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3" r:id="rId2"/>
    <p:sldId id="257" r:id="rId3"/>
    <p:sldId id="258" r:id="rId4"/>
    <p:sldId id="267" r:id="rId5"/>
    <p:sldId id="259" r:id="rId6"/>
    <p:sldId id="268" r:id="rId7"/>
    <p:sldId id="260" r:id="rId8"/>
    <p:sldId id="261" r:id="rId9"/>
    <p:sldId id="262" r:id="rId10"/>
    <p:sldId id="269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" initials="J" lastIdx="1" clrIdx="0">
    <p:extLst>
      <p:ext uri="{19B8F6BF-5375-455C-9EA6-DF929625EA0E}">
        <p15:presenceInfo xmlns:p15="http://schemas.microsoft.com/office/powerpoint/2012/main" userId="J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59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BBA3B-587C-4779-855A-673243E6FE23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3C540-EC85-41CF-A0C1-366BD387E8F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597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Vamos ejemplificar sobre MONGODB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21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modo columnas para trabajar en</a:t>
            </a:r>
            <a:r>
              <a:rPr lang="es-AR" baseline="0" dirty="0"/>
              <a:t> base de datos está extendido también en base de datos relacionales.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6793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Twitter, Facebook, </a:t>
            </a:r>
            <a:r>
              <a:rPr lang="es-AR" dirty="0" err="1"/>
              <a:t>Youtube</a:t>
            </a:r>
            <a:r>
              <a:rPr lang="es-AR" dirty="0"/>
              <a:t>, Google etc. Mucha</a:t>
            </a:r>
            <a:r>
              <a:rPr lang="es-AR" baseline="0" dirty="0"/>
              <a:t> necesidad de datos.</a:t>
            </a:r>
          </a:p>
          <a:p>
            <a:r>
              <a:rPr lang="es-AR" baseline="0" dirty="0"/>
              <a:t>Cloud: Amazon, </a:t>
            </a:r>
            <a:r>
              <a:rPr lang="es-AR" baseline="0" dirty="0" err="1"/>
              <a:t>Azure</a:t>
            </a:r>
            <a:r>
              <a:rPr lang="es-AR" baseline="0" dirty="0"/>
              <a:t> etc. Propone una simple forma as a </a:t>
            </a:r>
            <a:r>
              <a:rPr lang="es-AR" baseline="0" dirty="0" err="1"/>
              <a:t>service</a:t>
            </a:r>
            <a:r>
              <a:rPr lang="es-AR" baseline="0" dirty="0"/>
              <a:t> de </a:t>
            </a:r>
            <a:r>
              <a:rPr lang="es-AR" baseline="0" dirty="0" err="1"/>
              <a:t>storage</a:t>
            </a:r>
            <a:endParaRPr lang="es-AR" baseline="0" dirty="0"/>
          </a:p>
          <a:p>
            <a:r>
              <a:rPr lang="es-AR" baseline="0" dirty="0"/>
              <a:t>Lenguajes más populares en este contexto: RUBY PHYTON</a:t>
            </a:r>
          </a:p>
          <a:p>
            <a:r>
              <a:rPr lang="es-AR" baseline="0" dirty="0" err="1"/>
              <a:t>Not</a:t>
            </a:r>
            <a:r>
              <a:rPr lang="es-AR" baseline="0" dirty="0"/>
              <a:t> </a:t>
            </a:r>
            <a:r>
              <a:rPr lang="es-AR" baseline="0" dirty="0" err="1"/>
              <a:t>Only</a:t>
            </a:r>
            <a:r>
              <a:rPr lang="es-AR" baseline="0" dirty="0"/>
              <a:t> SQL. </a:t>
            </a:r>
          </a:p>
          <a:p>
            <a:r>
              <a:rPr lang="es-AR" baseline="0" dirty="0"/>
              <a:t>Amazon </a:t>
            </a:r>
            <a:r>
              <a:rPr lang="es-AR" baseline="0" dirty="0" err="1"/>
              <a:t>Dynamo</a:t>
            </a:r>
            <a:r>
              <a:rPr lang="es-AR" baseline="0" dirty="0"/>
              <a:t> / Google </a:t>
            </a:r>
            <a:r>
              <a:rPr lang="es-AR" baseline="0" dirty="0" err="1"/>
              <a:t>Bigtable</a:t>
            </a:r>
            <a:r>
              <a:rPr lang="es-AR" baseline="0" dirty="0"/>
              <a:t> hicieron pie en </a:t>
            </a:r>
            <a:r>
              <a:rPr lang="es-AR" baseline="0" dirty="0" err="1"/>
              <a:t>NoSQL</a:t>
            </a:r>
            <a:r>
              <a:rPr lang="es-AR" baseline="0" dirty="0"/>
              <a:t> y muchos de los diseños son parecidos o combinaciones de estos.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527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Tenemos una clasificación de tipos de base de datos </a:t>
            </a:r>
            <a:r>
              <a:rPr lang="es-AR" dirty="0" err="1"/>
              <a:t>No</a:t>
            </a:r>
            <a:r>
              <a:rPr lang="es-AR" baseline="0" dirty="0" err="1"/>
              <a:t>SQL</a:t>
            </a:r>
            <a:r>
              <a:rPr lang="es-AR" baseline="0" dirty="0"/>
              <a:t> aunque todos los conceptos explican o forman parte de este nuevo concepto. En muchos casos una base de datos </a:t>
            </a:r>
            <a:r>
              <a:rPr lang="es-AR" baseline="0" dirty="0" err="1"/>
              <a:t>NoSQL</a:t>
            </a:r>
            <a:r>
              <a:rPr lang="es-AR" baseline="0" dirty="0"/>
              <a:t> permite y contiene todos estos tipos.</a:t>
            </a:r>
          </a:p>
          <a:p>
            <a:r>
              <a:rPr lang="es-AR" baseline="0" dirty="0" err="1"/>
              <a:t>Keyvalue</a:t>
            </a:r>
            <a:r>
              <a:rPr lang="es-AR" baseline="0" dirty="0"/>
              <a:t>: Amazon </a:t>
            </a:r>
            <a:r>
              <a:rPr lang="es-AR" baseline="0" dirty="0" err="1"/>
              <a:t>Dynamo</a:t>
            </a:r>
            <a:endParaRPr lang="es-AR" baseline="0" dirty="0"/>
          </a:p>
          <a:p>
            <a:r>
              <a:rPr lang="es-AR" baseline="0" dirty="0" err="1"/>
              <a:t>Column</a:t>
            </a:r>
            <a:r>
              <a:rPr lang="es-AR" baseline="0" dirty="0"/>
              <a:t>: </a:t>
            </a:r>
            <a:r>
              <a:rPr lang="es-AR" baseline="0" dirty="0" err="1"/>
              <a:t>Bigtable</a:t>
            </a:r>
            <a:r>
              <a:rPr lang="es-AR" baseline="0" dirty="0"/>
              <a:t> Google</a:t>
            </a:r>
          </a:p>
          <a:p>
            <a:r>
              <a:rPr lang="es-AR" baseline="0" dirty="0" err="1"/>
              <a:t>Document</a:t>
            </a:r>
            <a:r>
              <a:rPr lang="es-AR" baseline="0" dirty="0"/>
              <a:t>: Mongo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27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Realizada por Ben </a:t>
            </a:r>
            <a:r>
              <a:rPr lang="es-AR" dirty="0" err="1"/>
              <a:t>Scofield</a:t>
            </a:r>
            <a:r>
              <a:rPr lang="es-AR" dirty="0"/>
              <a:t>. DBMS</a:t>
            </a:r>
            <a:r>
              <a:rPr lang="es-AR" baseline="0" dirty="0"/>
              <a:t> tiene la posibilidad de representar mejor y funcionalmente un dominio pero es menos flexible.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755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Permite hacer solicitudes de valores “entrando/conociendo” la llave. </a:t>
            </a:r>
          </a:p>
          <a:p>
            <a:r>
              <a:rPr lang="es-AR" dirty="0"/>
              <a:t>Amazon </a:t>
            </a:r>
            <a:r>
              <a:rPr lang="es-AR" dirty="0" err="1"/>
              <a:t>Dynamo</a:t>
            </a:r>
            <a:r>
              <a:rPr lang="es-AR" baseline="0" dirty="0"/>
              <a:t> es la más popular.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127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VOLDEMORT: Lo</a:t>
            </a:r>
            <a:r>
              <a:rPr lang="es-AR" baseline="0" dirty="0"/>
              <a:t> desarrolló y lo utiliza LinkedIn.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1227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clave</a:t>
            </a:r>
            <a:r>
              <a:rPr lang="es-AR" baseline="0" dirty="0"/>
              <a:t> tiene que ser única. Puede ser de cualquier tipo </a:t>
            </a:r>
          </a:p>
          <a:p>
            <a:r>
              <a:rPr lang="es-AR" baseline="0" dirty="0"/>
              <a:t>Se usa para guardar perfiles de usuarios, información de sesiones, comentarios </a:t>
            </a:r>
            <a:r>
              <a:rPr lang="es-AR" baseline="0"/>
              <a:t>de blogs, em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8198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modo columnas para trabajar en</a:t>
            </a:r>
            <a:r>
              <a:rPr lang="es-AR" baseline="0" dirty="0"/>
              <a:t> base de datos está extendido también en base de datos relacionales.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20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Notar que se guardan “las columnas” en lugar del registro</a:t>
            </a:r>
            <a:r>
              <a:rPr lang="es-AR" baseline="0" dirty="0"/>
              <a:t> típico de Columna1,Columna2,Columna3….. Se guardan todas las columnas1.</a:t>
            </a:r>
          </a:p>
          <a:p>
            <a:r>
              <a:rPr lang="es-AR" baseline="0" dirty="0" err="1"/>
              <a:t>BigTable</a:t>
            </a:r>
            <a:r>
              <a:rPr lang="es-AR" baseline="0" dirty="0"/>
              <a:t> de Google es de las más conocidas “madre” de este tipo de BD.</a:t>
            </a:r>
          </a:p>
          <a:p>
            <a:r>
              <a:rPr lang="es-AR" baseline="0" dirty="0"/>
              <a:t>El numero de columnas es ilimitado. Pueden agruparse en Familias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3C540-EC85-41CF-A0C1-366BD387E8FB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236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852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812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131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136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105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964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266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68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499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90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2555-0916-4145-B6BD-47F1F50253D7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EEC58-01A3-4C83-9C48-EA3B80D558A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309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1775520" y="116632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677046" y="2817847"/>
            <a:ext cx="88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NoSQL </a:t>
            </a:r>
            <a:r>
              <a:rPr lang="es-ES" sz="6000" kern="0" dirty="0" err="1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Databases</a:t>
            </a:r>
            <a:endParaRPr lang="es-ES" sz="6000" kern="0" dirty="0">
              <a:ln>
                <a:solidFill>
                  <a:srgbClr val="5B9BD5"/>
                </a:solidFill>
              </a:ln>
              <a:solidFill>
                <a:srgbClr val="44546A"/>
              </a:solidFill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1811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Docentes:</a:t>
            </a:r>
          </a:p>
          <a:p>
            <a:pPr algn="l">
              <a:defRPr/>
            </a:pPr>
            <a:r>
              <a:rPr lang="es-ES" sz="3500" dirty="0">
                <a:solidFill>
                  <a:sysClr val="windowText" lastClr="000000"/>
                </a:solidFill>
                <a:latin typeface="Calibri"/>
              </a:rPr>
              <a:t>	Juan </a:t>
            </a:r>
            <a:r>
              <a:rPr lang="es-ES" sz="3500" dirty="0" err="1">
                <a:solidFill>
                  <a:sysClr val="windowText" lastClr="000000"/>
                </a:solidFill>
                <a:latin typeface="Calibri"/>
              </a:rPr>
              <a:t>Otaegui</a:t>
            </a:r>
            <a:r>
              <a:rPr lang="es-ES" sz="3500" dirty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  <a:hlinkClick r:id="rId3"/>
              </a:rPr>
              <a:t>jotaegui@unlam.edu.ar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 </a:t>
            </a:r>
          </a:p>
          <a:p>
            <a:pPr algn="l">
              <a:defRPr/>
            </a:pP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	José Leta		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  <a:hlinkClick r:id="rId4"/>
              </a:rPr>
              <a:t>jleta@unlam.edu.ar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 </a:t>
            </a:r>
            <a:endParaRPr lang="es-ES" sz="3500" dirty="0">
              <a:solidFill>
                <a:sysClr val="windowText" lastClr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Basado en columnas - Ejemplos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7" y="3925614"/>
            <a:ext cx="11472940" cy="209666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145" y="210135"/>
            <a:ext cx="3001524" cy="338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Basado en Documentos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Guarda documentos en los “valores” para el par </a:t>
            </a:r>
            <a:r>
              <a:rPr lang="es-AR" dirty="0" err="1"/>
              <a:t>key-value</a:t>
            </a:r>
            <a:r>
              <a:rPr lang="es-AR" dirty="0"/>
              <a:t>.</a:t>
            </a:r>
          </a:p>
          <a:p>
            <a:r>
              <a:rPr lang="es-AR" dirty="0"/>
              <a:t>Organiza los datos de forma jerárquica con el concepto de “</a:t>
            </a:r>
            <a:r>
              <a:rPr lang="es-AR" dirty="0" err="1"/>
              <a:t>Collections</a:t>
            </a:r>
            <a:r>
              <a:rPr lang="es-AR" dirty="0"/>
              <a:t>”.</a:t>
            </a:r>
          </a:p>
          <a:p>
            <a:endParaRPr lang="es-AR" dirty="0"/>
          </a:p>
          <a:p>
            <a:r>
              <a:rPr lang="es-AR" dirty="0"/>
              <a:t>Se utilizan en: </a:t>
            </a:r>
            <a:r>
              <a:rPr lang="es-AR" dirty="0" err="1"/>
              <a:t>eCommerce</a:t>
            </a:r>
            <a:r>
              <a:rPr lang="es-AR" dirty="0"/>
              <a:t>, Plataformas 2.0, </a:t>
            </a:r>
            <a:r>
              <a:rPr lang="es-AR" dirty="0" err="1"/>
              <a:t>Analitycs</a:t>
            </a:r>
            <a:r>
              <a:rPr lang="es-AR" dirty="0"/>
              <a:t> en tiempo real.</a:t>
            </a:r>
          </a:p>
          <a:p>
            <a:r>
              <a:rPr lang="es-AR" dirty="0"/>
              <a:t>No se utilizan cuando se requieren hacer consultas complejas con agregaciones y/o operaciones sobre las distintas estructuras.</a:t>
            </a:r>
          </a:p>
          <a:p>
            <a:endParaRPr lang="es-AR" dirty="0"/>
          </a:p>
          <a:p>
            <a:r>
              <a:rPr lang="es-AR" dirty="0"/>
              <a:t>Lotus Notes, </a:t>
            </a:r>
            <a:r>
              <a:rPr lang="es-AR" dirty="0" err="1"/>
              <a:t>Raven</a:t>
            </a:r>
            <a:r>
              <a:rPr lang="es-AR" dirty="0"/>
              <a:t> o </a:t>
            </a:r>
            <a:r>
              <a:rPr lang="es-AR" dirty="0" err="1"/>
              <a:t>MongoDB</a:t>
            </a:r>
            <a:r>
              <a:rPr lang="es-AR" dirty="0"/>
              <a:t> son los motores más populares.</a:t>
            </a:r>
          </a:p>
        </p:txBody>
      </p:sp>
    </p:spTree>
    <p:extLst>
      <p:ext uri="{BB962C8B-B14F-4D97-AF65-F5344CB8AC3E}">
        <p14:creationId xmlns:p14="http://schemas.microsoft.com/office/powerpoint/2010/main" val="109174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Basado en Grafos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Guarda entidades y relaciones (entre estas entidades) como nodos y aristas de un grafo.</a:t>
            </a:r>
          </a:p>
          <a:p>
            <a:r>
              <a:rPr lang="es-AR" dirty="0"/>
              <a:t>Las entidades tienen propiedades.</a:t>
            </a:r>
          </a:p>
          <a:p>
            <a:r>
              <a:rPr lang="es-AR" dirty="0"/>
              <a:t>“Moverse” y hacer cálculos sobre relaciones partiendo desde entidades es rápido.</a:t>
            </a:r>
          </a:p>
          <a:p>
            <a:r>
              <a:rPr lang="es-AR" dirty="0"/>
              <a:t>Se utilizan en: Dominios con “datos conectados” como redes sociales o datos geográficos geo localizados.</a:t>
            </a:r>
          </a:p>
          <a:p>
            <a:endParaRPr lang="es-AR" dirty="0"/>
          </a:p>
          <a:p>
            <a:r>
              <a:rPr lang="es-AR" dirty="0"/>
              <a:t>Ejemplos: </a:t>
            </a:r>
            <a:r>
              <a:rPr lang="es-AR" dirty="0" err="1"/>
              <a:t>OrientDB</a:t>
            </a:r>
            <a:r>
              <a:rPr lang="es-AR" dirty="0"/>
              <a:t>, </a:t>
            </a:r>
            <a:r>
              <a:rPr lang="es-AR" dirty="0" err="1"/>
              <a:t>FlockDB</a:t>
            </a:r>
            <a:r>
              <a:rPr lang="es-AR" dirty="0"/>
              <a:t>, </a:t>
            </a:r>
            <a:r>
              <a:rPr lang="es-AR" dirty="0" err="1"/>
              <a:t>Infinite</a:t>
            </a:r>
            <a:r>
              <a:rPr lang="es-AR" dirty="0"/>
              <a:t> </a:t>
            </a:r>
            <a:r>
              <a:rPr lang="es-AR" dirty="0" err="1"/>
              <a:t>Graph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142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1358" y="-170905"/>
            <a:ext cx="10515600" cy="1325563"/>
          </a:xfrm>
        </p:spPr>
        <p:txBody>
          <a:bodyPr/>
          <a:lstStyle/>
          <a:p>
            <a:r>
              <a:rPr lang="es-AR" dirty="0" err="1"/>
              <a:t>Orient</a:t>
            </a:r>
            <a:r>
              <a:rPr lang="es-AR" dirty="0"/>
              <a:t> DB</a:t>
            </a:r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39" y="898634"/>
            <a:ext cx="8904890" cy="592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39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967" y="109099"/>
            <a:ext cx="10515600" cy="1325563"/>
          </a:xfrm>
        </p:spPr>
        <p:txBody>
          <a:bodyPr/>
          <a:lstStyle/>
          <a:p>
            <a:r>
              <a:rPr lang="es-AR" dirty="0"/>
              <a:t>Resumen (de lo importante)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967" y="1434662"/>
            <a:ext cx="11571888" cy="5202621"/>
          </a:xfrm>
        </p:spPr>
        <p:txBody>
          <a:bodyPr>
            <a:normAutofit/>
          </a:bodyPr>
          <a:lstStyle/>
          <a:p>
            <a:r>
              <a:rPr lang="es-AR" dirty="0"/>
              <a:t>No requiere un ESQUEMA.</a:t>
            </a:r>
          </a:p>
          <a:p>
            <a:r>
              <a:rPr lang="es-AR" dirty="0"/>
              <a:t>Es fácil de distribuir.</a:t>
            </a:r>
          </a:p>
          <a:p>
            <a:r>
              <a:rPr lang="es-AR" dirty="0"/>
              <a:t>No se cuenta con SQL</a:t>
            </a:r>
          </a:p>
          <a:p>
            <a:pPr lvl="1"/>
            <a:r>
              <a:rPr lang="es-AR" dirty="0"/>
              <a:t>JOINS</a:t>
            </a:r>
          </a:p>
          <a:p>
            <a:pPr lvl="1"/>
            <a:r>
              <a:rPr lang="es-AR" dirty="0"/>
              <a:t>GROUPS </a:t>
            </a:r>
          </a:p>
          <a:p>
            <a:pPr lvl="1"/>
            <a:r>
              <a:rPr lang="es-AR" dirty="0"/>
              <a:t>TRANSACCIONES</a:t>
            </a:r>
          </a:p>
          <a:p>
            <a:pPr lvl="1"/>
            <a:r>
              <a:rPr lang="es-AR" dirty="0"/>
              <a:t>Aplicaciones basadas en SQL</a:t>
            </a:r>
          </a:p>
          <a:p>
            <a:r>
              <a:rPr lang="es-AR" dirty="0"/>
              <a:t>Se suele utilizar para fuentes con mucho volumen y datos </a:t>
            </a:r>
            <a:r>
              <a:rPr lang="es-AR" dirty="0" err="1"/>
              <a:t>semi</a:t>
            </a:r>
            <a:r>
              <a:rPr lang="es-AR" dirty="0"/>
              <a:t>-estructurados</a:t>
            </a:r>
          </a:p>
          <a:p>
            <a:pPr lvl="1"/>
            <a:r>
              <a:rPr lang="es-AR" dirty="0" err="1"/>
              <a:t>LOGs</a:t>
            </a:r>
            <a:r>
              <a:rPr lang="es-AR" dirty="0"/>
              <a:t>, Redes Sociales, Internet 2.0</a:t>
            </a:r>
          </a:p>
          <a:p>
            <a:r>
              <a:rPr lang="es-AR" dirty="0"/>
              <a:t>Los Instituciones tienden a utilizar modelos híbridos que utilizan distintas tecnologías de bases de datos según las necesidades.</a:t>
            </a:r>
          </a:p>
        </p:txBody>
      </p:sp>
    </p:spTree>
    <p:extLst>
      <p:ext uri="{BB962C8B-B14F-4D97-AF65-F5344CB8AC3E}">
        <p14:creationId xmlns:p14="http://schemas.microsoft.com/office/powerpoint/2010/main" val="291958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767"/>
            <a:ext cx="10515600" cy="1690688"/>
          </a:xfrm>
        </p:spPr>
        <p:txBody>
          <a:bodyPr/>
          <a:lstStyle/>
          <a:p>
            <a:r>
              <a:rPr lang="es-AR" dirty="0"/>
              <a:t>¿Por qué surge la necesidad de </a:t>
            </a:r>
            <a:r>
              <a:rPr lang="es-AR" dirty="0" err="1"/>
              <a:t>NoSQL</a:t>
            </a:r>
            <a:r>
              <a:rPr lang="es-AR" dirty="0"/>
              <a:t> DB?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545020"/>
            <a:ext cx="10970172" cy="4997669"/>
          </a:xfrm>
        </p:spPr>
        <p:txBody>
          <a:bodyPr>
            <a:noAutofit/>
          </a:bodyPr>
          <a:lstStyle/>
          <a:p>
            <a:r>
              <a:rPr lang="es-AR" sz="3200" dirty="0"/>
              <a:t>Por la explosión de Internet 2.0</a:t>
            </a:r>
          </a:p>
          <a:p>
            <a:r>
              <a:rPr lang="es-AR" sz="3200" dirty="0"/>
              <a:t>Existen problemas para escalar con volúmenes gigantes.</a:t>
            </a:r>
          </a:p>
          <a:p>
            <a:r>
              <a:rPr lang="es-AR" sz="3200" dirty="0"/>
              <a:t>Redes Sociales</a:t>
            </a:r>
          </a:p>
          <a:p>
            <a:r>
              <a:rPr lang="es-AR" sz="3200" dirty="0"/>
              <a:t>Cloud </a:t>
            </a:r>
            <a:r>
              <a:rPr lang="es-AR" sz="3200" dirty="0" err="1"/>
              <a:t>Services</a:t>
            </a:r>
            <a:r>
              <a:rPr lang="es-AR" sz="3200" dirty="0"/>
              <a:t> (</a:t>
            </a:r>
            <a:r>
              <a:rPr lang="es-AR" sz="3200" dirty="0" err="1"/>
              <a:t>storage</a:t>
            </a:r>
            <a:r>
              <a:rPr lang="es-AR" sz="3200" dirty="0"/>
              <a:t> y procesamiento)</a:t>
            </a:r>
          </a:p>
          <a:p>
            <a:r>
              <a:rPr lang="es-AR" sz="3200" dirty="0"/>
              <a:t>Nuevos tipos dinámicos de lenguajes proponen nuevos tipos dinámicos de datos con cambios frecuentes de esquemas</a:t>
            </a:r>
          </a:p>
          <a:p>
            <a:r>
              <a:rPr lang="es-AR" sz="3200" dirty="0"/>
              <a:t>Expansión de las comunidades Open </a:t>
            </a:r>
            <a:r>
              <a:rPr lang="es-AR" sz="3200" dirty="0" err="1"/>
              <a:t>Source</a:t>
            </a:r>
            <a:r>
              <a:rPr lang="es-AR" sz="3200" dirty="0"/>
              <a:t>.</a:t>
            </a:r>
          </a:p>
          <a:p>
            <a:r>
              <a:rPr lang="es-AR" sz="3200" dirty="0"/>
              <a:t>Nuevos proyectos y nuevos clientes con una nueva naturaleza pueden aceptar estas nuevas </a:t>
            </a:r>
            <a:r>
              <a:rPr lang="es-AR" sz="3200" dirty="0" err="1"/>
              <a:t>BDs</a:t>
            </a:r>
            <a:r>
              <a:rPr lang="es-AR" sz="3200" dirty="0"/>
              <a:t>. 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47898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Clasificación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4400" dirty="0"/>
              <a:t>Basados en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4000" dirty="0"/>
              <a:t> Key </a:t>
            </a:r>
            <a:r>
              <a:rPr lang="es-AR" sz="4000" dirty="0" err="1"/>
              <a:t>value</a:t>
            </a:r>
            <a:endParaRPr lang="es-AR" sz="4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4000" dirty="0"/>
              <a:t> </a:t>
            </a:r>
            <a:r>
              <a:rPr lang="es-AR" sz="4000" dirty="0" err="1"/>
              <a:t>Column</a:t>
            </a:r>
            <a:endParaRPr lang="es-AR" sz="4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4000" dirty="0"/>
              <a:t> </a:t>
            </a:r>
            <a:r>
              <a:rPr lang="es-AR" sz="4000" dirty="0" err="1"/>
              <a:t>Graph</a:t>
            </a:r>
            <a:endParaRPr lang="es-AR" sz="4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s-AR" sz="4000" dirty="0"/>
              <a:t> </a:t>
            </a:r>
            <a:r>
              <a:rPr lang="es-AR" sz="4000" dirty="0" err="1"/>
              <a:t>Document</a:t>
            </a:r>
            <a:endParaRPr lang="es-AR" sz="4000" dirty="0"/>
          </a:p>
          <a:p>
            <a:pPr lvl="1">
              <a:buFont typeface="Courier New" panose="02070309020205020404" pitchFamily="49" charset="0"/>
              <a:buChar char="o"/>
            </a:pPr>
            <a:endParaRPr lang="es-AR" sz="4000" dirty="0"/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08700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788" y="333594"/>
            <a:ext cx="10515600" cy="1325563"/>
          </a:xfrm>
        </p:spPr>
        <p:txBody>
          <a:bodyPr/>
          <a:lstStyle/>
          <a:p>
            <a:r>
              <a:rPr lang="es-AR" dirty="0"/>
              <a:t>Clasificación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788" y="1848342"/>
            <a:ext cx="11274568" cy="30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Basado en los pares Key - </a:t>
            </a:r>
            <a:r>
              <a:rPr lang="es-AR" dirty="0" err="1"/>
              <a:t>Value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Contiene una Key asociado a una colección de valores (</a:t>
            </a:r>
            <a:r>
              <a:rPr lang="es-AR" dirty="0" err="1"/>
              <a:t>bins</a:t>
            </a:r>
            <a:r>
              <a:rPr lang="es-AR" dirty="0"/>
              <a:t>) .</a:t>
            </a:r>
          </a:p>
          <a:p>
            <a:r>
              <a:rPr lang="es-AR" dirty="0"/>
              <a:t>Designado para procesar “diccionarios”</a:t>
            </a:r>
          </a:p>
          <a:p>
            <a:r>
              <a:rPr lang="es-AR" dirty="0"/>
              <a:t>Los diccionarios contienen una serie de registros con campos y datos.</a:t>
            </a:r>
          </a:p>
          <a:p>
            <a:r>
              <a:rPr lang="es-AR" dirty="0"/>
              <a:t>Estos Registros son guardados y leídos utilizando una </a:t>
            </a:r>
            <a:r>
              <a:rPr lang="es-AR" dirty="0" err="1"/>
              <a:t>key</a:t>
            </a:r>
            <a:r>
              <a:rPr lang="es-AR" dirty="0"/>
              <a:t> que identifica unívocamente al registro.</a:t>
            </a:r>
          </a:p>
          <a:p>
            <a:r>
              <a:rPr lang="es-AR" dirty="0"/>
              <a:t>Se usa cuando se identifica a las sesiones y su información: usuarios, preferencias, datos de compra</a:t>
            </a:r>
          </a:p>
          <a:p>
            <a:r>
              <a:rPr lang="es-AR" dirty="0"/>
              <a:t>No se usa cuando se requiere que las consultas relacionen entidades.</a:t>
            </a:r>
          </a:p>
        </p:txBody>
      </p:sp>
    </p:spTree>
    <p:extLst>
      <p:ext uri="{BB962C8B-B14F-4D97-AF65-F5344CB8AC3E}">
        <p14:creationId xmlns:p14="http://schemas.microsoft.com/office/powerpoint/2010/main" val="2362126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Amazon </a:t>
            </a:r>
            <a:r>
              <a:rPr lang="es-AR" dirty="0" err="1"/>
              <a:t>Dynamo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14855" y="1734203"/>
            <a:ext cx="11130455" cy="4348163"/>
          </a:xfrm>
        </p:spPr>
        <p:txBody>
          <a:bodyPr/>
          <a:lstStyle/>
          <a:p>
            <a:r>
              <a:rPr lang="es-AR" dirty="0"/>
              <a:t>Solo dispone de dos operaciones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get(key)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returning a list of objects and a context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put(key, context, object)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no return value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/>
              <a:t>Operaciones de “actualización” solo se permiten para una sola </a:t>
            </a:r>
            <a:r>
              <a:rPr lang="es-AR" dirty="0" err="1"/>
              <a:t>key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i="1" dirty="0"/>
              <a:t>“Solo se guardan y buscan datos por una clave primaria y eso conlleva a no permitir otro tipo de consultas cruzadas ni funcionalidades de administración”</a:t>
            </a:r>
          </a:p>
          <a:p>
            <a:pPr marL="0" indent="0">
              <a:buNone/>
            </a:pPr>
            <a:endParaRPr lang="es-AR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6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Key </a:t>
            </a:r>
            <a:r>
              <a:rPr lang="es-AR" dirty="0" err="1"/>
              <a:t>values</a:t>
            </a:r>
            <a:r>
              <a:rPr lang="es-AR" dirty="0"/>
              <a:t> </a:t>
            </a:r>
            <a:r>
              <a:rPr lang="es-AR" dirty="0" err="1"/>
              <a:t>pairs</a:t>
            </a:r>
            <a:r>
              <a:rPr lang="es-AR" dirty="0"/>
              <a:t> - Ejemplos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951" y="292483"/>
            <a:ext cx="1242849" cy="1398205"/>
          </a:xfrm>
          <a:prstGeom prst="rect">
            <a:avLst/>
          </a:prstGeom>
        </p:spPr>
      </p:pic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51278"/>
              </p:ext>
            </p:extLst>
          </p:nvPr>
        </p:nvGraphicFramePr>
        <p:xfrm>
          <a:off x="1601076" y="1975717"/>
          <a:ext cx="32179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682">
                  <a:extLst>
                    <a:ext uri="{9D8B030D-6E8A-4147-A177-3AD203B41FA5}">
                      <a16:colId xmlns:a16="http://schemas.microsoft.com/office/drawing/2014/main" val="269463172"/>
                    </a:ext>
                  </a:extLst>
                </a:gridCol>
                <a:gridCol w="2270236">
                  <a:extLst>
                    <a:ext uri="{9D8B030D-6E8A-4147-A177-3AD203B41FA5}">
                      <a16:colId xmlns:a16="http://schemas.microsoft.com/office/drawing/2014/main" val="243084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value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0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(011) 5976 1122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José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(0354)</a:t>
                      </a:r>
                      <a:r>
                        <a:rPr lang="es-AR" baseline="0" dirty="0"/>
                        <a:t> 7873 3423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9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Yesi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(0220) 2345 4322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4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Andre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(011) 8730 2304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5271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472767"/>
              </p:ext>
            </p:extLst>
          </p:nvPr>
        </p:nvGraphicFramePr>
        <p:xfrm>
          <a:off x="6349124" y="2902817"/>
          <a:ext cx="5004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042">
                  <a:extLst>
                    <a:ext uri="{9D8B030D-6E8A-4147-A177-3AD203B41FA5}">
                      <a16:colId xmlns:a16="http://schemas.microsoft.com/office/drawing/2014/main" val="269463172"/>
                    </a:ext>
                  </a:extLst>
                </a:gridCol>
                <a:gridCol w="3184634">
                  <a:extLst>
                    <a:ext uri="{9D8B030D-6E8A-4147-A177-3AD203B41FA5}">
                      <a16:colId xmlns:a16="http://schemas.microsoft.com/office/drawing/2014/main" val="243084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value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0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Artista:1:nombre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Guns</a:t>
                      </a:r>
                      <a:r>
                        <a:rPr lang="es-AR" dirty="0"/>
                        <a:t> and</a:t>
                      </a:r>
                      <a:r>
                        <a:rPr lang="es-AR" baseline="0" dirty="0"/>
                        <a:t> Roses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Artista:1:genero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Hard</a:t>
                      </a:r>
                      <a:r>
                        <a:rPr lang="es-AR" dirty="0"/>
                        <a:t> Rock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9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Artista:2:nombre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Carlos Gardel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4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Artista:2:genero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Tango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5271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13343"/>
              </p:ext>
            </p:extLst>
          </p:nvPr>
        </p:nvGraphicFramePr>
        <p:xfrm>
          <a:off x="707697" y="4448046"/>
          <a:ext cx="5004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042">
                  <a:extLst>
                    <a:ext uri="{9D8B030D-6E8A-4147-A177-3AD203B41FA5}">
                      <a16:colId xmlns:a16="http://schemas.microsoft.com/office/drawing/2014/main" val="269463172"/>
                    </a:ext>
                  </a:extLst>
                </a:gridCol>
                <a:gridCol w="3184634">
                  <a:extLst>
                    <a:ext uri="{9D8B030D-6E8A-4147-A177-3AD203B41FA5}">
                      <a16:colId xmlns:a16="http://schemas.microsoft.com/office/drawing/2014/main" val="243084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err="1"/>
                        <a:t>value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0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YPFD;BUY;1234;283.45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752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7891011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TECO;SELL;8273;756.87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90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12131415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FRAN;BUY;5678;334.78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4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26172829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ALUA;SELL;945;487.23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452715"/>
                  </a:ext>
                </a:extLst>
              </a:tr>
            </a:tbl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601076" y="1648537"/>
            <a:ext cx="174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* Directorio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6443717" y="2445820"/>
            <a:ext cx="293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* Información de artistas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21576" y="4078714"/>
            <a:ext cx="564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/>
              <a:t>* Lista de valores (compra, venta, </a:t>
            </a:r>
            <a:r>
              <a:rPr lang="es-AR" i="1" dirty="0" err="1"/>
              <a:t>cant</a:t>
            </a:r>
            <a:r>
              <a:rPr lang="es-AR" i="1" dirty="0"/>
              <a:t>. de shares y precio) </a:t>
            </a:r>
          </a:p>
        </p:txBody>
      </p:sp>
    </p:spTree>
    <p:extLst>
      <p:ext uri="{BB962C8B-B14F-4D97-AF65-F5344CB8AC3E}">
        <p14:creationId xmlns:p14="http://schemas.microsoft.com/office/powerpoint/2010/main" val="2956354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Basado en columnas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Contiene registros que tienen varias columnas asociadas.</a:t>
            </a:r>
          </a:p>
          <a:p>
            <a:r>
              <a:rPr lang="es-AR" dirty="0"/>
              <a:t>Cada registro puede tener distintas columnas. </a:t>
            </a:r>
            <a:r>
              <a:rPr lang="es-AR" sz="2000" i="1" dirty="0"/>
              <a:t>(principal diferencia con RDBMS)</a:t>
            </a:r>
            <a:endParaRPr lang="es-AR" i="1" dirty="0"/>
          </a:p>
          <a:p>
            <a:r>
              <a:rPr lang="es-AR" dirty="0"/>
              <a:t>Una familia de columnas son grupos de datos relacionados que se acceden al mismo tiempo.</a:t>
            </a:r>
          </a:p>
          <a:p>
            <a:r>
              <a:rPr lang="es-AR" dirty="0"/>
              <a:t>Se utilizan para plataformas de blogs, vistas agregadas de </a:t>
            </a:r>
            <a:r>
              <a:rPr lang="es-AR" dirty="0" err="1"/>
              <a:t>logs</a:t>
            </a:r>
            <a:r>
              <a:rPr lang="es-AR" dirty="0"/>
              <a:t>, administración de contenidos.</a:t>
            </a:r>
          </a:p>
          <a:p>
            <a:r>
              <a:rPr lang="es-AR" dirty="0"/>
              <a:t>Beneficios: compresión, agregación y escalabilidad.</a:t>
            </a:r>
          </a:p>
          <a:p>
            <a:r>
              <a:rPr lang="es-AR" dirty="0"/>
              <a:t>No se utilizan para nuevos desarrollos sino que suelen ser una consecuencia de evolución de los mismos.</a:t>
            </a:r>
          </a:p>
        </p:txBody>
      </p:sp>
    </p:spTree>
    <p:extLst>
      <p:ext uri="{BB962C8B-B14F-4D97-AF65-F5344CB8AC3E}">
        <p14:creationId xmlns:p14="http://schemas.microsoft.com/office/powerpoint/2010/main" val="2235862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469" y="2656"/>
            <a:ext cx="10515600" cy="1325563"/>
          </a:xfrm>
        </p:spPr>
        <p:txBody>
          <a:bodyPr/>
          <a:lstStyle/>
          <a:p>
            <a:r>
              <a:rPr lang="es-AR" dirty="0"/>
              <a:t>Basado en columnas - Ejemplos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145" y="210135"/>
            <a:ext cx="3001524" cy="338822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39" y="982856"/>
            <a:ext cx="6781731" cy="58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0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989</Words>
  <Application>Microsoft Office PowerPoint</Application>
  <PresentationFormat>Panorámica</PresentationFormat>
  <Paragraphs>139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  <vt:lpstr>¿Por qué surge la necesidad de NoSQL DB?</vt:lpstr>
      <vt:lpstr>Clasificación</vt:lpstr>
      <vt:lpstr>Clasificación</vt:lpstr>
      <vt:lpstr>Basado en los pares Key - Value</vt:lpstr>
      <vt:lpstr>Ejemplo Amazon Dynamo</vt:lpstr>
      <vt:lpstr>Key values pairs - Ejemplos</vt:lpstr>
      <vt:lpstr>Basado en columnas</vt:lpstr>
      <vt:lpstr>Basado en columnas - Ejemplos</vt:lpstr>
      <vt:lpstr>Basado en columnas - Ejemplos</vt:lpstr>
      <vt:lpstr>Basado en Documentos</vt:lpstr>
      <vt:lpstr>Basado en Grafos</vt:lpstr>
      <vt:lpstr>Orient DB</vt:lpstr>
      <vt:lpstr>Resumen (de lo importante)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</dc:title>
  <dc:creator>Juan</dc:creator>
  <cp:lastModifiedBy>Jose Eduardo Leta</cp:lastModifiedBy>
  <cp:revision>38</cp:revision>
  <dcterms:created xsi:type="dcterms:W3CDTF">2019-08-13T01:32:23Z</dcterms:created>
  <dcterms:modified xsi:type="dcterms:W3CDTF">2020-10-26T18:46:27Z</dcterms:modified>
</cp:coreProperties>
</file>