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1" r:id="rId1"/>
  </p:sldMasterIdLst>
  <p:notesMasterIdLst>
    <p:notesMasterId r:id="rId17"/>
  </p:notesMasterIdLst>
  <p:sldIdLst>
    <p:sldId id="256" r:id="rId2"/>
    <p:sldId id="278" r:id="rId3"/>
    <p:sldId id="291" r:id="rId4"/>
    <p:sldId id="279" r:id="rId5"/>
    <p:sldId id="280" r:id="rId6"/>
    <p:sldId id="281" r:id="rId7"/>
    <p:sldId id="282" r:id="rId8"/>
    <p:sldId id="283" r:id="rId9"/>
    <p:sldId id="284" r:id="rId10"/>
    <p:sldId id="285" r:id="rId11"/>
    <p:sldId id="286" r:id="rId12"/>
    <p:sldId id="287" r:id="rId13"/>
    <p:sldId id="288" r:id="rId14"/>
    <p:sldId id="289" r:id="rId15"/>
    <p:sldId id="290" r:id="rId16"/>
  </p:sldIdLst>
  <p:sldSz cx="9144000" cy="6858000" type="screen4x3"/>
  <p:notesSz cx="6858000" cy="9144000"/>
  <p:defaultText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temático 1 - Énfasis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D113A9D2-9D6B-4929-AA2D-F23B5EE8CBE7}" styleName="Estilo temático 2 - Énfasis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Estilo temático 2 - Énfasis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51" autoAdjust="0"/>
    <p:restoredTop sz="89228" autoAdjust="0"/>
  </p:normalViewPr>
  <p:slideViewPr>
    <p:cSldViewPr snapToGrid="0">
      <p:cViewPr varScale="1">
        <p:scale>
          <a:sx n="61" d="100"/>
          <a:sy n="61" d="100"/>
        </p:scale>
        <p:origin x="1392" y="6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1" name="PlaceHolder 1"/>
          <p:cNvSpPr>
            <a:spLocks noGrp="1"/>
          </p:cNvSpPr>
          <p:nvPr>
            <p:ph type="body"/>
          </p:nvPr>
        </p:nvSpPr>
        <p:spPr>
          <a:xfrm>
            <a:off x="777240" y="4777560"/>
            <a:ext cx="6217560" cy="4525920"/>
          </a:xfrm>
          <a:prstGeom prst="rect">
            <a:avLst/>
          </a:prstGeom>
        </p:spPr>
        <p:txBody>
          <a:bodyPr lIns="0" tIns="0" rIns="0" bIns="0"/>
          <a:lstStyle/>
          <a:p>
            <a:r>
              <a:rPr lang="en-US" sz="2000">
                <a:latin typeface="Arial"/>
              </a:rPr>
              <a:t>Click to edit the notes format</a:t>
            </a:r>
            <a:endParaRPr/>
          </a:p>
        </p:txBody>
      </p:sp>
      <p:sp>
        <p:nvSpPr>
          <p:cNvPr id="42" name="PlaceHolder 2"/>
          <p:cNvSpPr>
            <a:spLocks noGrp="1"/>
          </p:cNvSpPr>
          <p:nvPr>
            <p:ph type="hdr"/>
          </p:nvPr>
        </p:nvSpPr>
        <p:spPr>
          <a:xfrm>
            <a:off x="0" y="0"/>
            <a:ext cx="3372840" cy="502560"/>
          </a:xfrm>
          <a:prstGeom prst="rect">
            <a:avLst/>
          </a:prstGeom>
        </p:spPr>
        <p:txBody>
          <a:bodyPr lIns="0" tIns="0" rIns="0" bIns="0"/>
          <a:lstStyle/>
          <a:p>
            <a:r>
              <a:rPr lang="en-US" sz="1400">
                <a:latin typeface="Times New Roman"/>
              </a:rPr>
              <a:t>&lt;header&gt;</a:t>
            </a:r>
            <a:endParaRPr/>
          </a:p>
        </p:txBody>
      </p:sp>
      <p:sp>
        <p:nvSpPr>
          <p:cNvPr id="43" name="PlaceHolder 3"/>
          <p:cNvSpPr>
            <a:spLocks noGrp="1"/>
          </p:cNvSpPr>
          <p:nvPr>
            <p:ph type="dt"/>
          </p:nvPr>
        </p:nvSpPr>
        <p:spPr>
          <a:xfrm>
            <a:off x="4399200" y="0"/>
            <a:ext cx="3372840" cy="502560"/>
          </a:xfrm>
          <a:prstGeom prst="rect">
            <a:avLst/>
          </a:prstGeom>
        </p:spPr>
        <p:txBody>
          <a:bodyPr lIns="0" tIns="0" rIns="0" bIns="0"/>
          <a:lstStyle/>
          <a:p>
            <a:pPr algn="r"/>
            <a:r>
              <a:rPr lang="en-US" sz="1400">
                <a:latin typeface="Times New Roman"/>
              </a:rPr>
              <a:t>&lt;date/time&gt;</a:t>
            </a:r>
            <a:endParaRPr/>
          </a:p>
        </p:txBody>
      </p:sp>
      <p:sp>
        <p:nvSpPr>
          <p:cNvPr id="44" name="PlaceHolder 4"/>
          <p:cNvSpPr>
            <a:spLocks noGrp="1"/>
          </p:cNvSpPr>
          <p:nvPr>
            <p:ph type="ftr"/>
          </p:nvPr>
        </p:nvSpPr>
        <p:spPr>
          <a:xfrm>
            <a:off x="0" y="9555480"/>
            <a:ext cx="3372840" cy="502560"/>
          </a:xfrm>
          <a:prstGeom prst="rect">
            <a:avLst/>
          </a:prstGeom>
        </p:spPr>
        <p:txBody>
          <a:bodyPr lIns="0" tIns="0" rIns="0" bIns="0" anchor="b"/>
          <a:lstStyle/>
          <a:p>
            <a:r>
              <a:rPr lang="en-US" sz="1400">
                <a:latin typeface="Times New Roman"/>
              </a:rPr>
              <a:t>&lt;footer&gt;</a:t>
            </a:r>
            <a:endParaRPr/>
          </a:p>
        </p:txBody>
      </p:sp>
      <p:sp>
        <p:nvSpPr>
          <p:cNvPr id="45" name="PlaceHolder 5"/>
          <p:cNvSpPr>
            <a:spLocks noGrp="1"/>
          </p:cNvSpPr>
          <p:nvPr>
            <p:ph type="sldNum"/>
          </p:nvPr>
        </p:nvSpPr>
        <p:spPr>
          <a:xfrm>
            <a:off x="4399200" y="9555480"/>
            <a:ext cx="3372840" cy="502560"/>
          </a:xfrm>
          <a:prstGeom prst="rect">
            <a:avLst/>
          </a:prstGeom>
        </p:spPr>
        <p:txBody>
          <a:bodyPr lIns="0" tIns="0" rIns="0" bIns="0" anchor="b"/>
          <a:lstStyle/>
          <a:p>
            <a:pPr algn="r"/>
            <a:fld id="{3E6B3813-20A8-467D-9FAC-A3A8420BF914}" type="slidenum">
              <a:rPr lang="en-US" sz="1400">
                <a:latin typeface="Times New Roman"/>
              </a:rPr>
              <a:t>‹Nº›</a:t>
            </a:fld>
            <a:endParaRPr/>
          </a:p>
        </p:txBody>
      </p:sp>
    </p:spTree>
    <p:extLst>
      <p:ext uri="{BB962C8B-B14F-4D97-AF65-F5344CB8AC3E}">
        <p14:creationId xmlns:p14="http://schemas.microsoft.com/office/powerpoint/2010/main" val="740346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3884760" y="8685360"/>
            <a:ext cx="2969640" cy="455040"/>
          </a:xfrm>
          <a:prstGeom prst="rect">
            <a:avLst/>
          </a:prstGeom>
          <a:noFill/>
          <a:ln>
            <a:noFill/>
          </a:ln>
        </p:spPr>
        <p:txBody>
          <a:bodyPr lIns="90000" tIns="45000" rIns="90000" bIns="45000" anchor="b"/>
          <a:lstStyle/>
          <a:p>
            <a:pPr algn="r">
              <a:lnSpc>
                <a:spcPct val="100000"/>
              </a:lnSpc>
            </a:pPr>
            <a:fld id="{721BD4B2-1877-41F8-A6FF-F32F844F62B3}" type="slidenum">
              <a:rPr lang="en-US" sz="1200">
                <a:latin typeface="Times New Roman"/>
              </a:rPr>
              <a:t>1</a:t>
            </a:fld>
            <a:endParaRPr dirty="0"/>
          </a:p>
        </p:txBody>
      </p:sp>
      <p:sp>
        <p:nvSpPr>
          <p:cNvPr id="115" name="PlaceHolder 2"/>
          <p:cNvSpPr>
            <a:spLocks noGrp="1"/>
          </p:cNvSpPr>
          <p:nvPr>
            <p:ph type="body"/>
          </p:nvPr>
        </p:nvSpPr>
        <p:spPr>
          <a:xfrm>
            <a:off x="685800" y="4343400"/>
            <a:ext cx="5484240" cy="4112640"/>
          </a:xfrm>
          <a:prstGeom prst="rect">
            <a:avLst/>
          </a:prstGeom>
        </p:spPr>
        <p:txBody>
          <a:bodyPr lIns="0" tIns="0" rIns="0" bIns="0"/>
          <a:lstStyle/>
          <a:p>
            <a:endParaRPr dirty="0"/>
          </a:p>
        </p:txBody>
      </p:sp>
    </p:spTree>
    <p:extLst>
      <p:ext uri="{BB962C8B-B14F-4D97-AF65-F5344CB8AC3E}">
        <p14:creationId xmlns:p14="http://schemas.microsoft.com/office/powerpoint/2010/main" val="40247268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143000" y="1122363"/>
            <a:ext cx="6858000" cy="2387600"/>
          </a:xfrm>
        </p:spPr>
        <p:txBody>
          <a:bodyPr anchor="b"/>
          <a:lstStyle>
            <a:lvl1pPr algn="ctr">
              <a:defRPr sz="4500"/>
            </a:lvl1pPr>
          </a:lstStyle>
          <a:p>
            <a:r>
              <a:rPr lang="es-ES"/>
              <a:t>Haga clic para modificar el estilo de título del patrón</a:t>
            </a:r>
            <a:endParaRPr lang="es-AR"/>
          </a:p>
        </p:txBody>
      </p:sp>
      <p:sp>
        <p:nvSpPr>
          <p:cNvPr id="3" name="Subtítulo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s-AR"/>
          </a:p>
        </p:txBody>
      </p:sp>
      <p:sp>
        <p:nvSpPr>
          <p:cNvPr id="4" name="Marcador de fecha 3"/>
          <p:cNvSpPr>
            <a:spLocks noGrp="1"/>
          </p:cNvSpPr>
          <p:nvPr>
            <p:ph type="dt" sz="half" idx="10"/>
          </p:nvPr>
        </p:nvSpPr>
        <p:spPr/>
        <p:txBody>
          <a:bodyPr/>
          <a:lstStyle/>
          <a:p>
            <a:fld id="{96004D38-BF5E-4B2D-909F-8FBF01D77360}"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1642365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96004D38-BF5E-4B2D-909F-8FBF01D77360}"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347765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543675" y="365125"/>
            <a:ext cx="1971675" cy="5811838"/>
          </a:xfrm>
        </p:spPr>
        <p:txBody>
          <a:bodyPr vert="eaVert"/>
          <a:lstStyle/>
          <a:p>
            <a:r>
              <a:rPr lang="es-ES"/>
              <a:t>Haga clic para modificar el estilo de título del patrón</a:t>
            </a:r>
            <a:endParaRPr lang="es-AR"/>
          </a:p>
        </p:txBody>
      </p:sp>
      <p:sp>
        <p:nvSpPr>
          <p:cNvPr id="3" name="Marcador de texto vertical 2"/>
          <p:cNvSpPr>
            <a:spLocks noGrp="1"/>
          </p:cNvSpPr>
          <p:nvPr>
            <p:ph type="body" orient="vert" idx="1"/>
          </p:nvPr>
        </p:nvSpPr>
        <p:spPr>
          <a:xfrm>
            <a:off x="628650" y="365125"/>
            <a:ext cx="5800725" cy="5811838"/>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96004D38-BF5E-4B2D-909F-8FBF01D77360}"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78945025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5160"/>
          </a:xfrm>
          <a:prstGeom prst="rect">
            <a:avLst/>
          </a:prstGeom>
        </p:spPr>
        <p:txBody>
          <a:bodyPr lIns="0" tIns="0" rIns="0" bIns="0" anchor="ctr"/>
          <a:lstStyle/>
          <a:p>
            <a:pPr algn="ctr"/>
            <a:endParaRPr/>
          </a:p>
        </p:txBody>
      </p:sp>
      <p:sp>
        <p:nvSpPr>
          <p:cNvPr id="8" name="PlaceHolder 2"/>
          <p:cNvSpPr>
            <a:spLocks noGrp="1"/>
          </p:cNvSpPr>
          <p:nvPr>
            <p:ph type="subTitle"/>
          </p:nvPr>
        </p:nvSpPr>
        <p:spPr>
          <a:xfrm>
            <a:off x="457200" y="1604520"/>
            <a:ext cx="8229240" cy="3977640"/>
          </a:xfrm>
          <a:prstGeom prst="rect">
            <a:avLst/>
          </a:prstGeom>
        </p:spPr>
        <p:txBody>
          <a:bodyPr lIns="0" tIns="0" rIns="0" bIns="0" anchor="ctr"/>
          <a:lstStyle/>
          <a:p>
            <a:pPr algn="ctr"/>
            <a:endParaRPr/>
          </a:p>
        </p:txBody>
      </p:sp>
    </p:spTree>
    <p:extLst>
      <p:ext uri="{BB962C8B-B14F-4D97-AF65-F5344CB8AC3E}">
        <p14:creationId xmlns:p14="http://schemas.microsoft.com/office/powerpoint/2010/main" val="5406485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10"/>
          </p:nvPr>
        </p:nvSpPr>
        <p:spPr/>
        <p:txBody>
          <a:bodyPr/>
          <a:lstStyle/>
          <a:p>
            <a:fld id="{96004D38-BF5E-4B2D-909F-8FBF01D77360}"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337797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623888" y="1709739"/>
            <a:ext cx="7886700" cy="2852737"/>
          </a:xfrm>
        </p:spPr>
        <p:txBody>
          <a:bodyPr anchor="b"/>
          <a:lstStyle>
            <a:lvl1pPr>
              <a:defRPr sz="4500"/>
            </a:lvl1pPr>
          </a:lstStyle>
          <a:p>
            <a:r>
              <a:rPr lang="es-ES"/>
              <a:t>Haga clic para modificar el estilo de título del patrón</a:t>
            </a:r>
            <a:endParaRPr lang="es-AR"/>
          </a:p>
        </p:txBody>
      </p:sp>
      <p:sp>
        <p:nvSpPr>
          <p:cNvPr id="3" name="Marcador de texto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Marcador de fecha 3"/>
          <p:cNvSpPr>
            <a:spLocks noGrp="1"/>
          </p:cNvSpPr>
          <p:nvPr>
            <p:ph type="dt" sz="half" idx="10"/>
          </p:nvPr>
        </p:nvSpPr>
        <p:spPr/>
        <p:txBody>
          <a:bodyPr/>
          <a:lstStyle/>
          <a:p>
            <a:fld id="{96004D38-BF5E-4B2D-909F-8FBF01D77360}" type="datetimeFigureOut">
              <a:rPr lang="es-AR" smtClean="0"/>
              <a:t>29/8/2020</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10594546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contenido 2"/>
          <p:cNvSpPr>
            <a:spLocks noGrp="1"/>
          </p:cNvSpPr>
          <p:nvPr>
            <p:ph sz="half" idx="1"/>
          </p:nvPr>
        </p:nvSpPr>
        <p:spPr>
          <a:xfrm>
            <a:off x="6286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contenido 3"/>
          <p:cNvSpPr>
            <a:spLocks noGrp="1"/>
          </p:cNvSpPr>
          <p:nvPr>
            <p:ph sz="half" idx="2"/>
          </p:nvPr>
        </p:nvSpPr>
        <p:spPr>
          <a:xfrm>
            <a:off x="4629150" y="1825625"/>
            <a:ext cx="38862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fecha 4"/>
          <p:cNvSpPr>
            <a:spLocks noGrp="1"/>
          </p:cNvSpPr>
          <p:nvPr>
            <p:ph type="dt" sz="half" idx="10"/>
          </p:nvPr>
        </p:nvSpPr>
        <p:spPr/>
        <p:txBody>
          <a:bodyPr/>
          <a:lstStyle/>
          <a:p>
            <a:fld id="{96004D38-BF5E-4B2D-909F-8FBF01D77360}"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904267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629841" y="365126"/>
            <a:ext cx="7886700" cy="1325563"/>
          </a:xfrm>
        </p:spPr>
        <p:txBody>
          <a:bodyPr/>
          <a:lstStyle/>
          <a:p>
            <a:r>
              <a:rPr lang="es-ES"/>
              <a:t>Haga clic para modificar el estilo de título del patrón</a:t>
            </a:r>
            <a:endParaRPr lang="es-AR"/>
          </a:p>
        </p:txBody>
      </p:sp>
      <p:sp>
        <p:nvSpPr>
          <p:cNvPr id="3" name="Marcador de texto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Marcador de contenido 3"/>
          <p:cNvSpPr>
            <a:spLocks noGrp="1"/>
          </p:cNvSpPr>
          <p:nvPr>
            <p:ph sz="half" idx="2"/>
          </p:nvPr>
        </p:nvSpPr>
        <p:spPr>
          <a:xfrm>
            <a:off x="629842" y="2505075"/>
            <a:ext cx="3868340"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5" name="Marcador de texto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Marcador de contenido 5"/>
          <p:cNvSpPr>
            <a:spLocks noGrp="1"/>
          </p:cNvSpPr>
          <p:nvPr>
            <p:ph sz="quarter" idx="4"/>
          </p:nvPr>
        </p:nvSpPr>
        <p:spPr>
          <a:xfrm>
            <a:off x="4629150" y="2505075"/>
            <a:ext cx="3887391" cy="368458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7" name="Marcador de fecha 6"/>
          <p:cNvSpPr>
            <a:spLocks noGrp="1"/>
          </p:cNvSpPr>
          <p:nvPr>
            <p:ph type="dt" sz="half" idx="10"/>
          </p:nvPr>
        </p:nvSpPr>
        <p:spPr/>
        <p:txBody>
          <a:bodyPr/>
          <a:lstStyle/>
          <a:p>
            <a:fld id="{96004D38-BF5E-4B2D-909F-8FBF01D77360}" type="datetimeFigureOut">
              <a:rPr lang="es-AR" smtClean="0"/>
              <a:t>29/8/2020</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2837920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endParaRPr lang="es-AR"/>
          </a:p>
        </p:txBody>
      </p:sp>
      <p:sp>
        <p:nvSpPr>
          <p:cNvPr id="3" name="Marcador de fecha 2"/>
          <p:cNvSpPr>
            <a:spLocks noGrp="1"/>
          </p:cNvSpPr>
          <p:nvPr>
            <p:ph type="dt" sz="half" idx="10"/>
          </p:nvPr>
        </p:nvSpPr>
        <p:spPr/>
        <p:txBody>
          <a:bodyPr/>
          <a:lstStyle/>
          <a:p>
            <a:fld id="{96004D38-BF5E-4B2D-909F-8FBF01D77360}" type="datetimeFigureOut">
              <a:rPr lang="es-AR" smtClean="0"/>
              <a:t>29/8/2020</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1947340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96004D38-BF5E-4B2D-909F-8FBF01D77360}" type="datetimeFigureOut">
              <a:rPr lang="es-AR" smtClean="0"/>
              <a:t>29/8/2020</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19808953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contenido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96004D38-BF5E-4B2D-909F-8FBF01D77360}"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3581466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629841" y="457200"/>
            <a:ext cx="2949178" cy="1600200"/>
          </a:xfrm>
        </p:spPr>
        <p:txBody>
          <a:bodyPr anchor="b"/>
          <a:lstStyle>
            <a:lvl1pPr>
              <a:defRPr sz="2400"/>
            </a:lvl1pPr>
          </a:lstStyle>
          <a:p>
            <a:r>
              <a:rPr lang="es-ES"/>
              <a:t>Haga clic para modificar el estilo de título del patrón</a:t>
            </a:r>
            <a:endParaRPr lang="es-AR"/>
          </a:p>
        </p:txBody>
      </p:sp>
      <p:sp>
        <p:nvSpPr>
          <p:cNvPr id="3" name="Marcador de posición de imagen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s-AR"/>
          </a:p>
        </p:txBody>
      </p:sp>
      <p:sp>
        <p:nvSpPr>
          <p:cNvPr id="4" name="Marcador de texto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Marcador de fecha 4"/>
          <p:cNvSpPr>
            <a:spLocks noGrp="1"/>
          </p:cNvSpPr>
          <p:nvPr>
            <p:ph type="dt" sz="half" idx="10"/>
          </p:nvPr>
        </p:nvSpPr>
        <p:spPr/>
        <p:txBody>
          <a:bodyPr/>
          <a:lstStyle/>
          <a:p>
            <a:fld id="{96004D38-BF5E-4B2D-909F-8FBF01D77360}" type="datetimeFigureOut">
              <a:rPr lang="es-AR" smtClean="0"/>
              <a:t>29/8/2020</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510452A9-6048-428B-A979-CB0A8CAD2B27}" type="slidenum">
              <a:rPr lang="es-AR" smtClean="0"/>
              <a:t>‹Nº›</a:t>
            </a:fld>
            <a:endParaRPr lang="es-AR"/>
          </a:p>
        </p:txBody>
      </p:sp>
    </p:spTree>
    <p:extLst>
      <p:ext uri="{BB962C8B-B14F-4D97-AF65-F5344CB8AC3E}">
        <p14:creationId xmlns:p14="http://schemas.microsoft.com/office/powerpoint/2010/main" val="3657669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s-ES"/>
              <a:t>Haga clic para modificar el estilo de título del patrón</a:t>
            </a:r>
            <a:endParaRPr lang="es-AR"/>
          </a:p>
        </p:txBody>
      </p:sp>
      <p:sp>
        <p:nvSpPr>
          <p:cNvPr id="3" name="Marcador de texto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AR"/>
          </a:p>
        </p:txBody>
      </p:sp>
      <p:sp>
        <p:nvSpPr>
          <p:cNvPr id="4" name="Marcador de fecha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96004D38-BF5E-4B2D-909F-8FBF01D77360}" type="datetimeFigureOut">
              <a:rPr lang="es-AR" smtClean="0"/>
              <a:t>29/8/2020</a:t>
            </a:fld>
            <a:endParaRPr lang="es-AR"/>
          </a:p>
        </p:txBody>
      </p:sp>
      <p:sp>
        <p:nvSpPr>
          <p:cNvPr id="5" name="Marcador de pie de página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0452A9-6048-428B-A979-CB0A8CAD2B27}" type="slidenum">
              <a:rPr lang="es-AR" smtClean="0"/>
              <a:t>‹Nº›</a:t>
            </a:fld>
            <a:endParaRPr lang="es-AR"/>
          </a:p>
        </p:txBody>
      </p:sp>
    </p:spTree>
    <p:extLst>
      <p:ext uri="{BB962C8B-B14F-4D97-AF65-F5344CB8AC3E}">
        <p14:creationId xmlns:p14="http://schemas.microsoft.com/office/powerpoint/2010/main" val="60547924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s-E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jotaegui@unlam.edu.ar"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hyperlink" Target="mailto:jleta@unlam.edu.ar"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1 Título">
            <a:extLst>
              <a:ext uri="{FF2B5EF4-FFF2-40B4-BE49-F238E27FC236}">
                <a16:creationId xmlns:a16="http://schemas.microsoft.com/office/drawing/2014/main" id="{E1C91CA3-A0AC-4358-BD53-F79122AF15F3}"/>
              </a:ext>
            </a:extLst>
          </p:cNvPr>
          <p:cNvSpPr txBox="1">
            <a:spLocks/>
          </p:cNvSpPr>
          <p:nvPr/>
        </p:nvSpPr>
        <p:spPr>
          <a:xfrm>
            <a:off x="251520" y="116631"/>
            <a:ext cx="8640960" cy="2512150"/>
          </a:xfrm>
          <a:prstGeom prst="rect">
            <a:avLst/>
          </a:prstGeom>
        </p:spPr>
        <p:txBody>
          <a:bodyPr vert="horz" lIns="91440" tIns="45720" rIns="91440" bIns="45720" rtlCol="0" anchor="ctr">
            <a:normAutofit fontScale="8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lvl="0">
              <a:lnSpc>
                <a:spcPct val="120000"/>
              </a:lnSpc>
            </a:pPr>
            <a: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t>Escuela de Formación Continua</a:t>
            </a:r>
            <a:br>
              <a:rPr kumimoji="0" lang="es-AR" sz="2800" b="0" i="0" u="none" strike="noStrike" kern="1200" cap="none" spc="0" normalizeH="0" baseline="0" noProof="0" dirty="0">
                <a:ln>
                  <a:noFill/>
                </a:ln>
                <a:solidFill>
                  <a:srgbClr val="9BBB59">
                    <a:lumMod val="75000"/>
                  </a:srgbClr>
                </a:solidFill>
                <a:effectLst/>
                <a:uLnTx/>
                <a:uFillTx/>
                <a:latin typeface="Calibri"/>
                <a:ea typeface="+mj-ea"/>
                <a:cs typeface="+mj-cs"/>
              </a:rPr>
            </a:br>
            <a: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t>Licenciatura en Gestión Tecnológica</a:t>
            </a:r>
          </a:p>
          <a:p>
            <a:pPr lvl="0">
              <a:lnSpc>
                <a:spcPct val="120000"/>
              </a:lnSpc>
            </a:pPr>
            <a:br>
              <a:rPr kumimoji="0" lang="es-ES" sz="2800" b="0" i="0" u="none" strike="noStrike" kern="1200" cap="none" spc="0" normalizeH="0" baseline="0" noProof="0" dirty="0">
                <a:ln>
                  <a:noFill/>
                </a:ln>
                <a:solidFill>
                  <a:srgbClr val="9BBB59">
                    <a:lumMod val="75000"/>
                  </a:srgbClr>
                </a:solidFill>
                <a:effectLst/>
                <a:uLnTx/>
                <a:uFillTx/>
                <a:latin typeface="Calibri"/>
                <a:ea typeface="+mj-ea"/>
                <a:cs typeface="+mj-cs"/>
              </a:rPr>
            </a:br>
            <a:r>
              <a:rPr lang="es-ES" sz="5300" b="1" dirty="0">
                <a:solidFill>
                  <a:sysClr val="windowText" lastClr="000000"/>
                </a:solidFill>
                <a:latin typeface="Calibri"/>
              </a:rPr>
              <a:t>Explotación y administración</a:t>
            </a:r>
          </a:p>
          <a:p>
            <a:pPr lvl="0"/>
            <a:r>
              <a:rPr lang="es-ES" sz="5300" b="1" dirty="0">
                <a:solidFill>
                  <a:sysClr val="windowText" lastClr="000000"/>
                </a:solidFill>
                <a:latin typeface="Calibri"/>
              </a:rPr>
              <a:t>de Base de datos</a:t>
            </a:r>
          </a:p>
        </p:txBody>
      </p:sp>
      <p:sp>
        <p:nvSpPr>
          <p:cNvPr id="5" name="2 Subtítulo">
            <a:extLst>
              <a:ext uri="{FF2B5EF4-FFF2-40B4-BE49-F238E27FC236}">
                <a16:creationId xmlns:a16="http://schemas.microsoft.com/office/drawing/2014/main" id="{30E05433-EB3C-44FF-8EFB-574D90DF6A8D}"/>
              </a:ext>
            </a:extLst>
          </p:cNvPr>
          <p:cNvSpPr txBox="1">
            <a:spLocks/>
          </p:cNvSpPr>
          <p:nvPr/>
        </p:nvSpPr>
        <p:spPr>
          <a:xfrm>
            <a:off x="287524" y="4543317"/>
            <a:ext cx="8640960" cy="201243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Docentes:</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Juan </a:t>
            </a:r>
            <a:r>
              <a:rPr kumimoji="0" lang="es-ES" sz="3500" b="0" i="0" u="none" strike="noStrike" kern="1200" cap="none" spc="0" normalizeH="0" baseline="0" noProof="0" dirty="0" err="1">
                <a:ln>
                  <a:noFill/>
                </a:ln>
                <a:solidFill>
                  <a:sysClr val="windowText" lastClr="000000"/>
                </a:solidFill>
                <a:effectLst/>
                <a:uLnTx/>
                <a:uFillTx/>
                <a:latin typeface="Calibri"/>
                <a:ea typeface="+mn-ea"/>
                <a:cs typeface="+mn-cs"/>
              </a:rPr>
              <a:t>Otaegui</a:t>
            </a:r>
            <a:r>
              <a:rPr kumimoji="0" lang="es-ES" sz="35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3"/>
              </a:rPr>
              <a:t>jotaegui@unlam.edu.ar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p>
          <a:p>
            <a:pPr marL="0" marR="0" lvl="0" indent="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José Leta		</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hlinkClick r:id="rId4"/>
              </a:rPr>
              <a:t>jleta@unlam.edu.ar</a:t>
            </a:r>
            <a:r>
              <a:rPr kumimoji="0" lang="es-AR" sz="35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s-ES" sz="3500" b="0" i="0" u="none" strike="noStrike" kern="1200" cap="none" spc="0" normalizeH="0" baseline="0" noProof="0" dirty="0">
              <a:ln>
                <a:noFill/>
              </a:ln>
              <a:solidFill>
                <a:sysClr val="windowText" lastClr="000000"/>
              </a:solidFill>
              <a:effectLst/>
              <a:uLnTx/>
              <a:uFillTx/>
              <a:latin typeface="Calibri"/>
              <a:ea typeface="+mn-ea"/>
              <a:cs typeface="+mn-cs"/>
            </a:endParaRPr>
          </a:p>
        </p:txBody>
      </p:sp>
      <p:sp>
        <p:nvSpPr>
          <p:cNvPr id="6" name="Rectangle 3">
            <a:extLst>
              <a:ext uri="{FF2B5EF4-FFF2-40B4-BE49-F238E27FC236}">
                <a16:creationId xmlns:a16="http://schemas.microsoft.com/office/drawing/2014/main" id="{3865FA54-84D2-4640-935D-C138436CAC52}"/>
              </a:ext>
            </a:extLst>
          </p:cNvPr>
          <p:cNvSpPr/>
          <p:nvPr/>
        </p:nvSpPr>
        <p:spPr>
          <a:xfrm>
            <a:off x="323528" y="2936079"/>
            <a:ext cx="8568952" cy="800219"/>
          </a:xfrm>
          <a:prstGeom prst="rect">
            <a:avLst/>
          </a:prstGeom>
        </p:spPr>
        <p:txBody>
          <a:bodyPr wrap="square">
            <a:spAutoFit/>
          </a:bodyPr>
          <a:lstStyle/>
          <a:p>
            <a:pPr algn="ctr"/>
            <a:r>
              <a:rPr lang="es-ES" sz="4600" dirty="0">
                <a:ln>
                  <a:solidFill>
                    <a:schemeClr val="accent1"/>
                  </a:solidFill>
                </a:ln>
                <a:solidFill>
                  <a:schemeClr val="tx2"/>
                </a:solidFill>
              </a:rPr>
              <a:t>Temas para los Trabajos Prácticos</a:t>
            </a:r>
            <a:endParaRPr lang="es-AR" sz="4600" dirty="0">
              <a:ln>
                <a:solidFill>
                  <a:schemeClr val="accent1"/>
                </a:solidFill>
              </a:ln>
              <a:solidFill>
                <a:schemeClr val="tx2"/>
              </a:solidFil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730240"/>
          </a:xfrm>
          <a:prstGeom prst="rect">
            <a:avLst/>
          </a:prstGeom>
          <a:noFill/>
        </p:spPr>
        <p:txBody>
          <a:bodyPr wrap="square" rtlCol="0">
            <a:normAutofit fontScale="85000" lnSpcReduction="10000"/>
          </a:bodyPr>
          <a:lstStyle/>
          <a:p>
            <a:r>
              <a:rPr lang="es-AR" dirty="0"/>
              <a:t>Una empresa que contiene depósitos y sucursales, desea llevar un sistema de control de inventarios.</a:t>
            </a:r>
          </a:p>
          <a:p>
            <a:r>
              <a:rPr lang="es-AR" dirty="0"/>
              <a:t>Se necesita saber el costo por mantener almacenados los productos dependiendo de sus características ya que algunos de ellos requieren de almacenamiento refrigerado y congelado.</a:t>
            </a:r>
          </a:p>
          <a:p>
            <a:r>
              <a:rPr lang="es-AR" dirty="0"/>
              <a:t>Se necesita saber el recuento de inventario diario por producto en cada almacén.</a:t>
            </a:r>
          </a:p>
          <a:p>
            <a:r>
              <a:rPr lang="es-AR" dirty="0"/>
              <a:t>También se necesita poder registrar el siguiente ciclo de vida para los productos:</a:t>
            </a:r>
          </a:p>
          <a:p>
            <a:pPr marL="285750" lvl="0" indent="-285750">
              <a:buFont typeface="Arial" panose="020B0604020202020204" pitchFamily="34" charset="0"/>
              <a:buChar char="•"/>
            </a:pPr>
            <a:r>
              <a:rPr lang="es-AR" dirty="0"/>
              <a:t>Producto recibido</a:t>
            </a:r>
          </a:p>
          <a:p>
            <a:pPr marL="285750" lvl="0" indent="-285750">
              <a:buFont typeface="Arial" panose="020B0604020202020204" pitchFamily="34" charset="0"/>
              <a:buChar char="•"/>
            </a:pPr>
            <a:r>
              <a:rPr lang="es-AR" dirty="0"/>
              <a:t>Colocar producto en boca de inspección</a:t>
            </a:r>
          </a:p>
          <a:p>
            <a:pPr marL="285750" lvl="0" indent="-285750">
              <a:buFont typeface="Arial" panose="020B0604020202020204" pitchFamily="34" charset="0"/>
              <a:buChar char="•"/>
            </a:pPr>
            <a:r>
              <a:rPr lang="es-AR" dirty="0"/>
              <a:t>Lanzar producto a la inspección</a:t>
            </a:r>
          </a:p>
          <a:p>
            <a:pPr marL="285750" lvl="0" indent="-285750">
              <a:buFont typeface="Arial" panose="020B0604020202020204" pitchFamily="34" charset="0"/>
              <a:buChar char="•"/>
            </a:pPr>
            <a:r>
              <a:rPr lang="es-AR" dirty="0"/>
              <a:t>Regresar producto al proveedor debido a fallas</a:t>
            </a:r>
          </a:p>
          <a:p>
            <a:pPr marL="285750" lvl="0" indent="-285750">
              <a:buFont typeface="Arial" panose="020B0604020202020204" pitchFamily="34" charset="0"/>
              <a:buChar char="•"/>
            </a:pPr>
            <a:r>
              <a:rPr lang="es-AR" dirty="0"/>
              <a:t>Colocar producto en bandeja</a:t>
            </a:r>
          </a:p>
          <a:p>
            <a:pPr marL="285750" lvl="0" indent="-285750">
              <a:buFont typeface="Arial" panose="020B0604020202020204" pitchFamily="34" charset="0"/>
              <a:buChar char="•"/>
            </a:pPr>
            <a:r>
              <a:rPr lang="es-AR" dirty="0"/>
              <a:t>Autorizar producto para venta</a:t>
            </a:r>
          </a:p>
          <a:p>
            <a:pPr marL="285750" lvl="0" indent="-285750">
              <a:buFont typeface="Arial" panose="020B0604020202020204" pitchFamily="34" charset="0"/>
              <a:buChar char="•"/>
            </a:pPr>
            <a:r>
              <a:rPr lang="es-AR" dirty="0"/>
              <a:t>Recoger producto de la bandeja</a:t>
            </a:r>
          </a:p>
          <a:p>
            <a:pPr marL="285750" lvl="0" indent="-285750">
              <a:buFont typeface="Arial" panose="020B0604020202020204" pitchFamily="34" charset="0"/>
              <a:buChar char="•"/>
            </a:pPr>
            <a:r>
              <a:rPr lang="es-AR" dirty="0"/>
              <a:t>Empacar producto para envío</a:t>
            </a:r>
          </a:p>
          <a:p>
            <a:pPr marL="285750" lvl="0" indent="-285750">
              <a:buFont typeface="Arial" panose="020B0604020202020204" pitchFamily="34" charset="0"/>
              <a:buChar char="•"/>
            </a:pPr>
            <a:r>
              <a:rPr lang="es-AR" dirty="0"/>
              <a:t>Enviar producto al cliente</a:t>
            </a:r>
          </a:p>
          <a:p>
            <a:pPr marL="285750" lvl="0" indent="-285750">
              <a:buFont typeface="Arial" panose="020B0604020202020204" pitchFamily="34" charset="0"/>
              <a:buChar char="•"/>
            </a:pPr>
            <a:r>
              <a:rPr lang="es-AR" dirty="0"/>
              <a:t>Recibir producto del cliente</a:t>
            </a:r>
          </a:p>
          <a:p>
            <a:pPr marL="285750" lvl="0" indent="-285750">
              <a:buFont typeface="Arial" panose="020B0604020202020204" pitchFamily="34" charset="0"/>
              <a:buChar char="•"/>
            </a:pPr>
            <a:r>
              <a:rPr lang="es-AR" dirty="0"/>
              <a:t>Retornar el producto devuelto por el cliente al inventario</a:t>
            </a:r>
          </a:p>
          <a:p>
            <a:pPr marL="285750" lvl="0" indent="-285750">
              <a:buFont typeface="Arial" panose="020B0604020202020204" pitchFamily="34" charset="0"/>
              <a:buChar char="•"/>
            </a:pPr>
            <a:r>
              <a:rPr lang="es-AR" dirty="0"/>
              <a:t>Remover el producto del inventario</a:t>
            </a:r>
          </a:p>
          <a:p>
            <a:r>
              <a:rPr lang="es-AR" dirty="0"/>
              <a:t>Algunas preguntas a responder:</a:t>
            </a:r>
          </a:p>
          <a:p>
            <a:pPr lvl="0"/>
            <a:r>
              <a:rPr lang="es-AR" dirty="0"/>
              <a:t>¿Qué cantidad del producto X se compró en un mes determinado?</a:t>
            </a:r>
          </a:p>
          <a:p>
            <a:pPr lvl="0"/>
            <a:r>
              <a:rPr lang="es-AR" dirty="0"/>
              <a:t>¿A qué proveedor se le compró mayor cantidad de productos?</a:t>
            </a:r>
          </a:p>
          <a:p>
            <a:pPr lvl="0"/>
            <a:r>
              <a:rPr lang="es-AR" dirty="0"/>
              <a:t>¿Cuál es el stock actual del depósito?</a:t>
            </a:r>
          </a:p>
          <a:p>
            <a:pPr lvl="0"/>
            <a:r>
              <a:rPr lang="es-AR" dirty="0"/>
              <a:t>¿Cuál fue la sucursal que tuvo mayor cantidad de pedidos?</a:t>
            </a:r>
          </a:p>
          <a:p>
            <a:pPr lvl="0"/>
            <a:r>
              <a:rPr lang="es-AR" dirty="0"/>
              <a:t>¿Cuáles fueron los productos que tuvieron mayor cantidad de pedidos?</a:t>
            </a:r>
          </a:p>
          <a:p>
            <a:pPr lvl="0"/>
            <a:r>
              <a:rPr lang="es-AR" dirty="0"/>
              <a:t>¿Qué productos y cuántas unidades fueron enviadas desde el depósito a las sucursales en una fecha determinada?</a:t>
            </a:r>
          </a:p>
          <a:p>
            <a:pPr lvl="0"/>
            <a:r>
              <a:rPr lang="es-AR" dirty="0"/>
              <a:t>¿En qué estado se encuentra el stock en cada sucursal y en el depósito?</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Inventarios</a:t>
            </a:r>
          </a:p>
        </p:txBody>
      </p:sp>
    </p:spTree>
    <p:extLst>
      <p:ext uri="{BB962C8B-B14F-4D97-AF65-F5344CB8AC3E}">
        <p14:creationId xmlns:p14="http://schemas.microsoft.com/office/powerpoint/2010/main" val="29118034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730240"/>
          </a:xfrm>
          <a:prstGeom prst="rect">
            <a:avLst/>
          </a:prstGeom>
          <a:noFill/>
        </p:spPr>
        <p:txBody>
          <a:bodyPr wrap="square" rtlCol="0">
            <a:normAutofit/>
          </a:bodyPr>
          <a:lstStyle/>
          <a:p>
            <a:r>
              <a:rPr lang="es-AR" dirty="0"/>
              <a:t>Se debe llevar a cabo un DBMS para un banco.</a:t>
            </a:r>
          </a:p>
          <a:p>
            <a:r>
              <a:rPr lang="es-AR" dirty="0"/>
              <a:t>Se necesita llevar un registro de los paquetes y sus productos, los paquetes pueden ser de personas físicas o de personas jurídicas (empresas). Se manejan distintas monedas. </a:t>
            </a:r>
          </a:p>
          <a:p>
            <a:r>
              <a:rPr lang="es-AR" dirty="0"/>
              <a:t>Los productos pueden ser cuentas corrientes, cajas de ahorros, tarjetas de crédito u plazos fijos, préstamos, etc.</a:t>
            </a:r>
          </a:p>
          <a:p>
            <a:r>
              <a:rPr lang="es-AR" dirty="0"/>
              <a:t>En el caso de que el paquete sea de una empresa el mismo tiene personas autorizadas, en el caso de que sea de una persona física el paquete tiene un titular y puede tener un cotitular.</a:t>
            </a:r>
          </a:p>
          <a:p>
            <a:r>
              <a:rPr lang="es-AR" dirty="0"/>
              <a:t>Cada producto tiene su ciclo de vida, abierta, cerrada, suspendida, etc.</a:t>
            </a:r>
          </a:p>
          <a:p>
            <a:r>
              <a:rPr lang="es-AR" dirty="0"/>
              <a:t>Se desea poder registrar los movimientos realizados en todas las cuentas.</a:t>
            </a:r>
          </a:p>
          <a:p>
            <a:r>
              <a:rPr lang="es-AR" dirty="0"/>
              <a:t>El banco también necesita conocer la rentabilidad de sus clientes para saber si puede realizarle préstamos.</a:t>
            </a:r>
          </a:p>
          <a:p>
            <a:r>
              <a:rPr lang="es-AR" dirty="0"/>
              <a:t>También se desea vender de forma efectiva más productos a los mejores clientes. Por lo que se va a necesitar información mensual histórica del mismo por medio de los productos que ya tiene.</a:t>
            </a:r>
          </a:p>
          <a:p>
            <a:r>
              <a:rPr lang="es-AR" dirty="0"/>
              <a:t>Para saber el estado del banco a fin de año, el mismo desea agrupar los distintos productos y a fin de poder realizar comparaciones interanuales.</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Finanzas</a:t>
            </a:r>
          </a:p>
        </p:txBody>
      </p:sp>
    </p:spTree>
    <p:extLst>
      <p:ext uri="{BB962C8B-B14F-4D97-AF65-F5344CB8AC3E}">
        <p14:creationId xmlns:p14="http://schemas.microsoft.com/office/powerpoint/2010/main" val="1713264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577840"/>
          </a:xfrm>
          <a:prstGeom prst="rect">
            <a:avLst/>
          </a:prstGeom>
          <a:noFill/>
        </p:spPr>
        <p:txBody>
          <a:bodyPr wrap="square" rtlCol="0">
            <a:normAutofit/>
          </a:bodyPr>
          <a:lstStyle/>
          <a:p>
            <a:r>
              <a:rPr lang="es-AR" dirty="0"/>
              <a:t>La gerencia de una empresa está notando que tiene grandes problemas en el área de RRHH por lo que desea implementar un nuevo DBMS.</a:t>
            </a:r>
          </a:p>
          <a:p>
            <a:r>
              <a:rPr lang="es-AR" dirty="0"/>
              <a:t>Primeramente necesita registrar la nómina actual, ya sean contratados o efectivos. Para todos los empleados, se necesita almacenar su número de legajo, nombre, apellido y departamento en el que trabaja. Cada departamento tiene un código y una descripción. Para los empleados efectivos, se debe almacenar su salario. Para aquellos empleados contratados, almacenar el precio que cobra por hora común y por hora extra y la consultora a la que pertenecen. De cada consultora es necesario saber su número de CUIT y su Razón Social.</a:t>
            </a:r>
          </a:p>
          <a:p>
            <a:r>
              <a:rPr lang="es-AR" dirty="0"/>
              <a:t>Hay evaluaciones de desempeño que se realizan una vez por año las que se desean registrar para poder ver la evolución de cada empleado.</a:t>
            </a:r>
          </a:p>
          <a:p>
            <a:r>
              <a:rPr lang="es-AR" dirty="0"/>
              <a:t>También se quiere conocer el grado de rotación de personal a distintos niveles (departamento, puesto, área, ciudad).</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RRHH</a:t>
            </a:r>
          </a:p>
        </p:txBody>
      </p:sp>
    </p:spTree>
    <p:extLst>
      <p:ext uri="{BB962C8B-B14F-4D97-AF65-F5344CB8AC3E}">
        <p14:creationId xmlns:p14="http://schemas.microsoft.com/office/powerpoint/2010/main" val="1502632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577840"/>
          </a:xfrm>
          <a:prstGeom prst="rect">
            <a:avLst/>
          </a:prstGeom>
          <a:noFill/>
        </p:spPr>
        <p:txBody>
          <a:bodyPr wrap="square" rtlCol="0">
            <a:normAutofit/>
          </a:bodyPr>
          <a:lstStyle/>
          <a:p>
            <a:r>
              <a:rPr lang="es-AR" dirty="0"/>
              <a:t>Una aseguradora ofrece distintos productos, seguros de automóviles, del hogar y de vida. Cada uno de ellos con distintas tipos de coberturas.</a:t>
            </a:r>
          </a:p>
          <a:p>
            <a:r>
              <a:rPr lang="es-AR" dirty="0"/>
              <a:t>Algunos de los seguros tienen particularidades, por ejemplo el seguro de vida también registran a los beneficiarios que resulta ser el titular del derecho a la indemnización, o los seguros de los automóviles pueden tener o no una franquicia.</a:t>
            </a:r>
          </a:p>
          <a:p>
            <a:r>
              <a:rPr lang="es-AR" dirty="0"/>
              <a:t>Los productos pueden ir cambiando sus condiciones a medida que pase el tiempo, por lo que se necesita registrar los contratos de cada producto a medida pasa el tiempo.</a:t>
            </a:r>
          </a:p>
          <a:p>
            <a:r>
              <a:rPr lang="es-AR" dirty="0"/>
              <a:t>También necesitamos registrar todos los pagos de las primas realizados por los asegurados.</a:t>
            </a:r>
          </a:p>
          <a:p>
            <a:r>
              <a:rPr lang="es-AR" dirty="0"/>
              <a:t>Cuando un asegurado tiene un siniestro, un perito realiza la tasación de las consecuencias económicas de un siniestro, para poder realizar el pago.</a:t>
            </a:r>
          </a:p>
          <a:p>
            <a:r>
              <a:rPr lang="es-AR" dirty="0"/>
              <a:t>Pueden existir siniestros que no lleguen a un arreglo por lo que continúan con demandas legales las que se necesitan registrar. </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Seguros</a:t>
            </a:r>
          </a:p>
        </p:txBody>
      </p:sp>
    </p:spTree>
    <p:extLst>
      <p:ext uri="{BB962C8B-B14F-4D97-AF65-F5344CB8AC3E}">
        <p14:creationId xmlns:p14="http://schemas.microsoft.com/office/powerpoint/2010/main" val="41492830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577840"/>
          </a:xfrm>
          <a:prstGeom prst="rect">
            <a:avLst/>
          </a:prstGeom>
          <a:noFill/>
        </p:spPr>
        <p:txBody>
          <a:bodyPr wrap="square" rtlCol="0">
            <a:normAutofit/>
          </a:bodyPr>
          <a:lstStyle/>
          <a:p>
            <a:r>
              <a:rPr lang="es-AR" dirty="0"/>
              <a:t>Es necesario reestructurar el departamento de compras, el mismo se encarga de las compras de materias primas y de la contratación de servicios para que la empresa pueda continuar funcionando correctamente.</a:t>
            </a:r>
          </a:p>
          <a:p>
            <a:r>
              <a:rPr lang="es-AR" dirty="0"/>
              <a:t>Necesitamos que el departamento de compra pueda identificar de manera rápida y eficiente las necesidades de los otros departamentos de la empresa, que los pueda clasificar y priorizar.</a:t>
            </a:r>
          </a:p>
          <a:p>
            <a:r>
              <a:rPr lang="es-AR" dirty="0"/>
              <a:t>Las solicitudes de compras pasan por un circuito de aprobación, gerente de departamento solicitante, gerente general y gerente de departamento de compras.</a:t>
            </a:r>
          </a:p>
          <a:p>
            <a:r>
              <a:rPr lang="es-AR" dirty="0"/>
              <a:t>Las solicitudes pasan por diferentes estados: aprobado, rechazado, en curso, demorado, finalizado.</a:t>
            </a:r>
          </a:p>
          <a:p>
            <a:r>
              <a:rPr lang="es-AR" dirty="0"/>
              <a:t>El departamento de compras también necesita saber a qué proveedor comprar. Por lo que debe clasificar a los mejores proveedores, ya sea por precio, tiempo de entrega, por calidad de los productos y tipo de contrato. El proveedor nos dará una factura.</a:t>
            </a:r>
          </a:p>
          <a:p>
            <a:r>
              <a:rPr lang="es-AR" dirty="0"/>
              <a:t>También es necesario llevar una clasificación de empresas de transporte, en base a los tiempos de entrega, costo y contrato. Los transportistas nos darán un remito.</a:t>
            </a:r>
          </a:p>
          <a:p>
            <a:r>
              <a:rPr lang="es-AR" dirty="0"/>
              <a:t>El departamento de compras también se encarga de contratar los servicios necesarios, como los de seguridad y limpieza.</a:t>
            </a:r>
          </a:p>
          <a:p>
            <a:r>
              <a:rPr lang="es-AR" dirty="0"/>
              <a:t>En el caso de los productos es necesario registrarlos junto con el control de calidad.</a:t>
            </a:r>
          </a:p>
          <a:p>
            <a:r>
              <a:rPr lang="es-AR" dirty="0"/>
              <a:t>También se desean registrar los contratos de compra.</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Compras - </a:t>
            </a:r>
            <a:r>
              <a:rPr lang="es-AR" sz="4400" dirty="0" err="1">
                <a:solidFill>
                  <a:srgbClr val="572314"/>
                </a:solidFill>
                <a:latin typeface="Gill Sans MT"/>
                <a:ea typeface="+mn-ea"/>
                <a:cs typeface="+mn-cs"/>
              </a:rPr>
              <a:t>Procurement</a:t>
            </a:r>
            <a:endParaRPr lang="es-AR" sz="4400" dirty="0">
              <a:solidFill>
                <a:srgbClr val="572314"/>
              </a:solidFill>
              <a:latin typeface="Gill Sans MT"/>
              <a:ea typeface="+mn-ea"/>
              <a:cs typeface="+mn-cs"/>
            </a:endParaRPr>
          </a:p>
        </p:txBody>
      </p:sp>
    </p:spTree>
    <p:extLst>
      <p:ext uri="{BB962C8B-B14F-4D97-AF65-F5344CB8AC3E}">
        <p14:creationId xmlns:p14="http://schemas.microsoft.com/office/powerpoint/2010/main" val="38724874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005840"/>
            <a:ext cx="8336280" cy="5577840"/>
          </a:xfrm>
          <a:prstGeom prst="rect">
            <a:avLst/>
          </a:prstGeom>
          <a:noFill/>
        </p:spPr>
        <p:txBody>
          <a:bodyPr wrap="square" rtlCol="0">
            <a:normAutofit/>
          </a:bodyPr>
          <a:lstStyle/>
          <a:p>
            <a:r>
              <a:rPr lang="es-AR" dirty="0"/>
              <a:t>Nuestra empresa desea mejorar la logística (envió de pedidos). La dispersión geográfica de nuestros clientes es muy grande.</a:t>
            </a:r>
          </a:p>
          <a:p>
            <a:r>
              <a:rPr lang="es-AR" dirty="0"/>
              <a:t>Para los envíos de corta distancia poseemos transportes propios, pero para largas distancias se suele contratar el servicio de terceros. Necesitamos registro de nuestros conductores y de la empresa contratada.</a:t>
            </a:r>
          </a:p>
          <a:p>
            <a:r>
              <a:rPr lang="es-AR" dirty="0"/>
              <a:t>Distribuimos diversos tipos de productos por lo que los transportes deben estar clasificados.</a:t>
            </a:r>
          </a:p>
          <a:p>
            <a:r>
              <a:rPr lang="es-AR" dirty="0"/>
              <a:t>Es necesario llevar una trazabilidad de todos nuestros productos, es decir en todo momento necesitamos conocer la localización de los productos en el espacio y en el tiempo, para poder, de forma fehaciente y en cualquier momento, realizar la reconstrucción del proceso íntegro de entrega.</a:t>
            </a:r>
          </a:p>
          <a:p>
            <a:r>
              <a:rPr lang="es-AR" dirty="0"/>
              <a:t>Nuestro principal documento de entrega es el remito. Pero también queremos tener una respuesta del cliente para saber su opinión sobre las condiciones en que llego el producto y así poder mejorar nuestras entregas. En caso de devolución se debe registrar todo el recorrido junto con el motivo de devolución.</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Logística – </a:t>
            </a:r>
            <a:r>
              <a:rPr lang="es-AR" sz="4400" dirty="0" err="1">
                <a:solidFill>
                  <a:srgbClr val="572314"/>
                </a:solidFill>
                <a:latin typeface="Gill Sans MT"/>
                <a:ea typeface="+mn-ea"/>
                <a:cs typeface="+mn-cs"/>
              </a:rPr>
              <a:t>Order</a:t>
            </a:r>
            <a:r>
              <a:rPr lang="es-AR" sz="4400" dirty="0">
                <a:solidFill>
                  <a:srgbClr val="572314"/>
                </a:solidFill>
                <a:latin typeface="Gill Sans MT"/>
                <a:ea typeface="+mn-ea"/>
                <a:cs typeface="+mn-cs"/>
              </a:rPr>
              <a:t> Management</a:t>
            </a:r>
          </a:p>
        </p:txBody>
      </p:sp>
    </p:spTree>
    <p:extLst>
      <p:ext uri="{BB962C8B-B14F-4D97-AF65-F5344CB8AC3E}">
        <p14:creationId xmlns:p14="http://schemas.microsoft.com/office/powerpoint/2010/main" val="2018039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853440"/>
            <a:ext cx="8244840" cy="5608320"/>
          </a:xfrm>
          <a:prstGeom prst="rect">
            <a:avLst/>
          </a:prstGeom>
          <a:noFill/>
        </p:spPr>
        <p:txBody>
          <a:bodyPr wrap="square" rtlCol="0">
            <a:noAutofit/>
          </a:bodyPr>
          <a:lstStyle/>
          <a:p>
            <a:pPr marL="457200" indent="-457200">
              <a:buFont typeface="+mj-lt"/>
              <a:buAutoNum type="arabicPeriod"/>
            </a:pPr>
            <a:r>
              <a:rPr lang="es-AR" sz="2800" dirty="0"/>
              <a:t>Educación</a:t>
            </a:r>
          </a:p>
          <a:p>
            <a:pPr marL="457200" indent="-457200">
              <a:buFont typeface="+mj-lt"/>
              <a:buAutoNum type="arabicPeriod"/>
            </a:pPr>
            <a:r>
              <a:rPr lang="es-AR" sz="2800" dirty="0"/>
              <a:t>Transporte</a:t>
            </a:r>
          </a:p>
          <a:p>
            <a:pPr marL="457200" indent="-457200">
              <a:buFont typeface="+mj-lt"/>
              <a:buAutoNum type="arabicPeriod"/>
            </a:pPr>
            <a:r>
              <a:rPr lang="es-AR" sz="2800" dirty="0"/>
              <a:t>Telecomunicaciones</a:t>
            </a:r>
          </a:p>
          <a:p>
            <a:pPr marL="457200" indent="-457200">
              <a:buFont typeface="+mj-lt"/>
              <a:buAutoNum type="arabicPeriod"/>
            </a:pPr>
            <a:r>
              <a:rPr lang="es-AR" sz="2800" dirty="0"/>
              <a:t>CRM: </a:t>
            </a:r>
            <a:r>
              <a:rPr lang="es-AR" sz="2800" dirty="0" err="1"/>
              <a:t>Customer</a:t>
            </a:r>
            <a:r>
              <a:rPr lang="es-AR" sz="2800" dirty="0"/>
              <a:t> </a:t>
            </a:r>
            <a:r>
              <a:rPr lang="es-AR" sz="2800" dirty="0" err="1"/>
              <a:t>Relationship</a:t>
            </a:r>
            <a:r>
              <a:rPr lang="es-AR" sz="2800" dirty="0"/>
              <a:t> Management</a:t>
            </a:r>
          </a:p>
          <a:p>
            <a:pPr marL="457200" indent="-457200">
              <a:buFont typeface="+mj-lt"/>
              <a:buAutoNum type="arabicPeriod"/>
            </a:pPr>
            <a:r>
              <a:rPr lang="es-AR" sz="2800" dirty="0"/>
              <a:t>Salud</a:t>
            </a:r>
          </a:p>
          <a:p>
            <a:pPr marL="457200" indent="-457200">
              <a:buFont typeface="+mj-lt"/>
              <a:buAutoNum type="arabicPeriod"/>
            </a:pPr>
            <a:r>
              <a:rPr lang="es-AR" sz="2800" dirty="0" err="1"/>
              <a:t>Retail</a:t>
            </a:r>
            <a:r>
              <a:rPr lang="es-AR" sz="2800" dirty="0"/>
              <a:t> Sales</a:t>
            </a:r>
          </a:p>
          <a:p>
            <a:pPr marL="457200" indent="-457200">
              <a:buFont typeface="+mj-lt"/>
              <a:buAutoNum type="arabicPeriod"/>
            </a:pPr>
            <a:r>
              <a:rPr lang="es-AR" sz="2800" dirty="0" err="1"/>
              <a:t>Ecommerce</a:t>
            </a:r>
            <a:endParaRPr lang="es-AR" sz="2800" dirty="0"/>
          </a:p>
          <a:p>
            <a:pPr marL="457200" indent="-457200">
              <a:buFont typeface="+mj-lt"/>
              <a:buAutoNum type="arabicPeriod"/>
            </a:pPr>
            <a:r>
              <a:rPr lang="es-AR" sz="2800" dirty="0"/>
              <a:t>Inventarios</a:t>
            </a:r>
          </a:p>
          <a:p>
            <a:pPr marL="457200" indent="-457200">
              <a:buFont typeface="+mj-lt"/>
              <a:buAutoNum type="arabicPeriod"/>
            </a:pPr>
            <a:r>
              <a:rPr lang="es-AR" sz="2800" dirty="0"/>
              <a:t>Finanzas</a:t>
            </a:r>
          </a:p>
          <a:p>
            <a:pPr marL="457200" indent="-457200">
              <a:buFont typeface="+mj-lt"/>
              <a:buAutoNum type="arabicPeriod"/>
            </a:pPr>
            <a:r>
              <a:rPr lang="es-AR" sz="2800" dirty="0"/>
              <a:t>RRHH</a:t>
            </a:r>
          </a:p>
          <a:p>
            <a:pPr marL="457200" indent="-457200">
              <a:buFont typeface="+mj-lt"/>
              <a:buAutoNum type="arabicPeriod"/>
            </a:pPr>
            <a:r>
              <a:rPr lang="es-AR" sz="2800" dirty="0"/>
              <a:t>Seguros</a:t>
            </a:r>
          </a:p>
          <a:p>
            <a:pPr marL="457200" indent="-457200">
              <a:buFont typeface="+mj-lt"/>
              <a:buAutoNum type="arabicPeriod"/>
            </a:pPr>
            <a:r>
              <a:rPr lang="es-AR" sz="2800" dirty="0"/>
              <a:t>Compras – </a:t>
            </a:r>
            <a:r>
              <a:rPr lang="es-AR" sz="2800" dirty="0" err="1"/>
              <a:t>Procurement</a:t>
            </a:r>
            <a:endParaRPr lang="es-AR" sz="2800" dirty="0"/>
          </a:p>
          <a:p>
            <a:pPr marL="457200" indent="-457200">
              <a:buFont typeface="+mj-lt"/>
              <a:buAutoNum type="arabicPeriod"/>
            </a:pPr>
            <a:r>
              <a:rPr lang="es-AR" sz="2800" dirty="0"/>
              <a:t>Logística – </a:t>
            </a:r>
            <a:r>
              <a:rPr lang="es-AR" sz="2800" dirty="0" err="1"/>
              <a:t>Order</a:t>
            </a:r>
            <a:r>
              <a:rPr lang="es-AR" sz="2800" dirty="0"/>
              <a:t> Management</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Temas</a:t>
            </a:r>
          </a:p>
        </p:txBody>
      </p:sp>
    </p:spTree>
    <p:extLst>
      <p:ext uri="{BB962C8B-B14F-4D97-AF65-F5344CB8AC3E}">
        <p14:creationId xmlns:p14="http://schemas.microsoft.com/office/powerpoint/2010/main" val="415547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057520"/>
          </a:xfrm>
          <a:prstGeom prst="rect">
            <a:avLst/>
          </a:prstGeom>
          <a:noFill/>
        </p:spPr>
        <p:txBody>
          <a:bodyPr wrap="square" rtlCol="0">
            <a:normAutofit fontScale="85000" lnSpcReduction="20000"/>
          </a:bodyPr>
          <a:lstStyle/>
          <a:p>
            <a:r>
              <a:rPr lang="es-AR" sz="2400" dirty="0"/>
              <a:t>La universidad de la matanza tiene diversas facultades con sus respectivos departamentos y carreras. Por ejemplo, en la carrera de ciencias informáticas de una determinada facultad existen tres especialidades. De las materias que se dictan, algunas son comunes entre las especialidades.</a:t>
            </a:r>
          </a:p>
          <a:p>
            <a:r>
              <a:rPr lang="es-AR" sz="2400" dirty="0"/>
              <a:t>Todas las materias tienen sus correspondientes correlativas.</a:t>
            </a:r>
          </a:p>
          <a:p>
            <a:r>
              <a:rPr lang="es-AR" sz="2400" dirty="0"/>
              <a:t>Existen profesores, jefes de cátedra, y pueden serlo de varias asignaturas.</a:t>
            </a:r>
          </a:p>
          <a:p>
            <a:r>
              <a:rPr lang="es-AR" sz="2400" dirty="0"/>
              <a:t>Los profesores pueden dictar varias materias y compartir la cátedra con otros profesores.</a:t>
            </a:r>
          </a:p>
          <a:p>
            <a:r>
              <a:rPr lang="es-AR" sz="2400" dirty="0"/>
              <a:t>Los alumnos pueden cursar distintas materias, en distintos horarios siempre y cuando se inscriban a las mismas.</a:t>
            </a:r>
          </a:p>
          <a:p>
            <a:r>
              <a:rPr lang="es-AR" sz="2400" dirty="0"/>
              <a:t>Los alumnos pueden acceder a un portal donde pueden ver su estado actual con respecto a su regularidad, y las materias cursadas por carreras, si es que cursa más de una. El portal también informa sobre los eventos que se realizan en la facultad.</a:t>
            </a:r>
          </a:p>
          <a:p>
            <a:r>
              <a:rPr lang="es-AR" sz="2400" dirty="0"/>
              <a:t>Inicialmente, se necesita la siguiente información:</a:t>
            </a:r>
          </a:p>
          <a:p>
            <a:pPr marL="342900" lvl="0" indent="-342900">
              <a:buFont typeface="Arial" panose="020B0604020202020204" pitchFamily="34" charset="0"/>
              <a:buChar char="•"/>
            </a:pPr>
            <a:r>
              <a:rPr lang="es-AR" sz="2400" dirty="0"/>
              <a:t>Listado de materias rendidas por los alumnos (fecha y nota obtenida)</a:t>
            </a:r>
          </a:p>
          <a:p>
            <a:pPr marL="342900" lvl="0" indent="-342900">
              <a:buFont typeface="Arial" panose="020B0604020202020204" pitchFamily="34" charset="0"/>
              <a:buChar char="•"/>
            </a:pPr>
            <a:r>
              <a:rPr lang="es-AR" sz="2400" dirty="0"/>
              <a:t>Listado de alumnos inscriptos en materias (cursando)</a:t>
            </a:r>
          </a:p>
          <a:p>
            <a:pPr marL="342900" lvl="0" indent="-342900">
              <a:buFont typeface="Arial" panose="020B0604020202020204" pitchFamily="34" charset="0"/>
              <a:buChar char="•"/>
            </a:pPr>
            <a:r>
              <a:rPr lang="es-AR" sz="2400" dirty="0"/>
              <a:t>Listado de materias con aulas y horarios asignados.</a:t>
            </a:r>
          </a:p>
          <a:p>
            <a:pPr marL="342900" lvl="0" indent="-342900">
              <a:buFont typeface="Arial" panose="020B0604020202020204" pitchFamily="34" charset="0"/>
              <a:buChar char="•"/>
            </a:pPr>
            <a:r>
              <a:rPr lang="es-AR" sz="2400" dirty="0"/>
              <a:t>Listado de profesores a cargo de la cátedra. (Jefes de cátedra)</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Educación</a:t>
            </a:r>
          </a:p>
        </p:txBody>
      </p:sp>
    </p:spTree>
    <p:extLst>
      <p:ext uri="{BB962C8B-B14F-4D97-AF65-F5344CB8AC3E}">
        <p14:creationId xmlns:p14="http://schemas.microsoft.com/office/powerpoint/2010/main" val="3490515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057520"/>
          </a:xfrm>
          <a:prstGeom prst="rect">
            <a:avLst/>
          </a:prstGeom>
          <a:noFill/>
        </p:spPr>
        <p:txBody>
          <a:bodyPr wrap="square" rtlCol="0">
            <a:normAutofit/>
          </a:bodyPr>
          <a:lstStyle/>
          <a:p>
            <a:r>
              <a:rPr lang="es-AR" sz="2000" dirty="0"/>
              <a:t>Una aerolínea maneja información de pasajeros, vuelos y personal. Para los pasajeros se considera de interés el pasaporte y el vuelo. Para los vuelos: el número de vuelo, fecha, hora, ciudad donde hace escalada, personal asignado, número de avión. Para los aviones se considera modelo, fabricante, capacidad, hangar. Por último para el personal se tiene en cuenta el nombre y apellido, área asignada, y en particular para los pilotos y la tripulación se conoce la cantidad de horas de vuelo y el tipo de avión que pilotea.</a:t>
            </a:r>
          </a:p>
          <a:p>
            <a:r>
              <a:rPr lang="es-AR" sz="2000" dirty="0"/>
              <a:t>Los viajes pueden ser directos o tener escalas. Considerar que las ciudades tienen distintos husos horarios.</a:t>
            </a:r>
          </a:p>
          <a:p>
            <a:r>
              <a:rPr lang="es-AR" sz="2000" dirty="0"/>
              <a:t>Se desea saber el medio por el cual el pasajero compró su ticket</a:t>
            </a:r>
          </a:p>
          <a:p>
            <a:r>
              <a:rPr lang="es-AR" sz="2000" dirty="0"/>
              <a:t>Se desea conocer cuáles son los pasajeros frecuentes para poder darle un servicio mas personalizado.</a:t>
            </a:r>
          </a:p>
          <a:p>
            <a:r>
              <a:rPr lang="es-AR" sz="2000" dirty="0"/>
              <a:t>Se desea conocer el estado de los aviones (en funcionamiento, averiado, en reparación </a:t>
            </a:r>
            <a:r>
              <a:rPr lang="es-AR" sz="2000" dirty="0" err="1"/>
              <a:t>etc</a:t>
            </a:r>
            <a:r>
              <a:rPr lang="es-AR" sz="2000" dirty="0"/>
              <a:t>).</a:t>
            </a:r>
          </a:p>
          <a:p>
            <a:r>
              <a:rPr lang="es-AR" sz="2000" dirty="0"/>
              <a:t>Como los pilotos y la tripulación deben cumplir con un horario estricto de vuelo, se desea llevar un control sobre ellos.</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Transporte</a:t>
            </a:r>
          </a:p>
        </p:txBody>
      </p:sp>
    </p:spTree>
    <p:extLst>
      <p:ext uri="{BB962C8B-B14F-4D97-AF65-F5344CB8AC3E}">
        <p14:creationId xmlns:p14="http://schemas.microsoft.com/office/powerpoint/2010/main" val="2642209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347080"/>
          </a:xfrm>
          <a:prstGeom prst="rect">
            <a:avLst/>
          </a:prstGeom>
          <a:noFill/>
        </p:spPr>
        <p:txBody>
          <a:bodyPr wrap="square" rtlCol="0">
            <a:normAutofit/>
          </a:bodyPr>
          <a:lstStyle/>
          <a:p>
            <a:r>
              <a:rPr lang="es-AR" sz="2000" dirty="0"/>
              <a:t>Una empresa que presta servicios para telefonía móvil desea llevar un sistema de bases de datos. Necesita identificar a sus clientes y clasificarlos por tipo en cuanto a cantidad de líneas telefónicas (personal, familiar, empresa). Se requiere llevar un control de las llamadas que realiza y consumo de datos para poder realizar las facturaciones y también ofrecer el plan que más se adapte a cada cliente y así evitar que el cliente opte por contratar los servicios de otra compañía. También se desea llevar un control sobre las quejas recibidas desde los clientes. Por cuestiones legales para cada llamada telefónica necesitamos registrar el número de destino, la hora (considerar los husos horarios), la/s antena/s involucradas, y la duración.</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Telecomunicaciones</a:t>
            </a:r>
          </a:p>
        </p:txBody>
      </p:sp>
    </p:spTree>
    <p:extLst>
      <p:ext uri="{BB962C8B-B14F-4D97-AF65-F5344CB8AC3E}">
        <p14:creationId xmlns:p14="http://schemas.microsoft.com/office/powerpoint/2010/main" val="24434845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347080"/>
          </a:xfrm>
          <a:prstGeom prst="rect">
            <a:avLst/>
          </a:prstGeom>
          <a:noFill/>
        </p:spPr>
        <p:txBody>
          <a:bodyPr wrap="square" rtlCol="0">
            <a:normAutofit/>
          </a:bodyPr>
          <a:lstStyle/>
          <a:p>
            <a:r>
              <a:rPr lang="es-AR" sz="2000" dirty="0"/>
              <a:t>Una empresa nacional tiene una nueva área de marketing, para lo que se le hace necesario implementar un CRM.</a:t>
            </a:r>
          </a:p>
          <a:p>
            <a:r>
              <a:rPr lang="es-AR" sz="2000" dirty="0"/>
              <a:t>Es necesario segmentar a los clientes para entender y anticipar sus necesidades. También se necesita información de los potenciales clientes para saber que parte del mercado atraer con campañas publicitarias.</a:t>
            </a:r>
          </a:p>
          <a:p>
            <a:r>
              <a:rPr lang="es-AR" sz="2000" dirty="0"/>
              <a:t>Es interesante identificar a los clientes que estuvieron menos activos para brindarle ofertas.</a:t>
            </a:r>
          </a:p>
          <a:p>
            <a:r>
              <a:rPr lang="es-AR" sz="2000" dirty="0"/>
              <a:t>Hay que trabajar en aumentar el nivel de ventas en las provincias menos satisfechas para evitar la pérdida de clientes.</a:t>
            </a:r>
          </a:p>
          <a:p>
            <a:r>
              <a:rPr lang="es-AR" sz="2000" dirty="0"/>
              <a:t>Se requiere un registro de todas las quejas recibidas y las medidas tomadas.</a:t>
            </a:r>
          </a:p>
          <a:p>
            <a:r>
              <a:rPr lang="es-AR" sz="2000" dirty="0"/>
              <a:t>Necesitamos tener indicadores para conocer la efectividad de las acciones de promoción y marketing de sus nuevos productos.</a:t>
            </a:r>
          </a:p>
          <a:p>
            <a:r>
              <a:rPr lang="es-AR" sz="2000" dirty="0"/>
              <a:t>Debemos definir grupos de clientes por preferencias similares, perfiles, historiales de compras y satisfacción de productos entre otros.</a:t>
            </a:r>
          </a:p>
        </p:txBody>
      </p:sp>
      <p:sp>
        <p:nvSpPr>
          <p:cNvPr id="2" name="Título 1"/>
          <p:cNvSpPr>
            <a:spLocks noGrp="1"/>
          </p:cNvSpPr>
          <p:nvPr>
            <p:ph type="title"/>
          </p:nvPr>
        </p:nvSpPr>
        <p:spPr>
          <a:xfrm>
            <a:off x="198120" y="0"/>
            <a:ext cx="8771658" cy="1145160"/>
          </a:xfrm>
        </p:spPr>
        <p:txBody>
          <a:bodyPr>
            <a:normAutofit fontScale="90000"/>
          </a:bodyPr>
          <a:lstStyle/>
          <a:p>
            <a:pPr algn="ctr" defTabSz="914400">
              <a:lnSpc>
                <a:spcPct val="100000"/>
              </a:lnSpc>
            </a:pPr>
            <a:r>
              <a:rPr lang="es-AR" sz="4400" dirty="0">
                <a:solidFill>
                  <a:srgbClr val="572314"/>
                </a:solidFill>
                <a:latin typeface="Gill Sans MT"/>
                <a:ea typeface="+mn-ea"/>
                <a:cs typeface="+mn-cs"/>
              </a:rPr>
              <a:t>CRM: </a:t>
            </a:r>
            <a:r>
              <a:rPr lang="es-AR" sz="4400" dirty="0" err="1">
                <a:solidFill>
                  <a:srgbClr val="572314"/>
                </a:solidFill>
                <a:latin typeface="Gill Sans MT"/>
                <a:ea typeface="+mn-ea"/>
                <a:cs typeface="+mn-cs"/>
              </a:rPr>
              <a:t>Customer</a:t>
            </a:r>
            <a:r>
              <a:rPr lang="es-AR" sz="4400" dirty="0">
                <a:solidFill>
                  <a:srgbClr val="572314"/>
                </a:solidFill>
                <a:latin typeface="Gill Sans MT"/>
                <a:ea typeface="+mn-ea"/>
                <a:cs typeface="+mn-cs"/>
              </a:rPr>
              <a:t> </a:t>
            </a:r>
            <a:r>
              <a:rPr lang="es-AR" sz="4400" dirty="0" err="1">
                <a:solidFill>
                  <a:srgbClr val="572314"/>
                </a:solidFill>
                <a:latin typeface="Gill Sans MT"/>
                <a:ea typeface="+mn-ea"/>
                <a:cs typeface="+mn-cs"/>
              </a:rPr>
              <a:t>Relationship</a:t>
            </a:r>
            <a:r>
              <a:rPr lang="es-AR" sz="4400" dirty="0">
                <a:solidFill>
                  <a:srgbClr val="572314"/>
                </a:solidFill>
                <a:latin typeface="Gill Sans MT"/>
                <a:ea typeface="+mn-ea"/>
                <a:cs typeface="+mn-cs"/>
              </a:rPr>
              <a:t> Management</a:t>
            </a:r>
          </a:p>
        </p:txBody>
      </p:sp>
    </p:spTree>
    <p:extLst>
      <p:ext uri="{BB962C8B-B14F-4D97-AF65-F5344CB8AC3E}">
        <p14:creationId xmlns:p14="http://schemas.microsoft.com/office/powerpoint/2010/main" val="12076472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347080"/>
          </a:xfrm>
          <a:prstGeom prst="rect">
            <a:avLst/>
          </a:prstGeom>
          <a:noFill/>
        </p:spPr>
        <p:txBody>
          <a:bodyPr wrap="square" rtlCol="0">
            <a:normAutofit fontScale="92500" lnSpcReduction="20000"/>
          </a:bodyPr>
          <a:lstStyle/>
          <a:p>
            <a:r>
              <a:rPr lang="es-AR" sz="2000" dirty="0"/>
              <a:t>Una clínica posee un servicio de guardia clínica, traumatológica y pediátrica. Posee 3 consultorios en su edificio. Los médicos que atienden en ellos pueden variar con los días. Los médicos tienen una o varias especialidades. </a:t>
            </a:r>
          </a:p>
          <a:p>
            <a:r>
              <a:rPr lang="es-AR" sz="2000" dirty="0"/>
              <a:t>Los pacientes llegan y se registran en una recepción donde luego la/el recepcionista los deriva a un consultorio donde está atendiendo un médico con la especialidad necesaria (puede ser que en ese momento no se encuentre el especialista, por ejemplo actualmente no hay traumatólogos en el turno nocturno). Se atiende a los pacientes particulares y con obra social, siempre y cuando la clínica trabaje con esa obra social. Si el paciente no tiene una historia clínica del paciente, entonces se le debe confeccionar una nueva con sus datos personales.</a:t>
            </a:r>
          </a:p>
          <a:p>
            <a:r>
              <a:rPr lang="es-AR" sz="2000" dirty="0"/>
              <a:t>Considerar que en la consulta los pacientes reciben un diagnóstico. Los pacientes pueden necesitar un tratamiento y una receta médica (las obras sociales lleva estrictas auditorias sobre las recetas realizadas), por lo que puede haber un seguimiento en una nueva consulta, por otro lado pueden ser derivados a internación o simplemente pueden retirarse sin tener que tomar ninguna acción.</a:t>
            </a:r>
          </a:p>
          <a:p>
            <a:r>
              <a:rPr lang="es-AR" sz="2000" dirty="0"/>
              <a:t>Todo evento que suceda con el paciente debe quedar registrado en su historia clínica.</a:t>
            </a:r>
          </a:p>
          <a:p>
            <a:r>
              <a:rPr lang="es-AR" sz="2000" dirty="0"/>
              <a:t>El dueño desea registrar todo lo antes mencionado en un DBMS relacional, </a:t>
            </a:r>
          </a:p>
          <a:p>
            <a:r>
              <a:rPr lang="es-AR" sz="2000" dirty="0"/>
              <a:t>Se desea que el DBMS sea capaz de modificarse de acuerdo a como va creciendo la clínica.</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a:solidFill>
                  <a:srgbClr val="572314"/>
                </a:solidFill>
                <a:latin typeface="Gill Sans MT"/>
                <a:ea typeface="+mn-ea"/>
                <a:cs typeface="+mn-cs"/>
              </a:rPr>
              <a:t>Salud</a:t>
            </a:r>
          </a:p>
        </p:txBody>
      </p:sp>
    </p:spTree>
    <p:extLst>
      <p:ext uri="{BB962C8B-B14F-4D97-AF65-F5344CB8AC3E}">
        <p14:creationId xmlns:p14="http://schemas.microsoft.com/office/powerpoint/2010/main" val="23133244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411480" y="1145160"/>
            <a:ext cx="8244840" cy="5347080"/>
          </a:xfrm>
          <a:prstGeom prst="rect">
            <a:avLst/>
          </a:prstGeom>
          <a:noFill/>
        </p:spPr>
        <p:txBody>
          <a:bodyPr wrap="square" rtlCol="0">
            <a:normAutofit/>
          </a:bodyPr>
          <a:lstStyle/>
          <a:p>
            <a:r>
              <a:rPr lang="es-AR" sz="2000" dirty="0"/>
              <a:t>Un gran supermercado necesita llevar un exhaustivo control sobre las ventas de sus productos. Necesita saber por cada una de sus sucursales, los artículos vendidos, que cliente que compro un artículo en particular, la forma de pago, si el artículo tenía alguna promoción, y con que otros artículos se vendió y si el conjunto de artículos o la forma de pago tenía una promoción. La fecha y la hora de cada venta considerando la zona geográfica de la sucursal y huso horario.</a:t>
            </a:r>
          </a:p>
          <a:p>
            <a:r>
              <a:rPr lang="es-AR" sz="2000" dirty="0"/>
              <a:t>Cada producto tiene sus artículos, pertenece a una categoría de productos.</a:t>
            </a:r>
          </a:p>
          <a:p>
            <a:r>
              <a:rPr lang="es-AR" sz="2000" dirty="0"/>
              <a:t>El supermercado exige que por lo menos se puedan responder las siguientes preguntas:</a:t>
            </a:r>
          </a:p>
          <a:p>
            <a:r>
              <a:rPr lang="es-AR" sz="2000" dirty="0"/>
              <a:t>¿Cuántas unidades del producto X se vendió por sucursal?</a:t>
            </a:r>
          </a:p>
          <a:p>
            <a:r>
              <a:rPr lang="es-AR" sz="2000" dirty="0"/>
              <a:t>¿Con cuál producto se facturó más?</a:t>
            </a:r>
          </a:p>
          <a:p>
            <a:r>
              <a:rPr lang="es-AR" sz="2000" dirty="0"/>
              <a:t>¿Cuál es el producto más vendido?</a:t>
            </a:r>
          </a:p>
          <a:p>
            <a:r>
              <a:rPr lang="es-AR" sz="2000" dirty="0"/>
              <a:t>¿Cuál es el medio de pago más utilizado hasta X monto?</a:t>
            </a:r>
          </a:p>
          <a:p>
            <a:r>
              <a:rPr lang="es-AR" sz="2000" dirty="0"/>
              <a:t>¿Cuál es el medio de pago más utilizado en cada local?</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err="1">
                <a:solidFill>
                  <a:srgbClr val="572314"/>
                </a:solidFill>
                <a:latin typeface="Gill Sans MT"/>
                <a:ea typeface="+mn-ea"/>
                <a:cs typeface="+mn-cs"/>
              </a:rPr>
              <a:t>Retail</a:t>
            </a:r>
            <a:r>
              <a:rPr lang="es-AR" sz="4400" dirty="0">
                <a:solidFill>
                  <a:srgbClr val="572314"/>
                </a:solidFill>
                <a:latin typeface="Gill Sans MT"/>
                <a:ea typeface="+mn-ea"/>
                <a:cs typeface="+mn-cs"/>
              </a:rPr>
              <a:t> Sales</a:t>
            </a:r>
          </a:p>
        </p:txBody>
      </p:sp>
    </p:spTree>
    <p:extLst>
      <p:ext uri="{BB962C8B-B14F-4D97-AF65-F5344CB8AC3E}">
        <p14:creationId xmlns:p14="http://schemas.microsoft.com/office/powerpoint/2010/main" val="32366186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320040" y="1145160"/>
            <a:ext cx="8336280" cy="5590920"/>
          </a:xfrm>
          <a:prstGeom prst="rect">
            <a:avLst/>
          </a:prstGeom>
          <a:noFill/>
        </p:spPr>
        <p:txBody>
          <a:bodyPr wrap="square" rtlCol="0">
            <a:normAutofit fontScale="85000" lnSpcReduction="20000"/>
          </a:bodyPr>
          <a:lstStyle/>
          <a:p>
            <a:r>
              <a:rPr lang="es-AR" sz="2000" dirty="0"/>
              <a:t>Nuestra empresa está interesada en comenzar con </a:t>
            </a:r>
            <a:r>
              <a:rPr lang="es-AR" sz="2000" dirty="0" err="1"/>
              <a:t>Ecommerce</a:t>
            </a:r>
            <a:r>
              <a:rPr lang="es-AR" sz="2000" dirty="0"/>
              <a:t>, para ello utilizará el </a:t>
            </a:r>
            <a:r>
              <a:rPr lang="es-AR" sz="2000" dirty="0" err="1"/>
              <a:t>clickstream</a:t>
            </a:r>
            <a:r>
              <a:rPr lang="es-AR" sz="2000" dirty="0"/>
              <a:t>.</a:t>
            </a:r>
          </a:p>
          <a:p>
            <a:r>
              <a:rPr lang="es-AR" sz="2000" dirty="0"/>
              <a:t>Es necesario registrar todos los visitantes de nuestras páginas, las sesiones que abrieron, cual es la página, link, buscador desde el que accedió, desde que lugar (país, ciudad) y a qué hora accedieron, y lo más importante tratar de identificarlos para realizar una segmentación.</a:t>
            </a:r>
          </a:p>
          <a:p>
            <a:r>
              <a:rPr lang="es-AR" sz="2000" dirty="0"/>
              <a:t>También se desea registrar los eventos que disparó en nuestro sitio, si realizó o no una compra o reserva, cuanto tardo en poder concluir la compra. Cuales productos fueron vistos y cuales fueron comprados (conversión).</a:t>
            </a:r>
          </a:p>
          <a:p>
            <a:r>
              <a:rPr lang="es-AR" sz="2000" dirty="0"/>
              <a:t>Algunas preguntas a responder:</a:t>
            </a:r>
          </a:p>
          <a:p>
            <a:pPr lvl="0"/>
            <a:r>
              <a:rPr lang="es-AR" sz="2000" dirty="0"/>
              <a:t>Tasa de conversión (conversiones/visitas) ¿Se vende? ¿Convencemos?</a:t>
            </a:r>
          </a:p>
          <a:p>
            <a:pPr lvl="0"/>
            <a:r>
              <a:rPr lang="es-AR" sz="2000" dirty="0"/>
              <a:t>Cantidad media de pedidos (Ingresos/conversiones) ¿Cuál es el valor del ticket medio?</a:t>
            </a:r>
          </a:p>
          <a:p>
            <a:pPr lvl="0"/>
            <a:r>
              <a:rPr lang="es-AR" sz="2000" dirty="0"/>
              <a:t>Visitas de valor (ingresos/ visitas) ¿Es tráfico de calidad?</a:t>
            </a:r>
          </a:p>
          <a:p>
            <a:pPr lvl="0"/>
            <a:r>
              <a:rPr lang="es-AR" sz="2000" dirty="0"/>
              <a:t>Clientes fidelizados (visitantes recurrentes/nuevos visitantes) ¿Son clientes fieles?</a:t>
            </a:r>
          </a:p>
          <a:p>
            <a:pPr lvl="0"/>
            <a:r>
              <a:rPr lang="es-AR" sz="2000" dirty="0"/>
              <a:t>Tiempo de permanencia en la web ¿Les atrae el contenido?</a:t>
            </a:r>
          </a:p>
          <a:p>
            <a:pPr lvl="0"/>
            <a:r>
              <a:rPr lang="es-AR" sz="2000" dirty="0"/>
              <a:t>Tráfico orgánico (visitas desde buscadores/visitas globales) </a:t>
            </a:r>
          </a:p>
          <a:p>
            <a:r>
              <a:rPr lang="es-AR" sz="2000" dirty="0"/>
              <a:t> </a:t>
            </a:r>
          </a:p>
          <a:p>
            <a:r>
              <a:rPr lang="es-AR" sz="2000" dirty="0"/>
              <a:t>Algunas definiciones:</a:t>
            </a:r>
          </a:p>
          <a:p>
            <a:r>
              <a:rPr lang="es-AR" sz="2000" dirty="0"/>
              <a:t>“Tasa de conversión es una medida de tu habilidad para persuadir a las visitas para que lleven a cabo la acción que tú quieres que hagan. Es un reflejo de tu efectividad y de la satisfacción del cliente. Para que puedas alcanzar tus metas, las visitas deben antes conseguir las suyas.” Bryan </a:t>
            </a:r>
            <a:r>
              <a:rPr lang="es-AR" sz="2000" dirty="0" err="1"/>
              <a:t>Eisenberg</a:t>
            </a:r>
            <a:endParaRPr lang="es-AR" sz="2000" dirty="0"/>
          </a:p>
          <a:p>
            <a:pPr lvl="0"/>
            <a:r>
              <a:rPr lang="es-AR" sz="2000" dirty="0"/>
              <a:t>Tasa de conversión: qué porcentaje de esas visitas “convierten” (en </a:t>
            </a:r>
            <a:r>
              <a:rPr lang="es-AR" sz="2000" dirty="0" err="1"/>
              <a:t>eCommerce</a:t>
            </a:r>
            <a:r>
              <a:rPr lang="es-AR" sz="2000" dirty="0"/>
              <a:t>, normalmente se asocia conversión a “venta”, aunque una definición más correcta sería “objetivos conseguidos”).</a:t>
            </a:r>
          </a:p>
          <a:p>
            <a:pPr lvl="0"/>
            <a:r>
              <a:rPr lang="es-AR" sz="2000" dirty="0"/>
              <a:t>Tráfico: cuánta gente visita tu web.</a:t>
            </a:r>
          </a:p>
          <a:p>
            <a:pPr lvl="0"/>
            <a:r>
              <a:rPr lang="es-AR" sz="2000" dirty="0"/>
              <a:t>Ticket medio: el importe medio de los pedidos.</a:t>
            </a:r>
          </a:p>
        </p:txBody>
      </p:sp>
      <p:sp>
        <p:nvSpPr>
          <p:cNvPr id="2" name="Título 1"/>
          <p:cNvSpPr>
            <a:spLocks noGrp="1"/>
          </p:cNvSpPr>
          <p:nvPr>
            <p:ph type="title"/>
          </p:nvPr>
        </p:nvSpPr>
        <p:spPr>
          <a:xfrm>
            <a:off x="198120" y="0"/>
            <a:ext cx="8771658" cy="1145160"/>
          </a:xfrm>
        </p:spPr>
        <p:txBody>
          <a:bodyPr>
            <a:normAutofit/>
          </a:bodyPr>
          <a:lstStyle/>
          <a:p>
            <a:pPr algn="ctr" defTabSz="914400">
              <a:lnSpc>
                <a:spcPct val="100000"/>
              </a:lnSpc>
            </a:pPr>
            <a:r>
              <a:rPr lang="es-AR" sz="4400" dirty="0" err="1">
                <a:solidFill>
                  <a:srgbClr val="572314"/>
                </a:solidFill>
                <a:latin typeface="Gill Sans MT"/>
                <a:ea typeface="+mn-ea"/>
                <a:cs typeface="+mn-cs"/>
              </a:rPr>
              <a:t>Ecommerce</a:t>
            </a:r>
            <a:endParaRPr lang="es-AR" sz="4400" dirty="0">
              <a:solidFill>
                <a:srgbClr val="572314"/>
              </a:solidFill>
              <a:latin typeface="Gill Sans MT"/>
              <a:ea typeface="+mn-ea"/>
              <a:cs typeface="+mn-cs"/>
            </a:endParaRPr>
          </a:p>
        </p:txBody>
      </p:sp>
    </p:spTree>
    <p:extLst>
      <p:ext uri="{BB962C8B-B14F-4D97-AF65-F5344CB8AC3E}">
        <p14:creationId xmlns:p14="http://schemas.microsoft.com/office/powerpoint/2010/main" val="3850384684"/>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5451</TotalTime>
  <Words>2660</Words>
  <Application>Microsoft Office PowerPoint</Application>
  <PresentationFormat>Presentación en pantalla (4:3)</PresentationFormat>
  <Paragraphs>147</Paragraphs>
  <Slides>15</Slides>
  <Notes>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Calibri</vt:lpstr>
      <vt:lpstr>Calibri Light</vt:lpstr>
      <vt:lpstr>Gill Sans MT</vt:lpstr>
      <vt:lpstr>Times New Roman</vt:lpstr>
      <vt:lpstr>Tema de Office</vt:lpstr>
      <vt:lpstr>Presentación de PowerPoint</vt:lpstr>
      <vt:lpstr>Temas</vt:lpstr>
      <vt:lpstr>Educación</vt:lpstr>
      <vt:lpstr>Transporte</vt:lpstr>
      <vt:lpstr>Telecomunicaciones</vt:lpstr>
      <vt:lpstr>CRM: Customer Relationship Management</vt:lpstr>
      <vt:lpstr>Salud</vt:lpstr>
      <vt:lpstr>Retail Sales</vt:lpstr>
      <vt:lpstr>Ecommerce</vt:lpstr>
      <vt:lpstr>Inventarios</vt:lpstr>
      <vt:lpstr>Finanzas</vt:lpstr>
      <vt:lpstr>RRHH</vt:lpstr>
      <vt:lpstr>Seguros</vt:lpstr>
      <vt:lpstr>Compras - Procurement</vt:lpstr>
      <vt:lpstr>Logística – Order Management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Juan</dc:creator>
  <cp:lastModifiedBy>Jose Eduardo Leta</cp:lastModifiedBy>
  <cp:revision>177</cp:revision>
  <dcterms:modified xsi:type="dcterms:W3CDTF">2020-08-29T22:35:33Z</dcterms:modified>
</cp:coreProperties>
</file>