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66"/>
  </p:notesMasterIdLst>
  <p:sldIdLst>
    <p:sldId id="256" r:id="rId2"/>
    <p:sldId id="261" r:id="rId3"/>
    <p:sldId id="305" r:id="rId4"/>
    <p:sldId id="306" r:id="rId5"/>
    <p:sldId id="263" r:id="rId6"/>
    <p:sldId id="264" r:id="rId7"/>
    <p:sldId id="307" r:id="rId8"/>
    <p:sldId id="265" r:id="rId9"/>
    <p:sldId id="266" r:id="rId10"/>
    <p:sldId id="267" r:id="rId11"/>
    <p:sldId id="268" r:id="rId12"/>
    <p:sldId id="304" r:id="rId13"/>
    <p:sldId id="301" r:id="rId14"/>
    <p:sldId id="299" r:id="rId15"/>
    <p:sldId id="270" r:id="rId16"/>
    <p:sldId id="310" r:id="rId17"/>
    <p:sldId id="311" r:id="rId18"/>
    <p:sldId id="312" r:id="rId19"/>
    <p:sldId id="313" r:id="rId20"/>
    <p:sldId id="314" r:id="rId21"/>
    <p:sldId id="273" r:id="rId22"/>
    <p:sldId id="274" r:id="rId23"/>
    <p:sldId id="315" r:id="rId24"/>
    <p:sldId id="275" r:id="rId25"/>
    <p:sldId id="316" r:id="rId26"/>
    <p:sldId id="277" r:id="rId27"/>
    <p:sldId id="317" r:id="rId28"/>
    <p:sldId id="276" r:id="rId29"/>
    <p:sldId id="321" r:id="rId30"/>
    <p:sldId id="318" r:id="rId31"/>
    <p:sldId id="319" r:id="rId32"/>
    <p:sldId id="320" r:id="rId33"/>
    <p:sldId id="278" r:id="rId34"/>
    <p:sldId id="323" r:id="rId35"/>
    <p:sldId id="334" r:id="rId36"/>
    <p:sldId id="324" r:id="rId37"/>
    <p:sldId id="325" r:id="rId38"/>
    <p:sldId id="335" r:id="rId39"/>
    <p:sldId id="326" r:id="rId40"/>
    <p:sldId id="336" r:id="rId41"/>
    <p:sldId id="327" r:id="rId42"/>
    <p:sldId id="337" r:id="rId43"/>
    <p:sldId id="328" r:id="rId44"/>
    <p:sldId id="338" r:id="rId45"/>
    <p:sldId id="329" r:id="rId46"/>
    <p:sldId id="330" r:id="rId47"/>
    <p:sldId id="339" r:id="rId48"/>
    <p:sldId id="281" r:id="rId49"/>
    <p:sldId id="282" r:id="rId50"/>
    <p:sldId id="285" r:id="rId51"/>
    <p:sldId id="331" r:id="rId52"/>
    <p:sldId id="332" r:id="rId53"/>
    <p:sldId id="340" r:id="rId54"/>
    <p:sldId id="333" r:id="rId55"/>
    <p:sldId id="341" r:id="rId56"/>
    <p:sldId id="342" r:id="rId57"/>
    <p:sldId id="344" r:id="rId58"/>
    <p:sldId id="288" r:id="rId59"/>
    <p:sldId id="345" r:id="rId60"/>
    <p:sldId id="346" r:id="rId61"/>
    <p:sldId id="349" r:id="rId62"/>
    <p:sldId id="308" r:id="rId63"/>
    <p:sldId id="348" r:id="rId64"/>
    <p:sldId id="298" r:id="rId6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1" autoAdjust="0"/>
    <p:restoredTop sz="94434" autoAdjust="0"/>
  </p:normalViewPr>
  <p:slideViewPr>
    <p:cSldViewPr snapToGrid="0">
      <p:cViewPr varScale="1">
        <p:scale>
          <a:sx n="68" d="100"/>
          <a:sy n="68" d="100"/>
        </p:scale>
        <p:origin x="118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42"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43"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44"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45" name="PlaceHolder 5"/>
          <p:cNvSpPr>
            <a:spLocks noGrp="1"/>
          </p:cNvSpPr>
          <p:nvPr>
            <p:ph type="sldNum"/>
          </p:nvPr>
        </p:nvSpPr>
        <p:spPr>
          <a:xfrm>
            <a:off x="4399200" y="9555480"/>
            <a:ext cx="3372840" cy="502560"/>
          </a:xfrm>
          <a:prstGeom prst="rect">
            <a:avLst/>
          </a:prstGeom>
        </p:spPr>
        <p:txBody>
          <a:bodyPr lIns="0" tIns="0" rIns="0" bIns="0" anchor="b"/>
          <a:lstStyle/>
          <a:p>
            <a:pPr algn="r"/>
            <a:fld id="{766E252D-4ED9-495E-9B95-F8F7F8CCB37A}" type="slidenum">
              <a:rPr lang="en-US" sz="1400">
                <a:latin typeface="Times New Roman"/>
              </a:rPr>
              <a:t>‹Nº›</a:t>
            </a:fld>
            <a:endParaRPr/>
          </a:p>
        </p:txBody>
      </p:sp>
    </p:spTree>
    <p:extLst>
      <p:ext uri="{BB962C8B-B14F-4D97-AF65-F5344CB8AC3E}">
        <p14:creationId xmlns:p14="http://schemas.microsoft.com/office/powerpoint/2010/main" val="320858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56853D79-333C-42F9-BC7C-EC19036579EC}" type="slidenum">
              <a:rPr lang="en-US" sz="1200">
                <a:latin typeface="Times New Roman"/>
              </a:rPr>
              <a:t>1</a:t>
            </a:fld>
            <a:endParaRPr/>
          </a:p>
        </p:txBody>
      </p:sp>
      <p:sp>
        <p:nvSpPr>
          <p:cNvPr id="405" name="PlaceHolder 2"/>
          <p:cNvSpPr>
            <a:spLocks noGrp="1"/>
          </p:cNvSpPr>
          <p:nvPr>
            <p:ph type="body"/>
          </p:nvPr>
        </p:nvSpPr>
        <p:spPr>
          <a:xfrm>
            <a:off x="685800" y="4343400"/>
            <a:ext cx="5485680" cy="4114080"/>
          </a:xfrm>
          <a:prstGeom prst="rect">
            <a:avLst/>
          </a:prstGeom>
        </p:spPr>
        <p:txBody>
          <a:bodyPr lIns="0" tIns="0" rIns="0" bIns="0"/>
          <a:lstStyle/>
          <a:p>
            <a:endParaRPr/>
          </a:p>
        </p:txBody>
      </p:sp>
    </p:spTree>
    <p:extLst>
      <p:ext uri="{BB962C8B-B14F-4D97-AF65-F5344CB8AC3E}">
        <p14:creationId xmlns:p14="http://schemas.microsoft.com/office/powerpoint/2010/main" val="3494457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CustomShape 1"/>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C62B663E-16FE-428E-9258-B5D210241CC1}" type="slidenum">
              <a:rPr lang="en-US" sz="1200">
                <a:latin typeface="Times New Roman"/>
              </a:rPr>
              <a:t>10</a:t>
            </a:fld>
            <a:endParaRPr/>
          </a:p>
        </p:txBody>
      </p:sp>
      <p:sp>
        <p:nvSpPr>
          <p:cNvPr id="427" name="PlaceHolder 2"/>
          <p:cNvSpPr>
            <a:spLocks noGrp="1"/>
          </p:cNvSpPr>
          <p:nvPr>
            <p:ph type="body"/>
          </p:nvPr>
        </p:nvSpPr>
        <p:spPr>
          <a:xfrm>
            <a:off x="685800" y="4343400"/>
            <a:ext cx="5485680" cy="4114080"/>
          </a:xfrm>
          <a:prstGeom prst="rect">
            <a:avLst/>
          </a:prstGeom>
        </p:spPr>
        <p:txBody>
          <a:bodyPr lIns="0" tIns="0" rIns="0" bIns="0"/>
          <a:lstStyle/>
          <a:p>
            <a:endParaRPr/>
          </a:p>
        </p:txBody>
      </p:sp>
    </p:spTree>
    <p:extLst>
      <p:ext uri="{BB962C8B-B14F-4D97-AF65-F5344CB8AC3E}">
        <p14:creationId xmlns:p14="http://schemas.microsoft.com/office/powerpoint/2010/main" val="1218441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CustomShape 1"/>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36C6012B-6CCC-4D29-AD49-30DA92D619BD}" type="slidenum">
              <a:rPr lang="en-US" sz="1200">
                <a:latin typeface="Times New Roman"/>
              </a:rPr>
              <a:t>11</a:t>
            </a:fld>
            <a:endParaRPr/>
          </a:p>
        </p:txBody>
      </p:sp>
      <p:sp>
        <p:nvSpPr>
          <p:cNvPr id="429" name="PlaceHolder 2"/>
          <p:cNvSpPr>
            <a:spLocks noGrp="1"/>
          </p:cNvSpPr>
          <p:nvPr>
            <p:ph type="body"/>
          </p:nvPr>
        </p:nvSpPr>
        <p:spPr>
          <a:xfrm>
            <a:off x="685800" y="4343400"/>
            <a:ext cx="5485680" cy="4114080"/>
          </a:xfrm>
          <a:prstGeom prst="rect">
            <a:avLst/>
          </a:prstGeom>
        </p:spPr>
        <p:txBody>
          <a:bodyPr lIns="0" tIns="0" rIns="0" bIns="0"/>
          <a:lstStyle/>
          <a:p>
            <a:endParaRPr/>
          </a:p>
        </p:txBody>
      </p:sp>
    </p:spTree>
    <p:extLst>
      <p:ext uri="{BB962C8B-B14F-4D97-AF65-F5344CB8AC3E}">
        <p14:creationId xmlns:p14="http://schemas.microsoft.com/office/powerpoint/2010/main" val="1886024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CustomShape 1"/>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3935DCBA-2097-49EE-A3C4-3286C303A377}" type="slidenum">
              <a:rPr lang="en-US" sz="1200">
                <a:latin typeface="Times New Roman"/>
              </a:rPr>
              <a:t>15</a:t>
            </a:fld>
            <a:endParaRPr/>
          </a:p>
        </p:txBody>
      </p:sp>
      <p:sp>
        <p:nvSpPr>
          <p:cNvPr id="433" name="PlaceHolder 2"/>
          <p:cNvSpPr>
            <a:spLocks noGrp="1"/>
          </p:cNvSpPr>
          <p:nvPr>
            <p:ph type="body"/>
          </p:nvPr>
        </p:nvSpPr>
        <p:spPr>
          <a:xfrm>
            <a:off x="685800" y="4343400"/>
            <a:ext cx="5485680" cy="4114080"/>
          </a:xfrm>
          <a:prstGeom prst="rect">
            <a:avLst/>
          </a:prstGeom>
        </p:spPr>
        <p:txBody>
          <a:bodyPr lIns="0" tIns="0" rIns="0" bIns="0"/>
          <a:lstStyle/>
          <a:p>
            <a:endParaRPr/>
          </a:p>
        </p:txBody>
      </p:sp>
    </p:spTree>
    <p:extLst>
      <p:ext uri="{BB962C8B-B14F-4D97-AF65-F5344CB8AC3E}">
        <p14:creationId xmlns:p14="http://schemas.microsoft.com/office/powerpoint/2010/main" val="740940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CustomShape 1"/>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A0256B26-9E33-436F-8881-8209BD6B7ADA}" type="slidenum">
              <a:rPr lang="en-US" sz="1200">
                <a:latin typeface="Times New Roman"/>
              </a:rPr>
              <a:t>16</a:t>
            </a:fld>
            <a:endParaRPr/>
          </a:p>
        </p:txBody>
      </p:sp>
      <p:sp>
        <p:nvSpPr>
          <p:cNvPr id="407" name="PlaceHolder 2"/>
          <p:cNvSpPr>
            <a:spLocks noGrp="1"/>
          </p:cNvSpPr>
          <p:nvPr>
            <p:ph type="body"/>
          </p:nvPr>
        </p:nvSpPr>
        <p:spPr>
          <a:xfrm>
            <a:off x="685800" y="4343400"/>
            <a:ext cx="5485680" cy="4114080"/>
          </a:xfrm>
          <a:prstGeom prst="rect">
            <a:avLst/>
          </a:prstGeom>
        </p:spPr>
        <p:txBody>
          <a:bodyPr lIns="0" tIns="0" rIns="0" bIns="0"/>
          <a:lstStyle/>
          <a:p>
            <a:endParaRPr/>
          </a:p>
        </p:txBody>
      </p:sp>
    </p:spTree>
    <p:extLst>
      <p:ext uri="{BB962C8B-B14F-4D97-AF65-F5344CB8AC3E}">
        <p14:creationId xmlns:p14="http://schemas.microsoft.com/office/powerpoint/2010/main" val="352766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CustomShape 1"/>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A0256B26-9E33-436F-8881-8209BD6B7ADA}" type="slidenum">
              <a:rPr lang="en-US" sz="1200">
                <a:latin typeface="Times New Roman"/>
              </a:rPr>
              <a:t>17</a:t>
            </a:fld>
            <a:endParaRPr/>
          </a:p>
        </p:txBody>
      </p:sp>
      <p:sp>
        <p:nvSpPr>
          <p:cNvPr id="407" name="PlaceHolder 2"/>
          <p:cNvSpPr>
            <a:spLocks noGrp="1"/>
          </p:cNvSpPr>
          <p:nvPr>
            <p:ph type="body"/>
          </p:nvPr>
        </p:nvSpPr>
        <p:spPr>
          <a:xfrm>
            <a:off x="685800" y="4343400"/>
            <a:ext cx="5485680" cy="4114080"/>
          </a:xfrm>
          <a:prstGeom prst="rect">
            <a:avLst/>
          </a:prstGeom>
        </p:spPr>
        <p:txBody>
          <a:bodyPr lIns="0" tIns="0" rIns="0" bIns="0"/>
          <a:lstStyle/>
          <a:p>
            <a:endParaRPr/>
          </a:p>
        </p:txBody>
      </p:sp>
    </p:spTree>
    <p:extLst>
      <p:ext uri="{BB962C8B-B14F-4D97-AF65-F5344CB8AC3E}">
        <p14:creationId xmlns:p14="http://schemas.microsoft.com/office/powerpoint/2010/main" val="17915683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PlaceHolder 1"/>
          <p:cNvSpPr>
            <a:spLocks noGrp="1"/>
          </p:cNvSpPr>
          <p:nvPr>
            <p:ph type="body"/>
          </p:nvPr>
        </p:nvSpPr>
        <p:spPr>
          <a:xfrm>
            <a:off x="685800" y="4343400"/>
            <a:ext cx="5485680" cy="4114080"/>
          </a:xfrm>
          <a:prstGeom prst="rect">
            <a:avLst/>
          </a:prstGeom>
        </p:spPr>
        <p:txBody>
          <a:bodyPr lIns="0" tIns="0" rIns="0" bIns="0"/>
          <a:lstStyle/>
          <a:p>
            <a:r>
              <a:rPr lang="en-US" sz="2000">
                <a:latin typeface="Arial"/>
              </a:rPr>
              <a:t>Ejemplos</a:t>
            </a:r>
            <a:endParaRPr/>
          </a:p>
        </p:txBody>
      </p:sp>
      <p:sp>
        <p:nvSpPr>
          <p:cNvPr id="435" name="CustomShape 2"/>
          <p:cNvSpPr/>
          <p:nvPr/>
        </p:nvSpPr>
        <p:spPr>
          <a:xfrm>
            <a:off x="3884760" y="8685360"/>
            <a:ext cx="2971080" cy="456480"/>
          </a:xfrm>
          <a:prstGeom prst="rect">
            <a:avLst/>
          </a:prstGeom>
          <a:noFill/>
          <a:ln>
            <a:noFill/>
          </a:ln>
        </p:spPr>
        <p:txBody>
          <a:bodyPr lIns="90000" tIns="45000" rIns="90000" bIns="45000" anchor="b"/>
          <a:lstStyle/>
          <a:p>
            <a:pPr>
              <a:lnSpc>
                <a:spcPct val="100000"/>
              </a:lnSpc>
            </a:pPr>
            <a:fld id="{A9CED1FC-26BF-44F2-8D44-8698C8B828F3}" type="slidenum">
              <a:rPr lang="en-US" sz="1200">
                <a:solidFill>
                  <a:srgbClr val="000000"/>
                </a:solidFill>
                <a:latin typeface="Arial"/>
                <a:ea typeface="+mn-ea"/>
              </a:rPr>
              <a:t>18</a:t>
            </a:fld>
            <a:endParaRPr/>
          </a:p>
        </p:txBody>
      </p:sp>
    </p:spTree>
    <p:extLst>
      <p:ext uri="{BB962C8B-B14F-4D97-AF65-F5344CB8AC3E}">
        <p14:creationId xmlns:p14="http://schemas.microsoft.com/office/powerpoint/2010/main" val="4218036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PlaceHolder 1"/>
          <p:cNvSpPr>
            <a:spLocks noGrp="1"/>
          </p:cNvSpPr>
          <p:nvPr>
            <p:ph type="body"/>
          </p:nvPr>
        </p:nvSpPr>
        <p:spPr>
          <a:xfrm>
            <a:off x="685800" y="4343400"/>
            <a:ext cx="5485680" cy="4114080"/>
          </a:xfrm>
          <a:prstGeom prst="rect">
            <a:avLst/>
          </a:prstGeom>
        </p:spPr>
        <p:txBody>
          <a:bodyPr lIns="0" tIns="0" rIns="0" bIns="0"/>
          <a:lstStyle/>
          <a:p>
            <a:r>
              <a:rPr lang="en-US" sz="2000">
                <a:latin typeface="Arial"/>
              </a:rPr>
              <a:t>Ejemplos</a:t>
            </a:r>
            <a:endParaRPr/>
          </a:p>
        </p:txBody>
      </p:sp>
      <p:sp>
        <p:nvSpPr>
          <p:cNvPr id="435" name="CustomShape 2"/>
          <p:cNvSpPr/>
          <p:nvPr/>
        </p:nvSpPr>
        <p:spPr>
          <a:xfrm>
            <a:off x="3884760" y="8685360"/>
            <a:ext cx="2971080" cy="456480"/>
          </a:xfrm>
          <a:prstGeom prst="rect">
            <a:avLst/>
          </a:prstGeom>
          <a:noFill/>
          <a:ln>
            <a:noFill/>
          </a:ln>
        </p:spPr>
        <p:txBody>
          <a:bodyPr lIns="90000" tIns="45000" rIns="90000" bIns="45000" anchor="b"/>
          <a:lstStyle/>
          <a:p>
            <a:pPr>
              <a:lnSpc>
                <a:spcPct val="100000"/>
              </a:lnSpc>
            </a:pPr>
            <a:fld id="{A9CED1FC-26BF-44F2-8D44-8698C8B828F3}" type="slidenum">
              <a:rPr lang="en-US" sz="1200">
                <a:solidFill>
                  <a:srgbClr val="000000"/>
                </a:solidFill>
                <a:latin typeface="Arial"/>
                <a:ea typeface="+mn-ea"/>
              </a:rPr>
              <a:t>19</a:t>
            </a:fld>
            <a:endParaRPr/>
          </a:p>
        </p:txBody>
      </p:sp>
    </p:spTree>
    <p:extLst>
      <p:ext uri="{BB962C8B-B14F-4D97-AF65-F5344CB8AC3E}">
        <p14:creationId xmlns:p14="http://schemas.microsoft.com/office/powerpoint/2010/main" val="3589335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PlaceHolder 1"/>
          <p:cNvSpPr>
            <a:spLocks noGrp="1"/>
          </p:cNvSpPr>
          <p:nvPr>
            <p:ph type="body"/>
          </p:nvPr>
        </p:nvSpPr>
        <p:spPr>
          <a:xfrm>
            <a:off x="685800" y="4343400"/>
            <a:ext cx="5485680" cy="4114080"/>
          </a:xfrm>
          <a:prstGeom prst="rect">
            <a:avLst/>
          </a:prstGeom>
        </p:spPr>
        <p:txBody>
          <a:bodyPr lIns="0" tIns="0" rIns="0" bIns="0"/>
          <a:lstStyle/>
          <a:p>
            <a:r>
              <a:rPr lang="en-US" sz="2000">
                <a:latin typeface="Arial"/>
              </a:rPr>
              <a:t>Ejemplos</a:t>
            </a:r>
            <a:endParaRPr/>
          </a:p>
        </p:txBody>
      </p:sp>
      <p:sp>
        <p:nvSpPr>
          <p:cNvPr id="435" name="CustomShape 2"/>
          <p:cNvSpPr/>
          <p:nvPr/>
        </p:nvSpPr>
        <p:spPr>
          <a:xfrm>
            <a:off x="3884760" y="8685360"/>
            <a:ext cx="2971080" cy="456480"/>
          </a:xfrm>
          <a:prstGeom prst="rect">
            <a:avLst/>
          </a:prstGeom>
          <a:noFill/>
          <a:ln>
            <a:noFill/>
          </a:ln>
        </p:spPr>
        <p:txBody>
          <a:bodyPr lIns="90000" tIns="45000" rIns="90000" bIns="45000" anchor="b"/>
          <a:lstStyle/>
          <a:p>
            <a:pPr>
              <a:lnSpc>
                <a:spcPct val="100000"/>
              </a:lnSpc>
            </a:pPr>
            <a:fld id="{A9CED1FC-26BF-44F2-8D44-8698C8B828F3}" type="slidenum">
              <a:rPr lang="en-US" sz="1200">
                <a:solidFill>
                  <a:srgbClr val="000000"/>
                </a:solidFill>
                <a:latin typeface="Arial"/>
                <a:ea typeface="+mn-ea"/>
              </a:rPr>
              <a:t>20</a:t>
            </a:fld>
            <a:endParaRPr/>
          </a:p>
        </p:txBody>
      </p:sp>
    </p:spTree>
    <p:extLst>
      <p:ext uri="{BB962C8B-B14F-4D97-AF65-F5344CB8AC3E}">
        <p14:creationId xmlns:p14="http://schemas.microsoft.com/office/powerpoint/2010/main" val="21212431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CustomShape 1"/>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A0256B26-9E33-436F-8881-8209BD6B7ADA}" type="slidenum">
              <a:rPr lang="en-US" sz="1200">
                <a:latin typeface="Times New Roman"/>
              </a:rPr>
              <a:t>29</a:t>
            </a:fld>
            <a:endParaRPr/>
          </a:p>
        </p:txBody>
      </p:sp>
      <p:sp>
        <p:nvSpPr>
          <p:cNvPr id="407" name="PlaceHolder 2"/>
          <p:cNvSpPr>
            <a:spLocks noGrp="1"/>
          </p:cNvSpPr>
          <p:nvPr>
            <p:ph type="body"/>
          </p:nvPr>
        </p:nvSpPr>
        <p:spPr>
          <a:xfrm>
            <a:off x="685800" y="4343400"/>
            <a:ext cx="5485680" cy="4114080"/>
          </a:xfrm>
          <a:prstGeom prst="rect">
            <a:avLst/>
          </a:prstGeom>
        </p:spPr>
        <p:txBody>
          <a:bodyPr lIns="0" tIns="0" rIns="0" bIns="0"/>
          <a:lstStyle/>
          <a:p>
            <a:endParaRPr/>
          </a:p>
        </p:txBody>
      </p:sp>
    </p:spTree>
    <p:extLst>
      <p:ext uri="{BB962C8B-B14F-4D97-AF65-F5344CB8AC3E}">
        <p14:creationId xmlns:p14="http://schemas.microsoft.com/office/powerpoint/2010/main" val="6277929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dirty="0">
                <a:solidFill>
                  <a:srgbClr val="000000"/>
                </a:solidFill>
              </a:rPr>
              <a:t>Hasta el momento solo vimos como representar las cosas de nuestro </a:t>
            </a:r>
            <a:r>
              <a:rPr lang="es-AR" sz="1200" dirty="0" err="1">
                <a:solidFill>
                  <a:srgbClr val="000000"/>
                </a:solidFill>
              </a:rPr>
              <a:t>UdeD</a:t>
            </a:r>
            <a:r>
              <a:rPr lang="es-AR" sz="1200" dirty="0">
                <a:solidFill>
                  <a:srgbClr val="000000"/>
                </a:solidFill>
              </a:rPr>
              <a:t> y sus características en forma de entidades y atributos.</a:t>
            </a:r>
          </a:p>
          <a:p>
            <a:endParaRPr lang="es-AR" dirty="0"/>
          </a:p>
        </p:txBody>
      </p:sp>
      <p:sp>
        <p:nvSpPr>
          <p:cNvPr id="4" name="Marcador de número de diapositiva 3"/>
          <p:cNvSpPr>
            <a:spLocks noGrp="1"/>
          </p:cNvSpPr>
          <p:nvPr>
            <p:ph type="sldNum"/>
          </p:nvPr>
        </p:nvSpPr>
        <p:spPr/>
        <p:txBody>
          <a:bodyPr/>
          <a:lstStyle/>
          <a:p>
            <a:pPr algn="r"/>
            <a:fld id="{766E252D-4ED9-495E-9B95-F8F7F8CCB37A}" type="slidenum">
              <a:rPr lang="en-US" sz="1400" smtClean="0">
                <a:latin typeface="Times New Roman"/>
              </a:rPr>
              <a:t>33</a:t>
            </a:fld>
            <a:endParaRPr lang="en-US"/>
          </a:p>
        </p:txBody>
      </p:sp>
    </p:spTree>
    <p:extLst>
      <p:ext uri="{BB962C8B-B14F-4D97-AF65-F5344CB8AC3E}">
        <p14:creationId xmlns:p14="http://schemas.microsoft.com/office/powerpoint/2010/main" val="2852202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CustomShape 1"/>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E8E80739-6E70-4AE4-92D2-4D76FE5835E5}" type="slidenum">
              <a:rPr lang="en-US" sz="1200">
                <a:latin typeface="Times New Roman"/>
              </a:rPr>
              <a:t>2</a:t>
            </a:fld>
            <a:endParaRPr/>
          </a:p>
        </p:txBody>
      </p:sp>
      <p:sp>
        <p:nvSpPr>
          <p:cNvPr id="415" name="PlaceHolder 2"/>
          <p:cNvSpPr>
            <a:spLocks noGrp="1"/>
          </p:cNvSpPr>
          <p:nvPr>
            <p:ph type="body"/>
          </p:nvPr>
        </p:nvSpPr>
        <p:spPr>
          <a:xfrm>
            <a:off x="685800" y="4343400"/>
            <a:ext cx="5485680" cy="4114080"/>
          </a:xfrm>
          <a:prstGeom prst="rect">
            <a:avLst/>
          </a:prstGeom>
        </p:spPr>
        <p:txBody>
          <a:bodyPr lIns="0" tIns="0" rIns="0" bIns="0"/>
          <a:lstStyle/>
          <a:p>
            <a:endParaRPr/>
          </a:p>
        </p:txBody>
      </p:sp>
    </p:spTree>
    <p:extLst>
      <p:ext uri="{BB962C8B-B14F-4D97-AF65-F5344CB8AC3E}">
        <p14:creationId xmlns:p14="http://schemas.microsoft.com/office/powerpoint/2010/main" val="19030174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dirty="0">
                <a:solidFill>
                  <a:srgbClr val="000000"/>
                </a:solidFill>
              </a:rPr>
              <a:t>Hasta el momento solo vimos como representar las cosas de nuestro </a:t>
            </a:r>
            <a:r>
              <a:rPr lang="es-AR" sz="1200" dirty="0" err="1">
                <a:solidFill>
                  <a:srgbClr val="000000"/>
                </a:solidFill>
              </a:rPr>
              <a:t>UdeD</a:t>
            </a:r>
            <a:r>
              <a:rPr lang="es-AR" sz="1200" dirty="0">
                <a:solidFill>
                  <a:srgbClr val="000000"/>
                </a:solidFill>
              </a:rPr>
              <a:t> y sus características en forma de entidades y atributos.</a:t>
            </a:r>
          </a:p>
          <a:p>
            <a:endParaRPr lang="es-AR" dirty="0"/>
          </a:p>
        </p:txBody>
      </p:sp>
      <p:sp>
        <p:nvSpPr>
          <p:cNvPr id="4" name="Marcador de número de diapositiva 3"/>
          <p:cNvSpPr>
            <a:spLocks noGrp="1"/>
          </p:cNvSpPr>
          <p:nvPr>
            <p:ph type="sldNum"/>
          </p:nvPr>
        </p:nvSpPr>
        <p:spPr/>
        <p:txBody>
          <a:bodyPr/>
          <a:lstStyle/>
          <a:p>
            <a:pPr algn="r"/>
            <a:fld id="{766E252D-4ED9-495E-9B95-F8F7F8CCB37A}" type="slidenum">
              <a:rPr lang="en-US" sz="1400" smtClean="0">
                <a:latin typeface="Times New Roman"/>
              </a:rPr>
              <a:t>34</a:t>
            </a:fld>
            <a:endParaRPr lang="en-US"/>
          </a:p>
        </p:txBody>
      </p:sp>
    </p:spTree>
    <p:extLst>
      <p:ext uri="{BB962C8B-B14F-4D97-AF65-F5344CB8AC3E}">
        <p14:creationId xmlns:p14="http://schemas.microsoft.com/office/powerpoint/2010/main" val="18150134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p:nvPr>
        </p:nvSpPr>
        <p:spPr/>
        <p:txBody>
          <a:bodyPr/>
          <a:lstStyle/>
          <a:p>
            <a:pPr algn="r"/>
            <a:fld id="{766E252D-4ED9-495E-9B95-F8F7F8CCB37A}" type="slidenum">
              <a:rPr lang="en-US" sz="1400" smtClean="0">
                <a:latin typeface="Times New Roman"/>
              </a:rPr>
              <a:t>35</a:t>
            </a:fld>
            <a:endParaRPr lang="en-US"/>
          </a:p>
        </p:txBody>
      </p:sp>
    </p:spTree>
    <p:extLst>
      <p:ext uri="{BB962C8B-B14F-4D97-AF65-F5344CB8AC3E}">
        <p14:creationId xmlns:p14="http://schemas.microsoft.com/office/powerpoint/2010/main" val="3298497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dirty="0">
                <a:solidFill>
                  <a:srgbClr val="000000"/>
                </a:solidFill>
              </a:rPr>
              <a:t>Hasta el momento solo vimos como representar las cosas de nuestro </a:t>
            </a:r>
            <a:r>
              <a:rPr lang="es-AR" sz="1200" dirty="0" err="1">
                <a:solidFill>
                  <a:srgbClr val="000000"/>
                </a:solidFill>
              </a:rPr>
              <a:t>UdeD</a:t>
            </a:r>
            <a:r>
              <a:rPr lang="es-AR" sz="1200" dirty="0">
                <a:solidFill>
                  <a:srgbClr val="000000"/>
                </a:solidFill>
              </a:rPr>
              <a:t> y sus características en forma de entidades y atributos.</a:t>
            </a:r>
          </a:p>
          <a:p>
            <a:endParaRPr lang="es-AR" dirty="0"/>
          </a:p>
        </p:txBody>
      </p:sp>
      <p:sp>
        <p:nvSpPr>
          <p:cNvPr id="4" name="Marcador de número de diapositiva 3"/>
          <p:cNvSpPr>
            <a:spLocks noGrp="1"/>
          </p:cNvSpPr>
          <p:nvPr>
            <p:ph type="sldNum"/>
          </p:nvPr>
        </p:nvSpPr>
        <p:spPr/>
        <p:txBody>
          <a:bodyPr/>
          <a:lstStyle/>
          <a:p>
            <a:pPr algn="r"/>
            <a:fld id="{766E252D-4ED9-495E-9B95-F8F7F8CCB37A}" type="slidenum">
              <a:rPr lang="en-US" sz="1400" smtClean="0">
                <a:latin typeface="Times New Roman"/>
              </a:rPr>
              <a:t>36</a:t>
            </a:fld>
            <a:endParaRPr lang="en-US"/>
          </a:p>
        </p:txBody>
      </p:sp>
    </p:spTree>
    <p:extLst>
      <p:ext uri="{BB962C8B-B14F-4D97-AF65-F5344CB8AC3E}">
        <p14:creationId xmlns:p14="http://schemas.microsoft.com/office/powerpoint/2010/main" val="14910704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dirty="0">
                <a:solidFill>
                  <a:srgbClr val="000000"/>
                </a:solidFill>
              </a:rPr>
              <a:t>Hasta el momento solo vimos como representar las cosas de nuestro </a:t>
            </a:r>
            <a:r>
              <a:rPr lang="es-AR" sz="1200" dirty="0" err="1">
                <a:solidFill>
                  <a:srgbClr val="000000"/>
                </a:solidFill>
              </a:rPr>
              <a:t>UdeD</a:t>
            </a:r>
            <a:r>
              <a:rPr lang="es-AR" sz="1200" dirty="0">
                <a:solidFill>
                  <a:srgbClr val="000000"/>
                </a:solidFill>
              </a:rPr>
              <a:t> y sus características en forma de entidades y atributos.</a:t>
            </a:r>
          </a:p>
          <a:p>
            <a:endParaRPr lang="es-AR" dirty="0"/>
          </a:p>
        </p:txBody>
      </p:sp>
      <p:sp>
        <p:nvSpPr>
          <p:cNvPr id="4" name="Marcador de número de diapositiva 3"/>
          <p:cNvSpPr>
            <a:spLocks noGrp="1"/>
          </p:cNvSpPr>
          <p:nvPr>
            <p:ph type="sldNum"/>
          </p:nvPr>
        </p:nvSpPr>
        <p:spPr/>
        <p:txBody>
          <a:bodyPr/>
          <a:lstStyle/>
          <a:p>
            <a:pPr algn="r"/>
            <a:fld id="{766E252D-4ED9-495E-9B95-F8F7F8CCB37A}" type="slidenum">
              <a:rPr lang="en-US" sz="1400" smtClean="0">
                <a:latin typeface="Times New Roman"/>
              </a:rPr>
              <a:t>37</a:t>
            </a:fld>
            <a:endParaRPr lang="en-US"/>
          </a:p>
        </p:txBody>
      </p:sp>
    </p:spTree>
    <p:extLst>
      <p:ext uri="{BB962C8B-B14F-4D97-AF65-F5344CB8AC3E}">
        <p14:creationId xmlns:p14="http://schemas.microsoft.com/office/powerpoint/2010/main" val="29647764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p:nvPr>
        </p:nvSpPr>
        <p:spPr/>
        <p:txBody>
          <a:bodyPr/>
          <a:lstStyle/>
          <a:p>
            <a:pPr algn="r"/>
            <a:fld id="{766E252D-4ED9-495E-9B95-F8F7F8CCB37A}" type="slidenum">
              <a:rPr lang="en-US" sz="1400" smtClean="0">
                <a:latin typeface="Times New Roman"/>
              </a:rPr>
              <a:t>38</a:t>
            </a:fld>
            <a:endParaRPr lang="en-US"/>
          </a:p>
        </p:txBody>
      </p:sp>
    </p:spTree>
    <p:extLst>
      <p:ext uri="{BB962C8B-B14F-4D97-AF65-F5344CB8AC3E}">
        <p14:creationId xmlns:p14="http://schemas.microsoft.com/office/powerpoint/2010/main" val="4028940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dirty="0">
                <a:solidFill>
                  <a:srgbClr val="000000"/>
                </a:solidFill>
              </a:rPr>
              <a:t>Hasta el momento solo vimos como representar las cosas de nuestro </a:t>
            </a:r>
            <a:r>
              <a:rPr lang="es-AR" sz="1200" dirty="0" err="1">
                <a:solidFill>
                  <a:srgbClr val="000000"/>
                </a:solidFill>
              </a:rPr>
              <a:t>UdeD</a:t>
            </a:r>
            <a:r>
              <a:rPr lang="es-AR" sz="1200" dirty="0">
                <a:solidFill>
                  <a:srgbClr val="000000"/>
                </a:solidFill>
              </a:rPr>
              <a:t> y sus características en forma de entidades y atributos.</a:t>
            </a:r>
          </a:p>
          <a:p>
            <a:endParaRPr lang="es-AR" dirty="0"/>
          </a:p>
        </p:txBody>
      </p:sp>
      <p:sp>
        <p:nvSpPr>
          <p:cNvPr id="4" name="Marcador de número de diapositiva 3"/>
          <p:cNvSpPr>
            <a:spLocks noGrp="1"/>
          </p:cNvSpPr>
          <p:nvPr>
            <p:ph type="sldNum"/>
          </p:nvPr>
        </p:nvSpPr>
        <p:spPr/>
        <p:txBody>
          <a:bodyPr/>
          <a:lstStyle/>
          <a:p>
            <a:pPr algn="r"/>
            <a:fld id="{766E252D-4ED9-495E-9B95-F8F7F8CCB37A}" type="slidenum">
              <a:rPr lang="en-US" sz="1400" smtClean="0">
                <a:latin typeface="Times New Roman"/>
              </a:rPr>
              <a:t>39</a:t>
            </a:fld>
            <a:endParaRPr lang="en-US"/>
          </a:p>
        </p:txBody>
      </p:sp>
    </p:spTree>
    <p:extLst>
      <p:ext uri="{BB962C8B-B14F-4D97-AF65-F5344CB8AC3E}">
        <p14:creationId xmlns:p14="http://schemas.microsoft.com/office/powerpoint/2010/main" val="34984661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p:nvPr>
        </p:nvSpPr>
        <p:spPr/>
        <p:txBody>
          <a:bodyPr/>
          <a:lstStyle/>
          <a:p>
            <a:pPr algn="r"/>
            <a:fld id="{766E252D-4ED9-495E-9B95-F8F7F8CCB37A}" type="slidenum">
              <a:rPr lang="en-US" sz="1400" smtClean="0">
                <a:latin typeface="Times New Roman"/>
              </a:rPr>
              <a:t>40</a:t>
            </a:fld>
            <a:endParaRPr lang="en-US"/>
          </a:p>
        </p:txBody>
      </p:sp>
    </p:spTree>
    <p:extLst>
      <p:ext uri="{BB962C8B-B14F-4D97-AF65-F5344CB8AC3E}">
        <p14:creationId xmlns:p14="http://schemas.microsoft.com/office/powerpoint/2010/main" val="1652452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dirty="0">
                <a:solidFill>
                  <a:srgbClr val="000000"/>
                </a:solidFill>
              </a:rPr>
              <a:t>Hasta el momento solo vimos como representar las cosas de nuestro </a:t>
            </a:r>
            <a:r>
              <a:rPr lang="es-AR" sz="1200" dirty="0" err="1">
                <a:solidFill>
                  <a:srgbClr val="000000"/>
                </a:solidFill>
              </a:rPr>
              <a:t>UdeD</a:t>
            </a:r>
            <a:r>
              <a:rPr lang="es-AR" sz="1200" dirty="0">
                <a:solidFill>
                  <a:srgbClr val="000000"/>
                </a:solidFill>
              </a:rPr>
              <a:t> y sus características en forma de entidades y atributos.</a:t>
            </a:r>
          </a:p>
          <a:p>
            <a:endParaRPr lang="es-AR" dirty="0"/>
          </a:p>
        </p:txBody>
      </p:sp>
      <p:sp>
        <p:nvSpPr>
          <p:cNvPr id="4" name="Marcador de número de diapositiva 3"/>
          <p:cNvSpPr>
            <a:spLocks noGrp="1"/>
          </p:cNvSpPr>
          <p:nvPr>
            <p:ph type="sldNum"/>
          </p:nvPr>
        </p:nvSpPr>
        <p:spPr/>
        <p:txBody>
          <a:bodyPr/>
          <a:lstStyle/>
          <a:p>
            <a:pPr algn="r"/>
            <a:fld id="{766E252D-4ED9-495E-9B95-F8F7F8CCB37A}" type="slidenum">
              <a:rPr lang="en-US" sz="1400" smtClean="0">
                <a:latin typeface="Times New Roman"/>
              </a:rPr>
              <a:t>41</a:t>
            </a:fld>
            <a:endParaRPr lang="en-US"/>
          </a:p>
        </p:txBody>
      </p:sp>
    </p:spTree>
    <p:extLst>
      <p:ext uri="{BB962C8B-B14F-4D97-AF65-F5344CB8AC3E}">
        <p14:creationId xmlns:p14="http://schemas.microsoft.com/office/powerpoint/2010/main" val="42058493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p:nvPr>
        </p:nvSpPr>
        <p:spPr/>
        <p:txBody>
          <a:bodyPr/>
          <a:lstStyle/>
          <a:p>
            <a:pPr algn="r"/>
            <a:fld id="{766E252D-4ED9-495E-9B95-F8F7F8CCB37A}" type="slidenum">
              <a:rPr lang="en-US" sz="1400" smtClean="0">
                <a:latin typeface="Times New Roman"/>
              </a:rPr>
              <a:t>42</a:t>
            </a:fld>
            <a:endParaRPr lang="en-US"/>
          </a:p>
        </p:txBody>
      </p:sp>
    </p:spTree>
    <p:extLst>
      <p:ext uri="{BB962C8B-B14F-4D97-AF65-F5344CB8AC3E}">
        <p14:creationId xmlns:p14="http://schemas.microsoft.com/office/powerpoint/2010/main" val="39410146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dirty="0">
                <a:solidFill>
                  <a:srgbClr val="000000"/>
                </a:solidFill>
              </a:rPr>
              <a:t>Hasta el momento solo vimos como representar las cosas de nuestro </a:t>
            </a:r>
            <a:r>
              <a:rPr lang="es-AR" sz="1200" dirty="0" err="1">
                <a:solidFill>
                  <a:srgbClr val="000000"/>
                </a:solidFill>
              </a:rPr>
              <a:t>UdeD</a:t>
            </a:r>
            <a:r>
              <a:rPr lang="es-AR" sz="1200" dirty="0">
                <a:solidFill>
                  <a:srgbClr val="000000"/>
                </a:solidFill>
              </a:rPr>
              <a:t> y sus características en forma de entidades y atributos.</a:t>
            </a:r>
          </a:p>
          <a:p>
            <a:endParaRPr lang="es-AR" dirty="0"/>
          </a:p>
        </p:txBody>
      </p:sp>
      <p:sp>
        <p:nvSpPr>
          <p:cNvPr id="4" name="Marcador de número de diapositiva 3"/>
          <p:cNvSpPr>
            <a:spLocks noGrp="1"/>
          </p:cNvSpPr>
          <p:nvPr>
            <p:ph type="sldNum"/>
          </p:nvPr>
        </p:nvSpPr>
        <p:spPr/>
        <p:txBody>
          <a:bodyPr/>
          <a:lstStyle/>
          <a:p>
            <a:pPr algn="r"/>
            <a:fld id="{766E252D-4ED9-495E-9B95-F8F7F8CCB37A}" type="slidenum">
              <a:rPr lang="en-US" sz="1400" smtClean="0">
                <a:latin typeface="Times New Roman"/>
              </a:rPr>
              <a:t>43</a:t>
            </a:fld>
            <a:endParaRPr lang="en-US"/>
          </a:p>
        </p:txBody>
      </p:sp>
    </p:spTree>
    <p:extLst>
      <p:ext uri="{BB962C8B-B14F-4D97-AF65-F5344CB8AC3E}">
        <p14:creationId xmlns:p14="http://schemas.microsoft.com/office/powerpoint/2010/main" val="1214100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75514F52-F7F0-40A0-90FC-C8008463F61A}" type="slidenum">
              <a:rPr lang="en-US" sz="1200">
                <a:latin typeface="Times New Roman"/>
              </a:rPr>
              <a:t>3</a:t>
            </a:fld>
            <a:endParaRPr/>
          </a:p>
        </p:txBody>
      </p:sp>
      <p:sp>
        <p:nvSpPr>
          <p:cNvPr id="419" name="PlaceHolder 2"/>
          <p:cNvSpPr>
            <a:spLocks noGrp="1"/>
          </p:cNvSpPr>
          <p:nvPr>
            <p:ph type="body"/>
          </p:nvPr>
        </p:nvSpPr>
        <p:spPr>
          <a:xfrm>
            <a:off x="685800" y="4343400"/>
            <a:ext cx="5485680" cy="4114080"/>
          </a:xfrm>
          <a:prstGeom prst="rect">
            <a:avLst/>
          </a:prstGeom>
        </p:spPr>
        <p:txBody>
          <a:bodyPr lIns="0" tIns="0" rIns="0" bIns="0"/>
          <a:lstStyle/>
          <a:p>
            <a:endParaRPr/>
          </a:p>
        </p:txBody>
      </p:sp>
    </p:spTree>
    <p:extLst>
      <p:ext uri="{BB962C8B-B14F-4D97-AF65-F5344CB8AC3E}">
        <p14:creationId xmlns:p14="http://schemas.microsoft.com/office/powerpoint/2010/main" val="363393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p:nvPr>
        </p:nvSpPr>
        <p:spPr/>
        <p:txBody>
          <a:bodyPr/>
          <a:lstStyle/>
          <a:p>
            <a:pPr algn="r"/>
            <a:fld id="{766E252D-4ED9-495E-9B95-F8F7F8CCB37A}" type="slidenum">
              <a:rPr lang="en-US" sz="1400" smtClean="0">
                <a:latin typeface="Times New Roman"/>
              </a:rPr>
              <a:t>44</a:t>
            </a:fld>
            <a:endParaRPr lang="en-US"/>
          </a:p>
        </p:txBody>
      </p:sp>
    </p:spTree>
    <p:extLst>
      <p:ext uri="{BB962C8B-B14F-4D97-AF65-F5344CB8AC3E}">
        <p14:creationId xmlns:p14="http://schemas.microsoft.com/office/powerpoint/2010/main" val="5042736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dirty="0">
                <a:solidFill>
                  <a:srgbClr val="000000"/>
                </a:solidFill>
              </a:rPr>
              <a:t>Hasta el momento solo vimos como representar las cosas de nuestro </a:t>
            </a:r>
            <a:r>
              <a:rPr lang="es-AR" sz="1200" dirty="0" err="1">
                <a:solidFill>
                  <a:srgbClr val="000000"/>
                </a:solidFill>
              </a:rPr>
              <a:t>UdeD</a:t>
            </a:r>
            <a:r>
              <a:rPr lang="es-AR" sz="1200" dirty="0">
                <a:solidFill>
                  <a:srgbClr val="000000"/>
                </a:solidFill>
              </a:rPr>
              <a:t> y sus características en forma de entidades y atributos.</a:t>
            </a:r>
          </a:p>
          <a:p>
            <a:endParaRPr lang="es-AR" dirty="0"/>
          </a:p>
        </p:txBody>
      </p:sp>
      <p:sp>
        <p:nvSpPr>
          <p:cNvPr id="4" name="Marcador de número de diapositiva 3"/>
          <p:cNvSpPr>
            <a:spLocks noGrp="1"/>
          </p:cNvSpPr>
          <p:nvPr>
            <p:ph type="sldNum"/>
          </p:nvPr>
        </p:nvSpPr>
        <p:spPr/>
        <p:txBody>
          <a:bodyPr/>
          <a:lstStyle/>
          <a:p>
            <a:pPr algn="r"/>
            <a:fld id="{766E252D-4ED9-495E-9B95-F8F7F8CCB37A}" type="slidenum">
              <a:rPr lang="en-US" sz="1400" smtClean="0">
                <a:latin typeface="Times New Roman"/>
              </a:rPr>
              <a:t>45</a:t>
            </a:fld>
            <a:endParaRPr lang="en-US"/>
          </a:p>
        </p:txBody>
      </p:sp>
    </p:spTree>
    <p:extLst>
      <p:ext uri="{BB962C8B-B14F-4D97-AF65-F5344CB8AC3E}">
        <p14:creationId xmlns:p14="http://schemas.microsoft.com/office/powerpoint/2010/main" val="2766116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dirty="0">
                <a:solidFill>
                  <a:srgbClr val="000000"/>
                </a:solidFill>
              </a:rPr>
              <a:t>Hasta el momento solo vimos como representar las cosas de nuestro </a:t>
            </a:r>
            <a:r>
              <a:rPr lang="es-AR" sz="1200" dirty="0" err="1">
                <a:solidFill>
                  <a:srgbClr val="000000"/>
                </a:solidFill>
              </a:rPr>
              <a:t>UdeD</a:t>
            </a:r>
            <a:r>
              <a:rPr lang="es-AR" sz="1200" dirty="0">
                <a:solidFill>
                  <a:srgbClr val="000000"/>
                </a:solidFill>
              </a:rPr>
              <a:t> y sus características en forma de entidades y atributos.</a:t>
            </a:r>
          </a:p>
          <a:p>
            <a:endParaRPr lang="es-AR" dirty="0"/>
          </a:p>
        </p:txBody>
      </p:sp>
      <p:sp>
        <p:nvSpPr>
          <p:cNvPr id="4" name="Marcador de número de diapositiva 3"/>
          <p:cNvSpPr>
            <a:spLocks noGrp="1"/>
          </p:cNvSpPr>
          <p:nvPr>
            <p:ph type="sldNum"/>
          </p:nvPr>
        </p:nvSpPr>
        <p:spPr/>
        <p:txBody>
          <a:bodyPr/>
          <a:lstStyle/>
          <a:p>
            <a:pPr algn="r"/>
            <a:fld id="{766E252D-4ED9-495E-9B95-F8F7F8CCB37A}" type="slidenum">
              <a:rPr lang="en-US" sz="1400" smtClean="0">
                <a:latin typeface="Times New Roman"/>
              </a:rPr>
              <a:t>46</a:t>
            </a:fld>
            <a:endParaRPr lang="en-US"/>
          </a:p>
        </p:txBody>
      </p:sp>
    </p:spTree>
    <p:extLst>
      <p:ext uri="{BB962C8B-B14F-4D97-AF65-F5344CB8AC3E}">
        <p14:creationId xmlns:p14="http://schemas.microsoft.com/office/powerpoint/2010/main" val="2238620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5E7B76C7-316B-47AB-B5EE-A58CE68CDEC7}" type="slidenum">
              <a:rPr lang="en-US" sz="1200">
                <a:latin typeface="Times New Roman"/>
              </a:rPr>
              <a:t>47</a:t>
            </a:fld>
            <a:endParaRPr/>
          </a:p>
        </p:txBody>
      </p:sp>
      <p:sp>
        <p:nvSpPr>
          <p:cNvPr id="439" name="PlaceHolder 2"/>
          <p:cNvSpPr>
            <a:spLocks noGrp="1"/>
          </p:cNvSpPr>
          <p:nvPr>
            <p:ph type="body"/>
          </p:nvPr>
        </p:nvSpPr>
        <p:spPr>
          <a:xfrm>
            <a:off x="685800" y="4343400"/>
            <a:ext cx="5485680" cy="4114080"/>
          </a:xfrm>
          <a:prstGeom prst="rect">
            <a:avLst/>
          </a:prstGeom>
        </p:spPr>
        <p:txBody>
          <a:bodyPr lIns="0" tIns="0" rIns="0" bIns="0"/>
          <a:lstStyle/>
          <a:p>
            <a:endParaRPr/>
          </a:p>
        </p:txBody>
      </p:sp>
    </p:spTree>
    <p:extLst>
      <p:ext uri="{BB962C8B-B14F-4D97-AF65-F5344CB8AC3E}">
        <p14:creationId xmlns:p14="http://schemas.microsoft.com/office/powerpoint/2010/main" val="11904004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5E7B76C7-316B-47AB-B5EE-A58CE68CDEC7}" type="slidenum">
              <a:rPr lang="en-US" sz="1200">
                <a:latin typeface="Times New Roman"/>
              </a:rPr>
              <a:t>48</a:t>
            </a:fld>
            <a:endParaRPr/>
          </a:p>
        </p:txBody>
      </p:sp>
      <p:sp>
        <p:nvSpPr>
          <p:cNvPr id="439" name="PlaceHolder 2"/>
          <p:cNvSpPr>
            <a:spLocks noGrp="1"/>
          </p:cNvSpPr>
          <p:nvPr>
            <p:ph type="body"/>
          </p:nvPr>
        </p:nvSpPr>
        <p:spPr>
          <a:xfrm>
            <a:off x="685800" y="4343400"/>
            <a:ext cx="5485680" cy="4114080"/>
          </a:xfrm>
          <a:prstGeom prst="rect">
            <a:avLst/>
          </a:prstGeom>
        </p:spPr>
        <p:txBody>
          <a:bodyPr lIns="0" tIns="0" rIns="0" bIns="0"/>
          <a:lstStyle/>
          <a:p>
            <a:endParaRPr/>
          </a:p>
        </p:txBody>
      </p:sp>
    </p:spTree>
    <p:extLst>
      <p:ext uri="{BB962C8B-B14F-4D97-AF65-F5344CB8AC3E}">
        <p14:creationId xmlns:p14="http://schemas.microsoft.com/office/powerpoint/2010/main" val="27420885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ADAB95B6-B93A-4943-A898-798F4DF0C08F}" type="slidenum">
              <a:rPr lang="en-US" sz="1200">
                <a:latin typeface="Times New Roman"/>
              </a:rPr>
              <a:t>49</a:t>
            </a:fld>
            <a:endParaRPr/>
          </a:p>
        </p:txBody>
      </p:sp>
      <p:sp>
        <p:nvSpPr>
          <p:cNvPr id="441" name="PlaceHolder 2"/>
          <p:cNvSpPr>
            <a:spLocks noGrp="1"/>
          </p:cNvSpPr>
          <p:nvPr>
            <p:ph type="body"/>
          </p:nvPr>
        </p:nvSpPr>
        <p:spPr>
          <a:xfrm>
            <a:off x="685800" y="4343400"/>
            <a:ext cx="5485680" cy="4114080"/>
          </a:xfrm>
          <a:prstGeom prst="rect">
            <a:avLst/>
          </a:prstGeom>
        </p:spPr>
        <p:txBody>
          <a:bodyPr lIns="0" tIns="0" rIns="0" bIns="0"/>
          <a:lstStyle/>
          <a:p>
            <a:endParaRPr/>
          </a:p>
        </p:txBody>
      </p:sp>
    </p:spTree>
    <p:extLst>
      <p:ext uri="{BB962C8B-B14F-4D97-AF65-F5344CB8AC3E}">
        <p14:creationId xmlns:p14="http://schemas.microsoft.com/office/powerpoint/2010/main" val="20446740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dirty="0">
                <a:solidFill>
                  <a:srgbClr val="000000"/>
                </a:solidFill>
              </a:rPr>
              <a:t>Hasta el momento solo vimos como representar las cosas de nuestro </a:t>
            </a:r>
            <a:r>
              <a:rPr lang="es-AR" sz="1200" dirty="0" err="1">
                <a:solidFill>
                  <a:srgbClr val="000000"/>
                </a:solidFill>
              </a:rPr>
              <a:t>UdeD</a:t>
            </a:r>
            <a:r>
              <a:rPr lang="es-AR" sz="1200" dirty="0">
                <a:solidFill>
                  <a:srgbClr val="000000"/>
                </a:solidFill>
              </a:rPr>
              <a:t> y sus características en forma de entidades y atributos.</a:t>
            </a:r>
          </a:p>
          <a:p>
            <a:endParaRPr lang="es-AR" dirty="0"/>
          </a:p>
        </p:txBody>
      </p:sp>
      <p:sp>
        <p:nvSpPr>
          <p:cNvPr id="4" name="Marcador de número de diapositiva 3"/>
          <p:cNvSpPr>
            <a:spLocks noGrp="1"/>
          </p:cNvSpPr>
          <p:nvPr>
            <p:ph type="sldNum"/>
          </p:nvPr>
        </p:nvSpPr>
        <p:spPr/>
        <p:txBody>
          <a:bodyPr/>
          <a:lstStyle/>
          <a:p>
            <a:pPr algn="r"/>
            <a:fld id="{766E252D-4ED9-495E-9B95-F8F7F8CCB37A}" type="slidenum">
              <a:rPr lang="en-US" sz="1400" smtClean="0">
                <a:latin typeface="Times New Roman"/>
              </a:rPr>
              <a:t>51</a:t>
            </a:fld>
            <a:endParaRPr lang="en-US"/>
          </a:p>
        </p:txBody>
      </p:sp>
    </p:spTree>
    <p:extLst>
      <p:ext uri="{BB962C8B-B14F-4D97-AF65-F5344CB8AC3E}">
        <p14:creationId xmlns:p14="http://schemas.microsoft.com/office/powerpoint/2010/main" val="11353447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dirty="0">
                <a:solidFill>
                  <a:srgbClr val="000000"/>
                </a:solidFill>
              </a:rPr>
              <a:t>Hasta el momento solo vimos como representar las cosas de nuestro </a:t>
            </a:r>
            <a:r>
              <a:rPr lang="es-AR" sz="1200" dirty="0" err="1">
                <a:solidFill>
                  <a:srgbClr val="000000"/>
                </a:solidFill>
              </a:rPr>
              <a:t>UdeD</a:t>
            </a:r>
            <a:r>
              <a:rPr lang="es-AR" sz="1200" dirty="0">
                <a:solidFill>
                  <a:srgbClr val="000000"/>
                </a:solidFill>
              </a:rPr>
              <a:t> y sus características en forma de entidades y atributos.</a:t>
            </a:r>
          </a:p>
          <a:p>
            <a:endParaRPr lang="es-AR" dirty="0"/>
          </a:p>
        </p:txBody>
      </p:sp>
      <p:sp>
        <p:nvSpPr>
          <p:cNvPr id="4" name="Marcador de número de diapositiva 3"/>
          <p:cNvSpPr>
            <a:spLocks noGrp="1"/>
          </p:cNvSpPr>
          <p:nvPr>
            <p:ph type="sldNum"/>
          </p:nvPr>
        </p:nvSpPr>
        <p:spPr/>
        <p:txBody>
          <a:bodyPr/>
          <a:lstStyle/>
          <a:p>
            <a:pPr algn="r"/>
            <a:fld id="{766E252D-4ED9-495E-9B95-F8F7F8CCB37A}" type="slidenum">
              <a:rPr lang="en-US" sz="1400" smtClean="0">
                <a:latin typeface="Times New Roman"/>
              </a:rPr>
              <a:t>52</a:t>
            </a:fld>
            <a:endParaRPr lang="en-US"/>
          </a:p>
        </p:txBody>
      </p:sp>
    </p:spTree>
    <p:extLst>
      <p:ext uri="{BB962C8B-B14F-4D97-AF65-F5344CB8AC3E}">
        <p14:creationId xmlns:p14="http://schemas.microsoft.com/office/powerpoint/2010/main" val="31982116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5E7B76C7-316B-47AB-B5EE-A58CE68CDEC7}" type="slidenum">
              <a:rPr lang="en-US" sz="1200">
                <a:latin typeface="Times New Roman"/>
              </a:rPr>
              <a:t>53</a:t>
            </a:fld>
            <a:endParaRPr/>
          </a:p>
        </p:txBody>
      </p:sp>
      <p:sp>
        <p:nvSpPr>
          <p:cNvPr id="439" name="PlaceHolder 2"/>
          <p:cNvSpPr>
            <a:spLocks noGrp="1"/>
          </p:cNvSpPr>
          <p:nvPr>
            <p:ph type="body"/>
          </p:nvPr>
        </p:nvSpPr>
        <p:spPr>
          <a:xfrm>
            <a:off x="685800" y="4343400"/>
            <a:ext cx="5485680" cy="4114080"/>
          </a:xfrm>
          <a:prstGeom prst="rect">
            <a:avLst/>
          </a:prstGeom>
        </p:spPr>
        <p:txBody>
          <a:bodyPr lIns="0" tIns="0" rIns="0" bIns="0"/>
          <a:lstStyle/>
          <a:p>
            <a:endParaRPr/>
          </a:p>
        </p:txBody>
      </p:sp>
    </p:spTree>
    <p:extLst>
      <p:ext uri="{BB962C8B-B14F-4D97-AF65-F5344CB8AC3E}">
        <p14:creationId xmlns:p14="http://schemas.microsoft.com/office/powerpoint/2010/main" val="37124432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dirty="0">
                <a:solidFill>
                  <a:srgbClr val="000000"/>
                </a:solidFill>
              </a:rPr>
              <a:t>Hasta el momento solo vimos como representar las cosas de nuestro </a:t>
            </a:r>
            <a:r>
              <a:rPr lang="es-AR" sz="1200" dirty="0" err="1">
                <a:solidFill>
                  <a:srgbClr val="000000"/>
                </a:solidFill>
              </a:rPr>
              <a:t>UdeD</a:t>
            </a:r>
            <a:r>
              <a:rPr lang="es-AR" sz="1200" dirty="0">
                <a:solidFill>
                  <a:srgbClr val="000000"/>
                </a:solidFill>
              </a:rPr>
              <a:t> y sus características en forma de entidades y atributos.</a:t>
            </a:r>
          </a:p>
          <a:p>
            <a:endParaRPr lang="es-AR" dirty="0"/>
          </a:p>
        </p:txBody>
      </p:sp>
      <p:sp>
        <p:nvSpPr>
          <p:cNvPr id="4" name="Marcador de número de diapositiva 3"/>
          <p:cNvSpPr>
            <a:spLocks noGrp="1"/>
          </p:cNvSpPr>
          <p:nvPr>
            <p:ph type="sldNum"/>
          </p:nvPr>
        </p:nvSpPr>
        <p:spPr/>
        <p:txBody>
          <a:bodyPr/>
          <a:lstStyle/>
          <a:p>
            <a:pPr algn="r"/>
            <a:fld id="{766E252D-4ED9-495E-9B95-F8F7F8CCB37A}" type="slidenum">
              <a:rPr lang="en-US" sz="1400" smtClean="0">
                <a:latin typeface="Times New Roman"/>
              </a:rPr>
              <a:t>54</a:t>
            </a:fld>
            <a:endParaRPr lang="en-US"/>
          </a:p>
        </p:txBody>
      </p:sp>
    </p:spTree>
    <p:extLst>
      <p:ext uri="{BB962C8B-B14F-4D97-AF65-F5344CB8AC3E}">
        <p14:creationId xmlns:p14="http://schemas.microsoft.com/office/powerpoint/2010/main" val="3586135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75514F52-F7F0-40A0-90FC-C8008463F61A}" type="slidenum">
              <a:rPr lang="en-US" sz="1200">
                <a:latin typeface="Times New Roman"/>
              </a:rPr>
              <a:t>4</a:t>
            </a:fld>
            <a:endParaRPr/>
          </a:p>
        </p:txBody>
      </p:sp>
      <p:sp>
        <p:nvSpPr>
          <p:cNvPr id="419" name="PlaceHolder 2"/>
          <p:cNvSpPr>
            <a:spLocks noGrp="1"/>
          </p:cNvSpPr>
          <p:nvPr>
            <p:ph type="body"/>
          </p:nvPr>
        </p:nvSpPr>
        <p:spPr>
          <a:xfrm>
            <a:off x="685800" y="4343400"/>
            <a:ext cx="5485680" cy="4114080"/>
          </a:xfrm>
          <a:prstGeom prst="rect">
            <a:avLst/>
          </a:prstGeom>
        </p:spPr>
        <p:txBody>
          <a:bodyPr lIns="0" tIns="0" rIns="0" bIns="0"/>
          <a:lstStyle/>
          <a:p>
            <a:endParaRPr/>
          </a:p>
        </p:txBody>
      </p:sp>
    </p:spTree>
    <p:extLst>
      <p:ext uri="{BB962C8B-B14F-4D97-AF65-F5344CB8AC3E}">
        <p14:creationId xmlns:p14="http://schemas.microsoft.com/office/powerpoint/2010/main" val="17059361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p:nvPr>
        </p:nvSpPr>
        <p:spPr/>
        <p:txBody>
          <a:bodyPr/>
          <a:lstStyle/>
          <a:p>
            <a:pPr algn="r"/>
            <a:fld id="{766E252D-4ED9-495E-9B95-F8F7F8CCB37A}" type="slidenum">
              <a:rPr lang="en-US" sz="1400" smtClean="0">
                <a:latin typeface="Times New Roman"/>
              </a:rPr>
              <a:t>55</a:t>
            </a:fld>
            <a:endParaRPr lang="en-US"/>
          </a:p>
        </p:txBody>
      </p:sp>
    </p:spTree>
    <p:extLst>
      <p:ext uri="{BB962C8B-B14F-4D97-AF65-F5344CB8AC3E}">
        <p14:creationId xmlns:p14="http://schemas.microsoft.com/office/powerpoint/2010/main" val="10632759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5E7B76C7-316B-47AB-B5EE-A58CE68CDEC7}" type="slidenum">
              <a:rPr lang="en-US" sz="1200">
                <a:latin typeface="Times New Roman"/>
              </a:rPr>
              <a:t>56</a:t>
            </a:fld>
            <a:endParaRPr/>
          </a:p>
        </p:txBody>
      </p:sp>
      <p:sp>
        <p:nvSpPr>
          <p:cNvPr id="439" name="PlaceHolder 2"/>
          <p:cNvSpPr>
            <a:spLocks noGrp="1"/>
          </p:cNvSpPr>
          <p:nvPr>
            <p:ph type="body"/>
          </p:nvPr>
        </p:nvSpPr>
        <p:spPr>
          <a:xfrm>
            <a:off x="685800" y="4343400"/>
            <a:ext cx="5485680" cy="4114080"/>
          </a:xfrm>
          <a:prstGeom prst="rect">
            <a:avLst/>
          </a:prstGeom>
        </p:spPr>
        <p:txBody>
          <a:bodyPr lIns="0" tIns="0" rIns="0" bIns="0"/>
          <a:lstStyle/>
          <a:p>
            <a:endParaRPr/>
          </a:p>
        </p:txBody>
      </p:sp>
    </p:spTree>
    <p:extLst>
      <p:ext uri="{BB962C8B-B14F-4D97-AF65-F5344CB8AC3E}">
        <p14:creationId xmlns:p14="http://schemas.microsoft.com/office/powerpoint/2010/main" val="25175729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CustomShape 1"/>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A0256B26-9E33-436F-8881-8209BD6B7ADA}" type="slidenum">
              <a:rPr lang="en-US" sz="1200">
                <a:latin typeface="Times New Roman"/>
              </a:rPr>
              <a:t>60</a:t>
            </a:fld>
            <a:endParaRPr/>
          </a:p>
        </p:txBody>
      </p:sp>
      <p:sp>
        <p:nvSpPr>
          <p:cNvPr id="407" name="PlaceHolder 2"/>
          <p:cNvSpPr>
            <a:spLocks noGrp="1"/>
          </p:cNvSpPr>
          <p:nvPr>
            <p:ph type="body"/>
          </p:nvPr>
        </p:nvSpPr>
        <p:spPr>
          <a:xfrm>
            <a:off x="685800" y="4343400"/>
            <a:ext cx="5485680" cy="4114080"/>
          </a:xfrm>
          <a:prstGeom prst="rect">
            <a:avLst/>
          </a:prstGeom>
        </p:spPr>
        <p:txBody>
          <a:bodyPr lIns="0" tIns="0" rIns="0" bIns="0"/>
          <a:lstStyle/>
          <a:p>
            <a:endParaRPr/>
          </a:p>
        </p:txBody>
      </p:sp>
    </p:spTree>
    <p:extLst>
      <p:ext uri="{BB962C8B-B14F-4D97-AF65-F5344CB8AC3E}">
        <p14:creationId xmlns:p14="http://schemas.microsoft.com/office/powerpoint/2010/main" val="34561084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CustomShape 1"/>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A0256B26-9E33-436F-8881-8209BD6B7ADA}" type="slidenum">
              <a:rPr lang="en-US" sz="1200">
                <a:latin typeface="Times New Roman"/>
              </a:rPr>
              <a:t>62</a:t>
            </a:fld>
            <a:endParaRPr/>
          </a:p>
        </p:txBody>
      </p:sp>
      <p:sp>
        <p:nvSpPr>
          <p:cNvPr id="407" name="PlaceHolder 2"/>
          <p:cNvSpPr>
            <a:spLocks noGrp="1"/>
          </p:cNvSpPr>
          <p:nvPr>
            <p:ph type="body"/>
          </p:nvPr>
        </p:nvSpPr>
        <p:spPr>
          <a:xfrm>
            <a:off x="685800" y="4343400"/>
            <a:ext cx="5485680" cy="4114080"/>
          </a:xfrm>
          <a:prstGeom prst="rect">
            <a:avLst/>
          </a:prstGeom>
        </p:spPr>
        <p:txBody>
          <a:bodyPr lIns="0" tIns="0" rIns="0" bIns="0"/>
          <a:lstStyle/>
          <a:p>
            <a:endParaRPr/>
          </a:p>
        </p:txBody>
      </p:sp>
    </p:spTree>
    <p:extLst>
      <p:ext uri="{BB962C8B-B14F-4D97-AF65-F5344CB8AC3E}">
        <p14:creationId xmlns:p14="http://schemas.microsoft.com/office/powerpoint/2010/main" val="1228133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75514F52-F7F0-40A0-90FC-C8008463F61A}" type="slidenum">
              <a:rPr lang="en-US" sz="1200">
                <a:latin typeface="Times New Roman"/>
              </a:rPr>
              <a:t>5</a:t>
            </a:fld>
            <a:endParaRPr/>
          </a:p>
        </p:txBody>
      </p:sp>
      <p:sp>
        <p:nvSpPr>
          <p:cNvPr id="419" name="PlaceHolder 2"/>
          <p:cNvSpPr>
            <a:spLocks noGrp="1"/>
          </p:cNvSpPr>
          <p:nvPr>
            <p:ph type="body"/>
          </p:nvPr>
        </p:nvSpPr>
        <p:spPr>
          <a:xfrm>
            <a:off x="685800" y="4343400"/>
            <a:ext cx="5485680" cy="4114080"/>
          </a:xfrm>
          <a:prstGeom prst="rect">
            <a:avLst/>
          </a:prstGeom>
        </p:spPr>
        <p:txBody>
          <a:bodyPr lIns="0" tIns="0" rIns="0" bIns="0"/>
          <a:lstStyle/>
          <a:p>
            <a:endParaRPr/>
          </a:p>
        </p:txBody>
      </p:sp>
    </p:spTree>
    <p:extLst>
      <p:ext uri="{BB962C8B-B14F-4D97-AF65-F5344CB8AC3E}">
        <p14:creationId xmlns:p14="http://schemas.microsoft.com/office/powerpoint/2010/main" val="1031252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CustomShape 1"/>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C9DBD59B-A74A-455E-9224-A74F00062C4F}" type="slidenum">
              <a:rPr lang="en-US" sz="1200">
                <a:latin typeface="Times New Roman"/>
              </a:rPr>
              <a:t>6</a:t>
            </a:fld>
            <a:endParaRPr/>
          </a:p>
        </p:txBody>
      </p:sp>
      <p:sp>
        <p:nvSpPr>
          <p:cNvPr id="421" name="PlaceHolder 2"/>
          <p:cNvSpPr>
            <a:spLocks noGrp="1"/>
          </p:cNvSpPr>
          <p:nvPr>
            <p:ph type="body"/>
          </p:nvPr>
        </p:nvSpPr>
        <p:spPr>
          <a:xfrm>
            <a:off x="685800" y="4343400"/>
            <a:ext cx="5485680" cy="4114080"/>
          </a:xfrm>
          <a:prstGeom prst="rect">
            <a:avLst/>
          </a:prstGeom>
        </p:spPr>
        <p:txBody>
          <a:bodyPr lIns="0" tIns="0" rIns="0" bIns="0"/>
          <a:lstStyle/>
          <a:p>
            <a:endParaRPr/>
          </a:p>
        </p:txBody>
      </p:sp>
    </p:spTree>
    <p:extLst>
      <p:ext uri="{BB962C8B-B14F-4D97-AF65-F5344CB8AC3E}">
        <p14:creationId xmlns:p14="http://schemas.microsoft.com/office/powerpoint/2010/main" val="2486273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CustomShape 1"/>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C9DBD59B-A74A-455E-9224-A74F00062C4F}" type="slidenum">
              <a:rPr lang="en-US" sz="1200">
                <a:latin typeface="Times New Roman"/>
              </a:rPr>
              <a:t>7</a:t>
            </a:fld>
            <a:endParaRPr/>
          </a:p>
        </p:txBody>
      </p:sp>
      <p:sp>
        <p:nvSpPr>
          <p:cNvPr id="421" name="PlaceHolder 2"/>
          <p:cNvSpPr>
            <a:spLocks noGrp="1"/>
          </p:cNvSpPr>
          <p:nvPr>
            <p:ph type="body"/>
          </p:nvPr>
        </p:nvSpPr>
        <p:spPr>
          <a:xfrm>
            <a:off x="685800" y="4343400"/>
            <a:ext cx="5485680" cy="4114080"/>
          </a:xfrm>
          <a:prstGeom prst="rect">
            <a:avLst/>
          </a:prstGeom>
        </p:spPr>
        <p:txBody>
          <a:bodyPr lIns="0" tIns="0" rIns="0" bIns="0"/>
          <a:lstStyle/>
          <a:p>
            <a:endParaRPr/>
          </a:p>
        </p:txBody>
      </p:sp>
    </p:spTree>
    <p:extLst>
      <p:ext uri="{BB962C8B-B14F-4D97-AF65-F5344CB8AC3E}">
        <p14:creationId xmlns:p14="http://schemas.microsoft.com/office/powerpoint/2010/main" val="1990210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CustomShape 1"/>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211E2725-964E-4A41-A6FD-2A9B8912EF37}" type="slidenum">
              <a:rPr lang="en-US" sz="1200">
                <a:latin typeface="Times New Roman"/>
              </a:rPr>
              <a:t>8</a:t>
            </a:fld>
            <a:endParaRPr/>
          </a:p>
        </p:txBody>
      </p:sp>
      <p:sp>
        <p:nvSpPr>
          <p:cNvPr id="423" name="PlaceHolder 2"/>
          <p:cNvSpPr>
            <a:spLocks noGrp="1"/>
          </p:cNvSpPr>
          <p:nvPr>
            <p:ph type="body"/>
          </p:nvPr>
        </p:nvSpPr>
        <p:spPr>
          <a:xfrm>
            <a:off x="685800" y="4343400"/>
            <a:ext cx="5485680" cy="4114080"/>
          </a:xfrm>
          <a:prstGeom prst="rect">
            <a:avLst/>
          </a:prstGeom>
        </p:spPr>
        <p:txBody>
          <a:bodyPr lIns="0" tIns="0" rIns="0" bIns="0"/>
          <a:lstStyle/>
          <a:p>
            <a:endParaRPr/>
          </a:p>
        </p:txBody>
      </p:sp>
    </p:spTree>
    <p:extLst>
      <p:ext uri="{BB962C8B-B14F-4D97-AF65-F5344CB8AC3E}">
        <p14:creationId xmlns:p14="http://schemas.microsoft.com/office/powerpoint/2010/main" val="2955696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CustomShape 1"/>
          <p:cNvSpPr/>
          <p:nvPr/>
        </p:nvSpPr>
        <p:spPr>
          <a:xfrm>
            <a:off x="3884760" y="8685360"/>
            <a:ext cx="2971080" cy="456480"/>
          </a:xfrm>
          <a:prstGeom prst="rect">
            <a:avLst/>
          </a:prstGeom>
          <a:noFill/>
          <a:ln>
            <a:noFill/>
          </a:ln>
        </p:spPr>
        <p:txBody>
          <a:bodyPr lIns="90000" tIns="45000" rIns="90000" bIns="45000" anchor="b"/>
          <a:lstStyle/>
          <a:p>
            <a:pPr algn="r">
              <a:lnSpc>
                <a:spcPct val="100000"/>
              </a:lnSpc>
            </a:pPr>
            <a:fld id="{798221A9-3091-4D4B-B650-4EB5D92E46EC}" type="slidenum">
              <a:rPr lang="en-US" sz="1200">
                <a:latin typeface="Times New Roman"/>
              </a:rPr>
              <a:t>9</a:t>
            </a:fld>
            <a:endParaRPr/>
          </a:p>
        </p:txBody>
      </p:sp>
      <p:sp>
        <p:nvSpPr>
          <p:cNvPr id="425" name="PlaceHolder 2"/>
          <p:cNvSpPr>
            <a:spLocks noGrp="1"/>
          </p:cNvSpPr>
          <p:nvPr>
            <p:ph type="body"/>
          </p:nvPr>
        </p:nvSpPr>
        <p:spPr>
          <a:xfrm>
            <a:off x="685800" y="4343400"/>
            <a:ext cx="5485680" cy="4114080"/>
          </a:xfrm>
          <a:prstGeom prst="rect">
            <a:avLst/>
          </a:prstGeom>
        </p:spPr>
        <p:txBody>
          <a:bodyPr lIns="0" tIns="0" rIns="0" bIns="0"/>
          <a:lstStyle/>
          <a:p>
            <a:endParaRPr/>
          </a:p>
        </p:txBody>
      </p:sp>
    </p:spTree>
    <p:extLst>
      <p:ext uri="{BB962C8B-B14F-4D97-AF65-F5344CB8AC3E}">
        <p14:creationId xmlns:p14="http://schemas.microsoft.com/office/powerpoint/2010/main" val="1437754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editar el estilo de subtítulo del patrón</a:t>
            </a:r>
            <a:endParaRPr lang="es-AR"/>
          </a:p>
        </p:txBody>
      </p:sp>
      <p:sp>
        <p:nvSpPr>
          <p:cNvPr id="4" name="Marcador de fecha 3"/>
          <p:cNvSpPr>
            <a:spLocks noGrp="1"/>
          </p:cNvSpPr>
          <p:nvPr>
            <p:ph type="dt" sz="half" idx="10"/>
          </p:nvPr>
        </p:nvSpPr>
        <p:spPr/>
        <p:txBody>
          <a:bodyPr/>
          <a:lstStyle/>
          <a:p>
            <a:fld id="{A495CC01-8BAE-4877-8F35-B15C6C344B4C}" type="datetimeFigureOut">
              <a:rPr lang="es-AR" smtClean="0"/>
              <a:t>29/8/2020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78F58284-2F74-43F9-AFBB-B37F6C5F6C58}" type="slidenum">
              <a:rPr lang="es-AR" smtClean="0"/>
              <a:t>‹Nº›</a:t>
            </a:fld>
            <a:endParaRPr lang="es-AR"/>
          </a:p>
        </p:txBody>
      </p:sp>
    </p:spTree>
    <p:extLst>
      <p:ext uri="{BB962C8B-B14F-4D97-AF65-F5344CB8AC3E}">
        <p14:creationId xmlns:p14="http://schemas.microsoft.com/office/powerpoint/2010/main" val="4090470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A495CC01-8BAE-4877-8F35-B15C6C344B4C}" type="datetimeFigureOut">
              <a:rPr lang="es-AR" smtClean="0"/>
              <a:t>29/8/2020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78F58284-2F74-43F9-AFBB-B37F6C5F6C58}" type="slidenum">
              <a:rPr lang="es-AR" smtClean="0"/>
              <a:t>‹Nº›</a:t>
            </a:fld>
            <a:endParaRPr lang="es-AR"/>
          </a:p>
        </p:txBody>
      </p:sp>
    </p:spTree>
    <p:extLst>
      <p:ext uri="{BB962C8B-B14F-4D97-AF65-F5344CB8AC3E}">
        <p14:creationId xmlns:p14="http://schemas.microsoft.com/office/powerpoint/2010/main" val="3904508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AR"/>
          </a:p>
        </p:txBody>
      </p:sp>
      <p:sp>
        <p:nvSpPr>
          <p:cNvPr id="3" name="Marcador de texto vertical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A495CC01-8BAE-4877-8F35-B15C6C344B4C}" type="datetimeFigureOut">
              <a:rPr lang="es-AR" smtClean="0"/>
              <a:t>29/8/2020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78F58284-2F74-43F9-AFBB-B37F6C5F6C58}" type="slidenum">
              <a:rPr lang="es-AR" smtClean="0"/>
              <a:t>‹Nº›</a:t>
            </a:fld>
            <a:endParaRPr lang="es-AR"/>
          </a:p>
        </p:txBody>
      </p:sp>
    </p:spTree>
    <p:extLst>
      <p:ext uri="{BB962C8B-B14F-4D97-AF65-F5344CB8AC3E}">
        <p14:creationId xmlns:p14="http://schemas.microsoft.com/office/powerpoint/2010/main" val="3332846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8"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extLst>
      <p:ext uri="{BB962C8B-B14F-4D97-AF65-F5344CB8AC3E}">
        <p14:creationId xmlns:p14="http://schemas.microsoft.com/office/powerpoint/2010/main" val="2982002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A495CC01-8BAE-4877-8F35-B15C6C344B4C}" type="datetimeFigureOut">
              <a:rPr lang="es-AR" smtClean="0"/>
              <a:t>29/8/2020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78F58284-2F74-43F9-AFBB-B37F6C5F6C58}" type="slidenum">
              <a:rPr lang="es-AR" smtClean="0"/>
              <a:t>‹Nº›</a:t>
            </a:fld>
            <a:endParaRPr lang="es-AR"/>
          </a:p>
        </p:txBody>
      </p:sp>
    </p:spTree>
    <p:extLst>
      <p:ext uri="{BB962C8B-B14F-4D97-AF65-F5344CB8AC3E}">
        <p14:creationId xmlns:p14="http://schemas.microsoft.com/office/powerpoint/2010/main" val="2263664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AR"/>
          </a:p>
        </p:txBody>
      </p:sp>
      <p:sp>
        <p:nvSpPr>
          <p:cNvPr id="3" name="Marcador de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A495CC01-8BAE-4877-8F35-B15C6C344B4C}" type="datetimeFigureOut">
              <a:rPr lang="es-AR" smtClean="0"/>
              <a:t>29/8/2020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78F58284-2F74-43F9-AFBB-B37F6C5F6C58}" type="slidenum">
              <a:rPr lang="es-AR" smtClean="0"/>
              <a:t>‹Nº›</a:t>
            </a:fld>
            <a:endParaRPr lang="es-AR"/>
          </a:p>
        </p:txBody>
      </p:sp>
    </p:spTree>
    <p:extLst>
      <p:ext uri="{BB962C8B-B14F-4D97-AF65-F5344CB8AC3E}">
        <p14:creationId xmlns:p14="http://schemas.microsoft.com/office/powerpoint/2010/main" val="4111742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p:cNvSpPr>
            <a:spLocks noGrp="1"/>
          </p:cNvSpPr>
          <p:nvPr>
            <p:ph type="dt" sz="half" idx="10"/>
          </p:nvPr>
        </p:nvSpPr>
        <p:spPr/>
        <p:txBody>
          <a:bodyPr/>
          <a:lstStyle/>
          <a:p>
            <a:fld id="{A495CC01-8BAE-4877-8F35-B15C6C344B4C}" type="datetimeFigureOut">
              <a:rPr lang="es-AR" smtClean="0"/>
              <a:t>29/8/2020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78F58284-2F74-43F9-AFBB-B37F6C5F6C58}" type="slidenum">
              <a:rPr lang="es-AR" smtClean="0"/>
              <a:t>‹Nº›</a:t>
            </a:fld>
            <a:endParaRPr lang="es-AR"/>
          </a:p>
        </p:txBody>
      </p:sp>
    </p:spTree>
    <p:extLst>
      <p:ext uri="{BB962C8B-B14F-4D97-AF65-F5344CB8AC3E}">
        <p14:creationId xmlns:p14="http://schemas.microsoft.com/office/powerpoint/2010/main" val="4154017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es-ES"/>
              <a:t>Haga clic para modificar el estilo de título del patrón</a:t>
            </a:r>
            <a:endParaRPr lang="es-AR"/>
          </a:p>
        </p:txBody>
      </p:sp>
      <p:sp>
        <p:nvSpPr>
          <p:cNvPr id="3" name="Marcador de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Marcador de contenido 3"/>
          <p:cNvSpPr>
            <a:spLocks noGrp="1"/>
          </p:cNvSpPr>
          <p:nvPr>
            <p:ph sz="half" idx="2"/>
          </p:nvPr>
        </p:nvSpPr>
        <p:spPr>
          <a:xfrm>
            <a:off x="629842" y="2505075"/>
            <a:ext cx="3868340"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Marcador de contenido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p:cNvSpPr>
            <a:spLocks noGrp="1"/>
          </p:cNvSpPr>
          <p:nvPr>
            <p:ph type="dt" sz="half" idx="10"/>
          </p:nvPr>
        </p:nvSpPr>
        <p:spPr/>
        <p:txBody>
          <a:bodyPr/>
          <a:lstStyle/>
          <a:p>
            <a:fld id="{A495CC01-8BAE-4877-8F35-B15C6C344B4C}" type="datetimeFigureOut">
              <a:rPr lang="es-AR" smtClean="0"/>
              <a:t>29/8/2020</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78F58284-2F74-43F9-AFBB-B37F6C5F6C58}" type="slidenum">
              <a:rPr lang="es-AR" smtClean="0"/>
              <a:t>‹Nº›</a:t>
            </a:fld>
            <a:endParaRPr lang="es-AR"/>
          </a:p>
        </p:txBody>
      </p:sp>
    </p:spTree>
    <p:extLst>
      <p:ext uri="{BB962C8B-B14F-4D97-AF65-F5344CB8AC3E}">
        <p14:creationId xmlns:p14="http://schemas.microsoft.com/office/powerpoint/2010/main" val="1277916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fecha 2"/>
          <p:cNvSpPr>
            <a:spLocks noGrp="1"/>
          </p:cNvSpPr>
          <p:nvPr>
            <p:ph type="dt" sz="half" idx="10"/>
          </p:nvPr>
        </p:nvSpPr>
        <p:spPr/>
        <p:txBody>
          <a:bodyPr/>
          <a:lstStyle/>
          <a:p>
            <a:fld id="{A495CC01-8BAE-4877-8F35-B15C6C344B4C}" type="datetimeFigureOut">
              <a:rPr lang="es-AR" smtClean="0"/>
              <a:t>29/8/2020</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78F58284-2F74-43F9-AFBB-B37F6C5F6C58}" type="slidenum">
              <a:rPr lang="es-AR" smtClean="0"/>
              <a:t>‹Nº›</a:t>
            </a:fld>
            <a:endParaRPr lang="es-AR"/>
          </a:p>
        </p:txBody>
      </p:sp>
    </p:spTree>
    <p:extLst>
      <p:ext uri="{BB962C8B-B14F-4D97-AF65-F5344CB8AC3E}">
        <p14:creationId xmlns:p14="http://schemas.microsoft.com/office/powerpoint/2010/main" val="2673349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495CC01-8BAE-4877-8F35-B15C6C344B4C}" type="datetimeFigureOut">
              <a:rPr lang="es-AR" smtClean="0"/>
              <a:t>29/8/2020</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78F58284-2F74-43F9-AFBB-B37F6C5F6C58}" type="slidenum">
              <a:rPr lang="es-AR" smtClean="0"/>
              <a:t>‹Nº›</a:t>
            </a:fld>
            <a:endParaRPr lang="es-AR"/>
          </a:p>
        </p:txBody>
      </p:sp>
    </p:spTree>
    <p:extLst>
      <p:ext uri="{BB962C8B-B14F-4D97-AF65-F5344CB8AC3E}">
        <p14:creationId xmlns:p14="http://schemas.microsoft.com/office/powerpoint/2010/main" val="4051571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AR"/>
          </a:p>
        </p:txBody>
      </p:sp>
      <p:sp>
        <p:nvSpPr>
          <p:cNvPr id="3" name="Marcador de conteni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Marcador de fecha 4"/>
          <p:cNvSpPr>
            <a:spLocks noGrp="1"/>
          </p:cNvSpPr>
          <p:nvPr>
            <p:ph type="dt" sz="half" idx="10"/>
          </p:nvPr>
        </p:nvSpPr>
        <p:spPr/>
        <p:txBody>
          <a:bodyPr/>
          <a:lstStyle/>
          <a:p>
            <a:fld id="{A495CC01-8BAE-4877-8F35-B15C6C344B4C}" type="datetimeFigureOut">
              <a:rPr lang="es-AR" smtClean="0"/>
              <a:t>29/8/2020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78F58284-2F74-43F9-AFBB-B37F6C5F6C58}" type="slidenum">
              <a:rPr lang="es-AR" smtClean="0"/>
              <a:t>‹Nº›</a:t>
            </a:fld>
            <a:endParaRPr lang="es-AR"/>
          </a:p>
        </p:txBody>
      </p:sp>
    </p:spTree>
    <p:extLst>
      <p:ext uri="{BB962C8B-B14F-4D97-AF65-F5344CB8AC3E}">
        <p14:creationId xmlns:p14="http://schemas.microsoft.com/office/powerpoint/2010/main" val="349689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AR"/>
          </a:p>
        </p:txBody>
      </p:sp>
      <p:sp>
        <p:nvSpPr>
          <p:cNvPr id="3" name="Marcador de posición de imagen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AR"/>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Marcador de fecha 4"/>
          <p:cNvSpPr>
            <a:spLocks noGrp="1"/>
          </p:cNvSpPr>
          <p:nvPr>
            <p:ph type="dt" sz="half" idx="10"/>
          </p:nvPr>
        </p:nvSpPr>
        <p:spPr/>
        <p:txBody>
          <a:bodyPr/>
          <a:lstStyle/>
          <a:p>
            <a:fld id="{A495CC01-8BAE-4877-8F35-B15C6C344B4C}" type="datetimeFigureOut">
              <a:rPr lang="es-AR" smtClean="0"/>
              <a:t>29/8/2020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78F58284-2F74-43F9-AFBB-B37F6C5F6C58}" type="slidenum">
              <a:rPr lang="es-AR" smtClean="0"/>
              <a:t>‹Nº›</a:t>
            </a:fld>
            <a:endParaRPr lang="es-AR"/>
          </a:p>
        </p:txBody>
      </p:sp>
    </p:spTree>
    <p:extLst>
      <p:ext uri="{BB962C8B-B14F-4D97-AF65-F5344CB8AC3E}">
        <p14:creationId xmlns:p14="http://schemas.microsoft.com/office/powerpoint/2010/main" val="1171513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495CC01-8BAE-4877-8F35-B15C6C344B4C}" type="datetimeFigureOut">
              <a:rPr lang="es-AR" smtClean="0"/>
              <a:t>29/8/2020</a:t>
            </a:fld>
            <a:endParaRPr lang="es-AR"/>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8F58284-2F74-43F9-AFBB-B37F6C5F6C58}" type="slidenum">
              <a:rPr lang="es-AR" smtClean="0"/>
              <a:t>‹Nº›</a:t>
            </a:fld>
            <a:endParaRPr lang="es-AR"/>
          </a:p>
        </p:txBody>
      </p:sp>
    </p:spTree>
    <p:extLst>
      <p:ext uri="{BB962C8B-B14F-4D97-AF65-F5344CB8AC3E}">
        <p14:creationId xmlns:p14="http://schemas.microsoft.com/office/powerpoint/2010/main" val="36622820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otaegui@unlam.edu.ar"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mailto:jleta@unlam.edu.ar"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a:extLst>
              <a:ext uri="{FF2B5EF4-FFF2-40B4-BE49-F238E27FC236}">
                <a16:creationId xmlns:a16="http://schemas.microsoft.com/office/drawing/2014/main" id="{E71DFBD1-BA08-490D-8037-CFBE06562408}"/>
              </a:ext>
            </a:extLst>
          </p:cNvPr>
          <p:cNvSpPr txBox="1">
            <a:spLocks/>
          </p:cNvSpPr>
          <p:nvPr/>
        </p:nvSpPr>
        <p:spPr>
          <a:xfrm>
            <a:off x="251520" y="116631"/>
            <a:ext cx="8640960" cy="251215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nSpc>
                <a:spcPct val="120000"/>
              </a:lnSpc>
            </a:pPr>
            <a:r>
              <a:rPr kumimoji="0" lang="es-AR" sz="2800" b="0" i="0" u="none" strike="noStrike" kern="1200" cap="none" spc="0" normalizeH="0" baseline="0" noProof="0" dirty="0">
                <a:ln>
                  <a:noFill/>
                </a:ln>
                <a:solidFill>
                  <a:srgbClr val="9BBB59">
                    <a:lumMod val="75000"/>
                  </a:srgbClr>
                </a:solidFill>
                <a:effectLst/>
                <a:uLnTx/>
                <a:uFillTx/>
                <a:latin typeface="Calibri"/>
                <a:ea typeface="+mj-ea"/>
                <a:cs typeface="+mj-cs"/>
              </a:rPr>
              <a:t>Escuela de Formación Continua</a:t>
            </a:r>
            <a:br>
              <a:rPr kumimoji="0" lang="es-AR" sz="2800" b="0" i="0" u="none" strike="noStrike" kern="1200" cap="none" spc="0" normalizeH="0" baseline="0" noProof="0" dirty="0">
                <a:ln>
                  <a:noFill/>
                </a:ln>
                <a:solidFill>
                  <a:srgbClr val="9BBB59">
                    <a:lumMod val="75000"/>
                  </a:srgbClr>
                </a:solidFill>
                <a:effectLst/>
                <a:uLnTx/>
                <a:uFillTx/>
                <a:latin typeface="Calibri"/>
                <a:ea typeface="+mj-ea"/>
                <a:cs typeface="+mj-cs"/>
              </a:rPr>
            </a:br>
            <a:r>
              <a:rPr kumimoji="0" lang="es-ES" sz="2800" b="0" i="0" u="none" strike="noStrike" kern="1200" cap="none" spc="0" normalizeH="0" baseline="0" noProof="0" dirty="0">
                <a:ln>
                  <a:noFill/>
                </a:ln>
                <a:solidFill>
                  <a:srgbClr val="9BBB59">
                    <a:lumMod val="75000"/>
                  </a:srgbClr>
                </a:solidFill>
                <a:effectLst/>
                <a:uLnTx/>
                <a:uFillTx/>
                <a:latin typeface="Calibri"/>
                <a:ea typeface="+mj-ea"/>
                <a:cs typeface="+mj-cs"/>
              </a:rPr>
              <a:t>Licenciatura en Gestión Tecnológica</a:t>
            </a:r>
          </a:p>
          <a:p>
            <a:pPr lvl="0">
              <a:lnSpc>
                <a:spcPct val="120000"/>
              </a:lnSpc>
            </a:pPr>
            <a:br>
              <a:rPr kumimoji="0" lang="es-ES" sz="2800" b="0" i="0" u="none" strike="noStrike" kern="1200" cap="none" spc="0" normalizeH="0" baseline="0" noProof="0" dirty="0">
                <a:ln>
                  <a:noFill/>
                </a:ln>
                <a:solidFill>
                  <a:srgbClr val="9BBB59">
                    <a:lumMod val="75000"/>
                  </a:srgbClr>
                </a:solidFill>
                <a:effectLst/>
                <a:uLnTx/>
                <a:uFillTx/>
                <a:latin typeface="Calibri"/>
                <a:ea typeface="+mj-ea"/>
                <a:cs typeface="+mj-cs"/>
              </a:rPr>
            </a:br>
            <a:r>
              <a:rPr lang="es-ES" sz="5300" b="1" dirty="0">
                <a:solidFill>
                  <a:sysClr val="windowText" lastClr="000000"/>
                </a:solidFill>
                <a:latin typeface="Calibri"/>
              </a:rPr>
              <a:t>Explotación y administración</a:t>
            </a:r>
          </a:p>
          <a:p>
            <a:pPr lvl="0"/>
            <a:r>
              <a:rPr lang="es-ES" sz="5300" b="1" dirty="0">
                <a:solidFill>
                  <a:sysClr val="windowText" lastClr="000000"/>
                </a:solidFill>
                <a:latin typeface="Calibri"/>
              </a:rPr>
              <a:t>de Base de datos</a:t>
            </a:r>
          </a:p>
        </p:txBody>
      </p:sp>
      <p:sp>
        <p:nvSpPr>
          <p:cNvPr id="6" name="2 Subtítulo">
            <a:extLst>
              <a:ext uri="{FF2B5EF4-FFF2-40B4-BE49-F238E27FC236}">
                <a16:creationId xmlns:a16="http://schemas.microsoft.com/office/drawing/2014/main" id="{D5170B37-2471-4024-83B4-B765AE8A8C4B}"/>
              </a:ext>
            </a:extLst>
          </p:cNvPr>
          <p:cNvSpPr txBox="1">
            <a:spLocks/>
          </p:cNvSpPr>
          <p:nvPr/>
        </p:nvSpPr>
        <p:spPr>
          <a:xfrm>
            <a:off x="287524" y="4543317"/>
            <a:ext cx="8640960" cy="201243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rPr>
              <a:t>Docentes:</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ES" sz="3500" b="0" i="0" u="none" strike="noStrike" kern="1200" cap="none" spc="0" normalizeH="0" baseline="0" noProof="0" dirty="0">
                <a:ln>
                  <a:noFill/>
                </a:ln>
                <a:solidFill>
                  <a:sysClr val="windowText" lastClr="000000"/>
                </a:solidFill>
                <a:effectLst/>
                <a:uLnTx/>
                <a:uFillTx/>
                <a:latin typeface="Calibri"/>
                <a:ea typeface="+mn-ea"/>
                <a:cs typeface="+mn-cs"/>
              </a:rPr>
              <a:t>	Juan </a:t>
            </a:r>
            <a:r>
              <a:rPr kumimoji="0" lang="es-ES" sz="3500" b="0" i="0" u="none" strike="noStrike" kern="1200" cap="none" spc="0" normalizeH="0" baseline="0" noProof="0" dirty="0" err="1">
                <a:ln>
                  <a:noFill/>
                </a:ln>
                <a:solidFill>
                  <a:sysClr val="windowText" lastClr="000000"/>
                </a:solidFill>
                <a:effectLst/>
                <a:uLnTx/>
                <a:uFillTx/>
                <a:latin typeface="Calibri"/>
                <a:ea typeface="+mn-ea"/>
                <a:cs typeface="+mn-cs"/>
              </a:rPr>
              <a:t>Otaegui</a:t>
            </a:r>
            <a:r>
              <a:rPr kumimoji="0" lang="es-ES" sz="35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hlinkClick r:id="rId3"/>
              </a:rPr>
              <a:t>jotaegui@unlam.edu.ar</a:t>
            </a: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rPr>
              <a:t>	José Leta		</a:t>
            </a: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hlinkClick r:id="rId4"/>
              </a:rPr>
              <a:t>jleta@unlam.edu.ar</a:t>
            </a: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rPr>
              <a:t> </a:t>
            </a:r>
            <a:endParaRPr kumimoji="0" lang="es-ES" sz="35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7" name="Rectangle 3">
            <a:extLst>
              <a:ext uri="{FF2B5EF4-FFF2-40B4-BE49-F238E27FC236}">
                <a16:creationId xmlns:a16="http://schemas.microsoft.com/office/drawing/2014/main" id="{29CCCE51-7F88-45F5-9F8D-1310C4DF795E}"/>
              </a:ext>
            </a:extLst>
          </p:cNvPr>
          <p:cNvSpPr/>
          <p:nvPr/>
        </p:nvSpPr>
        <p:spPr>
          <a:xfrm>
            <a:off x="251520" y="2890391"/>
            <a:ext cx="8640960" cy="1077218"/>
          </a:xfrm>
          <a:prstGeom prst="rect">
            <a:avLst/>
          </a:prstGeom>
        </p:spPr>
        <p:txBody>
          <a:bodyPr wrap="square">
            <a:spAutoFit/>
          </a:bodyPr>
          <a:lstStyle/>
          <a:p>
            <a:pPr algn="ctr"/>
            <a:r>
              <a:rPr lang="es-AR" sz="6400" dirty="0">
                <a:ln>
                  <a:solidFill>
                    <a:schemeClr val="accent1"/>
                  </a:solidFill>
                </a:ln>
                <a:solidFill>
                  <a:schemeClr val="tx2"/>
                </a:solidFill>
              </a:rPr>
              <a:t>Diseño y Modelado</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CustomShape 1"/>
          <p:cNvSpPr/>
          <p:nvPr/>
        </p:nvSpPr>
        <p:spPr>
          <a:xfrm>
            <a:off x="157163" y="0"/>
            <a:ext cx="8776597" cy="1057275"/>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Diseño Físico</a:t>
            </a:r>
            <a:endParaRPr lang="es-AR" dirty="0"/>
          </a:p>
        </p:txBody>
      </p:sp>
      <p:sp>
        <p:nvSpPr>
          <p:cNvPr id="74" name="CustomShape 2"/>
          <p:cNvSpPr/>
          <p:nvPr/>
        </p:nvSpPr>
        <p:spPr>
          <a:xfrm>
            <a:off x="157163" y="1057275"/>
            <a:ext cx="8776597" cy="5543550"/>
          </a:xfrm>
          <a:prstGeom prst="rect">
            <a:avLst/>
          </a:prstGeom>
          <a:noFill/>
          <a:ln>
            <a:noFill/>
          </a:ln>
        </p:spPr>
        <p:txBody>
          <a:bodyPr lIns="90000" tIns="45000" rIns="90000" bIns="45000">
            <a:normAutofit fontScale="92500" lnSpcReduction="10000"/>
          </a:bodyPr>
          <a:lstStyle/>
          <a:p>
            <a:pPr marL="457200" indent="-457200">
              <a:lnSpc>
                <a:spcPct val="90000"/>
              </a:lnSpc>
              <a:spcAft>
                <a:spcPts val="1200"/>
              </a:spcAft>
              <a:buSzPct val="80000"/>
              <a:buFont typeface="Arial" panose="020B0604020202020204" pitchFamily="34" charset="0"/>
              <a:buChar char="•"/>
            </a:pPr>
            <a:r>
              <a:rPr lang="es-ES" sz="3200" dirty="0">
                <a:solidFill>
                  <a:srgbClr val="000000"/>
                </a:solidFill>
              </a:rPr>
              <a:t>Se transforma la estructura obtenida en la etapa del diseño lógico, completándola con aspectos de implementación física que dependerán del DBMS. Para esto existen algunas herramientas que automatizan esta tarea, como por ejemplo Erwin.</a:t>
            </a:r>
          </a:p>
          <a:p>
            <a:pPr marL="457200" indent="-457200">
              <a:lnSpc>
                <a:spcPct val="90000"/>
              </a:lnSpc>
              <a:spcAft>
                <a:spcPts val="1200"/>
              </a:spcAft>
              <a:buSzPct val="80000"/>
              <a:buFont typeface="Arial" panose="020B0604020202020204" pitchFamily="34" charset="0"/>
              <a:buChar char="•"/>
            </a:pPr>
            <a:r>
              <a:rPr lang="es-AR" sz="3200" dirty="0">
                <a:solidFill>
                  <a:srgbClr val="000000"/>
                </a:solidFill>
              </a:rPr>
              <a:t>En esta fase se define la creación de índices, el particionado, la introducción de información redundante controlada</a:t>
            </a:r>
            <a:r>
              <a:rPr lang="es-AR" sz="2800" dirty="0">
                <a:solidFill>
                  <a:srgbClr val="000000"/>
                </a:solidFill>
                <a:latin typeface="Palatino-Roman"/>
              </a:rPr>
              <a:t>, etc.</a:t>
            </a:r>
            <a:endParaRPr lang="es-AR" sz="3200" dirty="0"/>
          </a:p>
          <a:p>
            <a:pPr marL="457200" indent="-457200">
              <a:lnSpc>
                <a:spcPct val="90000"/>
              </a:lnSpc>
              <a:spcAft>
                <a:spcPts val="1200"/>
              </a:spcAft>
              <a:buSzPct val="80000"/>
              <a:buFont typeface="Arial" panose="020B0604020202020204" pitchFamily="34" charset="0"/>
              <a:buChar char="•"/>
            </a:pPr>
            <a:r>
              <a:rPr lang="es-AR" sz="3200" dirty="0">
                <a:solidFill>
                  <a:srgbClr val="000000"/>
                </a:solidFill>
              </a:rPr>
              <a:t>Se realiza un refinamiento para:</a:t>
            </a:r>
          </a:p>
          <a:p>
            <a:pPr lvl="2" indent="-457200">
              <a:lnSpc>
                <a:spcPct val="90000"/>
              </a:lnSpc>
              <a:spcAft>
                <a:spcPts val="1200"/>
              </a:spcAft>
              <a:buSzPct val="80000"/>
              <a:buFont typeface="Courier New" panose="02070309020205020404" pitchFamily="49" charset="0"/>
              <a:buChar char="o"/>
            </a:pPr>
            <a:r>
              <a:rPr lang="es-AR" sz="3200" dirty="0">
                <a:solidFill>
                  <a:srgbClr val="000000"/>
                </a:solidFill>
              </a:rPr>
              <a:t>cumplir con requerimientos no funcionales, por ejemplo performance</a:t>
            </a:r>
          </a:p>
          <a:p>
            <a:pPr lvl="2" indent="-457200">
              <a:lnSpc>
                <a:spcPct val="90000"/>
              </a:lnSpc>
              <a:spcAft>
                <a:spcPts val="1200"/>
              </a:spcAft>
              <a:buSzPct val="80000"/>
              <a:buFont typeface="Courier New" panose="02070309020205020404" pitchFamily="49" charset="0"/>
              <a:buChar char="o"/>
            </a:pPr>
            <a:r>
              <a:rPr lang="es-AR" sz="3200" dirty="0">
                <a:solidFill>
                  <a:srgbClr val="000000"/>
                </a:solidFill>
              </a:rPr>
              <a:t>optimizar el mantenimiento y organización física de los datos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CustomShape 1"/>
          <p:cNvSpPr/>
          <p:nvPr/>
        </p:nvSpPr>
        <p:spPr>
          <a:xfrm>
            <a:off x="177660" y="0"/>
            <a:ext cx="8756100" cy="985838"/>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Diseño de Seguridad</a:t>
            </a:r>
            <a:endParaRPr lang="es-AR" dirty="0"/>
          </a:p>
        </p:txBody>
      </p:sp>
      <p:sp>
        <p:nvSpPr>
          <p:cNvPr id="76" name="CustomShape 2"/>
          <p:cNvSpPr/>
          <p:nvPr/>
        </p:nvSpPr>
        <p:spPr>
          <a:xfrm>
            <a:off x="177660" y="985837"/>
            <a:ext cx="8756100" cy="5729287"/>
          </a:xfrm>
          <a:prstGeom prst="rect">
            <a:avLst/>
          </a:prstGeom>
          <a:noFill/>
          <a:ln>
            <a:noFill/>
          </a:ln>
        </p:spPr>
        <p:txBody>
          <a:bodyPr lIns="90000" tIns="45000" rIns="90000" bIns="45000"/>
          <a:lstStyle/>
          <a:p>
            <a:pPr marL="457200" indent="-457200">
              <a:lnSpc>
                <a:spcPct val="80000"/>
              </a:lnSpc>
              <a:spcAft>
                <a:spcPts val="1200"/>
              </a:spcAft>
              <a:buSzPct val="80000"/>
              <a:buFont typeface="Arial" panose="020B0604020202020204" pitchFamily="34" charset="0"/>
              <a:buChar char="•"/>
            </a:pPr>
            <a:r>
              <a:rPr lang="es-AR" sz="3600" dirty="0">
                <a:solidFill>
                  <a:srgbClr val="000000"/>
                </a:solidFill>
              </a:rPr>
              <a:t>Se identifican:</a:t>
            </a:r>
          </a:p>
          <a:p>
            <a:pPr marL="1614488" lvl="1" indent="-457200">
              <a:lnSpc>
                <a:spcPct val="80000"/>
              </a:lnSpc>
              <a:spcAft>
                <a:spcPts val="1200"/>
              </a:spcAft>
              <a:buSzPct val="80000"/>
              <a:buFont typeface="Courier New" panose="02070309020205020404" pitchFamily="49" charset="0"/>
              <a:buChar char="o"/>
            </a:pPr>
            <a:r>
              <a:rPr lang="es-AR" sz="3200" dirty="0">
                <a:solidFill>
                  <a:srgbClr val="000000"/>
                </a:solidFill>
              </a:rPr>
              <a:t>usuarios</a:t>
            </a:r>
          </a:p>
          <a:p>
            <a:pPr marL="1614488" lvl="1" indent="-457200">
              <a:lnSpc>
                <a:spcPct val="80000"/>
              </a:lnSpc>
              <a:spcAft>
                <a:spcPts val="1200"/>
              </a:spcAft>
              <a:buSzPct val="80000"/>
              <a:buFont typeface="Courier New" panose="02070309020205020404" pitchFamily="49" charset="0"/>
              <a:buChar char="o"/>
            </a:pPr>
            <a:r>
              <a:rPr lang="es-AR" sz="3200" dirty="0">
                <a:solidFill>
                  <a:srgbClr val="000000"/>
                </a:solidFill>
              </a:rPr>
              <a:t>roles que cumplen estos usuarios</a:t>
            </a:r>
          </a:p>
          <a:p>
            <a:pPr>
              <a:lnSpc>
                <a:spcPct val="100000"/>
              </a:lnSpc>
            </a:pPr>
            <a:endParaRPr lang="es-AR" sz="2400" dirty="0"/>
          </a:p>
          <a:p>
            <a:pPr marL="457200" indent="-457200">
              <a:lnSpc>
                <a:spcPct val="80000"/>
              </a:lnSpc>
              <a:spcAft>
                <a:spcPts val="1200"/>
              </a:spcAft>
              <a:buSzPct val="80000"/>
              <a:buFont typeface="Arial" panose="020B0604020202020204" pitchFamily="34" charset="0"/>
              <a:buChar char="•"/>
            </a:pPr>
            <a:r>
              <a:rPr lang="es-AR" sz="3600" dirty="0">
                <a:solidFill>
                  <a:srgbClr val="000000"/>
                </a:solidFill>
              </a:rPr>
              <a:t>Se definen los permisos sobre los objetos de la base de datos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204333" y="1"/>
            <a:ext cx="8732520" cy="968188"/>
          </a:xfrm>
          <a:prstGeom prst="rect">
            <a:avLst/>
          </a:prstGeom>
          <a:noFill/>
          <a:ln>
            <a:noFill/>
          </a:ln>
        </p:spPr>
        <p:txBody>
          <a:bodyPr lIns="90000" tIns="45000" rIns="90000" bIns="45000" anchor="ctr"/>
          <a:lstStyle/>
          <a:p>
            <a:pPr algn="ctr"/>
            <a:r>
              <a:rPr lang="es-AR" sz="4300" dirty="0">
                <a:solidFill>
                  <a:srgbClr val="572314"/>
                </a:solidFill>
                <a:latin typeface="Gill Sans MT"/>
              </a:rPr>
              <a:t>Repaso : Modelos de Datos</a:t>
            </a:r>
            <a:endParaRPr lang="es-AR" sz="4400" dirty="0"/>
          </a:p>
        </p:txBody>
      </p:sp>
      <p:sp>
        <p:nvSpPr>
          <p:cNvPr id="107" name="CustomShape 2"/>
          <p:cNvSpPr/>
          <p:nvPr/>
        </p:nvSpPr>
        <p:spPr>
          <a:xfrm>
            <a:off x="204333" y="1331259"/>
            <a:ext cx="8732520" cy="5115261"/>
          </a:xfrm>
          <a:prstGeom prst="rect">
            <a:avLst/>
          </a:prstGeom>
          <a:noFill/>
          <a:ln w="9360">
            <a:noFill/>
          </a:ln>
        </p:spPr>
        <p:txBody>
          <a:bodyPr lIns="90000" tIns="45000" rIns="90000" bIns="45000">
            <a:normAutofit/>
          </a:bodyPr>
          <a:lstStyle/>
          <a:p>
            <a:r>
              <a:rPr lang="es-ES" sz="3600" dirty="0">
                <a:solidFill>
                  <a:srgbClr val="000000"/>
                </a:solidFill>
              </a:rPr>
              <a:t>Los </a:t>
            </a:r>
            <a:r>
              <a:rPr lang="es-ES" sz="3600" b="1" dirty="0">
                <a:solidFill>
                  <a:srgbClr val="000000"/>
                </a:solidFill>
              </a:rPr>
              <a:t>modelos de datos</a:t>
            </a:r>
            <a:r>
              <a:rPr lang="es-ES" sz="3600" dirty="0">
                <a:solidFill>
                  <a:srgbClr val="000000"/>
                </a:solidFill>
              </a:rPr>
              <a:t> nos dan la posibilidad de </a:t>
            </a:r>
            <a:r>
              <a:rPr lang="es-ES" sz="3600" b="1" dirty="0">
                <a:solidFill>
                  <a:srgbClr val="000000"/>
                </a:solidFill>
              </a:rPr>
              <a:t>abstraernos </a:t>
            </a:r>
            <a:r>
              <a:rPr lang="es-ES" sz="3600" dirty="0">
                <a:solidFill>
                  <a:srgbClr val="000000"/>
                </a:solidFill>
              </a:rPr>
              <a:t>de los datos en sí, dejando de lado detalles de su organización y almacenamiento, para poder enfocarnos en como usarlos de la mejor manera para que diferentes usuarios puedan percibir esos datos con el nivel de detalle que necesitan.</a:t>
            </a:r>
          </a:p>
        </p:txBody>
      </p:sp>
    </p:spTree>
    <p:extLst>
      <p:ext uri="{BB962C8B-B14F-4D97-AF65-F5344CB8AC3E}">
        <p14:creationId xmlns:p14="http://schemas.microsoft.com/office/powerpoint/2010/main" val="49544182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61365" y="0"/>
            <a:ext cx="8807823" cy="1102659"/>
          </a:xfrm>
        </p:spPr>
        <p:txBody>
          <a:bodyPr>
            <a:normAutofit/>
          </a:bodyPr>
          <a:lstStyle/>
          <a:p>
            <a:pPr algn="ctr" defTabSz="914400"/>
            <a:r>
              <a:rPr lang="es-AR" sz="4300" dirty="0">
                <a:solidFill>
                  <a:srgbClr val="572314"/>
                </a:solidFill>
                <a:latin typeface="Gill Sans MT"/>
                <a:ea typeface="+mn-ea"/>
                <a:cs typeface="+mn-cs"/>
              </a:rPr>
              <a:t>Modelo de datos relacionales</a:t>
            </a:r>
          </a:p>
        </p:txBody>
      </p:sp>
      <p:sp>
        <p:nvSpPr>
          <p:cNvPr id="3" name="Marcador de contenido 2"/>
          <p:cNvSpPr>
            <a:spLocks noGrp="1"/>
          </p:cNvSpPr>
          <p:nvPr>
            <p:ph idx="1"/>
          </p:nvPr>
        </p:nvSpPr>
        <p:spPr>
          <a:xfrm>
            <a:off x="161365" y="998806"/>
            <a:ext cx="8807823" cy="5596136"/>
          </a:xfrm>
        </p:spPr>
        <p:txBody>
          <a:bodyPr>
            <a:normAutofit fontScale="92500" lnSpcReduction="20000"/>
          </a:bodyPr>
          <a:lstStyle/>
          <a:p>
            <a:pPr marL="363538" indent="-363538" defTabSz="914400"/>
            <a:r>
              <a:rPr lang="es-ES" sz="3600" dirty="0">
                <a:solidFill>
                  <a:srgbClr val="000000"/>
                </a:solidFill>
              </a:rPr>
              <a:t>Es una colección de herramientas conceptuales para describir los datos, las relaciones, la semántica y las restricciones de consistencia.</a:t>
            </a:r>
          </a:p>
          <a:p>
            <a:pPr marL="363538" indent="-363538" defTabSz="914400"/>
            <a:r>
              <a:rPr lang="es-AR" sz="3600" dirty="0">
                <a:solidFill>
                  <a:srgbClr val="000000"/>
                </a:solidFill>
              </a:rPr>
              <a:t>Si los modelos son de buena calidad entonces son muy útiles para el soporte de los sistemas informáticos ya que proveen definición y formato a los datos logrando compatibilidad y trazabilidad  de la información.</a:t>
            </a:r>
          </a:p>
          <a:p>
            <a:pPr marL="706438" lvl="1" indent="-363538" defTabSz="914400"/>
            <a:r>
              <a:rPr lang="es-AR" sz="3300" dirty="0">
                <a:solidFill>
                  <a:srgbClr val="000000"/>
                </a:solidFill>
              </a:rPr>
              <a:t>Sin </a:t>
            </a:r>
            <a:r>
              <a:rPr lang="es-AR" sz="3400" dirty="0">
                <a:solidFill>
                  <a:srgbClr val="000000"/>
                </a:solidFill>
              </a:rPr>
              <a:t>embargo, si los modelos de datos implementados son de calidad deficiente es común observar que el desarrollo, operación y mantenimiento de los sistemas y sus interfaces, cuesta más de lo que debería pudiendo incluso restringir el negocio en vez de </a:t>
            </a:r>
            <a:r>
              <a:rPr lang="es-AR" sz="3300" dirty="0">
                <a:solidFill>
                  <a:srgbClr val="000000"/>
                </a:solidFill>
              </a:rPr>
              <a:t>soportarlo</a:t>
            </a:r>
            <a:r>
              <a:rPr lang="es-AR" sz="3300" dirty="0">
                <a:solidFill>
                  <a:srgbClr val="000000"/>
                </a:solidFill>
                <a:latin typeface="+mj-lt"/>
              </a:rPr>
              <a:t>.</a:t>
            </a:r>
            <a:endParaRPr lang="es-AR" sz="3600" dirty="0">
              <a:solidFill>
                <a:srgbClr val="000000"/>
              </a:solidFill>
              <a:latin typeface="+mj-lt"/>
            </a:endParaRPr>
          </a:p>
        </p:txBody>
      </p:sp>
    </p:spTree>
    <p:extLst>
      <p:ext uri="{BB962C8B-B14F-4D97-AF65-F5344CB8AC3E}">
        <p14:creationId xmlns:p14="http://schemas.microsoft.com/office/powerpoint/2010/main" val="2996311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8259" y="0"/>
            <a:ext cx="8767482" cy="1008529"/>
          </a:xfrm>
        </p:spPr>
        <p:txBody>
          <a:bodyPr>
            <a:normAutofit/>
          </a:bodyPr>
          <a:lstStyle/>
          <a:p>
            <a:pPr algn="ctr" defTabSz="914400"/>
            <a:r>
              <a:rPr lang="es-AR" sz="4300" dirty="0">
                <a:solidFill>
                  <a:srgbClr val="572314"/>
                </a:solidFill>
                <a:latin typeface="Gill Sans MT"/>
              </a:rPr>
              <a:t>Modelo Entidad - Relación</a:t>
            </a:r>
            <a:endParaRPr lang="es-AR" sz="4300" dirty="0">
              <a:solidFill>
                <a:srgbClr val="572314"/>
              </a:solidFill>
              <a:latin typeface="Gill Sans MT"/>
              <a:ea typeface="+mn-ea"/>
              <a:cs typeface="+mn-cs"/>
            </a:endParaRPr>
          </a:p>
        </p:txBody>
      </p:sp>
      <p:sp>
        <p:nvSpPr>
          <p:cNvPr id="3" name="Subtítulo 2"/>
          <p:cNvSpPr>
            <a:spLocks noGrp="1"/>
          </p:cNvSpPr>
          <p:nvPr>
            <p:ph type="subTitle"/>
          </p:nvPr>
        </p:nvSpPr>
        <p:spPr>
          <a:xfrm>
            <a:off x="188259" y="1008529"/>
            <a:ext cx="8498541" cy="5735171"/>
          </a:xfrm>
        </p:spPr>
        <p:txBody>
          <a:bodyPr anchor="t" anchorCtr="0">
            <a:normAutofit fontScale="92500" lnSpcReduction="10000"/>
          </a:bodyPr>
          <a:lstStyle/>
          <a:p>
            <a:pPr marL="363538" indent="-363538" defTabSz="914400">
              <a:lnSpc>
                <a:spcPct val="80000"/>
              </a:lnSpc>
              <a:spcBef>
                <a:spcPts val="1200"/>
              </a:spcBef>
              <a:buSzPct val="80000"/>
              <a:buFont typeface="Arial" panose="020B0604020202020204" pitchFamily="34" charset="0"/>
              <a:buChar char="•"/>
            </a:pPr>
            <a:r>
              <a:rPr lang="es-ES" sz="3600" dirty="0">
                <a:solidFill>
                  <a:srgbClr val="000000"/>
                </a:solidFill>
                <a:latin typeface="+mn-lt"/>
                <a:ea typeface="+mn-ea"/>
                <a:cs typeface="+mn-cs"/>
              </a:rPr>
              <a:t>Permite describir los datos del mundo real en términos de sus objetos y las relaciones entre ellos.</a:t>
            </a:r>
          </a:p>
          <a:p>
            <a:pPr marL="363538" indent="-363538" defTabSz="914400">
              <a:lnSpc>
                <a:spcPct val="80000"/>
              </a:lnSpc>
              <a:spcBef>
                <a:spcPts val="1200"/>
              </a:spcBef>
              <a:buFont typeface="Arial" panose="020B0604020202020204" pitchFamily="34" charset="0"/>
              <a:buChar char="•"/>
            </a:pPr>
            <a:r>
              <a:rPr lang="es-ES" sz="3600" dirty="0">
                <a:solidFill>
                  <a:srgbClr val="000000"/>
                </a:solidFill>
                <a:latin typeface="+mn-lt"/>
                <a:ea typeface="+mn-ea"/>
                <a:cs typeface="+mn-cs"/>
              </a:rPr>
              <a:t>Representa algún aspecto de la realidad a través de un esquema gráfico </a:t>
            </a:r>
          </a:p>
          <a:p>
            <a:pPr marL="363538" indent="-363538" defTabSz="914400">
              <a:lnSpc>
                <a:spcPct val="80000"/>
              </a:lnSpc>
              <a:spcBef>
                <a:spcPts val="1200"/>
              </a:spcBef>
              <a:buFont typeface="Arial" panose="020B0604020202020204" pitchFamily="34" charset="0"/>
              <a:buChar char="•"/>
            </a:pPr>
            <a:r>
              <a:rPr lang="es-ES" sz="3600" dirty="0">
                <a:solidFill>
                  <a:srgbClr val="000000"/>
                </a:solidFill>
                <a:latin typeface="+mn-lt"/>
                <a:ea typeface="+mn-ea"/>
                <a:cs typeface="+mn-cs"/>
              </a:rPr>
              <a:t>Emplea la terminología de entidades, atributos y relaciones</a:t>
            </a:r>
            <a:r>
              <a:rPr lang="es-AR" sz="3600" dirty="0">
                <a:solidFill>
                  <a:srgbClr val="000000"/>
                </a:solidFill>
                <a:latin typeface="+mn-lt"/>
                <a:ea typeface="+mn-ea"/>
                <a:cs typeface="+mn-cs"/>
              </a:rPr>
              <a:t>.</a:t>
            </a:r>
          </a:p>
          <a:p>
            <a:pPr marL="363538" indent="-363538" defTabSz="914400">
              <a:lnSpc>
                <a:spcPct val="80000"/>
              </a:lnSpc>
              <a:spcBef>
                <a:spcPts val="1200"/>
              </a:spcBef>
              <a:buFont typeface="Arial" panose="020B0604020202020204" pitchFamily="34" charset="0"/>
              <a:buChar char="•"/>
            </a:pPr>
            <a:r>
              <a:rPr lang="es-AR" sz="3600" dirty="0">
                <a:solidFill>
                  <a:srgbClr val="000000"/>
                </a:solidFill>
                <a:latin typeface="+mn-lt"/>
                <a:ea typeface="+mn-ea"/>
                <a:cs typeface="+mn-cs"/>
              </a:rPr>
              <a:t>Determina explícitamente la estructura de los datos y algunas de las reglas de negocio.</a:t>
            </a:r>
          </a:p>
          <a:p>
            <a:pPr marL="363538" indent="-363538" defTabSz="914400">
              <a:lnSpc>
                <a:spcPct val="80000"/>
              </a:lnSpc>
              <a:spcBef>
                <a:spcPts val="1200"/>
              </a:spcBef>
              <a:buFont typeface="Arial" panose="020B0604020202020204" pitchFamily="34" charset="0"/>
              <a:buChar char="•"/>
            </a:pPr>
            <a:r>
              <a:rPr lang="es-AR" sz="3600" dirty="0">
                <a:solidFill>
                  <a:srgbClr val="000000"/>
                </a:solidFill>
                <a:latin typeface="+mn-lt"/>
                <a:ea typeface="+mn-ea"/>
                <a:cs typeface="+mn-cs"/>
              </a:rPr>
              <a:t>No se modelan las instancias, </a:t>
            </a:r>
            <a:r>
              <a:rPr lang="es-AR" sz="3600" dirty="0" err="1">
                <a:solidFill>
                  <a:srgbClr val="000000"/>
                </a:solidFill>
                <a:latin typeface="+mn-lt"/>
                <a:ea typeface="+mn-ea"/>
                <a:cs typeface="+mn-cs"/>
              </a:rPr>
              <a:t>tuplas</a:t>
            </a:r>
            <a:r>
              <a:rPr lang="es-AR" sz="3600" dirty="0">
                <a:solidFill>
                  <a:srgbClr val="000000"/>
                </a:solidFill>
                <a:latin typeface="+mn-lt"/>
                <a:ea typeface="+mn-ea"/>
                <a:cs typeface="+mn-cs"/>
              </a:rPr>
              <a:t> o registros</a:t>
            </a:r>
          </a:p>
          <a:p>
            <a:pPr marL="363538" indent="-363538" defTabSz="914400">
              <a:lnSpc>
                <a:spcPct val="80000"/>
              </a:lnSpc>
              <a:spcBef>
                <a:spcPts val="1200"/>
              </a:spcBef>
              <a:buFont typeface="Arial" panose="020B0604020202020204" pitchFamily="34" charset="0"/>
              <a:buChar char="•"/>
            </a:pPr>
            <a:r>
              <a:rPr lang="es-ES" sz="3600" dirty="0">
                <a:solidFill>
                  <a:srgbClr val="000000"/>
                </a:solidFill>
                <a:latin typeface="+mn-lt"/>
                <a:ea typeface="+mn-ea"/>
                <a:cs typeface="+mn-cs"/>
              </a:rPr>
              <a:t>Provee conceptos útiles para pasar de una descripción informal del problema a una descripción detallada y precisa para ser implementada en un DBMS.</a:t>
            </a:r>
          </a:p>
        </p:txBody>
      </p:sp>
    </p:spTree>
    <p:extLst>
      <p:ext uri="{BB962C8B-B14F-4D97-AF65-F5344CB8AC3E}">
        <p14:creationId xmlns:p14="http://schemas.microsoft.com/office/powerpoint/2010/main" val="916052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171449" y="0"/>
            <a:ext cx="8786813" cy="1000125"/>
          </a:xfrm>
          <a:prstGeom prst="rect">
            <a:avLst/>
          </a:prstGeom>
          <a:noFill/>
          <a:ln>
            <a:noFill/>
          </a:ln>
        </p:spPr>
        <p:txBody>
          <a:bodyPr lIns="90000" tIns="45000" rIns="90000" bIns="45000" anchor="ctr"/>
          <a:lstStyle/>
          <a:p>
            <a:pPr algn="ctr"/>
            <a:r>
              <a:rPr lang="es-AR" sz="4300" dirty="0">
                <a:solidFill>
                  <a:srgbClr val="572314"/>
                </a:solidFill>
                <a:latin typeface="Gill Sans MT"/>
              </a:rPr>
              <a:t>Entidades y Atributos</a:t>
            </a:r>
            <a:endParaRPr lang="es-AR" sz="4400" dirty="0"/>
          </a:p>
        </p:txBody>
      </p:sp>
      <p:sp>
        <p:nvSpPr>
          <p:cNvPr id="80" name="CustomShape 2"/>
          <p:cNvSpPr/>
          <p:nvPr/>
        </p:nvSpPr>
        <p:spPr>
          <a:xfrm>
            <a:off x="171449" y="1000125"/>
            <a:ext cx="8786813" cy="5729288"/>
          </a:xfrm>
          <a:prstGeom prst="rect">
            <a:avLst/>
          </a:prstGeom>
          <a:noFill/>
          <a:ln>
            <a:noFill/>
          </a:ln>
        </p:spPr>
        <p:txBody>
          <a:bodyPr lIns="90000" tIns="45000" rIns="90000" bIns="45000">
            <a:normAutofit/>
          </a:bodyPr>
          <a:lstStyle/>
          <a:p>
            <a:pPr marL="363538" indent="-363538">
              <a:lnSpc>
                <a:spcPct val="70000"/>
              </a:lnSpc>
              <a:spcAft>
                <a:spcPts val="600"/>
              </a:spcAft>
              <a:buSzPct val="80000"/>
              <a:buFont typeface="Arial" panose="020B0604020202020204" pitchFamily="34" charset="0"/>
              <a:buChar char="•"/>
            </a:pPr>
            <a:r>
              <a:rPr lang="es-ES" sz="3600" dirty="0">
                <a:solidFill>
                  <a:srgbClr val="000000"/>
                </a:solidFill>
              </a:rPr>
              <a:t>Una </a:t>
            </a:r>
            <a:r>
              <a:rPr lang="es-ES" sz="3600" b="1" dirty="0">
                <a:solidFill>
                  <a:srgbClr val="000000"/>
                </a:solidFill>
              </a:rPr>
              <a:t>entidad</a:t>
            </a:r>
            <a:r>
              <a:rPr lang="es-ES" sz="3600" dirty="0">
                <a:solidFill>
                  <a:srgbClr val="000000"/>
                </a:solidFill>
              </a:rPr>
              <a:t> es un objeto del mundo real distinguible de otros objetos y con existencia independiente. El objeto puede ser:</a:t>
            </a:r>
          </a:p>
          <a:p>
            <a:pPr lvl="2" indent="-457200">
              <a:lnSpc>
                <a:spcPct val="80000"/>
              </a:lnSpc>
              <a:spcAft>
                <a:spcPts val="600"/>
              </a:spcAft>
              <a:buSzPct val="80000"/>
              <a:buFont typeface="Courier New" panose="02070309020205020404" pitchFamily="49" charset="0"/>
              <a:buChar char="o"/>
            </a:pPr>
            <a:r>
              <a:rPr lang="es-ES" sz="3200" dirty="0">
                <a:solidFill>
                  <a:srgbClr val="000000"/>
                </a:solidFill>
              </a:rPr>
              <a:t>De existencia física (persona, auto, casa)</a:t>
            </a:r>
          </a:p>
          <a:p>
            <a:pPr lvl="2" indent="-457200">
              <a:lnSpc>
                <a:spcPct val="80000"/>
              </a:lnSpc>
              <a:spcAft>
                <a:spcPts val="600"/>
              </a:spcAft>
              <a:buSzPct val="80000"/>
              <a:buFont typeface="Courier New" panose="02070309020205020404" pitchFamily="49" charset="0"/>
              <a:buChar char="o"/>
            </a:pPr>
            <a:r>
              <a:rPr lang="es-ES" sz="3200" dirty="0">
                <a:solidFill>
                  <a:srgbClr val="000000"/>
                </a:solidFill>
              </a:rPr>
              <a:t>De existencia conceptual (empresa, curso)</a:t>
            </a:r>
          </a:p>
          <a:p>
            <a:pPr marL="363538" lvl="2" indent="-363538">
              <a:lnSpc>
                <a:spcPct val="70000"/>
              </a:lnSpc>
              <a:spcBef>
                <a:spcPts val="1200"/>
              </a:spcBef>
              <a:spcAft>
                <a:spcPts val="600"/>
              </a:spcAft>
              <a:buSzPct val="80000"/>
              <a:buFont typeface="Arial" panose="020B0604020202020204" pitchFamily="34" charset="0"/>
              <a:buChar char="•"/>
            </a:pPr>
            <a:r>
              <a:rPr lang="es-ES" sz="3600" dirty="0">
                <a:solidFill>
                  <a:srgbClr val="000000"/>
                </a:solidFill>
              </a:rPr>
              <a:t>Una entidad se describe por medio de un conjunto de </a:t>
            </a:r>
            <a:r>
              <a:rPr lang="es-ES" sz="3600" b="1" dirty="0">
                <a:solidFill>
                  <a:srgbClr val="000000"/>
                </a:solidFill>
              </a:rPr>
              <a:t>atributos</a:t>
            </a:r>
            <a:r>
              <a:rPr lang="es-ES" sz="3600" dirty="0">
                <a:solidFill>
                  <a:srgbClr val="000000"/>
                </a:solidFill>
              </a:rPr>
              <a:t>. Por ejemplo la entidad empleado se describe mediante el nombre, la edad, la dirección, el sueldo y el trabajo que desempeña.</a:t>
            </a:r>
          </a:p>
          <a:p>
            <a:pPr marL="363538" lvl="2" indent="-363538">
              <a:lnSpc>
                <a:spcPct val="70000"/>
              </a:lnSpc>
              <a:spcBef>
                <a:spcPts val="1200"/>
              </a:spcBef>
              <a:buSzPct val="80000"/>
              <a:buFont typeface="Arial" panose="020B0604020202020204" pitchFamily="34" charset="0"/>
              <a:buChar char="•"/>
            </a:pPr>
            <a:r>
              <a:rPr lang="es-ES" sz="3600" dirty="0">
                <a:solidFill>
                  <a:srgbClr val="000000"/>
                </a:solidFill>
              </a:rPr>
              <a:t>Una entidad en particular tendrá un valor para cada uno de sus atributos.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1"/>
          <p:cNvSpPr/>
          <p:nvPr/>
        </p:nvSpPr>
        <p:spPr>
          <a:xfrm>
            <a:off x="147918" y="0"/>
            <a:ext cx="8815722" cy="842963"/>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Tipos de entidades y su extensión</a:t>
            </a:r>
            <a:endParaRPr lang="es-AR" dirty="0"/>
          </a:p>
        </p:txBody>
      </p:sp>
      <p:sp>
        <p:nvSpPr>
          <p:cNvPr id="4" name="CustomShape 2"/>
          <p:cNvSpPr/>
          <p:nvPr/>
        </p:nvSpPr>
        <p:spPr>
          <a:xfrm>
            <a:off x="171449" y="842963"/>
            <a:ext cx="8786813" cy="2882709"/>
          </a:xfrm>
          <a:prstGeom prst="rect">
            <a:avLst/>
          </a:prstGeom>
          <a:noFill/>
          <a:ln>
            <a:noFill/>
          </a:ln>
        </p:spPr>
        <p:txBody>
          <a:bodyPr lIns="90000" tIns="45000" rIns="90000" bIns="45000">
            <a:normAutofit fontScale="77500" lnSpcReduction="20000"/>
          </a:bodyPr>
          <a:lstStyle/>
          <a:p>
            <a:r>
              <a:rPr lang="es-ES" sz="3300" dirty="0">
                <a:solidFill>
                  <a:srgbClr val="000000"/>
                </a:solidFill>
              </a:rPr>
              <a:t>Una base de datos normalmente contiene grupos de entidades que son parecidas. Por ejemplo una empresa tiene mas de un proyecto con los mismos atributos, pero cada entidad tiene su(s) propio(s) valor(es) para cada </a:t>
            </a:r>
            <a:r>
              <a:rPr lang="es-ES" sz="3400" dirty="0">
                <a:solidFill>
                  <a:srgbClr val="000000"/>
                </a:solidFill>
              </a:rPr>
              <a:t>atributo. </a:t>
            </a:r>
          </a:p>
          <a:p>
            <a:pPr>
              <a:spcBef>
                <a:spcPts val="600"/>
              </a:spcBef>
            </a:pPr>
            <a:r>
              <a:rPr lang="es-AR" sz="3200" dirty="0">
                <a:solidFill>
                  <a:srgbClr val="000000"/>
                </a:solidFill>
              </a:rPr>
              <a:t>Un </a:t>
            </a:r>
            <a:r>
              <a:rPr lang="es-AR" sz="3200" b="1" dirty="0">
                <a:solidFill>
                  <a:srgbClr val="000000"/>
                </a:solidFill>
              </a:rPr>
              <a:t>tipo de entidad </a:t>
            </a:r>
            <a:r>
              <a:rPr lang="es-ES" sz="3200" dirty="0">
                <a:solidFill>
                  <a:srgbClr val="000000"/>
                </a:solidFill>
              </a:rPr>
              <a:t>define una colección (o conjunto) de entidades que comparten la misma estructura, también se la llama </a:t>
            </a:r>
            <a:r>
              <a:rPr lang="es-ES" sz="3200" b="1" dirty="0">
                <a:solidFill>
                  <a:srgbClr val="000000"/>
                </a:solidFill>
              </a:rPr>
              <a:t>esquema</a:t>
            </a:r>
            <a:r>
              <a:rPr lang="es-ES" sz="3200" dirty="0">
                <a:solidFill>
                  <a:srgbClr val="000000"/>
                </a:solidFill>
                <a:effectLst>
                  <a:outerShdw blurRad="38100" dist="38100" dir="2700000" algn="tl">
                    <a:srgbClr val="000000">
                      <a:alpha val="43137"/>
                    </a:srgbClr>
                  </a:outerShdw>
                </a:effectLst>
              </a:rPr>
              <a:t> </a:t>
            </a:r>
            <a:r>
              <a:rPr lang="es-ES" sz="3200" dirty="0">
                <a:solidFill>
                  <a:srgbClr val="000000"/>
                </a:solidFill>
              </a:rPr>
              <a:t>o la </a:t>
            </a:r>
            <a:r>
              <a:rPr lang="es-ES" sz="3200" b="1" dirty="0">
                <a:solidFill>
                  <a:srgbClr val="000000"/>
                </a:solidFill>
              </a:rPr>
              <a:t>intención</a:t>
            </a:r>
            <a:r>
              <a:rPr lang="es-ES" sz="3300" dirty="0">
                <a:solidFill>
                  <a:srgbClr val="000000"/>
                </a:solidFill>
              </a:rPr>
              <a:t>. Por otro lado la colección de entidades de un tipo de entidad en particular se denomina </a:t>
            </a:r>
            <a:r>
              <a:rPr lang="es-ES" sz="3300" b="1" dirty="0">
                <a:solidFill>
                  <a:srgbClr val="000000"/>
                </a:solidFill>
              </a:rPr>
              <a:t>extensión</a:t>
            </a:r>
            <a:r>
              <a:rPr lang="es-ES" sz="3300" b="1" dirty="0">
                <a:solidFill>
                  <a:srgbClr val="000000"/>
                </a:solidFill>
                <a:effectLst>
                  <a:outerShdw blurRad="38100" dist="38100" dir="2700000" algn="tl">
                    <a:srgbClr val="000000">
                      <a:alpha val="43137"/>
                    </a:srgbClr>
                  </a:outerShdw>
                </a:effectLst>
              </a:rPr>
              <a:t>.</a:t>
            </a:r>
            <a:endParaRPr lang="es-ES" sz="3300" dirty="0">
              <a:solidFill>
                <a:srgbClr val="00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64856007"/>
              </p:ext>
            </p:extLst>
          </p:nvPr>
        </p:nvGraphicFramePr>
        <p:xfrm>
          <a:off x="395288" y="4557712"/>
          <a:ext cx="6096002" cy="1950720"/>
        </p:xfrm>
        <a:graphic>
          <a:graphicData uri="http://schemas.openxmlformats.org/drawingml/2006/table">
            <a:tbl>
              <a:tblPr firstRow="1" bandRow="1">
                <a:tableStyleId>{5C22544A-7EE6-4342-B048-85BDC9FD1C3A}</a:tableStyleId>
              </a:tblPr>
              <a:tblGrid>
                <a:gridCol w="2447925">
                  <a:extLst>
                    <a:ext uri="{9D8B030D-6E8A-4147-A177-3AD203B41FA5}">
                      <a16:colId xmlns:a16="http://schemas.microsoft.com/office/drawing/2014/main" val="20000"/>
                    </a:ext>
                  </a:extLst>
                </a:gridCol>
                <a:gridCol w="1500187">
                  <a:extLst>
                    <a:ext uri="{9D8B030D-6E8A-4147-A177-3AD203B41FA5}">
                      <a16:colId xmlns:a16="http://schemas.microsoft.com/office/drawing/2014/main" val="20001"/>
                    </a:ext>
                  </a:extLst>
                </a:gridCol>
                <a:gridCol w="2147890">
                  <a:extLst>
                    <a:ext uri="{9D8B030D-6E8A-4147-A177-3AD203B41FA5}">
                      <a16:colId xmlns:a16="http://schemas.microsoft.com/office/drawing/2014/main" val="20002"/>
                    </a:ext>
                  </a:extLst>
                </a:gridCol>
              </a:tblGrid>
              <a:tr h="370840">
                <a:tc>
                  <a:txBody>
                    <a:bodyPr/>
                    <a:lstStyle/>
                    <a:p>
                      <a:pPr algn="ctr"/>
                      <a:r>
                        <a:rPr lang="es-AR" sz="2600" dirty="0">
                          <a:solidFill>
                            <a:schemeClr val="tx1"/>
                          </a:solidFill>
                        </a:rPr>
                        <a:t>NOMBRE</a:t>
                      </a:r>
                    </a:p>
                  </a:txBody>
                  <a:tcPr/>
                </a:tc>
                <a:tc>
                  <a:txBody>
                    <a:bodyPr/>
                    <a:lstStyle/>
                    <a:p>
                      <a:pPr algn="ctr"/>
                      <a:r>
                        <a:rPr lang="es-AR" sz="2600" dirty="0">
                          <a:solidFill>
                            <a:schemeClr val="tx1"/>
                          </a:solidFill>
                        </a:rPr>
                        <a:t>NÚMERO</a:t>
                      </a:r>
                    </a:p>
                  </a:txBody>
                  <a:tcPr/>
                </a:tc>
                <a:tc>
                  <a:txBody>
                    <a:bodyPr/>
                    <a:lstStyle/>
                    <a:p>
                      <a:pPr algn="ctr"/>
                      <a:r>
                        <a:rPr lang="es-AR" sz="2600" dirty="0">
                          <a:solidFill>
                            <a:schemeClr val="tx1"/>
                          </a:solidFill>
                        </a:rPr>
                        <a:t>UBICACIÓN</a:t>
                      </a:r>
                    </a:p>
                  </a:txBody>
                  <a:tcPr/>
                </a:tc>
                <a:extLst>
                  <a:ext uri="{0D108BD9-81ED-4DB2-BD59-A6C34878D82A}">
                    <a16:rowId xmlns:a16="http://schemas.microsoft.com/office/drawing/2014/main" val="10000"/>
                  </a:ext>
                </a:extLst>
              </a:tr>
              <a:tr h="370840">
                <a:tc>
                  <a:txBody>
                    <a:bodyPr/>
                    <a:lstStyle/>
                    <a:p>
                      <a:pPr algn="l"/>
                      <a:r>
                        <a:rPr lang="es-AR" sz="2600" dirty="0" err="1">
                          <a:solidFill>
                            <a:schemeClr val="tx1"/>
                          </a:solidFill>
                        </a:rPr>
                        <a:t>Proy_Seguros</a:t>
                      </a:r>
                      <a:endParaRPr lang="es-AR" sz="2600" dirty="0">
                        <a:solidFill>
                          <a:schemeClr val="tx1"/>
                        </a:solidFill>
                      </a:endParaRPr>
                    </a:p>
                  </a:txBody>
                  <a:tcPr/>
                </a:tc>
                <a:tc>
                  <a:txBody>
                    <a:bodyPr/>
                    <a:lstStyle/>
                    <a:p>
                      <a:pPr algn="ctr"/>
                      <a:r>
                        <a:rPr lang="es-AR" sz="2600" dirty="0">
                          <a:solidFill>
                            <a:schemeClr val="tx1"/>
                          </a:solidFill>
                        </a:rPr>
                        <a:t>201</a:t>
                      </a:r>
                    </a:p>
                  </a:txBody>
                  <a:tcPr/>
                </a:tc>
                <a:tc>
                  <a:txBody>
                    <a:bodyPr/>
                    <a:lstStyle/>
                    <a:p>
                      <a:pPr algn="l"/>
                      <a:r>
                        <a:rPr lang="es-AR" sz="2600" dirty="0">
                          <a:solidFill>
                            <a:schemeClr val="tx1"/>
                          </a:solidFill>
                        </a:rPr>
                        <a:t>CABA</a:t>
                      </a:r>
                    </a:p>
                  </a:txBody>
                  <a:tcPr/>
                </a:tc>
                <a:extLst>
                  <a:ext uri="{0D108BD9-81ED-4DB2-BD59-A6C34878D82A}">
                    <a16:rowId xmlns:a16="http://schemas.microsoft.com/office/drawing/2014/main" val="10001"/>
                  </a:ext>
                </a:extLst>
              </a:tr>
              <a:tr h="370840">
                <a:tc>
                  <a:txBody>
                    <a:bodyPr/>
                    <a:lstStyle/>
                    <a:p>
                      <a:pPr algn="l"/>
                      <a:r>
                        <a:rPr lang="es-AR" sz="2600" dirty="0" err="1">
                          <a:solidFill>
                            <a:schemeClr val="tx1"/>
                          </a:solidFill>
                        </a:rPr>
                        <a:t>Proy_Prestamos</a:t>
                      </a:r>
                      <a:endParaRPr lang="es-AR" sz="2600" dirty="0">
                        <a:solidFill>
                          <a:schemeClr val="tx1"/>
                        </a:solidFill>
                      </a:endParaRPr>
                    </a:p>
                  </a:txBody>
                  <a:tcPr/>
                </a:tc>
                <a:tc>
                  <a:txBody>
                    <a:bodyPr/>
                    <a:lstStyle/>
                    <a:p>
                      <a:pPr algn="ctr"/>
                      <a:r>
                        <a:rPr lang="es-AR" sz="2600" dirty="0">
                          <a:solidFill>
                            <a:schemeClr val="tx1"/>
                          </a:solidFill>
                        </a:rPr>
                        <a:t>243</a:t>
                      </a:r>
                    </a:p>
                  </a:txBody>
                  <a:tcPr/>
                </a:tc>
                <a:tc>
                  <a:txBody>
                    <a:bodyPr/>
                    <a:lstStyle/>
                    <a:p>
                      <a:pPr algn="l"/>
                      <a:r>
                        <a:rPr lang="es-AR" sz="2600" dirty="0">
                          <a:solidFill>
                            <a:schemeClr val="tx1"/>
                          </a:solidFill>
                        </a:rPr>
                        <a:t>ROSARIO</a:t>
                      </a:r>
                    </a:p>
                  </a:txBody>
                  <a:tcPr/>
                </a:tc>
                <a:extLst>
                  <a:ext uri="{0D108BD9-81ED-4DB2-BD59-A6C34878D82A}">
                    <a16:rowId xmlns:a16="http://schemas.microsoft.com/office/drawing/2014/main" val="10002"/>
                  </a:ext>
                </a:extLst>
              </a:tr>
              <a:tr h="370840">
                <a:tc>
                  <a:txBody>
                    <a:bodyPr/>
                    <a:lstStyle/>
                    <a:p>
                      <a:pPr algn="l"/>
                      <a:r>
                        <a:rPr lang="es-AR" sz="2600" dirty="0" err="1">
                          <a:solidFill>
                            <a:schemeClr val="tx1"/>
                          </a:solidFill>
                        </a:rPr>
                        <a:t>Proy_RRHH</a:t>
                      </a:r>
                      <a:endParaRPr lang="es-AR" sz="2600" dirty="0">
                        <a:solidFill>
                          <a:schemeClr val="tx1"/>
                        </a:solidFill>
                      </a:endParaRPr>
                    </a:p>
                  </a:txBody>
                  <a:tcPr/>
                </a:tc>
                <a:tc>
                  <a:txBody>
                    <a:bodyPr/>
                    <a:lstStyle/>
                    <a:p>
                      <a:pPr algn="ctr"/>
                      <a:r>
                        <a:rPr lang="es-AR" sz="2600" dirty="0">
                          <a:solidFill>
                            <a:schemeClr val="tx1"/>
                          </a:solidFill>
                        </a:rPr>
                        <a:t>305</a:t>
                      </a:r>
                    </a:p>
                  </a:txBody>
                  <a:tcPr/>
                </a:tc>
                <a:tc>
                  <a:txBody>
                    <a:bodyPr/>
                    <a:lstStyle/>
                    <a:p>
                      <a:pPr algn="l"/>
                      <a:r>
                        <a:rPr lang="es-AR" sz="2600" dirty="0">
                          <a:solidFill>
                            <a:schemeClr val="tx1"/>
                          </a:solidFill>
                        </a:rPr>
                        <a:t>CABA</a:t>
                      </a:r>
                    </a:p>
                  </a:txBody>
                  <a:tcPr/>
                </a:tc>
                <a:extLst>
                  <a:ext uri="{0D108BD9-81ED-4DB2-BD59-A6C34878D82A}">
                    <a16:rowId xmlns:a16="http://schemas.microsoft.com/office/drawing/2014/main" val="10003"/>
                  </a:ext>
                </a:extLst>
              </a:tr>
            </a:tbl>
          </a:graphicData>
        </a:graphic>
      </p:graphicFrame>
      <p:sp>
        <p:nvSpPr>
          <p:cNvPr id="10" name="TextBox 9"/>
          <p:cNvSpPr txBox="1"/>
          <p:nvPr/>
        </p:nvSpPr>
        <p:spPr>
          <a:xfrm>
            <a:off x="395288" y="3929063"/>
            <a:ext cx="6096001" cy="553998"/>
          </a:xfrm>
          <a:prstGeom prst="rect">
            <a:avLst/>
          </a:prstGeom>
          <a:noFill/>
        </p:spPr>
        <p:txBody>
          <a:bodyPr wrap="square" rtlCol="0">
            <a:spAutoFit/>
          </a:bodyPr>
          <a:lstStyle/>
          <a:p>
            <a:pPr algn="ctr"/>
            <a:r>
              <a:rPr lang="es-AR" sz="3000" dirty="0"/>
              <a:t>PROYECTO</a:t>
            </a:r>
          </a:p>
        </p:txBody>
      </p:sp>
      <p:sp>
        <p:nvSpPr>
          <p:cNvPr id="11" name="TextBox 10"/>
          <p:cNvSpPr txBox="1"/>
          <p:nvPr/>
        </p:nvSpPr>
        <p:spPr>
          <a:xfrm>
            <a:off x="6815137" y="3725672"/>
            <a:ext cx="2143124" cy="2569548"/>
          </a:xfrm>
          <a:prstGeom prst="rect">
            <a:avLst/>
          </a:prstGeom>
          <a:noFill/>
        </p:spPr>
        <p:txBody>
          <a:bodyPr wrap="square" rtlCol="0">
            <a:noAutofit/>
          </a:bodyPr>
          <a:lstStyle/>
          <a:p>
            <a:endParaRPr lang="es-AR" sz="2600" dirty="0"/>
          </a:p>
          <a:p>
            <a:r>
              <a:rPr lang="es-AR" sz="2600" dirty="0"/>
              <a:t>Tipo e Entidad</a:t>
            </a:r>
          </a:p>
          <a:p>
            <a:endParaRPr lang="es-AR" sz="2600" dirty="0"/>
          </a:p>
          <a:p>
            <a:r>
              <a:rPr lang="es-AR" sz="2600" dirty="0"/>
              <a:t>Extensión o Conjunto de elementos</a:t>
            </a:r>
          </a:p>
        </p:txBody>
      </p:sp>
      <p:sp>
        <p:nvSpPr>
          <p:cNvPr id="12" name="Right Brace 11"/>
          <p:cNvSpPr/>
          <p:nvPr/>
        </p:nvSpPr>
        <p:spPr>
          <a:xfrm>
            <a:off x="6600825" y="3938884"/>
            <a:ext cx="214312" cy="1061741"/>
          </a:xfrm>
          <a:prstGeom prst="rightBrace">
            <a:avLst/>
          </a:prstGeom>
          <a:noFill/>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4" name="Right Brace 13"/>
          <p:cNvSpPr/>
          <p:nvPr/>
        </p:nvSpPr>
        <p:spPr>
          <a:xfrm>
            <a:off x="6569867" y="5010446"/>
            <a:ext cx="245270" cy="1497986"/>
          </a:xfrm>
          <a:prstGeom prst="rightBrace">
            <a:avLst/>
          </a:prstGeom>
          <a:noFill/>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Tree>
    <p:extLst>
      <p:ext uri="{BB962C8B-B14F-4D97-AF65-F5344CB8AC3E}">
        <p14:creationId xmlns:p14="http://schemas.microsoft.com/office/powerpoint/2010/main" val="191328000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1"/>
          <p:cNvSpPr/>
          <p:nvPr/>
        </p:nvSpPr>
        <p:spPr>
          <a:xfrm>
            <a:off x="147918" y="0"/>
            <a:ext cx="8815722" cy="842963"/>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Entidades y atributos en un DER</a:t>
            </a:r>
            <a:endParaRPr lang="es-AR" dirty="0"/>
          </a:p>
        </p:txBody>
      </p:sp>
      <p:sp>
        <p:nvSpPr>
          <p:cNvPr id="4" name="CustomShape 2"/>
          <p:cNvSpPr/>
          <p:nvPr/>
        </p:nvSpPr>
        <p:spPr>
          <a:xfrm>
            <a:off x="171449" y="998806"/>
            <a:ext cx="8786813" cy="2515918"/>
          </a:xfrm>
          <a:prstGeom prst="rect">
            <a:avLst/>
          </a:prstGeom>
          <a:noFill/>
          <a:ln>
            <a:noFill/>
          </a:ln>
        </p:spPr>
        <p:txBody>
          <a:bodyPr lIns="90000" tIns="45000" rIns="90000" bIns="45000">
            <a:normAutofit/>
          </a:bodyPr>
          <a:lstStyle/>
          <a:p>
            <a:pPr marL="363538" lvl="2" indent="-363538">
              <a:lnSpc>
                <a:spcPct val="70000"/>
              </a:lnSpc>
              <a:spcAft>
                <a:spcPts val="600"/>
              </a:spcAft>
              <a:buSzPct val="80000"/>
              <a:buFont typeface="Arial" panose="020B0604020202020204" pitchFamily="34" charset="0"/>
              <a:buChar char="•"/>
            </a:pPr>
            <a:r>
              <a:rPr lang="es-ES" sz="3300" dirty="0">
                <a:solidFill>
                  <a:srgbClr val="000000"/>
                </a:solidFill>
              </a:rPr>
              <a:t>Los </a:t>
            </a:r>
            <a:r>
              <a:rPr lang="es-ES" sz="3300" b="1" dirty="0">
                <a:solidFill>
                  <a:srgbClr val="000000"/>
                </a:solidFill>
                <a:effectLst>
                  <a:outerShdw blurRad="38100" dist="38100" dir="2700000" algn="tl">
                    <a:srgbClr val="000000">
                      <a:alpha val="43137"/>
                    </a:srgbClr>
                  </a:outerShdw>
                </a:effectLst>
              </a:rPr>
              <a:t>tipos de entidades </a:t>
            </a:r>
            <a:r>
              <a:rPr lang="es-ES" sz="3300" dirty="0">
                <a:solidFill>
                  <a:srgbClr val="000000"/>
                </a:solidFill>
              </a:rPr>
              <a:t>se representan mediante </a:t>
            </a:r>
            <a:r>
              <a:rPr lang="es-ES" sz="3300" b="1" dirty="0">
                <a:solidFill>
                  <a:srgbClr val="000000"/>
                </a:solidFill>
                <a:effectLst>
                  <a:outerShdw blurRad="38100" dist="38100" dir="2700000" algn="tl">
                    <a:srgbClr val="000000">
                      <a:alpha val="43137"/>
                    </a:srgbClr>
                  </a:outerShdw>
                </a:effectLst>
              </a:rPr>
              <a:t>rectángulos</a:t>
            </a:r>
            <a:r>
              <a:rPr lang="es-ES" sz="3300" dirty="0">
                <a:solidFill>
                  <a:srgbClr val="000000"/>
                </a:solidFill>
              </a:rPr>
              <a:t>.</a:t>
            </a:r>
          </a:p>
          <a:p>
            <a:pPr marL="363538" lvl="2" indent="-363538">
              <a:lnSpc>
                <a:spcPct val="70000"/>
              </a:lnSpc>
              <a:spcBef>
                <a:spcPts val="600"/>
              </a:spcBef>
              <a:buSzPct val="80000"/>
              <a:buFont typeface="Arial" panose="020B0604020202020204" pitchFamily="34" charset="0"/>
              <a:buChar char="•"/>
            </a:pPr>
            <a:r>
              <a:rPr lang="es-ES" sz="3300" dirty="0">
                <a:solidFill>
                  <a:srgbClr val="000000"/>
                </a:solidFill>
              </a:rPr>
              <a:t>Los </a:t>
            </a:r>
            <a:r>
              <a:rPr lang="es-ES" sz="3300" b="1" dirty="0">
                <a:solidFill>
                  <a:srgbClr val="000000"/>
                </a:solidFill>
                <a:effectLst>
                  <a:outerShdw blurRad="38100" dist="38100" dir="2700000" algn="tl">
                    <a:srgbClr val="000000">
                      <a:alpha val="43137"/>
                    </a:srgbClr>
                  </a:outerShdw>
                </a:effectLst>
              </a:rPr>
              <a:t>atributos</a:t>
            </a:r>
            <a:r>
              <a:rPr lang="es-ES" sz="3300" dirty="0">
                <a:solidFill>
                  <a:srgbClr val="000000"/>
                </a:solidFill>
                <a:effectLst>
                  <a:outerShdw blurRad="38100" dist="38100" dir="2700000" algn="tl">
                    <a:srgbClr val="000000">
                      <a:alpha val="43137"/>
                    </a:srgbClr>
                  </a:outerShdw>
                </a:effectLst>
              </a:rPr>
              <a:t> </a:t>
            </a:r>
            <a:r>
              <a:rPr lang="es-ES" sz="3300" dirty="0">
                <a:solidFill>
                  <a:srgbClr val="000000"/>
                </a:solidFill>
              </a:rPr>
              <a:t>se representan mediante </a:t>
            </a:r>
            <a:r>
              <a:rPr lang="es-ES" sz="3300" b="1" dirty="0">
                <a:solidFill>
                  <a:srgbClr val="000000"/>
                </a:solidFill>
                <a:effectLst>
                  <a:outerShdw blurRad="38100" dist="38100" dir="2700000" algn="tl">
                    <a:srgbClr val="000000">
                      <a:alpha val="43137"/>
                    </a:srgbClr>
                  </a:outerShdw>
                </a:effectLst>
              </a:rPr>
              <a:t>óvalos</a:t>
            </a:r>
            <a:r>
              <a:rPr lang="es-ES" sz="3300" dirty="0">
                <a:solidFill>
                  <a:srgbClr val="000000"/>
                </a:solidFill>
                <a:effectLst>
                  <a:outerShdw blurRad="38100" dist="38100" dir="2700000" algn="tl">
                    <a:srgbClr val="000000">
                      <a:alpha val="43137"/>
                    </a:srgbClr>
                  </a:outerShdw>
                </a:effectLst>
              </a:rPr>
              <a:t> </a:t>
            </a:r>
            <a:r>
              <a:rPr lang="es-ES" sz="3300" dirty="0">
                <a:solidFill>
                  <a:srgbClr val="000000"/>
                </a:solidFill>
              </a:rPr>
              <a:t>y están unidos a su entidad mediante líneas rectas</a:t>
            </a:r>
          </a:p>
        </p:txBody>
      </p:sp>
      <p:pic>
        <p:nvPicPr>
          <p:cNvPr id="6" name="Picture 5"/>
          <p:cNvPicPr>
            <a:picLocks noChangeAspect="1"/>
          </p:cNvPicPr>
          <p:nvPr/>
        </p:nvPicPr>
        <p:blipFill>
          <a:blip r:embed="rId3"/>
          <a:stretch>
            <a:fillRect/>
          </a:stretch>
        </p:blipFill>
        <p:spPr>
          <a:xfrm>
            <a:off x="1557337" y="3033712"/>
            <a:ext cx="5743575" cy="3295650"/>
          </a:xfrm>
          <a:prstGeom prst="rect">
            <a:avLst/>
          </a:prstGeom>
        </p:spPr>
      </p:pic>
    </p:spTree>
    <p:extLst>
      <p:ext uri="{BB962C8B-B14F-4D97-AF65-F5344CB8AC3E}">
        <p14:creationId xmlns:p14="http://schemas.microsoft.com/office/powerpoint/2010/main" val="362047003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214313" y="91440"/>
            <a:ext cx="8688127" cy="1142280"/>
          </a:xfrm>
          <a:prstGeom prst="rect">
            <a:avLst/>
          </a:prstGeom>
          <a:noFill/>
          <a:ln>
            <a:noFill/>
          </a:ln>
        </p:spPr>
        <p:txBody>
          <a:bodyPr lIns="90000" tIns="45000" rIns="90000" bIns="45000" anchor="ctr"/>
          <a:lstStyle/>
          <a:p>
            <a:pPr algn="ctr"/>
            <a:r>
              <a:rPr lang="es-ES" sz="4300" dirty="0">
                <a:solidFill>
                  <a:srgbClr val="572314"/>
                </a:solidFill>
                <a:latin typeface="Gill Sans MT"/>
              </a:rPr>
              <a:t>Atributos clave de un tipo de entidad</a:t>
            </a:r>
            <a:endParaRPr sz="4300" dirty="0">
              <a:solidFill>
                <a:srgbClr val="572314"/>
              </a:solidFill>
              <a:latin typeface="Gill Sans MT"/>
            </a:endParaRPr>
          </a:p>
        </p:txBody>
      </p:sp>
      <p:sp>
        <p:nvSpPr>
          <p:cNvPr id="82" name="CustomShape 2"/>
          <p:cNvSpPr/>
          <p:nvPr/>
        </p:nvSpPr>
        <p:spPr>
          <a:xfrm>
            <a:off x="214313" y="1233720"/>
            <a:ext cx="8688127" cy="5395680"/>
          </a:xfrm>
          <a:prstGeom prst="rect">
            <a:avLst/>
          </a:prstGeom>
          <a:noFill/>
          <a:ln>
            <a:noFill/>
          </a:ln>
        </p:spPr>
        <p:txBody>
          <a:bodyPr lIns="90000" tIns="45000" rIns="90000" bIns="45000">
            <a:normAutofit/>
          </a:bodyPr>
          <a:lstStyle/>
          <a:p>
            <a:pPr marL="363538" indent="-363538">
              <a:lnSpc>
                <a:spcPct val="70000"/>
              </a:lnSpc>
              <a:spcAft>
                <a:spcPts val="600"/>
              </a:spcAft>
              <a:buSzPct val="80000"/>
              <a:buFont typeface="Arial" panose="020B0604020202020204" pitchFamily="34" charset="0"/>
              <a:buChar char="•"/>
            </a:pPr>
            <a:r>
              <a:rPr lang="es-ES" sz="3300" dirty="0">
                <a:solidFill>
                  <a:srgbClr val="000000"/>
                </a:solidFill>
              </a:rPr>
              <a:t>Cada tipo de entidad tiene uno o varios atributos que garantizan la </a:t>
            </a:r>
            <a:r>
              <a:rPr lang="es-ES" sz="3300" b="1" dirty="0">
                <a:solidFill>
                  <a:srgbClr val="000000"/>
                </a:solidFill>
                <a:effectLst>
                  <a:outerShdw blurRad="38100" dist="38100" dir="2700000" algn="tl">
                    <a:srgbClr val="000000">
                      <a:alpha val="43137"/>
                    </a:srgbClr>
                  </a:outerShdw>
                </a:effectLst>
              </a:rPr>
              <a:t>unicidad</a:t>
            </a:r>
            <a:r>
              <a:rPr lang="es-ES" sz="3300" dirty="0">
                <a:solidFill>
                  <a:srgbClr val="000000"/>
                </a:solidFill>
              </a:rPr>
              <a:t> de cada entidad individual del conjunto de entidades.</a:t>
            </a:r>
            <a:endParaRPr lang="es-AR" sz="2400" dirty="0">
              <a:solidFill>
                <a:srgbClr val="000000"/>
              </a:solidFill>
              <a:latin typeface="Gill Sans MT"/>
            </a:endParaRPr>
          </a:p>
          <a:p>
            <a:pPr marL="363538" indent="-363538">
              <a:lnSpc>
                <a:spcPct val="70000"/>
              </a:lnSpc>
              <a:spcAft>
                <a:spcPts val="600"/>
              </a:spcAft>
              <a:buSzPct val="80000"/>
              <a:buFont typeface="Arial" panose="020B0604020202020204" pitchFamily="34" charset="0"/>
              <a:buChar char="•"/>
            </a:pPr>
            <a:r>
              <a:rPr lang="es-AR" sz="3300" dirty="0">
                <a:solidFill>
                  <a:srgbClr val="000000"/>
                </a:solidFill>
              </a:rPr>
              <a:t>Se denomina </a:t>
            </a:r>
            <a:r>
              <a:rPr lang="es-AR" sz="3300" b="1" dirty="0">
                <a:solidFill>
                  <a:srgbClr val="000000"/>
                </a:solidFill>
                <a:effectLst>
                  <a:outerShdw blurRad="38100" dist="38100" dir="2700000" algn="tl">
                    <a:srgbClr val="000000">
                      <a:alpha val="43137"/>
                    </a:srgbClr>
                  </a:outerShdw>
                </a:effectLst>
              </a:rPr>
              <a:t>Clave Primaria </a:t>
            </a:r>
            <a:r>
              <a:rPr lang="es-AR" sz="3300" dirty="0">
                <a:solidFill>
                  <a:srgbClr val="000000"/>
                </a:solidFill>
              </a:rPr>
              <a:t>al atributo o conjunto de atributos que garantizan esta unicidad.</a:t>
            </a:r>
          </a:p>
          <a:p>
            <a:pPr marL="363538" indent="-363538">
              <a:lnSpc>
                <a:spcPct val="70000"/>
              </a:lnSpc>
              <a:spcAft>
                <a:spcPts val="600"/>
              </a:spcAft>
              <a:buSzPct val="80000"/>
              <a:buFont typeface="Arial" panose="020B0604020202020204" pitchFamily="34" charset="0"/>
              <a:buChar char="•"/>
            </a:pPr>
            <a:r>
              <a:rPr lang="es-AR" sz="3300" dirty="0">
                <a:solidFill>
                  <a:srgbClr val="000000"/>
                </a:solidFill>
              </a:rPr>
              <a:t>La clave primaria debe ser el </a:t>
            </a:r>
            <a:r>
              <a:rPr lang="es-AR" sz="3300" b="1" dirty="0">
                <a:solidFill>
                  <a:srgbClr val="000000"/>
                </a:solidFill>
                <a:effectLst>
                  <a:outerShdw blurRad="38100" dist="38100" dir="2700000" algn="tl">
                    <a:srgbClr val="000000">
                      <a:alpha val="43137"/>
                    </a:srgbClr>
                  </a:outerShdw>
                </a:effectLst>
              </a:rPr>
              <a:t>conjunto mínimo </a:t>
            </a:r>
            <a:r>
              <a:rPr lang="es-AR" sz="3300" dirty="0">
                <a:solidFill>
                  <a:srgbClr val="000000"/>
                </a:solidFill>
              </a:rPr>
              <a:t>de atributos que permiten identificar en forma única cada instancia de la entidad.</a:t>
            </a:r>
          </a:p>
          <a:p>
            <a:pPr marL="363538" indent="-363538">
              <a:lnSpc>
                <a:spcPct val="70000"/>
              </a:lnSpc>
              <a:spcAft>
                <a:spcPts val="600"/>
              </a:spcAft>
              <a:buSzPct val="80000"/>
              <a:buFont typeface="Arial" panose="020B0604020202020204" pitchFamily="34" charset="0"/>
              <a:buChar char="•"/>
            </a:pPr>
            <a:r>
              <a:rPr lang="es-AR" sz="3300" dirty="0">
                <a:solidFill>
                  <a:srgbClr val="000000"/>
                </a:solidFill>
              </a:rPr>
              <a:t>La propiedad de unicidad por clave de cada tipo de entidades es una </a:t>
            </a:r>
            <a:r>
              <a:rPr lang="es-AR" sz="3300" b="1" dirty="0">
                <a:solidFill>
                  <a:srgbClr val="000000"/>
                </a:solidFill>
                <a:effectLst>
                  <a:outerShdw blurRad="38100" dist="38100" dir="2700000" algn="tl">
                    <a:srgbClr val="000000">
                      <a:alpha val="43137"/>
                    </a:srgbClr>
                  </a:outerShdw>
                </a:effectLst>
              </a:rPr>
              <a:t>Restricción por clave</a:t>
            </a:r>
          </a:p>
        </p:txBody>
      </p:sp>
    </p:spTree>
    <p:extLst>
      <p:ext uri="{BB962C8B-B14F-4D97-AF65-F5344CB8AC3E}">
        <p14:creationId xmlns:p14="http://schemas.microsoft.com/office/powerpoint/2010/main" val="31888589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214313" y="-180022"/>
            <a:ext cx="8688127" cy="1142280"/>
          </a:xfrm>
          <a:prstGeom prst="rect">
            <a:avLst/>
          </a:prstGeom>
          <a:noFill/>
          <a:ln>
            <a:noFill/>
          </a:ln>
        </p:spPr>
        <p:txBody>
          <a:bodyPr lIns="90000" tIns="45000" rIns="90000" bIns="45000" anchor="ctr"/>
          <a:lstStyle/>
          <a:p>
            <a:pPr algn="ctr"/>
            <a:r>
              <a:rPr lang="es-ES" sz="4300" dirty="0">
                <a:solidFill>
                  <a:srgbClr val="572314"/>
                </a:solidFill>
                <a:latin typeface="Gill Sans MT"/>
              </a:rPr>
              <a:t>Tipos de Clave</a:t>
            </a:r>
            <a:endParaRPr sz="4300" dirty="0">
              <a:solidFill>
                <a:srgbClr val="572314"/>
              </a:solidFill>
              <a:latin typeface="Gill Sans MT"/>
            </a:endParaRPr>
          </a:p>
        </p:txBody>
      </p:sp>
      <p:sp>
        <p:nvSpPr>
          <p:cNvPr id="82" name="CustomShape 2"/>
          <p:cNvSpPr/>
          <p:nvPr/>
        </p:nvSpPr>
        <p:spPr>
          <a:xfrm>
            <a:off x="214313" y="742950"/>
            <a:ext cx="8688127" cy="5886450"/>
          </a:xfrm>
          <a:prstGeom prst="rect">
            <a:avLst/>
          </a:prstGeom>
          <a:noFill/>
          <a:ln>
            <a:noFill/>
          </a:ln>
        </p:spPr>
        <p:txBody>
          <a:bodyPr lIns="90000" tIns="45000" rIns="90000" bIns="45000">
            <a:noAutofit/>
          </a:bodyPr>
          <a:lstStyle/>
          <a:p>
            <a:pPr marL="363538" indent="-363538">
              <a:lnSpc>
                <a:spcPct val="120000"/>
              </a:lnSpc>
              <a:buSzPct val="80000"/>
              <a:buFont typeface="Arial" panose="020B0604020202020204" pitchFamily="34" charset="0"/>
              <a:buChar char="•"/>
            </a:pPr>
            <a:r>
              <a:rPr lang="es-AR" sz="2300" b="1" dirty="0" err="1">
                <a:solidFill>
                  <a:srgbClr val="000000"/>
                </a:solidFill>
                <a:effectLst>
                  <a:outerShdw blurRad="38100" dist="38100" dir="2700000" algn="tl">
                    <a:srgbClr val="000000">
                      <a:alpha val="43137"/>
                    </a:srgbClr>
                  </a:outerShdw>
                </a:effectLst>
              </a:rPr>
              <a:t>Superclave</a:t>
            </a:r>
            <a:r>
              <a:rPr lang="es-AR" sz="2300" b="1" dirty="0">
                <a:solidFill>
                  <a:srgbClr val="000000"/>
                </a:solidFill>
                <a:effectLst>
                  <a:outerShdw blurRad="38100" dist="38100" dir="2700000" algn="tl">
                    <a:srgbClr val="000000">
                      <a:alpha val="43137"/>
                    </a:srgbClr>
                  </a:outerShdw>
                </a:effectLst>
              </a:rPr>
              <a:t>:</a:t>
            </a:r>
            <a:r>
              <a:rPr lang="es-AR" sz="2300" dirty="0">
                <a:solidFill>
                  <a:srgbClr val="000000"/>
                </a:solidFill>
              </a:rPr>
              <a:t> es </a:t>
            </a:r>
            <a:r>
              <a:rPr lang="es-ES" sz="2300" dirty="0">
                <a:solidFill>
                  <a:srgbClr val="000000"/>
                </a:solidFill>
              </a:rPr>
              <a:t>un conjunto de atributos (uno o más) que juntos definen a una entidad en un conjunto de entidades. </a:t>
            </a:r>
            <a:endParaRPr lang="es-AR" sz="2300" dirty="0">
              <a:solidFill>
                <a:srgbClr val="000000"/>
              </a:solidFill>
            </a:endParaRPr>
          </a:p>
          <a:p>
            <a:pPr marL="363538" indent="-363538">
              <a:lnSpc>
                <a:spcPct val="120000"/>
              </a:lnSpc>
              <a:buSzPct val="80000"/>
              <a:buFont typeface="Arial" panose="020B0604020202020204" pitchFamily="34" charset="0"/>
              <a:buChar char="•"/>
            </a:pPr>
            <a:r>
              <a:rPr lang="es-AR" sz="2300" b="1" dirty="0">
                <a:solidFill>
                  <a:srgbClr val="000000"/>
                </a:solidFill>
                <a:effectLst>
                  <a:outerShdw blurRad="38100" dist="38100" dir="2700000" algn="tl">
                    <a:srgbClr val="000000">
                      <a:alpha val="43137"/>
                    </a:srgbClr>
                  </a:outerShdw>
                </a:effectLst>
              </a:rPr>
              <a:t>Clave candidata: </a:t>
            </a:r>
            <a:r>
              <a:rPr lang="es-ES" sz="2300" dirty="0">
                <a:solidFill>
                  <a:srgbClr val="000000"/>
                </a:solidFill>
              </a:rPr>
              <a:t>es una </a:t>
            </a:r>
            <a:r>
              <a:rPr lang="es-ES" sz="2300" dirty="0" err="1">
                <a:solidFill>
                  <a:srgbClr val="000000"/>
                </a:solidFill>
              </a:rPr>
              <a:t>superclave</a:t>
            </a:r>
            <a:r>
              <a:rPr lang="es-ES" sz="2300" dirty="0">
                <a:solidFill>
                  <a:srgbClr val="000000"/>
                </a:solidFill>
              </a:rPr>
              <a:t> mínima, es decir, contiene el menor número posible de atributos para seguir siendo una </a:t>
            </a:r>
            <a:r>
              <a:rPr lang="es-ES" sz="2300" dirty="0" err="1">
                <a:solidFill>
                  <a:srgbClr val="000000"/>
                </a:solidFill>
              </a:rPr>
              <a:t>superclave</a:t>
            </a:r>
            <a:r>
              <a:rPr lang="es-AR" sz="2300" dirty="0">
                <a:solidFill>
                  <a:srgbClr val="000000"/>
                </a:solidFill>
              </a:rPr>
              <a:t>.</a:t>
            </a:r>
          </a:p>
          <a:p>
            <a:pPr marL="363538" indent="-363538">
              <a:lnSpc>
                <a:spcPct val="120000"/>
              </a:lnSpc>
              <a:buSzPct val="80000"/>
              <a:buFont typeface="Arial" panose="020B0604020202020204" pitchFamily="34" charset="0"/>
              <a:buChar char="•"/>
            </a:pPr>
            <a:r>
              <a:rPr lang="es-AR" sz="2300" b="1" dirty="0">
                <a:solidFill>
                  <a:srgbClr val="000000"/>
                </a:solidFill>
                <a:effectLst>
                  <a:outerShdw blurRad="38100" dist="38100" dir="2700000" algn="tl">
                    <a:srgbClr val="000000">
                      <a:alpha val="43137"/>
                    </a:srgbClr>
                  </a:outerShdw>
                </a:effectLst>
              </a:rPr>
              <a:t>Clave primaria: </a:t>
            </a:r>
            <a:r>
              <a:rPr lang="es-AR" sz="2300" dirty="0">
                <a:solidFill>
                  <a:srgbClr val="000000"/>
                </a:solidFill>
              </a:rPr>
              <a:t>es la clave candidata seleccionada por el diseñador para identificar a cada entidad del conjunto de entidades.</a:t>
            </a:r>
          </a:p>
          <a:p>
            <a:pPr marL="914400" lvl="1" indent="-457200">
              <a:lnSpc>
                <a:spcPct val="120000"/>
              </a:lnSpc>
              <a:buSzPct val="80000"/>
              <a:buFont typeface="Courier New" panose="02070309020205020404" pitchFamily="49" charset="0"/>
              <a:buChar char="o"/>
            </a:pPr>
            <a:r>
              <a:rPr lang="es-AR" sz="2300" b="1" dirty="0">
                <a:solidFill>
                  <a:srgbClr val="000000"/>
                </a:solidFill>
                <a:effectLst>
                  <a:outerShdw blurRad="38100" dist="38100" dir="2700000" algn="tl">
                    <a:srgbClr val="000000">
                      <a:alpha val="43137"/>
                    </a:srgbClr>
                  </a:outerShdw>
                </a:effectLst>
              </a:rPr>
              <a:t>Clave simple: </a:t>
            </a:r>
            <a:r>
              <a:rPr lang="es-AR" sz="2300" dirty="0">
                <a:solidFill>
                  <a:srgbClr val="000000"/>
                </a:solidFill>
              </a:rPr>
              <a:t>Es cuando la clave primaria se determina mediante un solo atributo del tipo de entidad.</a:t>
            </a:r>
          </a:p>
          <a:p>
            <a:pPr marL="914400" lvl="1" indent="-457200">
              <a:lnSpc>
                <a:spcPct val="120000"/>
              </a:lnSpc>
              <a:buSzPct val="80000"/>
              <a:buFont typeface="Courier New" panose="02070309020205020404" pitchFamily="49" charset="0"/>
              <a:buChar char="o"/>
            </a:pPr>
            <a:r>
              <a:rPr lang="es-AR" sz="2300" b="1" dirty="0">
                <a:solidFill>
                  <a:srgbClr val="000000"/>
                </a:solidFill>
                <a:effectLst>
                  <a:outerShdw blurRad="38100" dist="38100" dir="2700000" algn="tl">
                    <a:srgbClr val="000000">
                      <a:alpha val="43137"/>
                    </a:srgbClr>
                  </a:outerShdw>
                </a:effectLst>
              </a:rPr>
              <a:t>Clave compuesta </a:t>
            </a:r>
            <a:r>
              <a:rPr lang="es-AR" sz="2300" dirty="0">
                <a:solidFill>
                  <a:srgbClr val="000000"/>
                </a:solidFill>
              </a:rPr>
              <a:t>Es cuando la clave primaria se determina mediante mas de un atributo del tipo de entidad.</a:t>
            </a:r>
          </a:p>
          <a:p>
            <a:pPr marL="363538" indent="-363538">
              <a:lnSpc>
                <a:spcPct val="120000"/>
              </a:lnSpc>
              <a:buSzPct val="80000"/>
              <a:buFont typeface="Arial" panose="020B0604020202020204" pitchFamily="34" charset="0"/>
              <a:buChar char="•"/>
            </a:pPr>
            <a:r>
              <a:rPr lang="es-AR" sz="2300" b="1" dirty="0">
                <a:solidFill>
                  <a:srgbClr val="000000"/>
                </a:solidFill>
                <a:effectLst>
                  <a:outerShdw blurRad="38100" dist="38100" dir="2700000" algn="tl">
                    <a:srgbClr val="000000">
                      <a:alpha val="43137"/>
                    </a:srgbClr>
                  </a:outerShdw>
                </a:effectLst>
              </a:rPr>
              <a:t>Clave subrogada </a:t>
            </a:r>
            <a:r>
              <a:rPr lang="es-AR" sz="2300" dirty="0">
                <a:solidFill>
                  <a:srgbClr val="000000"/>
                </a:solidFill>
              </a:rPr>
              <a:t>En caso de que no hayan claves candidatas entonces se suele definir un nuevo atributo no existente en el negocio (generalmente es un valor numérico incremental) </a:t>
            </a:r>
          </a:p>
        </p:txBody>
      </p:sp>
    </p:spTree>
    <p:extLst>
      <p:ext uri="{BB962C8B-B14F-4D97-AF65-F5344CB8AC3E}">
        <p14:creationId xmlns:p14="http://schemas.microsoft.com/office/powerpoint/2010/main" val="182556791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188260" y="0"/>
            <a:ext cx="8745500" cy="984738"/>
          </a:xfrm>
          <a:prstGeom prst="rect">
            <a:avLst/>
          </a:prstGeom>
          <a:noFill/>
          <a:ln>
            <a:noFill/>
          </a:ln>
        </p:spPr>
        <p:txBody>
          <a:bodyPr lIns="90000" tIns="45000" rIns="90000" bIns="45000" anchor="ctr"/>
          <a:lstStyle/>
          <a:p>
            <a:pPr algn="ctr">
              <a:lnSpc>
                <a:spcPct val="90000"/>
              </a:lnSpc>
              <a:spcBef>
                <a:spcPct val="0"/>
              </a:spcBef>
            </a:pPr>
            <a:r>
              <a:rPr lang="es-AR" sz="4300" dirty="0">
                <a:solidFill>
                  <a:srgbClr val="572314"/>
                </a:solidFill>
                <a:latin typeface="Gill Sans MT"/>
              </a:rPr>
              <a:t>Diseño de una base de datos</a:t>
            </a:r>
          </a:p>
        </p:txBody>
      </p:sp>
      <p:sp>
        <p:nvSpPr>
          <p:cNvPr id="62" name="CustomShape 2"/>
          <p:cNvSpPr/>
          <p:nvPr/>
        </p:nvSpPr>
        <p:spPr>
          <a:xfrm>
            <a:off x="188260" y="1252025"/>
            <a:ext cx="8745500" cy="5277363"/>
          </a:xfrm>
          <a:prstGeom prst="rect">
            <a:avLst/>
          </a:prstGeom>
          <a:noFill/>
          <a:ln>
            <a:noFill/>
          </a:ln>
        </p:spPr>
        <p:txBody>
          <a:bodyPr lIns="90000" tIns="45000" rIns="90000" bIns="45000">
            <a:normAutofit/>
          </a:bodyPr>
          <a:lstStyle/>
          <a:p>
            <a:pPr algn="just">
              <a:lnSpc>
                <a:spcPct val="90000"/>
              </a:lnSpc>
              <a:buSzPct val="80000"/>
            </a:pPr>
            <a:r>
              <a:rPr lang="es-AR" sz="3200" dirty="0">
                <a:solidFill>
                  <a:srgbClr val="000000"/>
                </a:solidFill>
              </a:rPr>
              <a:t>El proceso de diseño de una base de datos puede dividirse en 6 etapas:</a:t>
            </a:r>
            <a:endParaRPr lang="es-AR" dirty="0"/>
          </a:p>
          <a:p>
            <a:pPr>
              <a:lnSpc>
                <a:spcPct val="90000"/>
              </a:lnSpc>
            </a:pPr>
            <a:endParaRPr lang="es-AR" dirty="0"/>
          </a:p>
          <a:p>
            <a:pPr marL="914400" lvl="1" indent="-457200">
              <a:lnSpc>
                <a:spcPct val="90000"/>
              </a:lnSpc>
              <a:spcAft>
                <a:spcPts val="1200"/>
              </a:spcAft>
              <a:buFont typeface="Courier New" panose="02070309020205020404" pitchFamily="49" charset="0"/>
              <a:buChar char="o"/>
            </a:pPr>
            <a:r>
              <a:rPr lang="es-AR" sz="2800" dirty="0">
                <a:solidFill>
                  <a:srgbClr val="000000"/>
                </a:solidFill>
              </a:rPr>
              <a:t>Análisis de requisitos</a:t>
            </a:r>
            <a:endParaRPr lang="es-AR" dirty="0"/>
          </a:p>
          <a:p>
            <a:pPr marL="914400" lvl="1" indent="-457200">
              <a:lnSpc>
                <a:spcPct val="90000"/>
              </a:lnSpc>
              <a:spcAft>
                <a:spcPts val="1200"/>
              </a:spcAft>
              <a:buFont typeface="Courier New" panose="02070309020205020404" pitchFamily="49" charset="0"/>
              <a:buChar char="o"/>
            </a:pPr>
            <a:r>
              <a:rPr lang="es-AR" sz="2800" dirty="0">
                <a:solidFill>
                  <a:srgbClr val="000000"/>
                </a:solidFill>
              </a:rPr>
              <a:t>Diseño conceptual</a:t>
            </a:r>
            <a:endParaRPr lang="es-AR" dirty="0"/>
          </a:p>
          <a:p>
            <a:pPr marL="914400" lvl="1" indent="-457200">
              <a:lnSpc>
                <a:spcPct val="90000"/>
              </a:lnSpc>
              <a:spcAft>
                <a:spcPts val="1200"/>
              </a:spcAft>
              <a:buFont typeface="Courier New" panose="02070309020205020404" pitchFamily="49" charset="0"/>
              <a:buChar char="o"/>
            </a:pPr>
            <a:r>
              <a:rPr lang="es-AR" sz="2800" dirty="0">
                <a:solidFill>
                  <a:srgbClr val="000000"/>
                </a:solidFill>
              </a:rPr>
              <a:t>Diseño lógico</a:t>
            </a:r>
            <a:endParaRPr lang="es-AR" dirty="0"/>
          </a:p>
          <a:p>
            <a:pPr marL="914400" lvl="1" indent="-457200">
              <a:lnSpc>
                <a:spcPct val="90000"/>
              </a:lnSpc>
              <a:spcAft>
                <a:spcPts val="1200"/>
              </a:spcAft>
              <a:buFont typeface="Courier New" panose="02070309020205020404" pitchFamily="49" charset="0"/>
              <a:buChar char="o"/>
            </a:pPr>
            <a:r>
              <a:rPr lang="es-AR" sz="2800" dirty="0">
                <a:solidFill>
                  <a:srgbClr val="000000"/>
                </a:solidFill>
              </a:rPr>
              <a:t>Diseño lógico</a:t>
            </a:r>
            <a:r>
              <a:rPr lang="es-AR" sz="2800" dirty="0"/>
              <a:t> - </a:t>
            </a:r>
            <a:r>
              <a:rPr lang="es-AR" sz="2800" dirty="0">
                <a:solidFill>
                  <a:srgbClr val="000000"/>
                </a:solidFill>
              </a:rPr>
              <a:t>Refinamiento del esquema</a:t>
            </a:r>
            <a:endParaRPr lang="es-AR" dirty="0"/>
          </a:p>
          <a:p>
            <a:pPr marL="914400" lvl="1" indent="-457200">
              <a:lnSpc>
                <a:spcPct val="90000"/>
              </a:lnSpc>
              <a:spcAft>
                <a:spcPts val="1200"/>
              </a:spcAft>
              <a:buFont typeface="Courier New" panose="02070309020205020404" pitchFamily="49" charset="0"/>
              <a:buChar char="o"/>
            </a:pPr>
            <a:r>
              <a:rPr lang="es-AR" sz="2800" dirty="0">
                <a:solidFill>
                  <a:srgbClr val="000000"/>
                </a:solidFill>
              </a:rPr>
              <a:t>Diseño físico</a:t>
            </a:r>
            <a:endParaRPr lang="es-AR" dirty="0"/>
          </a:p>
          <a:p>
            <a:pPr marL="914400" lvl="1" indent="-457200">
              <a:lnSpc>
                <a:spcPct val="90000"/>
              </a:lnSpc>
              <a:spcAft>
                <a:spcPts val="1200"/>
              </a:spcAft>
              <a:buFont typeface="Courier New" panose="02070309020205020404" pitchFamily="49" charset="0"/>
              <a:buChar char="o"/>
            </a:pPr>
            <a:r>
              <a:rPr lang="es-AR" sz="2800" dirty="0">
                <a:solidFill>
                  <a:srgbClr val="000000"/>
                </a:solidFill>
              </a:rPr>
              <a:t>Diseño de seguridad</a:t>
            </a:r>
            <a:endParaRPr lang="es-AR" dirty="0"/>
          </a:p>
          <a:p>
            <a:pPr>
              <a:lnSpc>
                <a:spcPct val="100000"/>
              </a:lnSpc>
            </a:pPr>
            <a:endParaRPr dirty="0"/>
          </a:p>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214313" y="0"/>
            <a:ext cx="8688127" cy="1142280"/>
          </a:xfrm>
          <a:prstGeom prst="rect">
            <a:avLst/>
          </a:prstGeom>
          <a:noFill/>
          <a:ln>
            <a:noFill/>
          </a:ln>
        </p:spPr>
        <p:txBody>
          <a:bodyPr lIns="90000" tIns="45000" rIns="90000" bIns="45000" anchor="ctr"/>
          <a:lstStyle/>
          <a:p>
            <a:pPr algn="ctr"/>
            <a:r>
              <a:rPr lang="es-ES" sz="4300" dirty="0">
                <a:solidFill>
                  <a:srgbClr val="572314"/>
                </a:solidFill>
                <a:latin typeface="Gill Sans MT"/>
              </a:rPr>
              <a:t>Claves en el DER</a:t>
            </a:r>
            <a:endParaRPr sz="4300" dirty="0">
              <a:solidFill>
                <a:srgbClr val="572314"/>
              </a:solidFill>
              <a:latin typeface="Gill Sans MT"/>
            </a:endParaRPr>
          </a:p>
        </p:txBody>
      </p:sp>
      <p:sp>
        <p:nvSpPr>
          <p:cNvPr id="82" name="CustomShape 2"/>
          <p:cNvSpPr/>
          <p:nvPr/>
        </p:nvSpPr>
        <p:spPr>
          <a:xfrm>
            <a:off x="214313" y="957264"/>
            <a:ext cx="8688127" cy="800100"/>
          </a:xfrm>
          <a:prstGeom prst="rect">
            <a:avLst/>
          </a:prstGeom>
          <a:noFill/>
          <a:ln>
            <a:noFill/>
          </a:ln>
        </p:spPr>
        <p:txBody>
          <a:bodyPr lIns="90000" tIns="45000" rIns="90000" bIns="45000">
            <a:normAutofit lnSpcReduction="10000"/>
          </a:bodyPr>
          <a:lstStyle/>
          <a:p>
            <a:pPr marL="363538" indent="-363538">
              <a:lnSpc>
                <a:spcPct val="70000"/>
              </a:lnSpc>
              <a:spcAft>
                <a:spcPts val="600"/>
              </a:spcAft>
              <a:buSzPct val="80000"/>
              <a:buFont typeface="Arial" panose="020B0604020202020204" pitchFamily="34" charset="0"/>
              <a:buChar char="•"/>
            </a:pPr>
            <a:r>
              <a:rPr lang="es-AR" sz="3300" dirty="0">
                <a:solidFill>
                  <a:srgbClr val="000000"/>
                </a:solidFill>
              </a:rPr>
              <a:t>Las claves se identifican en el DER subrayando el o los atributos clave</a:t>
            </a:r>
          </a:p>
        </p:txBody>
      </p:sp>
      <p:pic>
        <p:nvPicPr>
          <p:cNvPr id="2" name="Picture 1"/>
          <p:cNvPicPr>
            <a:picLocks noChangeAspect="1"/>
          </p:cNvPicPr>
          <p:nvPr/>
        </p:nvPicPr>
        <p:blipFill>
          <a:blip r:embed="rId3"/>
          <a:stretch>
            <a:fillRect/>
          </a:stretch>
        </p:blipFill>
        <p:spPr>
          <a:xfrm>
            <a:off x="457201" y="1914524"/>
            <a:ext cx="4504106" cy="3629026"/>
          </a:xfrm>
          <a:prstGeom prst="rect">
            <a:avLst/>
          </a:prstGeom>
        </p:spPr>
      </p:pic>
      <p:pic>
        <p:nvPicPr>
          <p:cNvPr id="3" name="Picture 2"/>
          <p:cNvPicPr>
            <a:picLocks noChangeAspect="1"/>
          </p:cNvPicPr>
          <p:nvPr/>
        </p:nvPicPr>
        <p:blipFill>
          <a:blip r:embed="rId4"/>
          <a:stretch>
            <a:fillRect/>
          </a:stretch>
        </p:blipFill>
        <p:spPr>
          <a:xfrm>
            <a:off x="4961306" y="2714628"/>
            <a:ext cx="3950448" cy="2828923"/>
          </a:xfrm>
          <a:prstGeom prst="rect">
            <a:avLst/>
          </a:prstGeom>
        </p:spPr>
      </p:pic>
    </p:spTree>
    <p:extLst>
      <p:ext uri="{BB962C8B-B14F-4D97-AF65-F5344CB8AC3E}">
        <p14:creationId xmlns:p14="http://schemas.microsoft.com/office/powerpoint/2010/main" val="8386927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200025" y="0"/>
            <a:ext cx="8801100" cy="942975"/>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Conjunto de atributos</a:t>
            </a:r>
            <a:endParaRPr lang="es-AR" dirty="0"/>
          </a:p>
        </p:txBody>
      </p:sp>
      <p:sp>
        <p:nvSpPr>
          <p:cNvPr id="87" name="CustomShape 2"/>
          <p:cNvSpPr/>
          <p:nvPr/>
        </p:nvSpPr>
        <p:spPr>
          <a:xfrm>
            <a:off x="200025" y="942975"/>
            <a:ext cx="8686800" cy="5657850"/>
          </a:xfrm>
          <a:prstGeom prst="rect">
            <a:avLst/>
          </a:prstGeom>
          <a:noFill/>
          <a:ln>
            <a:noFill/>
          </a:ln>
        </p:spPr>
        <p:txBody>
          <a:bodyPr lIns="90000" tIns="45000" rIns="90000" bIns="45000">
            <a:normAutofit/>
          </a:bodyPr>
          <a:lstStyle/>
          <a:p>
            <a:pPr>
              <a:lnSpc>
                <a:spcPct val="100000"/>
              </a:lnSpc>
            </a:pPr>
            <a:r>
              <a:rPr lang="es-AR" sz="3200" dirty="0">
                <a:solidFill>
                  <a:srgbClr val="000000"/>
                </a:solidFill>
              </a:rPr>
              <a:t>Como ya vimos, los atributos describen las propiedades que posee los tipos de entidades.</a:t>
            </a:r>
          </a:p>
          <a:p>
            <a:pPr>
              <a:lnSpc>
                <a:spcPct val="100000"/>
              </a:lnSpc>
            </a:pPr>
            <a:r>
              <a:rPr lang="es-ES" sz="3200" dirty="0">
                <a:solidFill>
                  <a:srgbClr val="000000"/>
                </a:solidFill>
              </a:rPr>
              <a:t>En el modelo ER se dan varios tipos </a:t>
            </a:r>
            <a:r>
              <a:rPr lang="es-ES" sz="3200" dirty="0"/>
              <a:t>de atributos y se los puede clasificar de la siguiente manera:</a:t>
            </a:r>
          </a:p>
          <a:p>
            <a:pPr>
              <a:lnSpc>
                <a:spcPct val="100000"/>
              </a:lnSpc>
            </a:pPr>
            <a:endParaRPr lang="es-ES" sz="3200" dirty="0"/>
          </a:p>
          <a:p>
            <a:pPr marL="1257300" lvl="1" indent="-528638">
              <a:lnSpc>
                <a:spcPct val="100000"/>
              </a:lnSpc>
              <a:buBlip>
                <a:blip r:embed="rId2"/>
              </a:buBlip>
            </a:pPr>
            <a:r>
              <a:rPr lang="es-ES" sz="3200" dirty="0">
                <a:solidFill>
                  <a:srgbClr val="000000"/>
                </a:solidFill>
              </a:rPr>
              <a:t>Simples y compuestos </a:t>
            </a:r>
            <a:endParaRPr lang="es-ES" sz="3200" dirty="0"/>
          </a:p>
          <a:p>
            <a:pPr marL="1257300" lvl="1" indent="-528638">
              <a:lnSpc>
                <a:spcPct val="100000"/>
              </a:lnSpc>
              <a:buBlip>
                <a:blip r:embed="rId2"/>
              </a:buBlip>
            </a:pPr>
            <a:r>
              <a:rPr lang="es-ES" sz="3200" dirty="0" err="1">
                <a:solidFill>
                  <a:srgbClr val="000000"/>
                </a:solidFill>
              </a:rPr>
              <a:t>Monovalorados</a:t>
            </a:r>
            <a:r>
              <a:rPr lang="es-ES" sz="3200" dirty="0">
                <a:solidFill>
                  <a:srgbClr val="000000"/>
                </a:solidFill>
              </a:rPr>
              <a:t> y </a:t>
            </a:r>
            <a:r>
              <a:rPr lang="es-ES" sz="3200" dirty="0" err="1">
                <a:solidFill>
                  <a:srgbClr val="000000"/>
                </a:solidFill>
              </a:rPr>
              <a:t>multivalorados</a:t>
            </a:r>
            <a:endParaRPr lang="es-ES" sz="3200" dirty="0">
              <a:solidFill>
                <a:srgbClr val="000000"/>
              </a:solidFill>
            </a:endParaRPr>
          </a:p>
          <a:p>
            <a:pPr marL="1257300" lvl="1" indent="-528638">
              <a:lnSpc>
                <a:spcPct val="100000"/>
              </a:lnSpc>
              <a:buBlip>
                <a:blip r:embed="rId2"/>
              </a:buBlip>
            </a:pPr>
            <a:r>
              <a:rPr lang="es-ES" sz="3200" dirty="0">
                <a:solidFill>
                  <a:srgbClr val="000000"/>
                </a:solidFill>
              </a:rPr>
              <a:t>Almacenados y Derivados</a:t>
            </a:r>
            <a:endParaRPr lang="es-ES" sz="3200" dirty="0"/>
          </a:p>
          <a:p>
            <a:pPr marL="1257300" lvl="1" indent="-528638">
              <a:lnSpc>
                <a:spcPct val="100000"/>
              </a:lnSpc>
              <a:buBlip>
                <a:blip r:embed="rId2"/>
              </a:buBlip>
            </a:pPr>
            <a:r>
              <a:rPr lang="es-ES" sz="3200" dirty="0">
                <a:solidFill>
                  <a:srgbClr val="000000"/>
                </a:solidFill>
              </a:rPr>
              <a:t>Nulos</a:t>
            </a:r>
            <a:endParaRPr lang="es-ES" sz="3200" dirty="0"/>
          </a:p>
          <a:p>
            <a:pPr>
              <a:lnSpc>
                <a:spcPct val="100000"/>
              </a:lnSpc>
            </a:pPr>
            <a:endParaRPr lang="es-AR" sz="3200" dirty="0">
              <a:solidFill>
                <a:srgbClr val="00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200025" y="0"/>
            <a:ext cx="8772525" cy="103500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Atributos compuestos y simples</a:t>
            </a:r>
            <a:endParaRPr lang="es-AR" dirty="0"/>
          </a:p>
        </p:txBody>
      </p:sp>
      <p:sp>
        <p:nvSpPr>
          <p:cNvPr id="90" name="CustomShape 2"/>
          <p:cNvSpPr/>
          <p:nvPr/>
        </p:nvSpPr>
        <p:spPr>
          <a:xfrm>
            <a:off x="200025" y="828676"/>
            <a:ext cx="9035415" cy="5829300"/>
          </a:xfrm>
          <a:prstGeom prst="rect">
            <a:avLst/>
          </a:prstGeom>
          <a:noFill/>
          <a:ln>
            <a:noFill/>
          </a:ln>
        </p:spPr>
        <p:txBody>
          <a:bodyPr lIns="90000" tIns="45000" rIns="90000" bIns="45000"/>
          <a:lstStyle/>
          <a:p>
            <a:pPr marL="363538" indent="-363538">
              <a:lnSpc>
                <a:spcPct val="70000"/>
              </a:lnSpc>
              <a:spcAft>
                <a:spcPts val="600"/>
              </a:spcAft>
              <a:buSzPct val="80000"/>
              <a:buFont typeface="Arial" panose="020B0604020202020204" pitchFamily="34" charset="0"/>
              <a:buChar char="•"/>
            </a:pPr>
            <a:r>
              <a:rPr lang="es-AR" sz="3300" dirty="0">
                <a:solidFill>
                  <a:srgbClr val="000000"/>
                </a:solidFill>
              </a:rPr>
              <a:t>Atributos </a:t>
            </a:r>
            <a:r>
              <a:rPr lang="es-AR" sz="3300" b="1" dirty="0">
                <a:solidFill>
                  <a:srgbClr val="000000"/>
                </a:solidFill>
                <a:effectLst>
                  <a:outerShdw blurRad="38100" dist="38100" dir="2700000" algn="tl">
                    <a:srgbClr val="000000">
                      <a:alpha val="43137"/>
                    </a:srgbClr>
                  </a:outerShdw>
                </a:effectLst>
              </a:rPr>
              <a:t>compuestos</a:t>
            </a:r>
          </a:p>
          <a:p>
            <a:pPr lvl="2" indent="-457200">
              <a:lnSpc>
                <a:spcPct val="80000"/>
              </a:lnSpc>
              <a:spcAft>
                <a:spcPts val="600"/>
              </a:spcAft>
              <a:buSzPct val="80000"/>
              <a:buFont typeface="Courier New" panose="02070309020205020404" pitchFamily="49" charset="0"/>
              <a:buChar char="o"/>
            </a:pPr>
            <a:r>
              <a:rPr lang="es-AR" sz="2800" dirty="0">
                <a:solidFill>
                  <a:srgbClr val="000000"/>
                </a:solidFill>
              </a:rPr>
              <a:t>Pueden dividirse en otros con significado propio</a:t>
            </a:r>
          </a:p>
          <a:p>
            <a:pPr>
              <a:lnSpc>
                <a:spcPct val="100000"/>
              </a:lnSpc>
            </a:pPr>
            <a:endParaRPr lang="es-AR" sz="2800" dirty="0"/>
          </a:p>
          <a:p>
            <a:pPr>
              <a:lnSpc>
                <a:spcPct val="100000"/>
              </a:lnSpc>
            </a:pPr>
            <a:endParaRPr lang="es-AR" sz="2800" dirty="0"/>
          </a:p>
          <a:p>
            <a:pPr>
              <a:lnSpc>
                <a:spcPct val="100000"/>
              </a:lnSpc>
            </a:pPr>
            <a:endParaRPr lang="es-AR" sz="2800" dirty="0"/>
          </a:p>
          <a:p>
            <a:pPr>
              <a:lnSpc>
                <a:spcPct val="100000"/>
              </a:lnSpc>
            </a:pPr>
            <a:endParaRPr lang="es-AR" sz="2800" dirty="0"/>
          </a:p>
          <a:p>
            <a:pPr lvl="1">
              <a:lnSpc>
                <a:spcPct val="100000"/>
              </a:lnSpc>
              <a:buFont typeface="Verdana"/>
              <a:buChar char="◦"/>
            </a:pPr>
            <a:endParaRPr lang="es-AR" sz="2800" dirty="0"/>
          </a:p>
          <a:p>
            <a:pPr lvl="2" indent="-457200">
              <a:lnSpc>
                <a:spcPct val="80000"/>
              </a:lnSpc>
              <a:spcAft>
                <a:spcPts val="1200"/>
              </a:spcAft>
              <a:buSzPct val="80000"/>
              <a:buFont typeface="Courier New" panose="02070309020205020404" pitchFamily="49" charset="0"/>
              <a:buChar char="o"/>
            </a:pPr>
            <a:r>
              <a:rPr lang="es-ES" sz="2800" dirty="0">
                <a:solidFill>
                  <a:srgbClr val="000000"/>
                </a:solidFill>
              </a:rPr>
              <a:t>Si se hace referencia al atributo compuesto como un todo, no hay necesidad de subdividirlo en atributos componentes</a:t>
            </a:r>
            <a:endParaRPr lang="es-AR" sz="2800" dirty="0">
              <a:solidFill>
                <a:srgbClr val="000000"/>
              </a:solidFill>
            </a:endParaRPr>
          </a:p>
          <a:p>
            <a:pPr marL="363538" indent="-363538">
              <a:lnSpc>
                <a:spcPct val="70000"/>
              </a:lnSpc>
              <a:spcAft>
                <a:spcPts val="600"/>
              </a:spcAft>
              <a:buSzPct val="80000"/>
              <a:buFont typeface="Arial" panose="020B0604020202020204" pitchFamily="34" charset="0"/>
              <a:buChar char="•"/>
            </a:pPr>
            <a:r>
              <a:rPr lang="es-AR" sz="3300" dirty="0">
                <a:solidFill>
                  <a:srgbClr val="000000"/>
                </a:solidFill>
              </a:rPr>
              <a:t>Atributos </a:t>
            </a:r>
            <a:r>
              <a:rPr lang="es-AR" sz="3300" b="1" dirty="0">
                <a:solidFill>
                  <a:srgbClr val="000000"/>
                </a:solidFill>
                <a:effectLst>
                  <a:outerShdw blurRad="38100" dist="38100" dir="2700000" algn="tl">
                    <a:srgbClr val="000000">
                      <a:alpha val="43137"/>
                    </a:srgbClr>
                  </a:outerShdw>
                </a:effectLst>
              </a:rPr>
              <a:t>simples</a:t>
            </a:r>
          </a:p>
          <a:p>
            <a:pPr lvl="2" indent="-457200">
              <a:lnSpc>
                <a:spcPct val="80000"/>
              </a:lnSpc>
              <a:spcAft>
                <a:spcPts val="600"/>
              </a:spcAft>
              <a:buSzPct val="80000"/>
              <a:buFont typeface="Courier New" panose="02070309020205020404" pitchFamily="49" charset="0"/>
              <a:buChar char="o"/>
            </a:pPr>
            <a:r>
              <a:rPr lang="es-AR" sz="2800" dirty="0">
                <a:solidFill>
                  <a:srgbClr val="000000"/>
                </a:solidFill>
              </a:rPr>
              <a:t>No divisibles, son atómicos. Por ejemplo el campo  Genero</a:t>
            </a:r>
          </a:p>
        </p:txBody>
      </p:sp>
      <p:grpSp>
        <p:nvGrpSpPr>
          <p:cNvPr id="2" name="Group 1"/>
          <p:cNvGrpSpPr/>
          <p:nvPr/>
        </p:nvGrpSpPr>
        <p:grpSpPr>
          <a:xfrm>
            <a:off x="938582" y="2166132"/>
            <a:ext cx="2367787" cy="989280"/>
            <a:chOff x="1811306" y="2598840"/>
            <a:chExt cx="2367787" cy="989280"/>
          </a:xfrm>
        </p:grpSpPr>
        <p:sp>
          <p:nvSpPr>
            <p:cNvPr id="91" name="CustomShape 3"/>
            <p:cNvSpPr/>
            <p:nvPr/>
          </p:nvSpPr>
          <p:spPr>
            <a:xfrm>
              <a:off x="1811306" y="2598840"/>
              <a:ext cx="2367787" cy="455760"/>
            </a:xfrm>
            <a:prstGeom prst="rect">
              <a:avLst/>
            </a:prstGeom>
            <a:noFill/>
            <a:ln>
              <a:noFill/>
            </a:ln>
          </p:spPr>
          <p:txBody>
            <a:bodyPr wrap="none" lIns="90000" tIns="45000" rIns="90000" bIns="45000"/>
            <a:lstStyle/>
            <a:p>
              <a:pPr algn="ctr">
                <a:lnSpc>
                  <a:spcPct val="100000"/>
                </a:lnSpc>
              </a:pPr>
              <a:r>
                <a:rPr lang="en-US" sz="2400" b="1" dirty="0" err="1">
                  <a:solidFill>
                    <a:srgbClr val="4F271C"/>
                  </a:solidFill>
                  <a:latin typeface="Arial Narrow"/>
                </a:rPr>
                <a:t>Fecha_nacimiento</a:t>
              </a:r>
              <a:endParaRPr dirty="0"/>
            </a:p>
          </p:txBody>
        </p:sp>
        <p:sp>
          <p:nvSpPr>
            <p:cNvPr id="92" name="CustomShape 4"/>
            <p:cNvSpPr/>
            <p:nvPr/>
          </p:nvSpPr>
          <p:spPr>
            <a:xfrm>
              <a:off x="2084760" y="3132360"/>
              <a:ext cx="541800" cy="455760"/>
            </a:xfrm>
            <a:prstGeom prst="rect">
              <a:avLst/>
            </a:prstGeom>
            <a:noFill/>
            <a:ln>
              <a:noFill/>
            </a:ln>
          </p:spPr>
          <p:txBody>
            <a:bodyPr wrap="none" lIns="90000" tIns="45000" rIns="90000" bIns="45000"/>
            <a:lstStyle/>
            <a:p>
              <a:pPr algn="ctr">
                <a:lnSpc>
                  <a:spcPct val="100000"/>
                </a:lnSpc>
              </a:pPr>
              <a:r>
                <a:rPr lang="en-US" sz="2400" b="1">
                  <a:solidFill>
                    <a:srgbClr val="4F271C"/>
                  </a:solidFill>
                  <a:latin typeface="Arial Narrow"/>
                </a:rPr>
                <a:t>dia</a:t>
              </a:r>
              <a:endParaRPr/>
            </a:p>
          </p:txBody>
        </p:sp>
        <p:sp>
          <p:nvSpPr>
            <p:cNvPr id="93" name="CustomShape 5"/>
            <p:cNvSpPr/>
            <p:nvPr/>
          </p:nvSpPr>
          <p:spPr>
            <a:xfrm>
              <a:off x="2612160" y="3132360"/>
              <a:ext cx="680760" cy="455760"/>
            </a:xfrm>
            <a:prstGeom prst="rect">
              <a:avLst/>
            </a:prstGeom>
            <a:noFill/>
            <a:ln>
              <a:noFill/>
            </a:ln>
          </p:spPr>
          <p:txBody>
            <a:bodyPr wrap="none" lIns="90000" tIns="45000" rIns="90000" bIns="45000"/>
            <a:lstStyle/>
            <a:p>
              <a:pPr algn="ctr">
                <a:lnSpc>
                  <a:spcPct val="100000"/>
                </a:lnSpc>
              </a:pPr>
              <a:r>
                <a:rPr lang="en-US" sz="2400" b="1" dirty="0" err="1">
                  <a:solidFill>
                    <a:srgbClr val="4F271C"/>
                  </a:solidFill>
                  <a:latin typeface="Arial Narrow"/>
                </a:rPr>
                <a:t>mes</a:t>
              </a:r>
              <a:endParaRPr dirty="0"/>
            </a:p>
          </p:txBody>
        </p:sp>
        <p:sp>
          <p:nvSpPr>
            <p:cNvPr id="94" name="CustomShape 6"/>
            <p:cNvSpPr/>
            <p:nvPr/>
          </p:nvSpPr>
          <p:spPr>
            <a:xfrm>
              <a:off x="3422880" y="3132360"/>
              <a:ext cx="624240" cy="455760"/>
            </a:xfrm>
            <a:prstGeom prst="rect">
              <a:avLst/>
            </a:prstGeom>
            <a:noFill/>
            <a:ln>
              <a:noFill/>
            </a:ln>
          </p:spPr>
          <p:txBody>
            <a:bodyPr wrap="none" lIns="90000" tIns="45000" rIns="90000" bIns="45000"/>
            <a:lstStyle/>
            <a:p>
              <a:pPr algn="ctr">
                <a:lnSpc>
                  <a:spcPct val="100000"/>
                </a:lnSpc>
              </a:pPr>
              <a:r>
                <a:rPr lang="en-US" sz="2400" b="1">
                  <a:solidFill>
                    <a:srgbClr val="4F271C"/>
                  </a:solidFill>
                  <a:latin typeface="Arial Narrow"/>
                </a:rPr>
                <a:t>año</a:t>
              </a:r>
              <a:endParaRPr/>
            </a:p>
          </p:txBody>
        </p:sp>
        <p:sp>
          <p:nvSpPr>
            <p:cNvPr id="95" name="Line 7"/>
            <p:cNvSpPr/>
            <p:nvPr/>
          </p:nvSpPr>
          <p:spPr>
            <a:xfrm flipH="1">
              <a:off x="2468520" y="2979720"/>
              <a:ext cx="141120" cy="228600"/>
            </a:xfrm>
            <a:prstGeom prst="line">
              <a:avLst/>
            </a:prstGeom>
            <a:ln w="19080">
              <a:solidFill>
                <a:srgbClr val="4F271C"/>
              </a:solidFill>
              <a:round/>
            </a:ln>
          </p:spPr>
        </p:sp>
        <p:sp>
          <p:nvSpPr>
            <p:cNvPr id="96" name="Line 8"/>
            <p:cNvSpPr/>
            <p:nvPr/>
          </p:nvSpPr>
          <p:spPr>
            <a:xfrm>
              <a:off x="2927160" y="2979720"/>
              <a:ext cx="0" cy="228600"/>
            </a:xfrm>
            <a:prstGeom prst="line">
              <a:avLst/>
            </a:prstGeom>
            <a:ln w="19080">
              <a:solidFill>
                <a:srgbClr val="4F271C"/>
              </a:solidFill>
              <a:round/>
            </a:ln>
          </p:spPr>
        </p:sp>
        <p:sp>
          <p:nvSpPr>
            <p:cNvPr id="97" name="Line 9"/>
            <p:cNvSpPr/>
            <p:nvPr/>
          </p:nvSpPr>
          <p:spPr>
            <a:xfrm flipH="1" flipV="1">
              <a:off x="3382920" y="2979720"/>
              <a:ext cx="139680" cy="228600"/>
            </a:xfrm>
            <a:prstGeom prst="line">
              <a:avLst/>
            </a:prstGeom>
            <a:ln w="19080">
              <a:solidFill>
                <a:srgbClr val="4F271C"/>
              </a:solidFill>
              <a:round/>
            </a:ln>
          </p:spPr>
        </p:sp>
      </p:grpSp>
      <p:grpSp>
        <p:nvGrpSpPr>
          <p:cNvPr id="3" name="Group 2"/>
          <p:cNvGrpSpPr/>
          <p:nvPr/>
        </p:nvGrpSpPr>
        <p:grpSpPr>
          <a:xfrm>
            <a:off x="3331491" y="1600200"/>
            <a:ext cx="5481506" cy="2246288"/>
            <a:chOff x="3046680" y="2264828"/>
            <a:chExt cx="5573520" cy="2206372"/>
          </a:xfrm>
        </p:grpSpPr>
        <p:sp>
          <p:nvSpPr>
            <p:cNvPr id="98" name="CustomShape 10"/>
            <p:cNvSpPr/>
            <p:nvPr/>
          </p:nvSpPr>
          <p:spPr>
            <a:xfrm>
              <a:off x="5357061" y="2264828"/>
              <a:ext cx="1291680" cy="455760"/>
            </a:xfrm>
            <a:prstGeom prst="rect">
              <a:avLst/>
            </a:prstGeom>
            <a:noFill/>
            <a:ln>
              <a:noFill/>
            </a:ln>
          </p:spPr>
          <p:txBody>
            <a:bodyPr wrap="none" lIns="90000" tIns="45000" rIns="90000" bIns="45000"/>
            <a:lstStyle/>
            <a:p>
              <a:pPr algn="ctr">
                <a:lnSpc>
                  <a:spcPct val="100000"/>
                </a:lnSpc>
              </a:pPr>
              <a:r>
                <a:rPr lang="es-AR" sz="2400" b="1" dirty="0">
                  <a:solidFill>
                    <a:srgbClr val="4F271C"/>
                  </a:solidFill>
                  <a:latin typeface="Arial Narrow"/>
                </a:rPr>
                <a:t>dirección</a:t>
              </a:r>
              <a:endParaRPr lang="es-AR" dirty="0"/>
            </a:p>
          </p:txBody>
        </p:sp>
        <p:sp>
          <p:nvSpPr>
            <p:cNvPr id="99" name="CustomShape 11"/>
            <p:cNvSpPr/>
            <p:nvPr/>
          </p:nvSpPr>
          <p:spPr>
            <a:xfrm>
              <a:off x="3928680" y="3132360"/>
              <a:ext cx="1054080" cy="455760"/>
            </a:xfrm>
            <a:prstGeom prst="rect">
              <a:avLst/>
            </a:prstGeom>
            <a:noFill/>
            <a:ln>
              <a:noFill/>
            </a:ln>
          </p:spPr>
          <p:txBody>
            <a:bodyPr wrap="none" lIns="90000" tIns="45000" rIns="90000" bIns="45000"/>
            <a:lstStyle/>
            <a:p>
              <a:pPr algn="ctr">
                <a:lnSpc>
                  <a:spcPct val="100000"/>
                </a:lnSpc>
              </a:pPr>
              <a:r>
                <a:rPr lang="en-US" sz="2400" b="1" dirty="0" err="1">
                  <a:solidFill>
                    <a:srgbClr val="4F271C"/>
                  </a:solidFill>
                  <a:latin typeface="Arial Narrow"/>
                </a:rPr>
                <a:t>Dir_calle</a:t>
              </a:r>
              <a:endParaRPr dirty="0"/>
            </a:p>
          </p:txBody>
        </p:sp>
        <p:sp>
          <p:nvSpPr>
            <p:cNvPr id="100" name="CustomShape 12"/>
            <p:cNvSpPr/>
            <p:nvPr/>
          </p:nvSpPr>
          <p:spPr>
            <a:xfrm>
              <a:off x="5037166" y="3132360"/>
              <a:ext cx="985320" cy="455760"/>
            </a:xfrm>
            <a:prstGeom prst="rect">
              <a:avLst/>
            </a:prstGeom>
            <a:noFill/>
            <a:ln>
              <a:noFill/>
            </a:ln>
          </p:spPr>
          <p:txBody>
            <a:bodyPr wrap="none" lIns="90000" tIns="45000" rIns="90000" bIns="45000"/>
            <a:lstStyle/>
            <a:p>
              <a:pPr algn="ctr">
                <a:lnSpc>
                  <a:spcPct val="100000"/>
                </a:lnSpc>
              </a:pPr>
              <a:r>
                <a:rPr lang="en-US" sz="2400" b="1" dirty="0">
                  <a:solidFill>
                    <a:srgbClr val="4F271C"/>
                  </a:solidFill>
                  <a:latin typeface="Arial Narrow"/>
                </a:rPr>
                <a:t>ciudad</a:t>
              </a:r>
              <a:endParaRPr dirty="0"/>
            </a:p>
          </p:txBody>
        </p:sp>
        <p:sp>
          <p:nvSpPr>
            <p:cNvPr id="101" name="CustomShape 13"/>
            <p:cNvSpPr/>
            <p:nvPr/>
          </p:nvSpPr>
          <p:spPr>
            <a:xfrm>
              <a:off x="5998680" y="3104257"/>
              <a:ext cx="1291680" cy="455760"/>
            </a:xfrm>
            <a:prstGeom prst="rect">
              <a:avLst/>
            </a:prstGeom>
            <a:noFill/>
            <a:ln>
              <a:noFill/>
            </a:ln>
          </p:spPr>
          <p:txBody>
            <a:bodyPr wrap="none" lIns="90000" tIns="45000" rIns="90000" bIns="45000"/>
            <a:lstStyle/>
            <a:p>
              <a:pPr algn="ctr">
                <a:lnSpc>
                  <a:spcPct val="100000"/>
                </a:lnSpc>
              </a:pPr>
              <a:r>
                <a:rPr lang="es-AR" sz="2400" b="1" dirty="0">
                  <a:solidFill>
                    <a:srgbClr val="4F271C"/>
                  </a:solidFill>
                  <a:latin typeface="Arial Narrow"/>
                </a:rPr>
                <a:t>provincia</a:t>
              </a:r>
              <a:endParaRPr lang="es-AR" dirty="0"/>
            </a:p>
          </p:txBody>
        </p:sp>
        <p:sp>
          <p:nvSpPr>
            <p:cNvPr id="102" name="Line 14"/>
            <p:cNvSpPr/>
            <p:nvPr/>
          </p:nvSpPr>
          <p:spPr>
            <a:xfrm flipH="1">
              <a:off x="4682880" y="2690820"/>
              <a:ext cx="683460" cy="517500"/>
            </a:xfrm>
            <a:prstGeom prst="line">
              <a:avLst/>
            </a:prstGeom>
            <a:ln w="19080">
              <a:solidFill>
                <a:srgbClr val="4F271C"/>
              </a:solidFill>
              <a:round/>
            </a:ln>
          </p:spPr>
        </p:sp>
        <p:sp>
          <p:nvSpPr>
            <p:cNvPr id="103" name="Line 15"/>
            <p:cNvSpPr/>
            <p:nvPr/>
          </p:nvSpPr>
          <p:spPr>
            <a:xfrm flipH="1">
              <a:off x="5441760" y="2682630"/>
              <a:ext cx="251482" cy="525690"/>
            </a:xfrm>
            <a:prstGeom prst="line">
              <a:avLst/>
            </a:prstGeom>
            <a:ln w="19080">
              <a:solidFill>
                <a:srgbClr val="4F271C"/>
              </a:solidFill>
              <a:round/>
            </a:ln>
          </p:spPr>
        </p:sp>
        <p:sp>
          <p:nvSpPr>
            <p:cNvPr id="104" name="Line 16"/>
            <p:cNvSpPr/>
            <p:nvPr/>
          </p:nvSpPr>
          <p:spPr>
            <a:xfrm flipH="1" flipV="1">
              <a:off x="6192540" y="2682630"/>
              <a:ext cx="190642" cy="502155"/>
            </a:xfrm>
            <a:prstGeom prst="line">
              <a:avLst/>
            </a:prstGeom>
            <a:ln w="19080">
              <a:solidFill>
                <a:srgbClr val="4F271C"/>
              </a:solidFill>
              <a:round/>
            </a:ln>
          </p:spPr>
        </p:sp>
        <p:sp>
          <p:nvSpPr>
            <p:cNvPr id="105" name="Line 17"/>
            <p:cNvSpPr/>
            <p:nvPr/>
          </p:nvSpPr>
          <p:spPr>
            <a:xfrm>
              <a:off x="6559380" y="2682630"/>
              <a:ext cx="909900" cy="486810"/>
            </a:xfrm>
            <a:prstGeom prst="line">
              <a:avLst/>
            </a:prstGeom>
            <a:ln w="19080">
              <a:solidFill>
                <a:srgbClr val="4F271C"/>
              </a:solidFill>
              <a:round/>
            </a:ln>
          </p:spPr>
        </p:sp>
        <p:sp>
          <p:nvSpPr>
            <p:cNvPr id="106" name="CustomShape 18"/>
            <p:cNvSpPr/>
            <p:nvPr/>
          </p:nvSpPr>
          <p:spPr>
            <a:xfrm>
              <a:off x="7259760" y="3125452"/>
              <a:ext cx="1360440" cy="455760"/>
            </a:xfrm>
            <a:prstGeom prst="rect">
              <a:avLst/>
            </a:prstGeom>
            <a:noFill/>
            <a:ln>
              <a:noFill/>
            </a:ln>
          </p:spPr>
          <p:txBody>
            <a:bodyPr wrap="none" lIns="90000" tIns="45000" rIns="90000" bIns="45000"/>
            <a:lstStyle/>
            <a:p>
              <a:pPr algn="r">
                <a:lnSpc>
                  <a:spcPct val="100000"/>
                </a:lnSpc>
              </a:pPr>
              <a:r>
                <a:rPr lang="en-US" sz="2400" b="1" dirty="0" err="1">
                  <a:solidFill>
                    <a:srgbClr val="4F271C"/>
                  </a:solidFill>
                  <a:latin typeface="Arial Narrow"/>
                </a:rPr>
                <a:t>codpostal</a:t>
              </a:r>
              <a:endParaRPr dirty="0"/>
            </a:p>
          </p:txBody>
        </p:sp>
        <p:sp>
          <p:nvSpPr>
            <p:cNvPr id="22" name="CustomShape 11"/>
            <p:cNvSpPr/>
            <p:nvPr/>
          </p:nvSpPr>
          <p:spPr>
            <a:xfrm>
              <a:off x="3046680" y="3876345"/>
              <a:ext cx="1054080" cy="455760"/>
            </a:xfrm>
            <a:prstGeom prst="rect">
              <a:avLst/>
            </a:prstGeom>
            <a:noFill/>
            <a:ln>
              <a:noFill/>
            </a:ln>
          </p:spPr>
          <p:txBody>
            <a:bodyPr wrap="none" lIns="90000" tIns="45000" rIns="90000" bIns="45000"/>
            <a:lstStyle/>
            <a:p>
              <a:pPr algn="ctr">
                <a:lnSpc>
                  <a:spcPct val="100000"/>
                </a:lnSpc>
              </a:pPr>
              <a:r>
                <a:rPr lang="es-AR" sz="2400" b="1" dirty="0">
                  <a:solidFill>
                    <a:srgbClr val="4F271C"/>
                  </a:solidFill>
                  <a:latin typeface="Arial Narrow"/>
                </a:rPr>
                <a:t>calle</a:t>
              </a:r>
              <a:endParaRPr lang="es-AR" dirty="0"/>
            </a:p>
          </p:txBody>
        </p:sp>
        <p:sp>
          <p:nvSpPr>
            <p:cNvPr id="23" name="CustomShape 11"/>
            <p:cNvSpPr/>
            <p:nvPr/>
          </p:nvSpPr>
          <p:spPr>
            <a:xfrm>
              <a:off x="3970530" y="4015440"/>
              <a:ext cx="1054080" cy="455760"/>
            </a:xfrm>
            <a:prstGeom prst="rect">
              <a:avLst/>
            </a:prstGeom>
            <a:noFill/>
            <a:ln>
              <a:noFill/>
            </a:ln>
          </p:spPr>
          <p:txBody>
            <a:bodyPr wrap="none" lIns="90000" tIns="45000" rIns="90000" bIns="45000"/>
            <a:lstStyle/>
            <a:p>
              <a:pPr algn="ctr">
                <a:lnSpc>
                  <a:spcPct val="100000"/>
                </a:lnSpc>
              </a:pPr>
              <a:r>
                <a:rPr lang="es-AR" sz="2400" b="1" dirty="0">
                  <a:solidFill>
                    <a:srgbClr val="4F271C"/>
                  </a:solidFill>
                  <a:latin typeface="Arial Narrow"/>
                </a:rPr>
                <a:t>número</a:t>
              </a:r>
              <a:endParaRPr sz="2400" b="1" dirty="0">
                <a:solidFill>
                  <a:srgbClr val="4F271C"/>
                </a:solidFill>
                <a:latin typeface="Arial Narrow"/>
              </a:endParaRPr>
            </a:p>
          </p:txBody>
        </p:sp>
        <p:sp>
          <p:nvSpPr>
            <p:cNvPr id="24" name="CustomShape 11"/>
            <p:cNvSpPr/>
            <p:nvPr/>
          </p:nvSpPr>
          <p:spPr>
            <a:xfrm>
              <a:off x="4982760" y="3850919"/>
              <a:ext cx="1054080" cy="455760"/>
            </a:xfrm>
            <a:prstGeom prst="rect">
              <a:avLst/>
            </a:prstGeom>
            <a:noFill/>
            <a:ln>
              <a:noFill/>
            </a:ln>
          </p:spPr>
          <p:txBody>
            <a:bodyPr wrap="none" lIns="90000" tIns="45000" rIns="90000" bIns="45000"/>
            <a:lstStyle/>
            <a:p>
              <a:pPr algn="ctr">
                <a:lnSpc>
                  <a:spcPct val="100000"/>
                </a:lnSpc>
              </a:pPr>
              <a:r>
                <a:rPr lang="en-US" sz="2400" b="1" dirty="0" err="1">
                  <a:solidFill>
                    <a:srgbClr val="4F271C"/>
                  </a:solidFill>
                  <a:latin typeface="Arial Narrow"/>
                </a:rPr>
                <a:t>Depto</a:t>
              </a:r>
              <a:endParaRPr dirty="0"/>
            </a:p>
          </p:txBody>
        </p:sp>
        <p:sp>
          <p:nvSpPr>
            <p:cNvPr id="25" name="Line 14"/>
            <p:cNvSpPr/>
            <p:nvPr/>
          </p:nvSpPr>
          <p:spPr>
            <a:xfrm flipH="1">
              <a:off x="3707326" y="3515041"/>
              <a:ext cx="382094" cy="361304"/>
            </a:xfrm>
            <a:prstGeom prst="line">
              <a:avLst/>
            </a:prstGeom>
            <a:ln w="19080">
              <a:solidFill>
                <a:srgbClr val="4F271C"/>
              </a:solidFill>
              <a:round/>
            </a:ln>
          </p:spPr>
        </p:sp>
        <p:sp>
          <p:nvSpPr>
            <p:cNvPr id="26" name="Line 14"/>
            <p:cNvSpPr/>
            <p:nvPr/>
          </p:nvSpPr>
          <p:spPr>
            <a:xfrm>
              <a:off x="4474552" y="3494970"/>
              <a:ext cx="11339" cy="583829"/>
            </a:xfrm>
            <a:prstGeom prst="line">
              <a:avLst/>
            </a:prstGeom>
            <a:ln w="19080">
              <a:solidFill>
                <a:srgbClr val="4F271C"/>
              </a:solidFill>
              <a:round/>
            </a:ln>
          </p:spPr>
        </p:sp>
        <p:sp>
          <p:nvSpPr>
            <p:cNvPr id="27" name="Line 14"/>
            <p:cNvSpPr/>
            <p:nvPr/>
          </p:nvSpPr>
          <p:spPr>
            <a:xfrm flipH="1" flipV="1">
              <a:off x="4721759" y="3533377"/>
              <a:ext cx="453170" cy="342967"/>
            </a:xfrm>
            <a:prstGeom prst="line">
              <a:avLst/>
            </a:prstGeom>
            <a:ln w="19080">
              <a:solidFill>
                <a:srgbClr val="4F271C"/>
              </a:solidFill>
              <a:round/>
            </a:ln>
          </p:spPr>
        </p:sp>
      </p:gr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21568" y="1654331"/>
            <a:ext cx="6929437" cy="4995204"/>
          </a:xfrm>
          <a:prstGeom prst="rect">
            <a:avLst/>
          </a:prstGeom>
        </p:spPr>
      </p:pic>
      <p:sp>
        <p:nvSpPr>
          <p:cNvPr id="89" name="CustomShape 1"/>
          <p:cNvSpPr/>
          <p:nvPr/>
        </p:nvSpPr>
        <p:spPr>
          <a:xfrm>
            <a:off x="200025" y="0"/>
            <a:ext cx="8772525" cy="103500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Atributos compuestos en DER</a:t>
            </a:r>
            <a:endParaRPr lang="es-AR" dirty="0"/>
          </a:p>
        </p:txBody>
      </p:sp>
      <p:sp>
        <p:nvSpPr>
          <p:cNvPr id="28" name="CustomShape 2"/>
          <p:cNvSpPr/>
          <p:nvPr/>
        </p:nvSpPr>
        <p:spPr>
          <a:xfrm>
            <a:off x="214313" y="957264"/>
            <a:ext cx="8688127" cy="800100"/>
          </a:xfrm>
          <a:prstGeom prst="rect">
            <a:avLst/>
          </a:prstGeom>
          <a:noFill/>
          <a:ln>
            <a:noFill/>
          </a:ln>
        </p:spPr>
        <p:txBody>
          <a:bodyPr lIns="90000" tIns="45000" rIns="90000" bIns="45000">
            <a:normAutofit lnSpcReduction="10000"/>
          </a:bodyPr>
          <a:lstStyle/>
          <a:p>
            <a:pPr marL="363538" indent="-363538">
              <a:lnSpc>
                <a:spcPct val="70000"/>
              </a:lnSpc>
              <a:spcAft>
                <a:spcPts val="600"/>
              </a:spcAft>
              <a:buSzPct val="80000"/>
              <a:buFont typeface="Arial" panose="020B0604020202020204" pitchFamily="34" charset="0"/>
              <a:buChar char="•"/>
            </a:pPr>
            <a:r>
              <a:rPr lang="es-AR" sz="3300" dirty="0">
                <a:solidFill>
                  <a:srgbClr val="000000"/>
                </a:solidFill>
              </a:rPr>
              <a:t>Las atributos compuestos se representan en el DER de la siguiente manera:</a:t>
            </a:r>
          </a:p>
        </p:txBody>
      </p:sp>
    </p:spTree>
    <p:extLst>
      <p:ext uri="{BB962C8B-B14F-4D97-AF65-F5344CB8AC3E}">
        <p14:creationId xmlns:p14="http://schemas.microsoft.com/office/powerpoint/2010/main" val="299967964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185738" y="0"/>
            <a:ext cx="8759182" cy="1142280"/>
          </a:xfrm>
          <a:prstGeom prst="rect">
            <a:avLst/>
          </a:prstGeom>
          <a:noFill/>
          <a:ln>
            <a:noFill/>
          </a:ln>
        </p:spPr>
        <p:txBody>
          <a:bodyPr lIns="90000" tIns="45000" rIns="90000" bIns="45000" anchor="ctr"/>
          <a:lstStyle/>
          <a:p>
            <a:pPr algn="ctr"/>
            <a:r>
              <a:rPr lang="es-AR" sz="4000" dirty="0">
                <a:solidFill>
                  <a:srgbClr val="572314"/>
                </a:solidFill>
                <a:latin typeface="Gill Sans MT"/>
              </a:rPr>
              <a:t>Atributos </a:t>
            </a:r>
            <a:r>
              <a:rPr lang="es-AR" sz="4000" dirty="0" err="1">
                <a:solidFill>
                  <a:srgbClr val="572314"/>
                </a:solidFill>
                <a:latin typeface="Gill Sans MT"/>
              </a:rPr>
              <a:t>multivaluados</a:t>
            </a:r>
            <a:r>
              <a:rPr lang="es-AR" sz="4000" dirty="0">
                <a:solidFill>
                  <a:srgbClr val="572314"/>
                </a:solidFill>
                <a:latin typeface="Gill Sans MT"/>
              </a:rPr>
              <a:t> y </a:t>
            </a:r>
            <a:r>
              <a:rPr lang="es-AR" sz="4000" dirty="0" err="1">
                <a:solidFill>
                  <a:srgbClr val="572314"/>
                </a:solidFill>
                <a:latin typeface="Gill Sans MT"/>
              </a:rPr>
              <a:t>monovaluados</a:t>
            </a:r>
            <a:endParaRPr lang="es-AR" sz="4000" dirty="0"/>
          </a:p>
        </p:txBody>
      </p:sp>
      <p:sp>
        <p:nvSpPr>
          <p:cNvPr id="109" name="CustomShape 2"/>
          <p:cNvSpPr/>
          <p:nvPr/>
        </p:nvSpPr>
        <p:spPr>
          <a:xfrm>
            <a:off x="185738" y="957263"/>
            <a:ext cx="8759182" cy="5715000"/>
          </a:xfrm>
          <a:prstGeom prst="rect">
            <a:avLst/>
          </a:prstGeom>
          <a:noFill/>
          <a:ln>
            <a:noFill/>
          </a:ln>
        </p:spPr>
        <p:txBody>
          <a:bodyPr lIns="90000" tIns="45000" rIns="90000" bIns="45000">
            <a:normAutofit/>
          </a:bodyPr>
          <a:lstStyle/>
          <a:p>
            <a:pPr marL="363538" indent="-363538">
              <a:lnSpc>
                <a:spcPct val="70000"/>
              </a:lnSpc>
              <a:spcAft>
                <a:spcPts val="600"/>
              </a:spcAft>
              <a:buSzPct val="80000"/>
              <a:buFont typeface="Arial" panose="020B0604020202020204" pitchFamily="34" charset="0"/>
              <a:buChar char="•"/>
            </a:pPr>
            <a:r>
              <a:rPr lang="es-AR" sz="3300" dirty="0">
                <a:solidFill>
                  <a:srgbClr val="000000"/>
                </a:solidFill>
              </a:rPr>
              <a:t>Atributos </a:t>
            </a:r>
            <a:r>
              <a:rPr lang="es-AR" sz="3300" dirty="0" err="1">
                <a:solidFill>
                  <a:srgbClr val="000000"/>
                </a:solidFill>
              </a:rPr>
              <a:t>monovalorados</a:t>
            </a:r>
            <a:r>
              <a:rPr lang="es-AR" sz="3300" dirty="0">
                <a:solidFill>
                  <a:srgbClr val="000000"/>
                </a:solidFill>
              </a:rPr>
              <a:t> (o </a:t>
            </a:r>
            <a:r>
              <a:rPr lang="es-AR" sz="3300" dirty="0" err="1">
                <a:solidFill>
                  <a:srgbClr val="000000"/>
                </a:solidFill>
              </a:rPr>
              <a:t>monovaluados</a:t>
            </a:r>
            <a:r>
              <a:rPr lang="es-AR" sz="3300" dirty="0">
                <a:solidFill>
                  <a:srgbClr val="000000"/>
                </a:solidFill>
              </a:rPr>
              <a:t>)</a:t>
            </a:r>
          </a:p>
          <a:p>
            <a:pPr lvl="2" indent="-457200">
              <a:lnSpc>
                <a:spcPct val="80000"/>
              </a:lnSpc>
              <a:spcAft>
                <a:spcPts val="600"/>
              </a:spcAft>
              <a:buSzPct val="80000"/>
              <a:buFont typeface="Courier New" panose="02070309020205020404" pitchFamily="49" charset="0"/>
              <a:buChar char="o"/>
            </a:pPr>
            <a:r>
              <a:rPr lang="es-AR" sz="2800" dirty="0">
                <a:solidFill>
                  <a:srgbClr val="000000"/>
                </a:solidFill>
              </a:rPr>
              <a:t>sólo un valor para cada entidad</a:t>
            </a:r>
          </a:p>
          <a:p>
            <a:pPr marL="1328738" lvl="3" indent="-342900">
              <a:lnSpc>
                <a:spcPct val="100000"/>
              </a:lnSpc>
              <a:buFont typeface="Wingdings" panose="05000000000000000000" pitchFamily="2" charset="2"/>
              <a:buChar char="ü"/>
            </a:pPr>
            <a:r>
              <a:rPr lang="es-AR" sz="2400" b="1" dirty="0" err="1">
                <a:solidFill>
                  <a:srgbClr val="000000"/>
                </a:solidFill>
              </a:rPr>
              <a:t>Fecha_nacimiento</a:t>
            </a:r>
            <a:r>
              <a:rPr lang="es-AR" sz="2400" dirty="0">
                <a:solidFill>
                  <a:srgbClr val="000000"/>
                </a:solidFill>
              </a:rPr>
              <a:t> [de un EMPLEADO particular]</a:t>
            </a:r>
            <a:endParaRPr lang="es-AR" sz="2400" dirty="0"/>
          </a:p>
          <a:p>
            <a:pPr marL="1328738" lvl="3" indent="-342900">
              <a:buFont typeface="Wingdings" panose="05000000000000000000" pitchFamily="2" charset="2"/>
              <a:buChar char="ü"/>
            </a:pPr>
            <a:r>
              <a:rPr lang="es-AR" sz="2400" b="1" dirty="0" err="1">
                <a:solidFill>
                  <a:srgbClr val="000000"/>
                </a:solidFill>
              </a:rPr>
              <a:t>Año_estreno</a:t>
            </a:r>
            <a:r>
              <a:rPr lang="es-AR" sz="2400" b="1" dirty="0">
                <a:solidFill>
                  <a:srgbClr val="000000"/>
                </a:solidFill>
              </a:rPr>
              <a:t> </a:t>
            </a:r>
            <a:r>
              <a:rPr lang="es-AR" sz="2400" dirty="0">
                <a:solidFill>
                  <a:srgbClr val="000000"/>
                </a:solidFill>
              </a:rPr>
              <a:t>[de una PELICULA concreta]</a:t>
            </a:r>
          </a:p>
          <a:p>
            <a:pPr>
              <a:lnSpc>
                <a:spcPct val="100000"/>
              </a:lnSpc>
            </a:pPr>
            <a:endParaRPr lang="es-AR" dirty="0"/>
          </a:p>
          <a:p>
            <a:pPr marL="363538" indent="-363538">
              <a:lnSpc>
                <a:spcPct val="70000"/>
              </a:lnSpc>
              <a:spcAft>
                <a:spcPts val="600"/>
              </a:spcAft>
              <a:buSzPct val="80000"/>
              <a:buFont typeface="Arial" panose="020B0604020202020204" pitchFamily="34" charset="0"/>
              <a:buChar char="•"/>
            </a:pPr>
            <a:r>
              <a:rPr lang="es-AR" sz="3300" dirty="0">
                <a:solidFill>
                  <a:srgbClr val="000000"/>
                </a:solidFill>
              </a:rPr>
              <a:t>Atributos </a:t>
            </a:r>
            <a:r>
              <a:rPr lang="es-AR" sz="3300" dirty="0" err="1">
                <a:solidFill>
                  <a:srgbClr val="000000"/>
                </a:solidFill>
              </a:rPr>
              <a:t>multivalorados</a:t>
            </a:r>
            <a:r>
              <a:rPr lang="es-AR" sz="3300" dirty="0">
                <a:solidFill>
                  <a:srgbClr val="000000"/>
                </a:solidFill>
              </a:rPr>
              <a:t> (o multivaluados)</a:t>
            </a:r>
          </a:p>
          <a:p>
            <a:pPr lvl="2" indent="-457200">
              <a:lnSpc>
                <a:spcPct val="80000"/>
              </a:lnSpc>
              <a:spcAft>
                <a:spcPts val="600"/>
              </a:spcAft>
              <a:buSzPct val="80000"/>
              <a:buFont typeface="Courier New" panose="02070309020205020404" pitchFamily="49" charset="0"/>
              <a:buChar char="o"/>
            </a:pPr>
            <a:r>
              <a:rPr lang="es-AR" sz="2800" dirty="0">
                <a:solidFill>
                  <a:srgbClr val="000000"/>
                </a:solidFill>
              </a:rPr>
              <a:t>más de un valor para la misma entidad</a:t>
            </a:r>
          </a:p>
          <a:p>
            <a:pPr marL="1328738" lvl="3" indent="-342900">
              <a:buFont typeface="Wingdings" panose="05000000000000000000" pitchFamily="2" charset="2"/>
              <a:buChar char="ü"/>
            </a:pPr>
            <a:r>
              <a:rPr lang="es-AR" sz="2400" b="1" dirty="0">
                <a:solidFill>
                  <a:srgbClr val="000000"/>
                </a:solidFill>
              </a:rPr>
              <a:t>nacionalidad </a:t>
            </a:r>
            <a:r>
              <a:rPr lang="es-AR" sz="2400" dirty="0">
                <a:solidFill>
                  <a:srgbClr val="000000"/>
                </a:solidFill>
              </a:rPr>
              <a:t>[ PELICULA coproducida por varios países ]</a:t>
            </a:r>
          </a:p>
          <a:p>
            <a:pPr marL="1328738" lvl="3" indent="-342900">
              <a:buFont typeface="Wingdings" panose="05000000000000000000" pitchFamily="2" charset="2"/>
              <a:buChar char="ü"/>
            </a:pPr>
            <a:r>
              <a:rPr lang="es-AR" sz="2400" b="1" dirty="0" err="1">
                <a:solidFill>
                  <a:srgbClr val="000000"/>
                </a:solidFill>
              </a:rPr>
              <a:t>telefono</a:t>
            </a:r>
            <a:r>
              <a:rPr lang="es-AR" sz="2400" b="1" dirty="0">
                <a:solidFill>
                  <a:srgbClr val="000000"/>
                </a:solidFill>
              </a:rPr>
              <a:t> </a:t>
            </a:r>
            <a:r>
              <a:rPr lang="es-AR" sz="2400" dirty="0">
                <a:solidFill>
                  <a:srgbClr val="000000"/>
                </a:solidFill>
              </a:rPr>
              <a:t>[ EMPLEADO con varios teléfonos de contacto]</a:t>
            </a:r>
          </a:p>
          <a:p>
            <a:pPr lvl="2" indent="-457200">
              <a:lnSpc>
                <a:spcPct val="80000"/>
              </a:lnSpc>
              <a:spcBef>
                <a:spcPts val="1200"/>
              </a:spcBef>
              <a:buSzPct val="80000"/>
              <a:buFont typeface="Courier New" panose="02070309020205020404" pitchFamily="49" charset="0"/>
              <a:buChar char="o"/>
            </a:pPr>
            <a:r>
              <a:rPr lang="es-AR" sz="2800" dirty="0">
                <a:solidFill>
                  <a:srgbClr val="000000"/>
                </a:solidFill>
              </a:rPr>
              <a:t>Pueden tener límites superior e inferior del número de valores por entidad</a:t>
            </a:r>
          </a:p>
          <a:p>
            <a:pPr marL="1328738" lvl="3" indent="-342900">
              <a:lnSpc>
                <a:spcPct val="100000"/>
              </a:lnSpc>
              <a:buFont typeface="Wingdings" panose="05000000000000000000" pitchFamily="2" charset="2"/>
              <a:buChar char="ü"/>
            </a:pPr>
            <a:r>
              <a:rPr lang="es-AR" sz="2400" b="1" dirty="0">
                <a:solidFill>
                  <a:srgbClr val="000000"/>
                </a:solidFill>
              </a:rPr>
              <a:t>nacionalidad (1-2)</a:t>
            </a:r>
          </a:p>
          <a:p>
            <a:pPr marL="1328738" lvl="3" indent="-342900">
              <a:lnSpc>
                <a:spcPct val="100000"/>
              </a:lnSpc>
              <a:buFont typeface="Wingdings" panose="05000000000000000000" pitchFamily="2" charset="2"/>
              <a:buChar char="ü"/>
            </a:pPr>
            <a:r>
              <a:rPr lang="es-AR" sz="2400" b="1" dirty="0" err="1">
                <a:solidFill>
                  <a:srgbClr val="000000"/>
                </a:solidFill>
              </a:rPr>
              <a:t>telefono</a:t>
            </a:r>
            <a:r>
              <a:rPr lang="es-AR" sz="2400" b="1" dirty="0">
                <a:solidFill>
                  <a:srgbClr val="000000"/>
                </a:solidFill>
              </a:rPr>
              <a:t> (0-3)</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200025" y="0"/>
            <a:ext cx="8772525" cy="103500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Atributos </a:t>
            </a:r>
            <a:r>
              <a:rPr lang="es-AR" sz="4300" dirty="0" err="1">
                <a:solidFill>
                  <a:srgbClr val="572314"/>
                </a:solidFill>
                <a:latin typeface="Gill Sans MT"/>
              </a:rPr>
              <a:t>multivaluados</a:t>
            </a:r>
            <a:r>
              <a:rPr lang="es-AR" sz="4300" dirty="0">
                <a:solidFill>
                  <a:srgbClr val="572314"/>
                </a:solidFill>
                <a:latin typeface="Gill Sans MT"/>
              </a:rPr>
              <a:t> en DER</a:t>
            </a:r>
            <a:endParaRPr lang="es-AR" dirty="0"/>
          </a:p>
        </p:txBody>
      </p:sp>
      <p:sp>
        <p:nvSpPr>
          <p:cNvPr id="28" name="CustomShape 2"/>
          <p:cNvSpPr/>
          <p:nvPr/>
        </p:nvSpPr>
        <p:spPr>
          <a:xfrm>
            <a:off x="214313" y="957264"/>
            <a:ext cx="8688127" cy="800100"/>
          </a:xfrm>
          <a:prstGeom prst="rect">
            <a:avLst/>
          </a:prstGeom>
          <a:noFill/>
          <a:ln>
            <a:noFill/>
          </a:ln>
        </p:spPr>
        <p:txBody>
          <a:bodyPr lIns="90000" tIns="45000" rIns="90000" bIns="45000">
            <a:normAutofit lnSpcReduction="10000"/>
          </a:bodyPr>
          <a:lstStyle/>
          <a:p>
            <a:pPr marL="363538" indent="-363538">
              <a:lnSpc>
                <a:spcPct val="70000"/>
              </a:lnSpc>
              <a:spcAft>
                <a:spcPts val="600"/>
              </a:spcAft>
              <a:buSzPct val="80000"/>
              <a:buFont typeface="Arial" panose="020B0604020202020204" pitchFamily="34" charset="0"/>
              <a:buChar char="•"/>
            </a:pPr>
            <a:r>
              <a:rPr lang="es-AR" sz="3300" dirty="0">
                <a:solidFill>
                  <a:srgbClr val="000000"/>
                </a:solidFill>
              </a:rPr>
              <a:t>Las atributos multivaluados se representan en el DER con un ovalo doble:</a:t>
            </a:r>
          </a:p>
        </p:txBody>
      </p:sp>
      <p:pic>
        <p:nvPicPr>
          <p:cNvPr id="2" name="Picture 1"/>
          <p:cNvPicPr>
            <a:picLocks noChangeAspect="1"/>
          </p:cNvPicPr>
          <p:nvPr/>
        </p:nvPicPr>
        <p:blipFill>
          <a:blip r:embed="rId2"/>
          <a:stretch>
            <a:fillRect/>
          </a:stretch>
        </p:blipFill>
        <p:spPr>
          <a:xfrm>
            <a:off x="1981200" y="2192289"/>
            <a:ext cx="5094270" cy="3722736"/>
          </a:xfrm>
          <a:prstGeom prst="rect">
            <a:avLst/>
          </a:prstGeom>
        </p:spPr>
      </p:pic>
    </p:spTree>
    <p:extLst>
      <p:ext uri="{BB962C8B-B14F-4D97-AF65-F5344CB8AC3E}">
        <p14:creationId xmlns:p14="http://schemas.microsoft.com/office/powerpoint/2010/main" val="31738117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185738" y="46080"/>
            <a:ext cx="8729662" cy="882607"/>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Atributos almacenados y derivados</a:t>
            </a:r>
            <a:endParaRPr lang="es-AR" dirty="0"/>
          </a:p>
        </p:txBody>
      </p:sp>
      <p:sp>
        <p:nvSpPr>
          <p:cNvPr id="113" name="CustomShape 2"/>
          <p:cNvSpPr/>
          <p:nvPr/>
        </p:nvSpPr>
        <p:spPr>
          <a:xfrm>
            <a:off x="185737" y="1143000"/>
            <a:ext cx="8829675" cy="5543550"/>
          </a:xfrm>
          <a:prstGeom prst="rect">
            <a:avLst/>
          </a:prstGeom>
          <a:noFill/>
          <a:ln>
            <a:noFill/>
          </a:ln>
        </p:spPr>
        <p:txBody>
          <a:bodyPr lIns="90000" tIns="45000" rIns="90000" bIns="45000">
            <a:normAutofit/>
          </a:bodyPr>
          <a:lstStyle/>
          <a:p>
            <a:pPr marL="363538" indent="-363538">
              <a:lnSpc>
                <a:spcPct val="70000"/>
              </a:lnSpc>
              <a:spcAft>
                <a:spcPts val="600"/>
              </a:spcAft>
              <a:buSzPct val="80000"/>
              <a:buFont typeface="Arial" panose="020B0604020202020204" pitchFamily="34" charset="0"/>
              <a:buChar char="•"/>
            </a:pPr>
            <a:r>
              <a:rPr lang="es-AR" sz="3300" dirty="0">
                <a:solidFill>
                  <a:srgbClr val="000000"/>
                </a:solidFill>
              </a:rPr>
              <a:t>Atributos </a:t>
            </a:r>
            <a:r>
              <a:rPr lang="es-AR" sz="3300" b="1" dirty="0">
                <a:solidFill>
                  <a:srgbClr val="000000"/>
                </a:solidFill>
                <a:effectLst>
                  <a:outerShdw blurRad="38100" dist="38100" dir="2700000" algn="tl">
                    <a:srgbClr val="000000">
                      <a:alpha val="43137"/>
                    </a:srgbClr>
                  </a:outerShdw>
                </a:effectLst>
              </a:rPr>
              <a:t>almacenados</a:t>
            </a:r>
          </a:p>
          <a:p>
            <a:pPr marL="1328738" lvl="3" indent="-342900">
              <a:buFont typeface="Wingdings" panose="05000000000000000000" pitchFamily="2" charset="2"/>
              <a:buChar char="ü"/>
            </a:pPr>
            <a:r>
              <a:rPr lang="es-AR" sz="2400" b="1" dirty="0">
                <a:solidFill>
                  <a:srgbClr val="000000"/>
                </a:solidFill>
              </a:rPr>
              <a:t>nacionalidad</a:t>
            </a:r>
            <a:r>
              <a:rPr lang="es-AR" sz="2400" dirty="0">
                <a:solidFill>
                  <a:srgbClr val="000000"/>
                </a:solidFill>
              </a:rPr>
              <a:t> [de una PELICULA]</a:t>
            </a:r>
          </a:p>
          <a:p>
            <a:pPr marL="1328738" lvl="3" indent="-342900">
              <a:lnSpc>
                <a:spcPct val="90000"/>
              </a:lnSpc>
              <a:buFont typeface="Wingdings" panose="05000000000000000000" pitchFamily="2" charset="2"/>
              <a:buChar char="ü"/>
            </a:pPr>
            <a:r>
              <a:rPr lang="es-AR" sz="2400" b="1" dirty="0" err="1">
                <a:solidFill>
                  <a:srgbClr val="000000"/>
                </a:solidFill>
              </a:rPr>
              <a:t>Fecha_nacimiemto</a:t>
            </a:r>
            <a:r>
              <a:rPr lang="es-AR" sz="2400" dirty="0">
                <a:solidFill>
                  <a:srgbClr val="000000"/>
                </a:solidFill>
              </a:rPr>
              <a:t> [de un EMPLEADO]</a:t>
            </a:r>
          </a:p>
          <a:p>
            <a:pPr marL="363538" indent="-363538">
              <a:lnSpc>
                <a:spcPct val="70000"/>
              </a:lnSpc>
              <a:spcBef>
                <a:spcPts val="1200"/>
              </a:spcBef>
              <a:buSzPct val="80000"/>
              <a:buFont typeface="Arial" panose="020B0604020202020204" pitchFamily="34" charset="0"/>
              <a:buChar char="•"/>
            </a:pPr>
            <a:r>
              <a:rPr lang="es-AR" sz="3300" dirty="0">
                <a:solidFill>
                  <a:srgbClr val="000000"/>
                </a:solidFill>
              </a:rPr>
              <a:t>Atributos </a:t>
            </a:r>
            <a:r>
              <a:rPr lang="es-AR" sz="3300" b="1" dirty="0">
                <a:solidFill>
                  <a:srgbClr val="000000"/>
                </a:solidFill>
                <a:effectLst>
                  <a:outerShdw blurRad="38100" dist="38100" dir="2700000" algn="tl">
                    <a:srgbClr val="000000">
                      <a:alpha val="43137"/>
                    </a:srgbClr>
                  </a:outerShdw>
                </a:effectLst>
              </a:rPr>
              <a:t>derivados</a:t>
            </a:r>
          </a:p>
          <a:p>
            <a:pPr lvl="2" indent="-457200">
              <a:lnSpc>
                <a:spcPct val="80000"/>
              </a:lnSpc>
              <a:spcAft>
                <a:spcPts val="600"/>
              </a:spcAft>
              <a:buSzPct val="80000"/>
              <a:buFont typeface="Courier New" panose="02070309020205020404" pitchFamily="49" charset="0"/>
              <a:buChar char="o"/>
            </a:pPr>
            <a:r>
              <a:rPr lang="es-AR" sz="2800" dirty="0">
                <a:solidFill>
                  <a:srgbClr val="000000"/>
                </a:solidFill>
              </a:rPr>
              <a:t>Su valor puede ser calculado a partir de otra información ya existente (atributos, entidades relacionadas). Ejemplos:</a:t>
            </a:r>
          </a:p>
          <a:p>
            <a:pPr lvl="3" indent="-457200">
              <a:lnSpc>
                <a:spcPct val="80000"/>
              </a:lnSpc>
              <a:spcAft>
                <a:spcPts val="600"/>
              </a:spcAft>
              <a:buSzPct val="80000"/>
              <a:buFont typeface="Courier New" panose="02070309020205020404" pitchFamily="49" charset="0"/>
              <a:buChar char="o"/>
            </a:pPr>
            <a:r>
              <a:rPr lang="es-AR" sz="2800" dirty="0">
                <a:solidFill>
                  <a:srgbClr val="000000"/>
                </a:solidFill>
              </a:rPr>
              <a:t>atributo derivado del valor de otro atributo</a:t>
            </a:r>
            <a:endParaRPr lang="es-AR" sz="2800" dirty="0"/>
          </a:p>
          <a:p>
            <a:pPr marL="1628775" lvl="4" indent="-271463">
              <a:lnSpc>
                <a:spcPct val="90000"/>
              </a:lnSpc>
              <a:buFont typeface="Wingdings" panose="05000000000000000000" pitchFamily="2" charset="2"/>
              <a:buChar char="ü"/>
            </a:pPr>
            <a:r>
              <a:rPr lang="es-AR" sz="2400" b="1" dirty="0">
                <a:solidFill>
                  <a:srgbClr val="000000"/>
                </a:solidFill>
              </a:rPr>
              <a:t>edad </a:t>
            </a:r>
            <a:r>
              <a:rPr lang="es-AR" sz="2400" dirty="0">
                <a:solidFill>
                  <a:srgbClr val="000000"/>
                </a:solidFill>
              </a:rPr>
              <a:t>[de EMPLEADO], cálculo a partir de </a:t>
            </a:r>
            <a:r>
              <a:rPr lang="es-AR" sz="2400" dirty="0" err="1">
                <a:solidFill>
                  <a:srgbClr val="000000"/>
                </a:solidFill>
              </a:rPr>
              <a:t>Fecha_nacimiento</a:t>
            </a:r>
            <a:r>
              <a:rPr lang="es-AR" sz="2400" dirty="0">
                <a:solidFill>
                  <a:srgbClr val="000000"/>
                </a:solidFill>
              </a:rPr>
              <a:t> </a:t>
            </a:r>
          </a:p>
          <a:p>
            <a:pPr lvl="3" indent="-457200">
              <a:lnSpc>
                <a:spcPct val="80000"/>
              </a:lnSpc>
              <a:spcBef>
                <a:spcPts val="600"/>
              </a:spcBef>
              <a:spcAft>
                <a:spcPts val="600"/>
              </a:spcAft>
              <a:buSzPct val="80000"/>
              <a:buFont typeface="Courier New" panose="02070309020205020404" pitchFamily="49" charset="0"/>
              <a:buChar char="o"/>
            </a:pPr>
            <a:r>
              <a:rPr lang="es-AR" sz="2800" dirty="0">
                <a:solidFill>
                  <a:srgbClr val="000000"/>
                </a:solidFill>
              </a:rPr>
              <a:t>atributo derivado de entidades relacionadas</a:t>
            </a:r>
          </a:p>
          <a:p>
            <a:pPr marL="1628775" lvl="4" indent="-271463">
              <a:lnSpc>
                <a:spcPct val="90000"/>
              </a:lnSpc>
              <a:buFont typeface="Wingdings" panose="05000000000000000000" pitchFamily="2" charset="2"/>
              <a:buChar char="ü"/>
            </a:pPr>
            <a:r>
              <a:rPr lang="es-AR" sz="2400" b="1" dirty="0" err="1">
                <a:solidFill>
                  <a:srgbClr val="000000"/>
                </a:solidFill>
              </a:rPr>
              <a:t>numcopias</a:t>
            </a:r>
            <a:r>
              <a:rPr lang="es-AR" sz="2400" b="1" dirty="0">
                <a:solidFill>
                  <a:srgbClr val="000000"/>
                </a:solidFill>
              </a:rPr>
              <a:t> </a:t>
            </a:r>
            <a:r>
              <a:rPr lang="es-AR" sz="2400" dirty="0">
                <a:solidFill>
                  <a:srgbClr val="000000"/>
                </a:solidFill>
              </a:rPr>
              <a:t>[de una PELICULA], cuenta del número de entidades copia relacionadas con cada película concreta</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200025" y="0"/>
            <a:ext cx="8772525" cy="103500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Atributos </a:t>
            </a:r>
            <a:r>
              <a:rPr lang="es-AR" sz="4300" dirty="0" err="1">
                <a:solidFill>
                  <a:srgbClr val="572314"/>
                </a:solidFill>
                <a:latin typeface="Gill Sans MT"/>
              </a:rPr>
              <a:t>derivadosen</a:t>
            </a:r>
            <a:r>
              <a:rPr lang="es-AR" sz="4300" dirty="0">
                <a:solidFill>
                  <a:srgbClr val="572314"/>
                </a:solidFill>
                <a:latin typeface="Gill Sans MT"/>
              </a:rPr>
              <a:t> DER</a:t>
            </a:r>
            <a:endParaRPr lang="es-AR" dirty="0"/>
          </a:p>
        </p:txBody>
      </p:sp>
      <p:sp>
        <p:nvSpPr>
          <p:cNvPr id="28" name="CustomShape 2"/>
          <p:cNvSpPr/>
          <p:nvPr/>
        </p:nvSpPr>
        <p:spPr>
          <a:xfrm>
            <a:off x="214313" y="957264"/>
            <a:ext cx="8688127" cy="800100"/>
          </a:xfrm>
          <a:prstGeom prst="rect">
            <a:avLst/>
          </a:prstGeom>
          <a:noFill/>
          <a:ln>
            <a:noFill/>
          </a:ln>
        </p:spPr>
        <p:txBody>
          <a:bodyPr lIns="90000" tIns="45000" rIns="90000" bIns="45000">
            <a:normAutofit lnSpcReduction="10000"/>
          </a:bodyPr>
          <a:lstStyle/>
          <a:p>
            <a:pPr marL="363538" indent="-363538">
              <a:lnSpc>
                <a:spcPct val="70000"/>
              </a:lnSpc>
              <a:spcAft>
                <a:spcPts val="600"/>
              </a:spcAft>
              <a:buSzPct val="80000"/>
              <a:buFont typeface="Arial" panose="020B0604020202020204" pitchFamily="34" charset="0"/>
              <a:buChar char="•"/>
            </a:pPr>
            <a:r>
              <a:rPr lang="es-AR" sz="3300" dirty="0">
                <a:solidFill>
                  <a:srgbClr val="000000"/>
                </a:solidFill>
              </a:rPr>
              <a:t>Las atributos derivados se representan en el DER con una línea punteada:</a:t>
            </a:r>
          </a:p>
        </p:txBody>
      </p:sp>
      <p:pic>
        <p:nvPicPr>
          <p:cNvPr id="3" name="Picture 2"/>
          <p:cNvPicPr>
            <a:picLocks noChangeAspect="1"/>
          </p:cNvPicPr>
          <p:nvPr/>
        </p:nvPicPr>
        <p:blipFill>
          <a:blip r:embed="rId2"/>
          <a:stretch>
            <a:fillRect/>
          </a:stretch>
        </p:blipFill>
        <p:spPr>
          <a:xfrm>
            <a:off x="495917" y="2219325"/>
            <a:ext cx="8406523" cy="3681412"/>
          </a:xfrm>
          <a:prstGeom prst="rect">
            <a:avLst/>
          </a:prstGeom>
        </p:spPr>
      </p:pic>
    </p:spTree>
    <p:extLst>
      <p:ext uri="{BB962C8B-B14F-4D97-AF65-F5344CB8AC3E}">
        <p14:creationId xmlns:p14="http://schemas.microsoft.com/office/powerpoint/2010/main" val="188146053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2"/>
          <p:cNvSpPr/>
          <p:nvPr/>
        </p:nvSpPr>
        <p:spPr>
          <a:xfrm>
            <a:off x="185738" y="1057275"/>
            <a:ext cx="8759182" cy="5586413"/>
          </a:xfrm>
          <a:prstGeom prst="rect">
            <a:avLst/>
          </a:prstGeom>
          <a:noFill/>
          <a:ln>
            <a:noFill/>
          </a:ln>
        </p:spPr>
        <p:txBody>
          <a:bodyPr lIns="90000" tIns="45000" rIns="90000" bIns="45000"/>
          <a:lstStyle/>
          <a:p>
            <a:pPr marL="363538" indent="-363538">
              <a:lnSpc>
                <a:spcPct val="70000"/>
              </a:lnSpc>
              <a:spcAft>
                <a:spcPts val="600"/>
              </a:spcAft>
              <a:buSzPct val="80000"/>
              <a:buFont typeface="Arial" panose="020B0604020202020204" pitchFamily="34" charset="0"/>
              <a:buChar char="•"/>
            </a:pPr>
            <a:r>
              <a:rPr lang="es-AR" sz="3300" dirty="0">
                <a:solidFill>
                  <a:srgbClr val="000000"/>
                </a:solidFill>
              </a:rPr>
              <a:t>El nulo (</a:t>
            </a:r>
            <a:r>
              <a:rPr lang="es-AR" sz="3300" dirty="0" err="1">
                <a:solidFill>
                  <a:srgbClr val="000000"/>
                </a:solidFill>
              </a:rPr>
              <a:t>null</a:t>
            </a:r>
            <a:r>
              <a:rPr lang="es-AR" sz="3300" dirty="0">
                <a:solidFill>
                  <a:srgbClr val="000000"/>
                </a:solidFill>
              </a:rPr>
              <a:t> </a:t>
            </a:r>
            <a:r>
              <a:rPr lang="es-AR" sz="3300" dirty="0" err="1">
                <a:solidFill>
                  <a:srgbClr val="000000"/>
                </a:solidFill>
              </a:rPr>
              <a:t>value</a:t>
            </a:r>
            <a:r>
              <a:rPr lang="es-AR" sz="3300" dirty="0">
                <a:solidFill>
                  <a:srgbClr val="000000"/>
                </a:solidFill>
              </a:rPr>
              <a:t>) es usado cuando...</a:t>
            </a:r>
          </a:p>
          <a:p>
            <a:pPr>
              <a:lnSpc>
                <a:spcPct val="100000"/>
              </a:lnSpc>
            </a:pPr>
            <a:endParaRPr lang="es-AR" dirty="0"/>
          </a:p>
          <a:p>
            <a:pPr lvl="2" indent="-457200">
              <a:lnSpc>
                <a:spcPct val="80000"/>
              </a:lnSpc>
              <a:spcAft>
                <a:spcPts val="600"/>
              </a:spcAft>
              <a:buSzPct val="80000"/>
              <a:buFont typeface="Courier New" panose="02070309020205020404" pitchFamily="49" charset="0"/>
              <a:buChar char="o"/>
            </a:pPr>
            <a:r>
              <a:rPr lang="es-AR" sz="2800" dirty="0">
                <a:solidFill>
                  <a:srgbClr val="000000"/>
                </a:solidFill>
              </a:rPr>
              <a:t>Se desconoce el valor de un atributo para cierta entidad</a:t>
            </a:r>
          </a:p>
          <a:p>
            <a:pPr lvl="3" indent="-457200">
              <a:lnSpc>
                <a:spcPct val="80000"/>
              </a:lnSpc>
              <a:spcAft>
                <a:spcPts val="600"/>
              </a:spcAft>
              <a:buSzPct val="80000"/>
              <a:buFont typeface="Courier New" panose="02070309020205020404" pitchFamily="49" charset="0"/>
              <a:buChar char="o"/>
            </a:pPr>
            <a:r>
              <a:rPr lang="es-AR" sz="2800" dirty="0">
                <a:solidFill>
                  <a:srgbClr val="000000"/>
                </a:solidFill>
              </a:rPr>
              <a:t>El valor existe pero falta</a:t>
            </a:r>
          </a:p>
          <a:p>
            <a:pPr marL="1628775" lvl="4" indent="-271463">
              <a:lnSpc>
                <a:spcPct val="90000"/>
              </a:lnSpc>
              <a:buFont typeface="Wingdings" panose="05000000000000000000" pitchFamily="2" charset="2"/>
              <a:buChar char="ü"/>
            </a:pPr>
            <a:r>
              <a:rPr lang="es-AR" sz="2400" b="1" dirty="0">
                <a:solidFill>
                  <a:srgbClr val="000000"/>
                </a:solidFill>
              </a:rPr>
              <a:t>altura</a:t>
            </a:r>
            <a:r>
              <a:rPr lang="es-AR" sz="2400" dirty="0">
                <a:solidFill>
                  <a:srgbClr val="000000"/>
                </a:solidFill>
              </a:rPr>
              <a:t> [de un EMPLEADO]</a:t>
            </a:r>
          </a:p>
          <a:p>
            <a:pPr lvl="3" indent="-457200">
              <a:lnSpc>
                <a:spcPct val="80000"/>
              </a:lnSpc>
              <a:spcAft>
                <a:spcPts val="600"/>
              </a:spcAft>
              <a:buSzPct val="80000"/>
              <a:buFont typeface="Courier New" panose="02070309020205020404" pitchFamily="49" charset="0"/>
              <a:buChar char="o"/>
            </a:pPr>
            <a:r>
              <a:rPr lang="es-AR" sz="2800" dirty="0">
                <a:solidFill>
                  <a:srgbClr val="000000"/>
                </a:solidFill>
              </a:rPr>
              <a:t>No se sabe si el valor existe o no </a:t>
            </a:r>
          </a:p>
          <a:p>
            <a:pPr marL="1628775" lvl="4" indent="-271463">
              <a:lnSpc>
                <a:spcPct val="90000"/>
              </a:lnSpc>
              <a:buFont typeface="Wingdings" panose="05000000000000000000" pitchFamily="2" charset="2"/>
              <a:buChar char="ü"/>
            </a:pPr>
            <a:r>
              <a:rPr lang="es-AR" sz="2400" b="1" dirty="0" err="1">
                <a:solidFill>
                  <a:srgbClr val="000000"/>
                </a:solidFill>
              </a:rPr>
              <a:t>numteléfono</a:t>
            </a:r>
            <a:r>
              <a:rPr lang="es-AR" sz="2400" dirty="0">
                <a:solidFill>
                  <a:srgbClr val="000000"/>
                </a:solidFill>
              </a:rPr>
              <a:t> [de un EMPLEADO]</a:t>
            </a:r>
          </a:p>
          <a:p>
            <a:pPr>
              <a:lnSpc>
                <a:spcPct val="100000"/>
              </a:lnSpc>
            </a:pPr>
            <a:endParaRPr lang="es-AR" dirty="0"/>
          </a:p>
          <a:p>
            <a:pPr lvl="2" indent="-457200">
              <a:lnSpc>
                <a:spcPct val="80000"/>
              </a:lnSpc>
              <a:spcAft>
                <a:spcPts val="600"/>
              </a:spcAft>
              <a:buSzPct val="80000"/>
              <a:buFont typeface="Courier New" panose="02070309020205020404" pitchFamily="49" charset="0"/>
              <a:buChar char="o"/>
            </a:pPr>
            <a:r>
              <a:rPr lang="es-AR" sz="2800" dirty="0">
                <a:solidFill>
                  <a:srgbClr val="000000"/>
                </a:solidFill>
              </a:rPr>
              <a:t>La entidad no tiene ningún valor aplicable para el atributo:</a:t>
            </a:r>
          </a:p>
          <a:p>
            <a:pPr marL="1628775" lvl="4" indent="-271463">
              <a:lnSpc>
                <a:spcPct val="90000"/>
              </a:lnSpc>
              <a:buFont typeface="Wingdings" panose="05000000000000000000" pitchFamily="2" charset="2"/>
              <a:buChar char="ü"/>
            </a:pPr>
            <a:r>
              <a:rPr lang="es-AR" sz="2400" b="1" dirty="0" err="1">
                <a:solidFill>
                  <a:srgbClr val="000000"/>
                </a:solidFill>
              </a:rPr>
              <a:t>fechaalquiler</a:t>
            </a:r>
            <a:r>
              <a:rPr lang="es-AR" sz="2400" b="1" dirty="0">
                <a:solidFill>
                  <a:srgbClr val="000000"/>
                </a:solidFill>
              </a:rPr>
              <a:t> </a:t>
            </a:r>
            <a:r>
              <a:rPr lang="es-AR" sz="2400" dirty="0">
                <a:solidFill>
                  <a:srgbClr val="000000"/>
                </a:solidFill>
              </a:rPr>
              <a:t>[PELICULA sólo en vídeo-venta (no alquiler)]</a:t>
            </a:r>
          </a:p>
        </p:txBody>
      </p:sp>
      <p:sp>
        <p:nvSpPr>
          <p:cNvPr id="4" name="CustomShape 1"/>
          <p:cNvSpPr/>
          <p:nvPr/>
        </p:nvSpPr>
        <p:spPr>
          <a:xfrm>
            <a:off x="185738" y="46080"/>
            <a:ext cx="8729662" cy="114228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El valor NULO</a:t>
            </a:r>
            <a:endParaRPr lang="es-A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1"/>
          <p:cNvSpPr/>
          <p:nvPr/>
        </p:nvSpPr>
        <p:spPr>
          <a:xfrm>
            <a:off x="147918" y="0"/>
            <a:ext cx="8815722" cy="842963"/>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Problema a resolver de ejemplo</a:t>
            </a:r>
            <a:endParaRPr lang="es-AR" sz="4400" dirty="0"/>
          </a:p>
        </p:txBody>
      </p:sp>
      <p:sp>
        <p:nvSpPr>
          <p:cNvPr id="49" name="CustomShape 2"/>
          <p:cNvSpPr/>
          <p:nvPr/>
        </p:nvSpPr>
        <p:spPr>
          <a:xfrm>
            <a:off x="147918" y="842963"/>
            <a:ext cx="8815722" cy="5900737"/>
          </a:xfrm>
          <a:prstGeom prst="rect">
            <a:avLst/>
          </a:prstGeom>
          <a:noFill/>
          <a:ln>
            <a:noFill/>
          </a:ln>
        </p:spPr>
        <p:txBody>
          <a:bodyPr lIns="90000" tIns="45000" rIns="90000" bIns="45000">
            <a:normAutofit fontScale="62500" lnSpcReduction="20000"/>
          </a:bodyPr>
          <a:lstStyle/>
          <a:p>
            <a:pPr>
              <a:lnSpc>
                <a:spcPct val="90000"/>
              </a:lnSpc>
            </a:pPr>
            <a:r>
              <a:rPr lang="es-AR" sz="3500" dirty="0">
                <a:solidFill>
                  <a:srgbClr val="000000"/>
                </a:solidFill>
              </a:rPr>
              <a:t>Realizaremos un Diagrama de Entidad Relación (DER) en base al siguiente universo de discurso (</a:t>
            </a:r>
            <a:r>
              <a:rPr lang="es-AR" sz="3500" dirty="0" err="1">
                <a:solidFill>
                  <a:srgbClr val="000000"/>
                </a:solidFill>
              </a:rPr>
              <a:t>UdeD</a:t>
            </a:r>
            <a:r>
              <a:rPr lang="es-AR" sz="3500" dirty="0">
                <a:solidFill>
                  <a:srgbClr val="000000"/>
                </a:solidFill>
              </a:rPr>
              <a:t>):</a:t>
            </a:r>
          </a:p>
          <a:p>
            <a:pPr>
              <a:spcBef>
                <a:spcPts val="600"/>
              </a:spcBef>
              <a:spcAft>
                <a:spcPts val="600"/>
              </a:spcAft>
            </a:pPr>
            <a:r>
              <a:rPr lang="es-ES" sz="3500" dirty="0"/>
              <a:t>La base de datos EMPRESA sirve como seguimiento de los empleados, los departamentos y los proyectos de una empresa. Luego de un análisis de requisitos se estableció:</a:t>
            </a:r>
            <a:endParaRPr lang="es-ES" sz="3500" dirty="0">
              <a:solidFill>
                <a:srgbClr val="000000"/>
              </a:solidFill>
            </a:endParaRPr>
          </a:p>
          <a:p>
            <a:pPr marL="271463" indent="-271463">
              <a:spcAft>
                <a:spcPts val="600"/>
              </a:spcAft>
              <a:buFont typeface="Arial" panose="020B0604020202020204" pitchFamily="34" charset="0"/>
              <a:buChar char="•"/>
            </a:pPr>
            <a:r>
              <a:rPr lang="es-ES" sz="3200" dirty="0"/>
              <a:t>La empresa está organizada en departamentos. Cada uno tiene un nombre único, un número único y un empleado concreto que lo administra. Se realizará un seguimiento de la fecha en que ese empleado empezó a administrar el departamento. Un departamento puede tener varias ubicaciones físicas.</a:t>
            </a:r>
          </a:p>
          <a:p>
            <a:pPr marL="271463" indent="-271463">
              <a:spcAft>
                <a:spcPts val="600"/>
              </a:spcAft>
              <a:buFont typeface="Arial" panose="020B0604020202020204" pitchFamily="34" charset="0"/>
              <a:buChar char="•"/>
            </a:pPr>
            <a:r>
              <a:rPr lang="es-ES" sz="3200" dirty="0"/>
              <a:t>Un departamento controla una cierta cantidad de proyectos, cada uno de los cuales tiene un nombre único, un número único y una sola ubicación.</a:t>
            </a:r>
          </a:p>
          <a:p>
            <a:pPr marL="271463" indent="-271463">
              <a:spcAft>
                <a:spcPts val="600"/>
              </a:spcAft>
              <a:buFont typeface="Arial" panose="020B0604020202020204" pitchFamily="34" charset="0"/>
              <a:buChar char="•"/>
            </a:pPr>
            <a:r>
              <a:rPr lang="es-ES" sz="3200" dirty="0"/>
              <a:t>Almacenaremos el nombre, el DNI, la dirección, el sueldo, el sexo y la fecha de nacimiento de cada empleado. Un empleado está asignado a un departamento, pero puede trabajar en varios proyectos, que no están controlados necesariamente por el mismo departamento. Se hará un seguimiento del número de horas por semana que un empleado trabaja en cada proyecto. También se realizará el seguimiento del supervisor directo de cada empleado.</a:t>
            </a:r>
          </a:p>
          <a:p>
            <a:pPr marL="271463" indent="-271463">
              <a:spcAft>
                <a:spcPts val="600"/>
              </a:spcAft>
              <a:buFont typeface="Arial" panose="020B0604020202020204" pitchFamily="34" charset="0"/>
              <a:buChar char="•"/>
            </a:pPr>
            <a:r>
              <a:rPr lang="es-ES" sz="3200" dirty="0"/>
              <a:t>También se desea realizar un seguimiento de las personas a cargo de cada empleado por el tema de los </a:t>
            </a:r>
            <a:r>
              <a:rPr lang="es-AR" sz="3200" dirty="0"/>
              <a:t>seguros. Por cada persona a cargo o subordinado, se registrará su nombre de pila, sexo, fecha de nacimiento </a:t>
            </a:r>
            <a:r>
              <a:rPr lang="es-ES" sz="3200" dirty="0"/>
              <a:t>y parentesco con el empleado.</a:t>
            </a:r>
          </a:p>
        </p:txBody>
      </p:sp>
    </p:spTree>
    <p:extLst>
      <p:ext uri="{BB962C8B-B14F-4D97-AF65-F5344CB8AC3E}">
        <p14:creationId xmlns:p14="http://schemas.microsoft.com/office/powerpoint/2010/main" val="81917908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ustomShape 1"/>
          <p:cNvSpPr/>
          <p:nvPr/>
        </p:nvSpPr>
        <p:spPr>
          <a:xfrm>
            <a:off x="171450" y="-14287"/>
            <a:ext cx="8829675" cy="1000125"/>
          </a:xfrm>
          <a:prstGeom prst="rect">
            <a:avLst/>
          </a:prstGeom>
          <a:noFill/>
          <a:ln>
            <a:noFill/>
          </a:ln>
        </p:spPr>
        <p:txBody>
          <a:bodyPr lIns="90000" tIns="45000" rIns="90000" bIns="45000" anchor="ctr"/>
          <a:lstStyle/>
          <a:p>
            <a:pPr algn="ctr">
              <a:lnSpc>
                <a:spcPct val="90000"/>
              </a:lnSpc>
              <a:spcBef>
                <a:spcPct val="0"/>
              </a:spcBef>
            </a:pPr>
            <a:r>
              <a:rPr lang="es-AR" sz="4300" dirty="0">
                <a:solidFill>
                  <a:srgbClr val="572314"/>
                </a:solidFill>
                <a:latin typeface="Gill Sans MT"/>
              </a:rPr>
              <a:t>Análisis de Requisitos</a:t>
            </a:r>
          </a:p>
        </p:txBody>
      </p:sp>
      <p:sp>
        <p:nvSpPr>
          <p:cNvPr id="66" name="CustomShape 2"/>
          <p:cNvSpPr/>
          <p:nvPr/>
        </p:nvSpPr>
        <p:spPr>
          <a:xfrm>
            <a:off x="142875" y="985838"/>
            <a:ext cx="8429625" cy="5643562"/>
          </a:xfrm>
          <a:prstGeom prst="rect">
            <a:avLst/>
          </a:prstGeom>
          <a:noFill/>
          <a:ln>
            <a:noFill/>
          </a:ln>
        </p:spPr>
        <p:txBody>
          <a:bodyPr lIns="90000" tIns="45000" rIns="90000" bIns="45000">
            <a:normAutofit lnSpcReduction="10000"/>
          </a:bodyPr>
          <a:lstStyle/>
          <a:p>
            <a:pPr marL="457200" indent="-457200">
              <a:spcAft>
                <a:spcPts val="1200"/>
              </a:spcAft>
              <a:buSzPct val="80000"/>
              <a:buFont typeface="Courier New" panose="02070309020205020404" pitchFamily="49" charset="0"/>
              <a:buChar char="o"/>
            </a:pPr>
            <a:r>
              <a:rPr lang="es-ES" sz="3200" dirty="0">
                <a:solidFill>
                  <a:srgbClr val="000000"/>
                </a:solidFill>
              </a:rPr>
              <a:t>Es la etapa de percepción, identificación y descripción del mundo real a analizar.</a:t>
            </a:r>
          </a:p>
          <a:p>
            <a:pPr marL="457200" indent="-457200">
              <a:spcAft>
                <a:spcPts val="1200"/>
              </a:spcAft>
              <a:buSzPct val="80000"/>
              <a:buFont typeface="Courier New" panose="02070309020205020404" pitchFamily="49" charset="0"/>
              <a:buChar char="o"/>
            </a:pPr>
            <a:r>
              <a:rPr lang="es-ES" sz="3200" dirty="0">
                <a:solidFill>
                  <a:srgbClr val="000000"/>
                </a:solidFill>
              </a:rPr>
              <a:t>Se responde a la pregunta ¿qué representar?. </a:t>
            </a:r>
          </a:p>
          <a:p>
            <a:pPr marL="457200" indent="-457200">
              <a:spcAft>
                <a:spcPts val="1200"/>
              </a:spcAft>
              <a:buSzPct val="80000"/>
              <a:buFont typeface="Courier New" panose="02070309020205020404" pitchFamily="49" charset="0"/>
              <a:buChar char="o"/>
            </a:pPr>
            <a:r>
              <a:rPr lang="es-AR" sz="3200" dirty="0">
                <a:solidFill>
                  <a:srgbClr val="000000"/>
                </a:solidFill>
              </a:rPr>
              <a:t>Se busca:</a:t>
            </a:r>
          </a:p>
          <a:p>
            <a:pPr marL="914400" lvl="1" indent="-457200">
              <a:spcAft>
                <a:spcPts val="1200"/>
              </a:spcAft>
              <a:buSzPct val="80000"/>
              <a:buFont typeface="Arial" panose="020B0604020202020204" pitchFamily="34" charset="0"/>
              <a:buChar char="•"/>
            </a:pPr>
            <a:r>
              <a:rPr lang="es-ES" sz="3200" dirty="0">
                <a:solidFill>
                  <a:srgbClr val="000000"/>
                </a:solidFill>
              </a:rPr>
              <a:t>Establecer los requisitos de información de los distintos grupos de usuarios.</a:t>
            </a:r>
          </a:p>
          <a:p>
            <a:pPr marL="914400" lvl="1" indent="-457200">
              <a:spcAft>
                <a:spcPts val="1200"/>
              </a:spcAft>
              <a:buSzPct val="80000"/>
              <a:buFont typeface="Arial" panose="020B0604020202020204" pitchFamily="34" charset="0"/>
              <a:buChar char="•"/>
            </a:pPr>
            <a:r>
              <a:rPr lang="es-ES" sz="3200" dirty="0">
                <a:solidFill>
                  <a:srgbClr val="000000"/>
                </a:solidFill>
              </a:rPr>
              <a:t>Información sobre el uso que se piensa dar a la BD.</a:t>
            </a:r>
          </a:p>
          <a:p>
            <a:pPr marL="914400" lvl="1" indent="-457200">
              <a:spcAft>
                <a:spcPts val="1200"/>
              </a:spcAft>
              <a:buSzPct val="80000"/>
              <a:buFont typeface="Arial" panose="020B0604020202020204" pitchFamily="34" charset="0"/>
              <a:buChar char="•"/>
            </a:pPr>
            <a:r>
              <a:rPr lang="es-AR" sz="3200" dirty="0">
                <a:solidFill>
                  <a:srgbClr val="000000"/>
                </a:solidFill>
              </a:rPr>
              <a:t>Entender los requerimientos operativos a nivel de transacciones.</a:t>
            </a:r>
            <a:endParaRPr lang="es-ES" sz="3200" dirty="0">
              <a:solidFill>
                <a:srgbClr val="000000"/>
              </a:solidFill>
            </a:endParaRPr>
          </a:p>
          <a:p>
            <a:pPr marL="914400" lvl="1" indent="-457200">
              <a:spcAft>
                <a:spcPts val="1200"/>
              </a:spcAft>
              <a:buSzPct val="80000"/>
              <a:buFont typeface="Courier New" panose="02070309020205020404" pitchFamily="49" charset="0"/>
              <a:buChar char="o"/>
            </a:pPr>
            <a:endParaRPr lang="es-AR" sz="3200" dirty="0">
              <a:solidFill>
                <a:srgbClr val="000000"/>
              </a:solidFill>
            </a:endParaRPr>
          </a:p>
        </p:txBody>
      </p:sp>
    </p:spTree>
    <p:extLst>
      <p:ext uri="{BB962C8B-B14F-4D97-AF65-F5344CB8AC3E}">
        <p14:creationId xmlns:p14="http://schemas.microsoft.com/office/powerpoint/2010/main" val="103396597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2"/>
          <p:cNvSpPr/>
          <p:nvPr/>
        </p:nvSpPr>
        <p:spPr>
          <a:xfrm>
            <a:off x="185738" y="1603717"/>
            <a:ext cx="8759182" cy="5039971"/>
          </a:xfrm>
          <a:prstGeom prst="rect">
            <a:avLst/>
          </a:prstGeom>
          <a:noFill/>
          <a:ln>
            <a:noFill/>
          </a:ln>
        </p:spPr>
        <p:txBody>
          <a:bodyPr lIns="90000" tIns="45000" rIns="90000" bIns="45000">
            <a:normAutofit/>
          </a:bodyPr>
          <a:lstStyle/>
          <a:p>
            <a:pPr marL="363538" indent="-363538">
              <a:lnSpc>
                <a:spcPct val="70000"/>
              </a:lnSpc>
              <a:spcAft>
                <a:spcPts val="600"/>
              </a:spcAft>
              <a:buSzPct val="80000"/>
              <a:buFont typeface="Arial" panose="020B0604020202020204" pitchFamily="34" charset="0"/>
              <a:buChar char="•"/>
            </a:pPr>
            <a:r>
              <a:rPr lang="es-AR" sz="3300" dirty="0">
                <a:solidFill>
                  <a:srgbClr val="000000"/>
                </a:solidFill>
              </a:rPr>
              <a:t>Hasta ahora vimos como definir entidades y atributos.</a:t>
            </a:r>
          </a:p>
          <a:p>
            <a:pPr marL="363538" indent="-363538">
              <a:lnSpc>
                <a:spcPct val="70000"/>
              </a:lnSpc>
              <a:spcAft>
                <a:spcPts val="600"/>
              </a:spcAft>
              <a:buSzPct val="80000"/>
              <a:buFont typeface="Arial" panose="020B0604020202020204" pitchFamily="34" charset="0"/>
              <a:buChar char="•"/>
            </a:pPr>
            <a:r>
              <a:rPr lang="es-AR" sz="3300" dirty="0">
                <a:solidFill>
                  <a:srgbClr val="000000"/>
                </a:solidFill>
              </a:rPr>
              <a:t>De acuerdo a nuestros requisitos iniciales tenemos cuatro tipos de entidades:</a:t>
            </a:r>
          </a:p>
          <a:p>
            <a:pPr>
              <a:lnSpc>
                <a:spcPct val="70000"/>
              </a:lnSpc>
              <a:spcAft>
                <a:spcPts val="600"/>
              </a:spcAft>
              <a:buSzPct val="80000"/>
            </a:pPr>
            <a:endParaRPr lang="es-AR" sz="3300" dirty="0">
              <a:solidFill>
                <a:srgbClr val="000000"/>
              </a:solidFill>
            </a:endParaRPr>
          </a:p>
          <a:p>
            <a:pPr lvl="2" indent="-457200">
              <a:lnSpc>
                <a:spcPct val="80000"/>
              </a:lnSpc>
              <a:spcAft>
                <a:spcPts val="600"/>
              </a:spcAft>
              <a:buSzPct val="80000"/>
              <a:buFont typeface="Courier New" panose="02070309020205020404" pitchFamily="49" charset="0"/>
              <a:buChar char="o"/>
            </a:pPr>
            <a:r>
              <a:rPr lang="es-ES" sz="2800" dirty="0">
                <a:solidFill>
                  <a:srgbClr val="000000"/>
                </a:solidFill>
              </a:rPr>
              <a:t>DEPARTAMENTO</a:t>
            </a:r>
          </a:p>
          <a:p>
            <a:pPr lvl="2" indent="-457200">
              <a:lnSpc>
                <a:spcPct val="80000"/>
              </a:lnSpc>
              <a:spcAft>
                <a:spcPts val="600"/>
              </a:spcAft>
              <a:buSzPct val="80000"/>
              <a:buFont typeface="Courier New" panose="02070309020205020404" pitchFamily="49" charset="0"/>
              <a:buChar char="o"/>
            </a:pPr>
            <a:r>
              <a:rPr lang="es-ES" sz="2800" dirty="0">
                <a:solidFill>
                  <a:srgbClr val="000000"/>
                </a:solidFill>
              </a:rPr>
              <a:t>PROYECTO</a:t>
            </a:r>
          </a:p>
          <a:p>
            <a:pPr lvl="2" indent="-457200">
              <a:lnSpc>
                <a:spcPct val="80000"/>
              </a:lnSpc>
              <a:spcAft>
                <a:spcPts val="600"/>
              </a:spcAft>
              <a:buSzPct val="80000"/>
              <a:buFont typeface="Courier New" panose="02070309020205020404" pitchFamily="49" charset="0"/>
              <a:buChar char="o"/>
            </a:pPr>
            <a:r>
              <a:rPr lang="es-ES" sz="2800" dirty="0">
                <a:solidFill>
                  <a:srgbClr val="000000"/>
                </a:solidFill>
              </a:rPr>
              <a:t>EMPLEADO</a:t>
            </a:r>
          </a:p>
          <a:p>
            <a:pPr lvl="2" indent="-457200">
              <a:lnSpc>
                <a:spcPct val="80000"/>
              </a:lnSpc>
              <a:spcAft>
                <a:spcPts val="600"/>
              </a:spcAft>
              <a:buSzPct val="80000"/>
              <a:buFont typeface="Courier New" panose="02070309020205020404" pitchFamily="49" charset="0"/>
              <a:buChar char="o"/>
            </a:pPr>
            <a:r>
              <a:rPr lang="es-ES" sz="2800" dirty="0">
                <a:solidFill>
                  <a:srgbClr val="000000"/>
                </a:solidFill>
              </a:rPr>
              <a:t>SUBORDINADO</a:t>
            </a:r>
          </a:p>
          <a:p>
            <a:pPr lvl="2" indent="-457200">
              <a:lnSpc>
                <a:spcPct val="80000"/>
              </a:lnSpc>
              <a:spcAft>
                <a:spcPts val="600"/>
              </a:spcAft>
              <a:buSzPct val="80000"/>
              <a:buFont typeface="Courier New" panose="02070309020205020404" pitchFamily="49" charset="0"/>
              <a:buChar char="o"/>
            </a:pPr>
            <a:endParaRPr lang="es-AR" sz="2400" dirty="0">
              <a:solidFill>
                <a:srgbClr val="000000"/>
              </a:solidFill>
            </a:endParaRPr>
          </a:p>
        </p:txBody>
      </p:sp>
      <p:sp>
        <p:nvSpPr>
          <p:cNvPr id="4" name="CustomShape 1"/>
          <p:cNvSpPr/>
          <p:nvPr/>
        </p:nvSpPr>
        <p:spPr>
          <a:xfrm>
            <a:off x="185738" y="46081"/>
            <a:ext cx="8729662" cy="994928"/>
          </a:xfrm>
          <a:prstGeom prst="rect">
            <a:avLst/>
          </a:prstGeom>
          <a:noFill/>
          <a:ln>
            <a:noFill/>
          </a:ln>
        </p:spPr>
        <p:txBody>
          <a:bodyPr lIns="90000" tIns="45000" rIns="90000" bIns="45000" anchor="ctr"/>
          <a:lstStyle/>
          <a:p>
            <a:pPr algn="ctr"/>
            <a:r>
              <a:rPr lang="es-AR" sz="4300" dirty="0">
                <a:solidFill>
                  <a:srgbClr val="572314"/>
                </a:solidFill>
                <a:latin typeface="Gill Sans MT"/>
              </a:rPr>
              <a:t>Problema: identificando entidades</a:t>
            </a:r>
            <a:endParaRPr lang="es-AR" sz="4400" dirty="0"/>
          </a:p>
          <a:p>
            <a:pPr algn="ctr">
              <a:lnSpc>
                <a:spcPct val="100000"/>
              </a:lnSpc>
            </a:pPr>
            <a:endParaRPr lang="es-AR" dirty="0"/>
          </a:p>
        </p:txBody>
      </p:sp>
    </p:spTree>
    <p:extLst>
      <p:ext uri="{BB962C8B-B14F-4D97-AF65-F5344CB8AC3E}">
        <p14:creationId xmlns:p14="http://schemas.microsoft.com/office/powerpoint/2010/main" val="391806245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2"/>
          <p:cNvSpPr/>
          <p:nvPr/>
        </p:nvSpPr>
        <p:spPr>
          <a:xfrm>
            <a:off x="185738" y="1012874"/>
            <a:ext cx="8759182" cy="5630814"/>
          </a:xfrm>
          <a:prstGeom prst="rect">
            <a:avLst/>
          </a:prstGeom>
          <a:noFill/>
          <a:ln>
            <a:noFill/>
          </a:ln>
        </p:spPr>
        <p:txBody>
          <a:bodyPr lIns="90000" tIns="45000" rIns="90000" bIns="45000">
            <a:normAutofit fontScale="92500" lnSpcReduction="10000"/>
          </a:bodyPr>
          <a:lstStyle/>
          <a:p>
            <a:pPr marL="363538" lvl="2" indent="-363538">
              <a:lnSpc>
                <a:spcPct val="90000"/>
              </a:lnSpc>
              <a:spcAft>
                <a:spcPts val="600"/>
              </a:spcAft>
              <a:buSzPct val="80000"/>
              <a:buFont typeface="Arial" panose="020B0604020202020204" pitchFamily="34" charset="0"/>
              <a:buChar char="•"/>
            </a:pPr>
            <a:r>
              <a:rPr lang="es-ES" sz="2400" dirty="0">
                <a:solidFill>
                  <a:srgbClr val="000000"/>
                </a:solidFill>
              </a:rPr>
              <a:t>DEPARTAMENTO: atributos </a:t>
            </a:r>
            <a:r>
              <a:rPr lang="es-ES" sz="2400" dirty="0" err="1">
                <a:solidFill>
                  <a:srgbClr val="000000"/>
                </a:solidFill>
              </a:rPr>
              <a:t>NombreDpto</a:t>
            </a:r>
            <a:r>
              <a:rPr lang="es-ES" sz="2400" dirty="0">
                <a:solidFill>
                  <a:srgbClr val="000000"/>
                </a:solidFill>
              </a:rPr>
              <a:t>, </a:t>
            </a:r>
            <a:r>
              <a:rPr lang="es-ES" sz="2400" dirty="0" err="1">
                <a:solidFill>
                  <a:srgbClr val="000000"/>
                </a:solidFill>
              </a:rPr>
              <a:t>NúmeroDpto</a:t>
            </a:r>
            <a:r>
              <a:rPr lang="es-ES" sz="2400" dirty="0">
                <a:solidFill>
                  <a:srgbClr val="000000"/>
                </a:solidFill>
              </a:rPr>
              <a:t>, Ubicaciones, Director y </a:t>
            </a:r>
            <a:r>
              <a:rPr lang="es-ES" sz="2400" dirty="0" err="1">
                <a:solidFill>
                  <a:srgbClr val="000000"/>
                </a:solidFill>
              </a:rPr>
              <a:t>FechaIngresoDirector</a:t>
            </a:r>
            <a:r>
              <a:rPr lang="es-ES" sz="2400" dirty="0">
                <a:solidFill>
                  <a:srgbClr val="000000"/>
                </a:solidFill>
              </a:rPr>
              <a:t>. Ubicaciones es el único atributo </a:t>
            </a:r>
            <a:r>
              <a:rPr lang="es-ES" sz="2400" dirty="0" err="1">
                <a:solidFill>
                  <a:srgbClr val="000000"/>
                </a:solidFill>
              </a:rPr>
              <a:t>multivalor</a:t>
            </a:r>
            <a:r>
              <a:rPr lang="es-ES" sz="2400" dirty="0">
                <a:solidFill>
                  <a:srgbClr val="000000"/>
                </a:solidFill>
              </a:rPr>
              <a:t>. Podemos especificar que Nombre y </a:t>
            </a:r>
            <a:r>
              <a:rPr lang="es-ES" sz="2400" dirty="0" err="1">
                <a:solidFill>
                  <a:srgbClr val="000000"/>
                </a:solidFill>
              </a:rPr>
              <a:t>NúmeroDpto</a:t>
            </a:r>
            <a:r>
              <a:rPr lang="es-ES" sz="2400" dirty="0">
                <a:solidFill>
                  <a:srgbClr val="000000"/>
                </a:solidFill>
              </a:rPr>
              <a:t> son atributos clave (separados) porque cada uno se especificó como único.</a:t>
            </a:r>
          </a:p>
          <a:p>
            <a:pPr marL="0" lvl="2">
              <a:lnSpc>
                <a:spcPct val="90000"/>
              </a:lnSpc>
              <a:spcAft>
                <a:spcPts val="600"/>
              </a:spcAft>
              <a:buSzPct val="80000"/>
            </a:pPr>
            <a:endParaRPr lang="es-ES" sz="2400" dirty="0">
              <a:solidFill>
                <a:srgbClr val="000000"/>
              </a:solidFill>
            </a:endParaRPr>
          </a:p>
          <a:p>
            <a:pPr marL="363538" lvl="2" indent="-363538">
              <a:lnSpc>
                <a:spcPct val="90000"/>
              </a:lnSpc>
              <a:spcAft>
                <a:spcPts val="600"/>
              </a:spcAft>
              <a:buSzPct val="80000"/>
              <a:buFont typeface="Arial" panose="020B0604020202020204" pitchFamily="34" charset="0"/>
              <a:buChar char="•"/>
            </a:pPr>
            <a:r>
              <a:rPr lang="es-ES" sz="2400" dirty="0">
                <a:solidFill>
                  <a:srgbClr val="000000"/>
                </a:solidFill>
              </a:rPr>
              <a:t>PROYECTO: atributos Nombre, Número, Ubicación y </a:t>
            </a:r>
            <a:r>
              <a:rPr lang="es-ES" sz="2400" dirty="0" err="1">
                <a:solidFill>
                  <a:srgbClr val="000000"/>
                </a:solidFill>
              </a:rPr>
              <a:t>DepartamentoControl</a:t>
            </a:r>
            <a:r>
              <a:rPr lang="es-ES" sz="2400" dirty="0">
                <a:solidFill>
                  <a:srgbClr val="000000"/>
                </a:solidFill>
              </a:rPr>
              <a:t>. Tanto Nombre como Número son atributos clave (separados).</a:t>
            </a:r>
          </a:p>
          <a:p>
            <a:pPr marL="363538" lvl="2" indent="-363538">
              <a:lnSpc>
                <a:spcPct val="90000"/>
              </a:lnSpc>
              <a:spcAft>
                <a:spcPts val="600"/>
              </a:spcAft>
              <a:buSzPct val="80000"/>
              <a:buFont typeface="Arial" panose="020B0604020202020204" pitchFamily="34" charset="0"/>
              <a:buChar char="•"/>
            </a:pPr>
            <a:endParaRPr lang="es-ES" sz="2400" dirty="0">
              <a:solidFill>
                <a:srgbClr val="000000"/>
              </a:solidFill>
            </a:endParaRPr>
          </a:p>
          <a:p>
            <a:pPr marL="363538" lvl="2" indent="-363538">
              <a:lnSpc>
                <a:spcPct val="90000"/>
              </a:lnSpc>
              <a:spcAft>
                <a:spcPts val="600"/>
              </a:spcAft>
              <a:buSzPct val="80000"/>
              <a:buFont typeface="Arial" panose="020B0604020202020204" pitchFamily="34" charset="0"/>
              <a:buChar char="•"/>
            </a:pPr>
            <a:r>
              <a:rPr lang="es-ES" sz="2400" dirty="0">
                <a:solidFill>
                  <a:srgbClr val="000000"/>
                </a:solidFill>
              </a:rPr>
              <a:t>EMPLEADO: atributos Nombre, </a:t>
            </a:r>
            <a:r>
              <a:rPr lang="es-ES" sz="2400" dirty="0" err="1">
                <a:solidFill>
                  <a:srgbClr val="000000"/>
                </a:solidFill>
              </a:rPr>
              <a:t>Dni</a:t>
            </a:r>
            <a:r>
              <a:rPr lang="es-ES" sz="2400" dirty="0">
                <a:solidFill>
                  <a:srgbClr val="000000"/>
                </a:solidFill>
              </a:rPr>
              <a:t>, Sexo, Dirección, Sueldo, </a:t>
            </a:r>
            <a:r>
              <a:rPr lang="es-ES" sz="2400" dirty="0" err="1">
                <a:solidFill>
                  <a:srgbClr val="000000"/>
                </a:solidFill>
              </a:rPr>
              <a:t>FechaNac</a:t>
            </a:r>
            <a:r>
              <a:rPr lang="es-ES" sz="2400" dirty="0">
                <a:solidFill>
                  <a:srgbClr val="000000"/>
                </a:solidFill>
              </a:rPr>
              <a:t>, Departamento y Supervisor. Nombre y Dirección pueden ser atributos compuestos; no obstante, esto no se especificó en los requisitos. Debemos volver a los usuarios para ver si alguno de ellos se referirá a los componentes individuales de Nombre (</a:t>
            </a:r>
            <a:r>
              <a:rPr lang="es-ES" sz="2400" dirty="0" err="1">
                <a:solidFill>
                  <a:srgbClr val="000000"/>
                </a:solidFill>
              </a:rPr>
              <a:t>NombrePila</a:t>
            </a:r>
            <a:r>
              <a:rPr lang="es-ES" sz="2400" dirty="0">
                <a:solidFill>
                  <a:srgbClr val="000000"/>
                </a:solidFill>
              </a:rPr>
              <a:t>,  </a:t>
            </a:r>
            <a:r>
              <a:rPr lang="es-ES" sz="2400" dirty="0" err="1">
                <a:solidFill>
                  <a:srgbClr val="000000"/>
                </a:solidFill>
              </a:rPr>
              <a:t>primerApellido</a:t>
            </a:r>
            <a:r>
              <a:rPr lang="es-ES" sz="2400" dirty="0">
                <a:solidFill>
                  <a:srgbClr val="000000"/>
                </a:solidFill>
              </a:rPr>
              <a:t>, </a:t>
            </a:r>
            <a:r>
              <a:rPr lang="es-ES" sz="2400" dirty="0" err="1">
                <a:solidFill>
                  <a:srgbClr val="000000"/>
                </a:solidFill>
              </a:rPr>
              <a:t>SegundoApellido</a:t>
            </a:r>
            <a:r>
              <a:rPr lang="es-ES" sz="2400" dirty="0">
                <a:solidFill>
                  <a:srgbClr val="000000"/>
                </a:solidFill>
              </a:rPr>
              <a:t>) o de Dirección.</a:t>
            </a:r>
          </a:p>
          <a:p>
            <a:pPr marL="363538" lvl="2" indent="-363538">
              <a:lnSpc>
                <a:spcPct val="90000"/>
              </a:lnSpc>
              <a:spcAft>
                <a:spcPts val="600"/>
              </a:spcAft>
              <a:buSzPct val="80000"/>
              <a:buFont typeface="Arial" panose="020B0604020202020204" pitchFamily="34" charset="0"/>
              <a:buChar char="•"/>
            </a:pPr>
            <a:endParaRPr lang="es-ES" sz="2400" dirty="0">
              <a:solidFill>
                <a:srgbClr val="000000"/>
              </a:solidFill>
            </a:endParaRPr>
          </a:p>
          <a:p>
            <a:pPr marL="363538" lvl="2" indent="-363538">
              <a:lnSpc>
                <a:spcPct val="90000"/>
              </a:lnSpc>
              <a:spcAft>
                <a:spcPts val="600"/>
              </a:spcAft>
              <a:buSzPct val="80000"/>
              <a:buFont typeface="Arial" panose="020B0604020202020204" pitchFamily="34" charset="0"/>
              <a:buChar char="•"/>
            </a:pPr>
            <a:r>
              <a:rPr lang="es-ES" sz="2400" dirty="0">
                <a:solidFill>
                  <a:srgbClr val="000000"/>
                </a:solidFill>
              </a:rPr>
              <a:t>SUBORDINADO: atributos Empleado, </a:t>
            </a:r>
            <a:r>
              <a:rPr lang="es-ES" sz="2400" dirty="0" err="1">
                <a:solidFill>
                  <a:srgbClr val="000000"/>
                </a:solidFill>
              </a:rPr>
              <a:t>NombreSubordinado</a:t>
            </a:r>
            <a:r>
              <a:rPr lang="es-ES" sz="2400" dirty="0">
                <a:solidFill>
                  <a:srgbClr val="000000"/>
                </a:solidFill>
              </a:rPr>
              <a:t>, Sexo, </a:t>
            </a:r>
            <a:r>
              <a:rPr lang="es-ES" sz="2400" dirty="0" err="1">
                <a:solidFill>
                  <a:srgbClr val="000000"/>
                </a:solidFill>
              </a:rPr>
              <a:t>FechaNac</a:t>
            </a:r>
            <a:r>
              <a:rPr lang="es-ES" sz="2400" dirty="0">
                <a:solidFill>
                  <a:srgbClr val="000000"/>
                </a:solidFill>
              </a:rPr>
              <a:t> y Relación (con el empleado).</a:t>
            </a:r>
            <a:endParaRPr lang="es-AR" sz="2400" dirty="0">
              <a:solidFill>
                <a:srgbClr val="000000"/>
              </a:solidFill>
            </a:endParaRPr>
          </a:p>
        </p:txBody>
      </p:sp>
      <p:sp>
        <p:nvSpPr>
          <p:cNvPr id="4" name="CustomShape 1"/>
          <p:cNvSpPr/>
          <p:nvPr/>
        </p:nvSpPr>
        <p:spPr>
          <a:xfrm>
            <a:off x="185738" y="46080"/>
            <a:ext cx="8729662" cy="840185"/>
          </a:xfrm>
          <a:prstGeom prst="rect">
            <a:avLst/>
          </a:prstGeom>
          <a:noFill/>
          <a:ln>
            <a:noFill/>
          </a:ln>
        </p:spPr>
        <p:txBody>
          <a:bodyPr lIns="90000" tIns="45000" rIns="90000" bIns="45000" anchor="ctr"/>
          <a:lstStyle/>
          <a:p>
            <a:pPr algn="ctr"/>
            <a:r>
              <a:rPr lang="es-AR" sz="4300" dirty="0">
                <a:solidFill>
                  <a:srgbClr val="572314"/>
                </a:solidFill>
                <a:latin typeface="Gill Sans MT"/>
              </a:rPr>
              <a:t>Problema: identificando atributos</a:t>
            </a:r>
            <a:endParaRPr lang="es-AR" sz="4400" dirty="0"/>
          </a:p>
        </p:txBody>
      </p:sp>
    </p:spTree>
    <p:extLst>
      <p:ext uri="{BB962C8B-B14F-4D97-AF65-F5344CB8AC3E}">
        <p14:creationId xmlns:p14="http://schemas.microsoft.com/office/powerpoint/2010/main" val="318711814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185738" y="46080"/>
            <a:ext cx="8729662" cy="1011195"/>
          </a:xfrm>
          <a:prstGeom prst="rect">
            <a:avLst/>
          </a:prstGeom>
          <a:noFill/>
          <a:ln>
            <a:noFill/>
          </a:ln>
        </p:spPr>
        <p:txBody>
          <a:bodyPr lIns="90000" tIns="45000" rIns="90000" bIns="45000" anchor="ctr"/>
          <a:lstStyle/>
          <a:p>
            <a:pPr algn="ctr"/>
            <a:r>
              <a:rPr lang="es-AR" sz="4300" dirty="0">
                <a:solidFill>
                  <a:srgbClr val="572314"/>
                </a:solidFill>
                <a:latin typeface="Gill Sans MT"/>
              </a:rPr>
              <a:t>Problema: comenzando a diagramar</a:t>
            </a:r>
            <a:endParaRPr lang="es-AR" sz="4400" dirty="0"/>
          </a:p>
        </p:txBody>
      </p:sp>
      <p:pic>
        <p:nvPicPr>
          <p:cNvPr id="2" name="Picture 1"/>
          <p:cNvPicPr>
            <a:picLocks noChangeAspect="1"/>
          </p:cNvPicPr>
          <p:nvPr/>
        </p:nvPicPr>
        <p:blipFill>
          <a:blip r:embed="rId2"/>
          <a:stretch>
            <a:fillRect/>
          </a:stretch>
        </p:blipFill>
        <p:spPr>
          <a:xfrm>
            <a:off x="724571" y="1057275"/>
            <a:ext cx="7651995" cy="5543550"/>
          </a:xfrm>
          <a:prstGeom prst="rect">
            <a:avLst/>
          </a:prstGeom>
        </p:spPr>
      </p:pic>
    </p:spTree>
    <p:extLst>
      <p:ext uri="{BB962C8B-B14F-4D97-AF65-F5344CB8AC3E}">
        <p14:creationId xmlns:p14="http://schemas.microsoft.com/office/powerpoint/2010/main" val="298632038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114300" y="0"/>
            <a:ext cx="8819460" cy="942975"/>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Relaciones</a:t>
            </a:r>
            <a:endParaRPr lang="es-AR" dirty="0"/>
          </a:p>
        </p:txBody>
      </p:sp>
      <p:sp>
        <p:nvSpPr>
          <p:cNvPr id="115" name="CustomShape 2"/>
          <p:cNvSpPr/>
          <p:nvPr/>
        </p:nvSpPr>
        <p:spPr>
          <a:xfrm>
            <a:off x="114300" y="1061356"/>
            <a:ext cx="8605157" cy="5633357"/>
          </a:xfrm>
          <a:prstGeom prst="rect">
            <a:avLst/>
          </a:prstGeom>
          <a:noFill/>
          <a:ln>
            <a:noFill/>
          </a:ln>
        </p:spPr>
        <p:txBody>
          <a:bodyPr lIns="90000" tIns="45000" rIns="90000" bIns="45000">
            <a:normAutofit fontScale="85000" lnSpcReduction="10000"/>
          </a:bodyPr>
          <a:lstStyle/>
          <a:p>
            <a:pPr marL="457200" indent="-457200">
              <a:spcAft>
                <a:spcPts val="1200"/>
              </a:spcAft>
              <a:buSzPct val="80000"/>
              <a:buFont typeface="Arial" panose="020B0604020202020204" pitchFamily="34" charset="0"/>
              <a:buChar char="•"/>
            </a:pPr>
            <a:r>
              <a:rPr lang="es-AR" sz="3300" dirty="0">
                <a:solidFill>
                  <a:srgbClr val="000000"/>
                </a:solidFill>
              </a:rPr>
              <a:t>En nuestro ejercicio todavía no hemos representado que un EMPLEADO trabaja para un DEPARTAMENTO.</a:t>
            </a:r>
          </a:p>
          <a:p>
            <a:pPr marL="457200" indent="-457200">
              <a:spcAft>
                <a:spcPts val="1200"/>
              </a:spcAft>
              <a:buSzPct val="80000"/>
              <a:buFont typeface="Arial" panose="020B0604020202020204" pitchFamily="34" charset="0"/>
              <a:buChar char="•"/>
            </a:pPr>
            <a:r>
              <a:rPr lang="es-AR" sz="3300" dirty="0">
                <a:solidFill>
                  <a:srgbClr val="000000"/>
                </a:solidFill>
              </a:rPr>
              <a:t>Las asociaciones, vínculos o correspondencias entre las distintas entidades en un diagrama de entidad-relación se representa mediante </a:t>
            </a:r>
            <a:r>
              <a:rPr lang="es-AR" sz="3300" b="1" dirty="0">
                <a:solidFill>
                  <a:srgbClr val="000000"/>
                </a:solidFill>
                <a:effectLst>
                  <a:outerShdw blurRad="38100" dist="38100" dir="2700000" algn="tl">
                    <a:srgbClr val="000000">
                      <a:alpha val="43137"/>
                    </a:srgbClr>
                  </a:outerShdw>
                </a:effectLst>
              </a:rPr>
              <a:t>relaciones</a:t>
            </a:r>
            <a:r>
              <a:rPr lang="es-AR" sz="3300" dirty="0">
                <a:solidFill>
                  <a:srgbClr val="000000"/>
                </a:solidFill>
              </a:rPr>
              <a:t>.</a:t>
            </a:r>
          </a:p>
          <a:p>
            <a:pPr marL="457200" indent="-457200">
              <a:spcAft>
                <a:spcPts val="1200"/>
              </a:spcAft>
              <a:buSzPct val="80000"/>
              <a:buFont typeface="Arial" panose="020B0604020202020204" pitchFamily="34" charset="0"/>
              <a:buChar char="•"/>
            </a:pPr>
            <a:r>
              <a:rPr lang="es-AR" sz="3300" dirty="0">
                <a:solidFill>
                  <a:srgbClr val="000000"/>
                </a:solidFill>
              </a:rPr>
              <a:t>Las relaciones también se extraen del</a:t>
            </a:r>
            <a:r>
              <a:rPr lang="es-ES" sz="3300" dirty="0">
                <a:solidFill>
                  <a:srgbClr val="000000"/>
                </a:solidFill>
              </a:rPr>
              <a:t> Universo de Discurso que se esta modelando.</a:t>
            </a:r>
            <a:endParaRPr lang="es-AR" sz="3300" dirty="0">
              <a:solidFill>
                <a:srgbClr val="000000"/>
              </a:solidFill>
            </a:endParaRPr>
          </a:p>
          <a:p>
            <a:pPr marL="457200" indent="-457200">
              <a:spcAft>
                <a:spcPts val="1200"/>
              </a:spcAft>
              <a:buSzPct val="80000"/>
              <a:buFont typeface="Arial" panose="020B0604020202020204" pitchFamily="34" charset="0"/>
              <a:buChar char="•"/>
            </a:pPr>
            <a:r>
              <a:rPr lang="es-AR" sz="3300" dirty="0">
                <a:solidFill>
                  <a:srgbClr val="000000"/>
                </a:solidFill>
              </a:rPr>
              <a:t>También se las puede ver con el nombre de “interrelación”</a:t>
            </a:r>
          </a:p>
          <a:p>
            <a:pPr marL="457200" indent="-457200">
              <a:spcAft>
                <a:spcPts val="1200"/>
              </a:spcAft>
              <a:buSzPct val="80000"/>
              <a:buFont typeface="Arial" panose="020B0604020202020204" pitchFamily="34" charset="0"/>
              <a:buChar char="•"/>
            </a:pPr>
            <a:r>
              <a:rPr lang="es-ES" sz="3300" dirty="0">
                <a:solidFill>
                  <a:srgbClr val="000000"/>
                </a:solidFill>
              </a:rPr>
              <a:t>Limitan las posibles combinaciones de entidades que pueden participar en las relaciones</a:t>
            </a:r>
            <a:endParaRPr lang="es-AR" sz="3300" dirty="0">
              <a:solidFill>
                <a:srgbClr val="000000"/>
              </a:solidFill>
            </a:endParaRPr>
          </a:p>
          <a:p>
            <a:pPr>
              <a:lnSpc>
                <a:spcPct val="70000"/>
              </a:lnSpc>
              <a:buSzPct val="80000"/>
            </a:pPr>
            <a:endParaRPr lang="es-AR" sz="3300" dirty="0">
              <a:solidFill>
                <a:srgbClr val="000000"/>
              </a:solidFill>
            </a:endParaRPr>
          </a:p>
          <a:p>
            <a:pPr>
              <a:lnSpc>
                <a:spcPct val="70000"/>
              </a:lnSpc>
              <a:buSzPct val="80000"/>
            </a:pPr>
            <a:endParaRPr lang="es-A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114300" y="0"/>
            <a:ext cx="8819460" cy="942975"/>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Tipos de Relaciones</a:t>
            </a:r>
            <a:endParaRPr lang="es-AR" dirty="0"/>
          </a:p>
        </p:txBody>
      </p:sp>
      <p:sp>
        <p:nvSpPr>
          <p:cNvPr id="115" name="CustomShape 2"/>
          <p:cNvSpPr/>
          <p:nvPr/>
        </p:nvSpPr>
        <p:spPr>
          <a:xfrm>
            <a:off x="114300" y="1061356"/>
            <a:ext cx="8819460" cy="5633357"/>
          </a:xfrm>
          <a:prstGeom prst="rect">
            <a:avLst/>
          </a:prstGeom>
          <a:noFill/>
          <a:ln>
            <a:noFill/>
          </a:ln>
        </p:spPr>
        <p:txBody>
          <a:bodyPr lIns="90000" tIns="45000" rIns="90000" bIns="45000">
            <a:normAutofit/>
          </a:bodyPr>
          <a:lstStyle/>
          <a:p>
            <a:pPr marL="457200" indent="-457200">
              <a:spcAft>
                <a:spcPts val="1200"/>
              </a:spcAft>
              <a:buSzPct val="80000"/>
              <a:buFont typeface="Arial" panose="020B0604020202020204" pitchFamily="34" charset="0"/>
              <a:buChar char="•"/>
            </a:pPr>
            <a:r>
              <a:rPr lang="es-ES" sz="3300" dirty="0">
                <a:solidFill>
                  <a:srgbClr val="000000"/>
                </a:solidFill>
              </a:rPr>
              <a:t>Un tipo de relación R entre n tipos de entidades E</a:t>
            </a:r>
            <a:r>
              <a:rPr lang="es-ES" sz="3300" baseline="-25000" dirty="0">
                <a:solidFill>
                  <a:srgbClr val="000000"/>
                </a:solidFill>
              </a:rPr>
              <a:t>1</a:t>
            </a:r>
            <a:r>
              <a:rPr lang="es-ES" sz="3300" dirty="0">
                <a:solidFill>
                  <a:srgbClr val="000000"/>
                </a:solidFill>
              </a:rPr>
              <a:t>, E</a:t>
            </a:r>
            <a:r>
              <a:rPr lang="es-ES" sz="3300" baseline="-25000" dirty="0">
                <a:solidFill>
                  <a:srgbClr val="000000"/>
                </a:solidFill>
              </a:rPr>
              <a:t>2</a:t>
            </a:r>
            <a:r>
              <a:rPr lang="es-ES" sz="3300" dirty="0">
                <a:solidFill>
                  <a:srgbClr val="000000"/>
                </a:solidFill>
              </a:rPr>
              <a:t>, . . ., E</a:t>
            </a:r>
            <a:r>
              <a:rPr lang="es-ES" sz="3300" baseline="-25000" dirty="0">
                <a:solidFill>
                  <a:srgbClr val="000000"/>
                </a:solidFill>
              </a:rPr>
              <a:t>n</a:t>
            </a:r>
            <a:r>
              <a:rPr lang="es-ES" sz="3300" dirty="0">
                <a:solidFill>
                  <a:srgbClr val="000000"/>
                </a:solidFill>
              </a:rPr>
              <a:t> define un conjunto de asociaciones (o un conjunto de relaciones) entre las entidades de esos tipos de entidades.</a:t>
            </a:r>
          </a:p>
          <a:p>
            <a:pPr marL="457200" indent="-457200">
              <a:spcAft>
                <a:spcPts val="1200"/>
              </a:spcAft>
              <a:buSzPct val="80000"/>
              <a:buFont typeface="Arial" panose="020B0604020202020204" pitchFamily="34" charset="0"/>
              <a:buChar char="•"/>
            </a:pPr>
            <a:r>
              <a:rPr lang="es-ES" sz="3300" dirty="0">
                <a:solidFill>
                  <a:srgbClr val="000000"/>
                </a:solidFill>
              </a:rPr>
              <a:t>Desde el punto de vista de cada uno de los tipos de entidad, entonces vemos E</a:t>
            </a:r>
            <a:r>
              <a:rPr lang="es-ES" sz="3300" baseline="-25000" dirty="0">
                <a:solidFill>
                  <a:srgbClr val="000000"/>
                </a:solidFill>
              </a:rPr>
              <a:t>1</a:t>
            </a:r>
            <a:r>
              <a:rPr lang="es-ES" sz="3300" dirty="0">
                <a:solidFill>
                  <a:srgbClr val="000000"/>
                </a:solidFill>
              </a:rPr>
              <a:t>, E</a:t>
            </a:r>
            <a:r>
              <a:rPr lang="es-ES" sz="3300" baseline="-25000" dirty="0">
                <a:solidFill>
                  <a:srgbClr val="000000"/>
                </a:solidFill>
              </a:rPr>
              <a:t>2</a:t>
            </a:r>
            <a:r>
              <a:rPr lang="es-ES" sz="3300" dirty="0">
                <a:solidFill>
                  <a:srgbClr val="000000"/>
                </a:solidFill>
              </a:rPr>
              <a:t> … E</a:t>
            </a:r>
            <a:r>
              <a:rPr lang="es-ES" sz="3300" baseline="-25000" dirty="0">
                <a:solidFill>
                  <a:srgbClr val="000000"/>
                </a:solidFill>
              </a:rPr>
              <a:t>n</a:t>
            </a:r>
            <a:r>
              <a:rPr lang="es-ES" sz="3300" dirty="0">
                <a:solidFill>
                  <a:srgbClr val="000000"/>
                </a:solidFill>
              </a:rPr>
              <a:t> participa en el tipo de relación R; por lo que  cada una de las entidades individuales                e</a:t>
            </a:r>
            <a:r>
              <a:rPr lang="es-ES" sz="3300" baseline="-25000" dirty="0">
                <a:solidFill>
                  <a:srgbClr val="000000"/>
                </a:solidFill>
              </a:rPr>
              <a:t>1</a:t>
            </a:r>
            <a:r>
              <a:rPr lang="es-ES" sz="3300" dirty="0">
                <a:solidFill>
                  <a:srgbClr val="000000"/>
                </a:solidFill>
              </a:rPr>
              <a:t>, e</a:t>
            </a:r>
            <a:r>
              <a:rPr lang="es-ES" sz="3300" baseline="-25000" dirty="0">
                <a:solidFill>
                  <a:srgbClr val="000000"/>
                </a:solidFill>
              </a:rPr>
              <a:t>2</a:t>
            </a:r>
            <a:r>
              <a:rPr lang="es-ES" sz="3300" dirty="0">
                <a:solidFill>
                  <a:srgbClr val="000000"/>
                </a:solidFill>
              </a:rPr>
              <a:t>, . . ., e</a:t>
            </a:r>
            <a:r>
              <a:rPr lang="es-ES" sz="3300" baseline="-25000" dirty="0">
                <a:solidFill>
                  <a:srgbClr val="000000"/>
                </a:solidFill>
              </a:rPr>
              <a:t>n</a:t>
            </a:r>
            <a:r>
              <a:rPr lang="es-ES" sz="3300" dirty="0">
                <a:solidFill>
                  <a:srgbClr val="000000"/>
                </a:solidFill>
              </a:rPr>
              <a:t> se dice que participan en la instancia de relación r (e</a:t>
            </a:r>
            <a:r>
              <a:rPr lang="es-ES" sz="3300" baseline="-25000" dirty="0">
                <a:solidFill>
                  <a:srgbClr val="000000"/>
                </a:solidFill>
              </a:rPr>
              <a:t>1</a:t>
            </a:r>
            <a:r>
              <a:rPr lang="es-ES" sz="3300" dirty="0">
                <a:solidFill>
                  <a:srgbClr val="000000"/>
                </a:solidFill>
              </a:rPr>
              <a:t>, e</a:t>
            </a:r>
            <a:r>
              <a:rPr lang="es-ES" sz="3300" baseline="-25000" dirty="0">
                <a:solidFill>
                  <a:srgbClr val="000000"/>
                </a:solidFill>
              </a:rPr>
              <a:t>2</a:t>
            </a:r>
            <a:r>
              <a:rPr lang="es-ES" sz="3300" dirty="0">
                <a:solidFill>
                  <a:srgbClr val="000000"/>
                </a:solidFill>
              </a:rPr>
              <a:t>, . . ., e</a:t>
            </a:r>
            <a:r>
              <a:rPr lang="es-ES" sz="3300" baseline="-25000" dirty="0">
                <a:solidFill>
                  <a:srgbClr val="000000"/>
                </a:solidFill>
              </a:rPr>
              <a:t>n</a:t>
            </a:r>
            <a:r>
              <a:rPr lang="es-ES" sz="3300" dirty="0">
                <a:solidFill>
                  <a:srgbClr val="000000"/>
                </a:solidFill>
              </a:rPr>
              <a:t>).</a:t>
            </a:r>
            <a:endParaRPr lang="es-AR" sz="3300" dirty="0">
              <a:solidFill>
                <a:srgbClr val="000000"/>
              </a:solidFill>
            </a:endParaRPr>
          </a:p>
          <a:p>
            <a:pPr>
              <a:lnSpc>
                <a:spcPct val="70000"/>
              </a:lnSpc>
              <a:buSzPct val="80000"/>
            </a:pPr>
            <a:endParaRPr lang="es-AR" sz="3300" dirty="0">
              <a:solidFill>
                <a:srgbClr val="000000"/>
              </a:solidFill>
            </a:endParaRPr>
          </a:p>
          <a:p>
            <a:pPr>
              <a:lnSpc>
                <a:spcPct val="70000"/>
              </a:lnSpc>
              <a:buSzPct val="80000"/>
            </a:pPr>
            <a:endParaRPr lang="es-AR" dirty="0"/>
          </a:p>
        </p:txBody>
      </p:sp>
    </p:spTree>
    <p:extLst>
      <p:ext uri="{BB962C8B-B14F-4D97-AF65-F5344CB8AC3E}">
        <p14:creationId xmlns:p14="http://schemas.microsoft.com/office/powerpoint/2010/main" val="54249353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114300" y="0"/>
            <a:ext cx="8819460" cy="942975"/>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Tipos de Relaciones</a:t>
            </a:r>
            <a:endParaRPr lang="es-AR" dirty="0"/>
          </a:p>
        </p:txBody>
      </p:sp>
      <p:sp>
        <p:nvSpPr>
          <p:cNvPr id="115" name="CustomShape 2"/>
          <p:cNvSpPr/>
          <p:nvPr/>
        </p:nvSpPr>
        <p:spPr>
          <a:xfrm>
            <a:off x="114300" y="1061357"/>
            <a:ext cx="8819460" cy="1681844"/>
          </a:xfrm>
          <a:prstGeom prst="rect">
            <a:avLst/>
          </a:prstGeom>
          <a:noFill/>
          <a:ln>
            <a:noFill/>
          </a:ln>
        </p:spPr>
        <p:txBody>
          <a:bodyPr lIns="90000" tIns="45000" rIns="90000" bIns="45000">
            <a:normAutofit lnSpcReduction="10000"/>
          </a:bodyPr>
          <a:lstStyle/>
          <a:p>
            <a:pPr marL="457200" indent="-457200">
              <a:spcAft>
                <a:spcPts val="1200"/>
              </a:spcAft>
              <a:buSzPct val="80000"/>
              <a:buFont typeface="Arial" panose="020B0604020202020204" pitchFamily="34" charset="0"/>
              <a:buChar char="•"/>
            </a:pPr>
            <a:r>
              <a:rPr lang="es-ES" sz="3300" dirty="0">
                <a:solidFill>
                  <a:srgbClr val="000000"/>
                </a:solidFill>
              </a:rPr>
              <a:t>Las relaciones se representan en el DER mediante un rombo y líneas que lo unen con las entidades que esta relacionando:</a:t>
            </a:r>
            <a:endParaRPr lang="es-AR" sz="3300" dirty="0">
              <a:solidFill>
                <a:srgbClr val="000000"/>
              </a:solidFill>
            </a:endParaRPr>
          </a:p>
          <a:p>
            <a:pPr>
              <a:lnSpc>
                <a:spcPct val="70000"/>
              </a:lnSpc>
              <a:buSzPct val="80000"/>
            </a:pPr>
            <a:endParaRPr lang="es-AR" sz="3300" dirty="0">
              <a:solidFill>
                <a:srgbClr val="000000"/>
              </a:solidFill>
            </a:endParaRPr>
          </a:p>
          <a:p>
            <a:pPr>
              <a:lnSpc>
                <a:spcPct val="70000"/>
              </a:lnSpc>
              <a:buSzPct val="80000"/>
            </a:pPr>
            <a:endParaRPr lang="es-AR" dirty="0"/>
          </a:p>
        </p:txBody>
      </p:sp>
      <p:grpSp>
        <p:nvGrpSpPr>
          <p:cNvPr id="2" name="Grupo 1">
            <a:extLst>
              <a:ext uri="{FF2B5EF4-FFF2-40B4-BE49-F238E27FC236}">
                <a16:creationId xmlns:a16="http://schemas.microsoft.com/office/drawing/2014/main" id="{201D36BE-70C1-4668-8EA8-75D9D3E0C1D2}"/>
              </a:ext>
            </a:extLst>
          </p:cNvPr>
          <p:cNvGrpSpPr/>
          <p:nvPr/>
        </p:nvGrpSpPr>
        <p:grpSpPr>
          <a:xfrm>
            <a:off x="808264" y="3210536"/>
            <a:ext cx="7527471" cy="1681844"/>
            <a:chOff x="849086" y="3210536"/>
            <a:chExt cx="6746554" cy="1681844"/>
          </a:xfrm>
        </p:grpSpPr>
        <p:grpSp>
          <p:nvGrpSpPr>
            <p:cNvPr id="4" name="Grupo 3">
              <a:extLst>
                <a:ext uri="{FF2B5EF4-FFF2-40B4-BE49-F238E27FC236}">
                  <a16:creationId xmlns:a16="http://schemas.microsoft.com/office/drawing/2014/main" id="{51AC34F3-F91F-4D0A-A97D-7F154951BC74}"/>
                </a:ext>
              </a:extLst>
            </p:cNvPr>
            <p:cNvGrpSpPr/>
            <p:nvPr/>
          </p:nvGrpSpPr>
          <p:grpSpPr>
            <a:xfrm>
              <a:off x="849086" y="3210536"/>
              <a:ext cx="6746554" cy="1681844"/>
              <a:chOff x="1504800" y="3993480"/>
              <a:chExt cx="6090840" cy="909000"/>
            </a:xfrm>
          </p:grpSpPr>
          <p:sp>
            <p:nvSpPr>
              <p:cNvPr id="5" name="CustomShape 3">
                <a:extLst>
                  <a:ext uri="{FF2B5EF4-FFF2-40B4-BE49-F238E27FC236}">
                    <a16:creationId xmlns:a16="http://schemas.microsoft.com/office/drawing/2014/main" id="{E2A7EA5C-BC0A-4F07-844D-67AC7302326F}"/>
                  </a:ext>
                </a:extLst>
              </p:cNvPr>
              <p:cNvSpPr/>
              <p:nvPr/>
            </p:nvSpPr>
            <p:spPr>
              <a:xfrm>
                <a:off x="1504800" y="4081680"/>
                <a:ext cx="1366200" cy="718560"/>
              </a:xfrm>
              <a:prstGeom prst="rect">
                <a:avLst/>
              </a:prstGeom>
              <a:noFill/>
              <a:ln w="9360">
                <a:solidFill>
                  <a:srgbClr val="4F271C"/>
                </a:solidFill>
                <a:miter/>
              </a:ln>
            </p:spPr>
            <p:txBody>
              <a:bodyPr wrap="none" lIns="72000" tIns="0" rIns="72000" bIns="0" anchor="ctr"/>
              <a:lstStyle/>
              <a:p>
                <a:pPr algn="ctr">
                  <a:lnSpc>
                    <a:spcPct val="100000"/>
                  </a:lnSpc>
                </a:pPr>
                <a:r>
                  <a:rPr lang="en-US" sz="2400" b="1" dirty="0">
                    <a:solidFill>
                      <a:srgbClr val="4F271C"/>
                    </a:solidFill>
                  </a:rPr>
                  <a:t>EMPLEADO</a:t>
                </a:r>
                <a:endParaRPr sz="2400" b="1" dirty="0"/>
              </a:p>
            </p:txBody>
          </p:sp>
          <p:sp>
            <p:nvSpPr>
              <p:cNvPr id="6" name="CustomShape 4">
                <a:extLst>
                  <a:ext uri="{FF2B5EF4-FFF2-40B4-BE49-F238E27FC236}">
                    <a16:creationId xmlns:a16="http://schemas.microsoft.com/office/drawing/2014/main" id="{137CE14A-5DF6-42BF-A524-868BF705EAE8}"/>
                  </a:ext>
                </a:extLst>
              </p:cNvPr>
              <p:cNvSpPr/>
              <p:nvPr/>
            </p:nvSpPr>
            <p:spPr>
              <a:xfrm>
                <a:off x="5749823" y="4081680"/>
                <a:ext cx="1845817" cy="718560"/>
              </a:xfrm>
              <a:prstGeom prst="rect">
                <a:avLst/>
              </a:prstGeom>
              <a:noFill/>
              <a:ln w="9360">
                <a:solidFill>
                  <a:srgbClr val="4F271C"/>
                </a:solidFill>
                <a:miter/>
              </a:ln>
            </p:spPr>
            <p:txBody>
              <a:bodyPr wrap="none" lIns="72000" tIns="0" rIns="72000" bIns="0" anchor="ctr"/>
              <a:lstStyle/>
              <a:p>
                <a:pPr algn="ctr">
                  <a:lnSpc>
                    <a:spcPct val="100000"/>
                  </a:lnSpc>
                </a:pPr>
                <a:r>
                  <a:rPr lang="en-US" sz="2400" b="1" dirty="0">
                    <a:solidFill>
                      <a:srgbClr val="4F271C"/>
                    </a:solidFill>
                  </a:rPr>
                  <a:t>DEPARTAMENTO</a:t>
                </a:r>
                <a:endParaRPr sz="2400" b="1" dirty="0"/>
              </a:p>
            </p:txBody>
          </p:sp>
          <p:sp>
            <p:nvSpPr>
              <p:cNvPr id="7" name="Line 5">
                <a:extLst>
                  <a:ext uri="{FF2B5EF4-FFF2-40B4-BE49-F238E27FC236}">
                    <a16:creationId xmlns:a16="http://schemas.microsoft.com/office/drawing/2014/main" id="{1451CA78-5DAF-4AFE-9E06-A1A00272F0BF}"/>
                  </a:ext>
                </a:extLst>
              </p:cNvPr>
              <p:cNvSpPr/>
              <p:nvPr/>
            </p:nvSpPr>
            <p:spPr>
              <a:xfrm flipV="1">
                <a:off x="2871720" y="4452840"/>
                <a:ext cx="484384" cy="9720"/>
              </a:xfrm>
              <a:prstGeom prst="line">
                <a:avLst/>
              </a:prstGeom>
              <a:ln w="28440">
                <a:solidFill>
                  <a:srgbClr val="4F271C"/>
                </a:solidFill>
                <a:round/>
              </a:ln>
            </p:spPr>
          </p:sp>
          <p:sp>
            <p:nvSpPr>
              <p:cNvPr id="8" name="CustomShape 6">
                <a:extLst>
                  <a:ext uri="{FF2B5EF4-FFF2-40B4-BE49-F238E27FC236}">
                    <a16:creationId xmlns:a16="http://schemas.microsoft.com/office/drawing/2014/main" id="{83E9E6B9-2FA2-45A1-9790-5B7D7C7B14DB}"/>
                  </a:ext>
                </a:extLst>
              </p:cNvPr>
              <p:cNvSpPr/>
              <p:nvPr/>
            </p:nvSpPr>
            <p:spPr>
              <a:xfrm>
                <a:off x="3322669" y="3993480"/>
                <a:ext cx="1942050" cy="909000"/>
              </a:xfrm>
              <a:prstGeom prst="diamond">
                <a:avLst/>
              </a:prstGeom>
              <a:noFill/>
              <a:ln w="38160">
                <a:solidFill>
                  <a:srgbClr val="4F271C"/>
                </a:solidFill>
                <a:miter/>
              </a:ln>
            </p:spPr>
          </p:sp>
          <p:sp>
            <p:nvSpPr>
              <p:cNvPr id="9" name="CustomShape 7">
                <a:extLst>
                  <a:ext uri="{FF2B5EF4-FFF2-40B4-BE49-F238E27FC236}">
                    <a16:creationId xmlns:a16="http://schemas.microsoft.com/office/drawing/2014/main" id="{BBC3E6D5-B54D-4D4B-BC69-92CD346FEF21}"/>
                  </a:ext>
                </a:extLst>
              </p:cNvPr>
              <p:cNvSpPr/>
              <p:nvPr/>
            </p:nvSpPr>
            <p:spPr>
              <a:xfrm>
                <a:off x="3452337" y="4347833"/>
                <a:ext cx="1527840" cy="229453"/>
              </a:xfrm>
              <a:prstGeom prst="rect">
                <a:avLst/>
              </a:prstGeom>
              <a:noFill/>
              <a:ln>
                <a:noFill/>
              </a:ln>
            </p:spPr>
            <p:txBody>
              <a:bodyPr wrap="none" lIns="90000" tIns="45000" rIns="90000" bIns="45000"/>
              <a:lstStyle/>
              <a:p>
                <a:pPr algn="ctr">
                  <a:lnSpc>
                    <a:spcPct val="90000"/>
                  </a:lnSpc>
                </a:pPr>
                <a:r>
                  <a:rPr lang="en-US" sz="2400" b="1" dirty="0">
                    <a:solidFill>
                      <a:srgbClr val="4F271C"/>
                    </a:solidFill>
                  </a:rPr>
                  <a:t>TRABAJA_EN</a:t>
                </a:r>
                <a:endParaRPr sz="2400" dirty="0"/>
              </a:p>
            </p:txBody>
          </p:sp>
        </p:grpSp>
        <p:sp>
          <p:nvSpPr>
            <p:cNvPr id="10" name="Line 8">
              <a:extLst>
                <a:ext uri="{FF2B5EF4-FFF2-40B4-BE49-F238E27FC236}">
                  <a16:creationId xmlns:a16="http://schemas.microsoft.com/office/drawing/2014/main" id="{96E3EA74-CBEE-4967-B72C-2A9838F7A706}"/>
                </a:ext>
              </a:extLst>
            </p:cNvPr>
            <p:cNvSpPr/>
            <p:nvPr/>
          </p:nvSpPr>
          <p:spPr>
            <a:xfrm flipV="1">
              <a:off x="5013781" y="4042466"/>
              <a:ext cx="537329" cy="17984"/>
            </a:xfrm>
            <a:prstGeom prst="line">
              <a:avLst/>
            </a:prstGeom>
            <a:ln w="28440">
              <a:solidFill>
                <a:srgbClr val="4F271C"/>
              </a:solidFill>
              <a:round/>
            </a:ln>
          </p:spPr>
        </p:sp>
      </p:grpSp>
    </p:spTree>
    <p:extLst>
      <p:ext uri="{BB962C8B-B14F-4D97-AF65-F5344CB8AC3E}">
        <p14:creationId xmlns:p14="http://schemas.microsoft.com/office/powerpoint/2010/main" val="309399903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114300" y="0"/>
            <a:ext cx="8819460" cy="942975"/>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Grado de las Relaciones</a:t>
            </a:r>
            <a:endParaRPr lang="es-AR" dirty="0"/>
          </a:p>
        </p:txBody>
      </p:sp>
      <p:sp>
        <p:nvSpPr>
          <p:cNvPr id="115" name="CustomShape 2"/>
          <p:cNvSpPr/>
          <p:nvPr/>
        </p:nvSpPr>
        <p:spPr>
          <a:xfrm>
            <a:off x="114300" y="1061356"/>
            <a:ext cx="8819460" cy="5633357"/>
          </a:xfrm>
          <a:prstGeom prst="rect">
            <a:avLst/>
          </a:prstGeom>
          <a:noFill/>
          <a:ln>
            <a:noFill/>
          </a:ln>
        </p:spPr>
        <p:txBody>
          <a:bodyPr lIns="90000" tIns="45000" rIns="90000" bIns="45000">
            <a:normAutofit fontScale="92500" lnSpcReduction="10000"/>
          </a:bodyPr>
          <a:lstStyle/>
          <a:p>
            <a:pPr marL="457200" indent="-457200">
              <a:spcAft>
                <a:spcPts val="1200"/>
              </a:spcAft>
              <a:buSzPct val="80000"/>
              <a:buFont typeface="Arial" panose="020B0604020202020204" pitchFamily="34" charset="0"/>
              <a:buChar char="•"/>
            </a:pPr>
            <a:r>
              <a:rPr lang="es-ES" sz="3300" dirty="0">
                <a:solidFill>
                  <a:srgbClr val="000000"/>
                </a:solidFill>
              </a:rPr>
              <a:t>El grado de un tipo de relación es el número de tipos de entidades participantes.</a:t>
            </a:r>
          </a:p>
          <a:p>
            <a:pPr marL="457200" indent="-457200">
              <a:spcAft>
                <a:spcPts val="1200"/>
              </a:spcAft>
              <a:buSzPct val="80000"/>
              <a:buFont typeface="Arial" panose="020B0604020202020204" pitchFamily="34" charset="0"/>
              <a:buChar char="•"/>
            </a:pPr>
            <a:r>
              <a:rPr lang="es-AR" sz="3300" dirty="0">
                <a:solidFill>
                  <a:srgbClr val="000000"/>
                </a:solidFill>
              </a:rPr>
              <a:t>Para nuestro </a:t>
            </a:r>
            <a:r>
              <a:rPr lang="es-AR" sz="3300" dirty="0" err="1">
                <a:solidFill>
                  <a:srgbClr val="000000"/>
                </a:solidFill>
              </a:rPr>
              <a:t>UdeD</a:t>
            </a:r>
            <a:r>
              <a:rPr lang="es-AR" sz="3300" dirty="0">
                <a:solidFill>
                  <a:srgbClr val="000000"/>
                </a:solidFill>
              </a:rPr>
              <a:t> en la relación “EMPLEADO trabaja para un DEPARTAMENTO” tenemos dos tipos de entidades por lo que el grado de la relación será dos, también se llaman binarias.</a:t>
            </a:r>
          </a:p>
          <a:p>
            <a:pPr marL="457200" indent="-457200">
              <a:spcAft>
                <a:spcPts val="1200"/>
              </a:spcAft>
              <a:buSzPct val="80000"/>
              <a:buFont typeface="Arial" panose="020B0604020202020204" pitchFamily="34" charset="0"/>
              <a:buChar char="•"/>
            </a:pPr>
            <a:r>
              <a:rPr lang="es-AR" sz="3300" dirty="0">
                <a:solidFill>
                  <a:srgbClr val="000000"/>
                </a:solidFill>
              </a:rPr>
              <a:t>En el caso de que hayan tres tipos de entidad la relación será de grado tres o ternaria.</a:t>
            </a:r>
          </a:p>
          <a:p>
            <a:pPr marL="457200" indent="-457200">
              <a:spcAft>
                <a:spcPts val="1200"/>
              </a:spcAft>
              <a:buSzPct val="80000"/>
              <a:buFont typeface="Arial" panose="020B0604020202020204" pitchFamily="34" charset="0"/>
              <a:buChar char="•"/>
            </a:pPr>
            <a:r>
              <a:rPr lang="es-AR" sz="3300" dirty="0">
                <a:solidFill>
                  <a:srgbClr val="000000"/>
                </a:solidFill>
              </a:rPr>
              <a:t>La relación puede ser de cualquier grado. Inclusive de grado uno donde una entidad se relaciona consigo misma (recursiva o reflexiva).</a:t>
            </a:r>
          </a:p>
          <a:p>
            <a:pPr marL="457200" indent="-457200">
              <a:spcAft>
                <a:spcPts val="1200"/>
              </a:spcAft>
              <a:buSzPct val="80000"/>
              <a:buFont typeface="Arial" panose="020B0604020202020204" pitchFamily="34" charset="0"/>
              <a:buChar char="•"/>
            </a:pPr>
            <a:endParaRPr lang="es-ES" sz="3300" dirty="0">
              <a:solidFill>
                <a:srgbClr val="000000"/>
              </a:solidFill>
            </a:endParaRPr>
          </a:p>
          <a:p>
            <a:pPr marL="457200" indent="-457200">
              <a:spcAft>
                <a:spcPts val="1200"/>
              </a:spcAft>
              <a:buSzPct val="80000"/>
              <a:buFont typeface="Arial" panose="020B0604020202020204" pitchFamily="34" charset="0"/>
              <a:buChar char="•"/>
            </a:pPr>
            <a:endParaRPr lang="es-ES" sz="3300" dirty="0">
              <a:solidFill>
                <a:srgbClr val="000000"/>
              </a:solidFill>
            </a:endParaRPr>
          </a:p>
          <a:p>
            <a:pPr marL="457200" indent="-457200">
              <a:spcAft>
                <a:spcPts val="1200"/>
              </a:spcAft>
              <a:buSzPct val="80000"/>
              <a:buFont typeface="Arial" panose="020B0604020202020204" pitchFamily="34" charset="0"/>
              <a:buChar char="•"/>
            </a:pPr>
            <a:endParaRPr lang="es-AR" sz="3300" dirty="0">
              <a:solidFill>
                <a:srgbClr val="000000"/>
              </a:solidFill>
            </a:endParaRPr>
          </a:p>
          <a:p>
            <a:pPr>
              <a:lnSpc>
                <a:spcPct val="70000"/>
              </a:lnSpc>
              <a:buSzPct val="80000"/>
            </a:pPr>
            <a:endParaRPr lang="es-AR" sz="3300" dirty="0">
              <a:solidFill>
                <a:srgbClr val="000000"/>
              </a:solidFill>
            </a:endParaRPr>
          </a:p>
          <a:p>
            <a:pPr>
              <a:lnSpc>
                <a:spcPct val="70000"/>
              </a:lnSpc>
              <a:buSzPct val="80000"/>
            </a:pPr>
            <a:endParaRPr lang="es-AR" dirty="0"/>
          </a:p>
        </p:txBody>
      </p:sp>
    </p:spTree>
    <p:extLst>
      <p:ext uri="{BB962C8B-B14F-4D97-AF65-F5344CB8AC3E}">
        <p14:creationId xmlns:p14="http://schemas.microsoft.com/office/powerpoint/2010/main" val="29875144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114300" y="0"/>
            <a:ext cx="8819460" cy="942975"/>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Relaciones grado dos o binarias</a:t>
            </a:r>
            <a:endParaRPr lang="es-AR" dirty="0"/>
          </a:p>
        </p:txBody>
      </p:sp>
      <p:pic>
        <p:nvPicPr>
          <p:cNvPr id="2" name="Imagen 1">
            <a:extLst>
              <a:ext uri="{FF2B5EF4-FFF2-40B4-BE49-F238E27FC236}">
                <a16:creationId xmlns:a16="http://schemas.microsoft.com/office/drawing/2014/main" id="{99B2E5C1-C472-4220-8972-545855AB410C}"/>
              </a:ext>
            </a:extLst>
          </p:cNvPr>
          <p:cNvPicPr>
            <a:picLocks noChangeAspect="1"/>
          </p:cNvPicPr>
          <p:nvPr/>
        </p:nvPicPr>
        <p:blipFill>
          <a:blip r:embed="rId3"/>
          <a:stretch>
            <a:fillRect/>
          </a:stretch>
        </p:blipFill>
        <p:spPr>
          <a:xfrm>
            <a:off x="1044374" y="942975"/>
            <a:ext cx="7055251" cy="4869996"/>
          </a:xfrm>
          <a:prstGeom prst="rect">
            <a:avLst/>
          </a:prstGeom>
        </p:spPr>
      </p:pic>
    </p:spTree>
    <p:extLst>
      <p:ext uri="{BB962C8B-B14F-4D97-AF65-F5344CB8AC3E}">
        <p14:creationId xmlns:p14="http://schemas.microsoft.com/office/powerpoint/2010/main" val="414719182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114300" y="0"/>
            <a:ext cx="8819460" cy="942975"/>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Relaciones grado dos o binarias</a:t>
            </a:r>
            <a:endParaRPr lang="es-AR" sz="4400" dirty="0"/>
          </a:p>
        </p:txBody>
      </p:sp>
      <p:grpSp>
        <p:nvGrpSpPr>
          <p:cNvPr id="2" name="Grupo 1">
            <a:extLst>
              <a:ext uri="{FF2B5EF4-FFF2-40B4-BE49-F238E27FC236}">
                <a16:creationId xmlns:a16="http://schemas.microsoft.com/office/drawing/2014/main" id="{201D36BE-70C1-4668-8EA8-75D9D3E0C1D2}"/>
              </a:ext>
            </a:extLst>
          </p:cNvPr>
          <p:cNvGrpSpPr/>
          <p:nvPr/>
        </p:nvGrpSpPr>
        <p:grpSpPr>
          <a:xfrm>
            <a:off x="395790" y="3203116"/>
            <a:ext cx="8352419" cy="931271"/>
            <a:chOff x="392436" y="3145711"/>
            <a:chExt cx="8139173" cy="1431018"/>
          </a:xfrm>
        </p:grpSpPr>
        <p:grpSp>
          <p:nvGrpSpPr>
            <p:cNvPr id="4" name="Grupo 3">
              <a:extLst>
                <a:ext uri="{FF2B5EF4-FFF2-40B4-BE49-F238E27FC236}">
                  <a16:creationId xmlns:a16="http://schemas.microsoft.com/office/drawing/2014/main" id="{51AC34F3-F91F-4D0A-A97D-7F154951BC74}"/>
                </a:ext>
              </a:extLst>
            </p:cNvPr>
            <p:cNvGrpSpPr/>
            <p:nvPr/>
          </p:nvGrpSpPr>
          <p:grpSpPr>
            <a:xfrm>
              <a:off x="392436" y="3145711"/>
              <a:ext cx="8139173" cy="1431018"/>
              <a:chOff x="1092533" y="3958443"/>
              <a:chExt cx="7348107" cy="773434"/>
            </a:xfrm>
          </p:grpSpPr>
          <p:sp>
            <p:nvSpPr>
              <p:cNvPr id="5" name="CustomShape 3">
                <a:extLst>
                  <a:ext uri="{FF2B5EF4-FFF2-40B4-BE49-F238E27FC236}">
                    <a16:creationId xmlns:a16="http://schemas.microsoft.com/office/drawing/2014/main" id="{E2A7EA5C-BC0A-4F07-844D-67AC7302326F}"/>
                  </a:ext>
                </a:extLst>
              </p:cNvPr>
              <p:cNvSpPr/>
              <p:nvPr/>
            </p:nvSpPr>
            <p:spPr>
              <a:xfrm>
                <a:off x="1092533" y="4052120"/>
                <a:ext cx="1366200" cy="498360"/>
              </a:xfrm>
              <a:prstGeom prst="rect">
                <a:avLst/>
              </a:prstGeom>
              <a:noFill/>
              <a:ln w="9360">
                <a:solidFill>
                  <a:srgbClr val="4F271C"/>
                </a:solidFill>
                <a:miter/>
              </a:ln>
            </p:spPr>
            <p:txBody>
              <a:bodyPr wrap="none" lIns="72000" tIns="0" rIns="72000" bIns="0" anchor="ctr"/>
              <a:lstStyle/>
              <a:p>
                <a:pPr algn="ctr">
                  <a:lnSpc>
                    <a:spcPct val="100000"/>
                  </a:lnSpc>
                </a:pPr>
                <a:r>
                  <a:rPr lang="en-US" sz="2400" b="1" dirty="0">
                    <a:solidFill>
                      <a:srgbClr val="4F271C"/>
                    </a:solidFill>
                  </a:rPr>
                  <a:t>EMPLEADO</a:t>
                </a:r>
                <a:endParaRPr sz="2400" b="1" dirty="0"/>
              </a:p>
            </p:txBody>
          </p:sp>
          <p:sp>
            <p:nvSpPr>
              <p:cNvPr id="6" name="CustomShape 4">
                <a:extLst>
                  <a:ext uri="{FF2B5EF4-FFF2-40B4-BE49-F238E27FC236}">
                    <a16:creationId xmlns:a16="http://schemas.microsoft.com/office/drawing/2014/main" id="{137CE14A-5DF6-42BF-A524-868BF705EAE8}"/>
                  </a:ext>
                </a:extLst>
              </p:cNvPr>
              <p:cNvSpPr/>
              <p:nvPr/>
            </p:nvSpPr>
            <p:spPr>
              <a:xfrm>
                <a:off x="6498590" y="4059004"/>
                <a:ext cx="1942050" cy="478920"/>
              </a:xfrm>
              <a:prstGeom prst="rect">
                <a:avLst/>
              </a:prstGeom>
              <a:noFill/>
              <a:ln w="9360">
                <a:solidFill>
                  <a:srgbClr val="4F271C"/>
                </a:solidFill>
                <a:miter/>
              </a:ln>
            </p:spPr>
            <p:txBody>
              <a:bodyPr wrap="none" lIns="72000" tIns="0" rIns="72000" bIns="0" anchor="ctr"/>
              <a:lstStyle/>
              <a:p>
                <a:pPr algn="ctr">
                  <a:lnSpc>
                    <a:spcPct val="100000"/>
                  </a:lnSpc>
                </a:pPr>
                <a:r>
                  <a:rPr lang="en-US" sz="2400" b="1" dirty="0">
                    <a:solidFill>
                      <a:srgbClr val="4F271C"/>
                    </a:solidFill>
                  </a:rPr>
                  <a:t>DEPARTAMENTO</a:t>
                </a:r>
                <a:endParaRPr sz="2400" b="1" dirty="0"/>
              </a:p>
            </p:txBody>
          </p:sp>
          <p:sp>
            <p:nvSpPr>
              <p:cNvPr id="7" name="Line 5">
                <a:extLst>
                  <a:ext uri="{FF2B5EF4-FFF2-40B4-BE49-F238E27FC236}">
                    <a16:creationId xmlns:a16="http://schemas.microsoft.com/office/drawing/2014/main" id="{1451CA78-5DAF-4AFE-9E06-A1A00272F0BF}"/>
                  </a:ext>
                </a:extLst>
              </p:cNvPr>
              <p:cNvSpPr/>
              <p:nvPr/>
            </p:nvSpPr>
            <p:spPr>
              <a:xfrm>
                <a:off x="2458733" y="4302070"/>
                <a:ext cx="459686" cy="33368"/>
              </a:xfrm>
              <a:prstGeom prst="line">
                <a:avLst/>
              </a:prstGeom>
              <a:ln w="28440">
                <a:solidFill>
                  <a:srgbClr val="4F271C"/>
                </a:solidFill>
                <a:round/>
              </a:ln>
            </p:spPr>
          </p:sp>
          <p:sp>
            <p:nvSpPr>
              <p:cNvPr id="8" name="CustomShape 6">
                <a:extLst>
                  <a:ext uri="{FF2B5EF4-FFF2-40B4-BE49-F238E27FC236}">
                    <a16:creationId xmlns:a16="http://schemas.microsoft.com/office/drawing/2014/main" id="{83E9E6B9-2FA2-45A1-9790-5B7D7C7B14DB}"/>
                  </a:ext>
                </a:extLst>
              </p:cNvPr>
              <p:cNvSpPr/>
              <p:nvPr/>
            </p:nvSpPr>
            <p:spPr>
              <a:xfrm>
                <a:off x="2943118" y="3958443"/>
                <a:ext cx="3266391" cy="773434"/>
              </a:xfrm>
              <a:prstGeom prst="diamond">
                <a:avLst/>
              </a:prstGeom>
              <a:noFill/>
              <a:ln w="38160">
                <a:solidFill>
                  <a:srgbClr val="4F271C"/>
                </a:solidFill>
                <a:miter/>
              </a:ln>
            </p:spPr>
            <p:txBody>
              <a:bodyPr/>
              <a:lstStyle/>
              <a:p>
                <a:pPr algn="ctr"/>
                <a:r>
                  <a:rPr lang="es-AR" sz="2400" b="1" dirty="0">
                    <a:solidFill>
                      <a:srgbClr val="4F271C"/>
                    </a:solidFill>
                  </a:rPr>
                  <a:t>TRABAJA</a:t>
                </a:r>
              </a:p>
            </p:txBody>
          </p:sp>
        </p:grpSp>
        <p:sp>
          <p:nvSpPr>
            <p:cNvPr id="10" name="Line 8">
              <a:extLst>
                <a:ext uri="{FF2B5EF4-FFF2-40B4-BE49-F238E27FC236}">
                  <a16:creationId xmlns:a16="http://schemas.microsoft.com/office/drawing/2014/main" id="{96E3EA74-CBEE-4967-B72C-2A9838F7A706}"/>
                </a:ext>
              </a:extLst>
            </p:cNvPr>
            <p:cNvSpPr/>
            <p:nvPr/>
          </p:nvSpPr>
          <p:spPr>
            <a:xfrm flipV="1">
              <a:off x="6012548" y="3843233"/>
              <a:ext cx="370377" cy="0"/>
            </a:xfrm>
            <a:prstGeom prst="line">
              <a:avLst/>
            </a:prstGeom>
            <a:ln w="28440">
              <a:solidFill>
                <a:srgbClr val="4F271C"/>
              </a:solidFill>
              <a:round/>
            </a:ln>
          </p:spPr>
        </p:sp>
      </p:grpSp>
    </p:spTree>
    <p:extLst>
      <p:ext uri="{BB962C8B-B14F-4D97-AF65-F5344CB8AC3E}">
        <p14:creationId xmlns:p14="http://schemas.microsoft.com/office/powerpoint/2010/main" val="369963307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114300" y="0"/>
            <a:ext cx="8819460" cy="942975"/>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Relaciones grado tres o ternarias</a:t>
            </a:r>
            <a:endParaRPr lang="es-AR" dirty="0"/>
          </a:p>
        </p:txBody>
      </p:sp>
      <p:pic>
        <p:nvPicPr>
          <p:cNvPr id="3" name="Imagen 2">
            <a:extLst>
              <a:ext uri="{FF2B5EF4-FFF2-40B4-BE49-F238E27FC236}">
                <a16:creationId xmlns:a16="http://schemas.microsoft.com/office/drawing/2014/main" id="{AE3BE46F-042D-42FA-B825-2526F812EB81}"/>
              </a:ext>
            </a:extLst>
          </p:cNvPr>
          <p:cNvPicPr>
            <a:picLocks noChangeAspect="1"/>
          </p:cNvPicPr>
          <p:nvPr/>
        </p:nvPicPr>
        <p:blipFill>
          <a:blip r:embed="rId3"/>
          <a:stretch>
            <a:fillRect/>
          </a:stretch>
        </p:blipFill>
        <p:spPr>
          <a:xfrm>
            <a:off x="1297581" y="1138918"/>
            <a:ext cx="6548837" cy="5448075"/>
          </a:xfrm>
          <a:prstGeom prst="rect">
            <a:avLst/>
          </a:prstGeom>
        </p:spPr>
      </p:pic>
    </p:spTree>
    <p:extLst>
      <p:ext uri="{BB962C8B-B14F-4D97-AF65-F5344CB8AC3E}">
        <p14:creationId xmlns:p14="http://schemas.microsoft.com/office/powerpoint/2010/main" val="208486453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ustomShape 1"/>
          <p:cNvSpPr/>
          <p:nvPr/>
        </p:nvSpPr>
        <p:spPr>
          <a:xfrm>
            <a:off x="142875" y="114300"/>
            <a:ext cx="8829675" cy="1000125"/>
          </a:xfrm>
          <a:prstGeom prst="rect">
            <a:avLst/>
          </a:prstGeom>
          <a:noFill/>
          <a:ln>
            <a:noFill/>
          </a:ln>
        </p:spPr>
        <p:txBody>
          <a:bodyPr lIns="90000" tIns="45000" rIns="90000" bIns="45000" anchor="ctr"/>
          <a:lstStyle/>
          <a:p>
            <a:pPr algn="ctr">
              <a:lnSpc>
                <a:spcPct val="90000"/>
              </a:lnSpc>
              <a:spcBef>
                <a:spcPct val="0"/>
              </a:spcBef>
            </a:pPr>
            <a:r>
              <a:rPr lang="es-AR" sz="4300" dirty="0">
                <a:solidFill>
                  <a:srgbClr val="572314"/>
                </a:solidFill>
                <a:latin typeface="Gill Sans MT"/>
              </a:rPr>
              <a:t>Análisis de Requisitos</a:t>
            </a:r>
          </a:p>
        </p:txBody>
      </p:sp>
      <p:sp>
        <p:nvSpPr>
          <p:cNvPr id="66" name="CustomShape 2"/>
          <p:cNvSpPr/>
          <p:nvPr/>
        </p:nvSpPr>
        <p:spPr>
          <a:xfrm>
            <a:off x="142875" y="985838"/>
            <a:ext cx="8829675" cy="5586412"/>
          </a:xfrm>
          <a:prstGeom prst="rect">
            <a:avLst/>
          </a:prstGeom>
          <a:noFill/>
          <a:ln>
            <a:noFill/>
          </a:ln>
        </p:spPr>
        <p:txBody>
          <a:bodyPr lIns="90000" tIns="45000" rIns="90000" bIns="45000">
            <a:normAutofit lnSpcReduction="10000"/>
          </a:bodyPr>
          <a:lstStyle/>
          <a:p>
            <a:pPr marL="271463" indent="-271463">
              <a:spcAft>
                <a:spcPts val="1200"/>
              </a:spcAft>
              <a:buSzPct val="80000"/>
              <a:buFont typeface="Arial" panose="020B0604020202020204" pitchFamily="34" charset="0"/>
              <a:buChar char="•"/>
            </a:pPr>
            <a:r>
              <a:rPr lang="es-ES" sz="2800" dirty="0"/>
              <a:t>Es necesario identificar los usuarios y aplicaciones que van a interactuar con el sistema. </a:t>
            </a:r>
            <a:endParaRPr lang="es-AR" sz="2800" dirty="0"/>
          </a:p>
          <a:p>
            <a:pPr marL="714375" lvl="1" indent="-257175">
              <a:spcAft>
                <a:spcPts val="1200"/>
              </a:spcAft>
              <a:buSzPct val="80000"/>
              <a:buFont typeface="Courier New" panose="02070309020205020404" pitchFamily="49" charset="0"/>
              <a:buChar char="o"/>
            </a:pPr>
            <a:r>
              <a:rPr lang="es-AR" sz="2400" dirty="0"/>
              <a:t>Alta dirección – Decisiones de estrategia</a:t>
            </a:r>
          </a:p>
          <a:p>
            <a:pPr marL="985838" lvl="2" indent="-271463">
              <a:spcAft>
                <a:spcPts val="1200"/>
              </a:spcAft>
              <a:buSzPct val="80000"/>
              <a:buFont typeface="Wingdings" panose="05000000000000000000" pitchFamily="2" charset="2"/>
              <a:buChar char="ü"/>
            </a:pPr>
            <a:r>
              <a:rPr lang="es-ES" sz="2000" dirty="0"/>
              <a:t>Necesitarán datos que le aporten información para la toma de decisiones. Como por ejemplo Informes, tableros de control, etcétera. </a:t>
            </a:r>
          </a:p>
          <a:p>
            <a:pPr marL="714375" lvl="1" indent="-257175">
              <a:spcAft>
                <a:spcPts val="1200"/>
              </a:spcAft>
              <a:buSzPct val="80000"/>
              <a:buFont typeface="Courier New" panose="02070309020205020404" pitchFamily="49" charset="0"/>
              <a:buChar char="o"/>
            </a:pPr>
            <a:r>
              <a:rPr lang="es-ES" sz="2400" dirty="0"/>
              <a:t>Mandos intermedios – Control administrativo</a:t>
            </a:r>
          </a:p>
          <a:p>
            <a:pPr marL="985838" lvl="2" indent="-271463">
              <a:spcAft>
                <a:spcPts val="1200"/>
              </a:spcAft>
              <a:buSzPct val="80000"/>
              <a:buFont typeface="Wingdings" panose="05000000000000000000" pitchFamily="2" charset="2"/>
              <a:buChar char="ü"/>
            </a:pPr>
            <a:r>
              <a:rPr lang="es-AR" sz="2000" dirty="0"/>
              <a:t>Necesitarán datos que le aporten información para tomar decisiones tácticas</a:t>
            </a:r>
            <a:r>
              <a:rPr lang="es-ES" sz="2000" dirty="0"/>
              <a:t>.</a:t>
            </a:r>
          </a:p>
          <a:p>
            <a:pPr marL="985838" lvl="2" indent="-271463">
              <a:spcAft>
                <a:spcPts val="1200"/>
              </a:spcAft>
              <a:buSzPct val="80000"/>
              <a:buFont typeface="Wingdings" panose="05000000000000000000" pitchFamily="2" charset="2"/>
              <a:buChar char="ü"/>
            </a:pPr>
            <a:r>
              <a:rPr lang="es-ES" sz="2000" dirty="0"/>
              <a:t>También, en menor medida, deberán ingresar información al DBMS.</a:t>
            </a:r>
          </a:p>
          <a:p>
            <a:pPr marL="714375" lvl="1" indent="-257175">
              <a:spcAft>
                <a:spcPts val="1200"/>
              </a:spcAft>
              <a:buSzPct val="80000"/>
              <a:buFont typeface="Courier New" panose="02070309020205020404" pitchFamily="49" charset="0"/>
              <a:buChar char="o"/>
            </a:pPr>
            <a:r>
              <a:rPr lang="es-AR" sz="2400" dirty="0"/>
              <a:t>Usuarios operacionales</a:t>
            </a:r>
          </a:p>
          <a:p>
            <a:pPr marL="985838" lvl="2" indent="-271463">
              <a:spcAft>
                <a:spcPts val="1200"/>
              </a:spcAft>
              <a:buSzPct val="80000"/>
              <a:buFont typeface="Wingdings" panose="05000000000000000000" pitchFamily="2" charset="2"/>
              <a:buChar char="ü"/>
            </a:pPr>
            <a:r>
              <a:rPr lang="es-AR" sz="2000" dirty="0"/>
              <a:t>Son los usuarios que prácticamente estarán ingresando información al DBMS.</a:t>
            </a:r>
          </a:p>
          <a:p>
            <a:pPr marL="985838" lvl="2" indent="-271463">
              <a:spcAft>
                <a:spcPts val="1200"/>
              </a:spcAft>
              <a:buSzPct val="80000"/>
              <a:buFont typeface="Wingdings" panose="05000000000000000000" pitchFamily="2" charset="2"/>
              <a:buChar char="ü"/>
            </a:pPr>
            <a:r>
              <a:rPr lang="es-AR" sz="2000" dirty="0"/>
              <a:t>Tienen conocimiento detallado de las transacciones pero no tienen una visión general de la organización</a:t>
            </a:r>
          </a:p>
        </p:txBody>
      </p:sp>
    </p:spTree>
    <p:extLst>
      <p:ext uri="{BB962C8B-B14F-4D97-AF65-F5344CB8AC3E}">
        <p14:creationId xmlns:p14="http://schemas.microsoft.com/office/powerpoint/2010/main" val="255131443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114300" y="0"/>
            <a:ext cx="8819460" cy="942975"/>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Relaciones grado tres o ternarias</a:t>
            </a:r>
            <a:endParaRPr lang="es-AR" sz="4400" dirty="0"/>
          </a:p>
        </p:txBody>
      </p:sp>
      <p:grpSp>
        <p:nvGrpSpPr>
          <p:cNvPr id="12" name="Grupo 11">
            <a:extLst>
              <a:ext uri="{FF2B5EF4-FFF2-40B4-BE49-F238E27FC236}">
                <a16:creationId xmlns:a16="http://schemas.microsoft.com/office/drawing/2014/main" id="{429CBC28-8E40-4382-8707-C33949AC194F}"/>
              </a:ext>
            </a:extLst>
          </p:cNvPr>
          <p:cNvGrpSpPr/>
          <p:nvPr/>
        </p:nvGrpSpPr>
        <p:grpSpPr>
          <a:xfrm>
            <a:off x="738692" y="2327343"/>
            <a:ext cx="7666616" cy="2203314"/>
            <a:chOff x="4142885" y="4529982"/>
            <a:chExt cx="5134912" cy="1106390"/>
          </a:xfrm>
        </p:grpSpPr>
        <p:sp>
          <p:nvSpPr>
            <p:cNvPr id="13" name="CustomShape 8">
              <a:extLst>
                <a:ext uri="{FF2B5EF4-FFF2-40B4-BE49-F238E27FC236}">
                  <a16:creationId xmlns:a16="http://schemas.microsoft.com/office/drawing/2014/main" id="{C6D7180C-4E60-480B-8274-133417DC1299}"/>
                </a:ext>
              </a:extLst>
            </p:cNvPr>
            <p:cNvSpPr/>
            <p:nvPr/>
          </p:nvSpPr>
          <p:spPr>
            <a:xfrm>
              <a:off x="4142885" y="4643752"/>
              <a:ext cx="1107360" cy="301320"/>
            </a:xfrm>
            <a:prstGeom prst="rect">
              <a:avLst/>
            </a:prstGeom>
            <a:noFill/>
            <a:ln w="28440">
              <a:solidFill>
                <a:srgbClr val="4F271C"/>
              </a:solidFill>
              <a:miter/>
            </a:ln>
          </p:spPr>
          <p:txBody>
            <a:bodyPr lIns="0" tIns="46800" rIns="0" bIns="10800" anchor="ctr"/>
            <a:lstStyle/>
            <a:p>
              <a:pPr algn="ctr">
                <a:lnSpc>
                  <a:spcPct val="100000"/>
                </a:lnSpc>
              </a:pPr>
              <a:r>
                <a:rPr lang="en-US" sz="2400" b="1" dirty="0">
                  <a:solidFill>
                    <a:srgbClr val="4F271C"/>
                  </a:solidFill>
                </a:rPr>
                <a:t>PRODUCTO</a:t>
              </a:r>
              <a:endParaRPr sz="2400" b="1" dirty="0"/>
            </a:p>
          </p:txBody>
        </p:sp>
        <p:sp>
          <p:nvSpPr>
            <p:cNvPr id="14" name="CustomShape 9">
              <a:extLst>
                <a:ext uri="{FF2B5EF4-FFF2-40B4-BE49-F238E27FC236}">
                  <a16:creationId xmlns:a16="http://schemas.microsoft.com/office/drawing/2014/main" id="{B1D0431B-D3C6-41D0-A30F-8F46AB1E96AE}"/>
                </a:ext>
              </a:extLst>
            </p:cNvPr>
            <p:cNvSpPr/>
            <p:nvPr/>
          </p:nvSpPr>
          <p:spPr>
            <a:xfrm>
              <a:off x="8168997" y="4666473"/>
              <a:ext cx="1108800" cy="301320"/>
            </a:xfrm>
            <a:prstGeom prst="rect">
              <a:avLst/>
            </a:prstGeom>
            <a:noFill/>
            <a:ln w="28440">
              <a:solidFill>
                <a:srgbClr val="4F271C"/>
              </a:solidFill>
              <a:miter/>
            </a:ln>
          </p:spPr>
          <p:txBody>
            <a:bodyPr lIns="0" tIns="46800" rIns="0" bIns="10800" anchor="ctr"/>
            <a:lstStyle/>
            <a:p>
              <a:pPr algn="ctr">
                <a:lnSpc>
                  <a:spcPct val="100000"/>
                </a:lnSpc>
              </a:pPr>
              <a:r>
                <a:rPr lang="en-US" sz="2400" b="1" dirty="0">
                  <a:solidFill>
                    <a:srgbClr val="4F271C"/>
                  </a:solidFill>
                </a:rPr>
                <a:t>PROYECTO</a:t>
              </a:r>
              <a:endParaRPr sz="2400" b="1" dirty="0"/>
            </a:p>
          </p:txBody>
        </p:sp>
        <p:sp>
          <p:nvSpPr>
            <p:cNvPr id="15" name="Line 10">
              <a:extLst>
                <a:ext uri="{FF2B5EF4-FFF2-40B4-BE49-F238E27FC236}">
                  <a16:creationId xmlns:a16="http://schemas.microsoft.com/office/drawing/2014/main" id="{CC524E32-24E2-4AD5-ABB3-5E1C288FFC8D}"/>
                </a:ext>
              </a:extLst>
            </p:cNvPr>
            <p:cNvSpPr/>
            <p:nvPr/>
          </p:nvSpPr>
          <p:spPr>
            <a:xfrm>
              <a:off x="5267948" y="4804556"/>
              <a:ext cx="211320" cy="0"/>
            </a:xfrm>
            <a:prstGeom prst="line">
              <a:avLst/>
            </a:prstGeom>
            <a:ln w="28440">
              <a:solidFill>
                <a:srgbClr val="4F271C"/>
              </a:solidFill>
              <a:round/>
            </a:ln>
          </p:spPr>
        </p:sp>
        <p:sp>
          <p:nvSpPr>
            <p:cNvPr id="16" name="Line 11">
              <a:extLst>
                <a:ext uri="{FF2B5EF4-FFF2-40B4-BE49-F238E27FC236}">
                  <a16:creationId xmlns:a16="http://schemas.microsoft.com/office/drawing/2014/main" id="{D25F5986-F47D-4D19-A751-2C48838C24A7}"/>
                </a:ext>
              </a:extLst>
            </p:cNvPr>
            <p:cNvSpPr/>
            <p:nvPr/>
          </p:nvSpPr>
          <p:spPr>
            <a:xfrm>
              <a:off x="7713120" y="4804556"/>
              <a:ext cx="455877" cy="6310"/>
            </a:xfrm>
            <a:prstGeom prst="line">
              <a:avLst/>
            </a:prstGeom>
            <a:ln w="28440">
              <a:solidFill>
                <a:srgbClr val="4F271C"/>
              </a:solidFill>
              <a:round/>
            </a:ln>
          </p:spPr>
        </p:sp>
        <p:sp>
          <p:nvSpPr>
            <p:cNvPr id="17" name="CustomShape 12">
              <a:extLst>
                <a:ext uri="{FF2B5EF4-FFF2-40B4-BE49-F238E27FC236}">
                  <a16:creationId xmlns:a16="http://schemas.microsoft.com/office/drawing/2014/main" id="{D56EF30E-8B16-4917-AAFF-6DB5119AD949}"/>
                </a:ext>
              </a:extLst>
            </p:cNvPr>
            <p:cNvSpPr/>
            <p:nvPr/>
          </p:nvSpPr>
          <p:spPr>
            <a:xfrm>
              <a:off x="6021080" y="5402159"/>
              <a:ext cx="1459276" cy="234213"/>
            </a:xfrm>
            <a:prstGeom prst="rect">
              <a:avLst/>
            </a:prstGeom>
            <a:noFill/>
            <a:ln w="28440">
              <a:solidFill>
                <a:srgbClr val="4F271C"/>
              </a:solidFill>
              <a:miter/>
            </a:ln>
          </p:spPr>
          <p:txBody>
            <a:bodyPr lIns="0" tIns="46800" rIns="0" bIns="10800" anchor="ctr"/>
            <a:lstStyle/>
            <a:p>
              <a:pPr algn="ctr">
                <a:lnSpc>
                  <a:spcPct val="100000"/>
                </a:lnSpc>
              </a:pPr>
              <a:r>
                <a:rPr lang="en-US" sz="2400" b="1" dirty="0">
                  <a:solidFill>
                    <a:srgbClr val="4F271C"/>
                  </a:solidFill>
                </a:rPr>
                <a:t>PROVEEDOR</a:t>
              </a:r>
              <a:endParaRPr sz="2400" b="1" dirty="0"/>
            </a:p>
          </p:txBody>
        </p:sp>
        <p:sp>
          <p:nvSpPr>
            <p:cNvPr id="18" name="Line 13">
              <a:extLst>
                <a:ext uri="{FF2B5EF4-FFF2-40B4-BE49-F238E27FC236}">
                  <a16:creationId xmlns:a16="http://schemas.microsoft.com/office/drawing/2014/main" id="{D94BA27C-1098-454C-84B9-6E886B29026B}"/>
                </a:ext>
              </a:extLst>
            </p:cNvPr>
            <p:cNvSpPr/>
            <p:nvPr/>
          </p:nvSpPr>
          <p:spPr>
            <a:xfrm>
              <a:off x="6646730" y="5079129"/>
              <a:ext cx="10937" cy="323030"/>
            </a:xfrm>
            <a:prstGeom prst="line">
              <a:avLst/>
            </a:prstGeom>
            <a:ln w="28440">
              <a:solidFill>
                <a:srgbClr val="4F271C"/>
              </a:solidFill>
              <a:round/>
            </a:ln>
          </p:spPr>
        </p:sp>
        <p:sp>
          <p:nvSpPr>
            <p:cNvPr id="19" name="CustomShape 14">
              <a:extLst>
                <a:ext uri="{FF2B5EF4-FFF2-40B4-BE49-F238E27FC236}">
                  <a16:creationId xmlns:a16="http://schemas.microsoft.com/office/drawing/2014/main" id="{FE4EA332-BA53-4487-98B7-F784312982A1}"/>
                </a:ext>
              </a:extLst>
            </p:cNvPr>
            <p:cNvSpPr/>
            <p:nvPr/>
          </p:nvSpPr>
          <p:spPr>
            <a:xfrm>
              <a:off x="5496970" y="4529982"/>
              <a:ext cx="2245367" cy="549147"/>
            </a:xfrm>
            <a:prstGeom prst="diamond">
              <a:avLst/>
            </a:prstGeom>
            <a:solidFill>
              <a:srgbClr val="FFFFFF"/>
            </a:solidFill>
            <a:ln w="28440">
              <a:solidFill>
                <a:srgbClr val="4F271C"/>
              </a:solidFill>
              <a:miter/>
            </a:ln>
          </p:spPr>
          <p:txBody>
            <a:bodyPr lIns="0" tIns="10800" rIns="0" bIns="10800" anchor="ctr"/>
            <a:lstStyle/>
            <a:p>
              <a:pPr algn="ctr">
                <a:lnSpc>
                  <a:spcPct val="100000"/>
                </a:lnSpc>
              </a:pPr>
              <a:r>
                <a:rPr lang="en-US" sz="2400" b="1" dirty="0">
                  <a:solidFill>
                    <a:srgbClr val="4F271C"/>
                  </a:solidFill>
                </a:rPr>
                <a:t>SUMINISTRA</a:t>
              </a:r>
              <a:endParaRPr sz="2400" b="1" dirty="0"/>
            </a:p>
          </p:txBody>
        </p:sp>
      </p:grpSp>
    </p:spTree>
    <p:extLst>
      <p:ext uri="{BB962C8B-B14F-4D97-AF65-F5344CB8AC3E}">
        <p14:creationId xmlns:p14="http://schemas.microsoft.com/office/powerpoint/2010/main" val="62765143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114300" y="0"/>
            <a:ext cx="8819460" cy="1404257"/>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Relaciones grado uno</a:t>
            </a:r>
          </a:p>
          <a:p>
            <a:pPr algn="ctr">
              <a:lnSpc>
                <a:spcPct val="100000"/>
              </a:lnSpc>
            </a:pPr>
            <a:r>
              <a:rPr lang="es-AR" sz="4300" dirty="0">
                <a:solidFill>
                  <a:srgbClr val="572314"/>
                </a:solidFill>
                <a:latin typeface="Gill Sans MT"/>
              </a:rPr>
              <a:t>(reflexivas o recursivas)</a:t>
            </a:r>
            <a:endParaRPr lang="es-AR" dirty="0"/>
          </a:p>
        </p:txBody>
      </p:sp>
      <p:pic>
        <p:nvPicPr>
          <p:cNvPr id="2" name="Imagen 1">
            <a:extLst>
              <a:ext uri="{FF2B5EF4-FFF2-40B4-BE49-F238E27FC236}">
                <a16:creationId xmlns:a16="http://schemas.microsoft.com/office/drawing/2014/main" id="{9AC56CEC-17CF-42D8-B1CB-23E512026892}"/>
              </a:ext>
            </a:extLst>
          </p:cNvPr>
          <p:cNvPicPr>
            <a:picLocks noChangeAspect="1"/>
          </p:cNvPicPr>
          <p:nvPr/>
        </p:nvPicPr>
        <p:blipFill>
          <a:blip r:embed="rId3"/>
          <a:stretch>
            <a:fillRect/>
          </a:stretch>
        </p:blipFill>
        <p:spPr>
          <a:xfrm>
            <a:off x="1374321" y="1404257"/>
            <a:ext cx="6395358" cy="5080184"/>
          </a:xfrm>
          <a:prstGeom prst="rect">
            <a:avLst/>
          </a:prstGeom>
        </p:spPr>
      </p:pic>
    </p:spTree>
    <p:extLst>
      <p:ext uri="{BB962C8B-B14F-4D97-AF65-F5344CB8AC3E}">
        <p14:creationId xmlns:p14="http://schemas.microsoft.com/office/powerpoint/2010/main" val="175527576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F52C9B7C-D8B7-4218-91EB-EDEFD790DC09}"/>
              </a:ext>
            </a:extLst>
          </p:cNvPr>
          <p:cNvGrpSpPr/>
          <p:nvPr/>
        </p:nvGrpSpPr>
        <p:grpSpPr>
          <a:xfrm>
            <a:off x="1078139" y="2037339"/>
            <a:ext cx="7257258" cy="2257069"/>
            <a:chOff x="946143" y="6403901"/>
            <a:chExt cx="5435746" cy="1077129"/>
          </a:xfrm>
        </p:grpSpPr>
        <p:grpSp>
          <p:nvGrpSpPr>
            <p:cNvPr id="20" name="Grupo 19">
              <a:extLst>
                <a:ext uri="{FF2B5EF4-FFF2-40B4-BE49-F238E27FC236}">
                  <a16:creationId xmlns:a16="http://schemas.microsoft.com/office/drawing/2014/main" id="{399DC79C-D9EF-4B24-8AF8-CD218A37B209}"/>
                </a:ext>
              </a:extLst>
            </p:cNvPr>
            <p:cNvGrpSpPr/>
            <p:nvPr/>
          </p:nvGrpSpPr>
          <p:grpSpPr>
            <a:xfrm>
              <a:off x="946143" y="6403901"/>
              <a:ext cx="5435746" cy="1077129"/>
              <a:chOff x="946143" y="6403901"/>
              <a:chExt cx="5435746" cy="1077129"/>
            </a:xfrm>
          </p:grpSpPr>
          <p:sp>
            <p:nvSpPr>
              <p:cNvPr id="22" name="Line 15">
                <a:extLst>
                  <a:ext uri="{FF2B5EF4-FFF2-40B4-BE49-F238E27FC236}">
                    <a16:creationId xmlns:a16="http://schemas.microsoft.com/office/drawing/2014/main" id="{C7EF99C7-7CFF-4B3A-A2C7-BE73F0590969}"/>
                  </a:ext>
                </a:extLst>
              </p:cNvPr>
              <p:cNvSpPr/>
              <p:nvPr/>
            </p:nvSpPr>
            <p:spPr>
              <a:xfrm>
                <a:off x="5122165" y="6995464"/>
                <a:ext cx="0" cy="476462"/>
              </a:xfrm>
              <a:prstGeom prst="line">
                <a:avLst/>
              </a:prstGeom>
              <a:ln w="28440">
                <a:solidFill>
                  <a:srgbClr val="4F271C"/>
                </a:solidFill>
                <a:round/>
              </a:ln>
            </p:spPr>
          </p:sp>
          <p:sp>
            <p:nvSpPr>
              <p:cNvPr id="23" name="Line 16">
                <a:extLst>
                  <a:ext uri="{FF2B5EF4-FFF2-40B4-BE49-F238E27FC236}">
                    <a16:creationId xmlns:a16="http://schemas.microsoft.com/office/drawing/2014/main" id="{5F492B9A-A785-47D3-AB15-3D0F173CA717}"/>
                  </a:ext>
                </a:extLst>
              </p:cNvPr>
              <p:cNvSpPr/>
              <p:nvPr/>
            </p:nvSpPr>
            <p:spPr>
              <a:xfrm>
                <a:off x="2321453" y="7471926"/>
                <a:ext cx="2800712" cy="0"/>
              </a:xfrm>
              <a:prstGeom prst="line">
                <a:avLst/>
              </a:prstGeom>
              <a:ln w="28440">
                <a:solidFill>
                  <a:srgbClr val="4F271C"/>
                </a:solidFill>
                <a:round/>
              </a:ln>
            </p:spPr>
          </p:sp>
          <p:sp>
            <p:nvSpPr>
              <p:cNvPr id="24" name="Line 17">
                <a:extLst>
                  <a:ext uri="{FF2B5EF4-FFF2-40B4-BE49-F238E27FC236}">
                    <a16:creationId xmlns:a16="http://schemas.microsoft.com/office/drawing/2014/main" id="{6082F47C-F1FF-43D7-944B-D1BBC06F0008}"/>
                  </a:ext>
                </a:extLst>
              </p:cNvPr>
              <p:cNvSpPr/>
              <p:nvPr/>
            </p:nvSpPr>
            <p:spPr>
              <a:xfrm>
                <a:off x="2321454" y="6938745"/>
                <a:ext cx="0" cy="542285"/>
              </a:xfrm>
              <a:prstGeom prst="line">
                <a:avLst/>
              </a:prstGeom>
              <a:ln w="28440">
                <a:solidFill>
                  <a:srgbClr val="4F271C"/>
                </a:solidFill>
                <a:round/>
              </a:ln>
            </p:spPr>
          </p:sp>
          <p:sp>
            <p:nvSpPr>
              <p:cNvPr id="25" name="CustomShape 18">
                <a:extLst>
                  <a:ext uri="{FF2B5EF4-FFF2-40B4-BE49-F238E27FC236}">
                    <a16:creationId xmlns:a16="http://schemas.microsoft.com/office/drawing/2014/main" id="{97DB9884-069D-4656-B76B-0E71FEC41BD6}"/>
                  </a:ext>
                </a:extLst>
              </p:cNvPr>
              <p:cNvSpPr/>
              <p:nvPr/>
            </p:nvSpPr>
            <p:spPr>
              <a:xfrm>
                <a:off x="946143" y="6587922"/>
                <a:ext cx="1963076" cy="350824"/>
              </a:xfrm>
              <a:prstGeom prst="rect">
                <a:avLst/>
              </a:prstGeom>
              <a:solidFill>
                <a:srgbClr val="FFFFFF"/>
              </a:solidFill>
              <a:ln w="28440">
                <a:solidFill>
                  <a:srgbClr val="4F271C"/>
                </a:solidFill>
                <a:miter/>
              </a:ln>
            </p:spPr>
            <p:txBody>
              <a:bodyPr lIns="0" tIns="46800" rIns="0" bIns="10800" anchor="ctr"/>
              <a:lstStyle/>
              <a:p>
                <a:pPr algn="ctr">
                  <a:lnSpc>
                    <a:spcPct val="100000"/>
                  </a:lnSpc>
                </a:pPr>
                <a:r>
                  <a:rPr lang="en-US" sz="2400" b="1" dirty="0">
                    <a:solidFill>
                      <a:srgbClr val="4F271C"/>
                    </a:solidFill>
                  </a:rPr>
                  <a:t>EMPLEADO</a:t>
                </a:r>
                <a:endParaRPr sz="2400" b="1" dirty="0"/>
              </a:p>
            </p:txBody>
          </p:sp>
          <p:sp>
            <p:nvSpPr>
              <p:cNvPr id="26" name="CustomShape 19">
                <a:extLst>
                  <a:ext uri="{FF2B5EF4-FFF2-40B4-BE49-F238E27FC236}">
                    <a16:creationId xmlns:a16="http://schemas.microsoft.com/office/drawing/2014/main" id="{26679FB4-7320-41FB-8B26-867CBB3D1B49}"/>
                  </a:ext>
                </a:extLst>
              </p:cNvPr>
              <p:cNvSpPr/>
              <p:nvPr/>
            </p:nvSpPr>
            <p:spPr>
              <a:xfrm>
                <a:off x="3862465" y="6403901"/>
                <a:ext cx="2519424" cy="591563"/>
              </a:xfrm>
              <a:prstGeom prst="diamond">
                <a:avLst/>
              </a:prstGeom>
              <a:solidFill>
                <a:srgbClr val="FFFFFF"/>
              </a:solidFill>
              <a:ln w="28440">
                <a:solidFill>
                  <a:srgbClr val="4F271C"/>
                </a:solidFill>
                <a:miter/>
              </a:ln>
            </p:spPr>
            <p:txBody>
              <a:bodyPr/>
              <a:lstStyle/>
              <a:p>
                <a:r>
                  <a:rPr lang="es-AR" sz="2400" b="1" dirty="0">
                    <a:solidFill>
                      <a:srgbClr val="4F271C"/>
                    </a:solidFill>
                  </a:rPr>
                  <a:t>CONTROLA</a:t>
                </a:r>
              </a:p>
            </p:txBody>
          </p:sp>
        </p:grpSp>
        <p:sp>
          <p:nvSpPr>
            <p:cNvPr id="21" name="Line 20">
              <a:extLst>
                <a:ext uri="{FF2B5EF4-FFF2-40B4-BE49-F238E27FC236}">
                  <a16:creationId xmlns:a16="http://schemas.microsoft.com/office/drawing/2014/main" id="{3A38C4E7-E69A-4A2D-80C7-14D9392127DF}"/>
                </a:ext>
              </a:extLst>
            </p:cNvPr>
            <p:cNvSpPr/>
            <p:nvPr/>
          </p:nvSpPr>
          <p:spPr>
            <a:xfrm flipV="1">
              <a:off x="2909219" y="6699682"/>
              <a:ext cx="953246" cy="0"/>
            </a:xfrm>
            <a:prstGeom prst="line">
              <a:avLst/>
            </a:prstGeom>
            <a:ln w="28440">
              <a:solidFill>
                <a:srgbClr val="4F271C"/>
              </a:solidFill>
              <a:round/>
            </a:ln>
          </p:spPr>
        </p:sp>
      </p:grpSp>
      <p:sp>
        <p:nvSpPr>
          <p:cNvPr id="27" name="CustomShape 1">
            <a:extLst>
              <a:ext uri="{FF2B5EF4-FFF2-40B4-BE49-F238E27FC236}">
                <a16:creationId xmlns:a16="http://schemas.microsoft.com/office/drawing/2014/main" id="{4262924E-089E-4959-A86B-992BCCAE7BBC}"/>
              </a:ext>
            </a:extLst>
          </p:cNvPr>
          <p:cNvSpPr/>
          <p:nvPr/>
        </p:nvSpPr>
        <p:spPr>
          <a:xfrm>
            <a:off x="114300" y="0"/>
            <a:ext cx="8819460" cy="1404257"/>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Relaciones grado uno</a:t>
            </a:r>
          </a:p>
          <a:p>
            <a:pPr algn="ctr">
              <a:lnSpc>
                <a:spcPct val="100000"/>
              </a:lnSpc>
            </a:pPr>
            <a:r>
              <a:rPr lang="es-AR" sz="4300" dirty="0">
                <a:solidFill>
                  <a:srgbClr val="572314"/>
                </a:solidFill>
                <a:latin typeface="Gill Sans MT"/>
              </a:rPr>
              <a:t>(reflexivas o recursivas)</a:t>
            </a:r>
            <a:endParaRPr lang="es-AR" dirty="0"/>
          </a:p>
        </p:txBody>
      </p:sp>
    </p:spTree>
    <p:extLst>
      <p:ext uri="{BB962C8B-B14F-4D97-AF65-F5344CB8AC3E}">
        <p14:creationId xmlns:p14="http://schemas.microsoft.com/office/powerpoint/2010/main" val="364153575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114300" y="0"/>
            <a:ext cx="8819460" cy="942975"/>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Nombre de los Roles</a:t>
            </a:r>
            <a:endParaRPr lang="es-AR" sz="4400" dirty="0"/>
          </a:p>
        </p:txBody>
      </p:sp>
      <p:sp>
        <p:nvSpPr>
          <p:cNvPr id="115" name="CustomShape 2"/>
          <p:cNvSpPr/>
          <p:nvPr/>
        </p:nvSpPr>
        <p:spPr>
          <a:xfrm>
            <a:off x="114300" y="1061356"/>
            <a:ext cx="8819460" cy="5633357"/>
          </a:xfrm>
          <a:prstGeom prst="rect">
            <a:avLst/>
          </a:prstGeom>
          <a:noFill/>
          <a:ln>
            <a:noFill/>
          </a:ln>
        </p:spPr>
        <p:txBody>
          <a:bodyPr lIns="90000" tIns="45000" rIns="90000" bIns="45000">
            <a:normAutofit/>
          </a:bodyPr>
          <a:lstStyle/>
          <a:p>
            <a:pPr marL="457200" indent="-457200">
              <a:spcAft>
                <a:spcPts val="1200"/>
              </a:spcAft>
              <a:buSzPct val="80000"/>
              <a:buFont typeface="Arial" panose="020B0604020202020204" pitchFamily="34" charset="0"/>
              <a:buChar char="•"/>
            </a:pPr>
            <a:r>
              <a:rPr lang="es-ES" sz="3300" dirty="0">
                <a:solidFill>
                  <a:srgbClr val="000000"/>
                </a:solidFill>
              </a:rPr>
              <a:t>Cada tipo de entidad que participa en un tipo de relación juega un </a:t>
            </a:r>
            <a:r>
              <a:rPr lang="es-ES" sz="3300" b="1" dirty="0">
                <a:solidFill>
                  <a:srgbClr val="000000"/>
                </a:solidFill>
                <a:effectLst>
                  <a:outerShdw blurRad="38100" dist="38100" dir="2700000" algn="tl">
                    <a:srgbClr val="000000">
                      <a:alpha val="43137"/>
                    </a:srgbClr>
                  </a:outerShdw>
                </a:effectLst>
              </a:rPr>
              <a:t>papel o rol </a:t>
            </a:r>
            <a:r>
              <a:rPr lang="es-ES" sz="3300" dirty="0">
                <a:solidFill>
                  <a:srgbClr val="000000"/>
                </a:solidFill>
              </a:rPr>
              <a:t>particular en la relación.</a:t>
            </a:r>
          </a:p>
          <a:p>
            <a:pPr marL="457200" indent="-457200">
              <a:spcAft>
                <a:spcPts val="1200"/>
              </a:spcAft>
              <a:buSzPct val="80000"/>
              <a:buFont typeface="Arial" panose="020B0604020202020204" pitchFamily="34" charset="0"/>
              <a:buChar char="•"/>
            </a:pPr>
            <a:r>
              <a:rPr lang="es-ES" sz="3300" dirty="0">
                <a:solidFill>
                  <a:srgbClr val="000000"/>
                </a:solidFill>
              </a:rPr>
              <a:t>El nombre de rol hace referencia al papel que una entidad participante del tipo de entidad juega en cada instancia de relación, y ayuda a explicar el significado de la relación</a:t>
            </a:r>
          </a:p>
          <a:p>
            <a:pPr marL="457200" indent="-457200">
              <a:spcAft>
                <a:spcPts val="1200"/>
              </a:spcAft>
              <a:buSzPct val="80000"/>
              <a:buFont typeface="Arial" panose="020B0604020202020204" pitchFamily="34" charset="0"/>
              <a:buChar char="•"/>
            </a:pPr>
            <a:r>
              <a:rPr lang="es-ES" sz="3300" dirty="0">
                <a:solidFill>
                  <a:srgbClr val="000000"/>
                </a:solidFill>
              </a:rPr>
              <a:t>Por ejemplo: en la relación el director “Julio </a:t>
            </a:r>
            <a:r>
              <a:rPr lang="es-ES" sz="3300" dirty="0" err="1">
                <a:solidFill>
                  <a:srgbClr val="000000"/>
                </a:solidFill>
              </a:rPr>
              <a:t>Médem</a:t>
            </a:r>
            <a:r>
              <a:rPr lang="es-ES" sz="3300" dirty="0">
                <a:solidFill>
                  <a:srgbClr val="000000"/>
                </a:solidFill>
              </a:rPr>
              <a:t>” ha rodado la película “Tierra” el papel del director sería </a:t>
            </a:r>
            <a:r>
              <a:rPr lang="es-ES" sz="3300" b="1" dirty="0">
                <a:solidFill>
                  <a:srgbClr val="000000"/>
                </a:solidFill>
                <a:effectLst>
                  <a:outerShdw blurRad="38100" dist="38100" dir="2700000" algn="tl">
                    <a:srgbClr val="000000">
                      <a:alpha val="43137"/>
                    </a:srgbClr>
                  </a:outerShdw>
                </a:effectLst>
              </a:rPr>
              <a:t>RODAR</a:t>
            </a:r>
            <a:r>
              <a:rPr lang="es-ES" sz="3300" dirty="0">
                <a:solidFill>
                  <a:srgbClr val="000000"/>
                </a:solidFill>
              </a:rPr>
              <a:t> una PELICULA.</a:t>
            </a:r>
          </a:p>
          <a:p>
            <a:pPr marL="457200" indent="-457200">
              <a:spcAft>
                <a:spcPts val="1200"/>
              </a:spcAft>
              <a:buSzPct val="80000"/>
              <a:buFont typeface="Arial" panose="020B0604020202020204" pitchFamily="34" charset="0"/>
              <a:buChar char="•"/>
            </a:pPr>
            <a:endParaRPr lang="es-ES" sz="3300" dirty="0">
              <a:solidFill>
                <a:srgbClr val="000000"/>
              </a:solidFill>
            </a:endParaRPr>
          </a:p>
          <a:p>
            <a:pPr marL="457200" indent="-457200">
              <a:spcAft>
                <a:spcPts val="1200"/>
              </a:spcAft>
              <a:buSzPct val="80000"/>
              <a:buFont typeface="Arial" panose="020B0604020202020204" pitchFamily="34" charset="0"/>
              <a:buChar char="•"/>
            </a:pPr>
            <a:endParaRPr lang="es-ES" sz="3300" dirty="0">
              <a:solidFill>
                <a:srgbClr val="000000"/>
              </a:solidFill>
            </a:endParaRPr>
          </a:p>
          <a:p>
            <a:pPr marL="457200" indent="-457200">
              <a:spcAft>
                <a:spcPts val="1200"/>
              </a:spcAft>
              <a:buSzPct val="80000"/>
              <a:buFont typeface="Arial" panose="020B0604020202020204" pitchFamily="34" charset="0"/>
              <a:buChar char="•"/>
            </a:pPr>
            <a:endParaRPr lang="es-ES" sz="3300" dirty="0">
              <a:solidFill>
                <a:srgbClr val="000000"/>
              </a:solidFill>
            </a:endParaRPr>
          </a:p>
          <a:p>
            <a:pPr marL="457200" indent="-457200">
              <a:spcAft>
                <a:spcPts val="1200"/>
              </a:spcAft>
              <a:buSzPct val="80000"/>
              <a:buFont typeface="Arial" panose="020B0604020202020204" pitchFamily="34" charset="0"/>
              <a:buChar char="•"/>
            </a:pPr>
            <a:endParaRPr lang="es-AR" sz="3300" dirty="0">
              <a:solidFill>
                <a:srgbClr val="000000"/>
              </a:solidFill>
            </a:endParaRPr>
          </a:p>
          <a:p>
            <a:pPr>
              <a:lnSpc>
                <a:spcPct val="70000"/>
              </a:lnSpc>
              <a:buSzPct val="80000"/>
            </a:pPr>
            <a:endParaRPr lang="es-AR" sz="3300" dirty="0">
              <a:solidFill>
                <a:srgbClr val="000000"/>
              </a:solidFill>
            </a:endParaRPr>
          </a:p>
          <a:p>
            <a:pPr>
              <a:lnSpc>
                <a:spcPct val="70000"/>
              </a:lnSpc>
              <a:buSzPct val="80000"/>
            </a:pPr>
            <a:endParaRPr lang="es-AR" dirty="0"/>
          </a:p>
        </p:txBody>
      </p:sp>
    </p:spTree>
    <p:extLst>
      <p:ext uri="{BB962C8B-B14F-4D97-AF65-F5344CB8AC3E}">
        <p14:creationId xmlns:p14="http://schemas.microsoft.com/office/powerpoint/2010/main" val="142239095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114300" y="0"/>
            <a:ext cx="8819460" cy="942975"/>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Nombres de los Roles</a:t>
            </a:r>
            <a:endParaRPr lang="es-AR" sz="4400" dirty="0"/>
          </a:p>
        </p:txBody>
      </p:sp>
      <p:grpSp>
        <p:nvGrpSpPr>
          <p:cNvPr id="12" name="Group 11"/>
          <p:cNvGrpSpPr/>
          <p:nvPr/>
        </p:nvGrpSpPr>
        <p:grpSpPr>
          <a:xfrm>
            <a:off x="521171" y="1259239"/>
            <a:ext cx="8429953" cy="1387084"/>
            <a:chOff x="395788" y="2762910"/>
            <a:chExt cx="8429953" cy="1387084"/>
          </a:xfrm>
        </p:grpSpPr>
        <p:grpSp>
          <p:nvGrpSpPr>
            <p:cNvPr id="2" name="Grupo 1">
              <a:extLst>
                <a:ext uri="{FF2B5EF4-FFF2-40B4-BE49-F238E27FC236}">
                  <a16:creationId xmlns:a16="http://schemas.microsoft.com/office/drawing/2014/main" id="{201D36BE-70C1-4668-8EA8-75D9D3E0C1D2}"/>
                </a:ext>
              </a:extLst>
            </p:cNvPr>
            <p:cNvGrpSpPr/>
            <p:nvPr/>
          </p:nvGrpSpPr>
          <p:grpSpPr>
            <a:xfrm>
              <a:off x="395788" y="2826540"/>
              <a:ext cx="8429953" cy="1323454"/>
              <a:chOff x="392434" y="2567053"/>
              <a:chExt cx="8214728" cy="2033658"/>
            </a:xfrm>
          </p:grpSpPr>
          <p:grpSp>
            <p:nvGrpSpPr>
              <p:cNvPr id="4" name="Grupo 3">
                <a:extLst>
                  <a:ext uri="{FF2B5EF4-FFF2-40B4-BE49-F238E27FC236}">
                    <a16:creationId xmlns:a16="http://schemas.microsoft.com/office/drawing/2014/main" id="{51AC34F3-F91F-4D0A-A97D-7F154951BC74}"/>
                  </a:ext>
                </a:extLst>
              </p:cNvPr>
              <p:cNvGrpSpPr/>
              <p:nvPr/>
            </p:nvGrpSpPr>
            <p:grpSpPr>
              <a:xfrm>
                <a:off x="392434" y="2567053"/>
                <a:ext cx="8214728" cy="2033658"/>
                <a:chOff x="1092531" y="3645692"/>
                <a:chExt cx="7416319" cy="1099148"/>
              </a:xfrm>
            </p:grpSpPr>
            <p:sp>
              <p:nvSpPr>
                <p:cNvPr id="5" name="CustomShape 3">
                  <a:extLst>
                    <a:ext uri="{FF2B5EF4-FFF2-40B4-BE49-F238E27FC236}">
                      <a16:creationId xmlns:a16="http://schemas.microsoft.com/office/drawing/2014/main" id="{E2A7EA5C-BC0A-4F07-844D-67AC7302326F}"/>
                    </a:ext>
                  </a:extLst>
                </p:cNvPr>
                <p:cNvSpPr/>
                <p:nvPr/>
              </p:nvSpPr>
              <p:spPr>
                <a:xfrm>
                  <a:off x="1092531" y="3932023"/>
                  <a:ext cx="1366200" cy="498360"/>
                </a:xfrm>
                <a:prstGeom prst="rect">
                  <a:avLst/>
                </a:prstGeom>
                <a:noFill/>
                <a:ln w="9360">
                  <a:solidFill>
                    <a:srgbClr val="4F271C"/>
                  </a:solidFill>
                  <a:miter/>
                </a:ln>
              </p:spPr>
              <p:txBody>
                <a:bodyPr wrap="none" lIns="72000" tIns="0" rIns="72000" bIns="0" anchor="ctr"/>
                <a:lstStyle/>
                <a:p>
                  <a:pPr algn="ctr">
                    <a:lnSpc>
                      <a:spcPct val="100000"/>
                    </a:lnSpc>
                  </a:pPr>
                  <a:r>
                    <a:rPr lang="en-US" sz="2400" b="1" dirty="0">
                      <a:solidFill>
                        <a:srgbClr val="4F271C"/>
                      </a:solidFill>
                    </a:rPr>
                    <a:t>EMPLEADO</a:t>
                  </a:r>
                  <a:endParaRPr sz="2400" b="1" dirty="0"/>
                </a:p>
              </p:txBody>
            </p:sp>
            <p:sp>
              <p:nvSpPr>
                <p:cNvPr id="6" name="CustomShape 4">
                  <a:extLst>
                    <a:ext uri="{FF2B5EF4-FFF2-40B4-BE49-F238E27FC236}">
                      <a16:creationId xmlns:a16="http://schemas.microsoft.com/office/drawing/2014/main" id="{137CE14A-5DF6-42BF-A524-868BF705EAE8}"/>
                    </a:ext>
                  </a:extLst>
                </p:cNvPr>
                <p:cNvSpPr/>
                <p:nvPr/>
              </p:nvSpPr>
              <p:spPr>
                <a:xfrm>
                  <a:off x="6566800" y="3899582"/>
                  <a:ext cx="1942050" cy="478920"/>
                </a:xfrm>
                <a:prstGeom prst="rect">
                  <a:avLst/>
                </a:prstGeom>
                <a:noFill/>
                <a:ln w="9360">
                  <a:solidFill>
                    <a:srgbClr val="4F271C"/>
                  </a:solidFill>
                  <a:miter/>
                </a:ln>
              </p:spPr>
              <p:txBody>
                <a:bodyPr wrap="none" lIns="72000" tIns="0" rIns="72000" bIns="0" anchor="ctr"/>
                <a:lstStyle/>
                <a:p>
                  <a:pPr algn="ctr">
                    <a:lnSpc>
                      <a:spcPct val="100000"/>
                    </a:lnSpc>
                  </a:pPr>
                  <a:r>
                    <a:rPr lang="en-US" sz="2400" b="1" dirty="0">
                      <a:solidFill>
                        <a:srgbClr val="4F271C"/>
                      </a:solidFill>
                    </a:rPr>
                    <a:t>DEPARTAMENTO</a:t>
                  </a:r>
                  <a:endParaRPr sz="2400" b="1" dirty="0"/>
                </a:p>
              </p:txBody>
            </p:sp>
            <p:sp>
              <p:nvSpPr>
                <p:cNvPr id="7" name="Line 5">
                  <a:extLst>
                    <a:ext uri="{FF2B5EF4-FFF2-40B4-BE49-F238E27FC236}">
                      <a16:creationId xmlns:a16="http://schemas.microsoft.com/office/drawing/2014/main" id="{1451CA78-5DAF-4AFE-9E06-A1A00272F0BF}"/>
                    </a:ext>
                  </a:extLst>
                </p:cNvPr>
                <p:cNvSpPr/>
                <p:nvPr/>
              </p:nvSpPr>
              <p:spPr>
                <a:xfrm flipV="1">
                  <a:off x="2458732" y="4181202"/>
                  <a:ext cx="877721" cy="14063"/>
                </a:xfrm>
                <a:prstGeom prst="line">
                  <a:avLst/>
                </a:prstGeom>
                <a:ln w="28440">
                  <a:solidFill>
                    <a:srgbClr val="4F271C"/>
                  </a:solidFill>
                  <a:round/>
                </a:ln>
              </p:spPr>
            </p:sp>
            <p:sp>
              <p:nvSpPr>
                <p:cNvPr id="8" name="CustomShape 6">
                  <a:extLst>
                    <a:ext uri="{FF2B5EF4-FFF2-40B4-BE49-F238E27FC236}">
                      <a16:creationId xmlns:a16="http://schemas.microsoft.com/office/drawing/2014/main" id="{83E9E6B9-2FA2-45A1-9790-5B7D7C7B14DB}"/>
                    </a:ext>
                  </a:extLst>
                </p:cNvPr>
                <p:cNvSpPr/>
                <p:nvPr/>
              </p:nvSpPr>
              <p:spPr>
                <a:xfrm>
                  <a:off x="3336452" y="3645692"/>
                  <a:ext cx="2352625" cy="1099148"/>
                </a:xfrm>
                <a:prstGeom prst="diamond">
                  <a:avLst/>
                </a:prstGeom>
                <a:noFill/>
                <a:ln w="38160">
                  <a:solidFill>
                    <a:srgbClr val="4F271C"/>
                  </a:solidFill>
                  <a:miter/>
                </a:ln>
              </p:spPr>
              <p:txBody>
                <a:bodyPr/>
                <a:lstStyle/>
                <a:p>
                  <a:pPr algn="ctr"/>
                  <a:r>
                    <a:rPr lang="es-AR" sz="2400" b="1" dirty="0">
                      <a:solidFill>
                        <a:srgbClr val="4F271C"/>
                      </a:solidFill>
                    </a:rPr>
                    <a:t>TRABAJA</a:t>
                  </a:r>
                </a:p>
              </p:txBody>
            </p:sp>
          </p:grpSp>
          <p:sp>
            <p:nvSpPr>
              <p:cNvPr id="10" name="Line 8">
                <a:extLst>
                  <a:ext uri="{FF2B5EF4-FFF2-40B4-BE49-F238E27FC236}">
                    <a16:creationId xmlns:a16="http://schemas.microsoft.com/office/drawing/2014/main" id="{96E3EA74-CBEE-4967-B72C-2A9838F7A706}"/>
                  </a:ext>
                </a:extLst>
              </p:cNvPr>
              <p:cNvSpPr/>
              <p:nvPr/>
            </p:nvSpPr>
            <p:spPr>
              <a:xfrm flipV="1">
                <a:off x="5483826" y="3557862"/>
                <a:ext cx="972214" cy="26018"/>
              </a:xfrm>
              <a:prstGeom prst="line">
                <a:avLst/>
              </a:prstGeom>
              <a:ln w="28440">
                <a:solidFill>
                  <a:srgbClr val="4F271C"/>
                </a:solidFill>
                <a:round/>
              </a:ln>
            </p:spPr>
          </p:sp>
        </p:grpSp>
        <p:sp>
          <p:nvSpPr>
            <p:cNvPr id="9" name="TextBox 8"/>
            <p:cNvSpPr txBox="1"/>
            <p:nvPr/>
          </p:nvSpPr>
          <p:spPr>
            <a:xfrm>
              <a:off x="1948714" y="2762910"/>
              <a:ext cx="1330364" cy="369332"/>
            </a:xfrm>
            <a:prstGeom prst="rect">
              <a:avLst/>
            </a:prstGeom>
            <a:noFill/>
          </p:spPr>
          <p:txBody>
            <a:bodyPr wrap="none" rtlCol="0">
              <a:spAutoFit/>
            </a:bodyPr>
            <a:lstStyle/>
            <a:p>
              <a:r>
                <a:rPr lang="es-AR" i="1" dirty="0"/>
                <a:t>TRABAJA EN</a:t>
              </a:r>
            </a:p>
          </p:txBody>
        </p:sp>
        <p:sp>
          <p:nvSpPr>
            <p:cNvPr id="11" name="TextBox 10"/>
            <p:cNvSpPr txBox="1"/>
            <p:nvPr/>
          </p:nvSpPr>
          <p:spPr>
            <a:xfrm>
              <a:off x="5527797" y="2910378"/>
              <a:ext cx="953210" cy="369332"/>
            </a:xfrm>
            <a:prstGeom prst="rect">
              <a:avLst/>
            </a:prstGeom>
            <a:noFill/>
          </p:spPr>
          <p:txBody>
            <a:bodyPr wrap="none" rtlCol="0">
              <a:spAutoFit/>
            </a:bodyPr>
            <a:lstStyle/>
            <a:p>
              <a:r>
                <a:rPr lang="es-AR" i="1" dirty="0"/>
                <a:t>EMPLEA</a:t>
              </a:r>
            </a:p>
          </p:txBody>
        </p:sp>
      </p:grpSp>
      <p:grpSp>
        <p:nvGrpSpPr>
          <p:cNvPr id="15" name="Group 14"/>
          <p:cNvGrpSpPr/>
          <p:nvPr/>
        </p:nvGrpSpPr>
        <p:grpSpPr>
          <a:xfrm>
            <a:off x="521171" y="3207279"/>
            <a:ext cx="8284162" cy="1042987"/>
            <a:chOff x="1654920" y="2996280"/>
            <a:chExt cx="6336360" cy="700920"/>
          </a:xfrm>
        </p:grpSpPr>
        <p:sp>
          <p:nvSpPr>
            <p:cNvPr id="16" name="CustomShape 11"/>
            <p:cNvSpPr/>
            <p:nvPr/>
          </p:nvSpPr>
          <p:spPr>
            <a:xfrm>
              <a:off x="1654920" y="3197520"/>
              <a:ext cx="1107360" cy="301320"/>
            </a:xfrm>
            <a:prstGeom prst="rect">
              <a:avLst/>
            </a:prstGeom>
            <a:solidFill>
              <a:srgbClr val="FFFFFF"/>
            </a:solidFill>
            <a:ln w="28440">
              <a:solidFill>
                <a:srgbClr val="4F271C"/>
              </a:solidFill>
              <a:miter/>
            </a:ln>
          </p:spPr>
          <p:txBody>
            <a:bodyPr lIns="0" tIns="46800" rIns="0" bIns="10800" anchor="ctr"/>
            <a:lstStyle/>
            <a:p>
              <a:pPr algn="ctr">
                <a:lnSpc>
                  <a:spcPct val="100000"/>
                </a:lnSpc>
              </a:pPr>
              <a:r>
                <a:rPr lang="en-US" sz="2400" b="1" dirty="0">
                  <a:solidFill>
                    <a:srgbClr val="4F271C"/>
                  </a:solidFill>
                </a:rPr>
                <a:t>DIRECTOR</a:t>
              </a:r>
              <a:endParaRPr sz="2400" b="1" dirty="0"/>
            </a:p>
          </p:txBody>
        </p:sp>
        <p:sp>
          <p:nvSpPr>
            <p:cNvPr id="17" name="CustomShape 12"/>
            <p:cNvSpPr/>
            <p:nvPr/>
          </p:nvSpPr>
          <p:spPr>
            <a:xfrm>
              <a:off x="6882480" y="3226320"/>
              <a:ext cx="1108800" cy="301320"/>
            </a:xfrm>
            <a:prstGeom prst="rect">
              <a:avLst/>
            </a:prstGeom>
            <a:solidFill>
              <a:srgbClr val="FFFFFF"/>
            </a:solidFill>
            <a:ln w="28440">
              <a:solidFill>
                <a:srgbClr val="4F271C"/>
              </a:solidFill>
              <a:miter/>
            </a:ln>
          </p:spPr>
          <p:txBody>
            <a:bodyPr lIns="0" tIns="46800" rIns="0" bIns="10800" anchor="ctr"/>
            <a:lstStyle/>
            <a:p>
              <a:pPr algn="ctr">
                <a:lnSpc>
                  <a:spcPct val="100000"/>
                </a:lnSpc>
              </a:pPr>
              <a:r>
                <a:rPr lang="en-US" sz="2400" b="1" dirty="0">
                  <a:solidFill>
                    <a:srgbClr val="4F271C"/>
                  </a:solidFill>
                </a:rPr>
                <a:t>PELICULA</a:t>
              </a:r>
              <a:endParaRPr sz="2400" b="1" dirty="0"/>
            </a:p>
          </p:txBody>
        </p:sp>
        <p:sp>
          <p:nvSpPr>
            <p:cNvPr id="18" name="CustomShape 13"/>
            <p:cNvSpPr/>
            <p:nvPr/>
          </p:nvSpPr>
          <p:spPr>
            <a:xfrm>
              <a:off x="3728160" y="2996280"/>
              <a:ext cx="2117160" cy="662760"/>
            </a:xfrm>
            <a:prstGeom prst="diamond">
              <a:avLst/>
            </a:prstGeom>
            <a:solidFill>
              <a:srgbClr val="FFFFFF"/>
            </a:solidFill>
            <a:ln w="28440">
              <a:solidFill>
                <a:srgbClr val="4F271C"/>
              </a:solidFill>
              <a:miter/>
            </a:ln>
          </p:spPr>
          <p:txBody>
            <a:bodyPr/>
            <a:lstStyle/>
            <a:p>
              <a:r>
                <a:rPr lang="es-AR" sz="2400" b="1" dirty="0"/>
                <a:t>RUEDA</a:t>
              </a:r>
            </a:p>
          </p:txBody>
        </p:sp>
        <p:sp>
          <p:nvSpPr>
            <p:cNvPr id="19" name="Line 14"/>
            <p:cNvSpPr/>
            <p:nvPr/>
          </p:nvSpPr>
          <p:spPr>
            <a:xfrm>
              <a:off x="2737440" y="3342240"/>
              <a:ext cx="1079640" cy="3240"/>
            </a:xfrm>
            <a:prstGeom prst="line">
              <a:avLst/>
            </a:prstGeom>
            <a:ln w="28440">
              <a:solidFill>
                <a:srgbClr val="4F271C"/>
              </a:solidFill>
              <a:round/>
            </a:ln>
          </p:spPr>
        </p:sp>
        <p:sp>
          <p:nvSpPr>
            <p:cNvPr id="20" name="Line 16"/>
            <p:cNvSpPr/>
            <p:nvPr/>
          </p:nvSpPr>
          <p:spPr>
            <a:xfrm>
              <a:off x="5769720" y="3342240"/>
              <a:ext cx="1079280" cy="3240"/>
            </a:xfrm>
            <a:prstGeom prst="line">
              <a:avLst/>
            </a:prstGeom>
            <a:ln w="28440">
              <a:solidFill>
                <a:srgbClr val="4F271C"/>
              </a:solidFill>
              <a:round/>
            </a:ln>
          </p:spPr>
        </p:sp>
        <p:sp>
          <p:nvSpPr>
            <p:cNvPr id="21" name="CustomShape 17"/>
            <p:cNvSpPr/>
            <p:nvPr/>
          </p:nvSpPr>
          <p:spPr>
            <a:xfrm>
              <a:off x="2799360" y="3364560"/>
              <a:ext cx="912240" cy="332640"/>
            </a:xfrm>
            <a:prstGeom prst="rect">
              <a:avLst/>
            </a:prstGeom>
            <a:noFill/>
            <a:ln>
              <a:noFill/>
            </a:ln>
          </p:spPr>
          <p:txBody>
            <a:bodyPr wrap="none" lIns="90000" tIns="45000" rIns="90000" bIns="45000"/>
            <a:lstStyle/>
            <a:p>
              <a:pPr algn="ctr">
                <a:lnSpc>
                  <a:spcPct val="90000"/>
                </a:lnSpc>
              </a:pPr>
              <a:r>
                <a:rPr lang="en-US" i="1" dirty="0">
                  <a:solidFill>
                    <a:srgbClr val="4F271C"/>
                  </a:solidFill>
                </a:rPr>
                <a:t>REALIZADOR</a:t>
              </a:r>
              <a:endParaRPr dirty="0"/>
            </a:p>
          </p:txBody>
        </p:sp>
        <p:sp>
          <p:nvSpPr>
            <p:cNvPr id="22" name="CustomShape 18"/>
            <p:cNvSpPr/>
            <p:nvPr/>
          </p:nvSpPr>
          <p:spPr>
            <a:xfrm>
              <a:off x="5845321" y="3364560"/>
              <a:ext cx="971639" cy="332640"/>
            </a:xfrm>
            <a:prstGeom prst="rect">
              <a:avLst/>
            </a:prstGeom>
            <a:noFill/>
            <a:ln>
              <a:noFill/>
            </a:ln>
          </p:spPr>
          <p:txBody>
            <a:bodyPr wrap="none" lIns="90000" tIns="45000" rIns="90000" bIns="45000"/>
            <a:lstStyle/>
            <a:p>
              <a:pPr algn="ctr">
                <a:lnSpc>
                  <a:spcPct val="90000"/>
                </a:lnSpc>
              </a:pPr>
              <a:r>
                <a:rPr lang="en-US" i="1" dirty="0">
                  <a:solidFill>
                    <a:srgbClr val="4F271C"/>
                  </a:solidFill>
                </a:rPr>
                <a:t>ES FILMADA</a:t>
              </a:r>
              <a:endParaRPr dirty="0"/>
            </a:p>
          </p:txBody>
        </p:sp>
      </p:grpSp>
      <p:grpSp>
        <p:nvGrpSpPr>
          <p:cNvPr id="23" name="Group 22"/>
          <p:cNvGrpSpPr/>
          <p:nvPr/>
        </p:nvGrpSpPr>
        <p:grpSpPr>
          <a:xfrm>
            <a:off x="1168400" y="4623279"/>
            <a:ext cx="6807199" cy="1946854"/>
            <a:chOff x="1639487" y="5120640"/>
            <a:chExt cx="5950033" cy="1116000"/>
          </a:xfrm>
        </p:grpSpPr>
        <p:sp>
          <p:nvSpPr>
            <p:cNvPr id="24" name="CustomShape 3"/>
            <p:cNvSpPr/>
            <p:nvPr/>
          </p:nvSpPr>
          <p:spPr>
            <a:xfrm>
              <a:off x="6113880" y="5120640"/>
              <a:ext cx="1475640" cy="243360"/>
            </a:xfrm>
            <a:prstGeom prst="rect">
              <a:avLst/>
            </a:prstGeom>
            <a:noFill/>
            <a:ln>
              <a:noFill/>
            </a:ln>
          </p:spPr>
          <p:txBody>
            <a:bodyPr lIns="0" tIns="0" rIns="0" bIns="0"/>
            <a:lstStyle/>
            <a:p>
              <a:pPr>
                <a:lnSpc>
                  <a:spcPct val="100000"/>
                </a:lnSpc>
              </a:pPr>
              <a:r>
                <a:rPr lang="en-US" i="1" dirty="0">
                  <a:solidFill>
                    <a:srgbClr val="4F271C"/>
                  </a:solidFill>
                </a:rPr>
                <a:t>ORIGINAL</a:t>
              </a:r>
            </a:p>
            <a:p>
              <a:pPr>
                <a:lnSpc>
                  <a:spcPct val="100000"/>
                </a:lnSpc>
              </a:pPr>
              <a:endParaRPr dirty="0"/>
            </a:p>
          </p:txBody>
        </p:sp>
        <p:grpSp>
          <p:nvGrpSpPr>
            <p:cNvPr id="25" name="Group 24"/>
            <p:cNvGrpSpPr/>
            <p:nvPr/>
          </p:nvGrpSpPr>
          <p:grpSpPr>
            <a:xfrm>
              <a:off x="1639487" y="5249520"/>
              <a:ext cx="5196631" cy="987120"/>
              <a:chOff x="1639487" y="5249520"/>
              <a:chExt cx="5196631" cy="987120"/>
            </a:xfrm>
          </p:grpSpPr>
          <p:sp>
            <p:nvSpPr>
              <p:cNvPr id="26" name="CustomShape 4"/>
              <p:cNvSpPr/>
              <p:nvPr/>
            </p:nvSpPr>
            <p:spPr>
              <a:xfrm>
                <a:off x="4501853" y="5935680"/>
                <a:ext cx="834067" cy="300960"/>
              </a:xfrm>
              <a:prstGeom prst="rect">
                <a:avLst/>
              </a:prstGeom>
              <a:noFill/>
              <a:ln>
                <a:noFill/>
              </a:ln>
            </p:spPr>
            <p:txBody>
              <a:bodyPr lIns="0" tIns="46800" rIns="0" bIns="10800"/>
              <a:lstStyle/>
              <a:p>
                <a:pPr>
                  <a:lnSpc>
                    <a:spcPct val="100000"/>
                  </a:lnSpc>
                </a:pPr>
                <a:r>
                  <a:rPr lang="en-US" i="1" dirty="0">
                    <a:solidFill>
                      <a:srgbClr val="4F271C"/>
                    </a:solidFill>
                  </a:rPr>
                  <a:t>VERSIÓN</a:t>
                </a:r>
                <a:endParaRPr dirty="0"/>
              </a:p>
            </p:txBody>
          </p:sp>
          <p:sp>
            <p:nvSpPr>
              <p:cNvPr id="27" name="Line 5"/>
              <p:cNvSpPr/>
              <p:nvPr/>
            </p:nvSpPr>
            <p:spPr>
              <a:xfrm>
                <a:off x="6057000" y="5249520"/>
                <a:ext cx="0" cy="395009"/>
              </a:xfrm>
              <a:prstGeom prst="line">
                <a:avLst/>
              </a:prstGeom>
              <a:ln w="28440">
                <a:solidFill>
                  <a:srgbClr val="4F271C"/>
                </a:solidFill>
                <a:round/>
              </a:ln>
            </p:spPr>
          </p:sp>
          <p:sp>
            <p:nvSpPr>
              <p:cNvPr id="28" name="Line 6"/>
              <p:cNvSpPr/>
              <p:nvPr/>
            </p:nvSpPr>
            <p:spPr>
              <a:xfrm>
                <a:off x="3089993" y="5249520"/>
                <a:ext cx="2967007" cy="0"/>
              </a:xfrm>
              <a:prstGeom prst="line">
                <a:avLst/>
              </a:prstGeom>
              <a:ln w="28440">
                <a:solidFill>
                  <a:srgbClr val="4F271C"/>
                </a:solidFill>
                <a:round/>
              </a:ln>
            </p:spPr>
          </p:sp>
          <p:sp>
            <p:nvSpPr>
              <p:cNvPr id="29" name="Line 7"/>
              <p:cNvSpPr/>
              <p:nvPr/>
            </p:nvSpPr>
            <p:spPr>
              <a:xfrm flipH="1">
                <a:off x="3071346" y="5249520"/>
                <a:ext cx="18647" cy="267462"/>
              </a:xfrm>
              <a:prstGeom prst="line">
                <a:avLst/>
              </a:prstGeom>
              <a:ln w="28440">
                <a:solidFill>
                  <a:srgbClr val="4F271C"/>
                </a:solidFill>
                <a:round/>
              </a:ln>
            </p:spPr>
          </p:sp>
          <p:sp>
            <p:nvSpPr>
              <p:cNvPr id="30" name="CustomShape 8"/>
              <p:cNvSpPr/>
              <p:nvPr/>
            </p:nvSpPr>
            <p:spPr>
              <a:xfrm>
                <a:off x="5581133" y="5668692"/>
                <a:ext cx="1254985" cy="338023"/>
              </a:xfrm>
              <a:prstGeom prst="rect">
                <a:avLst/>
              </a:prstGeom>
              <a:solidFill>
                <a:srgbClr val="FFFFFF"/>
              </a:solidFill>
              <a:ln w="28440">
                <a:solidFill>
                  <a:srgbClr val="4F271C"/>
                </a:solidFill>
                <a:miter/>
              </a:ln>
            </p:spPr>
            <p:txBody>
              <a:bodyPr lIns="0" tIns="46800" rIns="0" bIns="10800" anchor="ctr"/>
              <a:lstStyle/>
              <a:p>
                <a:pPr algn="ctr">
                  <a:lnSpc>
                    <a:spcPct val="100000"/>
                  </a:lnSpc>
                </a:pPr>
                <a:r>
                  <a:rPr lang="en-US" sz="2400" b="1" dirty="0">
                    <a:solidFill>
                      <a:srgbClr val="4F271C"/>
                    </a:solidFill>
                  </a:rPr>
                  <a:t>PELICULA</a:t>
                </a:r>
                <a:endParaRPr sz="2400" b="1" dirty="0"/>
              </a:p>
            </p:txBody>
          </p:sp>
          <p:sp>
            <p:nvSpPr>
              <p:cNvPr id="31" name="CustomShape 9"/>
              <p:cNvSpPr/>
              <p:nvPr/>
            </p:nvSpPr>
            <p:spPr>
              <a:xfrm>
                <a:off x="1639487" y="5516982"/>
                <a:ext cx="2903713" cy="659898"/>
              </a:xfrm>
              <a:prstGeom prst="diamond">
                <a:avLst/>
              </a:prstGeom>
              <a:solidFill>
                <a:srgbClr val="FFFFFF"/>
              </a:solidFill>
              <a:ln w="28440">
                <a:solidFill>
                  <a:srgbClr val="4F271C"/>
                </a:solidFill>
                <a:miter/>
              </a:ln>
            </p:spPr>
            <p:txBody>
              <a:bodyPr lIns="0" tIns="0" rIns="0" bIns="0" anchor="ctr"/>
              <a:lstStyle/>
              <a:p>
                <a:pPr algn="ctr">
                  <a:lnSpc>
                    <a:spcPct val="100000"/>
                  </a:lnSpc>
                </a:pPr>
                <a:r>
                  <a:rPr lang="en-US" sz="2400" b="1" dirty="0">
                    <a:solidFill>
                      <a:srgbClr val="4F271C"/>
                    </a:solidFill>
                  </a:rPr>
                  <a:t>VERSION_DE</a:t>
                </a:r>
                <a:endParaRPr sz="2400" b="1" dirty="0"/>
              </a:p>
            </p:txBody>
          </p:sp>
          <p:sp>
            <p:nvSpPr>
              <p:cNvPr id="32" name="Line 10"/>
              <p:cNvSpPr/>
              <p:nvPr/>
            </p:nvSpPr>
            <p:spPr>
              <a:xfrm>
                <a:off x="4501853" y="5846931"/>
                <a:ext cx="1079280" cy="0"/>
              </a:xfrm>
              <a:prstGeom prst="line">
                <a:avLst/>
              </a:prstGeom>
              <a:ln w="28440">
                <a:solidFill>
                  <a:srgbClr val="4F271C"/>
                </a:solidFill>
                <a:round/>
              </a:ln>
            </p:spPr>
          </p:sp>
        </p:grpSp>
      </p:grpSp>
    </p:spTree>
    <p:extLst>
      <p:ext uri="{BB962C8B-B14F-4D97-AF65-F5344CB8AC3E}">
        <p14:creationId xmlns:p14="http://schemas.microsoft.com/office/powerpoint/2010/main" val="257334191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114300" y="0"/>
            <a:ext cx="8819460" cy="942975"/>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Restricciones estructurales</a:t>
            </a:r>
            <a:endParaRPr lang="es-AR" sz="4400" dirty="0"/>
          </a:p>
        </p:txBody>
      </p:sp>
      <p:sp>
        <p:nvSpPr>
          <p:cNvPr id="115" name="CustomShape 2"/>
          <p:cNvSpPr/>
          <p:nvPr/>
        </p:nvSpPr>
        <p:spPr>
          <a:xfrm>
            <a:off x="114300" y="1061356"/>
            <a:ext cx="8819460" cy="5633357"/>
          </a:xfrm>
          <a:prstGeom prst="rect">
            <a:avLst/>
          </a:prstGeom>
          <a:noFill/>
          <a:ln>
            <a:noFill/>
          </a:ln>
        </p:spPr>
        <p:txBody>
          <a:bodyPr lIns="90000" tIns="45000" rIns="90000" bIns="45000">
            <a:normAutofit/>
          </a:bodyPr>
          <a:lstStyle/>
          <a:p>
            <a:pPr marL="457200" indent="-457200">
              <a:spcAft>
                <a:spcPts val="1200"/>
              </a:spcAft>
              <a:buSzPct val="80000"/>
              <a:buFont typeface="Arial" panose="020B0604020202020204" pitchFamily="34" charset="0"/>
              <a:buChar char="•"/>
            </a:pPr>
            <a:r>
              <a:rPr lang="es-ES" sz="3300" dirty="0">
                <a:solidFill>
                  <a:srgbClr val="000000"/>
                </a:solidFill>
              </a:rPr>
              <a:t>Razón de cardinalidad (o tipo de correspondencia) </a:t>
            </a:r>
          </a:p>
          <a:p>
            <a:pPr marL="457200" indent="-457200">
              <a:spcAft>
                <a:spcPts val="1200"/>
              </a:spcAft>
              <a:buSzPct val="80000"/>
              <a:buFont typeface="Arial" panose="020B0604020202020204" pitchFamily="34" charset="0"/>
              <a:buChar char="•"/>
            </a:pPr>
            <a:r>
              <a:rPr lang="es-ES" sz="3300" dirty="0">
                <a:solidFill>
                  <a:srgbClr val="000000"/>
                </a:solidFill>
              </a:rPr>
              <a:t>Razón de participación </a:t>
            </a:r>
            <a:r>
              <a:rPr lang="es-AR" sz="3300" dirty="0">
                <a:solidFill>
                  <a:srgbClr val="000000"/>
                </a:solidFill>
              </a:rPr>
              <a:t>y dependencias de existencia</a:t>
            </a:r>
            <a:endParaRPr lang="es-ES" sz="3300" dirty="0">
              <a:solidFill>
                <a:srgbClr val="000000"/>
              </a:solidFill>
            </a:endParaRPr>
          </a:p>
          <a:p>
            <a:pPr marL="457200" indent="-457200">
              <a:spcAft>
                <a:spcPts val="1200"/>
              </a:spcAft>
              <a:buSzPct val="80000"/>
              <a:buFont typeface="Arial" panose="020B0604020202020204" pitchFamily="34" charset="0"/>
              <a:buChar char="•"/>
            </a:pPr>
            <a:endParaRPr lang="es-ES" sz="3300" dirty="0">
              <a:solidFill>
                <a:srgbClr val="000000"/>
              </a:solidFill>
            </a:endParaRPr>
          </a:p>
          <a:p>
            <a:pPr marL="457200" indent="-457200">
              <a:spcAft>
                <a:spcPts val="1200"/>
              </a:spcAft>
              <a:buSzPct val="80000"/>
              <a:buFont typeface="Arial" panose="020B0604020202020204" pitchFamily="34" charset="0"/>
              <a:buChar char="•"/>
            </a:pPr>
            <a:endParaRPr lang="es-ES" sz="3300" dirty="0">
              <a:solidFill>
                <a:srgbClr val="000000"/>
              </a:solidFill>
            </a:endParaRPr>
          </a:p>
          <a:p>
            <a:pPr marL="457200" indent="-457200">
              <a:spcAft>
                <a:spcPts val="1200"/>
              </a:spcAft>
              <a:buSzPct val="80000"/>
              <a:buFont typeface="Arial" panose="020B0604020202020204" pitchFamily="34" charset="0"/>
              <a:buChar char="•"/>
            </a:pPr>
            <a:endParaRPr lang="es-AR" sz="3300" dirty="0">
              <a:solidFill>
                <a:srgbClr val="000000"/>
              </a:solidFill>
            </a:endParaRPr>
          </a:p>
          <a:p>
            <a:pPr>
              <a:lnSpc>
                <a:spcPct val="70000"/>
              </a:lnSpc>
              <a:buSzPct val="80000"/>
            </a:pPr>
            <a:endParaRPr lang="es-AR" sz="3300" dirty="0">
              <a:solidFill>
                <a:srgbClr val="000000"/>
              </a:solidFill>
            </a:endParaRPr>
          </a:p>
          <a:p>
            <a:pPr>
              <a:lnSpc>
                <a:spcPct val="70000"/>
              </a:lnSpc>
              <a:buSzPct val="80000"/>
            </a:pPr>
            <a:endParaRPr lang="es-AR" dirty="0"/>
          </a:p>
        </p:txBody>
      </p:sp>
    </p:spTree>
    <p:extLst>
      <p:ext uri="{BB962C8B-B14F-4D97-AF65-F5344CB8AC3E}">
        <p14:creationId xmlns:p14="http://schemas.microsoft.com/office/powerpoint/2010/main" val="83131936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114300" y="0"/>
            <a:ext cx="8819460" cy="942975"/>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Razón de cardinalidad</a:t>
            </a:r>
            <a:endParaRPr lang="es-AR" sz="4400" dirty="0"/>
          </a:p>
        </p:txBody>
      </p:sp>
      <p:sp>
        <p:nvSpPr>
          <p:cNvPr id="115" name="CustomShape 2"/>
          <p:cNvSpPr/>
          <p:nvPr/>
        </p:nvSpPr>
        <p:spPr>
          <a:xfrm>
            <a:off x="114300" y="1061356"/>
            <a:ext cx="8819460" cy="5633357"/>
          </a:xfrm>
          <a:prstGeom prst="rect">
            <a:avLst/>
          </a:prstGeom>
          <a:noFill/>
          <a:ln>
            <a:noFill/>
          </a:ln>
        </p:spPr>
        <p:txBody>
          <a:bodyPr lIns="90000" tIns="45000" rIns="90000" bIns="45000">
            <a:normAutofit fontScale="92500" lnSpcReduction="20000"/>
          </a:bodyPr>
          <a:lstStyle/>
          <a:p>
            <a:pPr marL="457200" indent="-457200">
              <a:spcAft>
                <a:spcPts val="1200"/>
              </a:spcAft>
              <a:buSzPct val="80000"/>
              <a:buFont typeface="Arial" panose="020B0604020202020204" pitchFamily="34" charset="0"/>
              <a:buChar char="•"/>
            </a:pPr>
            <a:r>
              <a:rPr lang="es-ES" sz="3300" dirty="0">
                <a:solidFill>
                  <a:srgbClr val="000000"/>
                </a:solidFill>
              </a:rPr>
              <a:t>Especifica el número máximo de instancias de relación en las que una entidad puede participar</a:t>
            </a:r>
          </a:p>
          <a:p>
            <a:pPr marL="457200" indent="-457200">
              <a:spcAft>
                <a:spcPts val="1200"/>
              </a:spcAft>
              <a:buSzPct val="80000"/>
              <a:buFont typeface="Arial" panose="020B0604020202020204" pitchFamily="34" charset="0"/>
              <a:buChar char="•"/>
            </a:pPr>
            <a:r>
              <a:rPr lang="es-ES" sz="3300" dirty="0">
                <a:solidFill>
                  <a:srgbClr val="000000"/>
                </a:solidFill>
              </a:rPr>
              <a:t>Las posibles razones de cardinalidad para los tipos de relación binaria son 1:1, 1:N y M:N.</a:t>
            </a:r>
          </a:p>
          <a:p>
            <a:pPr marL="457200" indent="-457200">
              <a:spcAft>
                <a:spcPts val="1200"/>
              </a:spcAft>
              <a:buSzPct val="80000"/>
              <a:buFont typeface="Arial" panose="020B0604020202020204" pitchFamily="34" charset="0"/>
              <a:buChar char="•"/>
            </a:pPr>
            <a:r>
              <a:rPr lang="es-ES" sz="3300" dirty="0">
                <a:solidFill>
                  <a:srgbClr val="000000"/>
                </a:solidFill>
              </a:rPr>
              <a:t>Por ejemplo, el tipo de relación binaria TRABAJA_PARA entre DEPARTAMENTO y EMPLEADO tiene una razón de cardinalidad de 1:N, lo que significa que cada departamento puede “emplear” (estar relacionado con) cualquier cantidad de empleados, pero un empleado puede “trabajar para” (estar relacionado con) un solo departamento.</a:t>
            </a:r>
          </a:p>
          <a:p>
            <a:pPr marL="457200" indent="-457200">
              <a:spcAft>
                <a:spcPts val="1200"/>
              </a:spcAft>
              <a:buSzPct val="80000"/>
              <a:buFont typeface="Arial" panose="020B0604020202020204" pitchFamily="34" charset="0"/>
              <a:buChar char="•"/>
            </a:pPr>
            <a:endParaRPr lang="es-ES" sz="3300" dirty="0">
              <a:solidFill>
                <a:srgbClr val="000000"/>
              </a:solidFill>
            </a:endParaRPr>
          </a:p>
          <a:p>
            <a:pPr marL="457200" indent="-457200">
              <a:spcAft>
                <a:spcPts val="1200"/>
              </a:spcAft>
              <a:buSzPct val="80000"/>
              <a:buFont typeface="Arial" panose="020B0604020202020204" pitchFamily="34" charset="0"/>
              <a:buChar char="•"/>
            </a:pPr>
            <a:endParaRPr lang="es-AR" sz="3300" dirty="0">
              <a:solidFill>
                <a:srgbClr val="000000"/>
              </a:solidFill>
            </a:endParaRPr>
          </a:p>
          <a:p>
            <a:pPr>
              <a:lnSpc>
                <a:spcPct val="70000"/>
              </a:lnSpc>
              <a:buSzPct val="80000"/>
            </a:pPr>
            <a:endParaRPr lang="es-AR" sz="3300" dirty="0">
              <a:solidFill>
                <a:srgbClr val="000000"/>
              </a:solidFill>
            </a:endParaRPr>
          </a:p>
          <a:p>
            <a:pPr>
              <a:lnSpc>
                <a:spcPct val="70000"/>
              </a:lnSpc>
              <a:buSzPct val="80000"/>
            </a:pPr>
            <a:endParaRPr lang="es-AR" dirty="0"/>
          </a:p>
        </p:txBody>
      </p:sp>
    </p:spTree>
    <p:extLst>
      <p:ext uri="{BB962C8B-B14F-4D97-AF65-F5344CB8AC3E}">
        <p14:creationId xmlns:p14="http://schemas.microsoft.com/office/powerpoint/2010/main" val="153678239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2"/>
          <p:cNvSpPr/>
          <p:nvPr/>
        </p:nvSpPr>
        <p:spPr>
          <a:xfrm>
            <a:off x="114300" y="942975"/>
            <a:ext cx="8819460" cy="2486024"/>
          </a:xfrm>
          <a:prstGeom prst="rect">
            <a:avLst/>
          </a:prstGeom>
          <a:noFill/>
          <a:ln>
            <a:noFill/>
          </a:ln>
        </p:spPr>
        <p:txBody>
          <a:bodyPr lIns="90000" tIns="45000" rIns="90000" bIns="45000"/>
          <a:lstStyle/>
          <a:p>
            <a:pPr>
              <a:lnSpc>
                <a:spcPct val="100000"/>
              </a:lnSpc>
              <a:buSzPct val="80000"/>
            </a:pPr>
            <a:r>
              <a:rPr lang="es-ES" sz="2800" dirty="0">
                <a:solidFill>
                  <a:srgbClr val="000000"/>
                </a:solidFill>
              </a:rPr>
              <a:t>Cardinalidad 1:N Uno a Muchos. Cuando una entidad de un conjunto de entidades sólo puede estar relacionado con una única entidad de otro conjunto de entidades, pero la entidad de este último conjunto puede relacionarse con varias entidades del primer conjunto de entidades.</a:t>
            </a:r>
            <a:endParaRPr lang="es-ES" sz="2800" dirty="0"/>
          </a:p>
        </p:txBody>
      </p:sp>
      <p:sp>
        <p:nvSpPr>
          <p:cNvPr id="6" name="CustomShape 1"/>
          <p:cNvSpPr/>
          <p:nvPr/>
        </p:nvSpPr>
        <p:spPr>
          <a:xfrm>
            <a:off x="114300" y="0"/>
            <a:ext cx="8819460" cy="942975"/>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Razón de cardinalidad</a:t>
            </a:r>
            <a:endParaRPr lang="es-AR" sz="4400" dirty="0"/>
          </a:p>
        </p:txBody>
      </p:sp>
      <p:grpSp>
        <p:nvGrpSpPr>
          <p:cNvPr id="19" name="Group 18"/>
          <p:cNvGrpSpPr/>
          <p:nvPr/>
        </p:nvGrpSpPr>
        <p:grpSpPr>
          <a:xfrm>
            <a:off x="309053" y="3959537"/>
            <a:ext cx="8429953" cy="1478899"/>
            <a:chOff x="309053" y="3519271"/>
            <a:chExt cx="8429953" cy="1478899"/>
          </a:xfrm>
        </p:grpSpPr>
        <p:grpSp>
          <p:nvGrpSpPr>
            <p:cNvPr id="20" name="Group 19"/>
            <p:cNvGrpSpPr/>
            <p:nvPr/>
          </p:nvGrpSpPr>
          <p:grpSpPr>
            <a:xfrm>
              <a:off x="309053" y="3519271"/>
              <a:ext cx="8429953" cy="1387084"/>
              <a:chOff x="395788" y="2762910"/>
              <a:chExt cx="8429953" cy="1387084"/>
            </a:xfrm>
          </p:grpSpPr>
          <p:grpSp>
            <p:nvGrpSpPr>
              <p:cNvPr id="23" name="Grupo 1">
                <a:extLst>
                  <a:ext uri="{FF2B5EF4-FFF2-40B4-BE49-F238E27FC236}">
                    <a16:creationId xmlns:a16="http://schemas.microsoft.com/office/drawing/2014/main" id="{201D36BE-70C1-4668-8EA8-75D9D3E0C1D2}"/>
                  </a:ext>
                </a:extLst>
              </p:cNvPr>
              <p:cNvGrpSpPr/>
              <p:nvPr/>
            </p:nvGrpSpPr>
            <p:grpSpPr>
              <a:xfrm>
                <a:off x="395788" y="2826540"/>
                <a:ext cx="8429953" cy="1323454"/>
                <a:chOff x="392434" y="2567053"/>
                <a:chExt cx="8214728" cy="2033658"/>
              </a:xfrm>
            </p:grpSpPr>
            <p:grpSp>
              <p:nvGrpSpPr>
                <p:cNvPr id="26" name="Grupo 3">
                  <a:extLst>
                    <a:ext uri="{FF2B5EF4-FFF2-40B4-BE49-F238E27FC236}">
                      <a16:creationId xmlns:a16="http://schemas.microsoft.com/office/drawing/2014/main" id="{51AC34F3-F91F-4D0A-A97D-7F154951BC74}"/>
                    </a:ext>
                  </a:extLst>
                </p:cNvPr>
                <p:cNvGrpSpPr/>
                <p:nvPr/>
              </p:nvGrpSpPr>
              <p:grpSpPr>
                <a:xfrm>
                  <a:off x="392434" y="2567053"/>
                  <a:ext cx="8214728" cy="2033658"/>
                  <a:chOff x="1092531" y="3645692"/>
                  <a:chExt cx="7416319" cy="1099148"/>
                </a:xfrm>
              </p:grpSpPr>
              <p:sp>
                <p:nvSpPr>
                  <p:cNvPr id="28" name="CustomShape 3">
                    <a:extLst>
                      <a:ext uri="{FF2B5EF4-FFF2-40B4-BE49-F238E27FC236}">
                        <a16:creationId xmlns:a16="http://schemas.microsoft.com/office/drawing/2014/main" id="{E2A7EA5C-BC0A-4F07-844D-67AC7302326F}"/>
                      </a:ext>
                    </a:extLst>
                  </p:cNvPr>
                  <p:cNvSpPr/>
                  <p:nvPr/>
                </p:nvSpPr>
                <p:spPr>
                  <a:xfrm>
                    <a:off x="1092531" y="3932023"/>
                    <a:ext cx="1366200" cy="498360"/>
                  </a:xfrm>
                  <a:prstGeom prst="rect">
                    <a:avLst/>
                  </a:prstGeom>
                  <a:noFill/>
                  <a:ln w="9360">
                    <a:solidFill>
                      <a:srgbClr val="4F271C"/>
                    </a:solidFill>
                    <a:miter/>
                  </a:ln>
                </p:spPr>
                <p:txBody>
                  <a:bodyPr wrap="none" lIns="72000" tIns="0" rIns="72000" bIns="0" anchor="ctr"/>
                  <a:lstStyle/>
                  <a:p>
                    <a:pPr algn="ctr">
                      <a:lnSpc>
                        <a:spcPct val="100000"/>
                      </a:lnSpc>
                    </a:pPr>
                    <a:r>
                      <a:rPr lang="en-US" sz="2400" b="1" dirty="0">
                        <a:solidFill>
                          <a:srgbClr val="4F271C"/>
                        </a:solidFill>
                      </a:rPr>
                      <a:t>EMPLEADO</a:t>
                    </a:r>
                    <a:endParaRPr sz="2400" b="1" dirty="0"/>
                  </a:p>
                </p:txBody>
              </p:sp>
              <p:sp>
                <p:nvSpPr>
                  <p:cNvPr id="29" name="CustomShape 4">
                    <a:extLst>
                      <a:ext uri="{FF2B5EF4-FFF2-40B4-BE49-F238E27FC236}">
                        <a16:creationId xmlns:a16="http://schemas.microsoft.com/office/drawing/2014/main" id="{137CE14A-5DF6-42BF-A524-868BF705EAE8}"/>
                      </a:ext>
                    </a:extLst>
                  </p:cNvPr>
                  <p:cNvSpPr/>
                  <p:nvPr/>
                </p:nvSpPr>
                <p:spPr>
                  <a:xfrm>
                    <a:off x="6566800" y="3899582"/>
                    <a:ext cx="1942050" cy="478920"/>
                  </a:xfrm>
                  <a:prstGeom prst="rect">
                    <a:avLst/>
                  </a:prstGeom>
                  <a:noFill/>
                  <a:ln w="9360">
                    <a:solidFill>
                      <a:srgbClr val="4F271C"/>
                    </a:solidFill>
                    <a:miter/>
                  </a:ln>
                </p:spPr>
                <p:txBody>
                  <a:bodyPr wrap="none" lIns="72000" tIns="0" rIns="72000" bIns="0" anchor="ctr"/>
                  <a:lstStyle/>
                  <a:p>
                    <a:pPr algn="ctr">
                      <a:lnSpc>
                        <a:spcPct val="100000"/>
                      </a:lnSpc>
                    </a:pPr>
                    <a:r>
                      <a:rPr lang="en-US" sz="2400" b="1" dirty="0">
                        <a:solidFill>
                          <a:srgbClr val="4F271C"/>
                        </a:solidFill>
                      </a:rPr>
                      <a:t>DEPARTAMENTO</a:t>
                    </a:r>
                    <a:endParaRPr sz="2400" b="1" dirty="0"/>
                  </a:p>
                </p:txBody>
              </p:sp>
              <p:sp>
                <p:nvSpPr>
                  <p:cNvPr id="30" name="Line 5">
                    <a:extLst>
                      <a:ext uri="{FF2B5EF4-FFF2-40B4-BE49-F238E27FC236}">
                        <a16:creationId xmlns:a16="http://schemas.microsoft.com/office/drawing/2014/main" id="{1451CA78-5DAF-4AFE-9E06-A1A00272F0BF}"/>
                      </a:ext>
                    </a:extLst>
                  </p:cNvPr>
                  <p:cNvSpPr/>
                  <p:nvPr/>
                </p:nvSpPr>
                <p:spPr>
                  <a:xfrm flipV="1">
                    <a:off x="2458732" y="4181202"/>
                    <a:ext cx="877721" cy="14063"/>
                  </a:xfrm>
                  <a:prstGeom prst="line">
                    <a:avLst/>
                  </a:prstGeom>
                  <a:ln w="28440">
                    <a:solidFill>
                      <a:srgbClr val="4F271C"/>
                    </a:solidFill>
                    <a:round/>
                  </a:ln>
                </p:spPr>
              </p:sp>
              <p:sp>
                <p:nvSpPr>
                  <p:cNvPr id="31" name="CustomShape 6">
                    <a:extLst>
                      <a:ext uri="{FF2B5EF4-FFF2-40B4-BE49-F238E27FC236}">
                        <a16:creationId xmlns:a16="http://schemas.microsoft.com/office/drawing/2014/main" id="{83E9E6B9-2FA2-45A1-9790-5B7D7C7B14DB}"/>
                      </a:ext>
                    </a:extLst>
                  </p:cNvPr>
                  <p:cNvSpPr/>
                  <p:nvPr/>
                </p:nvSpPr>
                <p:spPr>
                  <a:xfrm>
                    <a:off x="3336452" y="3645692"/>
                    <a:ext cx="2352625" cy="1099148"/>
                  </a:xfrm>
                  <a:prstGeom prst="diamond">
                    <a:avLst/>
                  </a:prstGeom>
                  <a:noFill/>
                  <a:ln w="38160">
                    <a:solidFill>
                      <a:srgbClr val="4F271C"/>
                    </a:solidFill>
                    <a:miter/>
                  </a:ln>
                </p:spPr>
                <p:txBody>
                  <a:bodyPr/>
                  <a:lstStyle/>
                  <a:p>
                    <a:pPr algn="ctr"/>
                    <a:r>
                      <a:rPr lang="es-AR" sz="2400" b="1" dirty="0">
                        <a:solidFill>
                          <a:srgbClr val="4F271C"/>
                        </a:solidFill>
                      </a:rPr>
                      <a:t>TRABAJA</a:t>
                    </a:r>
                  </a:p>
                </p:txBody>
              </p:sp>
            </p:grpSp>
            <p:sp>
              <p:nvSpPr>
                <p:cNvPr id="27" name="Line 8">
                  <a:extLst>
                    <a:ext uri="{FF2B5EF4-FFF2-40B4-BE49-F238E27FC236}">
                      <a16:creationId xmlns:a16="http://schemas.microsoft.com/office/drawing/2014/main" id="{96E3EA74-CBEE-4967-B72C-2A9838F7A706}"/>
                    </a:ext>
                  </a:extLst>
                </p:cNvPr>
                <p:cNvSpPr/>
                <p:nvPr/>
              </p:nvSpPr>
              <p:spPr>
                <a:xfrm flipV="1">
                  <a:off x="5483826" y="3557862"/>
                  <a:ext cx="972214" cy="26018"/>
                </a:xfrm>
                <a:prstGeom prst="line">
                  <a:avLst/>
                </a:prstGeom>
                <a:ln w="28440">
                  <a:solidFill>
                    <a:srgbClr val="4F271C"/>
                  </a:solidFill>
                  <a:round/>
                </a:ln>
              </p:spPr>
            </p:sp>
          </p:grpSp>
          <p:sp>
            <p:nvSpPr>
              <p:cNvPr id="24" name="TextBox 23"/>
              <p:cNvSpPr txBox="1"/>
              <p:nvPr/>
            </p:nvSpPr>
            <p:spPr>
              <a:xfrm>
                <a:off x="1948714" y="2762910"/>
                <a:ext cx="1330364" cy="369332"/>
              </a:xfrm>
              <a:prstGeom prst="rect">
                <a:avLst/>
              </a:prstGeom>
              <a:noFill/>
            </p:spPr>
            <p:txBody>
              <a:bodyPr wrap="none" rtlCol="0">
                <a:spAutoFit/>
              </a:bodyPr>
              <a:lstStyle/>
              <a:p>
                <a:r>
                  <a:rPr lang="es-AR" dirty="0"/>
                  <a:t>TRABAJA EN</a:t>
                </a:r>
              </a:p>
            </p:txBody>
          </p:sp>
          <p:sp>
            <p:nvSpPr>
              <p:cNvPr id="25" name="TextBox 24"/>
              <p:cNvSpPr txBox="1"/>
              <p:nvPr/>
            </p:nvSpPr>
            <p:spPr>
              <a:xfrm>
                <a:off x="5371852" y="2762910"/>
                <a:ext cx="953210" cy="369332"/>
              </a:xfrm>
              <a:prstGeom prst="rect">
                <a:avLst/>
              </a:prstGeom>
              <a:noFill/>
            </p:spPr>
            <p:txBody>
              <a:bodyPr wrap="none" rtlCol="0">
                <a:spAutoFit/>
              </a:bodyPr>
              <a:lstStyle/>
              <a:p>
                <a:r>
                  <a:rPr lang="es-AR" dirty="0"/>
                  <a:t>EMPLEA</a:t>
                </a:r>
              </a:p>
            </p:txBody>
          </p:sp>
        </p:grpSp>
        <p:sp>
          <p:nvSpPr>
            <p:cNvPr id="21" name="TextBox 20"/>
            <p:cNvSpPr txBox="1"/>
            <p:nvPr/>
          </p:nvSpPr>
          <p:spPr>
            <a:xfrm>
              <a:off x="1940265" y="4244627"/>
              <a:ext cx="516488" cy="707886"/>
            </a:xfrm>
            <a:prstGeom prst="rect">
              <a:avLst/>
            </a:prstGeom>
            <a:noFill/>
          </p:spPr>
          <p:txBody>
            <a:bodyPr wrap="none" rtlCol="0">
              <a:spAutoFit/>
            </a:bodyPr>
            <a:lstStyle/>
            <a:p>
              <a:r>
                <a:rPr lang="es-AR" sz="4000" dirty="0"/>
                <a:t>N</a:t>
              </a:r>
            </a:p>
          </p:txBody>
        </p:sp>
        <p:sp>
          <p:nvSpPr>
            <p:cNvPr id="22" name="TextBox 21"/>
            <p:cNvSpPr txBox="1"/>
            <p:nvPr/>
          </p:nvSpPr>
          <p:spPr>
            <a:xfrm>
              <a:off x="6032682" y="4290284"/>
              <a:ext cx="444352" cy="707886"/>
            </a:xfrm>
            <a:prstGeom prst="rect">
              <a:avLst/>
            </a:prstGeom>
            <a:noFill/>
          </p:spPr>
          <p:txBody>
            <a:bodyPr wrap="none" rtlCol="0">
              <a:spAutoFit/>
            </a:bodyPr>
            <a:lstStyle/>
            <a:p>
              <a:r>
                <a:rPr lang="es-AR" sz="4000" dirty="0"/>
                <a:t>1</a:t>
              </a:r>
            </a:p>
          </p:txBody>
        </p:sp>
      </p:grpSp>
    </p:spTree>
    <p:extLst>
      <p:ext uri="{BB962C8B-B14F-4D97-AF65-F5344CB8AC3E}">
        <p14:creationId xmlns:p14="http://schemas.microsoft.com/office/powerpoint/2010/main" val="121454776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2"/>
          <p:cNvSpPr/>
          <p:nvPr/>
        </p:nvSpPr>
        <p:spPr>
          <a:xfrm>
            <a:off x="114300" y="778933"/>
            <a:ext cx="8819460" cy="2201334"/>
          </a:xfrm>
          <a:prstGeom prst="rect">
            <a:avLst/>
          </a:prstGeom>
          <a:noFill/>
          <a:ln>
            <a:noFill/>
          </a:ln>
        </p:spPr>
        <p:txBody>
          <a:bodyPr lIns="90000" tIns="45000" rIns="90000" bIns="45000">
            <a:normAutofit/>
          </a:bodyPr>
          <a:lstStyle/>
          <a:p>
            <a:pPr>
              <a:lnSpc>
                <a:spcPct val="100000"/>
              </a:lnSpc>
              <a:buSzPct val="80000"/>
            </a:pPr>
            <a:r>
              <a:rPr lang="es-ES" sz="3200" dirty="0" err="1">
                <a:solidFill>
                  <a:srgbClr val="000000"/>
                </a:solidFill>
              </a:rPr>
              <a:t>Cardinalidad</a:t>
            </a:r>
            <a:r>
              <a:rPr lang="es-ES" sz="3200" dirty="0">
                <a:solidFill>
                  <a:srgbClr val="000000"/>
                </a:solidFill>
              </a:rPr>
              <a:t> 1:1 Uno a Uno: Cuando una entidad de un conjunto de entidades sólo puede estar relacionado con una única entidad de otro conjunto de entidades y viceversa.</a:t>
            </a:r>
            <a:endParaRPr lang="es-ES" sz="3200" dirty="0"/>
          </a:p>
          <a:p>
            <a:pPr>
              <a:lnSpc>
                <a:spcPct val="90000"/>
              </a:lnSpc>
            </a:pPr>
            <a:endParaRPr sz="2400" dirty="0"/>
          </a:p>
        </p:txBody>
      </p:sp>
      <p:sp>
        <p:nvSpPr>
          <p:cNvPr id="6" name="CustomShape 1"/>
          <p:cNvSpPr/>
          <p:nvPr/>
        </p:nvSpPr>
        <p:spPr>
          <a:xfrm>
            <a:off x="114300" y="0"/>
            <a:ext cx="8819460" cy="942975"/>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Razón de cardinalidad</a:t>
            </a:r>
            <a:endParaRPr lang="es-AR" sz="4400" dirty="0"/>
          </a:p>
        </p:txBody>
      </p:sp>
      <p:grpSp>
        <p:nvGrpSpPr>
          <p:cNvPr id="3" name="Group 2"/>
          <p:cNvGrpSpPr/>
          <p:nvPr/>
        </p:nvGrpSpPr>
        <p:grpSpPr>
          <a:xfrm>
            <a:off x="309053" y="3519271"/>
            <a:ext cx="8429953" cy="1433242"/>
            <a:chOff x="309053" y="3519271"/>
            <a:chExt cx="8429953" cy="1433242"/>
          </a:xfrm>
        </p:grpSpPr>
        <p:grpSp>
          <p:nvGrpSpPr>
            <p:cNvPr id="7" name="Group 6"/>
            <p:cNvGrpSpPr/>
            <p:nvPr/>
          </p:nvGrpSpPr>
          <p:grpSpPr>
            <a:xfrm>
              <a:off x="309053" y="3519271"/>
              <a:ext cx="8429953" cy="1387084"/>
              <a:chOff x="395788" y="2762910"/>
              <a:chExt cx="8429953" cy="1387084"/>
            </a:xfrm>
          </p:grpSpPr>
          <p:grpSp>
            <p:nvGrpSpPr>
              <p:cNvPr id="8" name="Grupo 1">
                <a:extLst>
                  <a:ext uri="{FF2B5EF4-FFF2-40B4-BE49-F238E27FC236}">
                    <a16:creationId xmlns:a16="http://schemas.microsoft.com/office/drawing/2014/main" id="{201D36BE-70C1-4668-8EA8-75D9D3E0C1D2}"/>
                  </a:ext>
                </a:extLst>
              </p:cNvPr>
              <p:cNvGrpSpPr/>
              <p:nvPr/>
            </p:nvGrpSpPr>
            <p:grpSpPr>
              <a:xfrm>
                <a:off x="395788" y="2826540"/>
                <a:ext cx="8429953" cy="1323454"/>
                <a:chOff x="392434" y="2567053"/>
                <a:chExt cx="8214728" cy="2033658"/>
              </a:xfrm>
            </p:grpSpPr>
            <p:grpSp>
              <p:nvGrpSpPr>
                <p:cNvPr id="11" name="Grupo 3">
                  <a:extLst>
                    <a:ext uri="{FF2B5EF4-FFF2-40B4-BE49-F238E27FC236}">
                      <a16:creationId xmlns:a16="http://schemas.microsoft.com/office/drawing/2014/main" id="{51AC34F3-F91F-4D0A-A97D-7F154951BC74}"/>
                    </a:ext>
                  </a:extLst>
                </p:cNvPr>
                <p:cNvGrpSpPr/>
                <p:nvPr/>
              </p:nvGrpSpPr>
              <p:grpSpPr>
                <a:xfrm>
                  <a:off x="392434" y="2567053"/>
                  <a:ext cx="8214728" cy="2033658"/>
                  <a:chOff x="1092531" y="3645692"/>
                  <a:chExt cx="7416319" cy="1099148"/>
                </a:xfrm>
              </p:grpSpPr>
              <p:sp>
                <p:nvSpPr>
                  <p:cNvPr id="13" name="CustomShape 3">
                    <a:extLst>
                      <a:ext uri="{FF2B5EF4-FFF2-40B4-BE49-F238E27FC236}">
                        <a16:creationId xmlns:a16="http://schemas.microsoft.com/office/drawing/2014/main" id="{E2A7EA5C-BC0A-4F07-844D-67AC7302326F}"/>
                      </a:ext>
                    </a:extLst>
                  </p:cNvPr>
                  <p:cNvSpPr/>
                  <p:nvPr/>
                </p:nvSpPr>
                <p:spPr>
                  <a:xfrm>
                    <a:off x="1092531" y="3932023"/>
                    <a:ext cx="1366200" cy="498360"/>
                  </a:xfrm>
                  <a:prstGeom prst="rect">
                    <a:avLst/>
                  </a:prstGeom>
                  <a:noFill/>
                  <a:ln w="9360">
                    <a:solidFill>
                      <a:srgbClr val="4F271C"/>
                    </a:solidFill>
                    <a:miter/>
                  </a:ln>
                </p:spPr>
                <p:txBody>
                  <a:bodyPr wrap="none" lIns="72000" tIns="0" rIns="72000" bIns="0" anchor="ctr"/>
                  <a:lstStyle/>
                  <a:p>
                    <a:pPr algn="ctr">
                      <a:lnSpc>
                        <a:spcPct val="100000"/>
                      </a:lnSpc>
                    </a:pPr>
                    <a:r>
                      <a:rPr lang="en-US" sz="2400" b="1" dirty="0">
                        <a:solidFill>
                          <a:srgbClr val="4F271C"/>
                        </a:solidFill>
                      </a:rPr>
                      <a:t>EMPLEADO</a:t>
                    </a:r>
                    <a:endParaRPr sz="2400" b="1" dirty="0"/>
                  </a:p>
                </p:txBody>
              </p:sp>
              <p:sp>
                <p:nvSpPr>
                  <p:cNvPr id="14" name="CustomShape 4">
                    <a:extLst>
                      <a:ext uri="{FF2B5EF4-FFF2-40B4-BE49-F238E27FC236}">
                        <a16:creationId xmlns:a16="http://schemas.microsoft.com/office/drawing/2014/main" id="{137CE14A-5DF6-42BF-A524-868BF705EAE8}"/>
                      </a:ext>
                    </a:extLst>
                  </p:cNvPr>
                  <p:cNvSpPr/>
                  <p:nvPr/>
                </p:nvSpPr>
                <p:spPr>
                  <a:xfrm>
                    <a:off x="6566800" y="3899582"/>
                    <a:ext cx="1942050" cy="478920"/>
                  </a:xfrm>
                  <a:prstGeom prst="rect">
                    <a:avLst/>
                  </a:prstGeom>
                  <a:noFill/>
                  <a:ln w="9360">
                    <a:solidFill>
                      <a:srgbClr val="4F271C"/>
                    </a:solidFill>
                    <a:miter/>
                  </a:ln>
                </p:spPr>
                <p:txBody>
                  <a:bodyPr wrap="none" lIns="72000" tIns="0" rIns="72000" bIns="0" anchor="ctr"/>
                  <a:lstStyle/>
                  <a:p>
                    <a:pPr algn="ctr">
                      <a:lnSpc>
                        <a:spcPct val="100000"/>
                      </a:lnSpc>
                    </a:pPr>
                    <a:r>
                      <a:rPr lang="en-US" sz="2400" b="1" dirty="0">
                        <a:solidFill>
                          <a:srgbClr val="4F271C"/>
                        </a:solidFill>
                      </a:rPr>
                      <a:t>DEPARTAMENTO</a:t>
                    </a:r>
                    <a:endParaRPr sz="2400" b="1" dirty="0"/>
                  </a:p>
                </p:txBody>
              </p:sp>
              <p:sp>
                <p:nvSpPr>
                  <p:cNvPr id="15" name="Line 5">
                    <a:extLst>
                      <a:ext uri="{FF2B5EF4-FFF2-40B4-BE49-F238E27FC236}">
                        <a16:creationId xmlns:a16="http://schemas.microsoft.com/office/drawing/2014/main" id="{1451CA78-5DAF-4AFE-9E06-A1A00272F0BF}"/>
                      </a:ext>
                    </a:extLst>
                  </p:cNvPr>
                  <p:cNvSpPr/>
                  <p:nvPr/>
                </p:nvSpPr>
                <p:spPr>
                  <a:xfrm flipV="1">
                    <a:off x="2458733" y="4181202"/>
                    <a:ext cx="565121" cy="14062"/>
                  </a:xfrm>
                  <a:prstGeom prst="line">
                    <a:avLst/>
                  </a:prstGeom>
                  <a:ln w="28440">
                    <a:solidFill>
                      <a:srgbClr val="4F271C"/>
                    </a:solidFill>
                    <a:round/>
                  </a:ln>
                </p:spPr>
              </p:sp>
              <p:sp>
                <p:nvSpPr>
                  <p:cNvPr id="16" name="CustomShape 6">
                    <a:extLst>
                      <a:ext uri="{FF2B5EF4-FFF2-40B4-BE49-F238E27FC236}">
                        <a16:creationId xmlns:a16="http://schemas.microsoft.com/office/drawing/2014/main" id="{83E9E6B9-2FA2-45A1-9790-5B7D7C7B14DB}"/>
                      </a:ext>
                    </a:extLst>
                  </p:cNvPr>
                  <p:cNvSpPr/>
                  <p:nvPr/>
                </p:nvSpPr>
                <p:spPr>
                  <a:xfrm>
                    <a:off x="3050858" y="3645692"/>
                    <a:ext cx="2840072" cy="1099148"/>
                  </a:xfrm>
                  <a:prstGeom prst="diamond">
                    <a:avLst/>
                  </a:prstGeom>
                  <a:noFill/>
                  <a:ln w="38160">
                    <a:solidFill>
                      <a:srgbClr val="4F271C"/>
                    </a:solidFill>
                    <a:miter/>
                  </a:ln>
                </p:spPr>
                <p:txBody>
                  <a:bodyPr/>
                  <a:lstStyle/>
                  <a:p>
                    <a:pPr algn="ctr"/>
                    <a:r>
                      <a:rPr lang="es-AR" sz="2400" b="1" dirty="0">
                        <a:solidFill>
                          <a:srgbClr val="4F271C"/>
                        </a:solidFill>
                      </a:rPr>
                      <a:t>DIRIGE</a:t>
                    </a:r>
                  </a:p>
                </p:txBody>
              </p:sp>
            </p:grpSp>
            <p:sp>
              <p:nvSpPr>
                <p:cNvPr id="12" name="Line 8">
                  <a:extLst>
                    <a:ext uri="{FF2B5EF4-FFF2-40B4-BE49-F238E27FC236}">
                      <a16:creationId xmlns:a16="http://schemas.microsoft.com/office/drawing/2014/main" id="{96E3EA74-CBEE-4967-B72C-2A9838F7A706}"/>
                    </a:ext>
                  </a:extLst>
                </p:cNvPr>
                <p:cNvSpPr/>
                <p:nvPr/>
              </p:nvSpPr>
              <p:spPr>
                <a:xfrm>
                  <a:off x="5707408" y="3557861"/>
                  <a:ext cx="748632" cy="2"/>
                </a:xfrm>
                <a:prstGeom prst="line">
                  <a:avLst/>
                </a:prstGeom>
                <a:ln w="28440">
                  <a:solidFill>
                    <a:srgbClr val="4F271C"/>
                  </a:solidFill>
                  <a:round/>
                </a:ln>
              </p:spPr>
            </p:sp>
          </p:grpSp>
          <p:sp>
            <p:nvSpPr>
              <p:cNvPr id="9" name="TextBox 8"/>
              <p:cNvSpPr txBox="1"/>
              <p:nvPr/>
            </p:nvSpPr>
            <p:spPr>
              <a:xfrm>
                <a:off x="1948714" y="2762910"/>
                <a:ext cx="825867" cy="369332"/>
              </a:xfrm>
              <a:prstGeom prst="rect">
                <a:avLst/>
              </a:prstGeom>
              <a:noFill/>
            </p:spPr>
            <p:txBody>
              <a:bodyPr wrap="none" rtlCol="0">
                <a:spAutoFit/>
              </a:bodyPr>
              <a:lstStyle/>
              <a:p>
                <a:r>
                  <a:rPr lang="es-AR" dirty="0"/>
                  <a:t>DIRIGE</a:t>
                </a:r>
              </a:p>
            </p:txBody>
          </p:sp>
          <p:sp>
            <p:nvSpPr>
              <p:cNvPr id="10" name="TextBox 9"/>
              <p:cNvSpPr txBox="1"/>
              <p:nvPr/>
            </p:nvSpPr>
            <p:spPr>
              <a:xfrm>
                <a:off x="5371852" y="2762910"/>
                <a:ext cx="1851661" cy="369332"/>
              </a:xfrm>
              <a:prstGeom prst="rect">
                <a:avLst/>
              </a:prstGeom>
              <a:noFill/>
            </p:spPr>
            <p:txBody>
              <a:bodyPr wrap="none" rtlCol="0">
                <a:spAutoFit/>
              </a:bodyPr>
              <a:lstStyle/>
              <a:p>
                <a:r>
                  <a:rPr lang="es-AR" dirty="0"/>
                  <a:t>ES_CONTROLADO</a:t>
                </a:r>
              </a:p>
            </p:txBody>
          </p:sp>
        </p:grpSp>
        <p:sp>
          <p:nvSpPr>
            <p:cNvPr id="2" name="TextBox 1"/>
            <p:cNvSpPr txBox="1"/>
            <p:nvPr/>
          </p:nvSpPr>
          <p:spPr>
            <a:xfrm>
              <a:off x="6056476" y="4180146"/>
              <a:ext cx="444352" cy="707886"/>
            </a:xfrm>
            <a:prstGeom prst="rect">
              <a:avLst/>
            </a:prstGeom>
            <a:noFill/>
          </p:spPr>
          <p:txBody>
            <a:bodyPr wrap="none" rtlCol="0">
              <a:spAutoFit/>
            </a:bodyPr>
            <a:lstStyle/>
            <a:p>
              <a:r>
                <a:rPr lang="es-AR" sz="4000" dirty="0"/>
                <a:t>1</a:t>
              </a:r>
            </a:p>
          </p:txBody>
        </p:sp>
        <p:sp>
          <p:nvSpPr>
            <p:cNvPr id="18" name="TextBox 17"/>
            <p:cNvSpPr txBox="1"/>
            <p:nvPr/>
          </p:nvSpPr>
          <p:spPr>
            <a:xfrm>
              <a:off x="1940265" y="4244627"/>
              <a:ext cx="444352" cy="707886"/>
            </a:xfrm>
            <a:prstGeom prst="rect">
              <a:avLst/>
            </a:prstGeom>
            <a:noFill/>
          </p:spPr>
          <p:txBody>
            <a:bodyPr wrap="none" rtlCol="0">
              <a:spAutoFit/>
            </a:bodyPr>
            <a:lstStyle/>
            <a:p>
              <a:r>
                <a:rPr lang="es-AR" sz="4000" dirty="0"/>
                <a:t>1</a:t>
              </a:r>
            </a:p>
          </p:txBody>
        </p:sp>
      </p:gr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2"/>
          <p:cNvSpPr/>
          <p:nvPr/>
        </p:nvSpPr>
        <p:spPr>
          <a:xfrm>
            <a:off x="114300" y="942976"/>
            <a:ext cx="8819460" cy="2680758"/>
          </a:xfrm>
          <a:prstGeom prst="rect">
            <a:avLst/>
          </a:prstGeom>
          <a:noFill/>
          <a:ln>
            <a:noFill/>
          </a:ln>
        </p:spPr>
        <p:txBody>
          <a:bodyPr lIns="90000" tIns="45000" rIns="90000" bIns="45000"/>
          <a:lstStyle/>
          <a:p>
            <a:pPr marL="0" lvl="1">
              <a:buSzPct val="80000"/>
            </a:pPr>
            <a:r>
              <a:rPr lang="es-AR" sz="2800" dirty="0" err="1">
                <a:solidFill>
                  <a:srgbClr val="000000"/>
                </a:solidFill>
              </a:rPr>
              <a:t>Cardinalidad</a:t>
            </a:r>
            <a:r>
              <a:rPr lang="es-AR" sz="2800" dirty="0">
                <a:solidFill>
                  <a:srgbClr val="000000"/>
                </a:solidFill>
              </a:rPr>
              <a:t> N:M Muchos a Muchos. </a:t>
            </a:r>
            <a:r>
              <a:rPr lang="es-ES" sz="2800" dirty="0">
                <a:solidFill>
                  <a:srgbClr val="000000"/>
                </a:solidFill>
              </a:rPr>
              <a:t>Cuando una entidad de un conjunto de entidades puede estar relacionado con varias entidades de otro conjunto de entidades, así como también una entidad de este último conjunto puede relacionarse con varias entidades del primer conjunto de entidades</a:t>
            </a:r>
            <a:endParaRPr lang="es-AR" sz="2800" dirty="0">
              <a:solidFill>
                <a:srgbClr val="000000"/>
              </a:solidFill>
            </a:endParaRPr>
          </a:p>
        </p:txBody>
      </p:sp>
      <p:sp>
        <p:nvSpPr>
          <p:cNvPr id="5" name="CustomShape 1"/>
          <p:cNvSpPr/>
          <p:nvPr/>
        </p:nvSpPr>
        <p:spPr>
          <a:xfrm>
            <a:off x="114300" y="0"/>
            <a:ext cx="8819460" cy="942975"/>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Razón de cardinalidad</a:t>
            </a:r>
            <a:endParaRPr lang="es-AR" sz="4400" dirty="0"/>
          </a:p>
        </p:txBody>
      </p:sp>
      <p:grpSp>
        <p:nvGrpSpPr>
          <p:cNvPr id="19" name="Group 18"/>
          <p:cNvGrpSpPr/>
          <p:nvPr/>
        </p:nvGrpSpPr>
        <p:grpSpPr>
          <a:xfrm>
            <a:off x="309053" y="4117216"/>
            <a:ext cx="8429953" cy="1478899"/>
            <a:chOff x="309053" y="3519271"/>
            <a:chExt cx="8429953" cy="1478899"/>
          </a:xfrm>
        </p:grpSpPr>
        <p:grpSp>
          <p:nvGrpSpPr>
            <p:cNvPr id="20" name="Group 19"/>
            <p:cNvGrpSpPr/>
            <p:nvPr/>
          </p:nvGrpSpPr>
          <p:grpSpPr>
            <a:xfrm>
              <a:off x="309053" y="3519271"/>
              <a:ext cx="8429953" cy="1387084"/>
              <a:chOff x="395788" y="2762910"/>
              <a:chExt cx="8429953" cy="1387084"/>
            </a:xfrm>
          </p:grpSpPr>
          <p:grpSp>
            <p:nvGrpSpPr>
              <p:cNvPr id="23" name="Grupo 1">
                <a:extLst>
                  <a:ext uri="{FF2B5EF4-FFF2-40B4-BE49-F238E27FC236}">
                    <a16:creationId xmlns:a16="http://schemas.microsoft.com/office/drawing/2014/main" id="{201D36BE-70C1-4668-8EA8-75D9D3E0C1D2}"/>
                  </a:ext>
                </a:extLst>
              </p:cNvPr>
              <p:cNvGrpSpPr/>
              <p:nvPr/>
            </p:nvGrpSpPr>
            <p:grpSpPr>
              <a:xfrm>
                <a:off x="395788" y="2826540"/>
                <a:ext cx="8429953" cy="1323454"/>
                <a:chOff x="392434" y="2567053"/>
                <a:chExt cx="8214728" cy="2033658"/>
              </a:xfrm>
            </p:grpSpPr>
            <p:grpSp>
              <p:nvGrpSpPr>
                <p:cNvPr id="26" name="Grupo 3">
                  <a:extLst>
                    <a:ext uri="{FF2B5EF4-FFF2-40B4-BE49-F238E27FC236}">
                      <a16:creationId xmlns:a16="http://schemas.microsoft.com/office/drawing/2014/main" id="{51AC34F3-F91F-4D0A-A97D-7F154951BC74}"/>
                    </a:ext>
                  </a:extLst>
                </p:cNvPr>
                <p:cNvGrpSpPr/>
                <p:nvPr/>
              </p:nvGrpSpPr>
              <p:grpSpPr>
                <a:xfrm>
                  <a:off x="392434" y="2567053"/>
                  <a:ext cx="8214728" cy="2033658"/>
                  <a:chOff x="1092531" y="3645692"/>
                  <a:chExt cx="7416319" cy="1099148"/>
                </a:xfrm>
              </p:grpSpPr>
              <p:sp>
                <p:nvSpPr>
                  <p:cNvPr id="28" name="CustomShape 3">
                    <a:extLst>
                      <a:ext uri="{FF2B5EF4-FFF2-40B4-BE49-F238E27FC236}">
                        <a16:creationId xmlns:a16="http://schemas.microsoft.com/office/drawing/2014/main" id="{E2A7EA5C-BC0A-4F07-844D-67AC7302326F}"/>
                      </a:ext>
                    </a:extLst>
                  </p:cNvPr>
                  <p:cNvSpPr/>
                  <p:nvPr/>
                </p:nvSpPr>
                <p:spPr>
                  <a:xfrm>
                    <a:off x="1092531" y="3932023"/>
                    <a:ext cx="1366200" cy="498360"/>
                  </a:xfrm>
                  <a:prstGeom prst="rect">
                    <a:avLst/>
                  </a:prstGeom>
                  <a:noFill/>
                  <a:ln w="9360">
                    <a:solidFill>
                      <a:srgbClr val="4F271C"/>
                    </a:solidFill>
                    <a:miter/>
                  </a:ln>
                </p:spPr>
                <p:txBody>
                  <a:bodyPr wrap="none" lIns="72000" tIns="0" rIns="72000" bIns="0" anchor="ctr"/>
                  <a:lstStyle/>
                  <a:p>
                    <a:pPr algn="ctr">
                      <a:lnSpc>
                        <a:spcPct val="100000"/>
                      </a:lnSpc>
                    </a:pPr>
                    <a:r>
                      <a:rPr lang="en-US" sz="2400" b="1" dirty="0">
                        <a:solidFill>
                          <a:srgbClr val="4F271C"/>
                        </a:solidFill>
                      </a:rPr>
                      <a:t>EMPLEADO</a:t>
                    </a:r>
                    <a:endParaRPr sz="2400" b="1" dirty="0"/>
                  </a:p>
                </p:txBody>
              </p:sp>
              <p:sp>
                <p:nvSpPr>
                  <p:cNvPr id="29" name="CustomShape 4">
                    <a:extLst>
                      <a:ext uri="{FF2B5EF4-FFF2-40B4-BE49-F238E27FC236}">
                        <a16:creationId xmlns:a16="http://schemas.microsoft.com/office/drawing/2014/main" id="{137CE14A-5DF6-42BF-A524-868BF705EAE8}"/>
                      </a:ext>
                    </a:extLst>
                  </p:cNvPr>
                  <p:cNvSpPr/>
                  <p:nvPr/>
                </p:nvSpPr>
                <p:spPr>
                  <a:xfrm>
                    <a:off x="6566800" y="3899582"/>
                    <a:ext cx="1942050" cy="478920"/>
                  </a:xfrm>
                  <a:prstGeom prst="rect">
                    <a:avLst/>
                  </a:prstGeom>
                  <a:noFill/>
                  <a:ln w="9360">
                    <a:solidFill>
                      <a:srgbClr val="4F271C"/>
                    </a:solidFill>
                    <a:miter/>
                  </a:ln>
                </p:spPr>
                <p:txBody>
                  <a:bodyPr wrap="none" lIns="72000" tIns="0" rIns="72000" bIns="0" anchor="ctr"/>
                  <a:lstStyle/>
                  <a:p>
                    <a:pPr algn="ctr">
                      <a:lnSpc>
                        <a:spcPct val="100000"/>
                      </a:lnSpc>
                    </a:pPr>
                    <a:r>
                      <a:rPr lang="en-US" sz="2400" b="1" dirty="0">
                        <a:solidFill>
                          <a:srgbClr val="4F271C"/>
                        </a:solidFill>
                      </a:rPr>
                      <a:t>PROYECTO</a:t>
                    </a:r>
                    <a:endParaRPr sz="2400" b="1" dirty="0"/>
                  </a:p>
                </p:txBody>
              </p:sp>
              <p:sp>
                <p:nvSpPr>
                  <p:cNvPr id="30" name="Line 5">
                    <a:extLst>
                      <a:ext uri="{FF2B5EF4-FFF2-40B4-BE49-F238E27FC236}">
                        <a16:creationId xmlns:a16="http://schemas.microsoft.com/office/drawing/2014/main" id="{1451CA78-5DAF-4AFE-9E06-A1A00272F0BF}"/>
                      </a:ext>
                    </a:extLst>
                  </p:cNvPr>
                  <p:cNvSpPr/>
                  <p:nvPr/>
                </p:nvSpPr>
                <p:spPr>
                  <a:xfrm flipV="1">
                    <a:off x="2458732" y="4195264"/>
                    <a:ext cx="592126" cy="0"/>
                  </a:xfrm>
                  <a:prstGeom prst="line">
                    <a:avLst/>
                  </a:prstGeom>
                  <a:ln w="28440">
                    <a:solidFill>
                      <a:srgbClr val="4F271C"/>
                    </a:solidFill>
                    <a:round/>
                  </a:ln>
                </p:spPr>
              </p:sp>
              <p:sp>
                <p:nvSpPr>
                  <p:cNvPr id="31" name="CustomShape 6">
                    <a:extLst>
                      <a:ext uri="{FF2B5EF4-FFF2-40B4-BE49-F238E27FC236}">
                        <a16:creationId xmlns:a16="http://schemas.microsoft.com/office/drawing/2014/main" id="{83E9E6B9-2FA2-45A1-9790-5B7D7C7B14DB}"/>
                      </a:ext>
                    </a:extLst>
                  </p:cNvPr>
                  <p:cNvSpPr/>
                  <p:nvPr/>
                </p:nvSpPr>
                <p:spPr>
                  <a:xfrm>
                    <a:off x="3050858" y="3645692"/>
                    <a:ext cx="2819139" cy="1099148"/>
                  </a:xfrm>
                  <a:prstGeom prst="diamond">
                    <a:avLst/>
                  </a:prstGeom>
                  <a:noFill/>
                  <a:ln w="38160">
                    <a:solidFill>
                      <a:srgbClr val="4F271C"/>
                    </a:solidFill>
                    <a:miter/>
                  </a:ln>
                </p:spPr>
                <p:txBody>
                  <a:bodyPr/>
                  <a:lstStyle/>
                  <a:p>
                    <a:pPr algn="ctr"/>
                    <a:r>
                      <a:rPr lang="es-AR" sz="2400" b="1" dirty="0">
                        <a:solidFill>
                          <a:srgbClr val="4F271C"/>
                        </a:solidFill>
                      </a:rPr>
                      <a:t>COLABORA</a:t>
                    </a:r>
                  </a:p>
                </p:txBody>
              </p:sp>
            </p:grpSp>
            <p:sp>
              <p:nvSpPr>
                <p:cNvPr id="27" name="Line 8">
                  <a:extLst>
                    <a:ext uri="{FF2B5EF4-FFF2-40B4-BE49-F238E27FC236}">
                      <a16:creationId xmlns:a16="http://schemas.microsoft.com/office/drawing/2014/main" id="{96E3EA74-CBEE-4967-B72C-2A9838F7A706}"/>
                    </a:ext>
                  </a:extLst>
                </p:cNvPr>
                <p:cNvSpPr/>
                <p:nvPr/>
              </p:nvSpPr>
              <p:spPr>
                <a:xfrm flipV="1">
                  <a:off x="5684222" y="3557862"/>
                  <a:ext cx="771818" cy="26017"/>
                </a:xfrm>
                <a:prstGeom prst="line">
                  <a:avLst/>
                </a:prstGeom>
                <a:ln w="28440">
                  <a:solidFill>
                    <a:srgbClr val="4F271C"/>
                  </a:solidFill>
                  <a:round/>
                </a:ln>
              </p:spPr>
            </p:sp>
          </p:grpSp>
          <p:sp>
            <p:nvSpPr>
              <p:cNvPr id="24" name="TextBox 23"/>
              <p:cNvSpPr txBox="1"/>
              <p:nvPr/>
            </p:nvSpPr>
            <p:spPr>
              <a:xfrm>
                <a:off x="1948714" y="2762910"/>
                <a:ext cx="1224566" cy="369332"/>
              </a:xfrm>
              <a:prstGeom prst="rect">
                <a:avLst/>
              </a:prstGeom>
              <a:noFill/>
            </p:spPr>
            <p:txBody>
              <a:bodyPr wrap="none" rtlCol="0">
                <a:spAutoFit/>
              </a:bodyPr>
              <a:lstStyle/>
              <a:p>
                <a:r>
                  <a:rPr lang="es-AR" dirty="0"/>
                  <a:t>COLABORA</a:t>
                </a:r>
              </a:p>
            </p:txBody>
          </p:sp>
          <p:sp>
            <p:nvSpPr>
              <p:cNvPr id="25" name="TextBox 24"/>
              <p:cNvSpPr txBox="1"/>
              <p:nvPr/>
            </p:nvSpPr>
            <p:spPr>
              <a:xfrm>
                <a:off x="5371852" y="2762910"/>
                <a:ext cx="728084" cy="369332"/>
              </a:xfrm>
              <a:prstGeom prst="rect">
                <a:avLst/>
              </a:prstGeom>
              <a:noFill/>
            </p:spPr>
            <p:txBody>
              <a:bodyPr wrap="none" rtlCol="0">
                <a:spAutoFit/>
              </a:bodyPr>
              <a:lstStyle/>
              <a:p>
                <a:r>
                  <a:rPr lang="es-AR" dirty="0"/>
                  <a:t>TIENE</a:t>
                </a:r>
              </a:p>
            </p:txBody>
          </p:sp>
        </p:grpSp>
        <p:sp>
          <p:nvSpPr>
            <p:cNvPr id="21" name="TextBox 20"/>
            <p:cNvSpPr txBox="1"/>
            <p:nvPr/>
          </p:nvSpPr>
          <p:spPr>
            <a:xfrm>
              <a:off x="1940265" y="4244627"/>
              <a:ext cx="516488" cy="707886"/>
            </a:xfrm>
            <a:prstGeom prst="rect">
              <a:avLst/>
            </a:prstGeom>
            <a:noFill/>
          </p:spPr>
          <p:txBody>
            <a:bodyPr wrap="none" rtlCol="0">
              <a:spAutoFit/>
            </a:bodyPr>
            <a:lstStyle/>
            <a:p>
              <a:r>
                <a:rPr lang="es-AR" sz="4000" dirty="0"/>
                <a:t>N</a:t>
              </a:r>
            </a:p>
          </p:txBody>
        </p:sp>
        <p:sp>
          <p:nvSpPr>
            <p:cNvPr id="22" name="TextBox 21"/>
            <p:cNvSpPr txBox="1"/>
            <p:nvPr/>
          </p:nvSpPr>
          <p:spPr>
            <a:xfrm>
              <a:off x="6032682" y="4290284"/>
              <a:ext cx="516488" cy="707886"/>
            </a:xfrm>
            <a:prstGeom prst="rect">
              <a:avLst/>
            </a:prstGeom>
            <a:noFill/>
          </p:spPr>
          <p:txBody>
            <a:bodyPr wrap="none" rtlCol="0">
              <a:spAutoFit/>
            </a:bodyPr>
            <a:lstStyle/>
            <a:p>
              <a:r>
                <a:rPr lang="es-AR" sz="4000" dirty="0"/>
                <a:t>N</a:t>
              </a:r>
            </a:p>
          </p:txBody>
        </p:sp>
      </p:gr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ustomShape 1"/>
          <p:cNvSpPr/>
          <p:nvPr/>
        </p:nvSpPr>
        <p:spPr>
          <a:xfrm>
            <a:off x="142875" y="114300"/>
            <a:ext cx="8829675" cy="1000125"/>
          </a:xfrm>
          <a:prstGeom prst="rect">
            <a:avLst/>
          </a:prstGeom>
          <a:noFill/>
          <a:ln>
            <a:noFill/>
          </a:ln>
        </p:spPr>
        <p:txBody>
          <a:bodyPr lIns="90000" tIns="45000" rIns="90000" bIns="45000" anchor="ctr"/>
          <a:lstStyle/>
          <a:p>
            <a:pPr algn="ctr">
              <a:lnSpc>
                <a:spcPct val="90000"/>
              </a:lnSpc>
              <a:spcBef>
                <a:spcPct val="0"/>
              </a:spcBef>
            </a:pPr>
            <a:r>
              <a:rPr lang="es-AR" sz="4300" dirty="0">
                <a:solidFill>
                  <a:srgbClr val="572314"/>
                </a:solidFill>
                <a:latin typeface="Gill Sans MT"/>
              </a:rPr>
              <a:t>Análisis de Requisitos</a:t>
            </a:r>
          </a:p>
        </p:txBody>
      </p:sp>
      <p:sp>
        <p:nvSpPr>
          <p:cNvPr id="66" name="CustomShape 2"/>
          <p:cNvSpPr/>
          <p:nvPr/>
        </p:nvSpPr>
        <p:spPr>
          <a:xfrm>
            <a:off x="142875" y="985838"/>
            <a:ext cx="8215313" cy="5643562"/>
          </a:xfrm>
          <a:prstGeom prst="rect">
            <a:avLst/>
          </a:prstGeom>
          <a:noFill/>
          <a:ln>
            <a:noFill/>
          </a:ln>
        </p:spPr>
        <p:txBody>
          <a:bodyPr lIns="90000" tIns="45000" rIns="90000" bIns="45000">
            <a:normAutofit lnSpcReduction="10000"/>
          </a:bodyPr>
          <a:lstStyle/>
          <a:p>
            <a:pPr marL="457200" indent="-457200">
              <a:lnSpc>
                <a:spcPct val="100000"/>
              </a:lnSpc>
              <a:spcAft>
                <a:spcPts val="1200"/>
              </a:spcAft>
              <a:buSzPct val="80000"/>
              <a:buFont typeface="Arial" panose="020B0604020202020204" pitchFamily="34" charset="0"/>
              <a:buChar char="•"/>
            </a:pPr>
            <a:r>
              <a:rPr lang="es-ES" sz="3200" dirty="0"/>
              <a:t>Algunos métodos de captura de datos:</a:t>
            </a:r>
          </a:p>
          <a:p>
            <a:pPr marL="800100" lvl="1" indent="-342900">
              <a:spcAft>
                <a:spcPts val="1200"/>
              </a:spcAft>
              <a:buSzPct val="80000"/>
              <a:buFont typeface="Courier New" panose="02070309020205020404" pitchFamily="49" charset="0"/>
              <a:buChar char="o"/>
            </a:pPr>
            <a:r>
              <a:rPr lang="es-ES" sz="2400" dirty="0">
                <a:solidFill>
                  <a:srgbClr val="000000"/>
                </a:solidFill>
              </a:rPr>
              <a:t>Entrevistas con los usuarios de distintos niveles de la organización.</a:t>
            </a:r>
          </a:p>
          <a:p>
            <a:pPr marL="800100" lvl="1" indent="-342900">
              <a:spcAft>
                <a:spcPts val="1200"/>
              </a:spcAft>
              <a:buSzPct val="80000"/>
              <a:buFont typeface="Courier New" panose="02070309020205020404" pitchFamily="49" charset="0"/>
              <a:buChar char="o"/>
            </a:pPr>
            <a:r>
              <a:rPr lang="es-ES" sz="2400" dirty="0">
                <a:solidFill>
                  <a:srgbClr val="000000"/>
                </a:solidFill>
              </a:rPr>
              <a:t>Análisis de la documentación ya existente.</a:t>
            </a:r>
          </a:p>
          <a:p>
            <a:pPr marL="800100" lvl="1" indent="-342900">
              <a:spcAft>
                <a:spcPts val="1200"/>
              </a:spcAft>
              <a:buSzPct val="80000"/>
              <a:buFont typeface="Courier New" panose="02070309020205020404" pitchFamily="49" charset="0"/>
              <a:buChar char="o"/>
            </a:pPr>
            <a:r>
              <a:rPr lang="es-ES" sz="2400" dirty="0">
                <a:solidFill>
                  <a:srgbClr val="000000"/>
                </a:solidFill>
              </a:rPr>
              <a:t>Estudio de las reglas de la empresa.</a:t>
            </a:r>
          </a:p>
          <a:p>
            <a:pPr marL="800100" lvl="1" indent="-342900">
              <a:spcAft>
                <a:spcPts val="1200"/>
              </a:spcAft>
              <a:buSzPct val="80000"/>
              <a:buFont typeface="Courier New" panose="02070309020205020404" pitchFamily="49" charset="0"/>
              <a:buChar char="o"/>
            </a:pPr>
            <a:r>
              <a:rPr lang="es-ES" sz="2400" dirty="0">
                <a:solidFill>
                  <a:srgbClr val="000000"/>
                </a:solidFill>
              </a:rPr>
              <a:t>Análisis de las transacciones y su frecuencia. </a:t>
            </a:r>
          </a:p>
          <a:p>
            <a:pPr marL="457200" indent="-457200">
              <a:lnSpc>
                <a:spcPct val="100000"/>
              </a:lnSpc>
              <a:spcAft>
                <a:spcPts val="1200"/>
              </a:spcAft>
              <a:buSzPct val="80000"/>
              <a:buFont typeface="Arial" panose="020B0604020202020204" pitchFamily="34" charset="0"/>
              <a:buChar char="•"/>
            </a:pPr>
            <a:r>
              <a:rPr lang="es-ES" sz="3200" dirty="0">
                <a:solidFill>
                  <a:srgbClr val="000000"/>
                </a:solidFill>
              </a:rPr>
              <a:t>Es necesario detectar</a:t>
            </a:r>
            <a:endParaRPr lang="es-ES" sz="3200" dirty="0"/>
          </a:p>
          <a:p>
            <a:pPr marL="800100" lvl="1" indent="-342900">
              <a:lnSpc>
                <a:spcPct val="100000"/>
              </a:lnSpc>
              <a:spcAft>
                <a:spcPts val="1200"/>
              </a:spcAft>
              <a:buFont typeface="Courier New" panose="02070309020205020404" pitchFamily="49" charset="0"/>
              <a:buChar char="o"/>
            </a:pPr>
            <a:r>
              <a:rPr lang="es-ES" sz="2400" dirty="0">
                <a:solidFill>
                  <a:srgbClr val="000000"/>
                </a:solidFill>
              </a:rPr>
              <a:t>¿Qué datos serán almacenados?</a:t>
            </a:r>
          </a:p>
          <a:p>
            <a:pPr marL="800100" lvl="1" indent="-342900">
              <a:lnSpc>
                <a:spcPct val="100000"/>
              </a:lnSpc>
              <a:spcAft>
                <a:spcPts val="1200"/>
              </a:spcAft>
              <a:buFont typeface="Courier New" panose="02070309020205020404" pitchFamily="49" charset="0"/>
              <a:buChar char="o"/>
            </a:pPr>
            <a:r>
              <a:rPr lang="es-ES" sz="2400" dirty="0">
                <a:solidFill>
                  <a:srgbClr val="000000"/>
                </a:solidFill>
              </a:rPr>
              <a:t>¿Qué datos se accederán?</a:t>
            </a:r>
          </a:p>
          <a:p>
            <a:pPr marL="800100" lvl="1" indent="-342900">
              <a:lnSpc>
                <a:spcPct val="100000"/>
              </a:lnSpc>
              <a:spcAft>
                <a:spcPts val="1200"/>
              </a:spcAft>
              <a:buFont typeface="Courier New" panose="02070309020205020404" pitchFamily="49" charset="0"/>
              <a:buChar char="o"/>
            </a:pPr>
            <a:r>
              <a:rPr lang="es-ES" sz="2400" dirty="0">
                <a:solidFill>
                  <a:srgbClr val="000000"/>
                </a:solidFill>
              </a:rPr>
              <a:t>¿De qué manera se requiere recuperar los datos?</a:t>
            </a:r>
          </a:p>
          <a:p>
            <a:pPr marL="800100" lvl="1" indent="-342900">
              <a:spcAft>
                <a:spcPts val="1200"/>
              </a:spcAft>
              <a:buFont typeface="Courier New" panose="02070309020205020404" pitchFamily="49" charset="0"/>
              <a:buChar char="o"/>
            </a:pPr>
            <a:r>
              <a:rPr lang="es-ES" sz="2400" dirty="0">
                <a:solidFill>
                  <a:srgbClr val="000000"/>
                </a:solidFill>
              </a:rPr>
              <a:t>¿Qué aplicaciones deben utilizar estos datos?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2"/>
          <p:cNvSpPr/>
          <p:nvPr/>
        </p:nvSpPr>
        <p:spPr>
          <a:xfrm>
            <a:off x="114300" y="992295"/>
            <a:ext cx="8819460" cy="609840"/>
          </a:xfrm>
          <a:prstGeom prst="rect">
            <a:avLst/>
          </a:prstGeom>
          <a:noFill/>
          <a:ln>
            <a:noFill/>
          </a:ln>
        </p:spPr>
        <p:txBody>
          <a:bodyPr lIns="90000" tIns="45000" rIns="90000" bIns="45000"/>
          <a:lstStyle/>
          <a:p>
            <a:pPr>
              <a:lnSpc>
                <a:spcPct val="90000"/>
              </a:lnSpc>
              <a:buSzPct val="80000"/>
            </a:pPr>
            <a:r>
              <a:rPr lang="es-AR" sz="3200" dirty="0">
                <a:solidFill>
                  <a:srgbClr val="000000"/>
                </a:solidFill>
              </a:rPr>
              <a:t>Otros ejemplos</a:t>
            </a:r>
            <a:r>
              <a:rPr lang="es-AR" sz="3200" u="sng" dirty="0">
                <a:solidFill>
                  <a:srgbClr val="000000"/>
                </a:solidFill>
              </a:rPr>
              <a:t> </a:t>
            </a:r>
            <a:endParaRPr sz="3200" dirty="0"/>
          </a:p>
          <a:p>
            <a:pPr>
              <a:lnSpc>
                <a:spcPct val="90000"/>
              </a:lnSpc>
            </a:pPr>
            <a:endParaRPr dirty="0"/>
          </a:p>
          <a:p>
            <a:pPr>
              <a:lnSpc>
                <a:spcPct val="90000"/>
              </a:lnSpc>
            </a:pPr>
            <a:endParaRPr dirty="0"/>
          </a:p>
        </p:txBody>
      </p:sp>
      <p:grpSp>
        <p:nvGrpSpPr>
          <p:cNvPr id="8" name="Group 7"/>
          <p:cNvGrpSpPr/>
          <p:nvPr/>
        </p:nvGrpSpPr>
        <p:grpSpPr>
          <a:xfrm>
            <a:off x="5876622" y="3044007"/>
            <a:ext cx="2325133" cy="2984260"/>
            <a:chOff x="5882499" y="4160160"/>
            <a:chExt cx="2000601" cy="2197800"/>
          </a:xfrm>
        </p:grpSpPr>
        <p:sp>
          <p:nvSpPr>
            <p:cNvPr id="174" name="CustomShape 3"/>
            <p:cNvSpPr/>
            <p:nvPr/>
          </p:nvSpPr>
          <p:spPr>
            <a:xfrm>
              <a:off x="6427800" y="4160160"/>
              <a:ext cx="1053360" cy="332280"/>
            </a:xfrm>
            <a:prstGeom prst="rect">
              <a:avLst/>
            </a:prstGeom>
            <a:noFill/>
            <a:ln w="19080">
              <a:solidFill>
                <a:srgbClr val="4F271C"/>
              </a:solidFill>
              <a:miter/>
            </a:ln>
          </p:spPr>
          <p:txBody>
            <a:bodyPr lIns="0" tIns="46800" rIns="0" bIns="10800" anchor="ctr"/>
            <a:lstStyle/>
            <a:p>
              <a:pPr algn="ctr">
                <a:lnSpc>
                  <a:spcPct val="100000"/>
                </a:lnSpc>
              </a:pPr>
              <a:r>
                <a:rPr lang="en-US" sz="2000" dirty="0">
                  <a:solidFill>
                    <a:srgbClr val="4F271C"/>
                  </a:solidFill>
                </a:rPr>
                <a:t>ACTOR</a:t>
              </a:r>
              <a:endParaRPr sz="2000" dirty="0"/>
            </a:p>
          </p:txBody>
        </p:sp>
        <p:sp>
          <p:nvSpPr>
            <p:cNvPr id="175" name="CustomShape 4"/>
            <p:cNvSpPr/>
            <p:nvPr/>
          </p:nvSpPr>
          <p:spPr>
            <a:xfrm>
              <a:off x="6421320" y="6025680"/>
              <a:ext cx="1108800" cy="332280"/>
            </a:xfrm>
            <a:prstGeom prst="rect">
              <a:avLst/>
            </a:prstGeom>
            <a:noFill/>
            <a:ln w="19080">
              <a:solidFill>
                <a:srgbClr val="4F271C"/>
              </a:solidFill>
              <a:miter/>
            </a:ln>
          </p:spPr>
          <p:txBody>
            <a:bodyPr lIns="0" tIns="46800" rIns="0" bIns="10800" anchor="ctr"/>
            <a:lstStyle/>
            <a:p>
              <a:pPr algn="ctr">
                <a:lnSpc>
                  <a:spcPct val="100000"/>
                </a:lnSpc>
              </a:pPr>
              <a:r>
                <a:rPr lang="en-US" sz="2000" dirty="0">
                  <a:solidFill>
                    <a:srgbClr val="4F271C"/>
                  </a:solidFill>
                </a:rPr>
                <a:t>PELICULA</a:t>
              </a:r>
              <a:endParaRPr sz="2000" dirty="0"/>
            </a:p>
          </p:txBody>
        </p:sp>
        <p:sp>
          <p:nvSpPr>
            <p:cNvPr id="176" name="CustomShape 5"/>
            <p:cNvSpPr/>
            <p:nvPr/>
          </p:nvSpPr>
          <p:spPr>
            <a:xfrm>
              <a:off x="6082020" y="4908959"/>
              <a:ext cx="1801080" cy="626400"/>
            </a:xfrm>
            <a:prstGeom prst="diamond">
              <a:avLst/>
            </a:prstGeom>
            <a:noFill/>
            <a:ln w="19080">
              <a:solidFill>
                <a:srgbClr val="4F271C"/>
              </a:solidFill>
              <a:miter/>
            </a:ln>
          </p:spPr>
        </p:sp>
        <p:sp>
          <p:nvSpPr>
            <p:cNvPr id="177" name="Line 6"/>
            <p:cNvSpPr/>
            <p:nvPr/>
          </p:nvSpPr>
          <p:spPr>
            <a:xfrm>
              <a:off x="6982560" y="5537159"/>
              <a:ext cx="0" cy="488521"/>
            </a:xfrm>
            <a:prstGeom prst="line">
              <a:avLst/>
            </a:prstGeom>
            <a:ln w="19080">
              <a:solidFill>
                <a:srgbClr val="4F271C"/>
              </a:solidFill>
              <a:round/>
            </a:ln>
          </p:spPr>
        </p:sp>
        <p:sp>
          <p:nvSpPr>
            <p:cNvPr id="178" name="Line 7"/>
            <p:cNvSpPr/>
            <p:nvPr/>
          </p:nvSpPr>
          <p:spPr>
            <a:xfrm flipV="1">
              <a:off x="6975720" y="4527680"/>
              <a:ext cx="0" cy="380880"/>
            </a:xfrm>
            <a:prstGeom prst="line">
              <a:avLst/>
            </a:prstGeom>
            <a:ln w="19080">
              <a:solidFill>
                <a:srgbClr val="4F271C"/>
              </a:solidFill>
              <a:round/>
            </a:ln>
          </p:spPr>
        </p:sp>
        <p:sp>
          <p:nvSpPr>
            <p:cNvPr id="179" name="CustomShape 8"/>
            <p:cNvSpPr/>
            <p:nvPr/>
          </p:nvSpPr>
          <p:spPr>
            <a:xfrm>
              <a:off x="5882499" y="4566693"/>
              <a:ext cx="1240053" cy="390600"/>
            </a:xfrm>
            <a:prstGeom prst="rect">
              <a:avLst/>
            </a:prstGeom>
            <a:noFill/>
            <a:ln>
              <a:noFill/>
            </a:ln>
          </p:spPr>
          <p:txBody>
            <a:bodyPr lIns="0" tIns="46800" rIns="0" bIns="10800"/>
            <a:lstStyle/>
            <a:p>
              <a:pPr>
                <a:lnSpc>
                  <a:spcPct val="100000"/>
                </a:lnSpc>
              </a:pPr>
              <a:r>
                <a:rPr lang="es-AR" sz="2000" i="1" dirty="0">
                  <a:solidFill>
                    <a:srgbClr val="4F271C"/>
                  </a:solidFill>
                </a:rPr>
                <a:t>personaje</a:t>
              </a:r>
              <a:endParaRPr lang="es-AR" sz="2000" dirty="0"/>
            </a:p>
          </p:txBody>
        </p:sp>
        <p:sp>
          <p:nvSpPr>
            <p:cNvPr id="180" name="CustomShape 9"/>
            <p:cNvSpPr/>
            <p:nvPr/>
          </p:nvSpPr>
          <p:spPr>
            <a:xfrm>
              <a:off x="6399539" y="5604976"/>
              <a:ext cx="910440" cy="363600"/>
            </a:xfrm>
            <a:prstGeom prst="rect">
              <a:avLst/>
            </a:prstGeom>
            <a:noFill/>
            <a:ln>
              <a:noFill/>
            </a:ln>
          </p:spPr>
          <p:txBody>
            <a:bodyPr lIns="0" tIns="46800" rIns="0" bIns="10800"/>
            <a:lstStyle/>
            <a:p>
              <a:pPr>
                <a:lnSpc>
                  <a:spcPct val="100000"/>
                </a:lnSpc>
              </a:pPr>
              <a:r>
                <a:rPr lang="en-US" sz="2000" i="1" dirty="0">
                  <a:solidFill>
                    <a:srgbClr val="4F271C"/>
                  </a:solidFill>
                </a:rPr>
                <a:t>film</a:t>
              </a:r>
              <a:endParaRPr sz="2000" dirty="0"/>
            </a:p>
          </p:txBody>
        </p:sp>
        <p:sp>
          <p:nvSpPr>
            <p:cNvPr id="181" name="CustomShape 10"/>
            <p:cNvSpPr/>
            <p:nvPr/>
          </p:nvSpPr>
          <p:spPr>
            <a:xfrm>
              <a:off x="6907320" y="4497480"/>
              <a:ext cx="421560" cy="331200"/>
            </a:xfrm>
            <a:prstGeom prst="rect">
              <a:avLst/>
            </a:prstGeom>
            <a:noFill/>
            <a:ln>
              <a:noFill/>
            </a:ln>
          </p:spPr>
          <p:txBody>
            <a:bodyPr lIns="0" tIns="46800" rIns="0" bIns="10800"/>
            <a:lstStyle/>
            <a:p>
              <a:pPr algn="ctr">
                <a:lnSpc>
                  <a:spcPct val="100000"/>
                </a:lnSpc>
              </a:pPr>
              <a:r>
                <a:rPr lang="en-US" b="1">
                  <a:solidFill>
                    <a:srgbClr val="4F271C"/>
                  </a:solidFill>
                  <a:latin typeface="Arial Narrow"/>
                </a:rPr>
                <a:t>M</a:t>
              </a:r>
              <a:endParaRPr/>
            </a:p>
          </p:txBody>
        </p:sp>
        <p:sp>
          <p:nvSpPr>
            <p:cNvPr id="182" name="CustomShape 11"/>
            <p:cNvSpPr/>
            <p:nvPr/>
          </p:nvSpPr>
          <p:spPr>
            <a:xfrm>
              <a:off x="6427800" y="5079239"/>
              <a:ext cx="1180440" cy="364320"/>
            </a:xfrm>
            <a:prstGeom prst="rect">
              <a:avLst/>
            </a:prstGeom>
            <a:noFill/>
            <a:ln>
              <a:noFill/>
            </a:ln>
          </p:spPr>
          <p:txBody>
            <a:bodyPr wrap="none" lIns="90000" tIns="45000" rIns="90000" bIns="45000"/>
            <a:lstStyle/>
            <a:p>
              <a:pPr algn="ctr">
                <a:lnSpc>
                  <a:spcPct val="100000"/>
                </a:lnSpc>
              </a:pPr>
              <a:r>
                <a:rPr lang="en-US" sz="2000" dirty="0">
                  <a:solidFill>
                    <a:srgbClr val="4F271C"/>
                  </a:solidFill>
                </a:rPr>
                <a:t>ACTUA_EN</a:t>
              </a:r>
              <a:endParaRPr sz="2000" dirty="0"/>
            </a:p>
          </p:txBody>
        </p:sp>
        <p:sp>
          <p:nvSpPr>
            <p:cNvPr id="183" name="CustomShape 12"/>
            <p:cNvSpPr/>
            <p:nvPr/>
          </p:nvSpPr>
          <p:spPr>
            <a:xfrm>
              <a:off x="6930540" y="5537159"/>
              <a:ext cx="421560" cy="331200"/>
            </a:xfrm>
            <a:prstGeom prst="rect">
              <a:avLst/>
            </a:prstGeom>
            <a:noFill/>
            <a:ln>
              <a:noFill/>
            </a:ln>
          </p:spPr>
          <p:txBody>
            <a:bodyPr lIns="0" tIns="46800" rIns="0" bIns="10800"/>
            <a:lstStyle/>
            <a:p>
              <a:pPr algn="ctr">
                <a:lnSpc>
                  <a:spcPct val="100000"/>
                </a:lnSpc>
              </a:pPr>
              <a:r>
                <a:rPr lang="en-US" b="1">
                  <a:solidFill>
                    <a:srgbClr val="4F271C"/>
                  </a:solidFill>
                  <a:latin typeface="Arial Narrow"/>
                </a:rPr>
                <a:t>N</a:t>
              </a:r>
              <a:endParaRPr/>
            </a:p>
          </p:txBody>
        </p:sp>
      </p:grpSp>
      <p:sp>
        <p:nvSpPr>
          <p:cNvPr id="34" name="CustomShape 1"/>
          <p:cNvSpPr/>
          <p:nvPr/>
        </p:nvSpPr>
        <p:spPr>
          <a:xfrm>
            <a:off x="114300" y="0"/>
            <a:ext cx="8819460" cy="942975"/>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Razón de cardinalidad</a:t>
            </a:r>
            <a:endParaRPr lang="es-AR" sz="4400" dirty="0"/>
          </a:p>
        </p:txBody>
      </p:sp>
      <p:grpSp>
        <p:nvGrpSpPr>
          <p:cNvPr id="7" name="Group 6"/>
          <p:cNvGrpSpPr/>
          <p:nvPr/>
        </p:nvGrpSpPr>
        <p:grpSpPr>
          <a:xfrm>
            <a:off x="114301" y="1619422"/>
            <a:ext cx="5038067" cy="2871577"/>
            <a:chOff x="114301" y="1619422"/>
            <a:chExt cx="5038067" cy="2871577"/>
          </a:xfrm>
        </p:grpSpPr>
        <p:grpSp>
          <p:nvGrpSpPr>
            <p:cNvPr id="5" name="Group 4"/>
            <p:cNvGrpSpPr/>
            <p:nvPr/>
          </p:nvGrpSpPr>
          <p:grpSpPr>
            <a:xfrm>
              <a:off x="114301" y="1619422"/>
              <a:ext cx="5038067" cy="2871577"/>
              <a:chOff x="657360" y="4051800"/>
              <a:chExt cx="4708199" cy="2388241"/>
            </a:xfrm>
          </p:grpSpPr>
          <p:sp>
            <p:nvSpPr>
              <p:cNvPr id="187" name="Line 16"/>
              <p:cNvSpPr/>
              <p:nvPr/>
            </p:nvSpPr>
            <p:spPr>
              <a:xfrm flipV="1">
                <a:off x="4282920" y="4535280"/>
                <a:ext cx="0" cy="380880"/>
              </a:xfrm>
              <a:prstGeom prst="line">
                <a:avLst/>
              </a:prstGeom>
              <a:ln w="19080">
                <a:solidFill>
                  <a:srgbClr val="4F271C"/>
                </a:solidFill>
                <a:round/>
              </a:ln>
            </p:spPr>
          </p:sp>
          <p:sp>
            <p:nvSpPr>
              <p:cNvPr id="192" name="Line 21"/>
              <p:cNvSpPr/>
              <p:nvPr/>
            </p:nvSpPr>
            <p:spPr>
              <a:xfrm flipV="1">
                <a:off x="1734700" y="4383000"/>
                <a:ext cx="0" cy="533160"/>
              </a:xfrm>
              <a:prstGeom prst="line">
                <a:avLst/>
              </a:prstGeom>
              <a:ln w="19080">
                <a:solidFill>
                  <a:srgbClr val="4F271C"/>
                </a:solidFill>
                <a:round/>
              </a:ln>
            </p:spPr>
          </p:sp>
          <p:grpSp>
            <p:nvGrpSpPr>
              <p:cNvPr id="4" name="Group 3"/>
              <p:cNvGrpSpPr/>
              <p:nvPr/>
            </p:nvGrpSpPr>
            <p:grpSpPr>
              <a:xfrm>
                <a:off x="657360" y="4051800"/>
                <a:ext cx="4708199" cy="2388241"/>
                <a:chOff x="657360" y="4051800"/>
                <a:chExt cx="4708199" cy="2388241"/>
              </a:xfrm>
            </p:grpSpPr>
            <p:sp>
              <p:nvSpPr>
                <p:cNvPr id="189" name="CustomShape 18"/>
                <p:cNvSpPr/>
                <p:nvPr/>
              </p:nvSpPr>
              <p:spPr>
                <a:xfrm>
                  <a:off x="3200283" y="5526000"/>
                  <a:ext cx="1002718" cy="382943"/>
                </a:xfrm>
                <a:prstGeom prst="rect">
                  <a:avLst/>
                </a:prstGeom>
                <a:noFill/>
                <a:ln>
                  <a:noFill/>
                </a:ln>
              </p:spPr>
              <p:txBody>
                <a:bodyPr lIns="0" tIns="46800" rIns="0" bIns="10800"/>
                <a:lstStyle/>
                <a:p>
                  <a:pPr algn="r">
                    <a:lnSpc>
                      <a:spcPct val="100000"/>
                    </a:lnSpc>
                  </a:pPr>
                  <a:r>
                    <a:rPr lang="es-AR" sz="2000" i="1" dirty="0">
                      <a:solidFill>
                        <a:srgbClr val="4F271C"/>
                      </a:solidFill>
                    </a:rPr>
                    <a:t>sucursal</a:t>
                  </a:r>
                  <a:endParaRPr lang="es-AR" sz="2000" dirty="0"/>
                </a:p>
              </p:txBody>
            </p:sp>
            <p:sp>
              <p:nvSpPr>
                <p:cNvPr id="190" name="CustomShape 19"/>
                <p:cNvSpPr/>
                <p:nvPr/>
              </p:nvSpPr>
              <p:spPr>
                <a:xfrm>
                  <a:off x="4314960" y="4535640"/>
                  <a:ext cx="421560" cy="331200"/>
                </a:xfrm>
                <a:prstGeom prst="rect">
                  <a:avLst/>
                </a:prstGeom>
                <a:noFill/>
                <a:ln>
                  <a:noFill/>
                </a:ln>
              </p:spPr>
              <p:txBody>
                <a:bodyPr lIns="0" tIns="46800" rIns="0" bIns="10800"/>
                <a:lstStyle/>
                <a:p>
                  <a:pPr>
                    <a:lnSpc>
                      <a:spcPct val="100000"/>
                    </a:lnSpc>
                  </a:pPr>
                  <a:r>
                    <a:rPr lang="en-US" b="1">
                      <a:solidFill>
                        <a:srgbClr val="4F271C"/>
                      </a:solidFill>
                      <a:latin typeface="Arial Narrow"/>
                    </a:rPr>
                    <a:t>1</a:t>
                  </a:r>
                  <a:endParaRPr/>
                </a:p>
              </p:txBody>
            </p:sp>
            <p:grpSp>
              <p:nvGrpSpPr>
                <p:cNvPr id="2" name="Group 1"/>
                <p:cNvGrpSpPr/>
                <p:nvPr/>
              </p:nvGrpSpPr>
              <p:grpSpPr>
                <a:xfrm>
                  <a:off x="657360" y="4051800"/>
                  <a:ext cx="4708199" cy="2388241"/>
                  <a:chOff x="657360" y="4051800"/>
                  <a:chExt cx="4708199" cy="2388241"/>
                </a:xfrm>
              </p:grpSpPr>
              <p:sp>
                <p:nvSpPr>
                  <p:cNvPr id="184" name="CustomShape 13"/>
                  <p:cNvSpPr/>
                  <p:nvPr/>
                </p:nvSpPr>
                <p:spPr>
                  <a:xfrm>
                    <a:off x="3660840" y="4238640"/>
                    <a:ext cx="1242360" cy="296280"/>
                  </a:xfrm>
                  <a:prstGeom prst="rect">
                    <a:avLst/>
                  </a:prstGeom>
                  <a:noFill/>
                  <a:ln w="19080">
                    <a:solidFill>
                      <a:srgbClr val="4F271C"/>
                    </a:solidFill>
                    <a:miter/>
                  </a:ln>
                </p:spPr>
                <p:txBody>
                  <a:bodyPr lIns="72000" tIns="10800" rIns="36000" bIns="10800" anchor="ctr"/>
                  <a:lstStyle/>
                  <a:p>
                    <a:pPr algn="ctr">
                      <a:lnSpc>
                        <a:spcPct val="100000"/>
                      </a:lnSpc>
                    </a:pPr>
                    <a:r>
                      <a:rPr lang="en-US" sz="2000" dirty="0">
                        <a:solidFill>
                          <a:srgbClr val="4F271C"/>
                        </a:solidFill>
                      </a:rPr>
                      <a:t>EMPLEADO</a:t>
                    </a:r>
                    <a:endParaRPr sz="2000" dirty="0"/>
                  </a:p>
                </p:txBody>
              </p:sp>
              <p:sp>
                <p:nvSpPr>
                  <p:cNvPr id="185" name="CustomShape 14"/>
                  <p:cNvSpPr/>
                  <p:nvPr/>
                </p:nvSpPr>
                <p:spPr>
                  <a:xfrm>
                    <a:off x="3289320" y="5971680"/>
                    <a:ext cx="1986840" cy="332280"/>
                  </a:xfrm>
                  <a:prstGeom prst="rect">
                    <a:avLst/>
                  </a:prstGeom>
                  <a:noFill/>
                  <a:ln w="19080">
                    <a:solidFill>
                      <a:srgbClr val="4F271C"/>
                    </a:solidFill>
                    <a:miter/>
                  </a:ln>
                </p:spPr>
                <p:txBody>
                  <a:bodyPr lIns="72000" tIns="46800" rIns="0" bIns="10800" anchor="ctr"/>
                  <a:lstStyle/>
                  <a:p>
                    <a:pPr algn="ctr">
                      <a:lnSpc>
                        <a:spcPct val="100000"/>
                      </a:lnSpc>
                    </a:pPr>
                    <a:r>
                      <a:rPr lang="en-US" sz="2000" dirty="0">
                        <a:solidFill>
                          <a:srgbClr val="4F271C"/>
                        </a:solidFill>
                      </a:rPr>
                      <a:t>LOCAL</a:t>
                    </a:r>
                    <a:endParaRPr sz="2000" dirty="0"/>
                  </a:p>
                </p:txBody>
              </p:sp>
              <p:sp>
                <p:nvSpPr>
                  <p:cNvPr id="186" name="Line 15"/>
                  <p:cNvSpPr/>
                  <p:nvPr/>
                </p:nvSpPr>
                <p:spPr>
                  <a:xfrm>
                    <a:off x="4282920" y="5449680"/>
                    <a:ext cx="0" cy="533520"/>
                  </a:xfrm>
                  <a:prstGeom prst="line">
                    <a:avLst/>
                  </a:prstGeom>
                  <a:ln w="19080">
                    <a:solidFill>
                      <a:srgbClr val="4F271C"/>
                    </a:solidFill>
                    <a:round/>
                  </a:ln>
                </p:spPr>
              </p:sp>
              <p:sp>
                <p:nvSpPr>
                  <p:cNvPr id="188" name="CustomShape 17"/>
                  <p:cNvSpPr/>
                  <p:nvPr/>
                </p:nvSpPr>
                <p:spPr>
                  <a:xfrm>
                    <a:off x="2959921" y="4562779"/>
                    <a:ext cx="1243080" cy="304061"/>
                  </a:xfrm>
                  <a:prstGeom prst="rect">
                    <a:avLst/>
                  </a:prstGeom>
                  <a:noFill/>
                  <a:ln>
                    <a:noFill/>
                  </a:ln>
                </p:spPr>
                <p:txBody>
                  <a:bodyPr lIns="0" tIns="46800" rIns="0" bIns="10800"/>
                  <a:lstStyle/>
                  <a:p>
                    <a:pPr>
                      <a:lnSpc>
                        <a:spcPct val="100000"/>
                      </a:lnSpc>
                    </a:pPr>
                    <a:r>
                      <a:rPr lang="es-AR" sz="2000" i="1" dirty="0">
                        <a:solidFill>
                          <a:srgbClr val="4F271C"/>
                        </a:solidFill>
                      </a:rPr>
                      <a:t>encargado</a:t>
                    </a:r>
                    <a:endParaRPr lang="es-AR" sz="2000" dirty="0"/>
                  </a:p>
                </p:txBody>
              </p:sp>
              <p:sp>
                <p:nvSpPr>
                  <p:cNvPr id="191" name="Line 20"/>
                  <p:cNvSpPr/>
                  <p:nvPr/>
                </p:nvSpPr>
                <p:spPr>
                  <a:xfrm>
                    <a:off x="1758320" y="5474340"/>
                    <a:ext cx="0" cy="685800"/>
                  </a:xfrm>
                  <a:prstGeom prst="line">
                    <a:avLst/>
                  </a:prstGeom>
                  <a:ln w="19080">
                    <a:solidFill>
                      <a:srgbClr val="4F271C"/>
                    </a:solidFill>
                    <a:round/>
                  </a:ln>
                </p:spPr>
              </p:sp>
              <p:sp>
                <p:nvSpPr>
                  <p:cNvPr id="193" name="CustomShape 22"/>
                  <p:cNvSpPr/>
                  <p:nvPr/>
                </p:nvSpPr>
                <p:spPr>
                  <a:xfrm>
                    <a:off x="2046241" y="4051800"/>
                    <a:ext cx="1242719" cy="315360"/>
                  </a:xfrm>
                  <a:prstGeom prst="rect">
                    <a:avLst/>
                  </a:prstGeom>
                  <a:noFill/>
                  <a:ln>
                    <a:noFill/>
                  </a:ln>
                </p:spPr>
                <p:txBody>
                  <a:bodyPr lIns="0" tIns="46800" rIns="0" bIns="10800"/>
                  <a:lstStyle/>
                  <a:p>
                    <a:pPr>
                      <a:lnSpc>
                        <a:spcPct val="100000"/>
                      </a:lnSpc>
                    </a:pPr>
                    <a:r>
                      <a:rPr lang="es-AR" sz="2000" i="1" dirty="0">
                        <a:solidFill>
                          <a:srgbClr val="4F271C"/>
                        </a:solidFill>
                      </a:rPr>
                      <a:t>trabajador</a:t>
                    </a:r>
                    <a:endParaRPr lang="es-AR" sz="2000" dirty="0"/>
                  </a:p>
                </p:txBody>
              </p:sp>
              <p:sp>
                <p:nvSpPr>
                  <p:cNvPr id="194" name="CustomShape 23"/>
                  <p:cNvSpPr/>
                  <p:nvPr/>
                </p:nvSpPr>
                <p:spPr>
                  <a:xfrm>
                    <a:off x="1757960" y="6108840"/>
                    <a:ext cx="1500761" cy="331201"/>
                  </a:xfrm>
                  <a:prstGeom prst="rect">
                    <a:avLst/>
                  </a:prstGeom>
                  <a:noFill/>
                  <a:ln>
                    <a:noFill/>
                  </a:ln>
                </p:spPr>
                <p:txBody>
                  <a:bodyPr lIns="0" tIns="46800" rIns="0" bIns="10800"/>
                  <a:lstStyle/>
                  <a:p>
                    <a:pPr algn="ctr">
                      <a:lnSpc>
                        <a:spcPct val="100000"/>
                      </a:lnSpc>
                    </a:pPr>
                    <a:r>
                      <a:rPr lang="es-AR" sz="2000" i="1" dirty="0">
                        <a:solidFill>
                          <a:srgbClr val="4F271C"/>
                        </a:solidFill>
                      </a:rPr>
                      <a:t>lugar  trabajo</a:t>
                    </a:r>
                    <a:endParaRPr lang="es-AR" sz="2000" dirty="0"/>
                  </a:p>
                </p:txBody>
              </p:sp>
              <p:sp>
                <p:nvSpPr>
                  <p:cNvPr id="195" name="CustomShape 24"/>
                  <p:cNvSpPr/>
                  <p:nvPr/>
                </p:nvSpPr>
                <p:spPr>
                  <a:xfrm>
                    <a:off x="1917720" y="4535640"/>
                    <a:ext cx="420120" cy="331200"/>
                  </a:xfrm>
                  <a:prstGeom prst="rect">
                    <a:avLst/>
                  </a:prstGeom>
                  <a:noFill/>
                  <a:ln>
                    <a:noFill/>
                  </a:ln>
                </p:spPr>
                <p:txBody>
                  <a:bodyPr lIns="0" tIns="46800" rIns="0" bIns="10800"/>
                  <a:lstStyle/>
                  <a:p>
                    <a:pPr algn="ctr">
                      <a:lnSpc>
                        <a:spcPct val="100000"/>
                      </a:lnSpc>
                    </a:pPr>
                    <a:r>
                      <a:rPr lang="en-US" b="1" dirty="0">
                        <a:solidFill>
                          <a:srgbClr val="4F271C"/>
                        </a:solidFill>
                        <a:latin typeface="Arial Narrow"/>
                      </a:rPr>
                      <a:t>N</a:t>
                    </a:r>
                    <a:endParaRPr dirty="0"/>
                  </a:p>
                </p:txBody>
              </p:sp>
              <p:sp>
                <p:nvSpPr>
                  <p:cNvPr id="196" name="Line 25"/>
                  <p:cNvSpPr/>
                  <p:nvPr/>
                </p:nvSpPr>
                <p:spPr>
                  <a:xfrm>
                    <a:off x="1734700" y="4409640"/>
                    <a:ext cx="1897173" cy="15428"/>
                  </a:xfrm>
                  <a:prstGeom prst="line">
                    <a:avLst/>
                  </a:prstGeom>
                  <a:ln w="19080">
                    <a:solidFill>
                      <a:srgbClr val="4F271C"/>
                    </a:solidFill>
                    <a:round/>
                  </a:ln>
                </p:spPr>
              </p:sp>
              <p:sp>
                <p:nvSpPr>
                  <p:cNvPr id="197" name="Line 26"/>
                  <p:cNvSpPr/>
                  <p:nvPr/>
                </p:nvSpPr>
                <p:spPr>
                  <a:xfrm>
                    <a:off x="1734700" y="6118560"/>
                    <a:ext cx="1554260" cy="16920"/>
                  </a:xfrm>
                  <a:prstGeom prst="line">
                    <a:avLst/>
                  </a:prstGeom>
                  <a:ln w="19080">
                    <a:solidFill>
                      <a:srgbClr val="4F271C"/>
                    </a:solidFill>
                    <a:round/>
                  </a:ln>
                </p:spPr>
              </p:sp>
              <p:sp>
                <p:nvSpPr>
                  <p:cNvPr id="198" name="CustomShape 27"/>
                  <p:cNvSpPr/>
                  <p:nvPr/>
                </p:nvSpPr>
                <p:spPr>
                  <a:xfrm>
                    <a:off x="657360" y="4889520"/>
                    <a:ext cx="2107440" cy="626400"/>
                  </a:xfrm>
                  <a:prstGeom prst="diamond">
                    <a:avLst/>
                  </a:prstGeom>
                  <a:solidFill>
                    <a:srgbClr val="FFFFFF"/>
                  </a:solidFill>
                  <a:ln w="19080">
                    <a:solidFill>
                      <a:srgbClr val="4F271C"/>
                    </a:solidFill>
                    <a:miter/>
                  </a:ln>
                </p:spPr>
                <p:txBody>
                  <a:bodyPr/>
                  <a:lstStyle/>
                  <a:p>
                    <a:endParaRPr lang="es-AR" dirty="0"/>
                  </a:p>
                </p:txBody>
              </p:sp>
              <p:sp>
                <p:nvSpPr>
                  <p:cNvPr id="199" name="CustomShape 28"/>
                  <p:cNvSpPr/>
                  <p:nvPr/>
                </p:nvSpPr>
                <p:spPr>
                  <a:xfrm>
                    <a:off x="3151586" y="4917081"/>
                    <a:ext cx="2213973" cy="685800"/>
                  </a:xfrm>
                  <a:prstGeom prst="diamond">
                    <a:avLst/>
                  </a:prstGeom>
                  <a:solidFill>
                    <a:srgbClr val="FFFFFF"/>
                  </a:solidFill>
                  <a:ln w="19080">
                    <a:solidFill>
                      <a:srgbClr val="4F271C"/>
                    </a:solidFill>
                    <a:miter/>
                  </a:ln>
                </p:spPr>
                <p:txBody>
                  <a:bodyPr/>
                  <a:lstStyle/>
                  <a:p>
                    <a:endParaRPr lang="es-AR" sz="2000" dirty="0"/>
                  </a:p>
                </p:txBody>
              </p:sp>
              <p:sp>
                <p:nvSpPr>
                  <p:cNvPr id="200" name="CustomShape 29"/>
                  <p:cNvSpPr/>
                  <p:nvPr/>
                </p:nvSpPr>
                <p:spPr>
                  <a:xfrm>
                    <a:off x="1016460" y="5008947"/>
                    <a:ext cx="1389240" cy="364320"/>
                  </a:xfrm>
                  <a:prstGeom prst="rect">
                    <a:avLst/>
                  </a:prstGeom>
                  <a:noFill/>
                  <a:ln>
                    <a:noFill/>
                  </a:ln>
                </p:spPr>
                <p:txBody>
                  <a:bodyPr wrap="none" lIns="90000" tIns="45000" rIns="90000" bIns="45000"/>
                  <a:lstStyle/>
                  <a:p>
                    <a:pPr algn="ctr">
                      <a:lnSpc>
                        <a:spcPct val="100000"/>
                      </a:lnSpc>
                    </a:pPr>
                    <a:r>
                      <a:rPr lang="en-US" sz="2000" dirty="0">
                        <a:solidFill>
                          <a:srgbClr val="4F271C"/>
                        </a:solidFill>
                      </a:rPr>
                      <a:t>TRABAJA_EN</a:t>
                    </a:r>
                    <a:endParaRPr sz="2000" dirty="0"/>
                  </a:p>
                </p:txBody>
              </p:sp>
              <p:sp>
                <p:nvSpPr>
                  <p:cNvPr id="202" name="CustomShape 31"/>
                  <p:cNvSpPr/>
                  <p:nvPr/>
                </p:nvSpPr>
                <p:spPr>
                  <a:xfrm>
                    <a:off x="4356000" y="5526000"/>
                    <a:ext cx="421560" cy="331200"/>
                  </a:xfrm>
                  <a:prstGeom prst="rect">
                    <a:avLst/>
                  </a:prstGeom>
                  <a:noFill/>
                  <a:ln>
                    <a:noFill/>
                  </a:ln>
                </p:spPr>
                <p:txBody>
                  <a:bodyPr lIns="0" tIns="46800" rIns="0" bIns="10800"/>
                  <a:lstStyle/>
                  <a:p>
                    <a:pPr>
                      <a:lnSpc>
                        <a:spcPct val="100000"/>
                      </a:lnSpc>
                    </a:pPr>
                    <a:r>
                      <a:rPr lang="en-US" b="1" dirty="0">
                        <a:solidFill>
                          <a:srgbClr val="4F271C"/>
                        </a:solidFill>
                        <a:latin typeface="Arial Narrow"/>
                      </a:rPr>
                      <a:t>N</a:t>
                    </a:r>
                    <a:endParaRPr dirty="0"/>
                  </a:p>
                </p:txBody>
              </p:sp>
              <p:sp>
                <p:nvSpPr>
                  <p:cNvPr id="203" name="CustomShape 32"/>
                  <p:cNvSpPr/>
                  <p:nvPr/>
                </p:nvSpPr>
                <p:spPr>
                  <a:xfrm>
                    <a:off x="1917720" y="5651640"/>
                    <a:ext cx="420120" cy="331200"/>
                  </a:xfrm>
                  <a:prstGeom prst="rect">
                    <a:avLst/>
                  </a:prstGeom>
                  <a:noFill/>
                  <a:ln>
                    <a:noFill/>
                  </a:ln>
                </p:spPr>
                <p:txBody>
                  <a:bodyPr lIns="0" tIns="46800" rIns="0" bIns="10800"/>
                  <a:lstStyle/>
                  <a:p>
                    <a:pPr algn="ctr">
                      <a:lnSpc>
                        <a:spcPct val="100000"/>
                      </a:lnSpc>
                    </a:pPr>
                    <a:r>
                      <a:rPr lang="en-US" b="1">
                        <a:solidFill>
                          <a:srgbClr val="4F271C"/>
                        </a:solidFill>
                        <a:latin typeface="Arial Narrow"/>
                      </a:rPr>
                      <a:t>1</a:t>
                    </a:r>
                    <a:endParaRPr/>
                  </a:p>
                </p:txBody>
              </p:sp>
            </p:grpSp>
          </p:grpSp>
        </p:grpSp>
        <p:sp>
          <p:nvSpPr>
            <p:cNvPr id="6" name="TextBox 5"/>
            <p:cNvSpPr txBox="1"/>
            <p:nvPr/>
          </p:nvSpPr>
          <p:spPr>
            <a:xfrm>
              <a:off x="3359324" y="2843952"/>
              <a:ext cx="1338251" cy="400110"/>
            </a:xfrm>
            <a:prstGeom prst="rect">
              <a:avLst/>
            </a:prstGeom>
            <a:noFill/>
          </p:spPr>
          <p:txBody>
            <a:bodyPr wrap="none" rtlCol="0">
              <a:spAutoFit/>
            </a:bodyPr>
            <a:lstStyle/>
            <a:p>
              <a:r>
                <a:rPr lang="es-AR" sz="2000" dirty="0"/>
                <a:t>SUPERVISA</a:t>
              </a:r>
            </a:p>
          </p:txBody>
        </p:sp>
      </p:gr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114300" y="0"/>
            <a:ext cx="8819460" cy="942975"/>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Razón de participación</a:t>
            </a:r>
            <a:endParaRPr lang="es-AR" sz="4400" dirty="0"/>
          </a:p>
        </p:txBody>
      </p:sp>
      <p:sp>
        <p:nvSpPr>
          <p:cNvPr id="115" name="CustomShape 2"/>
          <p:cNvSpPr/>
          <p:nvPr/>
        </p:nvSpPr>
        <p:spPr>
          <a:xfrm>
            <a:off x="114300" y="1061356"/>
            <a:ext cx="8819460" cy="5633357"/>
          </a:xfrm>
          <a:prstGeom prst="rect">
            <a:avLst/>
          </a:prstGeom>
          <a:noFill/>
          <a:ln>
            <a:noFill/>
          </a:ln>
        </p:spPr>
        <p:txBody>
          <a:bodyPr lIns="90000" tIns="45000" rIns="90000" bIns="45000">
            <a:normAutofit/>
          </a:bodyPr>
          <a:lstStyle/>
          <a:p>
            <a:pPr marL="457200" indent="-457200">
              <a:spcAft>
                <a:spcPts val="1200"/>
              </a:spcAft>
              <a:buSzPct val="80000"/>
              <a:buFont typeface="Arial" panose="020B0604020202020204" pitchFamily="34" charset="0"/>
              <a:buChar char="•"/>
            </a:pPr>
            <a:r>
              <a:rPr lang="es-ES" sz="3300" dirty="0">
                <a:solidFill>
                  <a:srgbClr val="000000"/>
                </a:solidFill>
              </a:rPr>
              <a:t>La restricción de participación especifica que la existencia de una entidad depende de si se encuentra o no relacionada con otra entidad.</a:t>
            </a:r>
          </a:p>
          <a:p>
            <a:pPr marL="457200" indent="-457200">
              <a:spcAft>
                <a:spcPts val="1200"/>
              </a:spcAft>
              <a:buSzPct val="80000"/>
              <a:buFont typeface="Arial" panose="020B0604020202020204" pitchFamily="34" charset="0"/>
              <a:buChar char="•"/>
            </a:pPr>
            <a:r>
              <a:rPr lang="es-ES" sz="3300" dirty="0">
                <a:solidFill>
                  <a:srgbClr val="000000"/>
                </a:solidFill>
              </a:rPr>
              <a:t>Hay dos tipos de restricciones de participación</a:t>
            </a:r>
          </a:p>
          <a:p>
            <a:pPr marL="1828800" lvl="3" indent="-457200">
              <a:spcAft>
                <a:spcPts val="1200"/>
              </a:spcAft>
              <a:buSzPct val="80000"/>
              <a:buFont typeface="Courier New" panose="02070309020205020404" pitchFamily="49" charset="0"/>
              <a:buChar char="o"/>
            </a:pPr>
            <a:r>
              <a:rPr lang="es-ES" sz="3300" dirty="0">
                <a:solidFill>
                  <a:srgbClr val="000000"/>
                </a:solidFill>
              </a:rPr>
              <a:t>TOTAL o DEPEDENCIA DE EXISTENCIA</a:t>
            </a:r>
          </a:p>
          <a:p>
            <a:pPr marL="1828800" lvl="3" indent="-457200">
              <a:spcAft>
                <a:spcPts val="1200"/>
              </a:spcAft>
              <a:buSzPct val="80000"/>
              <a:buFont typeface="Courier New" panose="02070309020205020404" pitchFamily="49" charset="0"/>
              <a:buChar char="o"/>
            </a:pPr>
            <a:r>
              <a:rPr lang="es-ES" sz="3300" dirty="0">
                <a:solidFill>
                  <a:srgbClr val="000000"/>
                </a:solidFill>
              </a:rPr>
              <a:t>PARCIAL</a:t>
            </a:r>
          </a:p>
          <a:p>
            <a:pPr marL="457200" indent="-457200">
              <a:spcAft>
                <a:spcPts val="1200"/>
              </a:spcAft>
              <a:buSzPct val="80000"/>
              <a:buFont typeface="Arial" panose="020B0604020202020204" pitchFamily="34" charset="0"/>
              <a:buChar char="•"/>
            </a:pPr>
            <a:endParaRPr lang="es-AR" sz="3300" dirty="0">
              <a:solidFill>
                <a:srgbClr val="000000"/>
              </a:solidFill>
            </a:endParaRPr>
          </a:p>
          <a:p>
            <a:pPr>
              <a:lnSpc>
                <a:spcPct val="70000"/>
              </a:lnSpc>
              <a:buSzPct val="80000"/>
            </a:pPr>
            <a:endParaRPr lang="es-AR" sz="3300" dirty="0">
              <a:solidFill>
                <a:srgbClr val="000000"/>
              </a:solidFill>
            </a:endParaRPr>
          </a:p>
          <a:p>
            <a:pPr>
              <a:lnSpc>
                <a:spcPct val="70000"/>
              </a:lnSpc>
              <a:buSzPct val="80000"/>
            </a:pPr>
            <a:endParaRPr lang="es-AR" dirty="0"/>
          </a:p>
        </p:txBody>
      </p:sp>
    </p:spTree>
    <p:extLst>
      <p:ext uri="{BB962C8B-B14F-4D97-AF65-F5344CB8AC3E}">
        <p14:creationId xmlns:p14="http://schemas.microsoft.com/office/powerpoint/2010/main" val="266859104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114300" y="0"/>
            <a:ext cx="8819460" cy="942975"/>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Participación Total</a:t>
            </a:r>
            <a:endParaRPr lang="es-AR" sz="4400" dirty="0"/>
          </a:p>
        </p:txBody>
      </p:sp>
      <p:sp>
        <p:nvSpPr>
          <p:cNvPr id="115" name="CustomShape 2"/>
          <p:cNvSpPr/>
          <p:nvPr/>
        </p:nvSpPr>
        <p:spPr>
          <a:xfrm>
            <a:off x="114300" y="1061356"/>
            <a:ext cx="8819460" cy="5633357"/>
          </a:xfrm>
          <a:prstGeom prst="rect">
            <a:avLst/>
          </a:prstGeom>
          <a:noFill/>
          <a:ln>
            <a:noFill/>
          </a:ln>
        </p:spPr>
        <p:txBody>
          <a:bodyPr lIns="90000" tIns="45000" rIns="90000" bIns="45000">
            <a:normAutofit/>
          </a:bodyPr>
          <a:lstStyle/>
          <a:p>
            <a:pPr marL="457200" indent="-457200">
              <a:spcAft>
                <a:spcPts val="1200"/>
              </a:spcAft>
              <a:buSzPct val="80000"/>
              <a:buFont typeface="Arial" panose="020B0604020202020204" pitchFamily="34" charset="0"/>
              <a:buChar char="•"/>
            </a:pPr>
            <a:r>
              <a:rPr lang="es-ES" sz="3300" dirty="0">
                <a:solidFill>
                  <a:srgbClr val="000000"/>
                </a:solidFill>
              </a:rPr>
              <a:t>Es cuando todas las entidades de un </a:t>
            </a:r>
            <a:r>
              <a:rPr lang="es-ES" sz="3300" b="1" dirty="0">
                <a:solidFill>
                  <a:srgbClr val="000000"/>
                </a:solidFill>
              </a:rPr>
              <a:t>tipo de entidad</a:t>
            </a:r>
            <a:r>
              <a:rPr lang="es-ES" sz="3300" dirty="0">
                <a:solidFill>
                  <a:srgbClr val="000000"/>
                </a:solidFill>
              </a:rPr>
              <a:t> deben estar relacionadas con otra entidad por cuestiones del negocio.</a:t>
            </a:r>
          </a:p>
          <a:p>
            <a:pPr marL="457200" indent="-457200">
              <a:spcAft>
                <a:spcPts val="1200"/>
              </a:spcAft>
              <a:buSzPct val="80000"/>
              <a:buFont typeface="Arial" panose="020B0604020202020204" pitchFamily="34" charset="0"/>
              <a:buChar char="•"/>
            </a:pPr>
            <a:r>
              <a:rPr lang="es-ES" sz="3300" dirty="0">
                <a:solidFill>
                  <a:srgbClr val="000000"/>
                </a:solidFill>
              </a:rPr>
              <a:t>Por ejemplo. Si una política de la empresa dice que cada empleado DEBE trabajar para un departamento, entonces una entidad de empleado sólo puede existir si participa en al menos una instancia de relación TRABAJA_PARA que vincula al empleado con el departamento.</a:t>
            </a:r>
            <a:endParaRPr lang="es-AR" sz="3300" dirty="0">
              <a:solidFill>
                <a:srgbClr val="000000"/>
              </a:solidFill>
            </a:endParaRPr>
          </a:p>
          <a:p>
            <a:pPr>
              <a:lnSpc>
                <a:spcPct val="70000"/>
              </a:lnSpc>
              <a:buSzPct val="80000"/>
            </a:pPr>
            <a:endParaRPr lang="es-AR" sz="3300" dirty="0">
              <a:solidFill>
                <a:srgbClr val="000000"/>
              </a:solidFill>
            </a:endParaRPr>
          </a:p>
          <a:p>
            <a:pPr>
              <a:lnSpc>
                <a:spcPct val="70000"/>
              </a:lnSpc>
              <a:buSzPct val="80000"/>
            </a:pPr>
            <a:endParaRPr lang="es-AR" dirty="0"/>
          </a:p>
        </p:txBody>
      </p:sp>
    </p:spTree>
    <p:extLst>
      <p:ext uri="{BB962C8B-B14F-4D97-AF65-F5344CB8AC3E}">
        <p14:creationId xmlns:p14="http://schemas.microsoft.com/office/powerpoint/2010/main" val="308744533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2"/>
          <p:cNvSpPr/>
          <p:nvPr/>
        </p:nvSpPr>
        <p:spPr>
          <a:xfrm>
            <a:off x="114300" y="982035"/>
            <a:ext cx="8819460" cy="1828897"/>
          </a:xfrm>
          <a:prstGeom prst="rect">
            <a:avLst/>
          </a:prstGeom>
          <a:noFill/>
          <a:ln>
            <a:noFill/>
          </a:ln>
        </p:spPr>
        <p:txBody>
          <a:bodyPr lIns="90000" tIns="45000" rIns="90000" bIns="45000"/>
          <a:lstStyle/>
          <a:p>
            <a:pPr>
              <a:lnSpc>
                <a:spcPct val="100000"/>
              </a:lnSpc>
              <a:buSzPct val="80000"/>
            </a:pPr>
            <a:r>
              <a:rPr lang="es-ES" sz="3200" dirty="0">
                <a:solidFill>
                  <a:srgbClr val="000000"/>
                </a:solidFill>
              </a:rPr>
              <a:t>En el DER la participación total de una entidad sobre una relación se representa con una línea doble o mas gruesa en su ligadura:</a:t>
            </a:r>
            <a:endParaRPr lang="es-ES" sz="3200" dirty="0"/>
          </a:p>
        </p:txBody>
      </p:sp>
      <p:sp>
        <p:nvSpPr>
          <p:cNvPr id="6" name="CustomShape 1"/>
          <p:cNvSpPr/>
          <p:nvPr/>
        </p:nvSpPr>
        <p:spPr>
          <a:xfrm>
            <a:off x="114300" y="0"/>
            <a:ext cx="8819460" cy="942975"/>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Participación Total</a:t>
            </a:r>
          </a:p>
        </p:txBody>
      </p:sp>
      <p:grpSp>
        <p:nvGrpSpPr>
          <p:cNvPr id="2" name="Group 1"/>
          <p:cNvGrpSpPr/>
          <p:nvPr/>
        </p:nvGrpSpPr>
        <p:grpSpPr>
          <a:xfrm>
            <a:off x="309053" y="3429000"/>
            <a:ext cx="8429953" cy="1478899"/>
            <a:chOff x="342920" y="3349937"/>
            <a:chExt cx="8429953" cy="1478899"/>
          </a:xfrm>
        </p:grpSpPr>
        <p:grpSp>
          <p:nvGrpSpPr>
            <p:cNvPr id="19" name="Group 18"/>
            <p:cNvGrpSpPr/>
            <p:nvPr/>
          </p:nvGrpSpPr>
          <p:grpSpPr>
            <a:xfrm>
              <a:off x="342920" y="3349937"/>
              <a:ext cx="8429953" cy="1478899"/>
              <a:chOff x="309053" y="3519271"/>
              <a:chExt cx="8429953" cy="1478899"/>
            </a:xfrm>
          </p:grpSpPr>
          <p:grpSp>
            <p:nvGrpSpPr>
              <p:cNvPr id="20" name="Group 19"/>
              <p:cNvGrpSpPr/>
              <p:nvPr/>
            </p:nvGrpSpPr>
            <p:grpSpPr>
              <a:xfrm>
                <a:off x="309053" y="3519271"/>
                <a:ext cx="8429953" cy="1387084"/>
                <a:chOff x="395788" y="2762910"/>
                <a:chExt cx="8429953" cy="1387084"/>
              </a:xfrm>
            </p:grpSpPr>
            <p:grpSp>
              <p:nvGrpSpPr>
                <p:cNvPr id="23" name="Grupo 1">
                  <a:extLst>
                    <a:ext uri="{FF2B5EF4-FFF2-40B4-BE49-F238E27FC236}">
                      <a16:creationId xmlns:a16="http://schemas.microsoft.com/office/drawing/2014/main" id="{201D36BE-70C1-4668-8EA8-75D9D3E0C1D2}"/>
                    </a:ext>
                  </a:extLst>
                </p:cNvPr>
                <p:cNvGrpSpPr/>
                <p:nvPr/>
              </p:nvGrpSpPr>
              <p:grpSpPr>
                <a:xfrm>
                  <a:off x="395788" y="2826540"/>
                  <a:ext cx="8429953" cy="1323454"/>
                  <a:chOff x="392434" y="2567053"/>
                  <a:chExt cx="8214728" cy="2033658"/>
                </a:xfrm>
              </p:grpSpPr>
              <p:grpSp>
                <p:nvGrpSpPr>
                  <p:cNvPr id="26" name="Grupo 3">
                    <a:extLst>
                      <a:ext uri="{FF2B5EF4-FFF2-40B4-BE49-F238E27FC236}">
                        <a16:creationId xmlns:a16="http://schemas.microsoft.com/office/drawing/2014/main" id="{51AC34F3-F91F-4D0A-A97D-7F154951BC74}"/>
                      </a:ext>
                    </a:extLst>
                  </p:cNvPr>
                  <p:cNvGrpSpPr/>
                  <p:nvPr/>
                </p:nvGrpSpPr>
                <p:grpSpPr>
                  <a:xfrm>
                    <a:off x="392434" y="2567053"/>
                    <a:ext cx="8214728" cy="2033658"/>
                    <a:chOff x="1092531" y="3645692"/>
                    <a:chExt cx="7416319" cy="1099148"/>
                  </a:xfrm>
                </p:grpSpPr>
                <p:sp>
                  <p:nvSpPr>
                    <p:cNvPr id="28" name="CustomShape 3">
                      <a:extLst>
                        <a:ext uri="{FF2B5EF4-FFF2-40B4-BE49-F238E27FC236}">
                          <a16:creationId xmlns:a16="http://schemas.microsoft.com/office/drawing/2014/main" id="{E2A7EA5C-BC0A-4F07-844D-67AC7302326F}"/>
                        </a:ext>
                      </a:extLst>
                    </p:cNvPr>
                    <p:cNvSpPr/>
                    <p:nvPr/>
                  </p:nvSpPr>
                  <p:spPr>
                    <a:xfrm>
                      <a:off x="1092531" y="3932023"/>
                      <a:ext cx="1366200" cy="498360"/>
                    </a:xfrm>
                    <a:prstGeom prst="rect">
                      <a:avLst/>
                    </a:prstGeom>
                    <a:noFill/>
                    <a:ln w="9360">
                      <a:solidFill>
                        <a:srgbClr val="4F271C"/>
                      </a:solidFill>
                      <a:miter/>
                    </a:ln>
                  </p:spPr>
                  <p:txBody>
                    <a:bodyPr wrap="none" lIns="72000" tIns="0" rIns="72000" bIns="0" anchor="ctr"/>
                    <a:lstStyle/>
                    <a:p>
                      <a:pPr algn="ctr">
                        <a:lnSpc>
                          <a:spcPct val="100000"/>
                        </a:lnSpc>
                      </a:pPr>
                      <a:r>
                        <a:rPr lang="en-US" sz="2400" b="1" dirty="0">
                          <a:solidFill>
                            <a:srgbClr val="4F271C"/>
                          </a:solidFill>
                        </a:rPr>
                        <a:t>EMPLEADO</a:t>
                      </a:r>
                      <a:endParaRPr sz="2400" b="1" dirty="0"/>
                    </a:p>
                  </p:txBody>
                </p:sp>
                <p:sp>
                  <p:nvSpPr>
                    <p:cNvPr id="29" name="CustomShape 4">
                      <a:extLst>
                        <a:ext uri="{FF2B5EF4-FFF2-40B4-BE49-F238E27FC236}">
                          <a16:creationId xmlns:a16="http://schemas.microsoft.com/office/drawing/2014/main" id="{137CE14A-5DF6-42BF-A524-868BF705EAE8}"/>
                        </a:ext>
                      </a:extLst>
                    </p:cNvPr>
                    <p:cNvSpPr/>
                    <p:nvPr/>
                  </p:nvSpPr>
                  <p:spPr>
                    <a:xfrm>
                      <a:off x="6566800" y="3899582"/>
                      <a:ext cx="1942050" cy="478920"/>
                    </a:xfrm>
                    <a:prstGeom prst="rect">
                      <a:avLst/>
                    </a:prstGeom>
                    <a:noFill/>
                    <a:ln w="9360">
                      <a:solidFill>
                        <a:srgbClr val="4F271C"/>
                      </a:solidFill>
                      <a:miter/>
                    </a:ln>
                  </p:spPr>
                  <p:txBody>
                    <a:bodyPr wrap="none" lIns="72000" tIns="0" rIns="72000" bIns="0" anchor="ctr"/>
                    <a:lstStyle/>
                    <a:p>
                      <a:pPr algn="ctr">
                        <a:lnSpc>
                          <a:spcPct val="100000"/>
                        </a:lnSpc>
                      </a:pPr>
                      <a:r>
                        <a:rPr lang="en-US" sz="2400" b="1" dirty="0">
                          <a:solidFill>
                            <a:srgbClr val="4F271C"/>
                          </a:solidFill>
                        </a:rPr>
                        <a:t>DEPARTAMENTO</a:t>
                      </a:r>
                      <a:endParaRPr sz="2400" b="1" dirty="0"/>
                    </a:p>
                  </p:txBody>
                </p:sp>
                <p:sp>
                  <p:nvSpPr>
                    <p:cNvPr id="30" name="Line 5">
                      <a:extLst>
                        <a:ext uri="{FF2B5EF4-FFF2-40B4-BE49-F238E27FC236}">
                          <a16:creationId xmlns:a16="http://schemas.microsoft.com/office/drawing/2014/main" id="{1451CA78-5DAF-4AFE-9E06-A1A00272F0BF}"/>
                        </a:ext>
                      </a:extLst>
                    </p:cNvPr>
                    <p:cNvSpPr/>
                    <p:nvPr/>
                  </p:nvSpPr>
                  <p:spPr>
                    <a:xfrm flipV="1">
                      <a:off x="2458730" y="4262853"/>
                      <a:ext cx="985071" cy="22180"/>
                    </a:xfrm>
                    <a:prstGeom prst="line">
                      <a:avLst/>
                    </a:prstGeom>
                    <a:ln w="28440">
                      <a:solidFill>
                        <a:srgbClr val="4F271C"/>
                      </a:solidFill>
                      <a:round/>
                    </a:ln>
                  </p:spPr>
                </p:sp>
                <p:sp>
                  <p:nvSpPr>
                    <p:cNvPr id="31" name="CustomShape 6">
                      <a:extLst>
                        <a:ext uri="{FF2B5EF4-FFF2-40B4-BE49-F238E27FC236}">
                          <a16:creationId xmlns:a16="http://schemas.microsoft.com/office/drawing/2014/main" id="{83E9E6B9-2FA2-45A1-9790-5B7D7C7B14DB}"/>
                        </a:ext>
                      </a:extLst>
                    </p:cNvPr>
                    <p:cNvSpPr/>
                    <p:nvPr/>
                  </p:nvSpPr>
                  <p:spPr>
                    <a:xfrm>
                      <a:off x="3336452" y="3645692"/>
                      <a:ext cx="2352625" cy="1099148"/>
                    </a:xfrm>
                    <a:prstGeom prst="diamond">
                      <a:avLst/>
                    </a:prstGeom>
                    <a:noFill/>
                    <a:ln w="38160">
                      <a:solidFill>
                        <a:srgbClr val="4F271C"/>
                      </a:solidFill>
                      <a:miter/>
                    </a:ln>
                  </p:spPr>
                  <p:txBody>
                    <a:bodyPr/>
                    <a:lstStyle/>
                    <a:p>
                      <a:pPr algn="ctr"/>
                      <a:r>
                        <a:rPr lang="es-AR" sz="2400" b="1" dirty="0">
                          <a:solidFill>
                            <a:srgbClr val="4F271C"/>
                          </a:solidFill>
                        </a:rPr>
                        <a:t>TRABAJA</a:t>
                      </a:r>
                    </a:p>
                  </p:txBody>
                </p:sp>
              </p:grpSp>
              <p:sp>
                <p:nvSpPr>
                  <p:cNvPr id="27" name="Line 8">
                    <a:extLst>
                      <a:ext uri="{FF2B5EF4-FFF2-40B4-BE49-F238E27FC236}">
                        <a16:creationId xmlns:a16="http://schemas.microsoft.com/office/drawing/2014/main" id="{96E3EA74-CBEE-4967-B72C-2A9838F7A706}"/>
                      </a:ext>
                    </a:extLst>
                  </p:cNvPr>
                  <p:cNvSpPr/>
                  <p:nvPr/>
                </p:nvSpPr>
                <p:spPr>
                  <a:xfrm flipV="1">
                    <a:off x="5483826" y="3557862"/>
                    <a:ext cx="972214" cy="26018"/>
                  </a:xfrm>
                  <a:prstGeom prst="line">
                    <a:avLst/>
                  </a:prstGeom>
                  <a:ln w="28440">
                    <a:solidFill>
                      <a:srgbClr val="4F271C"/>
                    </a:solidFill>
                    <a:round/>
                  </a:ln>
                </p:spPr>
              </p:sp>
            </p:grpSp>
            <p:sp>
              <p:nvSpPr>
                <p:cNvPr id="24" name="TextBox 23"/>
                <p:cNvSpPr txBox="1"/>
                <p:nvPr/>
              </p:nvSpPr>
              <p:spPr>
                <a:xfrm>
                  <a:off x="1948714" y="2762910"/>
                  <a:ext cx="1330364" cy="369332"/>
                </a:xfrm>
                <a:prstGeom prst="rect">
                  <a:avLst/>
                </a:prstGeom>
                <a:noFill/>
              </p:spPr>
              <p:txBody>
                <a:bodyPr wrap="none" rtlCol="0">
                  <a:spAutoFit/>
                </a:bodyPr>
                <a:lstStyle/>
                <a:p>
                  <a:r>
                    <a:rPr lang="es-AR" dirty="0"/>
                    <a:t>TRABAJA EN</a:t>
                  </a:r>
                </a:p>
              </p:txBody>
            </p:sp>
            <p:sp>
              <p:nvSpPr>
                <p:cNvPr id="25" name="TextBox 24"/>
                <p:cNvSpPr txBox="1"/>
                <p:nvPr/>
              </p:nvSpPr>
              <p:spPr>
                <a:xfrm>
                  <a:off x="5371852" y="2762910"/>
                  <a:ext cx="953210" cy="369332"/>
                </a:xfrm>
                <a:prstGeom prst="rect">
                  <a:avLst/>
                </a:prstGeom>
                <a:noFill/>
              </p:spPr>
              <p:txBody>
                <a:bodyPr wrap="none" rtlCol="0">
                  <a:spAutoFit/>
                </a:bodyPr>
                <a:lstStyle/>
                <a:p>
                  <a:r>
                    <a:rPr lang="es-AR" dirty="0"/>
                    <a:t>EMPLEA</a:t>
                  </a:r>
                </a:p>
              </p:txBody>
            </p:sp>
          </p:grpSp>
          <p:sp>
            <p:nvSpPr>
              <p:cNvPr id="21" name="TextBox 20"/>
              <p:cNvSpPr txBox="1"/>
              <p:nvPr/>
            </p:nvSpPr>
            <p:spPr>
              <a:xfrm>
                <a:off x="1955980" y="4288978"/>
                <a:ext cx="516488" cy="707886"/>
              </a:xfrm>
              <a:prstGeom prst="rect">
                <a:avLst/>
              </a:prstGeom>
              <a:noFill/>
            </p:spPr>
            <p:txBody>
              <a:bodyPr wrap="none" rtlCol="0">
                <a:spAutoFit/>
              </a:bodyPr>
              <a:lstStyle/>
              <a:p>
                <a:r>
                  <a:rPr lang="es-AR" sz="4000" dirty="0"/>
                  <a:t>N</a:t>
                </a:r>
              </a:p>
            </p:txBody>
          </p:sp>
          <p:sp>
            <p:nvSpPr>
              <p:cNvPr id="22" name="TextBox 21"/>
              <p:cNvSpPr txBox="1"/>
              <p:nvPr/>
            </p:nvSpPr>
            <p:spPr>
              <a:xfrm>
                <a:off x="6032682" y="4290284"/>
                <a:ext cx="444352" cy="707886"/>
              </a:xfrm>
              <a:prstGeom prst="rect">
                <a:avLst/>
              </a:prstGeom>
              <a:noFill/>
            </p:spPr>
            <p:txBody>
              <a:bodyPr wrap="none" rtlCol="0">
                <a:spAutoFit/>
              </a:bodyPr>
              <a:lstStyle/>
              <a:p>
                <a:r>
                  <a:rPr lang="es-AR" sz="4000" dirty="0"/>
                  <a:t>1</a:t>
                </a:r>
              </a:p>
            </p:txBody>
          </p:sp>
        </p:grpSp>
        <p:sp>
          <p:nvSpPr>
            <p:cNvPr id="17" name="Line 5">
              <a:extLst>
                <a:ext uri="{FF2B5EF4-FFF2-40B4-BE49-F238E27FC236}">
                  <a16:creationId xmlns:a16="http://schemas.microsoft.com/office/drawing/2014/main" id="{1451CA78-5DAF-4AFE-9E06-A1A00272F0BF}"/>
                </a:ext>
              </a:extLst>
            </p:cNvPr>
            <p:cNvSpPr/>
            <p:nvPr/>
          </p:nvSpPr>
          <p:spPr>
            <a:xfrm flipV="1">
              <a:off x="1895846" y="4007596"/>
              <a:ext cx="1119707" cy="35707"/>
            </a:xfrm>
            <a:prstGeom prst="line">
              <a:avLst/>
            </a:prstGeom>
            <a:ln w="28440">
              <a:solidFill>
                <a:srgbClr val="4F271C"/>
              </a:solidFill>
              <a:round/>
            </a:ln>
          </p:spPr>
        </p:sp>
      </p:grpSp>
    </p:spTree>
    <p:extLst>
      <p:ext uri="{BB962C8B-B14F-4D97-AF65-F5344CB8AC3E}">
        <p14:creationId xmlns:p14="http://schemas.microsoft.com/office/powerpoint/2010/main" val="92104119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114300" y="0"/>
            <a:ext cx="8819460" cy="942975"/>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Participación Parcial</a:t>
            </a:r>
            <a:endParaRPr lang="es-AR" sz="4400" dirty="0"/>
          </a:p>
        </p:txBody>
      </p:sp>
      <p:sp>
        <p:nvSpPr>
          <p:cNvPr id="115" name="CustomShape 2"/>
          <p:cNvSpPr/>
          <p:nvPr/>
        </p:nvSpPr>
        <p:spPr>
          <a:xfrm>
            <a:off x="114300" y="1061356"/>
            <a:ext cx="8819460" cy="5633357"/>
          </a:xfrm>
          <a:prstGeom prst="rect">
            <a:avLst/>
          </a:prstGeom>
          <a:noFill/>
          <a:ln>
            <a:noFill/>
          </a:ln>
        </p:spPr>
        <p:txBody>
          <a:bodyPr lIns="90000" tIns="45000" rIns="90000" bIns="45000">
            <a:normAutofit/>
          </a:bodyPr>
          <a:lstStyle/>
          <a:p>
            <a:pPr marL="457200" indent="-457200">
              <a:spcAft>
                <a:spcPts val="1200"/>
              </a:spcAft>
              <a:buSzPct val="80000"/>
              <a:buFont typeface="Arial" panose="020B0604020202020204" pitchFamily="34" charset="0"/>
              <a:buChar char="•"/>
            </a:pPr>
            <a:r>
              <a:rPr lang="es-ES" sz="3300" dirty="0">
                <a:solidFill>
                  <a:srgbClr val="000000"/>
                </a:solidFill>
              </a:rPr>
              <a:t>Es cuando no todas las entidades de un tipo de entidad debe estar relacionada con otra entidad.</a:t>
            </a:r>
          </a:p>
          <a:p>
            <a:pPr marL="457200" indent="-457200">
              <a:spcAft>
                <a:spcPts val="1200"/>
              </a:spcAft>
              <a:buSzPct val="80000"/>
              <a:buFont typeface="Arial" panose="020B0604020202020204" pitchFamily="34" charset="0"/>
              <a:buChar char="•"/>
            </a:pPr>
            <a:r>
              <a:rPr lang="es-ES" sz="3300" dirty="0">
                <a:solidFill>
                  <a:srgbClr val="000000"/>
                </a:solidFill>
              </a:rPr>
              <a:t>Por ejemplo. Un empleado tiene que gerenciar un departamento (no todos los empleados gerenciaran un departamento). Entonces una entidad del conjunto de empleados existe independientemente de si gerencia o no un departamento.</a:t>
            </a:r>
            <a:endParaRPr lang="es-AR" sz="3300" dirty="0">
              <a:solidFill>
                <a:srgbClr val="000000"/>
              </a:solidFill>
            </a:endParaRPr>
          </a:p>
          <a:p>
            <a:pPr>
              <a:lnSpc>
                <a:spcPct val="70000"/>
              </a:lnSpc>
              <a:buSzPct val="80000"/>
            </a:pPr>
            <a:endParaRPr lang="es-AR" sz="3300" dirty="0">
              <a:solidFill>
                <a:srgbClr val="000000"/>
              </a:solidFill>
            </a:endParaRPr>
          </a:p>
          <a:p>
            <a:pPr>
              <a:lnSpc>
                <a:spcPct val="70000"/>
              </a:lnSpc>
              <a:buSzPct val="80000"/>
            </a:pPr>
            <a:endParaRPr lang="es-AR" dirty="0"/>
          </a:p>
        </p:txBody>
      </p:sp>
    </p:spTree>
    <p:extLst>
      <p:ext uri="{BB962C8B-B14F-4D97-AF65-F5344CB8AC3E}">
        <p14:creationId xmlns:p14="http://schemas.microsoft.com/office/powerpoint/2010/main" val="343764249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114300" y="0"/>
            <a:ext cx="8819460" cy="942975"/>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Atributos en una relación</a:t>
            </a:r>
            <a:endParaRPr lang="es-AR" sz="4400" dirty="0"/>
          </a:p>
        </p:txBody>
      </p:sp>
      <p:sp>
        <p:nvSpPr>
          <p:cNvPr id="115" name="CustomShape 2"/>
          <p:cNvSpPr/>
          <p:nvPr/>
        </p:nvSpPr>
        <p:spPr>
          <a:xfrm>
            <a:off x="114300" y="1061356"/>
            <a:ext cx="8819460" cy="5633357"/>
          </a:xfrm>
          <a:prstGeom prst="rect">
            <a:avLst/>
          </a:prstGeom>
          <a:noFill/>
          <a:ln>
            <a:noFill/>
          </a:ln>
        </p:spPr>
        <p:txBody>
          <a:bodyPr lIns="90000" tIns="45000" rIns="90000" bIns="45000">
            <a:normAutofit lnSpcReduction="10000"/>
          </a:bodyPr>
          <a:lstStyle/>
          <a:p>
            <a:pPr marL="457200" indent="-457200">
              <a:spcAft>
                <a:spcPts val="1200"/>
              </a:spcAft>
              <a:buSzPct val="80000"/>
              <a:buFont typeface="Arial" panose="020B0604020202020204" pitchFamily="34" charset="0"/>
              <a:buChar char="•"/>
            </a:pPr>
            <a:r>
              <a:rPr lang="es-ES" sz="3600" dirty="0">
                <a:solidFill>
                  <a:srgbClr val="000000"/>
                </a:solidFill>
              </a:rPr>
              <a:t>Las relaciones pueden tener atributos que la califiquen</a:t>
            </a:r>
          </a:p>
          <a:p>
            <a:pPr marL="457200" indent="-457200">
              <a:lnSpc>
                <a:spcPct val="100000"/>
              </a:lnSpc>
              <a:spcAft>
                <a:spcPts val="1200"/>
              </a:spcAft>
              <a:buSzPct val="80000"/>
              <a:buFont typeface="Arial" panose="020B0604020202020204" pitchFamily="34" charset="0"/>
              <a:buChar char="•"/>
            </a:pPr>
            <a:r>
              <a:rPr lang="es-ES" sz="3600" b="1" dirty="0">
                <a:solidFill>
                  <a:srgbClr val="000000"/>
                </a:solidFill>
              </a:rPr>
              <a:t>Ojo: una relación puede tener atributos, pero nunca una clave.</a:t>
            </a:r>
          </a:p>
          <a:p>
            <a:pPr marL="457200" indent="-457200">
              <a:spcAft>
                <a:spcPts val="1200"/>
              </a:spcAft>
              <a:buSzPct val="80000"/>
              <a:buFont typeface="Arial" panose="020B0604020202020204" pitchFamily="34" charset="0"/>
              <a:buChar char="•"/>
            </a:pPr>
            <a:r>
              <a:rPr lang="es-ES" sz="3600" dirty="0">
                <a:solidFill>
                  <a:srgbClr val="000000"/>
                </a:solidFill>
              </a:rPr>
              <a:t>Un ejemplo de atributos en una relación puede ser en una relación entre una PELICULA y SUS ACTORES el “salario” que el actor cobra por participar en cierta película y el “tipo de papel” (protagonista principal, secundario, reparto,...) que interpreta.</a:t>
            </a:r>
          </a:p>
          <a:p>
            <a:pPr>
              <a:lnSpc>
                <a:spcPct val="70000"/>
              </a:lnSpc>
              <a:buSzPct val="80000"/>
            </a:pPr>
            <a:endParaRPr lang="es-AR" sz="3300" dirty="0">
              <a:solidFill>
                <a:srgbClr val="000000"/>
              </a:solidFill>
            </a:endParaRPr>
          </a:p>
          <a:p>
            <a:pPr>
              <a:lnSpc>
                <a:spcPct val="70000"/>
              </a:lnSpc>
              <a:buSzPct val="80000"/>
            </a:pPr>
            <a:endParaRPr lang="es-AR" dirty="0"/>
          </a:p>
        </p:txBody>
      </p:sp>
    </p:spTree>
    <p:extLst>
      <p:ext uri="{BB962C8B-B14F-4D97-AF65-F5344CB8AC3E}">
        <p14:creationId xmlns:p14="http://schemas.microsoft.com/office/powerpoint/2010/main" val="314861545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2"/>
          <p:cNvSpPr/>
          <p:nvPr/>
        </p:nvSpPr>
        <p:spPr>
          <a:xfrm>
            <a:off x="114300" y="982036"/>
            <a:ext cx="8819460" cy="1544062"/>
          </a:xfrm>
          <a:prstGeom prst="rect">
            <a:avLst/>
          </a:prstGeom>
          <a:noFill/>
          <a:ln>
            <a:noFill/>
          </a:ln>
        </p:spPr>
        <p:txBody>
          <a:bodyPr lIns="90000" tIns="45000" rIns="90000" bIns="45000"/>
          <a:lstStyle/>
          <a:p>
            <a:pPr>
              <a:lnSpc>
                <a:spcPct val="100000"/>
              </a:lnSpc>
              <a:buSzPct val="80000"/>
            </a:pPr>
            <a:r>
              <a:rPr lang="es-ES" sz="3200" dirty="0">
                <a:solidFill>
                  <a:srgbClr val="000000"/>
                </a:solidFill>
              </a:rPr>
              <a:t>En el DER los atributos de la relación se representan como los de las entidades, solo que están ligados a la relación:</a:t>
            </a:r>
            <a:endParaRPr lang="es-ES" sz="3200" dirty="0"/>
          </a:p>
        </p:txBody>
      </p:sp>
      <p:sp>
        <p:nvSpPr>
          <p:cNvPr id="6" name="CustomShape 1"/>
          <p:cNvSpPr/>
          <p:nvPr/>
        </p:nvSpPr>
        <p:spPr>
          <a:xfrm>
            <a:off x="114300" y="0"/>
            <a:ext cx="8819460" cy="942975"/>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Atributos en una relación</a:t>
            </a:r>
            <a:endParaRPr lang="es-AR" sz="4400" dirty="0"/>
          </a:p>
        </p:txBody>
      </p:sp>
      <p:grpSp>
        <p:nvGrpSpPr>
          <p:cNvPr id="32" name="Group 31"/>
          <p:cNvGrpSpPr/>
          <p:nvPr/>
        </p:nvGrpSpPr>
        <p:grpSpPr>
          <a:xfrm>
            <a:off x="504176" y="2914602"/>
            <a:ext cx="8044737" cy="2111671"/>
            <a:chOff x="2173320" y="2287259"/>
            <a:chExt cx="4766400" cy="1138861"/>
          </a:xfrm>
        </p:grpSpPr>
        <p:sp>
          <p:nvSpPr>
            <p:cNvPr id="33" name="Line 3"/>
            <p:cNvSpPr/>
            <p:nvPr/>
          </p:nvSpPr>
          <p:spPr>
            <a:xfrm>
              <a:off x="5373359" y="3121464"/>
              <a:ext cx="457200" cy="0"/>
            </a:xfrm>
            <a:prstGeom prst="line">
              <a:avLst/>
            </a:prstGeom>
            <a:ln w="28440">
              <a:solidFill>
                <a:srgbClr val="4F271C"/>
              </a:solidFill>
              <a:round/>
            </a:ln>
          </p:spPr>
        </p:sp>
        <p:sp>
          <p:nvSpPr>
            <p:cNvPr id="34" name="Line 13"/>
            <p:cNvSpPr/>
            <p:nvPr/>
          </p:nvSpPr>
          <p:spPr>
            <a:xfrm flipH="1">
              <a:off x="4883039" y="2588268"/>
              <a:ext cx="267656" cy="329532"/>
            </a:xfrm>
            <a:prstGeom prst="line">
              <a:avLst/>
            </a:prstGeom>
            <a:ln w="28440">
              <a:solidFill>
                <a:srgbClr val="4F271C"/>
              </a:solidFill>
              <a:round/>
            </a:ln>
          </p:spPr>
        </p:sp>
        <p:grpSp>
          <p:nvGrpSpPr>
            <p:cNvPr id="35" name="Group 34"/>
            <p:cNvGrpSpPr/>
            <p:nvPr/>
          </p:nvGrpSpPr>
          <p:grpSpPr>
            <a:xfrm>
              <a:off x="2173320" y="2287259"/>
              <a:ext cx="4766400" cy="1138861"/>
              <a:chOff x="2173320" y="2287259"/>
              <a:chExt cx="4766400" cy="1138861"/>
            </a:xfrm>
          </p:grpSpPr>
          <p:sp>
            <p:nvSpPr>
              <p:cNvPr id="36" name="Line 4"/>
              <p:cNvSpPr/>
              <p:nvPr/>
            </p:nvSpPr>
            <p:spPr>
              <a:xfrm flipH="1">
                <a:off x="3264120" y="3108240"/>
                <a:ext cx="304560" cy="0"/>
              </a:xfrm>
              <a:prstGeom prst="line">
                <a:avLst/>
              </a:prstGeom>
              <a:ln w="28440">
                <a:solidFill>
                  <a:srgbClr val="4F271C"/>
                </a:solidFill>
                <a:round/>
              </a:ln>
            </p:spPr>
          </p:sp>
          <p:sp>
            <p:nvSpPr>
              <p:cNvPr id="37" name="CustomShape 5"/>
              <p:cNvSpPr/>
              <p:nvPr/>
            </p:nvSpPr>
            <p:spPr>
              <a:xfrm>
                <a:off x="5830920" y="2969640"/>
                <a:ext cx="1108800" cy="332280"/>
              </a:xfrm>
              <a:prstGeom prst="rect">
                <a:avLst/>
              </a:prstGeom>
              <a:solidFill>
                <a:srgbClr val="FFFFFF"/>
              </a:solidFill>
              <a:ln w="28440">
                <a:solidFill>
                  <a:srgbClr val="4F271C"/>
                </a:solidFill>
                <a:miter/>
              </a:ln>
            </p:spPr>
            <p:txBody>
              <a:bodyPr lIns="0" tIns="46800" rIns="0" bIns="10800" anchor="ctr"/>
              <a:lstStyle/>
              <a:p>
                <a:pPr algn="ctr">
                  <a:lnSpc>
                    <a:spcPct val="100000"/>
                  </a:lnSpc>
                </a:pPr>
                <a:r>
                  <a:rPr lang="en-US" sz="2000" b="1" dirty="0">
                    <a:solidFill>
                      <a:srgbClr val="4F271C"/>
                    </a:solidFill>
                  </a:rPr>
                  <a:t>PELICULA</a:t>
                </a:r>
                <a:endParaRPr sz="2000" b="1" dirty="0"/>
              </a:p>
            </p:txBody>
          </p:sp>
          <p:sp>
            <p:nvSpPr>
              <p:cNvPr id="38" name="CustomShape 6"/>
              <p:cNvSpPr/>
              <p:nvPr/>
            </p:nvSpPr>
            <p:spPr>
              <a:xfrm>
                <a:off x="3568678" y="2790360"/>
                <a:ext cx="1804320" cy="635760"/>
              </a:xfrm>
              <a:prstGeom prst="diamond">
                <a:avLst/>
              </a:prstGeom>
              <a:solidFill>
                <a:srgbClr val="FFFFFF"/>
              </a:solidFill>
              <a:ln w="28440">
                <a:solidFill>
                  <a:srgbClr val="4F271C"/>
                </a:solidFill>
                <a:miter/>
              </a:ln>
            </p:spPr>
          </p:sp>
          <p:sp>
            <p:nvSpPr>
              <p:cNvPr id="39" name="CustomShape 7"/>
              <p:cNvSpPr/>
              <p:nvPr/>
            </p:nvSpPr>
            <p:spPr>
              <a:xfrm>
                <a:off x="3286081" y="3135016"/>
                <a:ext cx="222480" cy="274321"/>
              </a:xfrm>
              <a:prstGeom prst="rect">
                <a:avLst/>
              </a:prstGeom>
              <a:noFill/>
              <a:ln>
                <a:noFill/>
              </a:ln>
            </p:spPr>
            <p:txBody>
              <a:bodyPr wrap="none" lIns="0" tIns="46800" rIns="0" bIns="10800"/>
              <a:lstStyle/>
              <a:p>
                <a:pPr algn="ctr">
                  <a:lnSpc>
                    <a:spcPct val="100000"/>
                  </a:lnSpc>
                </a:pPr>
                <a:r>
                  <a:rPr lang="en-US" sz="2600" dirty="0">
                    <a:solidFill>
                      <a:srgbClr val="4F271C"/>
                    </a:solidFill>
                  </a:rPr>
                  <a:t>N</a:t>
                </a:r>
                <a:endParaRPr sz="2600" dirty="0"/>
              </a:p>
            </p:txBody>
          </p:sp>
          <p:sp>
            <p:nvSpPr>
              <p:cNvPr id="40" name="CustomShape 8"/>
              <p:cNvSpPr/>
              <p:nvPr/>
            </p:nvSpPr>
            <p:spPr>
              <a:xfrm>
                <a:off x="3851280" y="2991960"/>
                <a:ext cx="1180440" cy="290160"/>
              </a:xfrm>
              <a:prstGeom prst="rect">
                <a:avLst/>
              </a:prstGeom>
              <a:noFill/>
              <a:ln>
                <a:noFill/>
              </a:ln>
            </p:spPr>
            <p:txBody>
              <a:bodyPr wrap="none" lIns="90000" tIns="45000" rIns="90000" bIns="45000"/>
              <a:lstStyle/>
              <a:p>
                <a:pPr algn="ctr">
                  <a:lnSpc>
                    <a:spcPct val="100000"/>
                  </a:lnSpc>
                </a:pPr>
                <a:r>
                  <a:rPr lang="en-US" sz="2000" b="1" dirty="0">
                    <a:solidFill>
                      <a:srgbClr val="4F271C"/>
                    </a:solidFill>
                  </a:rPr>
                  <a:t>ACTUA_EN</a:t>
                </a:r>
                <a:endParaRPr sz="2000" b="1" dirty="0"/>
              </a:p>
            </p:txBody>
          </p:sp>
          <p:sp>
            <p:nvSpPr>
              <p:cNvPr id="41" name="CustomShape 9"/>
              <p:cNvSpPr/>
              <p:nvPr/>
            </p:nvSpPr>
            <p:spPr>
              <a:xfrm>
                <a:off x="5489640" y="3108240"/>
                <a:ext cx="299161" cy="300961"/>
              </a:xfrm>
              <a:prstGeom prst="rect">
                <a:avLst/>
              </a:prstGeom>
              <a:noFill/>
              <a:ln>
                <a:noFill/>
              </a:ln>
            </p:spPr>
            <p:txBody>
              <a:bodyPr wrap="none" lIns="0" tIns="46800" rIns="0" bIns="10800"/>
              <a:lstStyle/>
              <a:p>
                <a:pPr algn="ctr">
                  <a:lnSpc>
                    <a:spcPct val="100000"/>
                  </a:lnSpc>
                </a:pPr>
                <a:r>
                  <a:rPr lang="en-US" sz="2600" dirty="0">
                    <a:solidFill>
                      <a:srgbClr val="4F271C"/>
                    </a:solidFill>
                  </a:rPr>
                  <a:t>N</a:t>
                </a:r>
                <a:endParaRPr sz="2600" dirty="0"/>
              </a:p>
            </p:txBody>
          </p:sp>
          <p:sp>
            <p:nvSpPr>
              <p:cNvPr id="42" name="CustomShape 10"/>
              <p:cNvSpPr/>
              <p:nvPr/>
            </p:nvSpPr>
            <p:spPr>
              <a:xfrm>
                <a:off x="2173320" y="2969640"/>
                <a:ext cx="1053360" cy="332280"/>
              </a:xfrm>
              <a:prstGeom prst="rect">
                <a:avLst/>
              </a:prstGeom>
              <a:solidFill>
                <a:srgbClr val="FFFFFF"/>
              </a:solidFill>
              <a:ln w="28440">
                <a:solidFill>
                  <a:srgbClr val="4F271C"/>
                </a:solidFill>
                <a:miter/>
              </a:ln>
            </p:spPr>
            <p:txBody>
              <a:bodyPr lIns="0" tIns="46800" rIns="0" bIns="10800" anchor="ctr"/>
              <a:lstStyle/>
              <a:p>
                <a:pPr algn="ctr">
                  <a:lnSpc>
                    <a:spcPct val="100000"/>
                  </a:lnSpc>
                </a:pPr>
                <a:r>
                  <a:rPr lang="en-US" sz="2000" b="1" dirty="0">
                    <a:solidFill>
                      <a:srgbClr val="4F271C"/>
                    </a:solidFill>
                  </a:rPr>
                  <a:t>ACTOR</a:t>
                </a:r>
                <a:endParaRPr sz="2000" b="1" dirty="0"/>
              </a:p>
            </p:txBody>
          </p:sp>
          <p:sp>
            <p:nvSpPr>
              <p:cNvPr id="43" name="CustomShape 11"/>
              <p:cNvSpPr/>
              <p:nvPr/>
            </p:nvSpPr>
            <p:spPr>
              <a:xfrm>
                <a:off x="3416400" y="2345988"/>
                <a:ext cx="834113" cy="269280"/>
              </a:xfrm>
              <a:prstGeom prst="ellipse">
                <a:avLst/>
              </a:prstGeom>
              <a:solidFill>
                <a:srgbClr val="FFFFFF"/>
              </a:solidFill>
              <a:ln w="28440">
                <a:solidFill>
                  <a:srgbClr val="4F271C"/>
                </a:solidFill>
                <a:round/>
              </a:ln>
            </p:spPr>
          </p:sp>
          <p:sp>
            <p:nvSpPr>
              <p:cNvPr id="44" name="CustomShape 12"/>
              <p:cNvSpPr/>
              <p:nvPr/>
            </p:nvSpPr>
            <p:spPr>
              <a:xfrm>
                <a:off x="4817927" y="2330280"/>
                <a:ext cx="849064" cy="257988"/>
              </a:xfrm>
              <a:prstGeom prst="ellipse">
                <a:avLst/>
              </a:prstGeom>
              <a:solidFill>
                <a:srgbClr val="FFFFFF"/>
              </a:solidFill>
              <a:ln w="28440">
                <a:solidFill>
                  <a:srgbClr val="4F271C"/>
                </a:solidFill>
                <a:round/>
              </a:ln>
            </p:spPr>
          </p:sp>
          <p:sp>
            <p:nvSpPr>
              <p:cNvPr id="45" name="CustomShape 14"/>
              <p:cNvSpPr/>
              <p:nvPr/>
            </p:nvSpPr>
            <p:spPr>
              <a:xfrm>
                <a:off x="4979159" y="2298408"/>
                <a:ext cx="622800" cy="346680"/>
              </a:xfrm>
              <a:prstGeom prst="rect">
                <a:avLst/>
              </a:prstGeom>
              <a:noFill/>
              <a:ln>
                <a:noFill/>
              </a:ln>
            </p:spPr>
            <p:txBody>
              <a:bodyPr wrap="none" lIns="36000" tIns="36000" rIns="36000" bIns="36000" anchor="ctr"/>
              <a:lstStyle/>
              <a:p>
                <a:pPr algn="ctr">
                  <a:lnSpc>
                    <a:spcPct val="100000"/>
                  </a:lnSpc>
                </a:pPr>
                <a:r>
                  <a:rPr lang="es-AR" sz="2000" i="1" dirty="0">
                    <a:solidFill>
                      <a:srgbClr val="4F271C"/>
                    </a:solidFill>
                  </a:rPr>
                  <a:t>salario</a:t>
                </a:r>
                <a:endParaRPr lang="es-AR" sz="2000" i="1" dirty="0"/>
              </a:p>
            </p:txBody>
          </p:sp>
          <p:sp>
            <p:nvSpPr>
              <p:cNvPr id="46" name="CustomShape 15"/>
              <p:cNvSpPr/>
              <p:nvPr/>
            </p:nvSpPr>
            <p:spPr>
              <a:xfrm>
                <a:off x="3550496" y="2287259"/>
                <a:ext cx="528480" cy="346680"/>
              </a:xfrm>
              <a:prstGeom prst="rect">
                <a:avLst/>
              </a:prstGeom>
              <a:noFill/>
              <a:ln>
                <a:noFill/>
              </a:ln>
            </p:spPr>
            <p:txBody>
              <a:bodyPr wrap="none" lIns="36000" tIns="36000" rIns="36000" bIns="36000" anchor="ctr"/>
              <a:lstStyle/>
              <a:p>
                <a:pPr algn="ctr">
                  <a:lnSpc>
                    <a:spcPct val="100000"/>
                  </a:lnSpc>
                </a:pPr>
                <a:r>
                  <a:rPr lang="es-AR" sz="2000" i="1" dirty="0">
                    <a:solidFill>
                      <a:srgbClr val="4F271C"/>
                    </a:solidFill>
                  </a:rPr>
                  <a:t>papel</a:t>
                </a:r>
                <a:endParaRPr lang="es-AR" sz="2000" i="1" dirty="0"/>
              </a:p>
            </p:txBody>
          </p:sp>
          <p:sp>
            <p:nvSpPr>
              <p:cNvPr id="48" name="Line 17"/>
              <p:cNvSpPr/>
              <p:nvPr/>
            </p:nvSpPr>
            <p:spPr>
              <a:xfrm>
                <a:off x="3851279" y="2615268"/>
                <a:ext cx="341096" cy="250152"/>
              </a:xfrm>
              <a:prstGeom prst="line">
                <a:avLst/>
              </a:prstGeom>
              <a:ln w="28440">
                <a:solidFill>
                  <a:srgbClr val="4F271C"/>
                </a:solidFill>
                <a:round/>
              </a:ln>
            </p:spPr>
          </p:sp>
        </p:grpSp>
      </p:grpSp>
    </p:spTree>
    <p:extLst>
      <p:ext uri="{BB962C8B-B14F-4D97-AF65-F5344CB8AC3E}">
        <p14:creationId xmlns:p14="http://schemas.microsoft.com/office/powerpoint/2010/main" val="390515031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ustomShape 1"/>
          <p:cNvSpPr/>
          <p:nvPr/>
        </p:nvSpPr>
        <p:spPr>
          <a:xfrm>
            <a:off x="114300" y="0"/>
            <a:ext cx="8819460" cy="942975"/>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Tipos de entidades débiles</a:t>
            </a:r>
            <a:endParaRPr lang="es-AR" sz="4400" dirty="0"/>
          </a:p>
        </p:txBody>
      </p:sp>
      <p:sp>
        <p:nvSpPr>
          <p:cNvPr id="23" name="CustomShape 2"/>
          <p:cNvSpPr/>
          <p:nvPr/>
        </p:nvSpPr>
        <p:spPr>
          <a:xfrm>
            <a:off x="114300" y="942976"/>
            <a:ext cx="8819460" cy="5751738"/>
          </a:xfrm>
          <a:prstGeom prst="rect">
            <a:avLst/>
          </a:prstGeom>
          <a:noFill/>
          <a:ln>
            <a:noFill/>
          </a:ln>
        </p:spPr>
        <p:txBody>
          <a:bodyPr lIns="90000" tIns="45000" rIns="90000" bIns="45000">
            <a:normAutofit fontScale="92500" lnSpcReduction="20000"/>
          </a:bodyPr>
          <a:lstStyle/>
          <a:p>
            <a:pPr marL="457200" indent="-457200">
              <a:lnSpc>
                <a:spcPct val="100000"/>
              </a:lnSpc>
              <a:spcAft>
                <a:spcPts val="1200"/>
              </a:spcAft>
              <a:buSzPct val="80000"/>
              <a:buFont typeface="Arial" panose="020B0604020202020204" pitchFamily="34" charset="0"/>
              <a:buChar char="•"/>
            </a:pPr>
            <a:r>
              <a:rPr lang="es-ES" sz="3600" dirty="0">
                <a:solidFill>
                  <a:srgbClr val="000000"/>
                </a:solidFill>
              </a:rPr>
              <a:t>No tiene atributos clave propios</a:t>
            </a:r>
          </a:p>
          <a:p>
            <a:pPr marL="457200" indent="-457200">
              <a:lnSpc>
                <a:spcPct val="100000"/>
              </a:lnSpc>
              <a:spcAft>
                <a:spcPts val="1200"/>
              </a:spcAft>
              <a:buSzPct val="80000"/>
              <a:buFont typeface="Arial" panose="020B0604020202020204" pitchFamily="34" charset="0"/>
              <a:buChar char="•"/>
            </a:pPr>
            <a:r>
              <a:rPr lang="es-ES" sz="3600" dirty="0">
                <a:solidFill>
                  <a:srgbClr val="000000"/>
                </a:solidFill>
              </a:rPr>
              <a:t>Las entidades que pertenecen a un tipo de entidad débil se identifican de manera relacionada con entidades específicas de otro tipo de entidad (</a:t>
            </a:r>
            <a:r>
              <a:rPr lang="es-ES" sz="3600" b="1" dirty="0">
                <a:solidFill>
                  <a:srgbClr val="000000"/>
                </a:solidFill>
                <a:effectLst>
                  <a:outerShdw blurRad="38100" dist="38100" dir="2700000" algn="tl">
                    <a:srgbClr val="000000">
                      <a:alpha val="43137"/>
                    </a:srgbClr>
                  </a:outerShdw>
                </a:effectLst>
              </a:rPr>
              <a:t>entidad identificado o propietario</a:t>
            </a:r>
            <a:r>
              <a:rPr lang="es-ES" sz="3600" dirty="0">
                <a:solidFill>
                  <a:srgbClr val="000000"/>
                </a:solidFill>
              </a:rPr>
              <a:t>) por medio de una combinación de sus valores de atributo.</a:t>
            </a:r>
          </a:p>
          <a:p>
            <a:pPr marL="457200" indent="-457200">
              <a:lnSpc>
                <a:spcPct val="100000"/>
              </a:lnSpc>
              <a:spcAft>
                <a:spcPts val="1200"/>
              </a:spcAft>
              <a:buSzPct val="80000"/>
              <a:buFont typeface="Arial" panose="020B0604020202020204" pitchFamily="34" charset="0"/>
              <a:buChar char="•"/>
            </a:pPr>
            <a:r>
              <a:rPr lang="es-ES" sz="3600" dirty="0">
                <a:solidFill>
                  <a:srgbClr val="000000"/>
                </a:solidFill>
              </a:rPr>
              <a:t>Un tipo de entidad débil normalmente tiene una </a:t>
            </a:r>
            <a:r>
              <a:rPr lang="es-ES" sz="3600" b="1" dirty="0">
                <a:solidFill>
                  <a:srgbClr val="000000"/>
                </a:solidFill>
                <a:effectLst>
                  <a:outerShdw blurRad="38100" dist="38100" dir="2700000" algn="tl">
                    <a:srgbClr val="000000">
                      <a:alpha val="43137"/>
                    </a:srgbClr>
                  </a:outerShdw>
                </a:effectLst>
              </a:rPr>
              <a:t>clave parcial o discriminante</a:t>
            </a:r>
          </a:p>
          <a:p>
            <a:pPr marL="457200" indent="-457200">
              <a:spcAft>
                <a:spcPts val="1200"/>
              </a:spcAft>
              <a:buSzPct val="80000"/>
              <a:buFont typeface="Arial" panose="020B0604020202020204" pitchFamily="34" charset="0"/>
              <a:buChar char="•"/>
            </a:pPr>
            <a:r>
              <a:rPr lang="es-ES" sz="3600" dirty="0">
                <a:solidFill>
                  <a:srgbClr val="000000"/>
                </a:solidFill>
              </a:rPr>
              <a:t>Al tipo de relación que relaciona un tipo de entidad débil con su propietario lo llamamos </a:t>
            </a:r>
            <a:r>
              <a:rPr lang="es-ES" sz="3600" b="1" dirty="0">
                <a:solidFill>
                  <a:srgbClr val="000000"/>
                </a:solidFill>
                <a:effectLst>
                  <a:outerShdw blurRad="38100" dist="38100" dir="2700000" algn="tl">
                    <a:srgbClr val="000000">
                      <a:alpha val="43137"/>
                    </a:srgbClr>
                  </a:outerShdw>
                </a:effectLst>
              </a:rPr>
              <a:t>relación identificativa </a:t>
            </a:r>
            <a:r>
              <a:rPr lang="es-ES" sz="3600" dirty="0">
                <a:solidFill>
                  <a:srgbClr val="000000"/>
                </a:solidFill>
              </a:rPr>
              <a:t>del tipo de entidad débil.</a:t>
            </a:r>
          </a:p>
          <a:p>
            <a:pPr marL="457200" indent="-457200">
              <a:spcAft>
                <a:spcPts val="1200"/>
              </a:spcAft>
              <a:buSzPct val="80000"/>
              <a:buFont typeface="Arial" panose="020B0604020202020204" pitchFamily="34" charset="0"/>
              <a:buChar char="•"/>
            </a:pPr>
            <a:endParaRPr lang="es-AR" sz="3600" dirty="0">
              <a:solidFill>
                <a:srgbClr val="000000"/>
              </a:solidFill>
            </a:endParaRPr>
          </a:p>
          <a:p>
            <a:pPr marL="457200" indent="-457200">
              <a:spcAft>
                <a:spcPts val="1200"/>
              </a:spcAft>
              <a:buSzPct val="80000"/>
              <a:buFont typeface="Arial" panose="020B0604020202020204" pitchFamily="34" charset="0"/>
              <a:buChar char="•"/>
            </a:pPr>
            <a:endParaRPr lang="es-AR" sz="3600" dirty="0">
              <a:solidFill>
                <a:srgbClr val="000000"/>
              </a:solidFill>
            </a:endParaRPr>
          </a:p>
        </p:txBody>
      </p:sp>
    </p:spTree>
    <p:extLst>
      <p:ext uri="{BB962C8B-B14F-4D97-AF65-F5344CB8AC3E}">
        <p14:creationId xmlns:p14="http://schemas.microsoft.com/office/powerpoint/2010/main" val="302139179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ustomShape 1"/>
          <p:cNvSpPr/>
          <p:nvPr/>
        </p:nvSpPr>
        <p:spPr>
          <a:xfrm>
            <a:off x="114300" y="0"/>
            <a:ext cx="8819460" cy="942975"/>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Tipos de entidades débiles</a:t>
            </a:r>
            <a:endParaRPr lang="es-AR" sz="4400" dirty="0"/>
          </a:p>
        </p:txBody>
      </p:sp>
      <p:sp>
        <p:nvSpPr>
          <p:cNvPr id="23" name="CustomShape 2"/>
          <p:cNvSpPr/>
          <p:nvPr/>
        </p:nvSpPr>
        <p:spPr>
          <a:xfrm>
            <a:off x="114300" y="942976"/>
            <a:ext cx="8819460" cy="5751738"/>
          </a:xfrm>
          <a:prstGeom prst="rect">
            <a:avLst/>
          </a:prstGeom>
          <a:noFill/>
          <a:ln>
            <a:noFill/>
          </a:ln>
        </p:spPr>
        <p:txBody>
          <a:bodyPr lIns="90000" tIns="45000" rIns="90000" bIns="45000">
            <a:normAutofit/>
          </a:bodyPr>
          <a:lstStyle/>
          <a:p>
            <a:pPr marL="457200" indent="-457200">
              <a:lnSpc>
                <a:spcPct val="100000"/>
              </a:lnSpc>
              <a:spcAft>
                <a:spcPts val="1200"/>
              </a:spcAft>
              <a:buSzPct val="80000"/>
              <a:buFont typeface="Arial" panose="020B0604020202020204" pitchFamily="34" charset="0"/>
              <a:buChar char="•"/>
            </a:pPr>
            <a:r>
              <a:rPr lang="es-ES" sz="3600" dirty="0">
                <a:solidFill>
                  <a:srgbClr val="000000"/>
                </a:solidFill>
              </a:rPr>
              <a:t>Un tipo de entidad débil siempre tiene una restricción de </a:t>
            </a:r>
            <a:r>
              <a:rPr lang="es-ES" sz="3600" b="1" dirty="0">
                <a:solidFill>
                  <a:srgbClr val="000000"/>
                </a:solidFill>
                <a:effectLst>
                  <a:outerShdw blurRad="38100" dist="38100" dir="2700000" algn="tl">
                    <a:srgbClr val="000000">
                      <a:alpha val="43137"/>
                    </a:srgbClr>
                  </a:outerShdw>
                </a:effectLst>
              </a:rPr>
              <a:t>participación total</a:t>
            </a:r>
            <a:r>
              <a:rPr lang="es-ES" sz="3600" dirty="0">
                <a:solidFill>
                  <a:srgbClr val="000000"/>
                </a:solidFill>
              </a:rPr>
              <a:t> (dependencia de existencia) respecto a su relación identificativa, debido a que una entidad débil no puede identificarse sin una entidad propietaria.</a:t>
            </a:r>
          </a:p>
          <a:p>
            <a:pPr marL="457200" indent="-457200">
              <a:lnSpc>
                <a:spcPct val="100000"/>
              </a:lnSpc>
              <a:spcAft>
                <a:spcPts val="1200"/>
              </a:spcAft>
              <a:buSzPct val="80000"/>
              <a:buFont typeface="Arial" panose="020B0604020202020204" pitchFamily="34" charset="0"/>
              <a:buChar char="•"/>
            </a:pPr>
            <a:r>
              <a:rPr lang="es-ES" sz="3600" b="1" dirty="0">
                <a:solidFill>
                  <a:srgbClr val="000000"/>
                </a:solidFill>
              </a:rPr>
              <a:t>Ojo, no toda dependencia de existencia produce un tipo de entidad débil.</a:t>
            </a:r>
          </a:p>
          <a:p>
            <a:pPr marL="457200" indent="-457200">
              <a:spcAft>
                <a:spcPts val="1200"/>
              </a:spcAft>
              <a:buSzPct val="80000"/>
              <a:buFont typeface="Arial" panose="020B0604020202020204" pitchFamily="34" charset="0"/>
              <a:buChar char="•"/>
            </a:pPr>
            <a:endParaRPr lang="es-AR" sz="3600" dirty="0">
              <a:solidFill>
                <a:srgbClr val="000000"/>
              </a:solidFill>
            </a:endParaRPr>
          </a:p>
          <a:p>
            <a:pPr marL="457200" indent="-457200">
              <a:spcAft>
                <a:spcPts val="1200"/>
              </a:spcAft>
              <a:buSzPct val="80000"/>
              <a:buFont typeface="Arial" panose="020B0604020202020204" pitchFamily="34" charset="0"/>
              <a:buChar char="•"/>
            </a:pPr>
            <a:endParaRPr lang="es-AR" sz="3600" dirty="0">
              <a:solidFill>
                <a:srgbClr val="00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ustomShape 1"/>
          <p:cNvSpPr/>
          <p:nvPr/>
        </p:nvSpPr>
        <p:spPr>
          <a:xfrm>
            <a:off x="114300" y="0"/>
            <a:ext cx="8819460" cy="942975"/>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Tipos de entidades débiles</a:t>
            </a:r>
            <a:endParaRPr lang="es-AR" sz="4400" dirty="0"/>
          </a:p>
        </p:txBody>
      </p:sp>
      <p:sp>
        <p:nvSpPr>
          <p:cNvPr id="23" name="CustomShape 2"/>
          <p:cNvSpPr/>
          <p:nvPr/>
        </p:nvSpPr>
        <p:spPr>
          <a:xfrm>
            <a:off x="114300" y="942975"/>
            <a:ext cx="5021090" cy="5385254"/>
          </a:xfrm>
          <a:prstGeom prst="rect">
            <a:avLst/>
          </a:prstGeom>
          <a:noFill/>
          <a:ln>
            <a:noFill/>
          </a:ln>
        </p:spPr>
        <p:txBody>
          <a:bodyPr lIns="90000" tIns="45000" rIns="90000" bIns="45000">
            <a:normAutofit fontScale="92500"/>
          </a:bodyPr>
          <a:lstStyle/>
          <a:p>
            <a:pPr>
              <a:lnSpc>
                <a:spcPct val="100000"/>
              </a:lnSpc>
              <a:spcAft>
                <a:spcPts val="1200"/>
              </a:spcAft>
              <a:buSzPct val="80000"/>
            </a:pPr>
            <a:r>
              <a:rPr lang="es-ES" sz="3600" dirty="0">
                <a:solidFill>
                  <a:srgbClr val="000000"/>
                </a:solidFill>
              </a:rPr>
              <a:t>En los diagramas DER, tanto el tipo de la entidad débil como la relación identificativa, se distinguen rodeando sus cuadros y rombos mediante unas líneas dobles. El atributo de clave parcial aparece subrayado con una línea discontinua o punteada:</a:t>
            </a:r>
            <a:endParaRPr lang="es-AR" sz="3600" dirty="0">
              <a:solidFill>
                <a:srgbClr val="000000"/>
              </a:solidFill>
            </a:endParaRPr>
          </a:p>
          <a:p>
            <a:pPr marL="457200" indent="-457200">
              <a:spcAft>
                <a:spcPts val="1200"/>
              </a:spcAft>
              <a:buSzPct val="80000"/>
              <a:buFont typeface="Arial" panose="020B0604020202020204" pitchFamily="34" charset="0"/>
              <a:buChar char="•"/>
            </a:pPr>
            <a:endParaRPr lang="es-AR" sz="3600" dirty="0">
              <a:solidFill>
                <a:srgbClr val="000000"/>
              </a:solidFill>
            </a:endParaRPr>
          </a:p>
        </p:txBody>
      </p:sp>
      <p:grpSp>
        <p:nvGrpSpPr>
          <p:cNvPr id="69" name="Group 68"/>
          <p:cNvGrpSpPr/>
          <p:nvPr/>
        </p:nvGrpSpPr>
        <p:grpSpPr>
          <a:xfrm>
            <a:off x="5294715" y="942975"/>
            <a:ext cx="3346330" cy="4994302"/>
            <a:chOff x="5294715" y="942975"/>
            <a:chExt cx="3346330" cy="4994302"/>
          </a:xfrm>
        </p:grpSpPr>
        <p:sp>
          <p:nvSpPr>
            <p:cNvPr id="2" name="Rectangle 1"/>
            <p:cNvSpPr/>
            <p:nvPr/>
          </p:nvSpPr>
          <p:spPr>
            <a:xfrm>
              <a:off x="7539551" y="1148324"/>
              <a:ext cx="1019920" cy="461665"/>
            </a:xfrm>
            <a:prstGeom prst="rect">
              <a:avLst/>
            </a:prstGeom>
          </p:spPr>
          <p:txBody>
            <a:bodyPr wrap="square">
              <a:spAutoFit/>
            </a:bodyPr>
            <a:lstStyle/>
            <a:p>
              <a:r>
                <a:rPr lang="es-AR" sz="2400" i="1" u="sng" dirty="0">
                  <a:solidFill>
                    <a:srgbClr val="4F271C"/>
                  </a:solidFill>
                </a:rPr>
                <a:t>titulo</a:t>
              </a:r>
              <a:endParaRPr lang="es-AR" sz="2400" dirty="0"/>
            </a:p>
          </p:txBody>
        </p:sp>
        <p:grpSp>
          <p:nvGrpSpPr>
            <p:cNvPr id="68" name="Group 67"/>
            <p:cNvGrpSpPr/>
            <p:nvPr/>
          </p:nvGrpSpPr>
          <p:grpSpPr>
            <a:xfrm>
              <a:off x="5294715" y="942975"/>
              <a:ext cx="3346330" cy="4994302"/>
              <a:chOff x="5362335" y="783317"/>
              <a:chExt cx="3346330" cy="4994302"/>
            </a:xfrm>
          </p:grpSpPr>
          <p:grpSp>
            <p:nvGrpSpPr>
              <p:cNvPr id="22" name="Group 21"/>
              <p:cNvGrpSpPr/>
              <p:nvPr/>
            </p:nvGrpSpPr>
            <p:grpSpPr>
              <a:xfrm>
                <a:off x="5362335" y="783317"/>
                <a:ext cx="3346330" cy="4994302"/>
                <a:chOff x="5317417" y="942974"/>
                <a:chExt cx="3346330" cy="4994302"/>
              </a:xfrm>
            </p:grpSpPr>
            <p:grpSp>
              <p:nvGrpSpPr>
                <p:cNvPr id="4" name="Group 3"/>
                <p:cNvGrpSpPr/>
                <p:nvPr/>
              </p:nvGrpSpPr>
              <p:grpSpPr>
                <a:xfrm>
                  <a:off x="5513757" y="942974"/>
                  <a:ext cx="3149990" cy="4912193"/>
                  <a:chOff x="7297920" y="4913280"/>
                  <a:chExt cx="1611425" cy="1852200"/>
                </a:xfrm>
              </p:grpSpPr>
              <p:sp>
                <p:nvSpPr>
                  <p:cNvPr id="5" name="Line 5"/>
                  <p:cNvSpPr/>
                  <p:nvPr/>
                </p:nvSpPr>
                <p:spPr>
                  <a:xfrm>
                    <a:off x="7945020" y="6592140"/>
                    <a:ext cx="199080" cy="0"/>
                  </a:xfrm>
                  <a:prstGeom prst="line">
                    <a:avLst/>
                  </a:prstGeom>
                  <a:ln w="28440">
                    <a:solidFill>
                      <a:srgbClr val="4F271C"/>
                    </a:solidFill>
                    <a:round/>
                  </a:ln>
                </p:spPr>
              </p:sp>
              <p:grpSp>
                <p:nvGrpSpPr>
                  <p:cNvPr id="6" name="Group 5"/>
                  <p:cNvGrpSpPr/>
                  <p:nvPr/>
                </p:nvGrpSpPr>
                <p:grpSpPr>
                  <a:xfrm>
                    <a:off x="7297920" y="4913280"/>
                    <a:ext cx="1611425" cy="1852200"/>
                    <a:chOff x="7297920" y="4913280"/>
                    <a:chExt cx="1611425" cy="1852200"/>
                  </a:xfrm>
                </p:grpSpPr>
                <p:sp>
                  <p:nvSpPr>
                    <p:cNvPr id="7" name="CustomShape 3"/>
                    <p:cNvSpPr/>
                    <p:nvPr/>
                  </p:nvSpPr>
                  <p:spPr>
                    <a:xfrm>
                      <a:off x="7297920" y="4947480"/>
                      <a:ext cx="746640" cy="240480"/>
                    </a:xfrm>
                    <a:prstGeom prst="rect">
                      <a:avLst/>
                    </a:prstGeom>
                    <a:noFill/>
                    <a:ln w="28440">
                      <a:solidFill>
                        <a:srgbClr val="4F271C"/>
                      </a:solidFill>
                      <a:miter/>
                    </a:ln>
                  </p:spPr>
                  <p:txBody>
                    <a:bodyPr lIns="0" tIns="46800" rIns="0" bIns="10800" anchor="ctr"/>
                    <a:lstStyle/>
                    <a:p>
                      <a:pPr algn="ctr">
                        <a:lnSpc>
                          <a:spcPct val="100000"/>
                        </a:lnSpc>
                      </a:pPr>
                      <a:r>
                        <a:rPr lang="en-US" sz="2000" dirty="0">
                          <a:solidFill>
                            <a:srgbClr val="4F271C"/>
                          </a:solidFill>
                        </a:rPr>
                        <a:t>PELICULA</a:t>
                      </a:r>
                      <a:endParaRPr sz="2000" dirty="0"/>
                    </a:p>
                  </p:txBody>
                </p:sp>
                <p:sp>
                  <p:nvSpPr>
                    <p:cNvPr id="9" name="CustomShape 6"/>
                    <p:cNvSpPr/>
                    <p:nvPr/>
                  </p:nvSpPr>
                  <p:spPr>
                    <a:xfrm>
                      <a:off x="8136785" y="6450480"/>
                      <a:ext cx="772560" cy="315000"/>
                    </a:xfrm>
                    <a:prstGeom prst="ellipse">
                      <a:avLst/>
                    </a:prstGeom>
                    <a:noFill/>
                    <a:ln w="28440">
                      <a:solidFill>
                        <a:srgbClr val="4F271C"/>
                      </a:solidFill>
                      <a:round/>
                    </a:ln>
                  </p:spPr>
                </p:sp>
                <p:sp>
                  <p:nvSpPr>
                    <p:cNvPr id="10" name="CustomShape 7"/>
                    <p:cNvSpPr/>
                    <p:nvPr/>
                  </p:nvSpPr>
                  <p:spPr>
                    <a:xfrm>
                      <a:off x="8168760" y="6490080"/>
                      <a:ext cx="687240" cy="204120"/>
                    </a:xfrm>
                    <a:prstGeom prst="rect">
                      <a:avLst/>
                    </a:prstGeom>
                    <a:noFill/>
                    <a:ln>
                      <a:noFill/>
                    </a:ln>
                  </p:spPr>
                  <p:txBody>
                    <a:bodyPr wrap="none" lIns="72000" tIns="10800" rIns="72000" bIns="10800"/>
                    <a:lstStyle/>
                    <a:p>
                      <a:pPr>
                        <a:lnSpc>
                          <a:spcPct val="100000"/>
                        </a:lnSpc>
                      </a:pPr>
                      <a:r>
                        <a:rPr lang="en-US" sz="2400" dirty="0" err="1">
                          <a:solidFill>
                            <a:srgbClr val="4F271C"/>
                          </a:solidFill>
                        </a:rPr>
                        <a:t>numcopia</a:t>
                      </a:r>
                      <a:endParaRPr sz="2400" dirty="0"/>
                    </a:p>
                  </p:txBody>
                </p:sp>
                <p:sp>
                  <p:nvSpPr>
                    <p:cNvPr id="11" name="Line 8"/>
                    <p:cNvSpPr/>
                    <p:nvPr/>
                  </p:nvSpPr>
                  <p:spPr>
                    <a:xfrm>
                      <a:off x="8207640" y="6657997"/>
                      <a:ext cx="648360" cy="0"/>
                    </a:xfrm>
                    <a:prstGeom prst="line">
                      <a:avLst/>
                    </a:prstGeom>
                    <a:ln w="28440" cap="rnd">
                      <a:solidFill>
                        <a:srgbClr val="4F271C"/>
                      </a:solidFill>
                      <a:custDash>
                        <a:ds d="0" sp="0"/>
                      </a:custDash>
                      <a:round/>
                    </a:ln>
                  </p:spPr>
                </p:sp>
                <p:sp>
                  <p:nvSpPr>
                    <p:cNvPr id="13" name="Line 10"/>
                    <p:cNvSpPr/>
                    <p:nvPr/>
                  </p:nvSpPr>
                  <p:spPr>
                    <a:xfrm flipV="1">
                      <a:off x="7647840" y="5208120"/>
                      <a:ext cx="0" cy="294840"/>
                    </a:xfrm>
                    <a:prstGeom prst="line">
                      <a:avLst/>
                    </a:prstGeom>
                    <a:ln w="28440">
                      <a:solidFill>
                        <a:srgbClr val="4F271C"/>
                      </a:solidFill>
                      <a:round/>
                    </a:ln>
                  </p:spPr>
                </p:sp>
                <p:sp>
                  <p:nvSpPr>
                    <p:cNvPr id="14" name="Line 11"/>
                    <p:cNvSpPr/>
                    <p:nvPr/>
                  </p:nvSpPr>
                  <p:spPr>
                    <a:xfrm>
                      <a:off x="8046000" y="5090040"/>
                      <a:ext cx="199440" cy="0"/>
                    </a:xfrm>
                    <a:prstGeom prst="line">
                      <a:avLst/>
                    </a:prstGeom>
                    <a:ln w="28440">
                      <a:solidFill>
                        <a:srgbClr val="4F271C"/>
                      </a:solidFill>
                      <a:round/>
                    </a:ln>
                  </p:spPr>
                </p:sp>
                <p:sp>
                  <p:nvSpPr>
                    <p:cNvPr id="15" name="CustomShape 12"/>
                    <p:cNvSpPr/>
                    <p:nvPr/>
                  </p:nvSpPr>
                  <p:spPr>
                    <a:xfrm>
                      <a:off x="8245440" y="4913280"/>
                      <a:ext cx="610560" cy="294120"/>
                    </a:xfrm>
                    <a:prstGeom prst="ellipse">
                      <a:avLst/>
                    </a:prstGeom>
                    <a:noFill/>
                    <a:ln w="28440">
                      <a:solidFill>
                        <a:srgbClr val="4F271C"/>
                      </a:solidFill>
                      <a:round/>
                    </a:ln>
                  </p:spPr>
                </p:sp>
                <p:sp>
                  <p:nvSpPr>
                    <p:cNvPr id="16" name="CustomShape 13"/>
                    <p:cNvSpPr/>
                    <p:nvPr/>
                  </p:nvSpPr>
                  <p:spPr>
                    <a:xfrm>
                      <a:off x="8352000" y="4913280"/>
                      <a:ext cx="408600" cy="204120"/>
                    </a:xfrm>
                    <a:prstGeom prst="rect">
                      <a:avLst/>
                    </a:prstGeom>
                    <a:noFill/>
                    <a:ln>
                      <a:noFill/>
                    </a:ln>
                  </p:spPr>
                  <p:txBody>
                    <a:bodyPr wrap="none" lIns="72000" tIns="10800" rIns="72000" bIns="10800"/>
                    <a:lstStyle/>
                    <a:p>
                      <a:pPr algn="ctr">
                        <a:lnSpc>
                          <a:spcPct val="100000"/>
                        </a:lnSpc>
                      </a:pPr>
                      <a:endParaRPr sz="2400" i="1" dirty="0"/>
                    </a:p>
                  </p:txBody>
                </p:sp>
                <p:sp>
                  <p:nvSpPr>
                    <p:cNvPr id="18" name="CustomShape 15"/>
                    <p:cNvSpPr/>
                    <p:nvPr/>
                  </p:nvSpPr>
                  <p:spPr>
                    <a:xfrm>
                      <a:off x="7796520" y="6131160"/>
                      <a:ext cx="148500" cy="239400"/>
                    </a:xfrm>
                    <a:prstGeom prst="rect">
                      <a:avLst/>
                    </a:prstGeom>
                    <a:noFill/>
                    <a:ln>
                      <a:noFill/>
                    </a:ln>
                  </p:spPr>
                  <p:txBody>
                    <a:bodyPr lIns="0" tIns="46800" rIns="0" bIns="10800"/>
                    <a:lstStyle/>
                    <a:p>
                      <a:pPr>
                        <a:lnSpc>
                          <a:spcPct val="100000"/>
                        </a:lnSpc>
                      </a:pPr>
                      <a:r>
                        <a:rPr lang="en-US" sz="3200" dirty="0">
                          <a:solidFill>
                            <a:srgbClr val="4F271C"/>
                          </a:solidFill>
                        </a:rPr>
                        <a:t>N</a:t>
                      </a:r>
                      <a:endParaRPr sz="3200" dirty="0"/>
                    </a:p>
                  </p:txBody>
                </p:sp>
                <p:sp>
                  <p:nvSpPr>
                    <p:cNvPr id="21" name="CustomShape 17"/>
                    <p:cNvSpPr/>
                    <p:nvPr/>
                  </p:nvSpPr>
                  <p:spPr>
                    <a:xfrm>
                      <a:off x="7432380" y="5763084"/>
                      <a:ext cx="512640" cy="204120"/>
                    </a:xfrm>
                    <a:prstGeom prst="rect">
                      <a:avLst/>
                    </a:prstGeom>
                    <a:noFill/>
                    <a:ln>
                      <a:noFill/>
                    </a:ln>
                  </p:spPr>
                  <p:txBody>
                    <a:bodyPr wrap="none" lIns="72000" tIns="10800" rIns="72000" bIns="10800"/>
                    <a:lstStyle/>
                    <a:p>
                      <a:pPr>
                        <a:lnSpc>
                          <a:spcPct val="100000"/>
                        </a:lnSpc>
                      </a:pPr>
                      <a:r>
                        <a:rPr lang="en-US" sz="2000" dirty="0">
                          <a:solidFill>
                            <a:srgbClr val="4F271C"/>
                          </a:solidFill>
                        </a:rPr>
                        <a:t>TIENE</a:t>
                      </a:r>
                      <a:endParaRPr sz="2000" dirty="0"/>
                    </a:p>
                  </p:txBody>
                </p:sp>
              </p:grpSp>
            </p:grpSp>
            <p:sp>
              <p:nvSpPr>
                <p:cNvPr id="3" name="Frame 2"/>
                <p:cNvSpPr/>
                <p:nvPr/>
              </p:nvSpPr>
              <p:spPr>
                <a:xfrm>
                  <a:off x="5317417" y="4853633"/>
                  <a:ext cx="1447559" cy="1083643"/>
                </a:xfrm>
                <a:prstGeom prst="frame">
                  <a:avLst/>
                </a:prstGeom>
                <a:noFill/>
                <a:ln w="412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2400" dirty="0">
                      <a:solidFill>
                        <a:schemeClr val="tx1"/>
                      </a:solidFill>
                    </a:rPr>
                    <a:t>COPIA</a:t>
                  </a:r>
                </a:p>
              </p:txBody>
            </p:sp>
          </p:grpSp>
          <p:cxnSp>
            <p:nvCxnSpPr>
              <p:cNvPr id="25" name="Straight Connector 24"/>
              <p:cNvCxnSpPr/>
              <p:nvPr/>
            </p:nvCxnSpPr>
            <p:spPr>
              <a:xfrm flipH="1">
                <a:off x="6322565" y="4075314"/>
                <a:ext cx="13724" cy="572834"/>
              </a:xfrm>
              <a:prstGeom prst="line">
                <a:avLst/>
              </a:prstGeom>
              <a:ln w="254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61" name="CustomShape 15"/>
              <p:cNvSpPr/>
              <p:nvPr/>
            </p:nvSpPr>
            <p:spPr>
              <a:xfrm>
                <a:off x="6457595" y="1609989"/>
                <a:ext cx="290286" cy="634909"/>
              </a:xfrm>
              <a:prstGeom prst="rect">
                <a:avLst/>
              </a:prstGeom>
              <a:noFill/>
              <a:ln>
                <a:noFill/>
              </a:ln>
            </p:spPr>
            <p:txBody>
              <a:bodyPr lIns="0" tIns="46800" rIns="0" bIns="10800"/>
              <a:lstStyle/>
              <a:p>
                <a:pPr>
                  <a:lnSpc>
                    <a:spcPct val="100000"/>
                  </a:lnSpc>
                </a:pPr>
                <a:r>
                  <a:rPr lang="en-US" sz="3200" dirty="0">
                    <a:solidFill>
                      <a:srgbClr val="4F271C"/>
                    </a:solidFill>
                  </a:rPr>
                  <a:t>1</a:t>
                </a:r>
                <a:endParaRPr sz="3200" dirty="0"/>
              </a:p>
            </p:txBody>
          </p:sp>
          <p:sp>
            <p:nvSpPr>
              <p:cNvPr id="64" name="Frame 63"/>
              <p:cNvSpPr/>
              <p:nvPr/>
            </p:nvSpPr>
            <p:spPr>
              <a:xfrm rot="2565252">
                <a:off x="5630407" y="2617276"/>
                <a:ext cx="1224571" cy="1209937"/>
              </a:xfrm>
              <a:prstGeom prst="frame">
                <a:avLst/>
              </a:prstGeom>
              <a:noFill/>
              <a:ln w="28575">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cxnSp>
            <p:nvCxnSpPr>
              <p:cNvPr id="66" name="Straight Connector 65"/>
              <p:cNvCxnSpPr/>
              <p:nvPr/>
            </p:nvCxnSpPr>
            <p:spPr>
              <a:xfrm flipH="1">
                <a:off x="6163943" y="4046728"/>
                <a:ext cx="13723" cy="676789"/>
              </a:xfrm>
              <a:prstGeom prst="line">
                <a:avLst/>
              </a:prstGeom>
              <a:ln w="2540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95389061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CustomShape 1"/>
          <p:cNvSpPr/>
          <p:nvPr/>
        </p:nvSpPr>
        <p:spPr>
          <a:xfrm>
            <a:off x="142875" y="100014"/>
            <a:ext cx="8790885" cy="1000124"/>
          </a:xfrm>
          <a:prstGeom prst="rect">
            <a:avLst/>
          </a:prstGeom>
          <a:noFill/>
          <a:ln>
            <a:noFill/>
          </a:ln>
        </p:spPr>
        <p:txBody>
          <a:bodyPr lIns="90000" tIns="45000" rIns="90000" bIns="45000" anchor="ctr"/>
          <a:lstStyle/>
          <a:p>
            <a:pPr algn="ctr">
              <a:lnSpc>
                <a:spcPct val="90000"/>
              </a:lnSpc>
              <a:spcBef>
                <a:spcPct val="0"/>
              </a:spcBef>
            </a:pPr>
            <a:r>
              <a:rPr lang="es-AR" sz="4300" dirty="0">
                <a:solidFill>
                  <a:srgbClr val="572314"/>
                </a:solidFill>
                <a:latin typeface="Gill Sans MT"/>
              </a:rPr>
              <a:t>Diseño Conceptual</a:t>
            </a:r>
          </a:p>
        </p:txBody>
      </p:sp>
      <p:sp>
        <p:nvSpPr>
          <p:cNvPr id="68" name="CustomShape 2"/>
          <p:cNvSpPr/>
          <p:nvPr/>
        </p:nvSpPr>
        <p:spPr>
          <a:xfrm>
            <a:off x="142875" y="900114"/>
            <a:ext cx="8790885" cy="2883691"/>
          </a:xfrm>
          <a:prstGeom prst="rect">
            <a:avLst/>
          </a:prstGeom>
          <a:noFill/>
          <a:ln>
            <a:noFill/>
          </a:ln>
        </p:spPr>
        <p:txBody>
          <a:bodyPr lIns="90000" tIns="45000" rIns="90000" bIns="45000">
            <a:normAutofit fontScale="85000" lnSpcReduction="20000"/>
          </a:bodyPr>
          <a:lstStyle/>
          <a:p>
            <a:pPr marL="457200" indent="-457200">
              <a:spcAft>
                <a:spcPts val="1200"/>
              </a:spcAft>
              <a:buSzPct val="80000"/>
              <a:buFont typeface="Arial" panose="020B0604020202020204" pitchFamily="34" charset="0"/>
              <a:buChar char="•"/>
            </a:pPr>
            <a:r>
              <a:rPr lang="es-ES" sz="3200" dirty="0">
                <a:solidFill>
                  <a:srgbClr val="000000"/>
                </a:solidFill>
              </a:rPr>
              <a:t>Se trasforma el esquema descriptivo refinándose y estructurándose adecuadamente.</a:t>
            </a:r>
          </a:p>
          <a:p>
            <a:pPr marL="457200" indent="-457200">
              <a:spcAft>
                <a:spcPts val="1200"/>
              </a:spcAft>
              <a:buSzPct val="80000"/>
              <a:buFont typeface="Arial" panose="020B0604020202020204" pitchFamily="34" charset="0"/>
              <a:buChar char="•"/>
            </a:pPr>
            <a:r>
              <a:rPr lang="es-ES" sz="3200" dirty="0">
                <a:solidFill>
                  <a:srgbClr val="000000"/>
                </a:solidFill>
              </a:rPr>
              <a:t>Se describe la información a ser almacenada en la base de datos en términos de entidades, atributos y las relaciones que tienen entre sí</a:t>
            </a:r>
          </a:p>
          <a:p>
            <a:pPr lvl="1" indent="-457200">
              <a:spcAft>
                <a:spcPts val="1200"/>
              </a:spcAft>
              <a:buSzPct val="80000"/>
              <a:buFont typeface="Arial" panose="020B0604020202020204" pitchFamily="34" charset="0"/>
              <a:buChar char="•"/>
            </a:pPr>
            <a:r>
              <a:rPr lang="es-ES" sz="3200" dirty="0">
                <a:solidFill>
                  <a:srgbClr val="000000"/>
                </a:solidFill>
              </a:rPr>
              <a:t>Para una BD relacional se utiliza un modelo de Entidad –Relación.</a:t>
            </a:r>
          </a:p>
          <a:p>
            <a:pPr marL="457200" indent="-457200">
              <a:spcAft>
                <a:spcPts val="1200"/>
              </a:spcAft>
              <a:buSzPct val="80000"/>
              <a:buFont typeface="Arial" panose="020B0604020202020204" pitchFamily="34" charset="0"/>
              <a:buChar char="•"/>
            </a:pPr>
            <a:endParaRPr lang="es-ES" sz="3200" dirty="0">
              <a:solidFill>
                <a:srgbClr val="000000"/>
              </a:solidFill>
            </a:endParaRPr>
          </a:p>
        </p:txBody>
      </p:sp>
      <p:pic>
        <p:nvPicPr>
          <p:cNvPr id="2" name="Picture 1"/>
          <p:cNvPicPr>
            <a:picLocks noChangeAspect="1"/>
          </p:cNvPicPr>
          <p:nvPr/>
        </p:nvPicPr>
        <p:blipFill>
          <a:blip r:embed="rId3"/>
          <a:stretch>
            <a:fillRect/>
          </a:stretch>
        </p:blipFill>
        <p:spPr>
          <a:xfrm>
            <a:off x="933292" y="3783805"/>
            <a:ext cx="7562586" cy="2633663"/>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1"/>
          <p:cNvSpPr/>
          <p:nvPr/>
        </p:nvSpPr>
        <p:spPr>
          <a:xfrm>
            <a:off x="147918" y="0"/>
            <a:ext cx="8815722" cy="842963"/>
          </a:xfrm>
          <a:prstGeom prst="rect">
            <a:avLst/>
          </a:prstGeom>
          <a:noFill/>
          <a:ln>
            <a:noFill/>
          </a:ln>
        </p:spPr>
        <p:txBody>
          <a:bodyPr lIns="90000" tIns="45000" rIns="90000" bIns="45000" anchor="ctr"/>
          <a:lstStyle/>
          <a:p>
            <a:pPr algn="ctr"/>
            <a:r>
              <a:rPr lang="es-AR" sz="4300" dirty="0">
                <a:solidFill>
                  <a:srgbClr val="572314"/>
                </a:solidFill>
                <a:latin typeface="Gill Sans MT"/>
              </a:rPr>
              <a:t>Problema: recordando el enunciado</a:t>
            </a:r>
            <a:endParaRPr lang="es-AR" sz="4400" dirty="0"/>
          </a:p>
        </p:txBody>
      </p:sp>
      <p:sp>
        <p:nvSpPr>
          <p:cNvPr id="49" name="CustomShape 2"/>
          <p:cNvSpPr/>
          <p:nvPr/>
        </p:nvSpPr>
        <p:spPr>
          <a:xfrm>
            <a:off x="147918" y="842963"/>
            <a:ext cx="8815722" cy="5900737"/>
          </a:xfrm>
          <a:prstGeom prst="rect">
            <a:avLst/>
          </a:prstGeom>
          <a:noFill/>
          <a:ln>
            <a:noFill/>
          </a:ln>
        </p:spPr>
        <p:txBody>
          <a:bodyPr lIns="90000" tIns="45000" rIns="90000" bIns="45000">
            <a:normAutofit fontScale="62500" lnSpcReduction="20000"/>
          </a:bodyPr>
          <a:lstStyle/>
          <a:p>
            <a:pPr>
              <a:lnSpc>
                <a:spcPct val="90000"/>
              </a:lnSpc>
            </a:pPr>
            <a:r>
              <a:rPr lang="es-AR" sz="3500" dirty="0">
                <a:solidFill>
                  <a:srgbClr val="000000"/>
                </a:solidFill>
              </a:rPr>
              <a:t>Realizaremos un Diagrama de Entidad Relación (DER) en base al siguiente universo de discurso (</a:t>
            </a:r>
            <a:r>
              <a:rPr lang="es-AR" sz="3500" dirty="0" err="1">
                <a:solidFill>
                  <a:srgbClr val="000000"/>
                </a:solidFill>
              </a:rPr>
              <a:t>UdeD</a:t>
            </a:r>
            <a:r>
              <a:rPr lang="es-AR" sz="3500" dirty="0">
                <a:solidFill>
                  <a:srgbClr val="000000"/>
                </a:solidFill>
              </a:rPr>
              <a:t>):</a:t>
            </a:r>
          </a:p>
          <a:p>
            <a:pPr>
              <a:spcBef>
                <a:spcPts val="600"/>
              </a:spcBef>
              <a:spcAft>
                <a:spcPts val="600"/>
              </a:spcAft>
            </a:pPr>
            <a:r>
              <a:rPr lang="es-ES" sz="3500" dirty="0"/>
              <a:t>La base de datos EMPRESA sirve como seguimiento de los empleados, los departamentos y los proyectos de una empresa. Luego de un análisis de requisitos se estableció:</a:t>
            </a:r>
            <a:endParaRPr lang="es-ES" sz="3500" dirty="0">
              <a:solidFill>
                <a:srgbClr val="000000"/>
              </a:solidFill>
            </a:endParaRPr>
          </a:p>
          <a:p>
            <a:pPr marL="271463" indent="-271463">
              <a:spcAft>
                <a:spcPts val="600"/>
              </a:spcAft>
              <a:buFont typeface="Arial" panose="020B0604020202020204" pitchFamily="34" charset="0"/>
              <a:buChar char="•"/>
            </a:pPr>
            <a:r>
              <a:rPr lang="es-ES" sz="3200" dirty="0"/>
              <a:t>La empresa está organizada en departamentos. Cada uno tiene un nombre único, un número único y un empleado concreto que lo administra. Se realizará un seguimiento de la fecha en que ese empleado empezó a administrar el departamento. Un departamento puede tener varias ubicaciones físicas.</a:t>
            </a:r>
          </a:p>
          <a:p>
            <a:pPr marL="271463" indent="-271463">
              <a:spcAft>
                <a:spcPts val="600"/>
              </a:spcAft>
              <a:buFont typeface="Arial" panose="020B0604020202020204" pitchFamily="34" charset="0"/>
              <a:buChar char="•"/>
            </a:pPr>
            <a:r>
              <a:rPr lang="es-ES" sz="3200" dirty="0"/>
              <a:t>Un departamento controla una cierta cantidad de proyectos, cada uno de los cuales tiene un nombre único, un número único y una sola ubicación.</a:t>
            </a:r>
          </a:p>
          <a:p>
            <a:pPr marL="271463" indent="-271463">
              <a:spcAft>
                <a:spcPts val="600"/>
              </a:spcAft>
              <a:buFont typeface="Arial" panose="020B0604020202020204" pitchFamily="34" charset="0"/>
              <a:buChar char="•"/>
            </a:pPr>
            <a:r>
              <a:rPr lang="es-ES" sz="3200" dirty="0"/>
              <a:t>Almacenaremos el nombre, el DNI, la dirección, el sueldo, el sexo y la fecha de nacimiento de cada empleado. Un empleado está asignado a un departamento, pero puede trabajar en varios proyectos, que no están controlados necesariamente por el mismo departamento. Se hará un seguimiento del número de horas por semana que un empleado trabaja en cada proyecto. También se realizará el seguimiento del supervisor directo de cada empleado.</a:t>
            </a:r>
          </a:p>
          <a:p>
            <a:pPr marL="271463" indent="-271463">
              <a:spcAft>
                <a:spcPts val="600"/>
              </a:spcAft>
              <a:buFont typeface="Arial" panose="020B0604020202020204" pitchFamily="34" charset="0"/>
              <a:buChar char="•"/>
            </a:pPr>
            <a:r>
              <a:rPr lang="es-ES" sz="3200" dirty="0"/>
              <a:t>También se desea realizar un seguimiento de las personas a cargo de cada empleado por el tema de los </a:t>
            </a:r>
            <a:r>
              <a:rPr lang="es-AR" sz="3200" dirty="0"/>
              <a:t>seguros. Por cada persona a cargo o subordinado, se registrará su nombre de pila, sexo, fecha de nacimiento </a:t>
            </a:r>
            <a:r>
              <a:rPr lang="es-ES" sz="3200" dirty="0"/>
              <a:t>y parentesco con el empleado.</a:t>
            </a:r>
          </a:p>
        </p:txBody>
      </p:sp>
    </p:spTree>
    <p:extLst>
      <p:ext uri="{BB962C8B-B14F-4D97-AF65-F5344CB8AC3E}">
        <p14:creationId xmlns:p14="http://schemas.microsoft.com/office/powerpoint/2010/main" val="166551412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185738" y="46080"/>
            <a:ext cx="8729662" cy="1011195"/>
          </a:xfrm>
          <a:prstGeom prst="rect">
            <a:avLst/>
          </a:prstGeom>
          <a:noFill/>
          <a:ln>
            <a:noFill/>
          </a:ln>
        </p:spPr>
        <p:txBody>
          <a:bodyPr lIns="90000" tIns="45000" rIns="90000" bIns="45000" anchor="ctr"/>
          <a:lstStyle/>
          <a:p>
            <a:pPr algn="ctr"/>
            <a:r>
              <a:rPr lang="es-AR" sz="4300" dirty="0">
                <a:solidFill>
                  <a:srgbClr val="572314"/>
                </a:solidFill>
                <a:latin typeface="Gill Sans MT"/>
              </a:rPr>
              <a:t>Problema: Recordando las entidades</a:t>
            </a:r>
            <a:endParaRPr lang="es-AR" sz="4400" dirty="0"/>
          </a:p>
        </p:txBody>
      </p:sp>
      <p:pic>
        <p:nvPicPr>
          <p:cNvPr id="2" name="Picture 1"/>
          <p:cNvPicPr>
            <a:picLocks noChangeAspect="1"/>
          </p:cNvPicPr>
          <p:nvPr/>
        </p:nvPicPr>
        <p:blipFill>
          <a:blip r:embed="rId2"/>
          <a:stretch>
            <a:fillRect/>
          </a:stretch>
        </p:blipFill>
        <p:spPr>
          <a:xfrm>
            <a:off x="724571" y="1057275"/>
            <a:ext cx="7651995" cy="5543550"/>
          </a:xfrm>
          <a:prstGeom prst="rect">
            <a:avLst/>
          </a:prstGeom>
        </p:spPr>
      </p:pic>
    </p:spTree>
    <p:extLst>
      <p:ext uri="{BB962C8B-B14F-4D97-AF65-F5344CB8AC3E}">
        <p14:creationId xmlns:p14="http://schemas.microsoft.com/office/powerpoint/2010/main" val="33514941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047750" y="685800"/>
            <a:ext cx="7048500" cy="6172200"/>
          </a:xfrm>
          <a:prstGeom prst="rect">
            <a:avLst/>
          </a:prstGeom>
        </p:spPr>
      </p:pic>
      <p:sp>
        <p:nvSpPr>
          <p:cNvPr id="48" name="CustomShape 1"/>
          <p:cNvSpPr/>
          <p:nvPr/>
        </p:nvSpPr>
        <p:spPr>
          <a:xfrm>
            <a:off x="147918" y="0"/>
            <a:ext cx="8815722" cy="842963"/>
          </a:xfrm>
          <a:prstGeom prst="rect">
            <a:avLst/>
          </a:prstGeom>
          <a:noFill/>
          <a:ln>
            <a:noFill/>
          </a:ln>
        </p:spPr>
        <p:txBody>
          <a:bodyPr lIns="90000" tIns="45000" rIns="90000" bIns="45000" anchor="ctr"/>
          <a:lstStyle/>
          <a:p>
            <a:pPr algn="ctr"/>
            <a:r>
              <a:rPr lang="es-AR" sz="4300" dirty="0">
                <a:solidFill>
                  <a:srgbClr val="572314"/>
                </a:solidFill>
                <a:latin typeface="Gill Sans MT"/>
              </a:rPr>
              <a:t>Problema: Diagramando las relaciones</a:t>
            </a:r>
            <a:endParaRPr lang="es-AR" sz="4400" dirty="0"/>
          </a:p>
        </p:txBody>
      </p:sp>
    </p:spTree>
    <p:extLst>
      <p:ext uri="{BB962C8B-B14F-4D97-AF65-F5344CB8AC3E}">
        <p14:creationId xmlns:p14="http://schemas.microsoft.com/office/powerpoint/2010/main" val="423682632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ustomShape 1"/>
          <p:cNvSpPr/>
          <p:nvPr/>
        </p:nvSpPr>
        <p:spPr>
          <a:xfrm>
            <a:off x="114300" y="0"/>
            <a:ext cx="8819460" cy="942975"/>
          </a:xfrm>
          <a:prstGeom prst="rect">
            <a:avLst/>
          </a:prstGeom>
          <a:noFill/>
          <a:ln>
            <a:noFill/>
          </a:ln>
        </p:spPr>
        <p:txBody>
          <a:bodyPr lIns="90000" tIns="45000" rIns="90000" bIns="45000" anchor="ctr"/>
          <a:lstStyle/>
          <a:p>
            <a:pPr algn="ctr"/>
            <a:r>
              <a:rPr lang="es-AR" sz="4300" dirty="0">
                <a:solidFill>
                  <a:srgbClr val="572314"/>
                </a:solidFill>
                <a:latin typeface="Gill Sans MT"/>
              </a:rPr>
              <a:t>Distintas notaciones</a:t>
            </a:r>
          </a:p>
        </p:txBody>
      </p:sp>
      <p:sp>
        <p:nvSpPr>
          <p:cNvPr id="23" name="CustomShape 2"/>
          <p:cNvSpPr/>
          <p:nvPr/>
        </p:nvSpPr>
        <p:spPr>
          <a:xfrm>
            <a:off x="291568" y="752698"/>
            <a:ext cx="8464924" cy="1398831"/>
          </a:xfrm>
          <a:prstGeom prst="rect">
            <a:avLst/>
          </a:prstGeom>
          <a:noFill/>
          <a:ln>
            <a:noFill/>
          </a:ln>
        </p:spPr>
        <p:txBody>
          <a:bodyPr lIns="90000" tIns="45000" rIns="90000" bIns="45000">
            <a:normAutofit fontScale="85000" lnSpcReduction="20000"/>
          </a:bodyPr>
          <a:lstStyle/>
          <a:p>
            <a:pPr>
              <a:lnSpc>
                <a:spcPct val="100000"/>
              </a:lnSpc>
              <a:spcAft>
                <a:spcPts val="1200"/>
              </a:spcAft>
              <a:buSzPct val="80000"/>
            </a:pPr>
            <a:r>
              <a:rPr lang="es-ES" sz="3600" dirty="0">
                <a:solidFill>
                  <a:srgbClr val="000000"/>
                </a:solidFill>
              </a:rPr>
              <a:t>Existen muchas herramientas para el modelado de </a:t>
            </a:r>
            <a:r>
              <a:rPr lang="es-ES" sz="3600" dirty="0" err="1">
                <a:solidFill>
                  <a:srgbClr val="000000"/>
                </a:solidFill>
              </a:rPr>
              <a:t>DERs</a:t>
            </a:r>
            <a:r>
              <a:rPr lang="es-ES" sz="3600" dirty="0">
                <a:solidFill>
                  <a:srgbClr val="000000"/>
                </a:solidFill>
              </a:rPr>
              <a:t> en el mercado, por lo que hay varias notaciones, a continuación algunos ejemplos:</a:t>
            </a:r>
            <a:endParaRPr lang="es-AR" sz="3600" dirty="0">
              <a:solidFill>
                <a:srgbClr val="000000"/>
              </a:solidFill>
            </a:endParaRPr>
          </a:p>
          <a:p>
            <a:pPr marL="457200" indent="-457200">
              <a:spcAft>
                <a:spcPts val="1200"/>
              </a:spcAft>
              <a:buSzPct val="80000"/>
              <a:buFont typeface="Arial" panose="020B0604020202020204" pitchFamily="34" charset="0"/>
              <a:buChar char="•"/>
            </a:pPr>
            <a:endParaRPr lang="es-AR" sz="3600" dirty="0">
              <a:solidFill>
                <a:srgbClr val="000000"/>
              </a:solidFill>
            </a:endParaRPr>
          </a:p>
        </p:txBody>
      </p:sp>
      <p:pic>
        <p:nvPicPr>
          <p:cNvPr id="8" name="Picture 7"/>
          <p:cNvPicPr>
            <a:picLocks noChangeAspect="1"/>
          </p:cNvPicPr>
          <p:nvPr/>
        </p:nvPicPr>
        <p:blipFill>
          <a:blip r:embed="rId2"/>
          <a:stretch>
            <a:fillRect/>
          </a:stretch>
        </p:blipFill>
        <p:spPr>
          <a:xfrm>
            <a:off x="1161252" y="1949825"/>
            <a:ext cx="6744128" cy="4661382"/>
          </a:xfrm>
          <a:prstGeom prst="rect">
            <a:avLst/>
          </a:prstGeom>
        </p:spPr>
      </p:pic>
    </p:spTree>
    <p:extLst>
      <p:ext uri="{BB962C8B-B14F-4D97-AF65-F5344CB8AC3E}">
        <p14:creationId xmlns:p14="http://schemas.microsoft.com/office/powerpoint/2010/main" val="385859841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261257" y="0"/>
            <a:ext cx="8672503" cy="894446"/>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Resolución de ejercicios</a:t>
            </a:r>
            <a:endParaRPr lang="es-AR" dirty="0"/>
          </a:p>
        </p:txBody>
      </p:sp>
      <p:sp>
        <p:nvSpPr>
          <p:cNvPr id="403" name="CustomShape 2"/>
          <p:cNvSpPr/>
          <p:nvPr/>
        </p:nvSpPr>
        <p:spPr>
          <a:xfrm>
            <a:off x="261257" y="762000"/>
            <a:ext cx="8672503" cy="5834640"/>
          </a:xfrm>
          <a:prstGeom prst="rect">
            <a:avLst/>
          </a:prstGeom>
          <a:noFill/>
          <a:ln>
            <a:noFill/>
          </a:ln>
        </p:spPr>
        <p:txBody>
          <a:bodyPr lIns="90000" tIns="45000" rIns="90000" bIns="45000">
            <a:normAutofit fontScale="62500" lnSpcReduction="20000"/>
          </a:bodyPr>
          <a:lstStyle/>
          <a:p>
            <a:pPr>
              <a:spcAft>
                <a:spcPts val="1200"/>
              </a:spcAft>
              <a:buSzPct val="80000"/>
            </a:pPr>
            <a:r>
              <a:rPr lang="es-AR" sz="3600" dirty="0">
                <a:solidFill>
                  <a:srgbClr val="000000"/>
                </a:solidFill>
              </a:rPr>
              <a:t>Los pasos tentativos a seguir al momento de resolver un ejercicio son:</a:t>
            </a:r>
          </a:p>
          <a:p>
            <a:pPr marL="623888" indent="-360363">
              <a:spcAft>
                <a:spcPts val="1200"/>
              </a:spcAft>
              <a:buSzPct val="80000"/>
              <a:buFont typeface="+mj-lt"/>
              <a:buAutoNum type="arabicPeriod"/>
            </a:pPr>
            <a:r>
              <a:rPr lang="es-AR" sz="3600" dirty="0">
                <a:solidFill>
                  <a:srgbClr val="000000"/>
                </a:solidFill>
              </a:rPr>
              <a:t>Identificar las entidades tentativas</a:t>
            </a:r>
          </a:p>
          <a:p>
            <a:pPr marL="623888" indent="-360363">
              <a:spcAft>
                <a:spcPts val="1200"/>
              </a:spcAft>
              <a:buSzPct val="80000"/>
              <a:buFont typeface="+mj-lt"/>
              <a:buAutoNum type="arabicPeriod"/>
            </a:pPr>
            <a:r>
              <a:rPr lang="es-AR" sz="3600" dirty="0">
                <a:solidFill>
                  <a:srgbClr val="000000"/>
                </a:solidFill>
              </a:rPr>
              <a:t>Identificar los atributos de cada entidad</a:t>
            </a:r>
          </a:p>
          <a:p>
            <a:pPr marL="623888" indent="-360363">
              <a:spcAft>
                <a:spcPts val="1200"/>
              </a:spcAft>
              <a:buSzPct val="80000"/>
              <a:buFont typeface="+mj-lt"/>
              <a:buAutoNum type="arabicPeriod"/>
            </a:pPr>
            <a:r>
              <a:rPr lang="es-AR" sz="3600" dirty="0">
                <a:solidFill>
                  <a:srgbClr val="000000"/>
                </a:solidFill>
              </a:rPr>
              <a:t>Determinar las claves candidatas de las entidades</a:t>
            </a:r>
          </a:p>
          <a:p>
            <a:pPr marL="623888" indent="-360363">
              <a:spcAft>
                <a:spcPts val="1200"/>
              </a:spcAft>
              <a:buSzPct val="80000"/>
              <a:buFont typeface="+mj-lt"/>
              <a:buAutoNum type="arabicPeriod"/>
            </a:pPr>
            <a:r>
              <a:rPr lang="es-AR" sz="3600" dirty="0">
                <a:solidFill>
                  <a:srgbClr val="000000"/>
                </a:solidFill>
              </a:rPr>
              <a:t>Determinar si los atributos compuestos pueden ser entidades débiles.</a:t>
            </a:r>
          </a:p>
          <a:p>
            <a:pPr marL="623888" indent="-360363">
              <a:spcAft>
                <a:spcPts val="1200"/>
              </a:spcAft>
              <a:buSzPct val="80000"/>
              <a:buFont typeface="+mj-lt"/>
              <a:buAutoNum type="arabicPeriod"/>
            </a:pPr>
            <a:r>
              <a:rPr lang="es-AR" sz="3600" dirty="0">
                <a:solidFill>
                  <a:srgbClr val="000000"/>
                </a:solidFill>
              </a:rPr>
              <a:t>Establecer las relaciones entre las entidades</a:t>
            </a:r>
          </a:p>
          <a:p>
            <a:pPr marL="623888" indent="-360363">
              <a:spcAft>
                <a:spcPts val="1200"/>
              </a:spcAft>
              <a:buSzPct val="80000"/>
              <a:buFont typeface="+mj-lt"/>
              <a:buAutoNum type="arabicPeriod"/>
            </a:pPr>
            <a:r>
              <a:rPr lang="es-AR" sz="3600" dirty="0">
                <a:solidFill>
                  <a:srgbClr val="000000"/>
                </a:solidFill>
              </a:rPr>
              <a:t>Buscar los atributos que se repiten en las diferentes entidades. Es posible que esos atributos sean nuevas entidades.</a:t>
            </a:r>
          </a:p>
          <a:p>
            <a:pPr marL="623888" indent="-360363">
              <a:spcAft>
                <a:spcPts val="1200"/>
              </a:spcAft>
              <a:buSzPct val="80000"/>
              <a:buFont typeface="+mj-lt"/>
              <a:buAutoNum type="arabicPeriod"/>
            </a:pPr>
            <a:r>
              <a:rPr lang="es-AR" sz="3600" dirty="0">
                <a:solidFill>
                  <a:srgbClr val="000000"/>
                </a:solidFill>
              </a:rPr>
              <a:t>Establecer las relaciones con las nuevas entidades.</a:t>
            </a:r>
          </a:p>
          <a:p>
            <a:pPr marL="623888" indent="-360363">
              <a:spcAft>
                <a:spcPts val="1200"/>
              </a:spcAft>
              <a:buSzPct val="80000"/>
              <a:buFont typeface="+mj-lt"/>
              <a:buAutoNum type="arabicPeriod"/>
            </a:pPr>
            <a:r>
              <a:rPr lang="es-AR" sz="3600" dirty="0">
                <a:solidFill>
                  <a:srgbClr val="000000"/>
                </a:solidFill>
              </a:rPr>
              <a:t>Identificar las entidades débiles.</a:t>
            </a:r>
          </a:p>
          <a:p>
            <a:pPr marL="623888" indent="-360363">
              <a:spcAft>
                <a:spcPts val="1200"/>
              </a:spcAft>
              <a:buSzPct val="80000"/>
              <a:buFont typeface="+mj-lt"/>
              <a:buAutoNum type="arabicPeriod"/>
            </a:pPr>
            <a:r>
              <a:rPr lang="es-AR" sz="3600" dirty="0">
                <a:solidFill>
                  <a:srgbClr val="000000"/>
                </a:solidFill>
              </a:rPr>
              <a:t>Indicar la cardinalidad de las relaciones. </a:t>
            </a:r>
          </a:p>
          <a:p>
            <a:pPr marL="623888" indent="-360363">
              <a:spcAft>
                <a:spcPts val="1200"/>
              </a:spcAft>
              <a:buSzPct val="80000"/>
              <a:buFont typeface="+mj-lt"/>
              <a:buAutoNum type="arabicPeriod"/>
            </a:pPr>
            <a:r>
              <a:rPr lang="es-AR" sz="3600" dirty="0">
                <a:solidFill>
                  <a:srgbClr val="000000"/>
                </a:solidFill>
              </a:rPr>
              <a:t>Identificar los atributos de las relaciones.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CustomShape 1"/>
          <p:cNvSpPr/>
          <p:nvPr/>
        </p:nvSpPr>
        <p:spPr>
          <a:xfrm>
            <a:off x="142875" y="100014"/>
            <a:ext cx="8790885" cy="1000124"/>
          </a:xfrm>
          <a:prstGeom prst="rect">
            <a:avLst/>
          </a:prstGeom>
          <a:noFill/>
          <a:ln>
            <a:noFill/>
          </a:ln>
        </p:spPr>
        <p:txBody>
          <a:bodyPr lIns="90000" tIns="45000" rIns="90000" bIns="45000" anchor="ctr"/>
          <a:lstStyle/>
          <a:p>
            <a:pPr algn="ctr">
              <a:lnSpc>
                <a:spcPct val="90000"/>
              </a:lnSpc>
              <a:spcBef>
                <a:spcPct val="0"/>
              </a:spcBef>
            </a:pPr>
            <a:r>
              <a:rPr lang="es-AR" sz="4300" dirty="0">
                <a:solidFill>
                  <a:srgbClr val="572314"/>
                </a:solidFill>
                <a:latin typeface="Gill Sans MT"/>
              </a:rPr>
              <a:t>Diseño Conceptual</a:t>
            </a:r>
          </a:p>
        </p:txBody>
      </p:sp>
      <p:sp>
        <p:nvSpPr>
          <p:cNvPr id="68" name="CustomShape 2"/>
          <p:cNvSpPr/>
          <p:nvPr/>
        </p:nvSpPr>
        <p:spPr>
          <a:xfrm>
            <a:off x="142875" y="900112"/>
            <a:ext cx="8790885" cy="5711703"/>
          </a:xfrm>
          <a:prstGeom prst="rect">
            <a:avLst/>
          </a:prstGeom>
          <a:noFill/>
          <a:ln>
            <a:noFill/>
          </a:ln>
        </p:spPr>
        <p:txBody>
          <a:bodyPr lIns="90000" tIns="45000" rIns="90000" bIns="45000">
            <a:normAutofit/>
          </a:bodyPr>
          <a:lstStyle/>
          <a:p>
            <a:pPr marL="457200" indent="-457200">
              <a:spcAft>
                <a:spcPts val="1200"/>
              </a:spcAft>
              <a:buSzPct val="80000"/>
              <a:buFont typeface="Arial" panose="020B0604020202020204" pitchFamily="34" charset="0"/>
              <a:buChar char="•"/>
            </a:pPr>
            <a:r>
              <a:rPr lang="es-ES" sz="3200" dirty="0">
                <a:solidFill>
                  <a:srgbClr val="000000"/>
                </a:solidFill>
              </a:rPr>
              <a:t>Se pueden ir resolviendo algunos conflictos y se puede realizar un análisis sobre la redundancia de los datos.</a:t>
            </a:r>
          </a:p>
          <a:p>
            <a:pPr marL="714375" lvl="1" indent="-257175">
              <a:lnSpc>
                <a:spcPct val="80000"/>
              </a:lnSpc>
              <a:spcAft>
                <a:spcPts val="1200"/>
              </a:spcAft>
              <a:buSzPct val="80000"/>
              <a:buFont typeface="Courier New" panose="02070309020205020404" pitchFamily="49" charset="0"/>
              <a:buChar char="o"/>
            </a:pPr>
            <a:r>
              <a:rPr lang="es-AR" sz="2400" dirty="0"/>
              <a:t>Conflictos de nombres. Posibles soluciones pueden ser:</a:t>
            </a:r>
          </a:p>
          <a:p>
            <a:pPr marL="985838" lvl="2" indent="-271463">
              <a:lnSpc>
                <a:spcPct val="80000"/>
              </a:lnSpc>
              <a:spcAft>
                <a:spcPts val="1200"/>
              </a:spcAft>
              <a:buSzPct val="80000"/>
              <a:buFont typeface="Wingdings" panose="05000000000000000000" pitchFamily="2" charset="2"/>
              <a:buChar char="ü"/>
            </a:pPr>
            <a:r>
              <a:rPr lang="es-ES" sz="2000" dirty="0"/>
              <a:t>Crear un diccionario de datos</a:t>
            </a:r>
          </a:p>
          <a:p>
            <a:pPr marL="985838" lvl="2" indent="-271463">
              <a:lnSpc>
                <a:spcPct val="80000"/>
              </a:lnSpc>
              <a:spcAft>
                <a:spcPts val="1200"/>
              </a:spcAft>
              <a:buSzPct val="80000"/>
              <a:buFont typeface="Wingdings" panose="05000000000000000000" pitchFamily="2" charset="2"/>
              <a:buChar char="ü"/>
            </a:pPr>
            <a:r>
              <a:rPr lang="es-ES" sz="2000" dirty="0"/>
              <a:t>Cambiar el nombre a la entidad o interrelación.</a:t>
            </a:r>
          </a:p>
          <a:p>
            <a:pPr marL="714375" lvl="1" indent="-257175">
              <a:lnSpc>
                <a:spcPct val="80000"/>
              </a:lnSpc>
              <a:spcAft>
                <a:spcPts val="1200"/>
              </a:spcAft>
              <a:buSzPct val="80000"/>
              <a:buFont typeface="Courier New" panose="02070309020205020404" pitchFamily="49" charset="0"/>
              <a:buChar char="o"/>
            </a:pPr>
            <a:r>
              <a:rPr lang="es-ES" sz="2400" dirty="0"/>
              <a:t>Conflictos entre tipos de objetos. En cuyo caso se transformará al que más convenga</a:t>
            </a:r>
          </a:p>
          <a:p>
            <a:pPr marL="714375" lvl="1" indent="-257175">
              <a:lnSpc>
                <a:spcPct val="80000"/>
              </a:lnSpc>
              <a:spcAft>
                <a:spcPts val="1200"/>
              </a:spcAft>
              <a:buSzPct val="80000"/>
              <a:buFont typeface="Courier New" panose="02070309020205020404" pitchFamily="49" charset="0"/>
              <a:buChar char="o"/>
            </a:pPr>
            <a:r>
              <a:rPr lang="es-ES" sz="2400" dirty="0"/>
              <a:t>Conflictos de dominios</a:t>
            </a:r>
          </a:p>
          <a:p>
            <a:pPr marL="714375" lvl="1" indent="-257175">
              <a:lnSpc>
                <a:spcPct val="80000"/>
              </a:lnSpc>
              <a:spcAft>
                <a:spcPts val="1200"/>
              </a:spcAft>
              <a:buSzPct val="80000"/>
              <a:buFont typeface="Courier New" panose="02070309020205020404" pitchFamily="49" charset="0"/>
              <a:buChar char="o"/>
            </a:pPr>
            <a:r>
              <a:rPr lang="es-ES" sz="2400" dirty="0"/>
              <a:t>Conflicto entre entidades. Por ejemplo: </a:t>
            </a:r>
          </a:p>
          <a:p>
            <a:pPr marL="985838" lvl="2" indent="-271463">
              <a:lnSpc>
                <a:spcPct val="80000"/>
              </a:lnSpc>
              <a:spcAft>
                <a:spcPts val="1200"/>
              </a:spcAft>
              <a:buSzPct val="80000"/>
              <a:buFont typeface="Wingdings" panose="05000000000000000000" pitchFamily="2" charset="2"/>
              <a:buChar char="ü"/>
            </a:pPr>
            <a:r>
              <a:rPr lang="es-ES" sz="2000" dirty="0"/>
              <a:t>Una entidad es un subconjunto de otra. La solución puede ser incluir un subtipo</a:t>
            </a:r>
          </a:p>
          <a:p>
            <a:pPr marL="714375" lvl="1" indent="-257175">
              <a:lnSpc>
                <a:spcPct val="80000"/>
              </a:lnSpc>
              <a:spcAft>
                <a:spcPts val="1200"/>
              </a:spcAft>
              <a:buSzPct val="80000"/>
              <a:buFont typeface="Courier New" panose="02070309020205020404" pitchFamily="49" charset="0"/>
              <a:buChar char="o"/>
            </a:pPr>
            <a:r>
              <a:rPr lang="es-ES" sz="2400" dirty="0"/>
              <a:t>Conflicto de </a:t>
            </a:r>
            <a:r>
              <a:rPr lang="es-ES" sz="2400" dirty="0" err="1"/>
              <a:t>cardinalidades</a:t>
            </a:r>
            <a:r>
              <a:rPr lang="es-ES" sz="2400" dirty="0"/>
              <a:t> en interrelaciones</a:t>
            </a:r>
          </a:p>
          <a:p>
            <a:pPr marL="985838" lvl="2" indent="-271463">
              <a:lnSpc>
                <a:spcPct val="80000"/>
              </a:lnSpc>
              <a:spcAft>
                <a:spcPts val="1200"/>
              </a:spcAft>
              <a:buSzPct val="80000"/>
              <a:buFont typeface="Wingdings" panose="05000000000000000000" pitchFamily="2" charset="2"/>
              <a:buChar char="ü"/>
            </a:pPr>
            <a:endParaRPr lang="es-ES" sz="2000" dirty="0"/>
          </a:p>
        </p:txBody>
      </p:sp>
    </p:spTree>
    <p:extLst>
      <p:ext uri="{BB962C8B-B14F-4D97-AF65-F5344CB8AC3E}">
        <p14:creationId xmlns:p14="http://schemas.microsoft.com/office/powerpoint/2010/main" val="317272561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CustomShape 1"/>
          <p:cNvSpPr/>
          <p:nvPr/>
        </p:nvSpPr>
        <p:spPr>
          <a:xfrm>
            <a:off x="220523" y="0"/>
            <a:ext cx="8723452" cy="1142280"/>
          </a:xfrm>
          <a:prstGeom prst="rect">
            <a:avLst/>
          </a:prstGeom>
          <a:noFill/>
          <a:ln>
            <a:noFill/>
          </a:ln>
        </p:spPr>
        <p:txBody>
          <a:bodyPr lIns="90000" tIns="45000" rIns="90000" bIns="45000" anchor="ctr"/>
          <a:lstStyle/>
          <a:p>
            <a:pPr algn="ctr">
              <a:lnSpc>
                <a:spcPct val="100000"/>
              </a:lnSpc>
            </a:pPr>
            <a:r>
              <a:rPr lang="es-AR" sz="4300" dirty="0">
                <a:solidFill>
                  <a:srgbClr val="572314"/>
                </a:solidFill>
                <a:latin typeface="Gill Sans MT"/>
              </a:rPr>
              <a:t>Diseño Lógico</a:t>
            </a:r>
            <a:endParaRPr lang="es-AR" dirty="0"/>
          </a:p>
        </p:txBody>
      </p:sp>
      <p:sp>
        <p:nvSpPr>
          <p:cNvPr id="70" name="CustomShape 2"/>
          <p:cNvSpPr/>
          <p:nvPr/>
        </p:nvSpPr>
        <p:spPr>
          <a:xfrm>
            <a:off x="220523" y="1142280"/>
            <a:ext cx="8723452" cy="2886796"/>
          </a:xfrm>
          <a:prstGeom prst="rect">
            <a:avLst/>
          </a:prstGeom>
          <a:noFill/>
          <a:ln>
            <a:noFill/>
          </a:ln>
        </p:spPr>
        <p:txBody>
          <a:bodyPr lIns="90000" tIns="45000" rIns="90000" bIns="45000">
            <a:normAutofit fontScale="92500" lnSpcReduction="10000"/>
          </a:bodyPr>
          <a:lstStyle/>
          <a:p>
            <a:pPr marL="457200" indent="-457200">
              <a:spcAft>
                <a:spcPts val="2400"/>
              </a:spcAft>
              <a:buSzPct val="80000"/>
              <a:buFont typeface="Arial" panose="020B0604020202020204" pitchFamily="34" charset="0"/>
              <a:buChar char="•"/>
            </a:pPr>
            <a:r>
              <a:rPr lang="es-ES" sz="3200" dirty="0">
                <a:solidFill>
                  <a:srgbClr val="000000"/>
                </a:solidFill>
              </a:rPr>
              <a:t>El diseño conceptual se convierte en un esquema de tablas que puede ser manejado por un DBMS.</a:t>
            </a:r>
          </a:p>
          <a:p>
            <a:pPr marL="457200" indent="-457200">
              <a:spcAft>
                <a:spcPts val="2400"/>
              </a:spcAft>
              <a:buSzPct val="80000"/>
              <a:buFont typeface="Arial" panose="020B0604020202020204" pitchFamily="34" charset="0"/>
              <a:buChar char="•"/>
            </a:pPr>
            <a:r>
              <a:rPr lang="es-ES" sz="3200" dirty="0">
                <a:solidFill>
                  <a:srgbClr val="000000"/>
                </a:solidFill>
              </a:rPr>
              <a:t>Se elige un DBMS. Algunos DBMS existentes en el mercado pueden ser TERADATA, Oracle, SQL Server, HANA, </a:t>
            </a:r>
            <a:r>
              <a:rPr lang="es-ES" sz="3200" dirty="0" err="1">
                <a:solidFill>
                  <a:srgbClr val="000000"/>
                </a:solidFill>
              </a:rPr>
              <a:t>Sybase</a:t>
            </a:r>
            <a:r>
              <a:rPr lang="es-ES" sz="3200" dirty="0">
                <a:solidFill>
                  <a:srgbClr val="000000"/>
                </a:solidFill>
              </a:rPr>
              <a:t>, </a:t>
            </a:r>
            <a:r>
              <a:rPr lang="es-ES" sz="3200" dirty="0" err="1">
                <a:solidFill>
                  <a:srgbClr val="000000"/>
                </a:solidFill>
              </a:rPr>
              <a:t>MySQL</a:t>
            </a:r>
            <a:r>
              <a:rPr lang="es-ES" sz="3200" dirty="0">
                <a:solidFill>
                  <a:srgbClr val="000000"/>
                </a:solidFill>
              </a:rPr>
              <a:t> etc.</a:t>
            </a:r>
          </a:p>
          <a:p>
            <a:pPr marL="457200" indent="-457200">
              <a:spcAft>
                <a:spcPts val="2400"/>
              </a:spcAft>
              <a:buSzPct val="80000"/>
              <a:buFont typeface="Arial" panose="020B0604020202020204" pitchFamily="34" charset="0"/>
              <a:buChar char="•"/>
            </a:pPr>
            <a:endParaRPr lang="es-ES" sz="3200" dirty="0">
              <a:solidFill>
                <a:srgbClr val="000000"/>
              </a:solidFill>
            </a:endParaRPr>
          </a:p>
        </p:txBody>
      </p:sp>
      <p:pic>
        <p:nvPicPr>
          <p:cNvPr id="2" name="Picture 1"/>
          <p:cNvPicPr>
            <a:picLocks noChangeAspect="1"/>
          </p:cNvPicPr>
          <p:nvPr/>
        </p:nvPicPr>
        <p:blipFill>
          <a:blip r:embed="rId3"/>
          <a:stretch>
            <a:fillRect/>
          </a:stretch>
        </p:blipFill>
        <p:spPr>
          <a:xfrm>
            <a:off x="781049" y="3719512"/>
            <a:ext cx="7666543" cy="2581276"/>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CustomShape 1"/>
          <p:cNvSpPr/>
          <p:nvPr/>
        </p:nvSpPr>
        <p:spPr>
          <a:xfrm>
            <a:off x="171450" y="103230"/>
            <a:ext cx="8762310" cy="1142280"/>
          </a:xfrm>
          <a:prstGeom prst="rect">
            <a:avLst/>
          </a:prstGeom>
          <a:noFill/>
          <a:ln>
            <a:noFill/>
          </a:ln>
        </p:spPr>
        <p:txBody>
          <a:bodyPr lIns="90000" tIns="45000" rIns="90000" bIns="45000" anchor="ctr"/>
          <a:lstStyle/>
          <a:p>
            <a:pPr algn="ctr"/>
            <a:r>
              <a:rPr lang="es-AR" sz="4300" dirty="0">
                <a:solidFill>
                  <a:srgbClr val="572314"/>
                </a:solidFill>
                <a:latin typeface="Gill Sans MT"/>
              </a:rPr>
              <a:t>Diseño Lógico</a:t>
            </a:r>
            <a:r>
              <a:rPr lang="es-AR" sz="4400" dirty="0"/>
              <a:t> – </a:t>
            </a:r>
            <a:r>
              <a:rPr lang="es-AR" sz="4300" dirty="0">
                <a:solidFill>
                  <a:srgbClr val="572314"/>
                </a:solidFill>
                <a:latin typeface="Gill Sans MT"/>
              </a:rPr>
              <a:t>Refinamiento</a:t>
            </a:r>
            <a:endParaRPr lang="es-AR" dirty="0"/>
          </a:p>
        </p:txBody>
      </p:sp>
      <p:sp>
        <p:nvSpPr>
          <p:cNvPr id="72" name="CustomShape 2"/>
          <p:cNvSpPr/>
          <p:nvPr/>
        </p:nvSpPr>
        <p:spPr>
          <a:xfrm>
            <a:off x="171450" y="1245510"/>
            <a:ext cx="8762310" cy="5469615"/>
          </a:xfrm>
          <a:prstGeom prst="rect">
            <a:avLst/>
          </a:prstGeom>
          <a:noFill/>
          <a:ln>
            <a:noFill/>
          </a:ln>
        </p:spPr>
        <p:txBody>
          <a:bodyPr lIns="90000" tIns="45000" rIns="90000" bIns="45000">
            <a:normAutofit fontScale="92500" lnSpcReduction="10000"/>
          </a:bodyPr>
          <a:lstStyle/>
          <a:p>
            <a:pPr marL="457200" indent="-457200">
              <a:lnSpc>
                <a:spcPct val="90000"/>
              </a:lnSpc>
              <a:spcAft>
                <a:spcPts val="1200"/>
              </a:spcAft>
              <a:buSzPct val="80000"/>
              <a:buFont typeface="Arial" panose="020B0604020202020204" pitchFamily="34" charset="0"/>
              <a:buChar char="•"/>
            </a:pPr>
            <a:r>
              <a:rPr lang="es-ES" sz="3200" dirty="0">
                <a:solidFill>
                  <a:srgbClr val="000000"/>
                </a:solidFill>
              </a:rPr>
              <a:t>Se analiza el conjunto de relaciones resultantes para identificar potenciales problemas.</a:t>
            </a:r>
          </a:p>
          <a:p>
            <a:pPr marL="457200" indent="-457200">
              <a:lnSpc>
                <a:spcPct val="90000"/>
              </a:lnSpc>
              <a:spcAft>
                <a:spcPts val="1200"/>
              </a:spcAft>
              <a:buSzPct val="80000"/>
              <a:buFont typeface="Arial" panose="020B0604020202020204" pitchFamily="34" charset="0"/>
              <a:buChar char="•"/>
            </a:pPr>
            <a:r>
              <a:rPr lang="es-ES" sz="3200" dirty="0">
                <a:solidFill>
                  <a:srgbClr val="000000"/>
                </a:solidFill>
              </a:rPr>
              <a:t>Se utilizan técnicas basadas en la </a:t>
            </a:r>
            <a:r>
              <a:rPr lang="es-ES" sz="3200" b="1" dirty="0">
                <a:solidFill>
                  <a:srgbClr val="000000"/>
                </a:solidFill>
              </a:rPr>
              <a:t>Teoría de Normalización</a:t>
            </a:r>
            <a:r>
              <a:rPr lang="es-ES" sz="3200" dirty="0">
                <a:solidFill>
                  <a:srgbClr val="000000"/>
                </a:solidFill>
              </a:rPr>
              <a:t> de relaciones que busca asegurar algunas propiedades deseables para las relaciones como por ejemplo:</a:t>
            </a:r>
          </a:p>
          <a:p>
            <a:pPr marL="1614488" lvl="1" indent="-457200">
              <a:lnSpc>
                <a:spcPct val="90000"/>
              </a:lnSpc>
              <a:spcAft>
                <a:spcPts val="1200"/>
              </a:spcAft>
              <a:buSzPct val="80000"/>
              <a:buFont typeface="Courier New" panose="02070309020205020404" pitchFamily="49" charset="0"/>
              <a:buChar char="o"/>
            </a:pPr>
            <a:r>
              <a:rPr lang="es-ES" sz="2600" dirty="0">
                <a:solidFill>
                  <a:srgbClr val="000000"/>
                </a:solidFill>
              </a:rPr>
              <a:t>Que no haya perdida de información</a:t>
            </a:r>
          </a:p>
          <a:p>
            <a:pPr marL="1614488" lvl="1" indent="-457200">
              <a:lnSpc>
                <a:spcPct val="90000"/>
              </a:lnSpc>
              <a:spcAft>
                <a:spcPts val="1200"/>
              </a:spcAft>
              <a:buSzPct val="80000"/>
              <a:buFont typeface="Courier New" panose="02070309020205020404" pitchFamily="49" charset="0"/>
              <a:buChar char="o"/>
            </a:pPr>
            <a:r>
              <a:rPr lang="es-ES" sz="2600" dirty="0">
                <a:solidFill>
                  <a:srgbClr val="000000"/>
                </a:solidFill>
              </a:rPr>
              <a:t>Que no haya información redundante</a:t>
            </a:r>
          </a:p>
          <a:p>
            <a:pPr lvl="1" indent="-457200">
              <a:lnSpc>
                <a:spcPct val="90000"/>
              </a:lnSpc>
              <a:spcAft>
                <a:spcPts val="1200"/>
              </a:spcAft>
              <a:buSzPct val="80000"/>
              <a:buFont typeface="Arial" panose="020B0604020202020204" pitchFamily="34" charset="0"/>
              <a:buChar char="•"/>
            </a:pPr>
            <a:r>
              <a:rPr lang="es-ES" sz="3200" dirty="0">
                <a:solidFill>
                  <a:srgbClr val="000000"/>
                </a:solidFill>
              </a:rPr>
              <a:t>Se valida diseño frente a las transacciones de los usuarios</a:t>
            </a:r>
          </a:p>
          <a:p>
            <a:pPr lvl="1" indent="-457200">
              <a:lnSpc>
                <a:spcPct val="90000"/>
              </a:lnSpc>
              <a:spcAft>
                <a:spcPts val="1200"/>
              </a:spcAft>
              <a:buSzPct val="80000"/>
              <a:buFont typeface="Arial" panose="020B0604020202020204" pitchFamily="34" charset="0"/>
              <a:buChar char="•"/>
            </a:pPr>
            <a:r>
              <a:rPr lang="es-ES" sz="3200" dirty="0">
                <a:solidFill>
                  <a:srgbClr val="000000"/>
                </a:solidFill>
              </a:rPr>
              <a:t>Se </a:t>
            </a:r>
            <a:r>
              <a:rPr lang="es-ES" sz="3200" dirty="0"/>
              <a:t>definen las restricciones de integridad</a:t>
            </a:r>
          </a:p>
          <a:p>
            <a:pPr lvl="1" indent="-457200">
              <a:lnSpc>
                <a:spcPct val="90000"/>
              </a:lnSpc>
              <a:spcAft>
                <a:spcPts val="1200"/>
              </a:spcAft>
              <a:buSzPct val="80000"/>
              <a:buFont typeface="Arial" panose="020B0604020202020204" pitchFamily="34" charset="0"/>
              <a:buChar char="•"/>
            </a:pPr>
            <a:r>
              <a:rPr lang="es-AR" sz="3200" dirty="0"/>
              <a:t>Se estudia el crecimiento futuro</a:t>
            </a:r>
            <a:endParaRPr lang="es-ES" sz="3200" dirty="0">
              <a:solidFill>
                <a:srgbClr val="00000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12133</TotalTime>
  <Words>4251</Words>
  <Application>Microsoft Office PowerPoint</Application>
  <PresentationFormat>Presentación en pantalla (4:3)</PresentationFormat>
  <Paragraphs>486</Paragraphs>
  <Slides>64</Slides>
  <Notes>43</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64</vt:i4>
      </vt:variant>
    </vt:vector>
  </HeadingPairs>
  <TitlesOfParts>
    <vt:vector size="75" baseType="lpstr">
      <vt:lpstr>Arial</vt:lpstr>
      <vt:lpstr>Arial Narrow</vt:lpstr>
      <vt:lpstr>Calibri</vt:lpstr>
      <vt:lpstr>Calibri Light</vt:lpstr>
      <vt:lpstr>Courier New</vt:lpstr>
      <vt:lpstr>Gill Sans MT</vt:lpstr>
      <vt:lpstr>Palatino-Roman</vt:lpstr>
      <vt:lpstr>Times New Roman</vt:lpstr>
      <vt:lpstr>Verdana</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Modelo de datos relacionales</vt:lpstr>
      <vt:lpstr>Modelo Entidad - Relación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dc:creator>
  <cp:lastModifiedBy>Jose Eduardo Leta</cp:lastModifiedBy>
  <cp:revision>228</cp:revision>
  <dcterms:modified xsi:type="dcterms:W3CDTF">2020-08-30T01:15:52Z</dcterms:modified>
</cp:coreProperties>
</file>