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6" r:id="rId21"/>
    <p:sldId id="283" r:id="rId22"/>
    <p:sldId id="284" r:id="rId23"/>
    <p:sldId id="258" r:id="rId24"/>
    <p:sldId id="285" r:id="rId25"/>
    <p:sldId id="286" r:id="rId26"/>
    <p:sldId id="287" r:id="rId27"/>
    <p:sldId id="288" r:id="rId28"/>
    <p:sldId id="289" r:id="rId29"/>
    <p:sldId id="290" r:id="rId30"/>
    <p:sldId id="259" r:id="rId31"/>
    <p:sldId id="260" r:id="rId32"/>
    <p:sldId id="261" r:id="rId33"/>
    <p:sldId id="262" r:id="rId34"/>
    <p:sldId id="291" r:id="rId35"/>
    <p:sldId id="292" r:id="rId36"/>
    <p:sldId id="294" r:id="rId37"/>
    <p:sldId id="26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1BA3-7C40-48FF-8AEA-3C528CAD13A5}" type="datetimeFigureOut">
              <a:rPr lang="es-AR" smtClean="0"/>
              <a:t>29/8/2020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71A-50FA-40B8-B8AC-C08E277239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21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1BA3-7C40-48FF-8AEA-3C528CAD13A5}" type="datetimeFigureOut">
              <a:rPr lang="es-AR" smtClean="0"/>
              <a:t>29/8/2020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71A-50FA-40B8-B8AC-C08E277239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580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1BA3-7C40-48FF-8AEA-3C528CAD13A5}" type="datetimeFigureOut">
              <a:rPr lang="es-AR" smtClean="0"/>
              <a:t>29/8/2020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71A-50FA-40B8-B8AC-C08E277239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77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1BA3-7C40-48FF-8AEA-3C528CAD13A5}" type="datetimeFigureOut">
              <a:rPr lang="es-AR" smtClean="0"/>
              <a:t>29/8/2020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71A-50FA-40B8-B8AC-C08E277239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49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1BA3-7C40-48FF-8AEA-3C528CAD13A5}" type="datetimeFigureOut">
              <a:rPr lang="es-AR" smtClean="0"/>
              <a:t>29/8/2020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71A-50FA-40B8-B8AC-C08E277239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996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1BA3-7C40-48FF-8AEA-3C528CAD13A5}" type="datetimeFigureOut">
              <a:rPr lang="es-AR" smtClean="0"/>
              <a:t>29/8/2020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71A-50FA-40B8-B8AC-C08E277239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186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1BA3-7C40-48FF-8AEA-3C528CAD13A5}" type="datetimeFigureOut">
              <a:rPr lang="es-AR" smtClean="0"/>
              <a:t>29/8/2020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71A-50FA-40B8-B8AC-C08E277239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88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1BA3-7C40-48FF-8AEA-3C528CAD13A5}" type="datetimeFigureOut">
              <a:rPr lang="es-AR" smtClean="0"/>
              <a:t>29/8/2020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71A-50FA-40B8-B8AC-C08E277239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870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1BA3-7C40-48FF-8AEA-3C528CAD13A5}" type="datetimeFigureOut">
              <a:rPr lang="es-AR" smtClean="0"/>
              <a:t>29/8/2020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71A-50FA-40B8-B8AC-C08E277239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174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1BA3-7C40-48FF-8AEA-3C528CAD13A5}" type="datetimeFigureOut">
              <a:rPr lang="es-AR" smtClean="0"/>
              <a:t>29/8/2020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71A-50FA-40B8-B8AC-C08E277239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646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1BA3-7C40-48FF-8AEA-3C528CAD13A5}" type="datetimeFigureOut">
              <a:rPr lang="es-AR" smtClean="0"/>
              <a:t>29/8/2020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D71A-50FA-40B8-B8AC-C08E277239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658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1BA3-7C40-48FF-8AEA-3C528CAD13A5}" type="datetimeFigureOut">
              <a:rPr lang="es-AR" smtClean="0"/>
              <a:t>29/8/2020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D71A-50FA-40B8-B8AC-C08E277239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239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leta@unlam.edu.ar" TargetMode="External"/><Relationship Id="rId2" Type="http://schemas.openxmlformats.org/officeDocument/2006/relationships/hyperlink" Target="mailto:jotaegui@unlam.edu.a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>
            <a:extLst>
              <a:ext uri="{FF2B5EF4-FFF2-40B4-BE49-F238E27FC236}">
                <a16:creationId xmlns:a16="http://schemas.microsoft.com/office/drawing/2014/main" id="{B91D49CF-1E7C-407F-A020-A57A0F70BC17}"/>
              </a:ext>
            </a:extLst>
          </p:cNvPr>
          <p:cNvSpPr txBox="1">
            <a:spLocks/>
          </p:cNvSpPr>
          <p:nvPr/>
        </p:nvSpPr>
        <p:spPr>
          <a:xfrm>
            <a:off x="251520" y="116631"/>
            <a:ext cx="8640960" cy="2062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0000"/>
              </a:lnSpc>
            </a:pPr>
            <a:r>
              <a:rPr kumimoji="0" lang="es-AR" sz="2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Escuela de Formación Continua</a:t>
            </a:r>
            <a:br>
              <a:rPr kumimoji="0" lang="es-AR" sz="2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Licenciatura en Gestión Tecnológica</a:t>
            </a:r>
          </a:p>
          <a:p>
            <a:pPr lvl="0">
              <a:lnSpc>
                <a:spcPct val="120000"/>
              </a:lnSpc>
            </a:pP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Explotación y administración</a:t>
            </a:r>
          </a:p>
          <a:p>
            <a:pPr lvl="0"/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de Base de datos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E442254-25A5-431D-ACF3-BC8C79CDBCDE}"/>
              </a:ext>
            </a:extLst>
          </p:cNvPr>
          <p:cNvSpPr/>
          <p:nvPr/>
        </p:nvSpPr>
        <p:spPr>
          <a:xfrm>
            <a:off x="251520" y="2184236"/>
            <a:ext cx="86409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s-ES" sz="6400" kern="0" dirty="0">
                <a:ln>
                  <a:solidFill>
                    <a:srgbClr val="5B9BD5"/>
                  </a:solidFill>
                </a:ln>
                <a:solidFill>
                  <a:srgbClr val="44546A"/>
                </a:solidFill>
              </a:rPr>
              <a:t>Instalación e Introducción a Erwin</a:t>
            </a:r>
            <a:endParaRPr kumimoji="0" lang="es-AR" sz="6400" b="0" i="0" u="none" strike="noStrike" kern="0" cap="none" spc="0" normalizeH="0" baseline="0" noProof="0" dirty="0">
              <a:ln>
                <a:solidFill>
                  <a:srgbClr val="5B9BD5"/>
                </a:solidFill>
              </a:ln>
              <a:solidFill>
                <a:srgbClr val="44546A"/>
              </a:solidFill>
              <a:effectLst/>
              <a:uLnTx/>
              <a:uFillTx/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D52382A6-5EF3-4378-83D2-EC78029FD6B6}"/>
              </a:ext>
            </a:extLst>
          </p:cNvPr>
          <p:cNvSpPr txBox="1">
            <a:spLocks/>
          </p:cNvSpPr>
          <p:nvPr/>
        </p:nvSpPr>
        <p:spPr>
          <a:xfrm>
            <a:off x="287524" y="4543317"/>
            <a:ext cx="8640960" cy="201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Docentes: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Juan </a:t>
            </a:r>
            <a:r>
              <a:rPr kumimoji="0" lang="es-ES" sz="35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Otaegui</a:t>
            </a: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jotaegui@unlam.edu.ar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José Leta	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jleta@unlam.edu.ar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s-ES" sz="3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15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260" y="848940"/>
            <a:ext cx="8612840" cy="608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Colocamos los datos del archivo </a:t>
            </a:r>
            <a:r>
              <a:rPr lang="es-ES" dirty="0" err="1"/>
              <a:t>keyERwin</a:t>
            </a:r>
            <a:r>
              <a:rPr lang="es-ES" dirty="0"/>
              <a:t>: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13" y="1604706"/>
            <a:ext cx="6015375" cy="457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7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58" y="1380869"/>
            <a:ext cx="6338567" cy="48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8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1428029"/>
            <a:ext cx="6143624" cy="46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8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9" y="1523743"/>
            <a:ext cx="6091845" cy="46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4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9" y="1266570"/>
            <a:ext cx="6277308" cy="47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5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3" y="1314194"/>
            <a:ext cx="6229684" cy="47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2" y="1885810"/>
            <a:ext cx="5881918" cy="3559662"/>
          </a:xfrm>
          <a:prstGeom prst="rect">
            <a:avLst/>
          </a:prstGeom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88260" y="848940"/>
            <a:ext cx="8612840" cy="608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Aceptamos para volver a ingresar la licencia: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106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88260" y="848940"/>
            <a:ext cx="8612840" cy="7652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Seleccionamos el producto y colocamos los datos del archivo </a:t>
            </a:r>
            <a:r>
              <a:rPr lang="es-ES" dirty="0" err="1"/>
              <a:t>keyERwin</a:t>
            </a:r>
            <a:r>
              <a:rPr lang="es-ES" dirty="0"/>
              <a:t>: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58" y="1614153"/>
            <a:ext cx="5753903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1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88260" y="848940"/>
            <a:ext cx="8612840" cy="7652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Seleccionamos el producto y colocamos los datos del archivo </a:t>
            </a:r>
            <a:r>
              <a:rPr lang="es-ES" dirty="0" err="1"/>
              <a:t>keyERwin</a:t>
            </a:r>
            <a:r>
              <a:rPr lang="es-ES" dirty="0"/>
              <a:t>:</a:t>
            </a:r>
            <a:endParaRPr lang="es-A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58" y="1614153"/>
            <a:ext cx="6158318" cy="50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6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88260" y="848940"/>
            <a:ext cx="8612840" cy="508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Al aceptar ya podemos abrir </a:t>
            </a:r>
            <a:r>
              <a:rPr lang="es-ES" dirty="0" err="1"/>
              <a:t>ERwin</a:t>
            </a:r>
            <a:r>
              <a:rPr lang="es-ES" dirty="0"/>
              <a:t> por primera vez: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0" y="1532237"/>
            <a:ext cx="8486775" cy="49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6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260" y="868363"/>
            <a:ext cx="8745500" cy="140335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Durante la instalación  de Erwin el instalador nos pedirá que instalemos la característica de Windows NET 2.0 Framework. Por lo que comenzaremos por esta instalación: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48" y="2625620"/>
            <a:ext cx="6609117" cy="25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8397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Crear un modelo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0" y="1268964"/>
            <a:ext cx="8768699" cy="41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1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61" y="1076965"/>
            <a:ext cx="7861298" cy="5476326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Crear un modelo</a:t>
            </a:r>
          </a:p>
        </p:txBody>
      </p:sp>
    </p:spTree>
    <p:extLst>
      <p:ext uri="{BB962C8B-B14F-4D97-AF65-F5344CB8AC3E}">
        <p14:creationId xmlns:p14="http://schemas.microsoft.com/office/powerpoint/2010/main" val="3384773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Crear un modelo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36" y="1281924"/>
            <a:ext cx="6211167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8260" y="1028233"/>
            <a:ext cx="6715127" cy="5393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AR" sz="2400" dirty="0"/>
              <a:t>Se crean las entidades. (New </a:t>
            </a:r>
            <a:r>
              <a:rPr lang="es-AR" sz="2400" dirty="0" err="1"/>
              <a:t>Entity</a:t>
            </a:r>
            <a:r>
              <a:rPr lang="es-AR" sz="2400" dirty="0"/>
              <a:t>)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DC489548-6C36-4C10-9B86-12ABDEE72E0B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Entidades -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Entities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4" y="2146041"/>
            <a:ext cx="2933333" cy="3847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66" y="2146041"/>
            <a:ext cx="3238952" cy="399153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946849" y="3825551"/>
            <a:ext cx="737118" cy="8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486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>
            <a:extLst>
              <a:ext uri="{FF2B5EF4-FFF2-40B4-BE49-F238E27FC236}">
                <a16:creationId xmlns:a16="http://schemas.microsoft.com/office/drawing/2014/main" id="{DC489548-6C36-4C10-9B86-12ABDEE72E0B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Entidades -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Entities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7" name="CuadroTexto 4"/>
          <p:cNvSpPr txBox="1"/>
          <p:nvPr/>
        </p:nvSpPr>
        <p:spPr>
          <a:xfrm>
            <a:off x="105550" y="841621"/>
            <a:ext cx="8828210" cy="716592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s-ES" sz="2400" dirty="0"/>
              <a:t>Clic derecho sobre la entidad y se pueden modificar su nombre haciendo clic sobre </a:t>
            </a:r>
            <a:r>
              <a:rPr lang="es-ES" sz="2400" dirty="0" err="1"/>
              <a:t>Entity</a:t>
            </a:r>
            <a:r>
              <a:rPr lang="es-ES" sz="2400" dirty="0"/>
              <a:t> </a:t>
            </a:r>
            <a:r>
              <a:rPr lang="es-ES" sz="2400" dirty="0" err="1"/>
              <a:t>Properties</a:t>
            </a:r>
            <a:r>
              <a:rPr lang="es-ES" sz="2400" dirty="0"/>
              <a:t>…</a:t>
            </a:r>
            <a:endParaRPr lang="es-A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65" y="1706510"/>
            <a:ext cx="5963163" cy="454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02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>
            <a:extLst>
              <a:ext uri="{FF2B5EF4-FFF2-40B4-BE49-F238E27FC236}">
                <a16:creationId xmlns:a16="http://schemas.microsoft.com/office/drawing/2014/main" id="{DC489548-6C36-4C10-9B86-12ABDEE72E0B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Entidades -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Entities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7" name="CuadroTexto 4"/>
          <p:cNvSpPr txBox="1"/>
          <p:nvPr/>
        </p:nvSpPr>
        <p:spPr>
          <a:xfrm>
            <a:off x="105550" y="841620"/>
            <a:ext cx="8828210" cy="6046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2400" dirty="0"/>
              <a:t>Clic derecho sobre la entidad y se pueden agregar atributos</a:t>
            </a:r>
            <a:endParaRPr lang="es-A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0" y="1693348"/>
            <a:ext cx="3889218" cy="27238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10" y="2287865"/>
            <a:ext cx="4302840" cy="299362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834882" y="3368351"/>
            <a:ext cx="684773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047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>
            <a:extLst>
              <a:ext uri="{FF2B5EF4-FFF2-40B4-BE49-F238E27FC236}">
                <a16:creationId xmlns:a16="http://schemas.microsoft.com/office/drawing/2014/main" id="{DC489548-6C36-4C10-9B86-12ABDEE72E0B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Entidades -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Entities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7" name="CuadroTexto 4"/>
          <p:cNvSpPr txBox="1"/>
          <p:nvPr/>
        </p:nvSpPr>
        <p:spPr>
          <a:xfrm>
            <a:off x="105550" y="841620"/>
            <a:ext cx="8828210" cy="9685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2400" dirty="0"/>
              <a:t>Se pueden crear los atributos colocándole nombre a nivel lógico y un nombre para la columna</a:t>
            </a:r>
            <a:endParaRPr lang="es-A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75" y="1875454"/>
            <a:ext cx="3505689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9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>
            <a:extLst>
              <a:ext uri="{FF2B5EF4-FFF2-40B4-BE49-F238E27FC236}">
                <a16:creationId xmlns:a16="http://schemas.microsoft.com/office/drawing/2014/main" id="{DC489548-6C36-4C10-9B86-12ABDEE72E0B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Entidades -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Entities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7" name="CuadroTexto 4"/>
          <p:cNvSpPr txBox="1"/>
          <p:nvPr/>
        </p:nvSpPr>
        <p:spPr>
          <a:xfrm>
            <a:off x="105550" y="841621"/>
            <a:ext cx="8828210" cy="9311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2400" dirty="0"/>
              <a:t>Se pueden dar la propiedad de Clave Primaria (</a:t>
            </a:r>
            <a:r>
              <a:rPr lang="es-ES" sz="2400" dirty="0" err="1"/>
              <a:t>Primary</a:t>
            </a:r>
            <a:r>
              <a:rPr lang="es-ES" sz="2400" dirty="0"/>
              <a:t> Key) y también se pueden definir los tipos de datos</a:t>
            </a:r>
            <a:endParaRPr lang="es-A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81" y="1983901"/>
            <a:ext cx="6477684" cy="44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7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>
            <a:extLst>
              <a:ext uri="{FF2B5EF4-FFF2-40B4-BE49-F238E27FC236}">
                <a16:creationId xmlns:a16="http://schemas.microsoft.com/office/drawing/2014/main" id="{DC489548-6C36-4C10-9B86-12ABDEE72E0B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Entidades -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Entities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7" name="CuadroTexto 4"/>
          <p:cNvSpPr txBox="1"/>
          <p:nvPr/>
        </p:nvSpPr>
        <p:spPr>
          <a:xfrm>
            <a:off x="105550" y="841621"/>
            <a:ext cx="8828210" cy="93119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2400" dirty="0"/>
              <a:t>Las entidades van tomando forma</a:t>
            </a:r>
            <a:endParaRPr lang="es-A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0" y="1492898"/>
            <a:ext cx="6296037" cy="396551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6419461" y="3163078"/>
            <a:ext cx="699796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7" y="2614438"/>
            <a:ext cx="1660301" cy="17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68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>
            <a:extLst>
              <a:ext uri="{FF2B5EF4-FFF2-40B4-BE49-F238E27FC236}">
                <a16:creationId xmlns:a16="http://schemas.microsoft.com/office/drawing/2014/main" id="{DC489548-6C36-4C10-9B86-12ABDEE72E0B}"/>
              </a:ext>
            </a:extLst>
          </p:cNvPr>
          <p:cNvSpPr/>
          <p:nvPr/>
        </p:nvSpPr>
        <p:spPr>
          <a:xfrm>
            <a:off x="188260" y="0"/>
            <a:ext cx="8745500" cy="10636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Relaciones -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Relationship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7" name="CuadroTexto 4"/>
          <p:cNvSpPr txBox="1"/>
          <p:nvPr/>
        </p:nvSpPr>
        <p:spPr>
          <a:xfrm>
            <a:off x="188260" y="961053"/>
            <a:ext cx="8828210" cy="23139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2400" dirty="0"/>
              <a:t>Se pueden crear relaciones:</a:t>
            </a:r>
          </a:p>
          <a:p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  <a:r>
              <a:rPr lang="es-ES" sz="2400" dirty="0"/>
              <a:t>: Relación identificativa, relacionará una entidad fuerte con una débil y la entidad débil tomará la clave de la entidad fuerte como parte de su clave.</a:t>
            </a:r>
          </a:p>
          <a:p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-to-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  <a:r>
              <a:rPr lang="es-ES" sz="2400" dirty="0"/>
              <a:t>: relación de muchos a muchos (M:N)</a:t>
            </a:r>
          </a:p>
          <a:p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  <a:r>
              <a:rPr lang="es-ES" sz="2400" dirty="0"/>
              <a:t>: relación de uno a muchos (1:N)</a:t>
            </a:r>
            <a:endParaRPr lang="es-A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0" y="3275045"/>
            <a:ext cx="8409524" cy="337142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9060212">
            <a:off x="4591877" y="4422710"/>
            <a:ext cx="1261329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664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260" y="982662"/>
            <a:ext cx="8627128" cy="903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Abrimos el panel de control y buscamos Activar o desactivar características de Windows: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10" y="2124942"/>
            <a:ext cx="7532940" cy="298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73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240" y="1011850"/>
            <a:ext cx="3288740" cy="5601250"/>
          </a:xfrm>
        </p:spPr>
        <p:txBody>
          <a:bodyPr>
            <a:normAutofit/>
          </a:bodyPr>
          <a:lstStyle/>
          <a:p>
            <a:r>
              <a:rPr lang="es-AR" dirty="0"/>
              <a:t>Se indican las relaciones haciendo clic sobre la entidad “padre” y luego entidad “hijo”</a:t>
            </a:r>
          </a:p>
          <a:p>
            <a:r>
              <a:rPr lang="es-AR" dirty="0"/>
              <a:t>Se indica </a:t>
            </a:r>
            <a:r>
              <a:rPr lang="es-AR" dirty="0" err="1"/>
              <a:t>cardinalidad</a:t>
            </a:r>
            <a:r>
              <a:rPr lang="es-AR" dirty="0"/>
              <a:t> y tipo </a:t>
            </a:r>
            <a:r>
              <a:rPr lang="es-AR" dirty="0" err="1"/>
              <a:t>identifying</a:t>
            </a:r>
            <a:r>
              <a:rPr lang="es-AR" dirty="0"/>
              <a:t> / non-</a:t>
            </a:r>
            <a:r>
              <a:rPr lang="es-AR" dirty="0" err="1"/>
              <a:t>identifying</a:t>
            </a:r>
            <a:r>
              <a:rPr lang="es-AR" dirty="0"/>
              <a:t>, observar que  la FK pasa a ser o no parte de la clave </a:t>
            </a:r>
          </a:p>
          <a:p>
            <a:endParaRPr lang="es-AR" sz="1800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2A9BA0C7-13A3-48B8-ACD6-13717F795E36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Relaciones -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Relationship</a:t>
            </a:r>
            <a:r>
              <a:rPr lang="es-AR" sz="4300" dirty="0">
                <a:solidFill>
                  <a:srgbClr val="572314"/>
                </a:solidFill>
                <a:latin typeface="Gill Sans MT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85" y="860719"/>
            <a:ext cx="5028571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4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9250" y="921908"/>
            <a:ext cx="8452381" cy="892237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/>
              <a:t>También se pueden indicar las Especializaciones: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BAEC0C5-8A68-4677-BC82-6CF536454801}"/>
              </a:ext>
            </a:extLst>
          </p:cNvPr>
          <p:cNvSpPr/>
          <p:nvPr/>
        </p:nvSpPr>
        <p:spPr>
          <a:xfrm>
            <a:off x="199250" y="0"/>
            <a:ext cx="8745500" cy="90033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Especialización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17" y="1678961"/>
            <a:ext cx="4528603" cy="4775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5" y="2477115"/>
            <a:ext cx="2940248" cy="148664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8688966">
            <a:off x="1054109" y="3191071"/>
            <a:ext cx="858417" cy="3545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623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217" y="0"/>
            <a:ext cx="8665699" cy="1055077"/>
          </a:xfrm>
        </p:spPr>
        <p:txBody>
          <a:bodyPr/>
          <a:lstStyle/>
          <a:p>
            <a:pPr algn="ctr"/>
            <a:r>
              <a:rPr lang="es-AR" sz="43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Modelo Lógico y Físico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1350" y="877078"/>
            <a:ext cx="8637566" cy="2817844"/>
          </a:xfrm>
        </p:spPr>
        <p:txBody>
          <a:bodyPr/>
          <a:lstStyle/>
          <a:p>
            <a:r>
              <a:rPr lang="es-AR" dirty="0"/>
              <a:t>Se pueden encontrar sutiles diferencias.</a:t>
            </a:r>
          </a:p>
          <a:p>
            <a:r>
              <a:rPr lang="es-AR" dirty="0"/>
              <a:t>Casos más comunes son:</a:t>
            </a:r>
          </a:p>
          <a:p>
            <a:pPr lvl="1"/>
            <a:r>
              <a:rPr lang="es-AR" dirty="0"/>
              <a:t>Tablas que solamente existen en Modelo Lógico (clásico ejemplo en Generalización).</a:t>
            </a:r>
          </a:p>
          <a:p>
            <a:pPr lvl="1"/>
            <a:r>
              <a:rPr lang="es-AR" dirty="0"/>
              <a:t>Atributos que solamente existen en Modelo Físico (clásico ejemplo identificadores internos auto-numerados sin valor funcional)</a:t>
            </a:r>
          </a:p>
          <a:p>
            <a:pPr lvl="1"/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91" y="3374720"/>
            <a:ext cx="4231367" cy="32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72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7286" y="2419"/>
            <a:ext cx="8623496" cy="974652"/>
          </a:xfrm>
        </p:spPr>
        <p:txBody>
          <a:bodyPr/>
          <a:lstStyle/>
          <a:p>
            <a:pPr algn="ctr"/>
            <a:r>
              <a:rPr lang="es-AR" sz="43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Exportar Modelo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7286" y="977071"/>
            <a:ext cx="8257736" cy="1131647"/>
          </a:xfrm>
        </p:spPr>
        <p:txBody>
          <a:bodyPr>
            <a:normAutofit fontScale="92500" lnSpcReduction="10000"/>
          </a:bodyPr>
          <a:lstStyle/>
          <a:p>
            <a:pPr marL="541338" indent="-541338"/>
            <a:r>
              <a:rPr lang="es-AR" dirty="0"/>
              <a:t>Desde la vista física:</a:t>
            </a:r>
          </a:p>
          <a:p>
            <a:pPr marL="989013" lvl="1" indent="-531813">
              <a:buFont typeface="Wingdings" panose="05000000000000000000" pitchFamily="2" charset="2"/>
              <a:buChar char="Ø"/>
            </a:pPr>
            <a:r>
              <a:rPr lang="es-AR" dirty="0"/>
              <a:t> </a:t>
            </a:r>
            <a:r>
              <a:rPr lang="es-AR" dirty="0" err="1"/>
              <a:t>Database</a:t>
            </a:r>
            <a:r>
              <a:rPr lang="es-AR" dirty="0"/>
              <a:t> (se indica la base de datos objetivo)</a:t>
            </a:r>
          </a:p>
          <a:p>
            <a:pPr marL="989013" lvl="1" indent="-531813">
              <a:buFont typeface="Wingdings" panose="05000000000000000000" pitchFamily="2" charset="2"/>
              <a:buChar char="Ø"/>
            </a:pPr>
            <a:r>
              <a:rPr lang="es-AR" dirty="0"/>
              <a:t>También se puede conectar con la Base.</a:t>
            </a:r>
          </a:p>
          <a:p>
            <a:pPr marL="457200" lvl="1" indent="0">
              <a:buNone/>
            </a:pPr>
            <a:endParaRPr lang="es-AR" dirty="0"/>
          </a:p>
          <a:p>
            <a:pPr lvl="1">
              <a:buFont typeface="Wingdings" panose="05000000000000000000" pitchFamily="2" charset="2"/>
              <a:buChar char="Ø"/>
            </a:pP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20" y="2108718"/>
            <a:ext cx="5111423" cy="45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91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7286" y="2419"/>
            <a:ext cx="8623496" cy="974652"/>
          </a:xfrm>
        </p:spPr>
        <p:txBody>
          <a:bodyPr/>
          <a:lstStyle/>
          <a:p>
            <a:pPr algn="ctr"/>
            <a:r>
              <a:rPr lang="es-AR" sz="43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Exportar Modelo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7286" y="977071"/>
            <a:ext cx="8257736" cy="578383"/>
          </a:xfrm>
        </p:spPr>
        <p:txBody>
          <a:bodyPr>
            <a:normAutofit/>
          </a:bodyPr>
          <a:lstStyle/>
          <a:p>
            <a:pPr lvl="1" indent="-592138">
              <a:buFont typeface="Wingdings" panose="05000000000000000000" pitchFamily="2" charset="2"/>
              <a:buChar char="Ø"/>
            </a:pPr>
            <a:r>
              <a:rPr lang="es-AR" dirty="0"/>
              <a:t>Tools – Forward </a:t>
            </a:r>
            <a:r>
              <a:rPr lang="es-AR" dirty="0" err="1"/>
              <a:t>Engineer</a:t>
            </a:r>
            <a:r>
              <a:rPr lang="es-AR" dirty="0"/>
              <a:t> – </a:t>
            </a:r>
            <a:r>
              <a:rPr lang="es-AR" dirty="0" err="1"/>
              <a:t>Schema</a:t>
            </a:r>
            <a:r>
              <a:rPr lang="es-AR" dirty="0"/>
              <a:t> </a:t>
            </a:r>
            <a:r>
              <a:rPr lang="es-AR" dirty="0" err="1"/>
              <a:t>Generation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80" y="1379231"/>
            <a:ext cx="2588802" cy="754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78" y="1957614"/>
            <a:ext cx="6190476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41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7286" y="2419"/>
            <a:ext cx="8623496" cy="974652"/>
          </a:xfrm>
        </p:spPr>
        <p:txBody>
          <a:bodyPr/>
          <a:lstStyle/>
          <a:p>
            <a:pPr algn="ctr"/>
            <a:r>
              <a:rPr lang="es-AR" sz="43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Exportar Modelo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0166" y="855773"/>
            <a:ext cx="8257736" cy="562480"/>
          </a:xfrm>
        </p:spPr>
        <p:txBody>
          <a:bodyPr>
            <a:normAutofit/>
          </a:bodyPr>
          <a:lstStyle/>
          <a:p>
            <a:pPr lvl="1" indent="-592138">
              <a:buFont typeface="Wingdings" panose="05000000000000000000" pitchFamily="2" charset="2"/>
              <a:buChar char="Ø"/>
            </a:pPr>
            <a:r>
              <a:rPr lang="es-AR" dirty="0" err="1"/>
              <a:t>Report</a:t>
            </a:r>
            <a:r>
              <a:rPr lang="es-AR" dirty="0"/>
              <a:t> (para guardar script .</a:t>
            </a:r>
            <a:r>
              <a:rPr lang="es-AR" dirty="0" err="1"/>
              <a:t>sql</a:t>
            </a:r>
            <a:r>
              <a:rPr lang="es-AR" dirty="0"/>
              <a:t>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82" y="1507553"/>
            <a:ext cx="6115904" cy="44773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579034" y="5561045"/>
            <a:ext cx="814060" cy="3265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ight Arrow 10"/>
          <p:cNvSpPr/>
          <p:nvPr/>
        </p:nvSpPr>
        <p:spPr>
          <a:xfrm rot="7155335">
            <a:off x="5085184" y="5099618"/>
            <a:ext cx="774441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8301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7286" y="2419"/>
            <a:ext cx="8623496" cy="974652"/>
          </a:xfrm>
        </p:spPr>
        <p:txBody>
          <a:bodyPr/>
          <a:lstStyle/>
          <a:p>
            <a:pPr algn="ctr"/>
            <a:r>
              <a:rPr lang="es-AR" sz="43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Exportar Modelo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0166" y="855772"/>
            <a:ext cx="8257736" cy="1007421"/>
          </a:xfrm>
        </p:spPr>
        <p:txBody>
          <a:bodyPr>
            <a:normAutofit lnSpcReduction="10000"/>
          </a:bodyPr>
          <a:lstStyle/>
          <a:p>
            <a:pPr lvl="1" indent="-592138">
              <a:buFont typeface="Wingdings" panose="05000000000000000000" pitchFamily="2" charset="2"/>
              <a:buChar char="Ø"/>
            </a:pPr>
            <a:r>
              <a:rPr lang="es-AR" dirty="0" err="1"/>
              <a:t>Report</a:t>
            </a:r>
            <a:r>
              <a:rPr lang="es-AR" dirty="0"/>
              <a:t> (para guardar script .</a:t>
            </a:r>
            <a:r>
              <a:rPr lang="es-AR" dirty="0" err="1"/>
              <a:t>sql</a:t>
            </a:r>
            <a:r>
              <a:rPr lang="es-AR" dirty="0"/>
              <a:t>). El código se generará dependiendo del motor seleccionado. Por ejemplo en </a:t>
            </a:r>
            <a:r>
              <a:rPr lang="es-AR" dirty="0" err="1"/>
              <a:t>Teradata</a:t>
            </a:r>
            <a:r>
              <a:rPr lang="es-AR" dirty="0"/>
              <a:t> se crearán MACROS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46287" y="1987788"/>
            <a:ext cx="6015566" cy="4434969"/>
            <a:chOff x="1327626" y="1502596"/>
            <a:chExt cx="6015566" cy="4434969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7626" y="1502596"/>
              <a:ext cx="6015566" cy="443496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4394717" y="5449078"/>
              <a:ext cx="68113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6" name="Oval 5"/>
          <p:cNvSpPr/>
          <p:nvPr/>
        </p:nvSpPr>
        <p:spPr>
          <a:xfrm>
            <a:off x="1623527" y="2976465"/>
            <a:ext cx="1903444" cy="270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6036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72197"/>
          </a:xfrm>
        </p:spPr>
        <p:txBody>
          <a:bodyPr/>
          <a:lstStyle/>
          <a:p>
            <a:pPr algn="ctr"/>
            <a:r>
              <a:rPr lang="es-AR" sz="43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Puntos importantes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5083" y="773723"/>
            <a:ext cx="8601675" cy="5866228"/>
          </a:xfrm>
        </p:spPr>
        <p:txBody>
          <a:bodyPr>
            <a:normAutofit fontScale="85000" lnSpcReduction="20000"/>
          </a:bodyPr>
          <a:lstStyle/>
          <a:p>
            <a:pPr marL="541338" indent="-541338"/>
            <a:r>
              <a:rPr lang="es-AR" dirty="0"/>
              <a:t>Se pueden documentar individualmente todas las entidades, atributos y relaciones. </a:t>
            </a:r>
          </a:p>
          <a:p>
            <a:pPr marL="541338" indent="-541338"/>
            <a:r>
              <a:rPr lang="es-AR" dirty="0"/>
              <a:t>Dado que es el documento de referencia para diseñar es el mejor lugar para realizar documentación.</a:t>
            </a:r>
          </a:p>
          <a:p>
            <a:pPr marL="541338" indent="-541338"/>
            <a:r>
              <a:rPr lang="es-AR" dirty="0"/>
              <a:t>En proyectos reales las entidades y sus relaciones se separan por “</a:t>
            </a:r>
            <a:r>
              <a:rPr lang="es-AR" dirty="0" err="1"/>
              <a:t>Subjects</a:t>
            </a:r>
            <a:r>
              <a:rPr lang="es-AR" dirty="0"/>
              <a:t> áreas”.</a:t>
            </a:r>
          </a:p>
          <a:p>
            <a:pPr marL="541338" indent="-541338"/>
            <a:r>
              <a:rPr lang="es-AR" dirty="0"/>
              <a:t>Herramientas como estas (y similares) son muy poderosas por lo cual suelen ser un IDE de programación en si mismo:</a:t>
            </a:r>
          </a:p>
          <a:p>
            <a:pPr lvl="1"/>
            <a:r>
              <a:rPr lang="es-AR" dirty="0"/>
              <a:t>UDP - Macros</a:t>
            </a:r>
          </a:p>
          <a:p>
            <a:pPr lvl="1"/>
            <a:r>
              <a:rPr lang="es-AR" dirty="0"/>
              <a:t>Índices</a:t>
            </a:r>
          </a:p>
          <a:p>
            <a:pPr lvl="1"/>
            <a:r>
              <a:rPr lang="es-AR" dirty="0"/>
              <a:t>Vistas</a:t>
            </a:r>
          </a:p>
          <a:p>
            <a:pPr lvl="1"/>
            <a:r>
              <a:rPr lang="es-AR" dirty="0" err="1"/>
              <a:t>Stores</a:t>
            </a:r>
            <a:r>
              <a:rPr lang="es-AR" dirty="0"/>
              <a:t> </a:t>
            </a:r>
            <a:r>
              <a:rPr lang="es-AR" dirty="0" err="1"/>
              <a:t>Procedures</a:t>
            </a:r>
            <a:r>
              <a:rPr lang="es-AR" dirty="0"/>
              <a:t> en general</a:t>
            </a:r>
          </a:p>
          <a:p>
            <a:pPr lvl="1"/>
            <a:r>
              <a:rPr lang="es-AR" dirty="0"/>
              <a:t>Post – Pre Scripting</a:t>
            </a:r>
          </a:p>
          <a:p>
            <a:pPr lvl="1"/>
            <a:r>
              <a:rPr lang="es-AR" dirty="0"/>
              <a:t>Transformaciones</a:t>
            </a:r>
          </a:p>
          <a:p>
            <a:pPr lvl="1"/>
            <a:endParaRPr lang="es-AR" dirty="0"/>
          </a:p>
          <a:p>
            <a:pPr marL="0" indent="0">
              <a:buNone/>
            </a:pPr>
            <a:r>
              <a:rPr lang="es-AR" i="1" dirty="0"/>
              <a:t>Nota: En el instalador que compartimos pueden ver un ejemplo completo que se encuentra en %Directorio Instalación%/</a:t>
            </a:r>
            <a:r>
              <a:rPr lang="es-AR" i="1" dirty="0" err="1"/>
              <a:t>Samples</a:t>
            </a:r>
            <a:r>
              <a:rPr lang="es-AR" i="1" dirty="0"/>
              <a:t>/Standard/</a:t>
            </a:r>
            <a:r>
              <a:rPr lang="es-AR" i="1" dirty="0" err="1"/>
              <a:t>eMovies</a:t>
            </a:r>
            <a:endParaRPr lang="es-AR" i="1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850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260" y="848941"/>
            <a:ext cx="8627128" cy="474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Seleccionamos .NET Framework 3.5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276" y="1323604"/>
            <a:ext cx="3991532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3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260" y="848941"/>
            <a:ext cx="8627128" cy="474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Esperamos la instalación: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1541539"/>
            <a:ext cx="6439340" cy="49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4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260" y="848941"/>
            <a:ext cx="8627128" cy="474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Comenzamos con la instalación de </a:t>
            </a:r>
            <a:r>
              <a:rPr lang="es-ES" dirty="0" err="1"/>
              <a:t>ERwin</a:t>
            </a:r>
            <a:r>
              <a:rPr lang="es-ES" dirty="0"/>
              <a:t> con su </a:t>
            </a:r>
            <a:r>
              <a:rPr lang="es-ES" dirty="0" err="1"/>
              <a:t>Setup</a:t>
            </a:r>
            <a:r>
              <a:rPr lang="es-ES" dirty="0"/>
              <a:t>: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17" y="1474134"/>
            <a:ext cx="6401207" cy="46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260" y="848940"/>
            <a:ext cx="8627128" cy="1322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Comienza la instalación, en el caso de no haber instalado .NET 2.0 Framework, el asistente nos preguntará si queremos instalarlo: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16" y="2391271"/>
            <a:ext cx="5643816" cy="274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2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260" y="848940"/>
            <a:ext cx="8627128" cy="508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Comienza el asistente: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63" y="1731797"/>
            <a:ext cx="5629606" cy="434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6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FC63F4E2-CE6E-4D3F-B177-EBFC71D16C55}"/>
              </a:ext>
            </a:extLst>
          </p:cNvPr>
          <p:cNvSpPr/>
          <p:nvPr/>
        </p:nvSpPr>
        <p:spPr>
          <a:xfrm>
            <a:off x="188260" y="0"/>
            <a:ext cx="874550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</a:t>
            </a:r>
            <a:r>
              <a:rPr lang="es-AR" sz="4300" dirty="0" err="1">
                <a:solidFill>
                  <a:srgbClr val="572314"/>
                </a:solidFill>
                <a:latin typeface="Gill Sans MT"/>
              </a:rPr>
              <a:t>ERwin</a:t>
            </a:r>
            <a:endParaRPr lang="es-AR" sz="4300" dirty="0">
              <a:solidFill>
                <a:srgbClr val="572314"/>
              </a:solidFill>
              <a:latin typeface="Gill Sans M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260" y="848940"/>
            <a:ext cx="8627128" cy="1142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Desplazamos el texto de la licencia hasta el final para que el asistente habilite el botón para aceptar: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84" y="1991220"/>
            <a:ext cx="6610754" cy="43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32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681</Words>
  <Application>Microsoft Office PowerPoint</Application>
  <PresentationFormat>Presentación en pantalla (4:3)</PresentationFormat>
  <Paragraphs>91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Gill Sans MT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Lógico y Físico</vt:lpstr>
      <vt:lpstr>Exportar Modelo</vt:lpstr>
      <vt:lpstr>Exportar Modelo</vt:lpstr>
      <vt:lpstr>Exportar Modelo</vt:lpstr>
      <vt:lpstr>Exportar Modelo</vt:lpstr>
      <vt:lpstr>Puntos importantes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Erwin</dc:title>
  <dc:creator>Juan</dc:creator>
  <cp:lastModifiedBy>Jose Eduardo Leta</cp:lastModifiedBy>
  <cp:revision>61</cp:revision>
  <dcterms:created xsi:type="dcterms:W3CDTF">2017-08-28T15:20:38Z</dcterms:created>
  <dcterms:modified xsi:type="dcterms:W3CDTF">2020-08-30T01:45:20Z</dcterms:modified>
</cp:coreProperties>
</file>