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notesMasterIdLst>
    <p:notesMasterId r:id="rId34"/>
  </p:notesMasterIdLst>
  <p:sldIdLst>
    <p:sldId id="256" r:id="rId2"/>
    <p:sldId id="301" r:id="rId3"/>
    <p:sldId id="309" r:id="rId4"/>
    <p:sldId id="310" r:id="rId5"/>
    <p:sldId id="312" r:id="rId6"/>
    <p:sldId id="329" r:id="rId7"/>
    <p:sldId id="313" r:id="rId8"/>
    <p:sldId id="302" r:id="rId9"/>
    <p:sldId id="317" r:id="rId10"/>
    <p:sldId id="304" r:id="rId11"/>
    <p:sldId id="314" r:id="rId12"/>
    <p:sldId id="311" r:id="rId13"/>
    <p:sldId id="306" r:id="rId14"/>
    <p:sldId id="315" r:id="rId15"/>
    <p:sldId id="316" r:id="rId16"/>
    <p:sldId id="318" r:id="rId17"/>
    <p:sldId id="303" r:id="rId18"/>
    <p:sldId id="320" r:id="rId19"/>
    <p:sldId id="305" r:id="rId20"/>
    <p:sldId id="321" r:id="rId21"/>
    <p:sldId id="322" r:id="rId22"/>
    <p:sldId id="323" r:id="rId23"/>
    <p:sldId id="324" r:id="rId24"/>
    <p:sldId id="325" r:id="rId25"/>
    <p:sldId id="326" r:id="rId26"/>
    <p:sldId id="327" r:id="rId27"/>
    <p:sldId id="330" r:id="rId28"/>
    <p:sldId id="331" r:id="rId29"/>
    <p:sldId id="332" r:id="rId30"/>
    <p:sldId id="333" r:id="rId31"/>
    <p:sldId id="334" r:id="rId32"/>
    <p:sldId id="328" r:id="rId3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3070" autoAdjust="0"/>
  </p:normalViewPr>
  <p:slideViewPr>
    <p:cSldViewPr snapToGrid="0">
      <p:cViewPr varScale="1">
        <p:scale>
          <a:sx n="68" d="100"/>
          <a:sy n="68" d="100"/>
        </p:scale>
        <p:origin x="13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83"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84"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85"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86" name="PlaceHolder 5"/>
          <p:cNvSpPr>
            <a:spLocks noGrp="1"/>
          </p:cNvSpPr>
          <p:nvPr>
            <p:ph type="sldNum"/>
          </p:nvPr>
        </p:nvSpPr>
        <p:spPr>
          <a:xfrm>
            <a:off x="4399200" y="9555480"/>
            <a:ext cx="3372840" cy="502560"/>
          </a:xfrm>
          <a:prstGeom prst="rect">
            <a:avLst/>
          </a:prstGeom>
        </p:spPr>
        <p:txBody>
          <a:bodyPr lIns="0" tIns="0" rIns="0" bIns="0" anchor="b"/>
          <a:lstStyle/>
          <a:p>
            <a:pPr algn="r"/>
            <a:fld id="{3905F8CB-4E99-4C23-91FA-B4341534720A}" type="slidenum">
              <a:rPr lang="en-US" sz="1400">
                <a:latin typeface="Times New Roman"/>
              </a:rPr>
              <a:t>‹Nº›</a:t>
            </a:fld>
            <a:endParaRPr/>
          </a:p>
        </p:txBody>
      </p:sp>
    </p:spTree>
    <p:extLst>
      <p:ext uri="{BB962C8B-B14F-4D97-AF65-F5344CB8AC3E}">
        <p14:creationId xmlns:p14="http://schemas.microsoft.com/office/powerpoint/2010/main" val="2215933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3884760" y="8685360"/>
            <a:ext cx="2970360" cy="455760"/>
          </a:xfrm>
          <a:prstGeom prst="rect">
            <a:avLst/>
          </a:prstGeom>
          <a:noFill/>
          <a:ln>
            <a:noFill/>
          </a:ln>
        </p:spPr>
      </p:sp>
      <p:sp>
        <p:nvSpPr>
          <p:cNvPr id="507" name="PlaceHolder 2"/>
          <p:cNvSpPr>
            <a:spLocks noGrp="1"/>
          </p:cNvSpPr>
          <p:nvPr>
            <p:ph type="body"/>
          </p:nvPr>
        </p:nvSpPr>
        <p:spPr>
          <a:xfrm>
            <a:off x="685800" y="4343400"/>
            <a:ext cx="5484960" cy="4113360"/>
          </a:xfrm>
          <a:prstGeom prst="rect">
            <a:avLst/>
          </a:prstGeom>
        </p:spPr>
        <p:txBody>
          <a:bodyPr lIns="0" tIns="0" rIns="0" bIns="0"/>
          <a:lstStyle/>
          <a:p>
            <a:endParaRPr/>
          </a:p>
        </p:txBody>
      </p:sp>
    </p:spTree>
    <p:extLst>
      <p:ext uri="{BB962C8B-B14F-4D97-AF65-F5344CB8AC3E}">
        <p14:creationId xmlns:p14="http://schemas.microsoft.com/office/powerpoint/2010/main" val="2178091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29/8/2020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858975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29/8/2020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56352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29/8/2020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359216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29/8/2020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72682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24D2BF-0CBC-4908-A858-F183043BFBFE}" type="datetimeFigureOut">
              <a:rPr lang="es-AR" smtClean="0"/>
              <a:t>29/8/2020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107200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0724D2BF-0CBC-4908-A858-F183043BFBFE}" type="datetimeFigureOut">
              <a:rPr lang="es-AR" smtClean="0"/>
              <a:t>29/8/2020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7240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0724D2BF-0CBC-4908-A858-F183043BFBFE}" type="datetimeFigureOut">
              <a:rPr lang="es-AR" smtClean="0"/>
              <a:t>29/8/2020</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40309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0724D2BF-0CBC-4908-A858-F183043BFBFE}" type="datetimeFigureOut">
              <a:rPr lang="es-AR" smtClean="0"/>
              <a:t>29/8/2020</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838268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24D2BF-0CBC-4908-A858-F183043BFBFE}" type="datetimeFigureOut">
              <a:rPr lang="es-AR" smtClean="0"/>
              <a:t>29/8/2020</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052791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24D2BF-0CBC-4908-A858-F183043BFBFE}" type="datetimeFigureOut">
              <a:rPr lang="es-AR" smtClean="0"/>
              <a:t>29/8/2020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669613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24D2BF-0CBC-4908-A858-F183043BFBFE}" type="datetimeFigureOut">
              <a:rPr lang="es-AR" smtClean="0"/>
              <a:t>29/8/2020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48770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724D2BF-0CBC-4908-A858-F183043BFBFE}" type="datetimeFigureOut">
              <a:rPr lang="es-AR" smtClean="0"/>
              <a:t>29/8/2020</a:t>
            </a:fld>
            <a:endParaRPr lang="es-AR"/>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C491B2-7592-4740-BF19-218850EE82C1}" type="slidenum">
              <a:rPr lang="es-AR" smtClean="0"/>
              <a:t>‹Nº›</a:t>
            </a:fld>
            <a:endParaRPr lang="es-AR"/>
          </a:p>
        </p:txBody>
      </p:sp>
    </p:spTree>
    <p:extLst>
      <p:ext uri="{BB962C8B-B14F-4D97-AF65-F5344CB8AC3E}">
        <p14:creationId xmlns:p14="http://schemas.microsoft.com/office/powerpoint/2010/main" val="375914289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taegui@unlam.edu.ar"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jleta@unlam.edu.a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54C0496A-BA51-44FA-B640-EE89F84DD7ED}"/>
              </a:ext>
            </a:extLst>
          </p:cNvPr>
          <p:cNvSpPr txBox="1">
            <a:spLocks/>
          </p:cNvSpPr>
          <p:nvPr/>
        </p:nvSpPr>
        <p:spPr>
          <a:xfrm>
            <a:off x="251520" y="116631"/>
            <a:ext cx="8640960" cy="2062103"/>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nSpc>
                <a:spcPct val="120000"/>
              </a:lnSpc>
            </a:pPr>
            <a:r>
              <a:rPr kumimoji="0" lang="es-AR" sz="2800" b="0" i="0" u="none" strike="noStrike" kern="1200" cap="none" spc="0" normalizeH="0" baseline="0" noProof="0" dirty="0">
                <a:ln>
                  <a:noFill/>
                </a:ln>
                <a:solidFill>
                  <a:srgbClr val="9BBB59">
                    <a:lumMod val="75000"/>
                  </a:srgbClr>
                </a:solidFill>
                <a:effectLst/>
                <a:uLnTx/>
                <a:uFillTx/>
                <a:latin typeface="Calibri"/>
                <a:ea typeface="+mj-ea"/>
                <a:cs typeface="+mj-cs"/>
              </a:rPr>
              <a:t>Escuela de Formación Continua</a:t>
            </a:r>
            <a:br>
              <a:rPr kumimoji="0" lang="es-AR" sz="2800" b="0" i="0" u="none" strike="noStrike" kern="1200" cap="none" spc="0" normalizeH="0" baseline="0" noProof="0" dirty="0">
                <a:ln>
                  <a:noFill/>
                </a:ln>
                <a:solidFill>
                  <a:srgbClr val="9BBB59">
                    <a:lumMod val="75000"/>
                  </a:srgbClr>
                </a:solidFill>
                <a:effectLst/>
                <a:uLnTx/>
                <a:uFillTx/>
                <a:latin typeface="Calibri"/>
                <a:ea typeface="+mj-ea"/>
                <a:cs typeface="+mj-cs"/>
              </a:rPr>
            </a:br>
            <a:r>
              <a:rPr kumimoji="0" lang="es-ES" sz="2800" b="0" i="0" u="none" strike="noStrike" kern="1200" cap="none" spc="0" normalizeH="0" baseline="0" noProof="0" dirty="0">
                <a:ln>
                  <a:noFill/>
                </a:ln>
                <a:solidFill>
                  <a:srgbClr val="9BBB59">
                    <a:lumMod val="75000"/>
                  </a:srgbClr>
                </a:solidFill>
                <a:effectLst/>
                <a:uLnTx/>
                <a:uFillTx/>
                <a:latin typeface="Calibri"/>
                <a:ea typeface="+mj-ea"/>
                <a:cs typeface="+mj-cs"/>
              </a:rPr>
              <a:t>Licenciatura en Gestión Tecnológica</a:t>
            </a:r>
          </a:p>
          <a:p>
            <a:pPr lvl="0">
              <a:lnSpc>
                <a:spcPct val="120000"/>
              </a:lnSpc>
            </a:pPr>
            <a:br>
              <a:rPr kumimoji="0" lang="es-ES" sz="2800" b="0" i="0" u="none" strike="noStrike" kern="1200" cap="none" spc="0" normalizeH="0" baseline="0" noProof="0" dirty="0">
                <a:ln>
                  <a:noFill/>
                </a:ln>
                <a:solidFill>
                  <a:srgbClr val="9BBB59">
                    <a:lumMod val="75000"/>
                  </a:srgbClr>
                </a:solidFill>
                <a:effectLst/>
                <a:uLnTx/>
                <a:uFillTx/>
                <a:latin typeface="Calibri"/>
                <a:ea typeface="+mj-ea"/>
                <a:cs typeface="+mj-cs"/>
              </a:rPr>
            </a:br>
            <a:r>
              <a:rPr lang="es-ES" sz="5300" b="1" dirty="0">
                <a:solidFill>
                  <a:sysClr val="windowText" lastClr="000000"/>
                </a:solidFill>
                <a:latin typeface="Calibri"/>
              </a:rPr>
              <a:t>Explotación y administración</a:t>
            </a:r>
          </a:p>
          <a:p>
            <a:pPr lvl="0"/>
            <a:r>
              <a:rPr lang="es-ES" sz="5300" b="1" dirty="0">
                <a:solidFill>
                  <a:sysClr val="windowText" lastClr="000000"/>
                </a:solidFill>
                <a:latin typeface="Calibri"/>
              </a:rPr>
              <a:t>de Base de datos</a:t>
            </a:r>
          </a:p>
        </p:txBody>
      </p:sp>
      <p:sp>
        <p:nvSpPr>
          <p:cNvPr id="5" name="Rectangle 3">
            <a:extLst>
              <a:ext uri="{FF2B5EF4-FFF2-40B4-BE49-F238E27FC236}">
                <a16:creationId xmlns:a16="http://schemas.microsoft.com/office/drawing/2014/main" id="{E4C09935-1244-4E14-B288-E3CE7EA4C9A9}"/>
              </a:ext>
            </a:extLst>
          </p:cNvPr>
          <p:cNvSpPr/>
          <p:nvPr/>
        </p:nvSpPr>
        <p:spPr>
          <a:xfrm>
            <a:off x="251520" y="2184236"/>
            <a:ext cx="8640960" cy="2062103"/>
          </a:xfrm>
          <a:prstGeom prst="rect">
            <a:avLst/>
          </a:prstGeom>
        </p:spPr>
        <p:txBody>
          <a:bodyPr wrap="square">
            <a:spAutoFit/>
          </a:bodyPr>
          <a:lstStyle/>
          <a:p>
            <a:pPr lvl="0" algn="ctr" defTabSz="914400"/>
            <a:r>
              <a:rPr lang="es-ES" sz="6400" kern="0" dirty="0">
                <a:ln>
                  <a:solidFill>
                    <a:srgbClr val="5B9BD5"/>
                  </a:solidFill>
                </a:ln>
                <a:solidFill>
                  <a:srgbClr val="44546A"/>
                </a:solidFill>
              </a:rPr>
              <a:t>Modelo de Entidad Relación</a:t>
            </a:r>
            <a:endParaRPr kumimoji="0" lang="es-AR" sz="6400" b="0" i="0" u="none" strike="noStrike" kern="0" cap="none" spc="0" normalizeH="0" baseline="0" noProof="0" dirty="0">
              <a:ln>
                <a:solidFill>
                  <a:srgbClr val="5B9BD5"/>
                </a:solidFill>
              </a:ln>
              <a:solidFill>
                <a:srgbClr val="44546A"/>
              </a:solidFill>
              <a:effectLst/>
              <a:uLnTx/>
              <a:uFillTx/>
            </a:endParaRPr>
          </a:p>
        </p:txBody>
      </p:sp>
      <p:sp>
        <p:nvSpPr>
          <p:cNvPr id="6" name="2 Subtítulo">
            <a:extLst>
              <a:ext uri="{FF2B5EF4-FFF2-40B4-BE49-F238E27FC236}">
                <a16:creationId xmlns:a16="http://schemas.microsoft.com/office/drawing/2014/main" id="{BEF38769-B5DF-47DC-9836-896D115FA09D}"/>
              </a:ext>
            </a:extLst>
          </p:cNvPr>
          <p:cNvSpPr txBox="1">
            <a:spLocks/>
          </p:cNvSpPr>
          <p:nvPr/>
        </p:nvSpPr>
        <p:spPr>
          <a:xfrm>
            <a:off x="287524" y="4543317"/>
            <a:ext cx="8640960" cy="2012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Docentes: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Juan </a:t>
            </a:r>
            <a:r>
              <a:rPr kumimoji="0" lang="es-ES" sz="3500" b="0" i="0" u="none" strike="noStrike" kern="1200" cap="none" spc="0" normalizeH="0" baseline="0" noProof="0" dirty="0" err="1">
                <a:ln>
                  <a:noFill/>
                </a:ln>
                <a:solidFill>
                  <a:sysClr val="windowText" lastClr="000000"/>
                </a:solidFill>
                <a:effectLst/>
                <a:uLnTx/>
                <a:uFillTx/>
                <a:latin typeface="Calibri"/>
                <a:ea typeface="+mn-ea"/>
                <a:cs typeface="+mn-cs"/>
              </a:rPr>
              <a:t>Otaegui</a:t>
            </a: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3"/>
              </a:rPr>
              <a:t>jotaegui@unlam.edu.ar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José Leta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4"/>
              </a:rPr>
              <a:t>jleta@unlam.edu.ar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endParaRPr kumimoji="0" lang="es-ES" sz="35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134472" y="0"/>
            <a:ext cx="8915400" cy="11422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Subclase-superclase Otros ejemplos</a:t>
            </a:r>
            <a:endParaRPr lang="es-AR" sz="4400" dirty="0"/>
          </a:p>
        </p:txBody>
      </p:sp>
      <p:sp>
        <p:nvSpPr>
          <p:cNvPr id="334" name="CustomShape 2"/>
          <p:cNvSpPr/>
          <p:nvPr/>
        </p:nvSpPr>
        <p:spPr>
          <a:xfrm>
            <a:off x="336178" y="967468"/>
            <a:ext cx="8807822" cy="5351930"/>
          </a:xfrm>
          <a:prstGeom prst="rect">
            <a:avLst/>
          </a:prstGeom>
          <a:noFill/>
          <a:ln>
            <a:noFill/>
          </a:ln>
        </p:spPr>
        <p:txBody>
          <a:bodyPr lIns="90000" tIns="45000" rIns="90000" bIns="45000">
            <a:normAutofit/>
          </a:bodyPr>
          <a:lstStyle/>
          <a:p>
            <a:pPr marL="342900" indent="-342900">
              <a:lnSpc>
                <a:spcPct val="90000"/>
              </a:lnSpc>
              <a:spcAft>
                <a:spcPts val="1200"/>
              </a:spcAft>
              <a:buSzPct val="75000"/>
              <a:buFont typeface="Arial" panose="020B0604020202020204" pitchFamily="34" charset="0"/>
              <a:buChar char="•"/>
            </a:pPr>
            <a:r>
              <a:rPr lang="es-AR" sz="3300" dirty="0">
                <a:solidFill>
                  <a:srgbClr val="000000"/>
                </a:solidFill>
              </a:rPr>
              <a:t>Subtipos del tipo de entidad VEHÍCULO:</a:t>
            </a:r>
          </a:p>
          <a:p>
            <a:pPr marL="1028700" lvl="3" indent="-571500">
              <a:lnSpc>
                <a:spcPct val="90000"/>
              </a:lnSpc>
              <a:spcAft>
                <a:spcPts val="1200"/>
              </a:spcAft>
              <a:buSzPct val="75000"/>
              <a:buFont typeface="Courier New" panose="02070309020205020404" pitchFamily="49" charset="0"/>
              <a:buChar char="o"/>
            </a:pPr>
            <a:r>
              <a:rPr lang="es-AR" sz="2400" dirty="0">
                <a:solidFill>
                  <a:srgbClr val="000000"/>
                </a:solidFill>
              </a:rPr>
              <a:t>CAMIÓN</a:t>
            </a:r>
          </a:p>
          <a:p>
            <a:pPr marL="1028700" lvl="3" indent="-571500">
              <a:lnSpc>
                <a:spcPct val="90000"/>
              </a:lnSpc>
              <a:spcAft>
                <a:spcPts val="1200"/>
              </a:spcAft>
              <a:buSzPct val="75000"/>
              <a:buFont typeface="Courier New" panose="02070309020205020404" pitchFamily="49" charset="0"/>
              <a:buChar char="o"/>
            </a:pPr>
            <a:r>
              <a:rPr lang="es-AR" sz="2400" dirty="0">
                <a:solidFill>
                  <a:srgbClr val="000000"/>
                </a:solidFill>
              </a:rPr>
              <a:t>COMBI</a:t>
            </a:r>
          </a:p>
          <a:p>
            <a:pPr marL="1028700" lvl="3" indent="-571500">
              <a:lnSpc>
                <a:spcPct val="90000"/>
              </a:lnSpc>
              <a:spcAft>
                <a:spcPts val="1200"/>
              </a:spcAft>
              <a:buSzPct val="75000"/>
              <a:buFont typeface="Courier New" panose="02070309020205020404" pitchFamily="49" charset="0"/>
              <a:buChar char="o"/>
            </a:pPr>
            <a:r>
              <a:rPr lang="es-AR" sz="2400" dirty="0">
                <a:solidFill>
                  <a:srgbClr val="000000"/>
                </a:solidFill>
              </a:rPr>
              <a:t>AUTOBÚS</a:t>
            </a:r>
          </a:p>
          <a:p>
            <a:pPr marL="1028700" lvl="3" indent="-571500">
              <a:lnSpc>
                <a:spcPct val="90000"/>
              </a:lnSpc>
              <a:spcAft>
                <a:spcPts val="1200"/>
              </a:spcAft>
              <a:buSzPct val="75000"/>
              <a:buFont typeface="Courier New" panose="02070309020205020404" pitchFamily="49" charset="0"/>
              <a:buChar char="o"/>
            </a:pPr>
            <a:r>
              <a:rPr lang="es-AR" sz="2400" dirty="0">
                <a:solidFill>
                  <a:srgbClr val="000000"/>
                </a:solidFill>
              </a:rPr>
              <a:t>CICLOMOTOR</a:t>
            </a:r>
          </a:p>
          <a:p>
            <a:pPr lvl="1" indent="-457200">
              <a:lnSpc>
                <a:spcPct val="90000"/>
              </a:lnSpc>
              <a:spcAft>
                <a:spcPts val="1200"/>
              </a:spcAft>
              <a:buSzPct val="75000"/>
              <a:buFont typeface="Arial" panose="020B0604020202020204" pitchFamily="34" charset="0"/>
              <a:buChar char="•"/>
            </a:pPr>
            <a:r>
              <a:rPr lang="es-AR" sz="3300" dirty="0">
                <a:solidFill>
                  <a:srgbClr val="000000"/>
                </a:solidFill>
              </a:rPr>
              <a:t>Subtipos del tipo de entidad ANIMAL:</a:t>
            </a:r>
          </a:p>
          <a:p>
            <a:pPr marL="1028700" lvl="3" indent="-571500">
              <a:lnSpc>
                <a:spcPct val="90000"/>
              </a:lnSpc>
              <a:spcAft>
                <a:spcPts val="1200"/>
              </a:spcAft>
              <a:buSzPct val="75000"/>
              <a:buFont typeface="Courier New" panose="02070309020205020404" pitchFamily="49" charset="0"/>
              <a:buChar char="o"/>
            </a:pPr>
            <a:r>
              <a:rPr lang="es-AR" sz="2400" dirty="0">
                <a:solidFill>
                  <a:srgbClr val="000000"/>
                </a:solidFill>
              </a:rPr>
              <a:t>FELINO</a:t>
            </a:r>
          </a:p>
          <a:p>
            <a:pPr marL="1028700" lvl="3" indent="-571500">
              <a:lnSpc>
                <a:spcPct val="90000"/>
              </a:lnSpc>
              <a:spcAft>
                <a:spcPts val="1200"/>
              </a:spcAft>
              <a:buSzPct val="75000"/>
              <a:buFont typeface="Courier New" panose="02070309020205020404" pitchFamily="49" charset="0"/>
              <a:buChar char="o"/>
            </a:pPr>
            <a:r>
              <a:rPr lang="es-AR" sz="2400" dirty="0">
                <a:solidFill>
                  <a:srgbClr val="000000"/>
                </a:solidFill>
              </a:rPr>
              <a:t>REPTIL</a:t>
            </a:r>
          </a:p>
          <a:p>
            <a:pPr marL="1028700" lvl="3" indent="-571500">
              <a:lnSpc>
                <a:spcPct val="90000"/>
              </a:lnSpc>
              <a:spcAft>
                <a:spcPts val="1200"/>
              </a:spcAft>
              <a:buSzPct val="75000"/>
              <a:buFont typeface="Courier New" panose="02070309020205020404" pitchFamily="49" charset="0"/>
              <a:buChar char="o"/>
            </a:pPr>
            <a:r>
              <a:rPr lang="es-AR" sz="2400" dirty="0">
                <a:solidFill>
                  <a:srgbClr val="000000"/>
                </a:solidFill>
              </a:rPr>
              <a:t>AVE</a:t>
            </a:r>
          </a:p>
        </p:txBody>
      </p:sp>
    </p:spTree>
    <p:extLst>
      <p:ext uri="{BB962C8B-B14F-4D97-AF65-F5344CB8AC3E}">
        <p14:creationId xmlns:p14="http://schemas.microsoft.com/office/powerpoint/2010/main" val="415957865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318854" y="26894"/>
            <a:ext cx="8614906" cy="11422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Tipo de Herencia</a:t>
            </a:r>
            <a:endParaRPr lang="es-AR" dirty="0"/>
          </a:p>
        </p:txBody>
      </p:sp>
      <p:sp>
        <p:nvSpPr>
          <p:cNvPr id="262" name="CustomShape 2"/>
          <p:cNvSpPr/>
          <p:nvPr/>
        </p:nvSpPr>
        <p:spPr>
          <a:xfrm>
            <a:off x="215153" y="900953"/>
            <a:ext cx="8718607" cy="5714999"/>
          </a:xfrm>
          <a:prstGeom prst="rect">
            <a:avLst/>
          </a:prstGeom>
          <a:noFill/>
          <a:ln>
            <a:noFill/>
          </a:ln>
        </p:spPr>
        <p:txBody>
          <a:bodyPr lIns="90000" tIns="45000" rIns="90000" bIns="45000">
            <a:normAutofit fontScale="92500" lnSpcReduction="10000"/>
          </a:bodyPr>
          <a:lstStyle/>
          <a:p>
            <a:pPr>
              <a:spcAft>
                <a:spcPts val="1200"/>
              </a:spcAft>
            </a:pPr>
            <a:r>
              <a:rPr lang="es-AR" sz="3600" dirty="0">
                <a:solidFill>
                  <a:srgbClr val="000000"/>
                </a:solidFill>
              </a:rPr>
              <a:t>Es un concepto asociado a las subclases</a:t>
            </a:r>
            <a:r>
              <a:rPr lang="es-ES" sz="3600" dirty="0"/>
              <a:t>.</a:t>
            </a:r>
          </a:p>
          <a:p>
            <a:pPr>
              <a:spcAft>
                <a:spcPts val="1200"/>
              </a:spcAft>
            </a:pPr>
            <a:r>
              <a:rPr lang="es-ES" sz="3600" dirty="0">
                <a:solidFill>
                  <a:srgbClr val="000000"/>
                </a:solidFill>
              </a:rPr>
              <a:t>Una entidad en una subclase representa también a la misma en la superclase, por lo que debe disponer de valores para sus atributos específicos o locales (de la subclase), así como de valores para los atributos como miembro de la superclase.</a:t>
            </a:r>
          </a:p>
          <a:p>
            <a:pPr>
              <a:spcAft>
                <a:spcPts val="1200"/>
              </a:spcAft>
            </a:pPr>
            <a:r>
              <a:rPr lang="es-ES" sz="3600" dirty="0">
                <a:solidFill>
                  <a:srgbClr val="000000"/>
                </a:solidFill>
              </a:rPr>
              <a:t>Una entidad que es miembro de una subclase hereda todos los atributos de la entidad como miembro de la superclase y las relaciones en las que ésta participa.</a:t>
            </a:r>
            <a:endParaRPr lang="es-AR" sz="3600" dirty="0">
              <a:solidFill>
                <a:srgbClr val="000000"/>
              </a:solidFill>
            </a:endParaRPr>
          </a:p>
        </p:txBody>
      </p:sp>
    </p:spTree>
    <p:extLst>
      <p:ext uri="{BB962C8B-B14F-4D97-AF65-F5344CB8AC3E}">
        <p14:creationId xmlns:p14="http://schemas.microsoft.com/office/powerpoint/2010/main" val="18056119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215153" y="26894"/>
            <a:ext cx="8834718" cy="11422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Subclase, superclase y tipo de Herencia</a:t>
            </a:r>
            <a:endParaRPr lang="es-AR" dirty="0"/>
          </a:p>
        </p:txBody>
      </p:sp>
      <p:sp>
        <p:nvSpPr>
          <p:cNvPr id="262" name="CustomShape 2"/>
          <p:cNvSpPr/>
          <p:nvPr/>
        </p:nvSpPr>
        <p:spPr>
          <a:xfrm>
            <a:off x="215153" y="900953"/>
            <a:ext cx="8718607" cy="5714999"/>
          </a:xfrm>
          <a:prstGeom prst="rect">
            <a:avLst/>
          </a:prstGeom>
          <a:noFill/>
          <a:ln>
            <a:noFill/>
          </a:ln>
        </p:spPr>
        <p:txBody>
          <a:bodyPr lIns="90000" tIns="45000" rIns="90000" bIns="45000">
            <a:normAutofit lnSpcReduction="10000"/>
          </a:bodyPr>
          <a:lstStyle/>
          <a:p>
            <a:pPr>
              <a:spcAft>
                <a:spcPts val="1200"/>
              </a:spcAft>
            </a:pPr>
            <a:r>
              <a:rPr lang="es-AR" sz="3600" dirty="0">
                <a:solidFill>
                  <a:srgbClr val="000000"/>
                </a:solidFill>
              </a:rPr>
              <a:t>Imaginemos que debemos dividir la entidad empleado por el tipo de profesión (Licenciado, Técnico, Secretaria).</a:t>
            </a:r>
          </a:p>
          <a:p>
            <a:pPr>
              <a:spcAft>
                <a:spcPts val="1200"/>
              </a:spcAft>
            </a:pPr>
            <a:r>
              <a:rPr lang="es-AR" sz="3600" dirty="0">
                <a:solidFill>
                  <a:srgbClr val="000000"/>
                </a:solidFill>
              </a:rPr>
              <a:t>En este caso la Superclase sería la entidad Empleado mientras que las subclases serían Licenciado, Técnico y Secretaria.</a:t>
            </a:r>
          </a:p>
          <a:p>
            <a:pPr>
              <a:spcAft>
                <a:spcPts val="1200"/>
              </a:spcAft>
            </a:pPr>
            <a:r>
              <a:rPr lang="es-AR" sz="3600" dirty="0">
                <a:solidFill>
                  <a:srgbClr val="000000"/>
                </a:solidFill>
              </a:rPr>
              <a:t>Cada uno de los empleados van a tener sus atributos específicos o locales dentro de la subclase a la que pertenecen mas los atributos de la superclase Empleado.</a:t>
            </a:r>
          </a:p>
        </p:txBody>
      </p:sp>
    </p:spTree>
    <p:extLst>
      <p:ext uri="{BB962C8B-B14F-4D97-AF65-F5344CB8AC3E}">
        <p14:creationId xmlns:p14="http://schemas.microsoft.com/office/powerpoint/2010/main" val="15438088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318854" y="26894"/>
            <a:ext cx="8614906" cy="11422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Tipo de Herencia</a:t>
            </a:r>
            <a:endParaRPr lang="es-AR" dirty="0"/>
          </a:p>
        </p:txBody>
      </p:sp>
      <p:grpSp>
        <p:nvGrpSpPr>
          <p:cNvPr id="7" name="Group 6"/>
          <p:cNvGrpSpPr/>
          <p:nvPr/>
        </p:nvGrpSpPr>
        <p:grpSpPr>
          <a:xfrm>
            <a:off x="163752" y="1169174"/>
            <a:ext cx="8770008" cy="4639232"/>
            <a:chOff x="1007066" y="4109771"/>
            <a:chExt cx="6906814" cy="2373109"/>
          </a:xfrm>
        </p:grpSpPr>
        <p:sp>
          <p:nvSpPr>
            <p:cNvPr id="353" name="Line 17"/>
            <p:cNvSpPr/>
            <p:nvPr/>
          </p:nvSpPr>
          <p:spPr>
            <a:xfrm>
              <a:off x="5230259" y="5667121"/>
              <a:ext cx="230400" cy="0"/>
            </a:xfrm>
            <a:prstGeom prst="line">
              <a:avLst/>
            </a:prstGeom>
            <a:ln w="9360">
              <a:solidFill>
                <a:srgbClr val="000000"/>
              </a:solidFill>
              <a:round/>
            </a:ln>
          </p:spPr>
        </p:sp>
        <p:sp>
          <p:nvSpPr>
            <p:cNvPr id="357" name="Line 21"/>
            <p:cNvSpPr/>
            <p:nvPr/>
          </p:nvSpPr>
          <p:spPr>
            <a:xfrm>
              <a:off x="2585982" y="4616067"/>
              <a:ext cx="419298" cy="0"/>
            </a:xfrm>
            <a:prstGeom prst="line">
              <a:avLst/>
            </a:prstGeom>
            <a:ln w="9360">
              <a:solidFill>
                <a:srgbClr val="000000"/>
              </a:solidFill>
              <a:round/>
            </a:ln>
          </p:spPr>
        </p:sp>
        <p:sp>
          <p:nvSpPr>
            <p:cNvPr id="360" name="Line 24"/>
            <p:cNvSpPr/>
            <p:nvPr/>
          </p:nvSpPr>
          <p:spPr>
            <a:xfrm>
              <a:off x="3005280" y="4539747"/>
              <a:ext cx="0" cy="76320"/>
            </a:xfrm>
            <a:prstGeom prst="line">
              <a:avLst/>
            </a:prstGeom>
            <a:ln w="9360">
              <a:solidFill>
                <a:srgbClr val="000000"/>
              </a:solidFill>
              <a:round/>
            </a:ln>
          </p:spPr>
        </p:sp>
        <p:sp>
          <p:nvSpPr>
            <p:cNvPr id="375" name="Line 39"/>
            <p:cNvSpPr/>
            <p:nvPr/>
          </p:nvSpPr>
          <p:spPr>
            <a:xfrm>
              <a:off x="4870831" y="5823968"/>
              <a:ext cx="0" cy="152280"/>
            </a:xfrm>
            <a:prstGeom prst="line">
              <a:avLst/>
            </a:prstGeom>
            <a:ln w="9360">
              <a:solidFill>
                <a:srgbClr val="000000"/>
              </a:solidFill>
              <a:round/>
            </a:ln>
          </p:spPr>
        </p:sp>
        <p:grpSp>
          <p:nvGrpSpPr>
            <p:cNvPr id="6" name="Group 5"/>
            <p:cNvGrpSpPr/>
            <p:nvPr/>
          </p:nvGrpSpPr>
          <p:grpSpPr>
            <a:xfrm>
              <a:off x="1007066" y="4109771"/>
              <a:ext cx="6906814" cy="2373109"/>
              <a:chOff x="1007066" y="4109771"/>
              <a:chExt cx="6906814" cy="2373109"/>
            </a:xfrm>
          </p:grpSpPr>
          <p:sp>
            <p:nvSpPr>
              <p:cNvPr id="348" name="Line 12"/>
              <p:cNvSpPr/>
              <p:nvPr/>
            </p:nvSpPr>
            <p:spPr>
              <a:xfrm>
                <a:off x="6079047" y="4398660"/>
                <a:ext cx="350640" cy="0"/>
              </a:xfrm>
              <a:prstGeom prst="line">
                <a:avLst/>
              </a:prstGeom>
              <a:ln w="9360">
                <a:solidFill>
                  <a:srgbClr val="000000"/>
                </a:solidFill>
                <a:round/>
              </a:ln>
            </p:spPr>
          </p:sp>
          <p:grpSp>
            <p:nvGrpSpPr>
              <p:cNvPr id="5" name="Group 4"/>
              <p:cNvGrpSpPr/>
              <p:nvPr/>
            </p:nvGrpSpPr>
            <p:grpSpPr>
              <a:xfrm>
                <a:off x="1007066" y="4109771"/>
                <a:ext cx="6906814" cy="2373109"/>
                <a:chOff x="1007066" y="4109771"/>
                <a:chExt cx="6906814" cy="2373109"/>
              </a:xfrm>
            </p:grpSpPr>
            <p:sp>
              <p:nvSpPr>
                <p:cNvPr id="382" name="CustomShape 46"/>
                <p:cNvSpPr/>
                <p:nvPr/>
              </p:nvSpPr>
              <p:spPr>
                <a:xfrm>
                  <a:off x="2431781" y="5506084"/>
                  <a:ext cx="1080720" cy="301320"/>
                </a:xfrm>
                <a:prstGeom prst="rect">
                  <a:avLst/>
                </a:prstGeom>
                <a:solidFill>
                  <a:srgbClr val="FFFFFF"/>
                </a:solidFill>
                <a:ln w="9360">
                  <a:solidFill>
                    <a:srgbClr val="000000"/>
                  </a:solidFill>
                  <a:miter/>
                </a:ln>
              </p:spPr>
              <p:txBody>
                <a:bodyPr lIns="0" tIns="46800" rIns="0" bIns="10800" anchor="ctr"/>
                <a:lstStyle/>
                <a:p>
                  <a:pPr algn="ctr">
                    <a:lnSpc>
                      <a:spcPct val="100000"/>
                    </a:lnSpc>
                  </a:pPr>
                  <a:r>
                    <a:rPr lang="en-US" sz="2400" dirty="0">
                      <a:solidFill>
                        <a:srgbClr val="000000"/>
                      </a:solidFill>
                    </a:rPr>
                    <a:t>AUTO</a:t>
                  </a:r>
                  <a:endParaRPr sz="2400" dirty="0">
                    <a:solidFill>
                      <a:srgbClr val="000000"/>
                    </a:solidFill>
                  </a:endParaRPr>
                </a:p>
              </p:txBody>
            </p:sp>
            <p:grpSp>
              <p:nvGrpSpPr>
                <p:cNvPr id="3" name="Group 2"/>
                <p:cNvGrpSpPr/>
                <p:nvPr/>
              </p:nvGrpSpPr>
              <p:grpSpPr>
                <a:xfrm>
                  <a:off x="1007066" y="4109771"/>
                  <a:ext cx="6906814" cy="2373109"/>
                  <a:chOff x="1007066" y="4109771"/>
                  <a:chExt cx="6906814" cy="2373109"/>
                </a:xfrm>
              </p:grpSpPr>
              <p:sp>
                <p:nvSpPr>
                  <p:cNvPr id="57" name="CustomShape 16"/>
                  <p:cNvSpPr/>
                  <p:nvPr/>
                </p:nvSpPr>
                <p:spPr>
                  <a:xfrm>
                    <a:off x="5462099" y="5383117"/>
                    <a:ext cx="1270621" cy="577440"/>
                  </a:xfrm>
                  <a:prstGeom prst="diamond">
                    <a:avLst/>
                  </a:prstGeom>
                  <a:noFill/>
                  <a:ln w="9360">
                    <a:solidFill>
                      <a:srgbClr val="000000"/>
                    </a:solidFill>
                    <a:miter/>
                  </a:ln>
                </p:spPr>
                <p:txBody>
                  <a:bodyPr lIns="0" tIns="46800" rIns="0" bIns="10800" anchor="ctr"/>
                  <a:lstStyle/>
                  <a:p>
                    <a:pPr algn="ctr"/>
                    <a:r>
                      <a:rPr lang="en-US" sz="2400" dirty="0">
                        <a:solidFill>
                          <a:srgbClr val="000000"/>
                        </a:solidFill>
                      </a:rPr>
                      <a:t>LLEVA</a:t>
                    </a:r>
                    <a:endParaRPr sz="2400" dirty="0">
                      <a:solidFill>
                        <a:srgbClr val="000000"/>
                      </a:solidFill>
                    </a:endParaRPr>
                  </a:p>
                </p:txBody>
              </p:sp>
              <p:grpSp>
                <p:nvGrpSpPr>
                  <p:cNvPr id="2" name="Group 1"/>
                  <p:cNvGrpSpPr/>
                  <p:nvPr/>
                </p:nvGrpSpPr>
                <p:grpSpPr>
                  <a:xfrm>
                    <a:off x="1007066" y="4109771"/>
                    <a:ext cx="6906814" cy="2373109"/>
                    <a:chOff x="1007066" y="4109771"/>
                    <a:chExt cx="6906814" cy="2373109"/>
                  </a:xfrm>
                </p:grpSpPr>
                <p:sp>
                  <p:nvSpPr>
                    <p:cNvPr id="340" name="CustomShape 4"/>
                    <p:cNvSpPr/>
                    <p:nvPr/>
                  </p:nvSpPr>
                  <p:spPr>
                    <a:xfrm>
                      <a:off x="1141412" y="5495290"/>
                      <a:ext cx="1151461" cy="301320"/>
                    </a:xfrm>
                    <a:prstGeom prst="rect">
                      <a:avLst/>
                    </a:prstGeom>
                    <a:noFill/>
                    <a:ln w="9360">
                      <a:solidFill>
                        <a:srgbClr val="000000"/>
                      </a:solidFill>
                      <a:miter/>
                    </a:ln>
                  </p:spPr>
                  <p:txBody>
                    <a:bodyPr lIns="0" tIns="46800" rIns="0" bIns="10800" anchor="ctr"/>
                    <a:lstStyle/>
                    <a:p>
                      <a:pPr algn="ctr">
                        <a:lnSpc>
                          <a:spcPct val="100000"/>
                        </a:lnSpc>
                      </a:pPr>
                      <a:r>
                        <a:rPr lang="en-US" sz="2400" dirty="0">
                          <a:solidFill>
                            <a:srgbClr val="000000"/>
                          </a:solidFill>
                        </a:rPr>
                        <a:t>CAMIÓN</a:t>
                      </a:r>
                      <a:endParaRPr sz="2400" dirty="0">
                        <a:solidFill>
                          <a:srgbClr val="000000"/>
                        </a:solidFill>
                      </a:endParaRPr>
                    </a:p>
                  </p:txBody>
                </p:sp>
                <p:sp>
                  <p:nvSpPr>
                    <p:cNvPr id="342" name="Line 6"/>
                    <p:cNvSpPr/>
                    <p:nvPr/>
                  </p:nvSpPr>
                  <p:spPr>
                    <a:xfrm flipH="1">
                      <a:off x="1783681" y="5084641"/>
                      <a:ext cx="1503838" cy="420186"/>
                    </a:xfrm>
                    <a:prstGeom prst="line">
                      <a:avLst/>
                    </a:prstGeom>
                    <a:ln w="9360">
                      <a:solidFill>
                        <a:srgbClr val="000000"/>
                      </a:solidFill>
                      <a:round/>
                    </a:ln>
                  </p:spPr>
                </p:sp>
                <p:sp>
                  <p:nvSpPr>
                    <p:cNvPr id="343" name="Line 7"/>
                    <p:cNvSpPr/>
                    <p:nvPr/>
                  </p:nvSpPr>
                  <p:spPr>
                    <a:xfrm>
                      <a:off x="3708360" y="5084640"/>
                      <a:ext cx="704880" cy="426960"/>
                    </a:xfrm>
                    <a:prstGeom prst="line">
                      <a:avLst/>
                    </a:prstGeom>
                    <a:ln w="9360">
                      <a:solidFill>
                        <a:srgbClr val="000000"/>
                      </a:solidFill>
                      <a:round/>
                    </a:ln>
                  </p:spPr>
                </p:sp>
                <p:sp>
                  <p:nvSpPr>
                    <p:cNvPr id="344" name="CustomShape 8"/>
                    <p:cNvSpPr/>
                    <p:nvPr/>
                  </p:nvSpPr>
                  <p:spPr>
                    <a:xfrm flipV="1">
                      <a:off x="3005280" y="4779360"/>
                      <a:ext cx="984960" cy="532800"/>
                    </a:xfrm>
                    <a:prstGeom prst="triangle">
                      <a:avLst>
                        <a:gd name="adj" fmla="val 50000"/>
                      </a:avLst>
                    </a:prstGeom>
                    <a:noFill/>
                    <a:ln w="9360">
                      <a:solidFill>
                        <a:srgbClr val="000000"/>
                      </a:solidFill>
                      <a:miter/>
                    </a:ln>
                  </p:spPr>
                </p:sp>
                <p:sp>
                  <p:nvSpPr>
                    <p:cNvPr id="345" name="Line 9"/>
                    <p:cNvSpPr/>
                    <p:nvPr/>
                  </p:nvSpPr>
                  <p:spPr>
                    <a:xfrm flipH="1">
                      <a:off x="2950920" y="5313240"/>
                      <a:ext cx="547920" cy="198000"/>
                    </a:xfrm>
                    <a:prstGeom prst="line">
                      <a:avLst/>
                    </a:prstGeom>
                    <a:ln w="9360">
                      <a:solidFill>
                        <a:srgbClr val="000000"/>
                      </a:solidFill>
                      <a:round/>
                    </a:ln>
                  </p:spPr>
                </p:sp>
                <p:sp>
                  <p:nvSpPr>
                    <p:cNvPr id="347" name="CustomShape 11"/>
                    <p:cNvSpPr/>
                    <p:nvPr/>
                  </p:nvSpPr>
                  <p:spPr>
                    <a:xfrm>
                      <a:off x="7028640" y="5519520"/>
                      <a:ext cx="885240" cy="301320"/>
                    </a:xfrm>
                    <a:prstGeom prst="rect">
                      <a:avLst/>
                    </a:prstGeom>
                    <a:noFill/>
                    <a:ln w="12700">
                      <a:solidFill>
                        <a:srgbClr val="000000"/>
                      </a:solidFill>
                      <a:miter/>
                    </a:ln>
                  </p:spPr>
                  <p:txBody>
                    <a:bodyPr wrap="none" lIns="72000" tIns="46800" rIns="72000" bIns="10800" anchor="ctr"/>
                    <a:lstStyle/>
                    <a:p>
                      <a:pPr algn="ctr">
                        <a:lnSpc>
                          <a:spcPct val="100000"/>
                        </a:lnSpc>
                      </a:pPr>
                      <a:r>
                        <a:rPr lang="en-US" sz="2400" dirty="0">
                          <a:solidFill>
                            <a:srgbClr val="000000"/>
                          </a:solidFill>
                        </a:rPr>
                        <a:t>SIDECAR</a:t>
                      </a:r>
                      <a:endParaRPr sz="2400" dirty="0">
                        <a:solidFill>
                          <a:srgbClr val="000000"/>
                        </a:solidFill>
                      </a:endParaRPr>
                    </a:p>
                  </p:txBody>
                </p:sp>
                <p:sp>
                  <p:nvSpPr>
                    <p:cNvPr id="351" name="Line 15"/>
                    <p:cNvSpPr/>
                    <p:nvPr/>
                  </p:nvSpPr>
                  <p:spPr>
                    <a:xfrm>
                      <a:off x="6734160" y="5667120"/>
                      <a:ext cx="280800" cy="0"/>
                    </a:xfrm>
                    <a:prstGeom prst="line">
                      <a:avLst/>
                    </a:prstGeom>
                    <a:ln w="9360">
                      <a:solidFill>
                        <a:srgbClr val="000000"/>
                      </a:solidFill>
                      <a:round/>
                    </a:ln>
                  </p:spPr>
                </p:sp>
                <p:sp>
                  <p:nvSpPr>
                    <p:cNvPr id="361" name="CustomShape 25"/>
                    <p:cNvSpPr/>
                    <p:nvPr/>
                  </p:nvSpPr>
                  <p:spPr>
                    <a:xfrm>
                      <a:off x="1198481" y="5972040"/>
                      <a:ext cx="248853" cy="190434"/>
                    </a:xfrm>
                    <a:prstGeom prst="ellipse">
                      <a:avLst/>
                    </a:prstGeom>
                    <a:solidFill>
                      <a:srgbClr val="FFFFFF"/>
                    </a:solidFill>
                    <a:ln w="9360">
                      <a:solidFill>
                        <a:srgbClr val="000000"/>
                      </a:solidFill>
                      <a:round/>
                    </a:ln>
                  </p:spPr>
                </p:sp>
                <p:sp>
                  <p:nvSpPr>
                    <p:cNvPr id="362" name="CustomShape 26"/>
                    <p:cNvSpPr/>
                    <p:nvPr/>
                  </p:nvSpPr>
                  <p:spPr>
                    <a:xfrm>
                      <a:off x="1007066" y="6130530"/>
                      <a:ext cx="846053" cy="331200"/>
                    </a:xfrm>
                    <a:prstGeom prst="rect">
                      <a:avLst/>
                    </a:prstGeom>
                    <a:noFill/>
                    <a:ln>
                      <a:noFill/>
                    </a:ln>
                  </p:spPr>
                  <p:txBody>
                    <a:bodyPr wrap="none" lIns="0" tIns="46800" rIns="0" bIns="10800"/>
                    <a:lstStyle/>
                    <a:p>
                      <a:pPr algn="ctr">
                        <a:lnSpc>
                          <a:spcPct val="100000"/>
                        </a:lnSpc>
                      </a:pPr>
                      <a:r>
                        <a:rPr lang="en-US" sz="2400" dirty="0" err="1">
                          <a:solidFill>
                            <a:srgbClr val="000000"/>
                          </a:solidFill>
                        </a:rPr>
                        <a:t>numEjes</a:t>
                      </a:r>
                      <a:endParaRPr sz="2400" dirty="0">
                        <a:solidFill>
                          <a:srgbClr val="000000"/>
                        </a:solidFill>
                      </a:endParaRPr>
                    </a:p>
                  </p:txBody>
                </p:sp>
                <p:sp>
                  <p:nvSpPr>
                    <p:cNvPr id="363" name="Line 27"/>
                    <p:cNvSpPr/>
                    <p:nvPr/>
                  </p:nvSpPr>
                  <p:spPr>
                    <a:xfrm>
                      <a:off x="1322907" y="5796610"/>
                      <a:ext cx="0" cy="152280"/>
                    </a:xfrm>
                    <a:prstGeom prst="line">
                      <a:avLst/>
                    </a:prstGeom>
                    <a:ln w="9360">
                      <a:solidFill>
                        <a:srgbClr val="000000"/>
                      </a:solidFill>
                      <a:round/>
                    </a:ln>
                  </p:spPr>
                </p:sp>
                <p:sp>
                  <p:nvSpPr>
                    <p:cNvPr id="364" name="CustomShape 28"/>
                    <p:cNvSpPr/>
                    <p:nvPr/>
                  </p:nvSpPr>
                  <p:spPr>
                    <a:xfrm>
                      <a:off x="1965615" y="5994970"/>
                      <a:ext cx="291601" cy="190434"/>
                    </a:xfrm>
                    <a:prstGeom prst="ellipse">
                      <a:avLst/>
                    </a:prstGeom>
                    <a:solidFill>
                      <a:srgbClr val="FFFFFF"/>
                    </a:solidFill>
                    <a:ln w="9360">
                      <a:solidFill>
                        <a:srgbClr val="000000"/>
                      </a:solidFill>
                      <a:round/>
                    </a:ln>
                  </p:spPr>
                </p:sp>
                <p:sp>
                  <p:nvSpPr>
                    <p:cNvPr id="365" name="CustomShape 29"/>
                    <p:cNvSpPr/>
                    <p:nvPr/>
                  </p:nvSpPr>
                  <p:spPr>
                    <a:xfrm>
                      <a:off x="1893601" y="6151680"/>
                      <a:ext cx="870867" cy="331200"/>
                    </a:xfrm>
                    <a:prstGeom prst="rect">
                      <a:avLst/>
                    </a:prstGeom>
                    <a:noFill/>
                    <a:ln>
                      <a:noFill/>
                    </a:ln>
                  </p:spPr>
                  <p:txBody>
                    <a:bodyPr wrap="none" lIns="0" tIns="46800" rIns="0" bIns="10800"/>
                    <a:lstStyle/>
                    <a:p>
                      <a:pPr algn="ctr">
                        <a:lnSpc>
                          <a:spcPct val="100000"/>
                        </a:lnSpc>
                      </a:pPr>
                      <a:r>
                        <a:rPr lang="en-US" sz="2400" dirty="0" err="1">
                          <a:solidFill>
                            <a:srgbClr val="000000"/>
                          </a:solidFill>
                        </a:rPr>
                        <a:t>tonelaje</a:t>
                      </a:r>
                      <a:endParaRPr sz="2400" dirty="0">
                        <a:solidFill>
                          <a:srgbClr val="000000"/>
                        </a:solidFill>
                      </a:endParaRPr>
                    </a:p>
                  </p:txBody>
                </p:sp>
                <p:sp>
                  <p:nvSpPr>
                    <p:cNvPr id="366" name="Line 30"/>
                    <p:cNvSpPr/>
                    <p:nvPr/>
                  </p:nvSpPr>
                  <p:spPr>
                    <a:xfrm>
                      <a:off x="2111416" y="5812560"/>
                      <a:ext cx="0" cy="152280"/>
                    </a:xfrm>
                    <a:prstGeom prst="line">
                      <a:avLst/>
                    </a:prstGeom>
                    <a:ln w="9360">
                      <a:solidFill>
                        <a:srgbClr val="000000"/>
                      </a:solidFill>
                      <a:round/>
                    </a:ln>
                  </p:spPr>
                </p:sp>
                <p:sp>
                  <p:nvSpPr>
                    <p:cNvPr id="367" name="CustomShape 31"/>
                    <p:cNvSpPr/>
                    <p:nvPr/>
                  </p:nvSpPr>
                  <p:spPr>
                    <a:xfrm>
                      <a:off x="3146400" y="5972040"/>
                      <a:ext cx="318746" cy="227880"/>
                    </a:xfrm>
                    <a:prstGeom prst="ellipse">
                      <a:avLst/>
                    </a:prstGeom>
                    <a:solidFill>
                      <a:srgbClr val="FFFFFF"/>
                    </a:solidFill>
                    <a:ln w="9360">
                      <a:solidFill>
                        <a:srgbClr val="000000"/>
                      </a:solidFill>
                      <a:round/>
                    </a:ln>
                  </p:spPr>
                </p:sp>
                <p:sp>
                  <p:nvSpPr>
                    <p:cNvPr id="368" name="CustomShape 32"/>
                    <p:cNvSpPr/>
                    <p:nvPr/>
                  </p:nvSpPr>
                  <p:spPr>
                    <a:xfrm>
                      <a:off x="3232689" y="6172829"/>
                      <a:ext cx="1195201" cy="288901"/>
                    </a:xfrm>
                    <a:prstGeom prst="rect">
                      <a:avLst/>
                    </a:prstGeom>
                    <a:noFill/>
                    <a:ln>
                      <a:noFill/>
                    </a:ln>
                  </p:spPr>
                  <p:txBody>
                    <a:bodyPr wrap="none" lIns="0" tIns="46800" rIns="0" bIns="10800"/>
                    <a:lstStyle/>
                    <a:p>
                      <a:pPr algn="ctr">
                        <a:lnSpc>
                          <a:spcPct val="100000"/>
                        </a:lnSpc>
                      </a:pPr>
                      <a:r>
                        <a:rPr lang="en-US" sz="2400" dirty="0" err="1">
                          <a:solidFill>
                            <a:srgbClr val="000000"/>
                          </a:solidFill>
                        </a:rPr>
                        <a:t>Nro</a:t>
                      </a:r>
                      <a:r>
                        <a:rPr lang="en-US" sz="2400" dirty="0">
                          <a:solidFill>
                            <a:srgbClr val="000000"/>
                          </a:solidFill>
                        </a:rPr>
                        <a:t> </a:t>
                      </a:r>
                      <a:r>
                        <a:rPr lang="en-US" sz="2400" dirty="0" err="1">
                          <a:solidFill>
                            <a:srgbClr val="000000"/>
                          </a:solidFill>
                        </a:rPr>
                        <a:t>Puertas</a:t>
                      </a:r>
                      <a:endParaRPr sz="2400" dirty="0">
                        <a:solidFill>
                          <a:srgbClr val="000000"/>
                        </a:solidFill>
                      </a:endParaRPr>
                    </a:p>
                  </p:txBody>
                </p:sp>
                <p:sp>
                  <p:nvSpPr>
                    <p:cNvPr id="369" name="Line 33"/>
                    <p:cNvSpPr/>
                    <p:nvPr/>
                  </p:nvSpPr>
                  <p:spPr>
                    <a:xfrm>
                      <a:off x="3287520" y="5819760"/>
                      <a:ext cx="0" cy="152280"/>
                    </a:xfrm>
                    <a:prstGeom prst="line">
                      <a:avLst/>
                    </a:prstGeom>
                    <a:ln w="9360">
                      <a:solidFill>
                        <a:srgbClr val="000000"/>
                      </a:solidFill>
                      <a:round/>
                    </a:ln>
                  </p:spPr>
                </p:sp>
                <p:sp>
                  <p:nvSpPr>
                    <p:cNvPr id="373" name="CustomShape 37"/>
                    <p:cNvSpPr/>
                    <p:nvPr/>
                  </p:nvSpPr>
                  <p:spPr>
                    <a:xfrm>
                      <a:off x="4714757" y="5976248"/>
                      <a:ext cx="312149" cy="227880"/>
                    </a:xfrm>
                    <a:prstGeom prst="ellipse">
                      <a:avLst/>
                    </a:prstGeom>
                    <a:solidFill>
                      <a:srgbClr val="FFFFFF"/>
                    </a:solidFill>
                    <a:ln w="9360">
                      <a:solidFill>
                        <a:srgbClr val="000000"/>
                      </a:solidFill>
                      <a:round/>
                    </a:ln>
                  </p:spPr>
                </p:sp>
                <p:sp>
                  <p:nvSpPr>
                    <p:cNvPr id="374" name="CustomShape 38"/>
                    <p:cNvSpPr/>
                    <p:nvPr/>
                  </p:nvSpPr>
                  <p:spPr>
                    <a:xfrm>
                      <a:off x="5163206" y="6059430"/>
                      <a:ext cx="799200" cy="331200"/>
                    </a:xfrm>
                    <a:prstGeom prst="rect">
                      <a:avLst/>
                    </a:prstGeom>
                    <a:noFill/>
                    <a:ln>
                      <a:noFill/>
                    </a:ln>
                  </p:spPr>
                  <p:txBody>
                    <a:bodyPr wrap="none" lIns="0" tIns="46800" rIns="0" bIns="10800"/>
                    <a:lstStyle/>
                    <a:p>
                      <a:pPr algn="ctr">
                        <a:lnSpc>
                          <a:spcPct val="100000"/>
                        </a:lnSpc>
                      </a:pPr>
                      <a:r>
                        <a:rPr lang="en-US" sz="2400" dirty="0" err="1">
                          <a:solidFill>
                            <a:srgbClr val="000000"/>
                          </a:solidFill>
                        </a:rPr>
                        <a:t>cilindrada</a:t>
                      </a:r>
                      <a:endParaRPr sz="2400" dirty="0">
                        <a:solidFill>
                          <a:srgbClr val="000000"/>
                        </a:solidFill>
                      </a:endParaRPr>
                    </a:p>
                  </p:txBody>
                </p:sp>
                <p:sp>
                  <p:nvSpPr>
                    <p:cNvPr id="380" name="CustomShape 44"/>
                    <p:cNvSpPr/>
                    <p:nvPr/>
                  </p:nvSpPr>
                  <p:spPr>
                    <a:xfrm>
                      <a:off x="5259784" y="5403358"/>
                      <a:ext cx="438120" cy="215764"/>
                    </a:xfrm>
                    <a:prstGeom prst="rect">
                      <a:avLst/>
                    </a:prstGeom>
                    <a:noFill/>
                    <a:ln>
                      <a:noFill/>
                    </a:ln>
                  </p:spPr>
                  <p:txBody>
                    <a:bodyPr wrap="none" lIns="0" tIns="46800" rIns="0" bIns="10800"/>
                    <a:lstStyle/>
                    <a:p>
                      <a:pPr algn="ctr">
                        <a:lnSpc>
                          <a:spcPct val="100000"/>
                        </a:lnSpc>
                      </a:pPr>
                      <a:r>
                        <a:rPr lang="en-US" dirty="0">
                          <a:solidFill>
                            <a:srgbClr val="000000"/>
                          </a:solidFill>
                        </a:rPr>
                        <a:t>(1,1)</a:t>
                      </a:r>
                      <a:endParaRPr dirty="0">
                        <a:solidFill>
                          <a:srgbClr val="000000"/>
                        </a:solidFill>
                      </a:endParaRPr>
                    </a:p>
                  </p:txBody>
                </p:sp>
                <p:sp>
                  <p:nvSpPr>
                    <p:cNvPr id="381" name="CustomShape 45"/>
                    <p:cNvSpPr/>
                    <p:nvPr/>
                  </p:nvSpPr>
                  <p:spPr>
                    <a:xfrm>
                      <a:off x="6584760" y="5403358"/>
                      <a:ext cx="438120" cy="215764"/>
                    </a:xfrm>
                    <a:prstGeom prst="rect">
                      <a:avLst/>
                    </a:prstGeom>
                    <a:noFill/>
                    <a:ln>
                      <a:noFill/>
                    </a:ln>
                  </p:spPr>
                  <p:txBody>
                    <a:bodyPr wrap="none" lIns="0" tIns="46800" rIns="0" bIns="10800"/>
                    <a:lstStyle/>
                    <a:p>
                      <a:pPr algn="ctr"/>
                      <a:r>
                        <a:rPr lang="en-US" dirty="0">
                          <a:solidFill>
                            <a:srgbClr val="000000"/>
                          </a:solidFill>
                        </a:rPr>
                        <a:t>(0,1)</a:t>
                      </a:r>
                      <a:endParaRPr dirty="0">
                        <a:solidFill>
                          <a:srgbClr val="000000"/>
                        </a:solidFill>
                      </a:endParaRPr>
                    </a:p>
                  </p:txBody>
                </p:sp>
                <p:sp>
                  <p:nvSpPr>
                    <p:cNvPr id="384" name="CustomShape 48"/>
                    <p:cNvSpPr/>
                    <p:nvPr/>
                  </p:nvSpPr>
                  <p:spPr>
                    <a:xfrm>
                      <a:off x="5962407" y="5232458"/>
                      <a:ext cx="291960" cy="254880"/>
                    </a:xfrm>
                    <a:prstGeom prst="rect">
                      <a:avLst/>
                    </a:prstGeom>
                    <a:noFill/>
                    <a:ln>
                      <a:noFill/>
                    </a:ln>
                  </p:spPr>
                  <p:txBody>
                    <a:bodyPr wrap="none" lIns="0" tIns="46800" rIns="0" bIns="10800"/>
                    <a:lstStyle/>
                    <a:p>
                      <a:pPr algn="ctr">
                        <a:lnSpc>
                          <a:spcPct val="100000"/>
                        </a:lnSpc>
                      </a:pPr>
                      <a:r>
                        <a:rPr lang="en-US" dirty="0">
                          <a:solidFill>
                            <a:srgbClr val="000000"/>
                          </a:solidFill>
                        </a:rPr>
                        <a:t>1:1</a:t>
                      </a:r>
                      <a:endParaRPr dirty="0">
                        <a:solidFill>
                          <a:srgbClr val="000000"/>
                        </a:solidFill>
                      </a:endParaRPr>
                    </a:p>
                  </p:txBody>
                </p:sp>
                <p:sp>
                  <p:nvSpPr>
                    <p:cNvPr id="385" name="CustomShape 49"/>
                    <p:cNvSpPr/>
                    <p:nvPr/>
                  </p:nvSpPr>
                  <p:spPr>
                    <a:xfrm>
                      <a:off x="3922380" y="5511240"/>
                      <a:ext cx="1307879" cy="301320"/>
                    </a:xfrm>
                    <a:prstGeom prst="rect">
                      <a:avLst/>
                    </a:prstGeom>
                    <a:solidFill>
                      <a:srgbClr val="FFFFFF"/>
                    </a:solidFill>
                    <a:ln w="9360">
                      <a:solidFill>
                        <a:srgbClr val="000000"/>
                      </a:solidFill>
                      <a:miter/>
                    </a:ln>
                  </p:spPr>
                  <p:txBody>
                    <a:bodyPr lIns="0" tIns="46800" rIns="0" bIns="10800" anchor="ctr"/>
                    <a:lstStyle/>
                    <a:p>
                      <a:pPr algn="ctr">
                        <a:lnSpc>
                          <a:spcPct val="100000"/>
                        </a:lnSpc>
                      </a:pPr>
                      <a:r>
                        <a:rPr lang="en-US" sz="2400" dirty="0">
                          <a:solidFill>
                            <a:srgbClr val="000000"/>
                          </a:solidFill>
                        </a:rPr>
                        <a:t>MOTO</a:t>
                      </a:r>
                      <a:endParaRPr sz="2400" dirty="0">
                        <a:solidFill>
                          <a:srgbClr val="000000"/>
                        </a:solidFill>
                      </a:endParaRPr>
                    </a:p>
                  </p:txBody>
                </p:sp>
                <p:sp>
                  <p:nvSpPr>
                    <p:cNvPr id="52" name="CustomShape 3"/>
                    <p:cNvSpPr/>
                    <p:nvPr/>
                  </p:nvSpPr>
                  <p:spPr>
                    <a:xfrm>
                      <a:off x="2954160" y="4235220"/>
                      <a:ext cx="1054800" cy="301320"/>
                    </a:xfrm>
                    <a:prstGeom prst="rect">
                      <a:avLst/>
                    </a:prstGeom>
                    <a:noFill/>
                    <a:ln w="9360">
                      <a:solidFill>
                        <a:srgbClr val="000000"/>
                      </a:solidFill>
                      <a:miter/>
                    </a:ln>
                  </p:spPr>
                  <p:txBody>
                    <a:bodyPr lIns="0" tIns="46800" rIns="0" bIns="10800" anchor="ctr"/>
                    <a:lstStyle/>
                    <a:p>
                      <a:pPr algn="ctr">
                        <a:lnSpc>
                          <a:spcPct val="100000"/>
                        </a:lnSpc>
                      </a:pPr>
                      <a:r>
                        <a:rPr lang="en-US" sz="2400" dirty="0">
                          <a:solidFill>
                            <a:srgbClr val="000000"/>
                          </a:solidFill>
                        </a:rPr>
                        <a:t>VEHÍCULO</a:t>
                      </a:r>
                      <a:endParaRPr sz="2400" dirty="0"/>
                    </a:p>
                  </p:txBody>
                </p:sp>
                <p:sp>
                  <p:nvSpPr>
                    <p:cNvPr id="53" name="Line 5"/>
                    <p:cNvSpPr/>
                    <p:nvPr/>
                  </p:nvSpPr>
                  <p:spPr>
                    <a:xfrm>
                      <a:off x="3498840" y="4535460"/>
                      <a:ext cx="0" cy="247680"/>
                    </a:xfrm>
                    <a:prstGeom prst="line">
                      <a:avLst/>
                    </a:prstGeom>
                    <a:ln w="9360">
                      <a:solidFill>
                        <a:srgbClr val="000000"/>
                      </a:solidFill>
                      <a:round/>
                    </a:ln>
                  </p:spPr>
                </p:sp>
                <p:sp>
                  <p:nvSpPr>
                    <p:cNvPr id="54" name="CustomShape 10"/>
                    <p:cNvSpPr/>
                    <p:nvPr/>
                  </p:nvSpPr>
                  <p:spPr>
                    <a:xfrm>
                      <a:off x="6431220" y="4248000"/>
                      <a:ext cx="1333314" cy="301320"/>
                    </a:xfrm>
                    <a:prstGeom prst="rect">
                      <a:avLst/>
                    </a:prstGeom>
                    <a:noFill/>
                    <a:ln w="9360">
                      <a:solidFill>
                        <a:srgbClr val="000000"/>
                      </a:solidFill>
                      <a:miter/>
                    </a:ln>
                  </p:spPr>
                  <p:txBody>
                    <a:bodyPr lIns="0" tIns="46800" rIns="0" bIns="10800" anchor="ctr"/>
                    <a:lstStyle/>
                    <a:p>
                      <a:pPr algn="ctr">
                        <a:lnSpc>
                          <a:spcPct val="100000"/>
                        </a:lnSpc>
                      </a:pPr>
                      <a:r>
                        <a:rPr lang="en-US" sz="2400" dirty="0">
                          <a:solidFill>
                            <a:srgbClr val="000000"/>
                          </a:solidFill>
                        </a:rPr>
                        <a:t>FABRICANTE</a:t>
                      </a:r>
                      <a:endParaRPr sz="2400" dirty="0"/>
                    </a:p>
                  </p:txBody>
                </p:sp>
                <p:sp>
                  <p:nvSpPr>
                    <p:cNvPr id="55" name="CustomShape 13"/>
                    <p:cNvSpPr/>
                    <p:nvPr/>
                  </p:nvSpPr>
                  <p:spPr>
                    <a:xfrm>
                      <a:off x="4333014" y="4109771"/>
                      <a:ext cx="1752120" cy="594720"/>
                    </a:xfrm>
                    <a:prstGeom prst="diamond">
                      <a:avLst/>
                    </a:prstGeom>
                    <a:noFill/>
                    <a:ln w="9360">
                      <a:solidFill>
                        <a:srgbClr val="000000"/>
                      </a:solidFill>
                      <a:miter/>
                    </a:ln>
                  </p:spPr>
                  <p:txBody>
                    <a:bodyPr lIns="0" tIns="46800" rIns="0" bIns="10800" anchor="ctr"/>
                    <a:lstStyle/>
                    <a:p>
                      <a:pPr algn="ctr">
                        <a:lnSpc>
                          <a:spcPct val="100000"/>
                        </a:lnSpc>
                      </a:pPr>
                      <a:r>
                        <a:rPr lang="en-US" sz="2400" dirty="0">
                          <a:solidFill>
                            <a:srgbClr val="000000"/>
                          </a:solidFill>
                        </a:rPr>
                        <a:t>FABRICA</a:t>
                      </a:r>
                      <a:endParaRPr sz="2400" dirty="0"/>
                    </a:p>
                  </p:txBody>
                </p:sp>
                <p:sp>
                  <p:nvSpPr>
                    <p:cNvPr id="58" name="Line 18"/>
                    <p:cNvSpPr/>
                    <p:nvPr/>
                  </p:nvSpPr>
                  <p:spPr>
                    <a:xfrm>
                      <a:off x="2654280" y="4325940"/>
                      <a:ext cx="280800" cy="0"/>
                    </a:xfrm>
                    <a:prstGeom prst="line">
                      <a:avLst/>
                    </a:prstGeom>
                    <a:ln w="9360">
                      <a:solidFill>
                        <a:srgbClr val="000000"/>
                      </a:solidFill>
                      <a:round/>
                    </a:ln>
                  </p:spPr>
                </p:sp>
                <p:sp>
                  <p:nvSpPr>
                    <p:cNvPr id="59" name="CustomShape 19"/>
                    <p:cNvSpPr/>
                    <p:nvPr/>
                  </p:nvSpPr>
                  <p:spPr>
                    <a:xfrm>
                      <a:off x="2513160" y="4173660"/>
                      <a:ext cx="210240" cy="227880"/>
                    </a:xfrm>
                    <a:prstGeom prst="ellipse">
                      <a:avLst/>
                    </a:prstGeom>
                    <a:solidFill>
                      <a:srgbClr val="E7DEC9"/>
                    </a:solidFill>
                    <a:ln w="9360">
                      <a:solidFill>
                        <a:srgbClr val="000000"/>
                      </a:solidFill>
                      <a:round/>
                    </a:ln>
                  </p:spPr>
                </p:sp>
                <p:sp>
                  <p:nvSpPr>
                    <p:cNvPr id="60" name="CustomShape 20"/>
                    <p:cNvSpPr/>
                    <p:nvPr/>
                  </p:nvSpPr>
                  <p:spPr>
                    <a:xfrm>
                      <a:off x="1047547" y="4133880"/>
                      <a:ext cx="1708781" cy="331200"/>
                    </a:xfrm>
                    <a:prstGeom prst="rect">
                      <a:avLst/>
                    </a:prstGeom>
                    <a:noFill/>
                    <a:ln>
                      <a:noFill/>
                    </a:ln>
                  </p:spPr>
                  <p:txBody>
                    <a:bodyPr lIns="0" tIns="46800" rIns="0" bIns="10800"/>
                    <a:lstStyle/>
                    <a:p>
                      <a:pPr>
                        <a:lnSpc>
                          <a:spcPct val="100000"/>
                        </a:lnSpc>
                      </a:pPr>
                      <a:r>
                        <a:rPr lang="es-AR" sz="2400" dirty="0" err="1">
                          <a:solidFill>
                            <a:srgbClr val="000000"/>
                          </a:solidFill>
                        </a:rPr>
                        <a:t>Nro</a:t>
                      </a:r>
                      <a:r>
                        <a:rPr lang="es-AR" sz="2400" dirty="0">
                          <a:solidFill>
                            <a:srgbClr val="000000"/>
                          </a:solidFill>
                        </a:rPr>
                        <a:t> Bastidor</a:t>
                      </a:r>
                      <a:endParaRPr lang="es-AR" sz="2400" dirty="0"/>
                    </a:p>
                  </p:txBody>
                </p:sp>
                <p:sp>
                  <p:nvSpPr>
                    <p:cNvPr id="61" name="CustomShape 22"/>
                    <p:cNvSpPr/>
                    <p:nvPr/>
                  </p:nvSpPr>
                  <p:spPr>
                    <a:xfrm>
                      <a:off x="2301840" y="4490979"/>
                      <a:ext cx="278159" cy="227880"/>
                    </a:xfrm>
                    <a:prstGeom prst="ellipse">
                      <a:avLst/>
                    </a:prstGeom>
                    <a:solidFill>
                      <a:srgbClr val="FFFFFF"/>
                    </a:solidFill>
                    <a:ln w="9360">
                      <a:solidFill>
                        <a:srgbClr val="000000"/>
                      </a:solidFill>
                      <a:round/>
                    </a:ln>
                  </p:spPr>
                </p:sp>
                <p:sp>
                  <p:nvSpPr>
                    <p:cNvPr id="62" name="CustomShape 23"/>
                    <p:cNvSpPr/>
                    <p:nvPr/>
                  </p:nvSpPr>
                  <p:spPr>
                    <a:xfrm>
                      <a:off x="1427493" y="4443660"/>
                      <a:ext cx="772560" cy="331200"/>
                    </a:xfrm>
                    <a:prstGeom prst="rect">
                      <a:avLst/>
                    </a:prstGeom>
                    <a:noFill/>
                    <a:ln>
                      <a:noFill/>
                    </a:ln>
                  </p:spPr>
                  <p:txBody>
                    <a:bodyPr lIns="0" tIns="46800" rIns="0" bIns="10800"/>
                    <a:lstStyle/>
                    <a:p>
                      <a:pPr algn="ctr">
                        <a:lnSpc>
                          <a:spcPct val="100000"/>
                        </a:lnSpc>
                      </a:pPr>
                      <a:r>
                        <a:rPr lang="en-US" sz="2400" dirty="0" err="1">
                          <a:solidFill>
                            <a:srgbClr val="000000"/>
                          </a:solidFill>
                        </a:rPr>
                        <a:t>precio</a:t>
                      </a:r>
                      <a:endParaRPr sz="2400" dirty="0"/>
                    </a:p>
                  </p:txBody>
                </p:sp>
                <p:sp>
                  <p:nvSpPr>
                    <p:cNvPr id="64" name="CustomShape 42"/>
                    <p:cNvSpPr/>
                    <p:nvPr/>
                  </p:nvSpPr>
                  <p:spPr>
                    <a:xfrm>
                      <a:off x="6020999" y="4219031"/>
                      <a:ext cx="438120" cy="196034"/>
                    </a:xfrm>
                    <a:prstGeom prst="rect">
                      <a:avLst/>
                    </a:prstGeom>
                    <a:noFill/>
                    <a:ln>
                      <a:noFill/>
                    </a:ln>
                  </p:spPr>
                  <p:txBody>
                    <a:bodyPr wrap="none" lIns="0" tIns="46800" rIns="0" bIns="10800"/>
                    <a:lstStyle/>
                    <a:p>
                      <a:pPr algn="ctr">
                        <a:lnSpc>
                          <a:spcPct val="100000"/>
                        </a:lnSpc>
                      </a:pPr>
                      <a:r>
                        <a:rPr lang="en-US" dirty="0">
                          <a:solidFill>
                            <a:srgbClr val="000000"/>
                          </a:solidFill>
                        </a:rPr>
                        <a:t>(1,1)</a:t>
                      </a:r>
                      <a:endParaRPr dirty="0"/>
                    </a:p>
                  </p:txBody>
                </p:sp>
                <p:sp>
                  <p:nvSpPr>
                    <p:cNvPr id="65" name="CustomShape 43"/>
                    <p:cNvSpPr/>
                    <p:nvPr/>
                  </p:nvSpPr>
                  <p:spPr>
                    <a:xfrm>
                      <a:off x="4008960" y="4183074"/>
                      <a:ext cx="438120" cy="194941"/>
                    </a:xfrm>
                    <a:prstGeom prst="rect">
                      <a:avLst/>
                    </a:prstGeom>
                    <a:noFill/>
                    <a:ln>
                      <a:noFill/>
                    </a:ln>
                  </p:spPr>
                  <p:txBody>
                    <a:bodyPr wrap="none" lIns="0" tIns="46800" rIns="0" bIns="10800"/>
                    <a:lstStyle/>
                    <a:p>
                      <a:pPr algn="ctr">
                        <a:lnSpc>
                          <a:spcPct val="100000"/>
                        </a:lnSpc>
                      </a:pPr>
                      <a:r>
                        <a:rPr lang="en-US" dirty="0">
                          <a:solidFill>
                            <a:srgbClr val="000000"/>
                          </a:solidFill>
                        </a:rPr>
                        <a:t>(1,n)</a:t>
                      </a:r>
                      <a:endParaRPr dirty="0">
                        <a:solidFill>
                          <a:srgbClr val="000000"/>
                        </a:solidFill>
                      </a:endParaRPr>
                    </a:p>
                  </p:txBody>
                </p:sp>
                <p:sp>
                  <p:nvSpPr>
                    <p:cNvPr id="66" name="CustomShape 47"/>
                    <p:cNvSpPr/>
                    <p:nvPr/>
                  </p:nvSpPr>
                  <p:spPr>
                    <a:xfrm>
                      <a:off x="5045220" y="4711462"/>
                      <a:ext cx="421560" cy="184151"/>
                    </a:xfrm>
                    <a:prstGeom prst="rect">
                      <a:avLst/>
                    </a:prstGeom>
                    <a:noFill/>
                    <a:ln>
                      <a:noFill/>
                    </a:ln>
                  </p:spPr>
                  <p:txBody>
                    <a:bodyPr lIns="0" tIns="46800" rIns="0" bIns="10800"/>
                    <a:lstStyle/>
                    <a:p>
                      <a:pPr algn="ctr"/>
                      <a:r>
                        <a:rPr lang="en-US" dirty="0">
                          <a:solidFill>
                            <a:srgbClr val="000000"/>
                          </a:solidFill>
                        </a:rPr>
                        <a:t>N:1</a:t>
                      </a:r>
                      <a:endParaRPr dirty="0">
                        <a:solidFill>
                          <a:srgbClr val="000000"/>
                        </a:solidFill>
                      </a:endParaRPr>
                    </a:p>
                  </p:txBody>
                </p:sp>
              </p:grpSp>
            </p:grpSp>
          </p:grpSp>
        </p:grpSp>
      </p:grpSp>
      <p:sp>
        <p:nvSpPr>
          <p:cNvPr id="74" name="Line 12"/>
          <p:cNvSpPr/>
          <p:nvPr/>
        </p:nvSpPr>
        <p:spPr>
          <a:xfrm>
            <a:off x="3951672" y="1737668"/>
            <a:ext cx="445229" cy="0"/>
          </a:xfrm>
          <a:prstGeom prst="line">
            <a:avLst/>
          </a:prstGeom>
          <a:ln w="9360">
            <a:solidFill>
              <a:srgbClr val="000000"/>
            </a:solidFill>
            <a:round/>
          </a:ln>
        </p:spPr>
      </p:sp>
    </p:spTree>
    <p:extLst>
      <p:ext uri="{BB962C8B-B14F-4D97-AF65-F5344CB8AC3E}">
        <p14:creationId xmlns:p14="http://schemas.microsoft.com/office/powerpoint/2010/main" val="16564482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215153" y="26894"/>
            <a:ext cx="8834718" cy="11422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Proceso de Especialización</a:t>
            </a:r>
            <a:endParaRPr lang="es-AR" dirty="0"/>
          </a:p>
        </p:txBody>
      </p:sp>
      <p:sp>
        <p:nvSpPr>
          <p:cNvPr id="262" name="CustomShape 2"/>
          <p:cNvSpPr/>
          <p:nvPr/>
        </p:nvSpPr>
        <p:spPr>
          <a:xfrm>
            <a:off x="215153" y="833719"/>
            <a:ext cx="8718607" cy="6024282"/>
          </a:xfrm>
          <a:prstGeom prst="rect">
            <a:avLst/>
          </a:prstGeom>
          <a:noFill/>
          <a:ln>
            <a:noFill/>
          </a:ln>
        </p:spPr>
        <p:txBody>
          <a:bodyPr lIns="90000" tIns="45000" rIns="90000" bIns="45000">
            <a:normAutofit/>
          </a:bodyPr>
          <a:lstStyle/>
          <a:p>
            <a:pPr>
              <a:spcBef>
                <a:spcPts val="600"/>
              </a:spcBef>
            </a:pPr>
            <a:r>
              <a:rPr lang="es-ES" sz="3000" dirty="0">
                <a:solidFill>
                  <a:srgbClr val="000000"/>
                </a:solidFill>
              </a:rPr>
              <a:t>Es el proceso de definir un conjunto de subclases de un tipo de entidad, la cual recibe el nombre de superclase de la especialización.</a:t>
            </a:r>
          </a:p>
          <a:p>
            <a:pPr>
              <a:spcBef>
                <a:spcPts val="600"/>
              </a:spcBef>
            </a:pPr>
            <a:r>
              <a:rPr lang="es-ES" sz="3000" dirty="0">
                <a:solidFill>
                  <a:srgbClr val="000000"/>
                </a:solidFill>
              </a:rPr>
              <a:t>El conjunto de subclases que forman una especialización se define basándose en algunas características distintivas de las entidades en la superclase.</a:t>
            </a:r>
          </a:p>
          <a:p>
            <a:pPr>
              <a:spcBef>
                <a:spcPts val="600"/>
              </a:spcBef>
            </a:pPr>
            <a:r>
              <a:rPr lang="es-ES" sz="3000" dirty="0">
                <a:solidFill>
                  <a:srgbClr val="000000"/>
                </a:solidFill>
              </a:rPr>
              <a:t>Podemos tener varias especializaciones diferentes dentro del mismo tipo de entidad en función de varias </a:t>
            </a:r>
            <a:r>
              <a:rPr lang="es-ES" sz="3000" b="1" dirty="0">
                <a:solidFill>
                  <a:srgbClr val="000000"/>
                </a:solidFill>
                <a:effectLst>
                  <a:outerShdw blurRad="38100" dist="38100" dir="2700000" algn="tl">
                    <a:srgbClr val="000000">
                      <a:alpha val="43137"/>
                    </a:srgbClr>
                  </a:outerShdw>
                </a:effectLst>
              </a:rPr>
              <a:t>características distintivas</a:t>
            </a:r>
            <a:r>
              <a:rPr lang="es-ES" sz="3000" dirty="0">
                <a:solidFill>
                  <a:srgbClr val="000000"/>
                </a:solidFill>
              </a:rPr>
              <a:t>. Por ejemplo para la entidad empleado podemos especificar por la función del empleado y por otro lado por el tipo de contratación. </a:t>
            </a:r>
            <a:endParaRPr lang="es-AR" sz="3000" dirty="0">
              <a:solidFill>
                <a:srgbClr val="000000"/>
              </a:solidFill>
            </a:endParaRPr>
          </a:p>
        </p:txBody>
      </p:sp>
    </p:spTree>
    <p:extLst>
      <p:ext uri="{BB962C8B-B14F-4D97-AF65-F5344CB8AC3E}">
        <p14:creationId xmlns:p14="http://schemas.microsoft.com/office/powerpoint/2010/main" val="310325145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215153" y="26894"/>
            <a:ext cx="8834718" cy="11422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Proceso de Especialización</a:t>
            </a:r>
            <a:endParaRPr lang="es-AR" dirty="0"/>
          </a:p>
        </p:txBody>
      </p:sp>
      <p:sp>
        <p:nvSpPr>
          <p:cNvPr id="262" name="CustomShape 2"/>
          <p:cNvSpPr/>
          <p:nvPr/>
        </p:nvSpPr>
        <p:spPr>
          <a:xfrm>
            <a:off x="215153" y="900953"/>
            <a:ext cx="8718607" cy="5714999"/>
          </a:xfrm>
          <a:prstGeom prst="rect">
            <a:avLst/>
          </a:prstGeom>
          <a:noFill/>
          <a:ln>
            <a:noFill/>
          </a:ln>
        </p:spPr>
        <p:txBody>
          <a:bodyPr lIns="90000" tIns="45000" rIns="90000" bIns="45000">
            <a:normAutofit/>
          </a:bodyPr>
          <a:lstStyle/>
          <a:p>
            <a:pPr>
              <a:spcBef>
                <a:spcPts val="1200"/>
              </a:spcBef>
            </a:pPr>
            <a:r>
              <a:rPr lang="es-ES" sz="3600" dirty="0">
                <a:solidFill>
                  <a:srgbClr val="000000"/>
                </a:solidFill>
              </a:rPr>
              <a:t>Pasos:</a:t>
            </a:r>
          </a:p>
          <a:p>
            <a:pPr marL="742950" indent="-742950">
              <a:spcBef>
                <a:spcPts val="1200"/>
              </a:spcBef>
              <a:buFont typeface="+mj-lt"/>
              <a:buAutoNum type="arabicPeriod"/>
            </a:pPr>
            <a:r>
              <a:rPr lang="es-ES" sz="3600" dirty="0">
                <a:solidFill>
                  <a:srgbClr val="000000"/>
                </a:solidFill>
              </a:rPr>
              <a:t>Definir un conjunto de subclases de un tipo de entidad.</a:t>
            </a:r>
          </a:p>
          <a:p>
            <a:pPr marL="742950" indent="-742950">
              <a:spcBef>
                <a:spcPts val="1200"/>
              </a:spcBef>
              <a:buFont typeface="+mj-lt"/>
              <a:buAutoNum type="arabicPeriod"/>
            </a:pPr>
            <a:r>
              <a:rPr lang="es-ES" sz="3600" dirty="0">
                <a:solidFill>
                  <a:srgbClr val="000000"/>
                </a:solidFill>
              </a:rPr>
              <a:t>Establecer atributos específicos adicionales en cada subclase</a:t>
            </a:r>
          </a:p>
          <a:p>
            <a:pPr marL="742950" indent="-742950">
              <a:spcBef>
                <a:spcPts val="1200"/>
              </a:spcBef>
              <a:buFont typeface="+mj-lt"/>
              <a:buAutoNum type="arabicPeriod"/>
            </a:pPr>
            <a:r>
              <a:rPr lang="es-ES" sz="3600" dirty="0">
                <a:solidFill>
                  <a:srgbClr val="000000"/>
                </a:solidFill>
              </a:rPr>
              <a:t>Establecer relaciones específicas adicionales entre cada subclase y otras entidades u otras subclases.</a:t>
            </a:r>
          </a:p>
        </p:txBody>
      </p:sp>
    </p:spTree>
    <p:extLst>
      <p:ext uri="{BB962C8B-B14F-4D97-AF65-F5344CB8AC3E}">
        <p14:creationId xmlns:p14="http://schemas.microsoft.com/office/powerpoint/2010/main" val="32805852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stomShape 1"/>
          <p:cNvSpPr/>
          <p:nvPr/>
        </p:nvSpPr>
        <p:spPr>
          <a:xfrm>
            <a:off x="252704" y="66879"/>
            <a:ext cx="8614906" cy="9135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Subclase-superclase Discriminante</a:t>
            </a:r>
            <a:endParaRPr lang="es-AR" dirty="0"/>
          </a:p>
        </p:txBody>
      </p:sp>
      <p:grpSp>
        <p:nvGrpSpPr>
          <p:cNvPr id="5" name="Group 4"/>
          <p:cNvGrpSpPr/>
          <p:nvPr/>
        </p:nvGrpSpPr>
        <p:grpSpPr>
          <a:xfrm>
            <a:off x="277926" y="1774185"/>
            <a:ext cx="8564462" cy="3388905"/>
            <a:chOff x="303148" y="940468"/>
            <a:chExt cx="8564462" cy="3388905"/>
          </a:xfrm>
        </p:grpSpPr>
        <p:grpSp>
          <p:nvGrpSpPr>
            <p:cNvPr id="4" name="Group 3"/>
            <p:cNvGrpSpPr/>
            <p:nvPr/>
          </p:nvGrpSpPr>
          <p:grpSpPr>
            <a:xfrm>
              <a:off x="303148" y="940468"/>
              <a:ext cx="8564462" cy="3388905"/>
              <a:chOff x="4775684" y="4158487"/>
              <a:chExt cx="4004261" cy="1187733"/>
            </a:xfrm>
          </p:grpSpPr>
          <p:sp>
            <p:nvSpPr>
              <p:cNvPr id="275" name="CustomShape 13"/>
              <p:cNvSpPr/>
              <p:nvPr/>
            </p:nvSpPr>
            <p:spPr>
              <a:xfrm>
                <a:off x="8121960" y="4379122"/>
                <a:ext cx="301320" cy="209160"/>
              </a:xfrm>
              <a:prstGeom prst="rect">
                <a:avLst/>
              </a:prstGeom>
              <a:noFill/>
              <a:ln>
                <a:noFill/>
              </a:ln>
            </p:spPr>
            <p:txBody>
              <a:bodyPr lIns="0" tIns="46800" rIns="0" bIns="10800"/>
              <a:lstStyle/>
              <a:p>
                <a:pPr algn="ctr"/>
                <a:r>
                  <a:rPr lang="en-US" sz="2400" dirty="0" err="1">
                    <a:solidFill>
                      <a:srgbClr val="000000"/>
                    </a:solidFill>
                  </a:rPr>
                  <a:t>tipo</a:t>
                </a:r>
                <a:endParaRPr sz="2400" dirty="0">
                  <a:solidFill>
                    <a:srgbClr val="000000"/>
                  </a:solidFill>
                </a:endParaRPr>
              </a:p>
            </p:txBody>
          </p:sp>
          <p:grpSp>
            <p:nvGrpSpPr>
              <p:cNvPr id="3" name="Group 2"/>
              <p:cNvGrpSpPr/>
              <p:nvPr/>
            </p:nvGrpSpPr>
            <p:grpSpPr>
              <a:xfrm>
                <a:off x="4775684" y="4158487"/>
                <a:ext cx="4004261" cy="1187733"/>
                <a:chOff x="4775684" y="4158487"/>
                <a:chExt cx="4004261" cy="1187733"/>
              </a:xfrm>
            </p:grpSpPr>
            <p:sp>
              <p:nvSpPr>
                <p:cNvPr id="273" name="Line 11"/>
                <p:cNvSpPr/>
                <p:nvPr/>
              </p:nvSpPr>
              <p:spPr>
                <a:xfrm>
                  <a:off x="7833958" y="4684220"/>
                  <a:ext cx="492411" cy="482360"/>
                </a:xfrm>
                <a:prstGeom prst="line">
                  <a:avLst/>
                </a:prstGeom>
                <a:ln w="9360">
                  <a:solidFill>
                    <a:srgbClr val="000000"/>
                  </a:solidFill>
                  <a:round/>
                </a:ln>
              </p:spPr>
            </p:sp>
            <p:grpSp>
              <p:nvGrpSpPr>
                <p:cNvPr id="2" name="Group 1"/>
                <p:cNvGrpSpPr/>
                <p:nvPr/>
              </p:nvGrpSpPr>
              <p:grpSpPr>
                <a:xfrm>
                  <a:off x="4775684" y="4158487"/>
                  <a:ext cx="4004261" cy="1187733"/>
                  <a:chOff x="4775684" y="4158487"/>
                  <a:chExt cx="4004261" cy="1187733"/>
                </a:xfrm>
              </p:grpSpPr>
              <p:sp>
                <p:nvSpPr>
                  <p:cNvPr id="266" name="CustomShape 4"/>
                  <p:cNvSpPr/>
                  <p:nvPr/>
                </p:nvSpPr>
                <p:spPr>
                  <a:xfrm>
                    <a:off x="6190802" y="4158487"/>
                    <a:ext cx="902880" cy="195120"/>
                  </a:xfrm>
                  <a:prstGeom prst="rect">
                    <a:avLst/>
                  </a:prstGeom>
                  <a:noFill/>
                  <a:ln w="9360">
                    <a:solidFill>
                      <a:srgbClr val="000000"/>
                    </a:solidFill>
                    <a:miter/>
                  </a:ln>
                </p:spPr>
                <p:txBody>
                  <a:bodyPr lIns="0" tIns="46800" rIns="0" bIns="10800" anchor="ctr"/>
                  <a:lstStyle/>
                  <a:p>
                    <a:pPr algn="ctr">
                      <a:lnSpc>
                        <a:spcPct val="100000"/>
                      </a:lnSpc>
                    </a:pPr>
                    <a:r>
                      <a:rPr lang="en-US" sz="2400" dirty="0">
                        <a:solidFill>
                          <a:srgbClr val="000000"/>
                        </a:solidFill>
                      </a:rPr>
                      <a:t>VEHÍCULO</a:t>
                    </a:r>
                    <a:endParaRPr sz="2400" dirty="0"/>
                  </a:p>
                </p:txBody>
              </p:sp>
              <p:sp>
                <p:nvSpPr>
                  <p:cNvPr id="267" name="Line 5"/>
                  <p:cNvSpPr/>
                  <p:nvPr/>
                </p:nvSpPr>
                <p:spPr>
                  <a:xfrm flipH="1">
                    <a:off x="5634907" y="4353607"/>
                    <a:ext cx="864533" cy="272396"/>
                  </a:xfrm>
                  <a:prstGeom prst="line">
                    <a:avLst/>
                  </a:prstGeom>
                  <a:ln w="9360">
                    <a:solidFill>
                      <a:srgbClr val="000000"/>
                    </a:solidFill>
                    <a:round/>
                  </a:ln>
                </p:spPr>
              </p:sp>
              <p:sp>
                <p:nvSpPr>
                  <p:cNvPr id="268" name="Line 6"/>
                  <p:cNvSpPr/>
                  <p:nvPr/>
                </p:nvSpPr>
                <p:spPr>
                  <a:xfrm flipH="1">
                    <a:off x="5150459" y="4782487"/>
                    <a:ext cx="334585" cy="380689"/>
                  </a:xfrm>
                  <a:prstGeom prst="line">
                    <a:avLst/>
                  </a:prstGeom>
                  <a:ln w="9360">
                    <a:solidFill>
                      <a:srgbClr val="000000"/>
                    </a:solidFill>
                    <a:round/>
                  </a:ln>
                </p:spPr>
              </p:sp>
              <p:sp>
                <p:nvSpPr>
                  <p:cNvPr id="269" name="Line 7"/>
                  <p:cNvSpPr/>
                  <p:nvPr/>
                </p:nvSpPr>
                <p:spPr>
                  <a:xfrm>
                    <a:off x="5766406" y="4731666"/>
                    <a:ext cx="223714" cy="431510"/>
                  </a:xfrm>
                  <a:prstGeom prst="line">
                    <a:avLst/>
                  </a:prstGeom>
                  <a:ln w="9360">
                    <a:solidFill>
                      <a:srgbClr val="000000"/>
                    </a:solidFill>
                    <a:round/>
                  </a:ln>
                </p:spPr>
              </p:sp>
              <p:sp>
                <p:nvSpPr>
                  <p:cNvPr id="270" name="CustomShape 8"/>
                  <p:cNvSpPr/>
                  <p:nvPr/>
                </p:nvSpPr>
                <p:spPr>
                  <a:xfrm flipV="1">
                    <a:off x="5298455" y="4626003"/>
                    <a:ext cx="601560" cy="227520"/>
                  </a:xfrm>
                  <a:prstGeom prst="triangle">
                    <a:avLst>
                      <a:gd name="adj" fmla="val 50000"/>
                    </a:avLst>
                  </a:prstGeom>
                  <a:noFill/>
                  <a:ln w="9360">
                    <a:solidFill>
                      <a:srgbClr val="000000"/>
                    </a:solidFill>
                    <a:miter/>
                  </a:ln>
                </p:spPr>
              </p:sp>
              <p:sp>
                <p:nvSpPr>
                  <p:cNvPr id="271" name="Line 9"/>
                  <p:cNvSpPr/>
                  <p:nvPr/>
                </p:nvSpPr>
                <p:spPr>
                  <a:xfrm>
                    <a:off x="6784134" y="4353607"/>
                    <a:ext cx="856424" cy="234675"/>
                  </a:xfrm>
                  <a:prstGeom prst="line">
                    <a:avLst/>
                  </a:prstGeom>
                  <a:ln w="9360">
                    <a:solidFill>
                      <a:srgbClr val="000000"/>
                    </a:solidFill>
                    <a:round/>
                  </a:ln>
                </p:spPr>
              </p:sp>
              <p:sp>
                <p:nvSpPr>
                  <p:cNvPr id="272" name="Line 10"/>
                  <p:cNvSpPr/>
                  <p:nvPr/>
                </p:nvSpPr>
                <p:spPr>
                  <a:xfrm flipH="1">
                    <a:off x="7052436" y="4707894"/>
                    <a:ext cx="440126" cy="458686"/>
                  </a:xfrm>
                  <a:prstGeom prst="line">
                    <a:avLst/>
                  </a:prstGeom>
                  <a:ln w="9360">
                    <a:solidFill>
                      <a:srgbClr val="000000"/>
                    </a:solidFill>
                    <a:round/>
                  </a:ln>
                </p:spPr>
              </p:sp>
              <p:sp>
                <p:nvSpPr>
                  <p:cNvPr id="276" name="CustomShape 14"/>
                  <p:cNvSpPr/>
                  <p:nvPr/>
                </p:nvSpPr>
                <p:spPr>
                  <a:xfrm>
                    <a:off x="4842391" y="4410936"/>
                    <a:ext cx="687960" cy="209160"/>
                  </a:xfrm>
                  <a:prstGeom prst="rect">
                    <a:avLst/>
                  </a:prstGeom>
                  <a:noFill/>
                  <a:ln>
                    <a:noFill/>
                  </a:ln>
                </p:spPr>
                <p:txBody>
                  <a:bodyPr lIns="0" tIns="46800" rIns="0" bIns="10800"/>
                  <a:lstStyle/>
                  <a:p>
                    <a:pPr algn="ctr">
                      <a:lnSpc>
                        <a:spcPct val="100000"/>
                      </a:lnSpc>
                    </a:pPr>
                    <a:r>
                      <a:rPr lang="en-US" sz="2400" dirty="0" err="1">
                        <a:solidFill>
                          <a:srgbClr val="000000"/>
                        </a:solidFill>
                      </a:rPr>
                      <a:t>motorS</a:t>
                    </a:r>
                    <a:r>
                      <a:rPr lang="en-US" sz="2400" dirty="0">
                        <a:solidFill>
                          <a:srgbClr val="000000"/>
                        </a:solidFill>
                      </a:rPr>
                      <a:t>/N</a:t>
                    </a:r>
                    <a:endParaRPr sz="2400" dirty="0">
                      <a:solidFill>
                        <a:srgbClr val="000000"/>
                      </a:solidFill>
                    </a:endParaRPr>
                  </a:p>
                </p:txBody>
              </p:sp>
              <p:sp>
                <p:nvSpPr>
                  <p:cNvPr id="277" name="Line 15"/>
                  <p:cNvSpPr/>
                  <p:nvPr/>
                </p:nvSpPr>
                <p:spPr>
                  <a:xfrm>
                    <a:off x="5193899" y="4723138"/>
                    <a:ext cx="243062" cy="0"/>
                  </a:xfrm>
                  <a:prstGeom prst="line">
                    <a:avLst/>
                  </a:prstGeom>
                  <a:ln w="9360">
                    <a:solidFill>
                      <a:srgbClr val="000000"/>
                    </a:solidFill>
                    <a:round/>
                  </a:ln>
                </p:spPr>
              </p:sp>
              <p:sp>
                <p:nvSpPr>
                  <p:cNvPr id="278" name="CustomShape 16"/>
                  <p:cNvSpPr/>
                  <p:nvPr/>
                </p:nvSpPr>
                <p:spPr>
                  <a:xfrm>
                    <a:off x="4980627" y="4653354"/>
                    <a:ext cx="186958" cy="170640"/>
                  </a:xfrm>
                  <a:prstGeom prst="ellipse">
                    <a:avLst/>
                  </a:prstGeom>
                  <a:solidFill>
                    <a:srgbClr val="FFFFFF"/>
                  </a:solidFill>
                  <a:ln w="9360">
                    <a:solidFill>
                      <a:srgbClr val="000000"/>
                    </a:solidFill>
                    <a:round/>
                  </a:ln>
                </p:spPr>
              </p:sp>
              <p:sp>
                <p:nvSpPr>
                  <p:cNvPr id="279" name="Line 17"/>
                  <p:cNvSpPr/>
                  <p:nvPr/>
                </p:nvSpPr>
                <p:spPr>
                  <a:xfrm>
                    <a:off x="7878087" y="4664160"/>
                    <a:ext cx="243873" cy="0"/>
                  </a:xfrm>
                  <a:prstGeom prst="line">
                    <a:avLst/>
                  </a:prstGeom>
                  <a:ln w="9360">
                    <a:solidFill>
                      <a:srgbClr val="000000"/>
                    </a:solidFill>
                    <a:round/>
                  </a:ln>
                </p:spPr>
              </p:sp>
              <p:sp>
                <p:nvSpPr>
                  <p:cNvPr id="280" name="CustomShape 18"/>
                  <p:cNvSpPr/>
                  <p:nvPr/>
                </p:nvSpPr>
                <p:spPr>
                  <a:xfrm>
                    <a:off x="8122320" y="4573824"/>
                    <a:ext cx="204049" cy="170640"/>
                  </a:xfrm>
                  <a:prstGeom prst="ellipse">
                    <a:avLst/>
                  </a:prstGeom>
                  <a:solidFill>
                    <a:srgbClr val="FFFFFF"/>
                  </a:solidFill>
                  <a:ln w="9360">
                    <a:solidFill>
                      <a:srgbClr val="000000"/>
                    </a:solidFill>
                    <a:round/>
                  </a:ln>
                </p:spPr>
              </p:sp>
              <p:sp>
                <p:nvSpPr>
                  <p:cNvPr id="281" name="CustomShape 19"/>
                  <p:cNvSpPr/>
                  <p:nvPr/>
                </p:nvSpPr>
                <p:spPr>
                  <a:xfrm>
                    <a:off x="5573486" y="5164331"/>
                    <a:ext cx="679918" cy="179640"/>
                  </a:xfrm>
                  <a:prstGeom prst="rect">
                    <a:avLst/>
                  </a:prstGeom>
                  <a:solidFill>
                    <a:srgbClr val="FFFFFF"/>
                  </a:solidFill>
                  <a:ln w="9360">
                    <a:solidFill>
                      <a:srgbClr val="000000"/>
                    </a:solidFill>
                    <a:miter/>
                  </a:ln>
                </p:spPr>
                <p:txBody>
                  <a:bodyPr wrap="none" lIns="36000" tIns="46800" rIns="36000" bIns="10800" anchor="ctr"/>
                  <a:lstStyle/>
                  <a:p>
                    <a:pPr algn="ctr"/>
                    <a:r>
                      <a:rPr lang="en-US" sz="2400" dirty="0">
                        <a:solidFill>
                          <a:srgbClr val="000000"/>
                        </a:solidFill>
                      </a:rPr>
                      <a:t>S/MOTOR</a:t>
                    </a:r>
                    <a:endParaRPr sz="2400" dirty="0">
                      <a:solidFill>
                        <a:srgbClr val="000000"/>
                      </a:solidFill>
                    </a:endParaRPr>
                  </a:p>
                </p:txBody>
              </p:sp>
              <p:sp>
                <p:nvSpPr>
                  <p:cNvPr id="282" name="CustomShape 20"/>
                  <p:cNvSpPr/>
                  <p:nvPr/>
                </p:nvSpPr>
                <p:spPr>
                  <a:xfrm>
                    <a:off x="4775684" y="5163176"/>
                    <a:ext cx="719716" cy="179640"/>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C/MOTOR</a:t>
                    </a:r>
                    <a:endParaRPr sz="2400" dirty="0">
                      <a:solidFill>
                        <a:srgbClr val="000000"/>
                      </a:solidFill>
                    </a:endParaRPr>
                  </a:p>
                </p:txBody>
              </p:sp>
              <p:sp>
                <p:nvSpPr>
                  <p:cNvPr id="283" name="CustomShape 21"/>
                  <p:cNvSpPr/>
                  <p:nvPr/>
                </p:nvSpPr>
                <p:spPr>
                  <a:xfrm>
                    <a:off x="8078760" y="5159800"/>
                    <a:ext cx="701185" cy="179640"/>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MOTO</a:t>
                    </a:r>
                    <a:endParaRPr sz="2400" dirty="0">
                      <a:solidFill>
                        <a:srgbClr val="000000"/>
                      </a:solidFill>
                    </a:endParaRPr>
                  </a:p>
                </p:txBody>
              </p:sp>
              <p:sp>
                <p:nvSpPr>
                  <p:cNvPr id="284" name="CustomShape 22"/>
                  <p:cNvSpPr/>
                  <p:nvPr/>
                </p:nvSpPr>
                <p:spPr>
                  <a:xfrm>
                    <a:off x="6651965" y="5166580"/>
                    <a:ext cx="662158" cy="179640"/>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CAMIÓN</a:t>
                    </a:r>
                    <a:endParaRPr sz="2400" dirty="0">
                      <a:solidFill>
                        <a:srgbClr val="000000"/>
                      </a:solidFill>
                    </a:endParaRPr>
                  </a:p>
                </p:txBody>
              </p:sp>
              <p:sp>
                <p:nvSpPr>
                  <p:cNvPr id="285" name="CustomShape 23"/>
                  <p:cNvSpPr/>
                  <p:nvPr/>
                </p:nvSpPr>
                <p:spPr>
                  <a:xfrm>
                    <a:off x="7367880" y="5163707"/>
                    <a:ext cx="643045" cy="179640"/>
                  </a:xfrm>
                  <a:prstGeom prst="rect">
                    <a:avLst/>
                  </a:prstGeom>
                  <a:solidFill>
                    <a:srgbClr val="FFFFFF"/>
                  </a:solidFill>
                  <a:ln w="9360">
                    <a:solidFill>
                      <a:srgbClr val="000000"/>
                    </a:solidFill>
                    <a:miter/>
                  </a:ln>
                </p:spPr>
                <p:txBody>
                  <a:bodyPr wrap="none" lIns="36000" tIns="46800" rIns="36000" bIns="10800" anchor="ctr"/>
                  <a:lstStyle/>
                  <a:p>
                    <a:pPr algn="ctr"/>
                    <a:r>
                      <a:rPr lang="en-US" sz="2400" dirty="0">
                        <a:solidFill>
                          <a:srgbClr val="000000"/>
                        </a:solidFill>
                      </a:rPr>
                      <a:t>TURISMO</a:t>
                    </a:r>
                    <a:endParaRPr sz="2400" dirty="0">
                      <a:solidFill>
                        <a:srgbClr val="000000"/>
                      </a:solidFill>
                    </a:endParaRPr>
                  </a:p>
                </p:txBody>
              </p:sp>
              <p:sp>
                <p:nvSpPr>
                  <p:cNvPr id="286" name="Line 24"/>
                  <p:cNvSpPr/>
                  <p:nvPr/>
                </p:nvSpPr>
                <p:spPr>
                  <a:xfrm>
                    <a:off x="7640558" y="4818647"/>
                    <a:ext cx="0" cy="344529"/>
                  </a:xfrm>
                  <a:prstGeom prst="line">
                    <a:avLst/>
                  </a:prstGeom>
                  <a:ln w="9360">
                    <a:solidFill>
                      <a:srgbClr val="000000"/>
                    </a:solidFill>
                    <a:round/>
                  </a:ln>
                </p:spPr>
              </p:sp>
            </p:grpSp>
          </p:grpSp>
        </p:grpSp>
        <p:sp>
          <p:nvSpPr>
            <p:cNvPr id="31" name="CustomShape 8"/>
            <p:cNvSpPr/>
            <p:nvPr/>
          </p:nvSpPr>
          <p:spPr>
            <a:xfrm flipV="1">
              <a:off x="5786173" y="2190156"/>
              <a:ext cx="1286639" cy="649173"/>
            </a:xfrm>
            <a:prstGeom prst="triangle">
              <a:avLst>
                <a:gd name="adj" fmla="val 50000"/>
              </a:avLst>
            </a:prstGeom>
            <a:noFill/>
            <a:ln w="9360">
              <a:solidFill>
                <a:srgbClr val="000000"/>
              </a:solidFill>
              <a:miter/>
            </a:ln>
          </p:spPr>
        </p:sp>
      </p:grpSp>
    </p:spTree>
    <p:extLst>
      <p:ext uri="{BB962C8B-B14F-4D97-AF65-F5344CB8AC3E}">
        <p14:creationId xmlns:p14="http://schemas.microsoft.com/office/powerpoint/2010/main" val="2695959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87289" y="30600"/>
            <a:ext cx="8868452" cy="93096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Proceso de Generalización</a:t>
            </a:r>
            <a:endParaRPr lang="es-AR" dirty="0"/>
          </a:p>
        </p:txBody>
      </p:sp>
      <p:sp>
        <p:nvSpPr>
          <p:cNvPr id="48" name="CustomShape 2"/>
          <p:cNvSpPr/>
          <p:nvPr/>
        </p:nvSpPr>
        <p:spPr>
          <a:xfrm>
            <a:off x="215153" y="833719"/>
            <a:ext cx="8718607" cy="5862916"/>
          </a:xfrm>
          <a:prstGeom prst="rect">
            <a:avLst/>
          </a:prstGeom>
          <a:noFill/>
          <a:ln>
            <a:noFill/>
          </a:ln>
        </p:spPr>
        <p:txBody>
          <a:bodyPr lIns="90000" tIns="45000" rIns="90000" bIns="45000">
            <a:normAutofit/>
          </a:bodyPr>
          <a:lstStyle/>
          <a:p>
            <a:pPr>
              <a:spcBef>
                <a:spcPts val="1200"/>
              </a:spcBef>
            </a:pPr>
            <a:r>
              <a:rPr lang="es-ES" sz="3200" dirty="0">
                <a:solidFill>
                  <a:srgbClr val="000000"/>
                </a:solidFill>
              </a:rPr>
              <a:t>Es el proceso de abstracción en el que eliminamos las diferencias existentes entre distintas entidades, identifiquemos las características comunes y las generalizamos en una única superclase de la que las entidades originales sean subclases especiales.</a:t>
            </a:r>
          </a:p>
          <a:p>
            <a:pPr>
              <a:spcBef>
                <a:spcPts val="1200"/>
              </a:spcBef>
            </a:pPr>
            <a:r>
              <a:rPr lang="es-ES" sz="3200" dirty="0">
                <a:solidFill>
                  <a:srgbClr val="000000"/>
                </a:solidFill>
              </a:rPr>
              <a:t>Desde el punto de vista funcional la generalización se puede considerar como el proceso inverso de la especialización.</a:t>
            </a:r>
            <a:endParaRPr lang="es-AR" sz="3200" dirty="0">
              <a:solidFill>
                <a:srgbClr val="000000"/>
              </a:solidFill>
            </a:endParaRPr>
          </a:p>
        </p:txBody>
      </p:sp>
    </p:spTree>
    <p:extLst>
      <p:ext uri="{BB962C8B-B14F-4D97-AF65-F5344CB8AC3E}">
        <p14:creationId xmlns:p14="http://schemas.microsoft.com/office/powerpoint/2010/main" val="35085018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87289" y="30600"/>
            <a:ext cx="8868452" cy="93096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Proceso de Generalización</a:t>
            </a:r>
            <a:endParaRPr lang="es-AR" dirty="0"/>
          </a:p>
        </p:txBody>
      </p:sp>
      <p:pic>
        <p:nvPicPr>
          <p:cNvPr id="2" name="Picture 1"/>
          <p:cNvPicPr>
            <a:picLocks noChangeAspect="1"/>
          </p:cNvPicPr>
          <p:nvPr/>
        </p:nvPicPr>
        <p:blipFill>
          <a:blip r:embed="rId2"/>
          <a:stretch>
            <a:fillRect/>
          </a:stretch>
        </p:blipFill>
        <p:spPr>
          <a:xfrm>
            <a:off x="191785" y="961560"/>
            <a:ext cx="8763956" cy="5506475"/>
          </a:xfrm>
          <a:prstGeom prst="rect">
            <a:avLst/>
          </a:prstGeom>
        </p:spPr>
      </p:pic>
    </p:spTree>
    <p:extLst>
      <p:ext uri="{BB962C8B-B14F-4D97-AF65-F5344CB8AC3E}">
        <p14:creationId xmlns:p14="http://schemas.microsoft.com/office/powerpoint/2010/main" val="19595373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2"/>
          <p:cNvSpPr/>
          <p:nvPr/>
        </p:nvSpPr>
        <p:spPr>
          <a:xfrm>
            <a:off x="268941" y="961559"/>
            <a:ext cx="8686800" cy="5304769"/>
          </a:xfrm>
          <a:prstGeom prst="rect">
            <a:avLst/>
          </a:prstGeom>
          <a:noFill/>
          <a:ln>
            <a:noFill/>
          </a:ln>
        </p:spPr>
        <p:txBody>
          <a:bodyPr lIns="90000" tIns="45000" rIns="90000" bIns="45000"/>
          <a:lstStyle/>
          <a:p>
            <a:pPr>
              <a:lnSpc>
                <a:spcPct val="100000"/>
              </a:lnSpc>
            </a:pPr>
            <a:r>
              <a:rPr lang="es-AR" sz="3600" b="1" dirty="0">
                <a:solidFill>
                  <a:srgbClr val="000000"/>
                </a:solidFill>
                <a:latin typeface="Wingdings"/>
              </a:rPr>
              <a:t></a:t>
            </a:r>
            <a:r>
              <a:rPr lang="es-AR" sz="3600" b="1" dirty="0">
                <a:solidFill>
                  <a:srgbClr val="000000"/>
                </a:solidFill>
                <a:latin typeface="Arial"/>
              </a:rPr>
              <a:t> </a:t>
            </a:r>
            <a:r>
              <a:rPr lang="es-AR" sz="4000" dirty="0">
                <a:solidFill>
                  <a:srgbClr val="000000"/>
                </a:solidFill>
              </a:rPr>
              <a:t>Generalización</a:t>
            </a:r>
            <a:endParaRPr lang="es-AR" sz="4000" dirty="0"/>
          </a:p>
          <a:p>
            <a:pPr marL="800100" lvl="1" indent="-342900">
              <a:buSzPct val="75000"/>
              <a:buFont typeface="Arial" panose="020B0604020202020204" pitchFamily="34" charset="0"/>
              <a:buChar char="•"/>
            </a:pPr>
            <a:r>
              <a:rPr lang="es-AR" sz="2800" dirty="0">
                <a:solidFill>
                  <a:srgbClr val="000000"/>
                </a:solidFill>
                <a:latin typeface="Arial"/>
              </a:rPr>
              <a:t>Énfasis en las </a:t>
            </a:r>
            <a:r>
              <a:rPr lang="es-AR" sz="2800" b="1" dirty="0">
                <a:solidFill>
                  <a:srgbClr val="000000"/>
                </a:solidFill>
                <a:latin typeface="Arial"/>
              </a:rPr>
              <a:t>similitudes</a:t>
            </a:r>
            <a:endParaRPr lang="es-AR" sz="2800" dirty="0"/>
          </a:p>
          <a:p>
            <a:pPr marL="800100" lvl="1" indent="-342900">
              <a:buSzPct val="75000"/>
              <a:buFont typeface="Arial" panose="020B0604020202020204" pitchFamily="34" charset="0"/>
              <a:buChar char="•"/>
            </a:pPr>
            <a:r>
              <a:rPr lang="es-AR" sz="2800" dirty="0">
                <a:solidFill>
                  <a:srgbClr val="000000"/>
                </a:solidFill>
                <a:latin typeface="Arial"/>
              </a:rPr>
              <a:t>Cada instancia del </a:t>
            </a:r>
            <a:r>
              <a:rPr lang="es-AR" sz="2800" dirty="0" err="1">
                <a:solidFill>
                  <a:srgbClr val="000000"/>
                </a:solidFill>
                <a:latin typeface="Arial"/>
              </a:rPr>
              <a:t>supertipo</a:t>
            </a:r>
            <a:r>
              <a:rPr lang="es-AR" sz="2800" dirty="0">
                <a:solidFill>
                  <a:srgbClr val="000000"/>
                </a:solidFill>
                <a:latin typeface="Arial"/>
              </a:rPr>
              <a:t> es también una instancia de alguno de los subtipos</a:t>
            </a:r>
            <a:endParaRPr lang="es-AR" sz="2800" dirty="0"/>
          </a:p>
          <a:p>
            <a:pPr>
              <a:lnSpc>
                <a:spcPct val="100000"/>
              </a:lnSpc>
            </a:pPr>
            <a:endParaRPr lang="es-AR" dirty="0"/>
          </a:p>
          <a:p>
            <a:pPr>
              <a:lnSpc>
                <a:spcPct val="100000"/>
              </a:lnSpc>
            </a:pPr>
            <a:r>
              <a:rPr lang="es-AR" sz="3600" b="1" dirty="0">
                <a:solidFill>
                  <a:srgbClr val="000000"/>
                </a:solidFill>
                <a:latin typeface="Wingdings"/>
              </a:rPr>
              <a:t></a:t>
            </a:r>
            <a:r>
              <a:rPr lang="es-AR" sz="2000" b="1" dirty="0">
                <a:solidFill>
                  <a:srgbClr val="000000"/>
                </a:solidFill>
                <a:latin typeface="Arial"/>
              </a:rPr>
              <a:t> </a:t>
            </a:r>
            <a:r>
              <a:rPr lang="es-AR" sz="4000" dirty="0">
                <a:solidFill>
                  <a:srgbClr val="000000"/>
                </a:solidFill>
              </a:rPr>
              <a:t>Especialización </a:t>
            </a:r>
            <a:endParaRPr lang="es-AR" sz="4000" dirty="0"/>
          </a:p>
          <a:p>
            <a:pPr marL="800100" lvl="1" indent="-342900">
              <a:lnSpc>
                <a:spcPct val="100000"/>
              </a:lnSpc>
              <a:buSzPct val="75000"/>
              <a:buFont typeface="Arial" panose="020B0604020202020204" pitchFamily="34" charset="0"/>
              <a:buChar char="•"/>
            </a:pPr>
            <a:r>
              <a:rPr lang="es-AR" sz="2800" dirty="0">
                <a:solidFill>
                  <a:srgbClr val="000000"/>
                </a:solidFill>
                <a:latin typeface="Arial"/>
              </a:rPr>
              <a:t>Énfasis en las </a:t>
            </a:r>
            <a:r>
              <a:rPr lang="es-AR" sz="2800" b="1" dirty="0">
                <a:solidFill>
                  <a:srgbClr val="000000"/>
                </a:solidFill>
                <a:latin typeface="Arial"/>
              </a:rPr>
              <a:t>diferencias</a:t>
            </a:r>
          </a:p>
          <a:p>
            <a:pPr marL="800100" lvl="1" indent="-342900">
              <a:lnSpc>
                <a:spcPct val="100000"/>
              </a:lnSpc>
              <a:buSzPct val="75000"/>
              <a:buFont typeface="Arial" panose="020B0604020202020204" pitchFamily="34" charset="0"/>
              <a:buChar char="•"/>
            </a:pPr>
            <a:r>
              <a:rPr lang="es-AR" sz="2800" dirty="0">
                <a:solidFill>
                  <a:srgbClr val="000000"/>
                </a:solidFill>
                <a:latin typeface="Arial"/>
              </a:rPr>
              <a:t>Alguna instancia del </a:t>
            </a:r>
            <a:r>
              <a:rPr lang="es-AR" sz="2800" dirty="0" err="1">
                <a:solidFill>
                  <a:srgbClr val="000000"/>
                </a:solidFill>
                <a:latin typeface="Arial"/>
              </a:rPr>
              <a:t>supertipo</a:t>
            </a:r>
            <a:r>
              <a:rPr lang="es-AR" sz="2800" dirty="0">
                <a:solidFill>
                  <a:srgbClr val="000000"/>
                </a:solidFill>
                <a:latin typeface="Arial"/>
              </a:rPr>
              <a:t> puede no ser instancia de ningún subtipo</a:t>
            </a:r>
          </a:p>
        </p:txBody>
      </p:sp>
      <p:sp>
        <p:nvSpPr>
          <p:cNvPr id="4" name="CustomShape 1"/>
          <p:cNvSpPr/>
          <p:nvPr/>
        </p:nvSpPr>
        <p:spPr>
          <a:xfrm>
            <a:off x="87289" y="30600"/>
            <a:ext cx="8868452" cy="93096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Especialización y  Generalización</a:t>
            </a:r>
            <a:endParaRPr lang="es-AR" dirty="0"/>
          </a:p>
        </p:txBody>
      </p:sp>
    </p:spTree>
    <p:extLst>
      <p:ext uri="{BB962C8B-B14F-4D97-AF65-F5344CB8AC3E}">
        <p14:creationId xmlns:p14="http://schemas.microsoft.com/office/powerpoint/2010/main" val="24198556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318854" y="26894"/>
            <a:ext cx="8614906" cy="11422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Modelo E-R Mejorado</a:t>
            </a:r>
            <a:endParaRPr lang="es-AR" dirty="0"/>
          </a:p>
        </p:txBody>
      </p:sp>
      <p:sp>
        <p:nvSpPr>
          <p:cNvPr id="262" name="CustomShape 2"/>
          <p:cNvSpPr/>
          <p:nvPr/>
        </p:nvSpPr>
        <p:spPr>
          <a:xfrm>
            <a:off x="215153" y="1169173"/>
            <a:ext cx="8718607" cy="5446779"/>
          </a:xfrm>
          <a:prstGeom prst="rect">
            <a:avLst/>
          </a:prstGeom>
          <a:noFill/>
          <a:ln>
            <a:noFill/>
          </a:ln>
        </p:spPr>
        <p:txBody>
          <a:bodyPr lIns="90000" tIns="45000" rIns="90000" bIns="45000">
            <a:normAutofit/>
          </a:bodyPr>
          <a:lstStyle/>
          <a:p>
            <a:pPr>
              <a:spcAft>
                <a:spcPts val="1200"/>
              </a:spcAft>
            </a:pPr>
            <a:r>
              <a:rPr lang="es-AR" sz="3600" dirty="0">
                <a:solidFill>
                  <a:srgbClr val="000000"/>
                </a:solidFill>
              </a:rPr>
              <a:t>Los conceptos de Modelo de Entidad Relación vistos hasta ahora nos sirven para </a:t>
            </a:r>
            <a:r>
              <a:rPr lang="es-ES" sz="3600" dirty="0">
                <a:solidFill>
                  <a:srgbClr val="000000"/>
                </a:solidFill>
              </a:rPr>
              <a:t>representar muchos de los esquemas de bases de datos.</a:t>
            </a:r>
          </a:p>
          <a:p>
            <a:pPr>
              <a:spcAft>
                <a:spcPts val="1200"/>
              </a:spcAft>
            </a:pPr>
            <a:r>
              <a:rPr lang="es-ES" sz="3600" dirty="0">
                <a:solidFill>
                  <a:srgbClr val="000000"/>
                </a:solidFill>
              </a:rPr>
              <a:t>Sin embargo, a veces no es suficiente, por lo que bajo el título de MER mejorado veremos otros conceptos </a:t>
            </a:r>
            <a:r>
              <a:rPr lang="es-ES" sz="3600" dirty="0"/>
              <a:t>en la </a:t>
            </a:r>
            <a:r>
              <a:rPr lang="es-ES" sz="3600" i="1" dirty="0"/>
              <a:t>semántica de modelado de datos </a:t>
            </a:r>
            <a:r>
              <a:rPr lang="es-ES" sz="3600" dirty="0"/>
              <a:t>que reflejarán de un modo más preciso las propiedades y las restricciones de los datos.</a:t>
            </a:r>
            <a:endParaRPr lang="es-AR" sz="3600" dirty="0">
              <a:solidFill>
                <a:srgbClr val="000000"/>
              </a:solidFill>
            </a:endParaRPr>
          </a:p>
        </p:txBody>
      </p:sp>
    </p:spTree>
    <p:extLst>
      <p:ext uri="{BB962C8B-B14F-4D97-AF65-F5344CB8AC3E}">
        <p14:creationId xmlns:p14="http://schemas.microsoft.com/office/powerpoint/2010/main" val="20472191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87289" y="30599"/>
            <a:ext cx="8868452" cy="1193083"/>
          </a:xfrm>
          <a:prstGeom prst="rect">
            <a:avLst/>
          </a:prstGeom>
          <a:noFill/>
          <a:ln>
            <a:noFill/>
          </a:ln>
        </p:spPr>
        <p:txBody>
          <a:bodyPr lIns="90000" tIns="45000" rIns="90000" bIns="45000" anchor="ctr">
            <a:normAutofit/>
          </a:bodyPr>
          <a:lstStyle/>
          <a:p>
            <a:pPr algn="ctr">
              <a:lnSpc>
                <a:spcPct val="100000"/>
              </a:lnSpc>
            </a:pPr>
            <a:r>
              <a:rPr lang="es-AR" sz="4300" dirty="0">
                <a:solidFill>
                  <a:srgbClr val="572314"/>
                </a:solidFill>
                <a:latin typeface="Gill Sans MT"/>
              </a:rPr>
              <a:t>Subclases de predicado definido</a:t>
            </a:r>
            <a:endParaRPr lang="es-AR" dirty="0"/>
          </a:p>
        </p:txBody>
      </p:sp>
      <p:sp>
        <p:nvSpPr>
          <p:cNvPr id="48" name="CustomShape 2"/>
          <p:cNvSpPr/>
          <p:nvPr/>
        </p:nvSpPr>
        <p:spPr>
          <a:xfrm>
            <a:off x="215153" y="1223682"/>
            <a:ext cx="8718607" cy="5472953"/>
          </a:xfrm>
          <a:prstGeom prst="rect">
            <a:avLst/>
          </a:prstGeom>
          <a:noFill/>
          <a:ln>
            <a:noFill/>
          </a:ln>
        </p:spPr>
        <p:txBody>
          <a:bodyPr lIns="90000" tIns="45000" rIns="90000" bIns="45000">
            <a:normAutofit fontScale="92500" lnSpcReduction="20000"/>
          </a:bodyPr>
          <a:lstStyle/>
          <a:p>
            <a:pPr marL="457200" indent="-457200">
              <a:spcBef>
                <a:spcPts val="1200"/>
              </a:spcBef>
              <a:buFont typeface="Arial" panose="020B0604020202020204" pitchFamily="34" charset="0"/>
              <a:buChar char="•"/>
            </a:pPr>
            <a:r>
              <a:rPr lang="es-ES" sz="3200" dirty="0">
                <a:solidFill>
                  <a:srgbClr val="000000"/>
                </a:solidFill>
              </a:rPr>
              <a:t>Es cuando podemos determinar con exactitud las entidades que se convertirán en miembros de cada subclase situando una condición en el valor de algunos atributos de la superclase. Identificamos una subclase de predicado definido escribiendo la condición a continuación de la línea que conecta la subclase al círculo de especialización.</a:t>
            </a:r>
          </a:p>
          <a:p>
            <a:pPr marL="457200" indent="-457200">
              <a:spcBef>
                <a:spcPts val="1200"/>
              </a:spcBef>
              <a:buFont typeface="Arial" panose="020B0604020202020204" pitchFamily="34" charset="0"/>
              <a:buChar char="•"/>
            </a:pPr>
            <a:r>
              <a:rPr lang="es-ES" sz="3200" dirty="0">
                <a:solidFill>
                  <a:srgbClr val="000000"/>
                </a:solidFill>
              </a:rPr>
              <a:t>Si todas las subclases de una especialización tienen su condición de pertenencia en el mismo atributo de la superclase, la propia especialización recibe el nombre de </a:t>
            </a:r>
            <a:r>
              <a:rPr lang="es-ES" sz="3200" b="1" dirty="0">
                <a:solidFill>
                  <a:srgbClr val="000000"/>
                </a:solidFill>
                <a:effectLst>
                  <a:outerShdw blurRad="38100" dist="38100" dir="2700000" algn="tl">
                    <a:srgbClr val="000000">
                      <a:alpha val="43137"/>
                    </a:srgbClr>
                  </a:outerShdw>
                </a:effectLst>
              </a:rPr>
              <a:t>especialización de atributo definido</a:t>
            </a:r>
            <a:r>
              <a:rPr lang="es-ES" sz="3200" dirty="0">
                <a:solidFill>
                  <a:srgbClr val="000000"/>
                </a:solidFill>
              </a:rPr>
              <a:t>.</a:t>
            </a:r>
          </a:p>
          <a:p>
            <a:pPr marL="457200" indent="-457200">
              <a:spcBef>
                <a:spcPts val="1200"/>
              </a:spcBef>
              <a:buFont typeface="Arial" panose="020B0604020202020204" pitchFamily="34" charset="0"/>
              <a:buChar char="•"/>
            </a:pPr>
            <a:r>
              <a:rPr lang="es-ES" sz="3200" b="1" dirty="0">
                <a:solidFill>
                  <a:srgbClr val="000000"/>
                </a:solidFill>
                <a:effectLst>
                  <a:outerShdw blurRad="38100" dist="38100" dir="2700000" algn="tl">
                    <a:srgbClr val="000000">
                      <a:alpha val="43137"/>
                    </a:srgbClr>
                  </a:outerShdw>
                </a:effectLst>
              </a:rPr>
              <a:t>Atributo discriminante o definitorio</a:t>
            </a:r>
            <a:r>
              <a:rPr lang="es-ES" sz="3200" dirty="0">
                <a:solidFill>
                  <a:srgbClr val="000000"/>
                </a:solidFill>
              </a:rPr>
              <a:t> es aquel que da condición de pertenencia. </a:t>
            </a:r>
            <a:endParaRPr lang="es-AR" sz="3200" dirty="0">
              <a:solidFill>
                <a:srgbClr val="000000"/>
              </a:solidFill>
            </a:endParaRPr>
          </a:p>
          <a:p>
            <a:pPr marL="457200" indent="-457200">
              <a:spcBef>
                <a:spcPts val="1200"/>
              </a:spcBef>
              <a:buFont typeface="Arial" panose="020B0604020202020204" pitchFamily="34" charset="0"/>
              <a:buChar char="•"/>
            </a:pPr>
            <a:endParaRPr lang="es-AR" sz="3200" dirty="0">
              <a:solidFill>
                <a:srgbClr val="000000"/>
              </a:solidFill>
            </a:endParaRPr>
          </a:p>
        </p:txBody>
      </p:sp>
    </p:spTree>
    <p:extLst>
      <p:ext uri="{BB962C8B-B14F-4D97-AF65-F5344CB8AC3E}">
        <p14:creationId xmlns:p14="http://schemas.microsoft.com/office/powerpoint/2010/main" val="20038037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ustomShape 1"/>
          <p:cNvSpPr/>
          <p:nvPr/>
        </p:nvSpPr>
        <p:spPr>
          <a:xfrm>
            <a:off x="252704" y="66879"/>
            <a:ext cx="8614906" cy="9135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Subclases de predicado definido</a:t>
            </a:r>
            <a:endParaRPr lang="es-AR" sz="4400" dirty="0"/>
          </a:p>
        </p:txBody>
      </p:sp>
      <p:grpSp>
        <p:nvGrpSpPr>
          <p:cNvPr id="5" name="Group 4"/>
          <p:cNvGrpSpPr/>
          <p:nvPr/>
        </p:nvGrpSpPr>
        <p:grpSpPr>
          <a:xfrm>
            <a:off x="303148" y="2003707"/>
            <a:ext cx="8564462" cy="3388905"/>
            <a:chOff x="303148" y="940468"/>
            <a:chExt cx="8564462" cy="3388905"/>
          </a:xfrm>
        </p:grpSpPr>
        <p:grpSp>
          <p:nvGrpSpPr>
            <p:cNvPr id="4" name="Group 3"/>
            <p:cNvGrpSpPr/>
            <p:nvPr/>
          </p:nvGrpSpPr>
          <p:grpSpPr>
            <a:xfrm>
              <a:off x="303148" y="940468"/>
              <a:ext cx="8564462" cy="3388905"/>
              <a:chOff x="4775684" y="4158487"/>
              <a:chExt cx="4004261" cy="1187733"/>
            </a:xfrm>
          </p:grpSpPr>
          <p:sp>
            <p:nvSpPr>
              <p:cNvPr id="275" name="CustomShape 13"/>
              <p:cNvSpPr/>
              <p:nvPr/>
            </p:nvSpPr>
            <p:spPr>
              <a:xfrm>
                <a:off x="8121960" y="4379122"/>
                <a:ext cx="301320" cy="209160"/>
              </a:xfrm>
              <a:prstGeom prst="rect">
                <a:avLst/>
              </a:prstGeom>
              <a:noFill/>
              <a:ln>
                <a:noFill/>
              </a:ln>
            </p:spPr>
            <p:txBody>
              <a:bodyPr lIns="0" tIns="46800" rIns="0" bIns="10800"/>
              <a:lstStyle/>
              <a:p>
                <a:pPr algn="ctr"/>
                <a:r>
                  <a:rPr lang="en-US" sz="2400" dirty="0" err="1">
                    <a:solidFill>
                      <a:srgbClr val="000000"/>
                    </a:solidFill>
                  </a:rPr>
                  <a:t>tipo</a:t>
                </a:r>
                <a:endParaRPr sz="2400" dirty="0">
                  <a:solidFill>
                    <a:srgbClr val="000000"/>
                  </a:solidFill>
                </a:endParaRPr>
              </a:p>
            </p:txBody>
          </p:sp>
          <p:grpSp>
            <p:nvGrpSpPr>
              <p:cNvPr id="3" name="Group 2"/>
              <p:cNvGrpSpPr/>
              <p:nvPr/>
            </p:nvGrpSpPr>
            <p:grpSpPr>
              <a:xfrm>
                <a:off x="4775684" y="4158487"/>
                <a:ext cx="4004261" cy="1187733"/>
                <a:chOff x="4775684" y="4158487"/>
                <a:chExt cx="4004261" cy="1187733"/>
              </a:xfrm>
            </p:grpSpPr>
            <p:sp>
              <p:nvSpPr>
                <p:cNvPr id="273" name="Line 11"/>
                <p:cNvSpPr/>
                <p:nvPr/>
              </p:nvSpPr>
              <p:spPr>
                <a:xfrm>
                  <a:off x="7833958" y="4684220"/>
                  <a:ext cx="492411" cy="482360"/>
                </a:xfrm>
                <a:prstGeom prst="line">
                  <a:avLst/>
                </a:prstGeom>
                <a:ln w="9360">
                  <a:solidFill>
                    <a:srgbClr val="000000"/>
                  </a:solidFill>
                  <a:round/>
                </a:ln>
              </p:spPr>
            </p:sp>
            <p:grpSp>
              <p:nvGrpSpPr>
                <p:cNvPr id="2" name="Group 1"/>
                <p:cNvGrpSpPr/>
                <p:nvPr/>
              </p:nvGrpSpPr>
              <p:grpSpPr>
                <a:xfrm>
                  <a:off x="4775684" y="4158487"/>
                  <a:ext cx="4004261" cy="1187733"/>
                  <a:chOff x="4775684" y="4158487"/>
                  <a:chExt cx="4004261" cy="1187733"/>
                </a:xfrm>
              </p:grpSpPr>
              <p:sp>
                <p:nvSpPr>
                  <p:cNvPr id="266" name="CustomShape 4"/>
                  <p:cNvSpPr/>
                  <p:nvPr/>
                </p:nvSpPr>
                <p:spPr>
                  <a:xfrm>
                    <a:off x="6190802" y="4158487"/>
                    <a:ext cx="902880" cy="195120"/>
                  </a:xfrm>
                  <a:prstGeom prst="rect">
                    <a:avLst/>
                  </a:prstGeom>
                  <a:noFill/>
                  <a:ln w="9360">
                    <a:solidFill>
                      <a:srgbClr val="000000"/>
                    </a:solidFill>
                    <a:miter/>
                  </a:ln>
                </p:spPr>
                <p:txBody>
                  <a:bodyPr lIns="0" tIns="46800" rIns="0" bIns="10800" anchor="ctr"/>
                  <a:lstStyle/>
                  <a:p>
                    <a:pPr algn="ctr">
                      <a:lnSpc>
                        <a:spcPct val="100000"/>
                      </a:lnSpc>
                    </a:pPr>
                    <a:r>
                      <a:rPr lang="en-US" sz="2400" dirty="0">
                        <a:solidFill>
                          <a:srgbClr val="000000"/>
                        </a:solidFill>
                      </a:rPr>
                      <a:t>VEHÍCULO</a:t>
                    </a:r>
                    <a:endParaRPr sz="2400" dirty="0"/>
                  </a:p>
                </p:txBody>
              </p:sp>
              <p:sp>
                <p:nvSpPr>
                  <p:cNvPr id="267" name="Line 5"/>
                  <p:cNvSpPr/>
                  <p:nvPr/>
                </p:nvSpPr>
                <p:spPr>
                  <a:xfrm flipH="1">
                    <a:off x="5634907" y="4353607"/>
                    <a:ext cx="864533" cy="272396"/>
                  </a:xfrm>
                  <a:prstGeom prst="line">
                    <a:avLst/>
                  </a:prstGeom>
                  <a:ln w="9360">
                    <a:solidFill>
                      <a:srgbClr val="000000"/>
                    </a:solidFill>
                    <a:round/>
                  </a:ln>
                </p:spPr>
              </p:sp>
              <p:sp>
                <p:nvSpPr>
                  <p:cNvPr id="268" name="Line 6"/>
                  <p:cNvSpPr/>
                  <p:nvPr/>
                </p:nvSpPr>
                <p:spPr>
                  <a:xfrm flipH="1">
                    <a:off x="5150459" y="4782487"/>
                    <a:ext cx="334585" cy="380689"/>
                  </a:xfrm>
                  <a:prstGeom prst="line">
                    <a:avLst/>
                  </a:prstGeom>
                  <a:ln w="9360">
                    <a:solidFill>
                      <a:srgbClr val="000000"/>
                    </a:solidFill>
                    <a:round/>
                  </a:ln>
                </p:spPr>
              </p:sp>
              <p:sp>
                <p:nvSpPr>
                  <p:cNvPr id="269" name="Line 7"/>
                  <p:cNvSpPr/>
                  <p:nvPr/>
                </p:nvSpPr>
                <p:spPr>
                  <a:xfrm>
                    <a:off x="5766406" y="4731666"/>
                    <a:ext cx="223714" cy="431510"/>
                  </a:xfrm>
                  <a:prstGeom prst="line">
                    <a:avLst/>
                  </a:prstGeom>
                  <a:ln w="9360">
                    <a:solidFill>
                      <a:srgbClr val="000000"/>
                    </a:solidFill>
                    <a:round/>
                  </a:ln>
                </p:spPr>
              </p:sp>
              <p:sp>
                <p:nvSpPr>
                  <p:cNvPr id="270" name="CustomShape 8"/>
                  <p:cNvSpPr/>
                  <p:nvPr/>
                </p:nvSpPr>
                <p:spPr>
                  <a:xfrm flipV="1">
                    <a:off x="5298455" y="4626003"/>
                    <a:ext cx="601560" cy="227520"/>
                  </a:xfrm>
                  <a:prstGeom prst="triangle">
                    <a:avLst>
                      <a:gd name="adj" fmla="val 50000"/>
                    </a:avLst>
                  </a:prstGeom>
                  <a:noFill/>
                  <a:ln w="9360">
                    <a:solidFill>
                      <a:srgbClr val="000000"/>
                    </a:solidFill>
                    <a:miter/>
                  </a:ln>
                </p:spPr>
              </p:sp>
              <p:sp>
                <p:nvSpPr>
                  <p:cNvPr id="271" name="Line 9"/>
                  <p:cNvSpPr/>
                  <p:nvPr/>
                </p:nvSpPr>
                <p:spPr>
                  <a:xfrm>
                    <a:off x="6784134" y="4353607"/>
                    <a:ext cx="856424" cy="234675"/>
                  </a:xfrm>
                  <a:prstGeom prst="line">
                    <a:avLst/>
                  </a:prstGeom>
                  <a:ln w="9360">
                    <a:solidFill>
                      <a:srgbClr val="000000"/>
                    </a:solidFill>
                    <a:round/>
                  </a:ln>
                </p:spPr>
              </p:sp>
              <p:sp>
                <p:nvSpPr>
                  <p:cNvPr id="272" name="Line 10"/>
                  <p:cNvSpPr/>
                  <p:nvPr/>
                </p:nvSpPr>
                <p:spPr>
                  <a:xfrm flipH="1">
                    <a:off x="7052436" y="4707894"/>
                    <a:ext cx="440126" cy="458686"/>
                  </a:xfrm>
                  <a:prstGeom prst="line">
                    <a:avLst/>
                  </a:prstGeom>
                  <a:ln w="9360">
                    <a:solidFill>
                      <a:srgbClr val="000000"/>
                    </a:solidFill>
                    <a:round/>
                  </a:ln>
                </p:spPr>
              </p:sp>
              <p:sp>
                <p:nvSpPr>
                  <p:cNvPr id="276" name="CustomShape 14"/>
                  <p:cNvSpPr/>
                  <p:nvPr/>
                </p:nvSpPr>
                <p:spPr>
                  <a:xfrm>
                    <a:off x="4842391" y="4410936"/>
                    <a:ext cx="687960" cy="209160"/>
                  </a:xfrm>
                  <a:prstGeom prst="rect">
                    <a:avLst/>
                  </a:prstGeom>
                  <a:noFill/>
                  <a:ln>
                    <a:noFill/>
                  </a:ln>
                </p:spPr>
                <p:txBody>
                  <a:bodyPr lIns="0" tIns="46800" rIns="0" bIns="10800"/>
                  <a:lstStyle/>
                  <a:p>
                    <a:pPr algn="ctr">
                      <a:lnSpc>
                        <a:spcPct val="100000"/>
                      </a:lnSpc>
                    </a:pPr>
                    <a:r>
                      <a:rPr lang="en-US" sz="2400" dirty="0" err="1">
                        <a:solidFill>
                          <a:srgbClr val="000000"/>
                        </a:solidFill>
                      </a:rPr>
                      <a:t>motorS</a:t>
                    </a:r>
                    <a:r>
                      <a:rPr lang="en-US" sz="2400" dirty="0">
                        <a:solidFill>
                          <a:srgbClr val="000000"/>
                        </a:solidFill>
                      </a:rPr>
                      <a:t>/N</a:t>
                    </a:r>
                    <a:endParaRPr sz="2400" dirty="0">
                      <a:solidFill>
                        <a:srgbClr val="000000"/>
                      </a:solidFill>
                    </a:endParaRPr>
                  </a:p>
                </p:txBody>
              </p:sp>
              <p:sp>
                <p:nvSpPr>
                  <p:cNvPr id="277" name="Line 15"/>
                  <p:cNvSpPr/>
                  <p:nvPr/>
                </p:nvSpPr>
                <p:spPr>
                  <a:xfrm>
                    <a:off x="5193899" y="4723138"/>
                    <a:ext cx="243062" cy="0"/>
                  </a:xfrm>
                  <a:prstGeom prst="line">
                    <a:avLst/>
                  </a:prstGeom>
                  <a:ln w="9360">
                    <a:solidFill>
                      <a:srgbClr val="000000"/>
                    </a:solidFill>
                    <a:round/>
                  </a:ln>
                </p:spPr>
              </p:sp>
              <p:sp>
                <p:nvSpPr>
                  <p:cNvPr id="278" name="CustomShape 16"/>
                  <p:cNvSpPr/>
                  <p:nvPr/>
                </p:nvSpPr>
                <p:spPr>
                  <a:xfrm>
                    <a:off x="4980627" y="4653354"/>
                    <a:ext cx="186958" cy="170640"/>
                  </a:xfrm>
                  <a:prstGeom prst="ellipse">
                    <a:avLst/>
                  </a:prstGeom>
                  <a:solidFill>
                    <a:srgbClr val="FFFFFF"/>
                  </a:solidFill>
                  <a:ln w="9360">
                    <a:solidFill>
                      <a:srgbClr val="000000"/>
                    </a:solidFill>
                    <a:round/>
                  </a:ln>
                </p:spPr>
              </p:sp>
              <p:sp>
                <p:nvSpPr>
                  <p:cNvPr id="279" name="Line 17"/>
                  <p:cNvSpPr/>
                  <p:nvPr/>
                </p:nvSpPr>
                <p:spPr>
                  <a:xfrm>
                    <a:off x="7878087" y="4664160"/>
                    <a:ext cx="243873" cy="0"/>
                  </a:xfrm>
                  <a:prstGeom prst="line">
                    <a:avLst/>
                  </a:prstGeom>
                  <a:ln w="9360">
                    <a:solidFill>
                      <a:srgbClr val="000000"/>
                    </a:solidFill>
                    <a:round/>
                  </a:ln>
                </p:spPr>
              </p:sp>
              <p:sp>
                <p:nvSpPr>
                  <p:cNvPr id="280" name="CustomShape 18"/>
                  <p:cNvSpPr/>
                  <p:nvPr/>
                </p:nvSpPr>
                <p:spPr>
                  <a:xfrm>
                    <a:off x="8122320" y="4573824"/>
                    <a:ext cx="204049" cy="170640"/>
                  </a:xfrm>
                  <a:prstGeom prst="ellipse">
                    <a:avLst/>
                  </a:prstGeom>
                  <a:solidFill>
                    <a:srgbClr val="FFFFFF"/>
                  </a:solidFill>
                  <a:ln w="9360">
                    <a:solidFill>
                      <a:srgbClr val="000000"/>
                    </a:solidFill>
                    <a:round/>
                  </a:ln>
                </p:spPr>
              </p:sp>
              <p:sp>
                <p:nvSpPr>
                  <p:cNvPr id="281" name="CustomShape 19"/>
                  <p:cNvSpPr/>
                  <p:nvPr/>
                </p:nvSpPr>
                <p:spPr>
                  <a:xfrm>
                    <a:off x="5573486" y="5164331"/>
                    <a:ext cx="679918" cy="179640"/>
                  </a:xfrm>
                  <a:prstGeom prst="rect">
                    <a:avLst/>
                  </a:prstGeom>
                  <a:solidFill>
                    <a:srgbClr val="FFFFFF"/>
                  </a:solidFill>
                  <a:ln w="9360">
                    <a:solidFill>
                      <a:srgbClr val="000000"/>
                    </a:solidFill>
                    <a:miter/>
                  </a:ln>
                </p:spPr>
                <p:txBody>
                  <a:bodyPr wrap="none" lIns="36000" tIns="46800" rIns="36000" bIns="10800" anchor="ctr"/>
                  <a:lstStyle/>
                  <a:p>
                    <a:pPr algn="ctr"/>
                    <a:r>
                      <a:rPr lang="en-US" sz="2400" dirty="0">
                        <a:solidFill>
                          <a:srgbClr val="000000"/>
                        </a:solidFill>
                      </a:rPr>
                      <a:t>S/MOTOR</a:t>
                    </a:r>
                    <a:endParaRPr sz="2400" dirty="0">
                      <a:solidFill>
                        <a:srgbClr val="000000"/>
                      </a:solidFill>
                    </a:endParaRPr>
                  </a:p>
                </p:txBody>
              </p:sp>
              <p:sp>
                <p:nvSpPr>
                  <p:cNvPr id="282" name="CustomShape 20"/>
                  <p:cNvSpPr/>
                  <p:nvPr/>
                </p:nvSpPr>
                <p:spPr>
                  <a:xfrm>
                    <a:off x="4775684" y="5163176"/>
                    <a:ext cx="719716" cy="179640"/>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C/MOTOR</a:t>
                    </a:r>
                    <a:endParaRPr sz="2400" dirty="0">
                      <a:solidFill>
                        <a:srgbClr val="000000"/>
                      </a:solidFill>
                    </a:endParaRPr>
                  </a:p>
                </p:txBody>
              </p:sp>
              <p:sp>
                <p:nvSpPr>
                  <p:cNvPr id="283" name="CustomShape 21"/>
                  <p:cNvSpPr/>
                  <p:nvPr/>
                </p:nvSpPr>
                <p:spPr>
                  <a:xfrm>
                    <a:off x="8078760" y="5159800"/>
                    <a:ext cx="701185" cy="179640"/>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MOTO</a:t>
                    </a:r>
                    <a:endParaRPr sz="2400" dirty="0">
                      <a:solidFill>
                        <a:srgbClr val="000000"/>
                      </a:solidFill>
                    </a:endParaRPr>
                  </a:p>
                </p:txBody>
              </p:sp>
              <p:sp>
                <p:nvSpPr>
                  <p:cNvPr id="284" name="CustomShape 22"/>
                  <p:cNvSpPr/>
                  <p:nvPr/>
                </p:nvSpPr>
                <p:spPr>
                  <a:xfrm>
                    <a:off x="6651965" y="5166580"/>
                    <a:ext cx="662158" cy="179640"/>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CAMIÓN</a:t>
                    </a:r>
                    <a:endParaRPr sz="2400" dirty="0">
                      <a:solidFill>
                        <a:srgbClr val="000000"/>
                      </a:solidFill>
                    </a:endParaRPr>
                  </a:p>
                </p:txBody>
              </p:sp>
              <p:sp>
                <p:nvSpPr>
                  <p:cNvPr id="285" name="CustomShape 23"/>
                  <p:cNvSpPr/>
                  <p:nvPr/>
                </p:nvSpPr>
                <p:spPr>
                  <a:xfrm>
                    <a:off x="7367880" y="5163707"/>
                    <a:ext cx="643045" cy="179640"/>
                  </a:xfrm>
                  <a:prstGeom prst="rect">
                    <a:avLst/>
                  </a:prstGeom>
                  <a:solidFill>
                    <a:srgbClr val="FFFFFF"/>
                  </a:solidFill>
                  <a:ln w="9360">
                    <a:solidFill>
                      <a:srgbClr val="000000"/>
                    </a:solidFill>
                    <a:miter/>
                  </a:ln>
                </p:spPr>
                <p:txBody>
                  <a:bodyPr wrap="none" lIns="36000" tIns="46800" rIns="36000" bIns="10800" anchor="ctr"/>
                  <a:lstStyle/>
                  <a:p>
                    <a:pPr algn="ctr"/>
                    <a:r>
                      <a:rPr lang="en-US" sz="2400" dirty="0">
                        <a:solidFill>
                          <a:srgbClr val="000000"/>
                        </a:solidFill>
                      </a:rPr>
                      <a:t>TURISMO</a:t>
                    </a:r>
                    <a:endParaRPr sz="2400" dirty="0">
                      <a:solidFill>
                        <a:srgbClr val="000000"/>
                      </a:solidFill>
                    </a:endParaRPr>
                  </a:p>
                </p:txBody>
              </p:sp>
              <p:sp>
                <p:nvSpPr>
                  <p:cNvPr id="286" name="Line 24"/>
                  <p:cNvSpPr/>
                  <p:nvPr/>
                </p:nvSpPr>
                <p:spPr>
                  <a:xfrm>
                    <a:off x="7640558" y="4818647"/>
                    <a:ext cx="0" cy="344529"/>
                  </a:xfrm>
                  <a:prstGeom prst="line">
                    <a:avLst/>
                  </a:prstGeom>
                  <a:ln w="9360">
                    <a:solidFill>
                      <a:srgbClr val="000000"/>
                    </a:solidFill>
                    <a:round/>
                  </a:ln>
                </p:spPr>
              </p:sp>
            </p:grpSp>
          </p:grpSp>
        </p:grpSp>
        <p:sp>
          <p:nvSpPr>
            <p:cNvPr id="31" name="CustomShape 8"/>
            <p:cNvSpPr/>
            <p:nvPr/>
          </p:nvSpPr>
          <p:spPr>
            <a:xfrm flipV="1">
              <a:off x="5786173" y="2190156"/>
              <a:ext cx="1286639" cy="649173"/>
            </a:xfrm>
            <a:prstGeom prst="triangle">
              <a:avLst>
                <a:gd name="adj" fmla="val 50000"/>
              </a:avLst>
            </a:prstGeom>
            <a:noFill/>
            <a:ln w="9360">
              <a:solidFill>
                <a:srgbClr val="000000"/>
              </a:solidFill>
              <a:miter/>
            </a:ln>
          </p:spPr>
        </p:sp>
      </p:grpSp>
      <p:grpSp>
        <p:nvGrpSpPr>
          <p:cNvPr id="17" name="Group 16"/>
          <p:cNvGrpSpPr/>
          <p:nvPr/>
        </p:nvGrpSpPr>
        <p:grpSpPr>
          <a:xfrm>
            <a:off x="315707" y="2471790"/>
            <a:ext cx="8001000" cy="1731718"/>
            <a:chOff x="282388" y="1420657"/>
            <a:chExt cx="8001000" cy="1731718"/>
          </a:xfrm>
        </p:grpSpPr>
        <p:sp>
          <p:nvSpPr>
            <p:cNvPr id="8" name="Freeform 7"/>
            <p:cNvSpPr/>
            <p:nvPr/>
          </p:nvSpPr>
          <p:spPr>
            <a:xfrm>
              <a:off x="282388" y="1532965"/>
              <a:ext cx="1707777" cy="1532964"/>
            </a:xfrm>
            <a:custGeom>
              <a:avLst/>
              <a:gdLst>
                <a:gd name="connsiteX0" fmla="*/ 242047 w 1707777"/>
                <a:gd name="connsiteY0" fmla="*/ 174811 h 1532964"/>
                <a:gd name="connsiteX1" fmla="*/ 174812 w 1707777"/>
                <a:gd name="connsiteY1" fmla="*/ 188259 h 1532964"/>
                <a:gd name="connsiteX2" fmla="*/ 134471 w 1707777"/>
                <a:gd name="connsiteY2" fmla="*/ 215153 h 1532964"/>
                <a:gd name="connsiteX3" fmla="*/ 53788 w 1707777"/>
                <a:gd name="connsiteY3" fmla="*/ 295835 h 1532964"/>
                <a:gd name="connsiteX4" fmla="*/ 40341 w 1707777"/>
                <a:gd name="connsiteY4" fmla="*/ 349623 h 1532964"/>
                <a:gd name="connsiteX5" fmla="*/ 13447 w 1707777"/>
                <a:gd name="connsiteY5" fmla="*/ 403411 h 1532964"/>
                <a:gd name="connsiteX6" fmla="*/ 0 w 1707777"/>
                <a:gd name="connsiteY6" fmla="*/ 470647 h 1532964"/>
                <a:gd name="connsiteX7" fmla="*/ 26894 w 1707777"/>
                <a:gd name="connsiteY7" fmla="*/ 672353 h 1532964"/>
                <a:gd name="connsiteX8" fmla="*/ 53788 w 1707777"/>
                <a:gd name="connsiteY8" fmla="*/ 753035 h 1532964"/>
                <a:gd name="connsiteX9" fmla="*/ 80683 w 1707777"/>
                <a:gd name="connsiteY9" fmla="*/ 1008529 h 1532964"/>
                <a:gd name="connsiteX10" fmla="*/ 94130 w 1707777"/>
                <a:gd name="connsiteY10" fmla="*/ 1062317 h 1532964"/>
                <a:gd name="connsiteX11" fmla="*/ 121024 w 1707777"/>
                <a:gd name="connsiteY11" fmla="*/ 1102659 h 1532964"/>
                <a:gd name="connsiteX12" fmla="*/ 188259 w 1707777"/>
                <a:gd name="connsiteY12" fmla="*/ 1237129 h 1532964"/>
                <a:gd name="connsiteX13" fmla="*/ 215153 w 1707777"/>
                <a:gd name="connsiteY13" fmla="*/ 1277470 h 1532964"/>
                <a:gd name="connsiteX14" fmla="*/ 242047 w 1707777"/>
                <a:gd name="connsiteY14" fmla="*/ 1317811 h 1532964"/>
                <a:gd name="connsiteX15" fmla="*/ 268941 w 1707777"/>
                <a:gd name="connsiteY15" fmla="*/ 1344706 h 1532964"/>
                <a:gd name="connsiteX16" fmla="*/ 282388 w 1707777"/>
                <a:gd name="connsiteY16" fmla="*/ 1398494 h 1532964"/>
                <a:gd name="connsiteX17" fmla="*/ 349624 w 1707777"/>
                <a:gd name="connsiteY17" fmla="*/ 1452282 h 1532964"/>
                <a:gd name="connsiteX18" fmla="*/ 457200 w 1707777"/>
                <a:gd name="connsiteY18" fmla="*/ 1519517 h 1532964"/>
                <a:gd name="connsiteX19" fmla="*/ 497541 w 1707777"/>
                <a:gd name="connsiteY19" fmla="*/ 1532964 h 1532964"/>
                <a:gd name="connsiteX20" fmla="*/ 618565 w 1707777"/>
                <a:gd name="connsiteY20" fmla="*/ 1519517 h 1532964"/>
                <a:gd name="connsiteX21" fmla="*/ 658906 w 1707777"/>
                <a:gd name="connsiteY21" fmla="*/ 1506070 h 1532964"/>
                <a:gd name="connsiteX22" fmla="*/ 833718 w 1707777"/>
                <a:gd name="connsiteY22" fmla="*/ 1492623 h 1532964"/>
                <a:gd name="connsiteX23" fmla="*/ 927847 w 1707777"/>
                <a:gd name="connsiteY23" fmla="*/ 1452282 h 1532964"/>
                <a:gd name="connsiteX24" fmla="*/ 954741 w 1707777"/>
                <a:gd name="connsiteY24" fmla="*/ 1411941 h 1532964"/>
                <a:gd name="connsiteX25" fmla="*/ 1089212 w 1707777"/>
                <a:gd name="connsiteY25" fmla="*/ 1371600 h 1532964"/>
                <a:gd name="connsiteX26" fmla="*/ 1129553 w 1707777"/>
                <a:gd name="connsiteY26" fmla="*/ 1344706 h 1532964"/>
                <a:gd name="connsiteX27" fmla="*/ 1143000 w 1707777"/>
                <a:gd name="connsiteY27" fmla="*/ 1304364 h 1532964"/>
                <a:gd name="connsiteX28" fmla="*/ 1183341 w 1707777"/>
                <a:gd name="connsiteY28" fmla="*/ 1223682 h 1532964"/>
                <a:gd name="connsiteX29" fmla="*/ 1169894 w 1707777"/>
                <a:gd name="connsiteY29" fmla="*/ 981635 h 1532964"/>
                <a:gd name="connsiteX30" fmla="*/ 1143000 w 1707777"/>
                <a:gd name="connsiteY30" fmla="*/ 900953 h 1532964"/>
                <a:gd name="connsiteX31" fmla="*/ 1102659 w 1707777"/>
                <a:gd name="connsiteY31" fmla="*/ 820270 h 1532964"/>
                <a:gd name="connsiteX32" fmla="*/ 1116106 w 1707777"/>
                <a:gd name="connsiteY32" fmla="*/ 699247 h 1532964"/>
                <a:gd name="connsiteX33" fmla="*/ 1156447 w 1707777"/>
                <a:gd name="connsiteY33" fmla="*/ 685800 h 1532964"/>
                <a:gd name="connsiteX34" fmla="*/ 1196788 w 1707777"/>
                <a:gd name="connsiteY34" fmla="*/ 658906 h 1532964"/>
                <a:gd name="connsiteX35" fmla="*/ 1250577 w 1707777"/>
                <a:gd name="connsiteY35" fmla="*/ 645459 h 1532964"/>
                <a:gd name="connsiteX36" fmla="*/ 1519518 w 1707777"/>
                <a:gd name="connsiteY36" fmla="*/ 618564 h 1532964"/>
                <a:gd name="connsiteX37" fmla="*/ 1600200 w 1707777"/>
                <a:gd name="connsiteY37" fmla="*/ 578223 h 1532964"/>
                <a:gd name="connsiteX38" fmla="*/ 1680883 w 1707777"/>
                <a:gd name="connsiteY38" fmla="*/ 416859 h 1532964"/>
                <a:gd name="connsiteX39" fmla="*/ 1694330 w 1707777"/>
                <a:gd name="connsiteY39" fmla="*/ 376517 h 1532964"/>
                <a:gd name="connsiteX40" fmla="*/ 1707777 w 1707777"/>
                <a:gd name="connsiteY40" fmla="*/ 336176 h 1532964"/>
                <a:gd name="connsiteX41" fmla="*/ 1667436 w 1707777"/>
                <a:gd name="connsiteY41" fmla="*/ 188259 h 1532964"/>
                <a:gd name="connsiteX42" fmla="*/ 1653988 w 1707777"/>
                <a:gd name="connsiteY42" fmla="*/ 147917 h 1532964"/>
                <a:gd name="connsiteX43" fmla="*/ 1613647 w 1707777"/>
                <a:gd name="connsiteY43" fmla="*/ 107576 h 1532964"/>
                <a:gd name="connsiteX44" fmla="*/ 1492624 w 1707777"/>
                <a:gd name="connsiteY44" fmla="*/ 53788 h 1532964"/>
                <a:gd name="connsiteX45" fmla="*/ 1438836 w 1707777"/>
                <a:gd name="connsiteY45" fmla="*/ 40341 h 1532964"/>
                <a:gd name="connsiteX46" fmla="*/ 1331259 w 1707777"/>
                <a:gd name="connsiteY46" fmla="*/ 0 h 1532964"/>
                <a:gd name="connsiteX47" fmla="*/ 685800 w 1707777"/>
                <a:gd name="connsiteY47" fmla="*/ 13447 h 1532964"/>
                <a:gd name="connsiteX48" fmla="*/ 443753 w 1707777"/>
                <a:gd name="connsiteY48" fmla="*/ 53788 h 1532964"/>
                <a:gd name="connsiteX49" fmla="*/ 363071 w 1707777"/>
                <a:gd name="connsiteY49" fmla="*/ 80682 h 1532964"/>
                <a:gd name="connsiteX50" fmla="*/ 242047 w 1707777"/>
                <a:gd name="connsiteY50" fmla="*/ 174811 h 153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707777" h="1532964">
                  <a:moveTo>
                    <a:pt x="242047" y="174811"/>
                  </a:moveTo>
                  <a:cubicBezTo>
                    <a:pt x="210670" y="192741"/>
                    <a:pt x="196212" y="180234"/>
                    <a:pt x="174812" y="188259"/>
                  </a:cubicBezTo>
                  <a:cubicBezTo>
                    <a:pt x="159680" y="193934"/>
                    <a:pt x="147622" y="205759"/>
                    <a:pt x="134471" y="215153"/>
                  </a:cubicBezTo>
                  <a:cubicBezTo>
                    <a:pt x="70787" y="260642"/>
                    <a:pt x="90928" y="240127"/>
                    <a:pt x="53788" y="295835"/>
                  </a:cubicBezTo>
                  <a:cubicBezTo>
                    <a:pt x="49306" y="313764"/>
                    <a:pt x="46830" y="332319"/>
                    <a:pt x="40341" y="349623"/>
                  </a:cubicBezTo>
                  <a:cubicBezTo>
                    <a:pt x="33303" y="368392"/>
                    <a:pt x="19786" y="384394"/>
                    <a:pt x="13447" y="403411"/>
                  </a:cubicBezTo>
                  <a:cubicBezTo>
                    <a:pt x="6219" y="425094"/>
                    <a:pt x="4482" y="448235"/>
                    <a:pt x="0" y="470647"/>
                  </a:cubicBezTo>
                  <a:cubicBezTo>
                    <a:pt x="6476" y="535404"/>
                    <a:pt x="9304" y="607855"/>
                    <a:pt x="26894" y="672353"/>
                  </a:cubicBezTo>
                  <a:cubicBezTo>
                    <a:pt x="34353" y="699703"/>
                    <a:pt x="53788" y="753035"/>
                    <a:pt x="53788" y="753035"/>
                  </a:cubicBezTo>
                  <a:cubicBezTo>
                    <a:pt x="75456" y="1099692"/>
                    <a:pt x="43066" y="876868"/>
                    <a:pt x="80683" y="1008529"/>
                  </a:cubicBezTo>
                  <a:cubicBezTo>
                    <a:pt x="85760" y="1026299"/>
                    <a:pt x="86850" y="1045330"/>
                    <a:pt x="94130" y="1062317"/>
                  </a:cubicBezTo>
                  <a:cubicBezTo>
                    <a:pt x="100496" y="1077172"/>
                    <a:pt x="112059" y="1089212"/>
                    <a:pt x="121024" y="1102659"/>
                  </a:cubicBezTo>
                  <a:cubicBezTo>
                    <a:pt x="142310" y="1187804"/>
                    <a:pt x="124220" y="1141070"/>
                    <a:pt x="188259" y="1237129"/>
                  </a:cubicBezTo>
                  <a:lnTo>
                    <a:pt x="215153" y="1277470"/>
                  </a:lnTo>
                  <a:cubicBezTo>
                    <a:pt x="224118" y="1290917"/>
                    <a:pt x="230619" y="1306383"/>
                    <a:pt x="242047" y="1317811"/>
                  </a:cubicBezTo>
                  <a:lnTo>
                    <a:pt x="268941" y="1344706"/>
                  </a:lnTo>
                  <a:cubicBezTo>
                    <a:pt x="273423" y="1362635"/>
                    <a:pt x="274123" y="1381964"/>
                    <a:pt x="282388" y="1398494"/>
                  </a:cubicBezTo>
                  <a:cubicBezTo>
                    <a:pt x="291968" y="1417654"/>
                    <a:pt x="335374" y="1442782"/>
                    <a:pt x="349624" y="1452282"/>
                  </a:cubicBezTo>
                  <a:cubicBezTo>
                    <a:pt x="392243" y="1516211"/>
                    <a:pt x="361186" y="1487512"/>
                    <a:pt x="457200" y="1519517"/>
                  </a:cubicBezTo>
                  <a:lnTo>
                    <a:pt x="497541" y="1532964"/>
                  </a:lnTo>
                  <a:cubicBezTo>
                    <a:pt x="537882" y="1528482"/>
                    <a:pt x="578528" y="1526190"/>
                    <a:pt x="618565" y="1519517"/>
                  </a:cubicBezTo>
                  <a:cubicBezTo>
                    <a:pt x="632547" y="1517187"/>
                    <a:pt x="644841" y="1507828"/>
                    <a:pt x="658906" y="1506070"/>
                  </a:cubicBezTo>
                  <a:cubicBezTo>
                    <a:pt x="716898" y="1498821"/>
                    <a:pt x="775447" y="1497105"/>
                    <a:pt x="833718" y="1492623"/>
                  </a:cubicBezTo>
                  <a:cubicBezTo>
                    <a:pt x="861744" y="1483281"/>
                    <a:pt x="905692" y="1470745"/>
                    <a:pt x="927847" y="1452282"/>
                  </a:cubicBezTo>
                  <a:cubicBezTo>
                    <a:pt x="940262" y="1441936"/>
                    <a:pt x="941036" y="1420506"/>
                    <a:pt x="954741" y="1411941"/>
                  </a:cubicBezTo>
                  <a:cubicBezTo>
                    <a:pt x="976566" y="1398301"/>
                    <a:pt x="1057721" y="1379473"/>
                    <a:pt x="1089212" y="1371600"/>
                  </a:cubicBezTo>
                  <a:cubicBezTo>
                    <a:pt x="1102659" y="1362635"/>
                    <a:pt x="1119457" y="1357326"/>
                    <a:pt x="1129553" y="1344706"/>
                  </a:cubicBezTo>
                  <a:cubicBezTo>
                    <a:pt x="1138408" y="1333637"/>
                    <a:pt x="1136661" y="1317042"/>
                    <a:pt x="1143000" y="1304364"/>
                  </a:cubicBezTo>
                  <a:cubicBezTo>
                    <a:pt x="1195136" y="1200091"/>
                    <a:pt x="1149540" y="1325084"/>
                    <a:pt x="1183341" y="1223682"/>
                  </a:cubicBezTo>
                  <a:cubicBezTo>
                    <a:pt x="1178859" y="1143000"/>
                    <a:pt x="1179917" y="1061818"/>
                    <a:pt x="1169894" y="981635"/>
                  </a:cubicBezTo>
                  <a:cubicBezTo>
                    <a:pt x="1166378" y="953505"/>
                    <a:pt x="1151965" y="927847"/>
                    <a:pt x="1143000" y="900953"/>
                  </a:cubicBezTo>
                  <a:cubicBezTo>
                    <a:pt x="1124442" y="845278"/>
                    <a:pt x="1137416" y="872406"/>
                    <a:pt x="1102659" y="820270"/>
                  </a:cubicBezTo>
                  <a:cubicBezTo>
                    <a:pt x="1107141" y="779929"/>
                    <a:pt x="1101032" y="736933"/>
                    <a:pt x="1116106" y="699247"/>
                  </a:cubicBezTo>
                  <a:cubicBezTo>
                    <a:pt x="1121370" y="686086"/>
                    <a:pt x="1143769" y="692139"/>
                    <a:pt x="1156447" y="685800"/>
                  </a:cubicBezTo>
                  <a:cubicBezTo>
                    <a:pt x="1170902" y="678572"/>
                    <a:pt x="1181933" y="665272"/>
                    <a:pt x="1196788" y="658906"/>
                  </a:cubicBezTo>
                  <a:cubicBezTo>
                    <a:pt x="1213775" y="651626"/>
                    <a:pt x="1232454" y="649084"/>
                    <a:pt x="1250577" y="645459"/>
                  </a:cubicBezTo>
                  <a:cubicBezTo>
                    <a:pt x="1356318" y="624310"/>
                    <a:pt x="1389433" y="627856"/>
                    <a:pt x="1519518" y="618564"/>
                  </a:cubicBezTo>
                  <a:cubicBezTo>
                    <a:pt x="1548294" y="608972"/>
                    <a:pt x="1578733" y="602757"/>
                    <a:pt x="1600200" y="578223"/>
                  </a:cubicBezTo>
                  <a:cubicBezTo>
                    <a:pt x="1656343" y="514059"/>
                    <a:pt x="1655492" y="493030"/>
                    <a:pt x="1680883" y="416859"/>
                  </a:cubicBezTo>
                  <a:lnTo>
                    <a:pt x="1694330" y="376517"/>
                  </a:lnTo>
                  <a:lnTo>
                    <a:pt x="1707777" y="336176"/>
                  </a:lnTo>
                  <a:cubicBezTo>
                    <a:pt x="1683579" y="142594"/>
                    <a:pt x="1718287" y="289960"/>
                    <a:pt x="1667436" y="188259"/>
                  </a:cubicBezTo>
                  <a:cubicBezTo>
                    <a:pt x="1661097" y="175581"/>
                    <a:pt x="1661851" y="159711"/>
                    <a:pt x="1653988" y="147917"/>
                  </a:cubicBezTo>
                  <a:cubicBezTo>
                    <a:pt x="1643439" y="132094"/>
                    <a:pt x="1628256" y="119750"/>
                    <a:pt x="1613647" y="107576"/>
                  </a:cubicBezTo>
                  <a:cubicBezTo>
                    <a:pt x="1575803" y="76039"/>
                    <a:pt x="1542882" y="66353"/>
                    <a:pt x="1492624" y="53788"/>
                  </a:cubicBezTo>
                  <a:cubicBezTo>
                    <a:pt x="1474695" y="49306"/>
                    <a:pt x="1456140" y="46830"/>
                    <a:pt x="1438836" y="40341"/>
                  </a:cubicBezTo>
                  <a:cubicBezTo>
                    <a:pt x="1298199" y="-12397"/>
                    <a:pt x="1469323" y="34516"/>
                    <a:pt x="1331259" y="0"/>
                  </a:cubicBezTo>
                  <a:cubicBezTo>
                    <a:pt x="1116106" y="4482"/>
                    <a:pt x="900748" y="3046"/>
                    <a:pt x="685800" y="13447"/>
                  </a:cubicBezTo>
                  <a:cubicBezTo>
                    <a:pt x="635376" y="15887"/>
                    <a:pt x="513519" y="32858"/>
                    <a:pt x="443753" y="53788"/>
                  </a:cubicBezTo>
                  <a:cubicBezTo>
                    <a:pt x="416600" y="61934"/>
                    <a:pt x="386659" y="64957"/>
                    <a:pt x="363071" y="80682"/>
                  </a:cubicBezTo>
                  <a:cubicBezTo>
                    <a:pt x="274048" y="140030"/>
                    <a:pt x="273424" y="156881"/>
                    <a:pt x="242047" y="17481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Freeform 8"/>
            <p:cNvSpPr/>
            <p:nvPr/>
          </p:nvSpPr>
          <p:spPr>
            <a:xfrm>
              <a:off x="7234518" y="1420657"/>
              <a:ext cx="1048870" cy="1457014"/>
            </a:xfrm>
            <a:custGeom>
              <a:avLst/>
              <a:gdLst>
                <a:gd name="connsiteX0" fmla="*/ 121023 w 1048870"/>
                <a:gd name="connsiteY0" fmla="*/ 4731 h 1457014"/>
                <a:gd name="connsiteX1" fmla="*/ 591670 w 1048870"/>
                <a:gd name="connsiteY1" fmla="*/ 18178 h 1457014"/>
                <a:gd name="connsiteX2" fmla="*/ 658906 w 1048870"/>
                <a:gd name="connsiteY2" fmla="*/ 58519 h 1457014"/>
                <a:gd name="connsiteX3" fmla="*/ 739588 w 1048870"/>
                <a:gd name="connsiteY3" fmla="*/ 85414 h 1457014"/>
                <a:gd name="connsiteX4" fmla="*/ 793376 w 1048870"/>
                <a:gd name="connsiteY4" fmla="*/ 179543 h 1457014"/>
                <a:gd name="connsiteX5" fmla="*/ 820270 w 1048870"/>
                <a:gd name="connsiteY5" fmla="*/ 219884 h 1457014"/>
                <a:gd name="connsiteX6" fmla="*/ 887506 w 1048870"/>
                <a:gd name="connsiteY6" fmla="*/ 287119 h 1457014"/>
                <a:gd name="connsiteX7" fmla="*/ 914400 w 1048870"/>
                <a:gd name="connsiteY7" fmla="*/ 314014 h 1457014"/>
                <a:gd name="connsiteX8" fmla="*/ 981635 w 1048870"/>
                <a:gd name="connsiteY8" fmla="*/ 435037 h 1457014"/>
                <a:gd name="connsiteX9" fmla="*/ 1008529 w 1048870"/>
                <a:gd name="connsiteY9" fmla="*/ 515719 h 1457014"/>
                <a:gd name="connsiteX10" fmla="*/ 1048870 w 1048870"/>
                <a:gd name="connsiteY10" fmla="*/ 663637 h 1457014"/>
                <a:gd name="connsiteX11" fmla="*/ 1035423 w 1048870"/>
                <a:gd name="connsiteY11" fmla="*/ 905684 h 1457014"/>
                <a:gd name="connsiteX12" fmla="*/ 968188 w 1048870"/>
                <a:gd name="connsiteY12" fmla="*/ 1026708 h 1457014"/>
                <a:gd name="connsiteX13" fmla="*/ 900953 w 1048870"/>
                <a:gd name="connsiteY13" fmla="*/ 1120837 h 1457014"/>
                <a:gd name="connsiteX14" fmla="*/ 847164 w 1048870"/>
                <a:gd name="connsiteY14" fmla="*/ 1214967 h 1457014"/>
                <a:gd name="connsiteX15" fmla="*/ 793376 w 1048870"/>
                <a:gd name="connsiteY15" fmla="*/ 1295649 h 1457014"/>
                <a:gd name="connsiteX16" fmla="*/ 766482 w 1048870"/>
                <a:gd name="connsiteY16" fmla="*/ 1335990 h 1457014"/>
                <a:gd name="connsiteX17" fmla="*/ 685800 w 1048870"/>
                <a:gd name="connsiteY17" fmla="*/ 1403225 h 1457014"/>
                <a:gd name="connsiteX18" fmla="*/ 605117 w 1048870"/>
                <a:gd name="connsiteY18" fmla="*/ 1457014 h 1457014"/>
                <a:gd name="connsiteX19" fmla="*/ 430306 w 1048870"/>
                <a:gd name="connsiteY19" fmla="*/ 1443567 h 1457014"/>
                <a:gd name="connsiteX20" fmla="*/ 389964 w 1048870"/>
                <a:gd name="connsiteY20" fmla="*/ 1430119 h 1457014"/>
                <a:gd name="connsiteX21" fmla="*/ 309282 w 1048870"/>
                <a:gd name="connsiteY21" fmla="*/ 1416672 h 1457014"/>
                <a:gd name="connsiteX22" fmla="*/ 255494 w 1048870"/>
                <a:gd name="connsiteY22" fmla="*/ 1335990 h 1457014"/>
                <a:gd name="connsiteX23" fmla="*/ 228600 w 1048870"/>
                <a:gd name="connsiteY23" fmla="*/ 1295649 h 1457014"/>
                <a:gd name="connsiteX24" fmla="*/ 188258 w 1048870"/>
                <a:gd name="connsiteY24" fmla="*/ 1134284 h 1457014"/>
                <a:gd name="connsiteX25" fmla="*/ 174811 w 1048870"/>
                <a:gd name="connsiteY25" fmla="*/ 1093943 h 1457014"/>
                <a:gd name="connsiteX26" fmla="*/ 161364 w 1048870"/>
                <a:gd name="connsiteY26" fmla="*/ 1053602 h 1457014"/>
                <a:gd name="connsiteX27" fmla="*/ 134470 w 1048870"/>
                <a:gd name="connsiteY27" fmla="*/ 1013261 h 1457014"/>
                <a:gd name="connsiteX28" fmla="*/ 107576 w 1048870"/>
                <a:gd name="connsiteY28" fmla="*/ 932578 h 1457014"/>
                <a:gd name="connsiteX29" fmla="*/ 94129 w 1048870"/>
                <a:gd name="connsiteY29" fmla="*/ 892237 h 1457014"/>
                <a:gd name="connsiteX30" fmla="*/ 40341 w 1048870"/>
                <a:gd name="connsiteY30" fmla="*/ 811555 h 1457014"/>
                <a:gd name="connsiteX31" fmla="*/ 13447 w 1048870"/>
                <a:gd name="connsiteY31" fmla="*/ 730872 h 1457014"/>
                <a:gd name="connsiteX32" fmla="*/ 0 w 1048870"/>
                <a:gd name="connsiteY32" fmla="*/ 690531 h 1457014"/>
                <a:gd name="connsiteX33" fmla="*/ 13447 w 1048870"/>
                <a:gd name="connsiteY33" fmla="*/ 421590 h 1457014"/>
                <a:gd name="connsiteX34" fmla="*/ 26894 w 1048870"/>
                <a:gd name="connsiteY34" fmla="*/ 381249 h 1457014"/>
                <a:gd name="connsiteX35" fmla="*/ 40341 w 1048870"/>
                <a:gd name="connsiteY35" fmla="*/ 327461 h 1457014"/>
                <a:gd name="connsiteX36" fmla="*/ 80682 w 1048870"/>
                <a:gd name="connsiteY36" fmla="*/ 233331 h 1457014"/>
                <a:gd name="connsiteX37" fmla="*/ 107576 w 1048870"/>
                <a:gd name="connsiteY37" fmla="*/ 139202 h 1457014"/>
                <a:gd name="connsiteX38" fmla="*/ 121023 w 1048870"/>
                <a:gd name="connsiteY38" fmla="*/ 98861 h 1457014"/>
                <a:gd name="connsiteX39" fmla="*/ 121023 w 1048870"/>
                <a:gd name="connsiteY39" fmla="*/ 4731 h 1457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048870" h="1457014">
                  <a:moveTo>
                    <a:pt x="121023" y="4731"/>
                  </a:moveTo>
                  <a:cubicBezTo>
                    <a:pt x="199464" y="-8716"/>
                    <a:pt x="434941" y="9929"/>
                    <a:pt x="591670" y="18178"/>
                  </a:cubicBezTo>
                  <a:cubicBezTo>
                    <a:pt x="657306" y="21633"/>
                    <a:pt x="610121" y="34126"/>
                    <a:pt x="658906" y="58519"/>
                  </a:cubicBezTo>
                  <a:cubicBezTo>
                    <a:pt x="684262" y="71197"/>
                    <a:pt x="739588" y="85414"/>
                    <a:pt x="739588" y="85414"/>
                  </a:cubicBezTo>
                  <a:cubicBezTo>
                    <a:pt x="761409" y="150878"/>
                    <a:pt x="742495" y="108310"/>
                    <a:pt x="793376" y="179543"/>
                  </a:cubicBezTo>
                  <a:cubicBezTo>
                    <a:pt x="802770" y="192694"/>
                    <a:pt x="809628" y="207721"/>
                    <a:pt x="820270" y="219884"/>
                  </a:cubicBezTo>
                  <a:cubicBezTo>
                    <a:pt x="841142" y="243737"/>
                    <a:pt x="865094" y="264707"/>
                    <a:pt x="887506" y="287119"/>
                  </a:cubicBezTo>
                  <a:lnTo>
                    <a:pt x="914400" y="314014"/>
                  </a:lnTo>
                  <a:cubicBezTo>
                    <a:pt x="947308" y="412737"/>
                    <a:pt x="921248" y="374650"/>
                    <a:pt x="981635" y="435037"/>
                  </a:cubicBezTo>
                  <a:cubicBezTo>
                    <a:pt x="990600" y="461931"/>
                    <a:pt x="1001653" y="488217"/>
                    <a:pt x="1008529" y="515719"/>
                  </a:cubicBezTo>
                  <a:cubicBezTo>
                    <a:pt x="1038861" y="637047"/>
                    <a:pt x="1023734" y="588230"/>
                    <a:pt x="1048870" y="663637"/>
                  </a:cubicBezTo>
                  <a:cubicBezTo>
                    <a:pt x="1044388" y="744319"/>
                    <a:pt x="1043084" y="825241"/>
                    <a:pt x="1035423" y="905684"/>
                  </a:cubicBezTo>
                  <a:cubicBezTo>
                    <a:pt x="1031048" y="951619"/>
                    <a:pt x="985842" y="991400"/>
                    <a:pt x="968188" y="1026708"/>
                  </a:cubicBezTo>
                  <a:cubicBezTo>
                    <a:pt x="918425" y="1126234"/>
                    <a:pt x="969096" y="1039067"/>
                    <a:pt x="900953" y="1120837"/>
                  </a:cubicBezTo>
                  <a:cubicBezTo>
                    <a:pt x="867722" y="1160714"/>
                    <a:pt x="875352" y="1167986"/>
                    <a:pt x="847164" y="1214967"/>
                  </a:cubicBezTo>
                  <a:cubicBezTo>
                    <a:pt x="830534" y="1242683"/>
                    <a:pt x="811305" y="1268755"/>
                    <a:pt x="793376" y="1295649"/>
                  </a:cubicBezTo>
                  <a:cubicBezTo>
                    <a:pt x="784411" y="1309096"/>
                    <a:pt x="777910" y="1324562"/>
                    <a:pt x="766482" y="1335990"/>
                  </a:cubicBezTo>
                  <a:cubicBezTo>
                    <a:pt x="648624" y="1453848"/>
                    <a:pt x="798129" y="1309617"/>
                    <a:pt x="685800" y="1403225"/>
                  </a:cubicBezTo>
                  <a:cubicBezTo>
                    <a:pt x="618647" y="1459186"/>
                    <a:pt x="676012" y="1433382"/>
                    <a:pt x="605117" y="1457014"/>
                  </a:cubicBezTo>
                  <a:cubicBezTo>
                    <a:pt x="546847" y="1452532"/>
                    <a:pt x="488297" y="1450816"/>
                    <a:pt x="430306" y="1443567"/>
                  </a:cubicBezTo>
                  <a:cubicBezTo>
                    <a:pt x="416241" y="1441809"/>
                    <a:pt x="403801" y="1433194"/>
                    <a:pt x="389964" y="1430119"/>
                  </a:cubicBezTo>
                  <a:cubicBezTo>
                    <a:pt x="363348" y="1424204"/>
                    <a:pt x="336176" y="1421154"/>
                    <a:pt x="309282" y="1416672"/>
                  </a:cubicBezTo>
                  <a:lnTo>
                    <a:pt x="255494" y="1335990"/>
                  </a:lnTo>
                  <a:lnTo>
                    <a:pt x="228600" y="1295649"/>
                  </a:lnTo>
                  <a:cubicBezTo>
                    <a:pt x="210492" y="1187002"/>
                    <a:pt x="223775" y="1240835"/>
                    <a:pt x="188258" y="1134284"/>
                  </a:cubicBezTo>
                  <a:lnTo>
                    <a:pt x="174811" y="1093943"/>
                  </a:lnTo>
                  <a:cubicBezTo>
                    <a:pt x="170329" y="1080496"/>
                    <a:pt x="169227" y="1065396"/>
                    <a:pt x="161364" y="1053602"/>
                  </a:cubicBezTo>
                  <a:lnTo>
                    <a:pt x="134470" y="1013261"/>
                  </a:lnTo>
                  <a:lnTo>
                    <a:pt x="107576" y="932578"/>
                  </a:lnTo>
                  <a:cubicBezTo>
                    <a:pt x="103094" y="919131"/>
                    <a:pt x="101992" y="904031"/>
                    <a:pt x="94129" y="892237"/>
                  </a:cubicBezTo>
                  <a:cubicBezTo>
                    <a:pt x="76200" y="865343"/>
                    <a:pt x="50562" y="842219"/>
                    <a:pt x="40341" y="811555"/>
                  </a:cubicBezTo>
                  <a:lnTo>
                    <a:pt x="13447" y="730872"/>
                  </a:lnTo>
                  <a:lnTo>
                    <a:pt x="0" y="690531"/>
                  </a:lnTo>
                  <a:cubicBezTo>
                    <a:pt x="4482" y="600884"/>
                    <a:pt x="5671" y="511012"/>
                    <a:pt x="13447" y="421590"/>
                  </a:cubicBezTo>
                  <a:cubicBezTo>
                    <a:pt x="14675" y="407469"/>
                    <a:pt x="23000" y="394878"/>
                    <a:pt x="26894" y="381249"/>
                  </a:cubicBezTo>
                  <a:cubicBezTo>
                    <a:pt x="31971" y="363479"/>
                    <a:pt x="35264" y="345231"/>
                    <a:pt x="40341" y="327461"/>
                  </a:cubicBezTo>
                  <a:cubicBezTo>
                    <a:pt x="58362" y="264386"/>
                    <a:pt x="49944" y="305052"/>
                    <a:pt x="80682" y="233331"/>
                  </a:cubicBezTo>
                  <a:cubicBezTo>
                    <a:pt x="94500" y="201090"/>
                    <a:pt x="97828" y="173321"/>
                    <a:pt x="107576" y="139202"/>
                  </a:cubicBezTo>
                  <a:cubicBezTo>
                    <a:pt x="111470" y="125573"/>
                    <a:pt x="114684" y="111539"/>
                    <a:pt x="121023" y="98861"/>
                  </a:cubicBezTo>
                  <a:cubicBezTo>
                    <a:pt x="157862" y="25182"/>
                    <a:pt x="42582" y="18178"/>
                    <a:pt x="121023" y="4731"/>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extBox 9"/>
            <p:cNvSpPr txBox="1"/>
            <p:nvPr/>
          </p:nvSpPr>
          <p:spPr>
            <a:xfrm>
              <a:off x="3286236" y="1952046"/>
              <a:ext cx="2215671" cy="1200329"/>
            </a:xfrm>
            <a:prstGeom prst="rect">
              <a:avLst/>
            </a:prstGeom>
            <a:noFill/>
          </p:spPr>
          <p:txBody>
            <a:bodyPr wrap="none" rtlCol="0">
              <a:spAutoFit/>
            </a:bodyPr>
            <a:lstStyle/>
            <a:p>
              <a:pPr algn="ctr"/>
              <a:r>
                <a:rPr lang="es-AR" sz="2400" dirty="0">
                  <a:solidFill>
                    <a:schemeClr val="accent1">
                      <a:lumMod val="75000"/>
                    </a:schemeClr>
                  </a:solidFill>
                </a:rPr>
                <a:t>ATRIBUTO</a:t>
              </a:r>
            </a:p>
            <a:p>
              <a:pPr algn="ctr"/>
              <a:r>
                <a:rPr lang="es-AR" sz="2400" dirty="0">
                  <a:solidFill>
                    <a:schemeClr val="accent1">
                      <a:lumMod val="75000"/>
                    </a:schemeClr>
                  </a:solidFill>
                </a:rPr>
                <a:t>DISCRIMINANTE</a:t>
              </a:r>
            </a:p>
            <a:p>
              <a:pPr algn="ctr"/>
              <a:r>
                <a:rPr lang="es-AR" sz="2400" dirty="0">
                  <a:solidFill>
                    <a:schemeClr val="accent1">
                      <a:lumMod val="75000"/>
                    </a:schemeClr>
                  </a:solidFill>
                </a:rPr>
                <a:t>O DEFINITORIO</a:t>
              </a:r>
            </a:p>
          </p:txBody>
        </p:sp>
        <p:cxnSp>
          <p:nvCxnSpPr>
            <p:cNvPr id="12" name="Straight Arrow Connector 11"/>
            <p:cNvCxnSpPr>
              <a:stCxn id="10" idx="3"/>
            </p:cNvCxnSpPr>
            <p:nvPr/>
          </p:nvCxnSpPr>
          <p:spPr>
            <a:xfrm flipV="1">
              <a:off x="5501907" y="2003707"/>
              <a:ext cx="1687970" cy="54850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1"/>
            </p:cNvCxnSpPr>
            <p:nvPr/>
          </p:nvCxnSpPr>
          <p:spPr>
            <a:xfrm flipH="1" flipV="1">
              <a:off x="2040316" y="2050439"/>
              <a:ext cx="1245920" cy="5017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042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87289" y="30599"/>
            <a:ext cx="8868452" cy="1193083"/>
          </a:xfrm>
          <a:prstGeom prst="rect">
            <a:avLst/>
          </a:prstGeom>
          <a:noFill/>
          <a:ln>
            <a:noFill/>
          </a:ln>
        </p:spPr>
        <p:txBody>
          <a:bodyPr lIns="90000" tIns="45000" rIns="90000" bIns="45000" anchor="ctr">
            <a:normAutofit/>
          </a:bodyPr>
          <a:lstStyle/>
          <a:p>
            <a:pPr algn="ctr">
              <a:lnSpc>
                <a:spcPct val="100000"/>
              </a:lnSpc>
            </a:pPr>
            <a:r>
              <a:rPr lang="es-AR" sz="4300" dirty="0">
                <a:solidFill>
                  <a:srgbClr val="572314"/>
                </a:solidFill>
                <a:latin typeface="Gill Sans MT"/>
              </a:rPr>
              <a:t>Subclases definido por usuario</a:t>
            </a:r>
            <a:endParaRPr lang="es-AR" dirty="0"/>
          </a:p>
        </p:txBody>
      </p:sp>
      <p:sp>
        <p:nvSpPr>
          <p:cNvPr id="48" name="CustomShape 2"/>
          <p:cNvSpPr/>
          <p:nvPr/>
        </p:nvSpPr>
        <p:spPr>
          <a:xfrm>
            <a:off x="215153" y="1223682"/>
            <a:ext cx="8718607" cy="5472953"/>
          </a:xfrm>
          <a:prstGeom prst="rect">
            <a:avLst/>
          </a:prstGeom>
          <a:noFill/>
          <a:ln>
            <a:noFill/>
          </a:ln>
        </p:spPr>
        <p:txBody>
          <a:bodyPr lIns="90000" tIns="45000" rIns="90000" bIns="45000">
            <a:normAutofit/>
          </a:bodyPr>
          <a:lstStyle/>
          <a:p>
            <a:pPr marL="457200" indent="-457200">
              <a:spcBef>
                <a:spcPts val="1200"/>
              </a:spcBef>
              <a:buFont typeface="Arial" panose="020B0604020202020204" pitchFamily="34" charset="0"/>
              <a:buChar char="•"/>
            </a:pPr>
            <a:r>
              <a:rPr lang="es-ES" sz="3200" dirty="0">
                <a:solidFill>
                  <a:srgbClr val="000000"/>
                </a:solidFill>
              </a:rPr>
              <a:t>Son determinados por los usuarios de la base de datos cuando aplican la operación para añadir una entidad a la subclase; así pues, los miembros son especificados individualmente por el usuario para cada entidad, y no por una condición que pueda evaluarse automáticamente.</a:t>
            </a:r>
            <a:endParaRPr lang="es-AR" sz="3200" dirty="0">
              <a:solidFill>
                <a:srgbClr val="000000"/>
              </a:solidFill>
            </a:endParaRPr>
          </a:p>
          <a:p>
            <a:pPr marL="457200" indent="-457200">
              <a:spcBef>
                <a:spcPts val="1200"/>
              </a:spcBef>
              <a:buFont typeface="Arial" panose="020B0604020202020204" pitchFamily="34" charset="0"/>
              <a:buChar char="•"/>
            </a:pPr>
            <a:endParaRPr lang="es-AR" sz="3200" dirty="0">
              <a:solidFill>
                <a:srgbClr val="000000"/>
              </a:solidFill>
            </a:endParaRPr>
          </a:p>
        </p:txBody>
      </p:sp>
    </p:spTree>
    <p:extLst>
      <p:ext uri="{BB962C8B-B14F-4D97-AF65-F5344CB8AC3E}">
        <p14:creationId xmlns:p14="http://schemas.microsoft.com/office/powerpoint/2010/main" val="65009728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87289" y="30599"/>
            <a:ext cx="8868452" cy="1193083"/>
          </a:xfrm>
          <a:prstGeom prst="rect">
            <a:avLst/>
          </a:prstGeom>
          <a:noFill/>
          <a:ln>
            <a:noFill/>
          </a:ln>
        </p:spPr>
        <p:txBody>
          <a:bodyPr lIns="90000" tIns="45000" rIns="90000" bIns="45000" anchor="ctr">
            <a:normAutofit/>
          </a:bodyPr>
          <a:lstStyle/>
          <a:p>
            <a:pPr algn="ctr">
              <a:lnSpc>
                <a:spcPct val="100000"/>
              </a:lnSpc>
            </a:pPr>
            <a:r>
              <a:rPr lang="es-AR" sz="4300" dirty="0">
                <a:solidFill>
                  <a:srgbClr val="572314"/>
                </a:solidFill>
                <a:latin typeface="Gill Sans MT"/>
              </a:rPr>
              <a:t>Restricción de Disyunción</a:t>
            </a:r>
            <a:endParaRPr lang="es-AR" dirty="0"/>
          </a:p>
        </p:txBody>
      </p:sp>
      <p:sp>
        <p:nvSpPr>
          <p:cNvPr id="48" name="CustomShape 2"/>
          <p:cNvSpPr/>
          <p:nvPr/>
        </p:nvSpPr>
        <p:spPr>
          <a:xfrm>
            <a:off x="215153" y="1223682"/>
            <a:ext cx="8718607" cy="5472953"/>
          </a:xfrm>
          <a:prstGeom prst="rect">
            <a:avLst/>
          </a:prstGeom>
          <a:noFill/>
          <a:ln>
            <a:noFill/>
          </a:ln>
        </p:spPr>
        <p:txBody>
          <a:bodyPr lIns="90000" tIns="45000" rIns="90000" bIns="45000">
            <a:normAutofit/>
          </a:bodyPr>
          <a:lstStyle/>
          <a:p>
            <a:pPr marL="457200" indent="-457200">
              <a:spcBef>
                <a:spcPts val="1200"/>
              </a:spcBef>
              <a:buFont typeface="Arial" panose="020B0604020202020204" pitchFamily="34" charset="0"/>
              <a:buChar char="•"/>
            </a:pPr>
            <a:r>
              <a:rPr lang="es-ES" sz="3200" dirty="0">
                <a:solidFill>
                  <a:srgbClr val="000000"/>
                </a:solidFill>
              </a:rPr>
              <a:t>Establece que una entidad puede ser, como máximo, miembro de una de las subclases de la especialización.</a:t>
            </a:r>
          </a:p>
          <a:p>
            <a:pPr marL="457200" indent="-457200">
              <a:spcBef>
                <a:spcPts val="1200"/>
              </a:spcBef>
              <a:buFont typeface="Arial" panose="020B0604020202020204" pitchFamily="34" charset="0"/>
              <a:buChar char="•"/>
            </a:pPr>
            <a:r>
              <a:rPr lang="es-ES" sz="3200" dirty="0">
                <a:solidFill>
                  <a:srgbClr val="000000"/>
                </a:solidFill>
              </a:rPr>
              <a:t>Una especialización de atributo-definido implica la restricción de disyunción en el caso de que el atributo utilizado para definir el predicado de agrupación sea </a:t>
            </a:r>
            <a:r>
              <a:rPr lang="es-ES" sz="3200" dirty="0" err="1">
                <a:solidFill>
                  <a:srgbClr val="000000"/>
                </a:solidFill>
              </a:rPr>
              <a:t>monovaluado</a:t>
            </a:r>
            <a:r>
              <a:rPr lang="es-ES" sz="3200" dirty="0">
                <a:solidFill>
                  <a:srgbClr val="000000"/>
                </a:solidFill>
              </a:rPr>
              <a:t>.</a:t>
            </a:r>
          </a:p>
          <a:p>
            <a:pPr marL="457200" indent="-457200">
              <a:spcBef>
                <a:spcPts val="1200"/>
              </a:spcBef>
              <a:buFont typeface="Arial" panose="020B0604020202020204" pitchFamily="34" charset="0"/>
              <a:buChar char="•"/>
            </a:pPr>
            <a:r>
              <a:rPr lang="es-ES" sz="3200" dirty="0">
                <a:solidFill>
                  <a:srgbClr val="000000"/>
                </a:solidFill>
              </a:rPr>
              <a:t>Se utiliza la letra </a:t>
            </a:r>
            <a:r>
              <a:rPr lang="es-ES" sz="4000" b="1" dirty="0">
                <a:solidFill>
                  <a:srgbClr val="000000"/>
                </a:solidFill>
                <a:effectLst>
                  <a:outerShdw blurRad="38100" dist="38100" dir="2700000" algn="tl">
                    <a:srgbClr val="000000">
                      <a:alpha val="43137"/>
                    </a:srgbClr>
                  </a:outerShdw>
                </a:effectLst>
              </a:rPr>
              <a:t>d</a:t>
            </a:r>
            <a:r>
              <a:rPr lang="es-ES" sz="3200" dirty="0">
                <a:solidFill>
                  <a:srgbClr val="000000"/>
                </a:solidFill>
              </a:rPr>
              <a:t> dentro del circulo como ya vimos.</a:t>
            </a:r>
            <a:endParaRPr lang="es-AR" sz="3200" dirty="0">
              <a:solidFill>
                <a:srgbClr val="000000"/>
              </a:solidFill>
            </a:endParaRPr>
          </a:p>
          <a:p>
            <a:pPr marL="457200" indent="-457200">
              <a:spcBef>
                <a:spcPts val="1200"/>
              </a:spcBef>
              <a:buFont typeface="Arial" panose="020B0604020202020204" pitchFamily="34" charset="0"/>
              <a:buChar char="•"/>
            </a:pPr>
            <a:endParaRPr lang="es-AR" sz="3200" dirty="0">
              <a:solidFill>
                <a:srgbClr val="000000"/>
              </a:solidFill>
            </a:endParaRPr>
          </a:p>
        </p:txBody>
      </p:sp>
    </p:spTree>
    <p:extLst>
      <p:ext uri="{BB962C8B-B14F-4D97-AF65-F5344CB8AC3E}">
        <p14:creationId xmlns:p14="http://schemas.microsoft.com/office/powerpoint/2010/main" val="39069389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87289" y="30599"/>
            <a:ext cx="8868452" cy="1193083"/>
          </a:xfrm>
          <a:prstGeom prst="rect">
            <a:avLst/>
          </a:prstGeom>
          <a:noFill/>
          <a:ln>
            <a:noFill/>
          </a:ln>
        </p:spPr>
        <p:txBody>
          <a:bodyPr lIns="90000" tIns="45000" rIns="90000" bIns="45000" anchor="ctr">
            <a:normAutofit/>
          </a:bodyPr>
          <a:lstStyle/>
          <a:p>
            <a:pPr algn="ctr">
              <a:lnSpc>
                <a:spcPct val="100000"/>
              </a:lnSpc>
            </a:pPr>
            <a:r>
              <a:rPr lang="es-AR" sz="4300" dirty="0">
                <a:solidFill>
                  <a:srgbClr val="572314"/>
                </a:solidFill>
                <a:latin typeface="Gill Sans MT"/>
              </a:rPr>
              <a:t>Restricción de Solapamiento</a:t>
            </a:r>
            <a:endParaRPr lang="es-AR" dirty="0"/>
          </a:p>
        </p:txBody>
      </p:sp>
      <p:sp>
        <p:nvSpPr>
          <p:cNvPr id="48" name="CustomShape 2"/>
          <p:cNvSpPr/>
          <p:nvPr/>
        </p:nvSpPr>
        <p:spPr>
          <a:xfrm>
            <a:off x="215153" y="1223684"/>
            <a:ext cx="8718607" cy="2272552"/>
          </a:xfrm>
          <a:prstGeom prst="rect">
            <a:avLst/>
          </a:prstGeom>
          <a:noFill/>
          <a:ln>
            <a:noFill/>
          </a:ln>
        </p:spPr>
        <p:txBody>
          <a:bodyPr lIns="90000" tIns="45000" rIns="90000" bIns="45000">
            <a:normAutofit fontScale="92500"/>
          </a:bodyPr>
          <a:lstStyle/>
          <a:p>
            <a:pPr marL="457200" indent="-457200">
              <a:spcBef>
                <a:spcPts val="1200"/>
              </a:spcBef>
              <a:buFont typeface="Arial" panose="020B0604020202020204" pitchFamily="34" charset="0"/>
              <a:buChar char="•"/>
            </a:pPr>
            <a:r>
              <a:rPr lang="es-ES" sz="3200" dirty="0">
                <a:solidFill>
                  <a:srgbClr val="000000"/>
                </a:solidFill>
              </a:rPr>
              <a:t>En caso de que las entidades puedan </a:t>
            </a:r>
            <a:r>
              <a:rPr lang="es-ES" sz="3200" dirty="0"/>
              <a:t>ser miembro de más de una subclase de la especialización</a:t>
            </a:r>
            <a:r>
              <a:rPr lang="es-ES" sz="3200" dirty="0">
                <a:solidFill>
                  <a:srgbClr val="000000"/>
                </a:solidFill>
              </a:rPr>
              <a:t>.</a:t>
            </a:r>
          </a:p>
          <a:p>
            <a:pPr marL="457200" indent="-457200">
              <a:spcBef>
                <a:spcPts val="1200"/>
              </a:spcBef>
              <a:buFont typeface="Arial" panose="020B0604020202020204" pitchFamily="34" charset="0"/>
              <a:buChar char="•"/>
            </a:pPr>
            <a:r>
              <a:rPr lang="es-ES" sz="3200" dirty="0">
                <a:solidFill>
                  <a:srgbClr val="000000"/>
                </a:solidFill>
              </a:rPr>
              <a:t>Este caso se especifica colocando una </a:t>
            </a:r>
            <a:r>
              <a:rPr lang="es-ES" sz="4000" b="1" dirty="0">
                <a:solidFill>
                  <a:srgbClr val="000000"/>
                </a:solidFill>
                <a:effectLst>
                  <a:outerShdw blurRad="38100" dist="38100" dir="2700000" algn="tl">
                    <a:srgbClr val="000000">
                      <a:alpha val="43137"/>
                    </a:srgbClr>
                  </a:outerShdw>
                </a:effectLst>
              </a:rPr>
              <a:t>o</a:t>
            </a:r>
            <a:r>
              <a:rPr lang="es-ES" sz="3200" dirty="0">
                <a:solidFill>
                  <a:srgbClr val="000000"/>
                </a:solidFill>
              </a:rPr>
              <a:t> en el círculo.</a:t>
            </a:r>
            <a:endParaRPr lang="es-AR" sz="3200" dirty="0">
              <a:solidFill>
                <a:srgbClr val="000000"/>
              </a:solidFill>
            </a:endParaRPr>
          </a:p>
          <a:p>
            <a:pPr marL="457200" indent="-457200">
              <a:spcBef>
                <a:spcPts val="1200"/>
              </a:spcBef>
              <a:buFont typeface="Arial" panose="020B0604020202020204" pitchFamily="34" charset="0"/>
              <a:buChar char="•"/>
            </a:pPr>
            <a:endParaRPr lang="es-AR" sz="3200" dirty="0">
              <a:solidFill>
                <a:srgbClr val="000000"/>
              </a:solidFill>
            </a:endParaRPr>
          </a:p>
        </p:txBody>
      </p:sp>
      <p:pic>
        <p:nvPicPr>
          <p:cNvPr id="2" name="Picture 1"/>
          <p:cNvPicPr>
            <a:picLocks noChangeAspect="1"/>
          </p:cNvPicPr>
          <p:nvPr/>
        </p:nvPicPr>
        <p:blipFill>
          <a:blip r:embed="rId2"/>
          <a:stretch>
            <a:fillRect/>
          </a:stretch>
        </p:blipFill>
        <p:spPr>
          <a:xfrm>
            <a:off x="141222" y="3281083"/>
            <a:ext cx="8760586" cy="3012141"/>
          </a:xfrm>
          <a:prstGeom prst="rect">
            <a:avLst/>
          </a:prstGeom>
        </p:spPr>
      </p:pic>
    </p:spTree>
    <p:extLst>
      <p:ext uri="{BB962C8B-B14F-4D97-AF65-F5344CB8AC3E}">
        <p14:creationId xmlns:p14="http://schemas.microsoft.com/office/powerpoint/2010/main" val="39050026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87289" y="30599"/>
            <a:ext cx="8868452" cy="1193083"/>
          </a:xfrm>
          <a:prstGeom prst="rect">
            <a:avLst/>
          </a:prstGeom>
          <a:noFill/>
          <a:ln>
            <a:noFill/>
          </a:ln>
        </p:spPr>
        <p:txBody>
          <a:bodyPr lIns="90000" tIns="45000" rIns="90000" bIns="45000" anchor="ctr">
            <a:normAutofit/>
          </a:bodyPr>
          <a:lstStyle/>
          <a:p>
            <a:pPr algn="ctr">
              <a:lnSpc>
                <a:spcPct val="100000"/>
              </a:lnSpc>
            </a:pPr>
            <a:r>
              <a:rPr lang="es-AR" sz="4300" dirty="0">
                <a:solidFill>
                  <a:srgbClr val="572314"/>
                </a:solidFill>
                <a:latin typeface="Gill Sans MT"/>
              </a:rPr>
              <a:t>Restricción de integridad total</a:t>
            </a:r>
            <a:endParaRPr lang="es-AR" dirty="0"/>
          </a:p>
        </p:txBody>
      </p:sp>
      <p:sp>
        <p:nvSpPr>
          <p:cNvPr id="48" name="CustomShape 2"/>
          <p:cNvSpPr/>
          <p:nvPr/>
        </p:nvSpPr>
        <p:spPr>
          <a:xfrm>
            <a:off x="215153" y="1223683"/>
            <a:ext cx="8718607" cy="5015751"/>
          </a:xfrm>
          <a:prstGeom prst="rect">
            <a:avLst/>
          </a:prstGeom>
          <a:noFill/>
          <a:ln>
            <a:noFill/>
          </a:ln>
        </p:spPr>
        <p:txBody>
          <a:bodyPr lIns="90000" tIns="45000" rIns="90000" bIns="45000">
            <a:normAutofit/>
          </a:bodyPr>
          <a:lstStyle/>
          <a:p>
            <a:pPr marL="457200" indent="-457200">
              <a:spcBef>
                <a:spcPts val="1200"/>
              </a:spcBef>
              <a:buFont typeface="Arial" panose="020B0604020202020204" pitchFamily="34" charset="0"/>
              <a:buChar char="•"/>
            </a:pPr>
            <a:r>
              <a:rPr lang="es-ES" sz="3200" dirty="0">
                <a:solidFill>
                  <a:srgbClr val="000000"/>
                </a:solidFill>
              </a:rPr>
              <a:t>Cada entidad en la superclase debe ser miembro de, al menos, una subclase en la especialización</a:t>
            </a:r>
          </a:p>
          <a:p>
            <a:pPr marL="457200" indent="-457200">
              <a:buFont typeface="Arial" panose="020B0604020202020204" pitchFamily="34" charset="0"/>
              <a:buChar char="•"/>
            </a:pPr>
            <a:r>
              <a:rPr lang="es-ES" sz="3200" dirty="0"/>
              <a:t>Esto se muestra en los diagramas DER usando una línea doble que conecta la superclase al círculo.</a:t>
            </a:r>
          </a:p>
          <a:p>
            <a:pPr marL="457200" indent="-457200">
              <a:buFont typeface="Arial" panose="020B0604020202020204" pitchFamily="34" charset="0"/>
              <a:buChar char="•"/>
            </a:pPr>
            <a:r>
              <a:rPr lang="es-ES" sz="3200" dirty="0"/>
              <a:t>Una superclase identificada a través del proceso de generalización es total, ya que está derivada a partir de las subclases y, por consiguiente, sólo contiene las entidades incluidas en ellas</a:t>
            </a:r>
            <a:r>
              <a:rPr lang="es-AR" sz="3200" dirty="0">
                <a:solidFill>
                  <a:srgbClr val="000000"/>
                </a:solidFill>
              </a:rPr>
              <a:t>.</a:t>
            </a:r>
            <a:endParaRPr lang="es-ES" sz="3200" dirty="0"/>
          </a:p>
        </p:txBody>
      </p:sp>
    </p:spTree>
    <p:extLst>
      <p:ext uri="{BB962C8B-B14F-4D97-AF65-F5344CB8AC3E}">
        <p14:creationId xmlns:p14="http://schemas.microsoft.com/office/powerpoint/2010/main" val="310869090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87289" y="30599"/>
            <a:ext cx="8868452" cy="1193083"/>
          </a:xfrm>
          <a:prstGeom prst="rect">
            <a:avLst/>
          </a:prstGeom>
          <a:noFill/>
          <a:ln>
            <a:noFill/>
          </a:ln>
        </p:spPr>
        <p:txBody>
          <a:bodyPr lIns="90000" tIns="45000" rIns="90000" bIns="45000" anchor="ctr">
            <a:normAutofit/>
          </a:bodyPr>
          <a:lstStyle/>
          <a:p>
            <a:pPr algn="ctr">
              <a:lnSpc>
                <a:spcPct val="100000"/>
              </a:lnSpc>
            </a:pPr>
            <a:r>
              <a:rPr lang="es-AR" sz="4300" dirty="0">
                <a:solidFill>
                  <a:srgbClr val="572314"/>
                </a:solidFill>
                <a:latin typeface="Gill Sans MT"/>
              </a:rPr>
              <a:t>Algunas reglas para la especialización</a:t>
            </a:r>
            <a:endParaRPr lang="es-AR" dirty="0"/>
          </a:p>
        </p:txBody>
      </p:sp>
      <p:sp>
        <p:nvSpPr>
          <p:cNvPr id="48" name="CustomShape 2"/>
          <p:cNvSpPr/>
          <p:nvPr/>
        </p:nvSpPr>
        <p:spPr>
          <a:xfrm>
            <a:off x="242047" y="1223683"/>
            <a:ext cx="8691713" cy="5015752"/>
          </a:xfrm>
          <a:prstGeom prst="rect">
            <a:avLst/>
          </a:prstGeom>
          <a:noFill/>
          <a:ln>
            <a:noFill/>
          </a:ln>
        </p:spPr>
        <p:txBody>
          <a:bodyPr lIns="90000" tIns="45000" rIns="90000" bIns="45000">
            <a:normAutofit fontScale="92500" lnSpcReduction="10000"/>
          </a:bodyPr>
          <a:lstStyle/>
          <a:p>
            <a:pPr marL="457200" indent="-457200">
              <a:spcBef>
                <a:spcPts val="1200"/>
              </a:spcBef>
              <a:buFont typeface="Arial" panose="020B0604020202020204" pitchFamily="34" charset="0"/>
              <a:buChar char="•"/>
            </a:pPr>
            <a:r>
              <a:rPr lang="es-ES" sz="3200" dirty="0">
                <a:solidFill>
                  <a:srgbClr val="000000"/>
                </a:solidFill>
              </a:rPr>
              <a:t>El borrado de una entidad de una superclase implica su eliminación automática de todas las subclases a las que pertenece.</a:t>
            </a:r>
          </a:p>
          <a:p>
            <a:pPr marL="457200" indent="-457200">
              <a:spcBef>
                <a:spcPts val="1200"/>
              </a:spcBef>
              <a:buFont typeface="Arial" panose="020B0604020202020204" pitchFamily="34" charset="0"/>
              <a:buChar char="•"/>
            </a:pPr>
            <a:r>
              <a:rPr lang="es-ES" sz="3200" dirty="0">
                <a:solidFill>
                  <a:srgbClr val="000000"/>
                </a:solidFill>
              </a:rPr>
              <a:t>La inserción de una entidad en una superclase supone que la misma debe insertarse en todas las subclases de predicado definido (o atributo definido) en las que esa entidad cumpla la regla.</a:t>
            </a:r>
          </a:p>
          <a:p>
            <a:pPr marL="457200" indent="-457200">
              <a:spcBef>
                <a:spcPts val="1200"/>
              </a:spcBef>
              <a:buFont typeface="Arial" panose="020B0604020202020204" pitchFamily="34" charset="0"/>
              <a:buChar char="•"/>
            </a:pPr>
            <a:r>
              <a:rPr lang="es-ES" sz="3200" dirty="0">
                <a:solidFill>
                  <a:srgbClr val="000000"/>
                </a:solidFill>
              </a:rPr>
              <a:t>La inserción de una entidad en una superclase de especialización total conlleva que dicha entidad sea incluida obligatoriamente en, al menos, una de las subclases de la especialización.</a:t>
            </a:r>
            <a:endParaRPr lang="es-ES" sz="3200" dirty="0"/>
          </a:p>
        </p:txBody>
      </p:sp>
    </p:spTree>
    <p:extLst>
      <p:ext uri="{BB962C8B-B14F-4D97-AF65-F5344CB8AC3E}">
        <p14:creationId xmlns:p14="http://schemas.microsoft.com/office/powerpoint/2010/main" val="38828783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87289" y="30599"/>
            <a:ext cx="8868452" cy="1193083"/>
          </a:xfrm>
          <a:prstGeom prst="rect">
            <a:avLst/>
          </a:prstGeom>
          <a:noFill/>
          <a:ln>
            <a:noFill/>
          </a:ln>
        </p:spPr>
        <p:txBody>
          <a:bodyPr lIns="90000" tIns="45000" rIns="90000" bIns="45000" anchor="ctr">
            <a:normAutofit/>
          </a:bodyPr>
          <a:lstStyle/>
          <a:p>
            <a:pPr algn="ctr">
              <a:lnSpc>
                <a:spcPct val="100000"/>
              </a:lnSpc>
            </a:pPr>
            <a:r>
              <a:rPr lang="es-AR" sz="4300" dirty="0">
                <a:solidFill>
                  <a:srgbClr val="572314"/>
                </a:solidFill>
                <a:latin typeface="Gill Sans MT"/>
              </a:rPr>
              <a:t>Especialización Jerárquica y Entramada</a:t>
            </a:r>
            <a:endParaRPr lang="es-AR" dirty="0"/>
          </a:p>
        </p:txBody>
      </p:sp>
      <p:sp>
        <p:nvSpPr>
          <p:cNvPr id="48" name="CustomShape 2"/>
          <p:cNvSpPr/>
          <p:nvPr/>
        </p:nvSpPr>
        <p:spPr>
          <a:xfrm>
            <a:off x="242047" y="1223683"/>
            <a:ext cx="8691713" cy="5015752"/>
          </a:xfrm>
          <a:prstGeom prst="rect">
            <a:avLst/>
          </a:prstGeom>
          <a:noFill/>
          <a:ln>
            <a:noFill/>
          </a:ln>
        </p:spPr>
        <p:txBody>
          <a:bodyPr lIns="90000" tIns="45000" rIns="90000" bIns="45000">
            <a:normAutofit/>
          </a:bodyPr>
          <a:lstStyle/>
          <a:p>
            <a:pPr marL="457200" indent="-457200">
              <a:spcBef>
                <a:spcPts val="1200"/>
              </a:spcBef>
              <a:buFont typeface="Arial" panose="020B0604020202020204" pitchFamily="34" charset="0"/>
              <a:buChar char="•"/>
            </a:pPr>
            <a:r>
              <a:rPr lang="es-ES" sz="3200" dirty="0">
                <a:solidFill>
                  <a:srgbClr val="000000"/>
                </a:solidFill>
              </a:rPr>
              <a:t>Una especialización jerárquica tiene una restricción que dice que cada subclase participa como tal en una única relación clase/subclase, es decir, cada subclase sólo tiene un padre, lo que deriva en la formación de una estructura en árbol.</a:t>
            </a:r>
          </a:p>
          <a:p>
            <a:pPr marL="457200" indent="-457200">
              <a:spcBef>
                <a:spcPts val="1200"/>
              </a:spcBef>
              <a:buFont typeface="Arial" panose="020B0604020202020204" pitchFamily="34" charset="0"/>
              <a:buChar char="•"/>
            </a:pPr>
            <a:r>
              <a:rPr lang="es-ES" sz="3200" dirty="0">
                <a:solidFill>
                  <a:srgbClr val="000000"/>
                </a:solidFill>
              </a:rPr>
              <a:t>En contraposición, en una especialización entramada, una subclase puede serlo en más de una relación clase/subclase.</a:t>
            </a:r>
            <a:endParaRPr lang="es-ES" sz="3200" dirty="0"/>
          </a:p>
        </p:txBody>
      </p:sp>
    </p:spTree>
    <p:extLst>
      <p:ext uri="{BB962C8B-B14F-4D97-AF65-F5344CB8AC3E}">
        <p14:creationId xmlns:p14="http://schemas.microsoft.com/office/powerpoint/2010/main" val="9242136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87289" y="30599"/>
            <a:ext cx="8868452" cy="1193083"/>
          </a:xfrm>
          <a:prstGeom prst="rect">
            <a:avLst/>
          </a:prstGeom>
          <a:noFill/>
          <a:ln>
            <a:noFill/>
          </a:ln>
        </p:spPr>
        <p:txBody>
          <a:bodyPr lIns="90000" tIns="45000" rIns="90000" bIns="45000" anchor="ctr">
            <a:normAutofit/>
          </a:bodyPr>
          <a:lstStyle/>
          <a:p>
            <a:pPr algn="ctr">
              <a:lnSpc>
                <a:spcPct val="100000"/>
              </a:lnSpc>
            </a:pPr>
            <a:r>
              <a:rPr lang="es-AR" sz="4300" dirty="0">
                <a:solidFill>
                  <a:srgbClr val="572314"/>
                </a:solidFill>
                <a:latin typeface="Gill Sans MT"/>
              </a:rPr>
              <a:t>Especialización Jerárquica y Entramada</a:t>
            </a:r>
            <a:endParaRPr lang="es-AR" dirty="0"/>
          </a:p>
        </p:txBody>
      </p:sp>
      <p:pic>
        <p:nvPicPr>
          <p:cNvPr id="2" name="Picture 1"/>
          <p:cNvPicPr>
            <a:picLocks noChangeAspect="1"/>
          </p:cNvPicPr>
          <p:nvPr/>
        </p:nvPicPr>
        <p:blipFill>
          <a:blip r:embed="rId2"/>
          <a:stretch>
            <a:fillRect/>
          </a:stretch>
        </p:blipFill>
        <p:spPr>
          <a:xfrm>
            <a:off x="939029" y="963986"/>
            <a:ext cx="7164971" cy="5638521"/>
          </a:xfrm>
          <a:prstGeom prst="rect">
            <a:avLst/>
          </a:prstGeom>
        </p:spPr>
      </p:pic>
    </p:spTree>
    <p:extLst>
      <p:ext uri="{BB962C8B-B14F-4D97-AF65-F5344CB8AC3E}">
        <p14:creationId xmlns:p14="http://schemas.microsoft.com/office/powerpoint/2010/main" val="71465285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87289" y="30599"/>
            <a:ext cx="8868452" cy="1193083"/>
          </a:xfrm>
          <a:prstGeom prst="rect">
            <a:avLst/>
          </a:prstGeom>
          <a:noFill/>
          <a:ln>
            <a:noFill/>
          </a:ln>
        </p:spPr>
        <p:txBody>
          <a:bodyPr lIns="90000" tIns="45000" rIns="90000" bIns="45000" anchor="ctr">
            <a:normAutofit/>
          </a:bodyPr>
          <a:lstStyle/>
          <a:p>
            <a:pPr algn="ctr">
              <a:lnSpc>
                <a:spcPct val="100000"/>
              </a:lnSpc>
            </a:pPr>
            <a:r>
              <a:rPr lang="es-AR" sz="4300" dirty="0">
                <a:solidFill>
                  <a:srgbClr val="572314"/>
                </a:solidFill>
                <a:latin typeface="Gill Sans MT"/>
              </a:rPr>
              <a:t>Modelado de tipos UNION</a:t>
            </a:r>
            <a:endParaRPr lang="es-AR" dirty="0"/>
          </a:p>
        </p:txBody>
      </p:sp>
      <p:sp>
        <p:nvSpPr>
          <p:cNvPr id="48" name="CustomShape 2"/>
          <p:cNvSpPr/>
          <p:nvPr/>
        </p:nvSpPr>
        <p:spPr>
          <a:xfrm>
            <a:off x="242047" y="1223683"/>
            <a:ext cx="8691713" cy="5015752"/>
          </a:xfrm>
          <a:prstGeom prst="rect">
            <a:avLst/>
          </a:prstGeom>
          <a:noFill/>
          <a:ln>
            <a:noFill/>
          </a:ln>
        </p:spPr>
        <p:txBody>
          <a:bodyPr lIns="90000" tIns="45000" rIns="90000" bIns="45000">
            <a:normAutofit lnSpcReduction="10000"/>
          </a:bodyPr>
          <a:lstStyle/>
          <a:p>
            <a:pPr marL="457200" indent="-457200">
              <a:spcBef>
                <a:spcPts val="1200"/>
              </a:spcBef>
              <a:buFont typeface="Arial" panose="020B0604020202020204" pitchFamily="34" charset="0"/>
              <a:buChar char="•"/>
            </a:pPr>
            <a:r>
              <a:rPr lang="es-ES" sz="3200" dirty="0">
                <a:solidFill>
                  <a:srgbClr val="000000"/>
                </a:solidFill>
              </a:rPr>
              <a:t>Las herencia y la generalización solo tienen una superclase.</a:t>
            </a:r>
          </a:p>
          <a:p>
            <a:pPr marL="457200" indent="-457200">
              <a:spcBef>
                <a:spcPts val="1200"/>
              </a:spcBef>
              <a:buFont typeface="Arial" panose="020B0604020202020204" pitchFamily="34" charset="0"/>
              <a:buChar char="•"/>
            </a:pPr>
            <a:r>
              <a:rPr lang="es-ES" sz="3200" dirty="0">
                <a:solidFill>
                  <a:srgbClr val="000000"/>
                </a:solidFill>
              </a:rPr>
              <a:t>Cuando necesitamos </a:t>
            </a:r>
            <a:r>
              <a:rPr lang="es-ES" sz="3200" dirty="0"/>
              <a:t>una única relación superclase/subclase con más de una superclase, donde esas superclases representen diferentes tipos de entidades y la subclase represente una colección de objetos que es un subconjunto de la </a:t>
            </a:r>
            <a:r>
              <a:rPr lang="es-ES" sz="3200" b="1" dirty="0">
                <a:effectLst>
                  <a:outerShdw blurRad="38100" dist="38100" dir="2700000" algn="tl">
                    <a:srgbClr val="000000">
                      <a:alpha val="43137"/>
                    </a:srgbClr>
                  </a:outerShdw>
                </a:effectLst>
              </a:rPr>
              <a:t>UNION</a:t>
            </a:r>
            <a:r>
              <a:rPr lang="es-ES" sz="3200" dirty="0"/>
              <a:t> de distintos tipos de entidades; llamaremos a esta subclase un tipo unión o una </a:t>
            </a:r>
            <a:r>
              <a:rPr lang="es-ES" sz="3200" b="1" dirty="0">
                <a:effectLst>
                  <a:outerShdw blurRad="38100" dist="38100" dir="2700000" algn="tl">
                    <a:srgbClr val="000000">
                      <a:alpha val="43137"/>
                    </a:srgbClr>
                  </a:outerShdw>
                </a:effectLst>
              </a:rPr>
              <a:t>categoría</a:t>
            </a:r>
          </a:p>
        </p:txBody>
      </p:sp>
    </p:spTree>
    <p:extLst>
      <p:ext uri="{BB962C8B-B14F-4D97-AF65-F5344CB8AC3E}">
        <p14:creationId xmlns:p14="http://schemas.microsoft.com/office/powerpoint/2010/main" val="37997398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318854" y="26894"/>
            <a:ext cx="8614906" cy="11422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Modelo E-R Mejorado</a:t>
            </a:r>
            <a:endParaRPr lang="es-AR" dirty="0"/>
          </a:p>
        </p:txBody>
      </p:sp>
      <p:sp>
        <p:nvSpPr>
          <p:cNvPr id="262" name="CustomShape 2"/>
          <p:cNvSpPr/>
          <p:nvPr/>
        </p:nvSpPr>
        <p:spPr>
          <a:xfrm>
            <a:off x="215153" y="1169173"/>
            <a:ext cx="8718607" cy="5446779"/>
          </a:xfrm>
          <a:prstGeom prst="rect">
            <a:avLst/>
          </a:prstGeom>
          <a:noFill/>
          <a:ln>
            <a:noFill/>
          </a:ln>
        </p:spPr>
        <p:txBody>
          <a:bodyPr lIns="90000" tIns="45000" rIns="90000" bIns="45000">
            <a:normAutofit/>
          </a:bodyPr>
          <a:lstStyle/>
          <a:p>
            <a:pPr>
              <a:lnSpc>
                <a:spcPct val="100000"/>
              </a:lnSpc>
              <a:buSzPct val="80000"/>
            </a:pPr>
            <a:r>
              <a:rPr lang="es-AR" sz="3200" dirty="0">
                <a:solidFill>
                  <a:srgbClr val="000000"/>
                </a:solidFill>
              </a:rPr>
              <a:t>Temas a ver:</a:t>
            </a:r>
          </a:p>
          <a:p>
            <a:pPr>
              <a:lnSpc>
                <a:spcPct val="100000"/>
              </a:lnSpc>
              <a:buSzPct val="80000"/>
            </a:pPr>
            <a:endParaRPr lang="es-AR" sz="3200" dirty="0"/>
          </a:p>
          <a:p>
            <a:pPr marL="1371600" lvl="2" indent="-457200">
              <a:lnSpc>
                <a:spcPct val="100000"/>
              </a:lnSpc>
              <a:buFont typeface="Arial" panose="020B0604020202020204" pitchFamily="34" charset="0"/>
              <a:buChar char="•"/>
            </a:pPr>
            <a:r>
              <a:rPr lang="es-AR" sz="3200" dirty="0"/>
              <a:t>Subclase y superclase</a:t>
            </a:r>
          </a:p>
          <a:p>
            <a:pPr marL="1371600" lvl="2" indent="-457200">
              <a:lnSpc>
                <a:spcPct val="100000"/>
              </a:lnSpc>
              <a:buFont typeface="Arial" panose="020B0604020202020204" pitchFamily="34" charset="0"/>
              <a:buChar char="•"/>
            </a:pPr>
            <a:r>
              <a:rPr lang="es-ES" sz="3200" dirty="0"/>
              <a:t>Atributo y relación de herencia</a:t>
            </a:r>
          </a:p>
          <a:p>
            <a:pPr marL="1371600" lvl="2" indent="-457200">
              <a:lnSpc>
                <a:spcPct val="100000"/>
              </a:lnSpc>
              <a:buFont typeface="Arial" panose="020B0604020202020204" pitchFamily="34" charset="0"/>
              <a:buChar char="•"/>
            </a:pPr>
            <a:r>
              <a:rPr lang="es-AR" sz="3200" dirty="0"/>
              <a:t>Especialización y generalización</a:t>
            </a:r>
          </a:p>
          <a:p>
            <a:pPr marL="1371600" lvl="2" indent="-457200">
              <a:lnSpc>
                <a:spcPct val="100000"/>
              </a:lnSpc>
              <a:buFont typeface="Arial" panose="020B0604020202020204" pitchFamily="34" charset="0"/>
              <a:buChar char="•"/>
            </a:pPr>
            <a:r>
              <a:rPr lang="es-AR" sz="3200" dirty="0"/>
              <a:t>Predicado definido</a:t>
            </a:r>
          </a:p>
          <a:p>
            <a:pPr marL="1371600" lvl="2" indent="-457200">
              <a:lnSpc>
                <a:spcPct val="100000"/>
              </a:lnSpc>
              <a:buFont typeface="Arial" panose="020B0604020202020204" pitchFamily="34" charset="0"/>
              <a:buChar char="•"/>
            </a:pPr>
            <a:r>
              <a:rPr lang="es-AR" sz="3200" dirty="0"/>
              <a:t>Restricciones</a:t>
            </a:r>
          </a:p>
          <a:p>
            <a:pPr marL="1371600" lvl="2" indent="-457200">
              <a:lnSpc>
                <a:spcPct val="100000"/>
              </a:lnSpc>
              <a:buFont typeface="Arial" panose="020B0604020202020204" pitchFamily="34" charset="0"/>
              <a:buChar char="•"/>
            </a:pPr>
            <a:r>
              <a:rPr lang="es-AR" sz="3200" dirty="0"/>
              <a:t>Unión</a:t>
            </a:r>
          </a:p>
          <a:p>
            <a:pPr lvl="2">
              <a:lnSpc>
                <a:spcPct val="100000"/>
              </a:lnSpc>
            </a:pPr>
            <a:endParaRPr lang="es-AR" sz="3200" dirty="0">
              <a:solidFill>
                <a:srgbClr val="000000"/>
              </a:solidFill>
            </a:endParaRPr>
          </a:p>
          <a:p>
            <a:pPr>
              <a:lnSpc>
                <a:spcPct val="100000"/>
              </a:lnSpc>
            </a:pPr>
            <a:endParaRPr lang="es-AR" dirty="0"/>
          </a:p>
        </p:txBody>
      </p:sp>
    </p:spTree>
    <p:extLst>
      <p:ext uri="{BB962C8B-B14F-4D97-AF65-F5344CB8AC3E}">
        <p14:creationId xmlns:p14="http://schemas.microsoft.com/office/powerpoint/2010/main" val="4690436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87289" y="30599"/>
            <a:ext cx="8868452" cy="1193083"/>
          </a:xfrm>
          <a:prstGeom prst="rect">
            <a:avLst/>
          </a:prstGeom>
          <a:noFill/>
          <a:ln>
            <a:noFill/>
          </a:ln>
        </p:spPr>
        <p:txBody>
          <a:bodyPr lIns="90000" tIns="45000" rIns="90000" bIns="45000" anchor="ctr">
            <a:normAutofit/>
          </a:bodyPr>
          <a:lstStyle/>
          <a:p>
            <a:pPr algn="ctr">
              <a:lnSpc>
                <a:spcPct val="100000"/>
              </a:lnSpc>
            </a:pPr>
            <a:r>
              <a:rPr lang="es-AR" sz="4300" dirty="0">
                <a:solidFill>
                  <a:srgbClr val="572314"/>
                </a:solidFill>
                <a:latin typeface="Gill Sans MT"/>
              </a:rPr>
              <a:t>Modelado de tipos UNION</a:t>
            </a:r>
            <a:endParaRPr lang="es-AR" dirty="0"/>
          </a:p>
        </p:txBody>
      </p:sp>
      <p:sp>
        <p:nvSpPr>
          <p:cNvPr id="48" name="CustomShape 2"/>
          <p:cNvSpPr/>
          <p:nvPr/>
        </p:nvSpPr>
        <p:spPr>
          <a:xfrm>
            <a:off x="242047" y="1223683"/>
            <a:ext cx="8691713" cy="5015752"/>
          </a:xfrm>
          <a:prstGeom prst="rect">
            <a:avLst/>
          </a:prstGeom>
          <a:noFill/>
          <a:ln>
            <a:noFill/>
          </a:ln>
        </p:spPr>
        <p:txBody>
          <a:bodyPr lIns="90000" tIns="45000" rIns="90000" bIns="45000">
            <a:normAutofit fontScale="92500"/>
          </a:bodyPr>
          <a:lstStyle/>
          <a:p>
            <a:pPr>
              <a:spcBef>
                <a:spcPts val="1200"/>
              </a:spcBef>
            </a:pPr>
            <a:r>
              <a:rPr lang="es-ES" sz="3200" dirty="0">
                <a:solidFill>
                  <a:srgbClr val="000000"/>
                </a:solidFill>
              </a:rPr>
              <a:t>Por ejemplo, suponiendo que tenemos una base de datos de registro de vehículos en la cual hay tres entidades PERSONA, BANCO y EMPRESA que pueden ser propietario de uno de ellos, una persona física, un banco (que lo haya adquirido mediante un embargo) o una empresa. Para desempeñar el papel de propietario de un vehículo, necesitamos crear una clase (colección de entidades) que incluya estos tres tipos. Para ello, se crea una categoría PROPIETARIO que sea una subclase de la UNION de los tres conjuntos de entidades</a:t>
            </a:r>
            <a:endParaRPr lang="es-E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801678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87289" y="30599"/>
            <a:ext cx="8868452" cy="1193083"/>
          </a:xfrm>
          <a:prstGeom prst="rect">
            <a:avLst/>
          </a:prstGeom>
          <a:noFill/>
          <a:ln>
            <a:noFill/>
          </a:ln>
        </p:spPr>
        <p:txBody>
          <a:bodyPr lIns="90000" tIns="45000" rIns="90000" bIns="45000" anchor="ctr">
            <a:normAutofit/>
          </a:bodyPr>
          <a:lstStyle/>
          <a:p>
            <a:pPr algn="ctr">
              <a:lnSpc>
                <a:spcPct val="100000"/>
              </a:lnSpc>
            </a:pPr>
            <a:r>
              <a:rPr lang="es-AR" sz="4300" dirty="0">
                <a:solidFill>
                  <a:srgbClr val="572314"/>
                </a:solidFill>
                <a:latin typeface="Gill Sans MT"/>
              </a:rPr>
              <a:t>Modelado de tipos UNION</a:t>
            </a:r>
            <a:endParaRPr lang="es-AR" dirty="0"/>
          </a:p>
        </p:txBody>
      </p:sp>
      <p:pic>
        <p:nvPicPr>
          <p:cNvPr id="2" name="Picture 1"/>
          <p:cNvPicPr>
            <a:picLocks noChangeAspect="1"/>
          </p:cNvPicPr>
          <p:nvPr/>
        </p:nvPicPr>
        <p:blipFill>
          <a:blip r:embed="rId2"/>
          <a:stretch>
            <a:fillRect/>
          </a:stretch>
        </p:blipFill>
        <p:spPr>
          <a:xfrm>
            <a:off x="87288" y="1223682"/>
            <a:ext cx="9004399" cy="5020635"/>
          </a:xfrm>
          <a:prstGeom prst="rect">
            <a:avLst/>
          </a:prstGeom>
        </p:spPr>
      </p:pic>
    </p:spTree>
    <p:extLst>
      <p:ext uri="{BB962C8B-B14F-4D97-AF65-F5344CB8AC3E}">
        <p14:creationId xmlns:p14="http://schemas.microsoft.com/office/powerpoint/2010/main" val="211671246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87289" y="30599"/>
            <a:ext cx="8868452" cy="1193083"/>
          </a:xfrm>
          <a:prstGeom prst="rect">
            <a:avLst/>
          </a:prstGeom>
          <a:noFill/>
          <a:ln>
            <a:noFill/>
          </a:ln>
        </p:spPr>
        <p:txBody>
          <a:bodyPr lIns="90000" tIns="45000" rIns="90000" bIns="45000" anchor="ctr">
            <a:normAutofit/>
          </a:bodyPr>
          <a:lstStyle/>
          <a:p>
            <a:pPr algn="ctr">
              <a:lnSpc>
                <a:spcPct val="100000"/>
              </a:lnSpc>
            </a:pPr>
            <a:r>
              <a:rPr lang="es-AR" sz="4300" dirty="0">
                <a:solidFill>
                  <a:srgbClr val="572314"/>
                </a:solidFill>
                <a:latin typeface="Gill Sans MT"/>
              </a:rPr>
              <a:t>Lecturas adicionales</a:t>
            </a:r>
            <a:endParaRPr lang="es-AR" dirty="0"/>
          </a:p>
        </p:txBody>
      </p:sp>
      <p:sp>
        <p:nvSpPr>
          <p:cNvPr id="2" name="Rectangle 1"/>
          <p:cNvSpPr/>
          <p:nvPr/>
        </p:nvSpPr>
        <p:spPr>
          <a:xfrm>
            <a:off x="268941" y="1062317"/>
            <a:ext cx="8592671" cy="5432612"/>
          </a:xfrm>
          <a:prstGeom prst="rect">
            <a:avLst/>
          </a:prstGeom>
        </p:spPr>
        <p:txBody>
          <a:bodyPr wrap="square">
            <a:normAutofit/>
          </a:bodyPr>
          <a:lstStyle/>
          <a:p>
            <a:pPr marL="182563">
              <a:buSzPct val="80000"/>
            </a:pPr>
            <a:r>
              <a:rPr lang="es-ES" sz="3600" dirty="0">
                <a:solidFill>
                  <a:srgbClr val="000000"/>
                </a:solidFill>
              </a:rPr>
              <a:t>Capítulo 4 de Fundamentos de sistemas de Bases de Datos – </a:t>
            </a:r>
            <a:r>
              <a:rPr lang="es-ES" sz="3600" dirty="0" err="1">
                <a:solidFill>
                  <a:srgbClr val="000000"/>
                </a:solidFill>
              </a:rPr>
              <a:t>Rames</a:t>
            </a:r>
            <a:r>
              <a:rPr lang="es-ES" sz="3600" dirty="0">
                <a:solidFill>
                  <a:srgbClr val="000000"/>
                </a:solidFill>
              </a:rPr>
              <a:t> </a:t>
            </a:r>
            <a:r>
              <a:rPr lang="es-ES" sz="3600" dirty="0" err="1">
                <a:solidFill>
                  <a:srgbClr val="000000"/>
                </a:solidFill>
              </a:rPr>
              <a:t>Elmasri</a:t>
            </a:r>
            <a:r>
              <a:rPr lang="es-ES" sz="3600" dirty="0">
                <a:solidFill>
                  <a:srgbClr val="000000"/>
                </a:solidFill>
              </a:rPr>
              <a:t> , </a:t>
            </a:r>
            <a:r>
              <a:rPr lang="es-ES" sz="3600" dirty="0" err="1">
                <a:solidFill>
                  <a:srgbClr val="000000"/>
                </a:solidFill>
              </a:rPr>
              <a:t>Shamkant</a:t>
            </a:r>
            <a:r>
              <a:rPr lang="es-ES" sz="3600" dirty="0">
                <a:solidFill>
                  <a:srgbClr val="000000"/>
                </a:solidFill>
              </a:rPr>
              <a:t> B. </a:t>
            </a:r>
            <a:r>
              <a:rPr lang="es-ES" sz="3600" dirty="0" err="1">
                <a:solidFill>
                  <a:srgbClr val="000000"/>
                </a:solidFill>
              </a:rPr>
              <a:t>Navathe</a:t>
            </a:r>
            <a:endParaRPr lang="es-ES" sz="3600" dirty="0">
              <a:solidFill>
                <a:srgbClr val="000000"/>
              </a:solidFill>
            </a:endParaRPr>
          </a:p>
        </p:txBody>
      </p:sp>
    </p:spTree>
    <p:extLst>
      <p:ext uri="{BB962C8B-B14F-4D97-AF65-F5344CB8AC3E}">
        <p14:creationId xmlns:p14="http://schemas.microsoft.com/office/powerpoint/2010/main" val="2488778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318854" y="26894"/>
            <a:ext cx="8614906" cy="11422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Subclase y superclase</a:t>
            </a:r>
            <a:endParaRPr lang="es-AR" dirty="0"/>
          </a:p>
        </p:txBody>
      </p:sp>
      <p:sp>
        <p:nvSpPr>
          <p:cNvPr id="262" name="CustomShape 2"/>
          <p:cNvSpPr/>
          <p:nvPr/>
        </p:nvSpPr>
        <p:spPr>
          <a:xfrm>
            <a:off x="215153" y="900953"/>
            <a:ext cx="8718607" cy="5714999"/>
          </a:xfrm>
          <a:prstGeom prst="rect">
            <a:avLst/>
          </a:prstGeom>
          <a:noFill/>
          <a:ln>
            <a:noFill/>
          </a:ln>
        </p:spPr>
        <p:txBody>
          <a:bodyPr lIns="90000" tIns="45000" rIns="90000" bIns="45000">
            <a:normAutofit fontScale="77500" lnSpcReduction="20000"/>
          </a:bodyPr>
          <a:lstStyle/>
          <a:p>
            <a:pPr>
              <a:spcAft>
                <a:spcPts val="1200"/>
              </a:spcAft>
            </a:pPr>
            <a:r>
              <a:rPr lang="es-AR" sz="3600" dirty="0">
                <a:solidFill>
                  <a:srgbClr val="000000"/>
                </a:solidFill>
              </a:rPr>
              <a:t>El concepto de </a:t>
            </a:r>
            <a:r>
              <a:rPr lang="es-ES" sz="3600" dirty="0"/>
              <a:t>entidad se emplea para representar tanto a un </a:t>
            </a:r>
            <a:r>
              <a:rPr lang="es-ES" sz="3600" i="1" dirty="0"/>
              <a:t>tipo de entidad </a:t>
            </a:r>
            <a:r>
              <a:rPr lang="es-ES" sz="3600" dirty="0"/>
              <a:t>como al </a:t>
            </a:r>
            <a:r>
              <a:rPr lang="es-ES" sz="3600" b="1" dirty="0">
                <a:effectLst>
                  <a:outerShdw blurRad="38100" dist="38100" dir="2700000" algn="tl">
                    <a:srgbClr val="000000">
                      <a:alpha val="43137"/>
                    </a:srgbClr>
                  </a:outerShdw>
                </a:effectLst>
              </a:rPr>
              <a:t>conjunto de entidades </a:t>
            </a:r>
            <a:r>
              <a:rPr lang="es-ES" sz="3600" i="1" dirty="0"/>
              <a:t>o colección de entidades de ese tipo </a:t>
            </a:r>
            <a:r>
              <a:rPr lang="es-ES" sz="3600" dirty="0"/>
              <a:t>que existen en la base de datos.</a:t>
            </a:r>
          </a:p>
          <a:p>
            <a:pPr>
              <a:spcAft>
                <a:spcPts val="1200"/>
              </a:spcAft>
            </a:pPr>
            <a:r>
              <a:rPr lang="es-ES" sz="3600" dirty="0">
                <a:solidFill>
                  <a:srgbClr val="000000"/>
                </a:solidFill>
              </a:rPr>
              <a:t>Un tipo de entidades puede contar con varios subgrupos de entidades que son significativos y deben ser representados de forma explícita debido a su importancia en la aplicación de base de datos.</a:t>
            </a:r>
          </a:p>
          <a:p>
            <a:pPr>
              <a:spcAft>
                <a:spcPts val="1200"/>
              </a:spcAft>
            </a:pPr>
            <a:r>
              <a:rPr lang="es-ES" sz="3600" dirty="0">
                <a:solidFill>
                  <a:srgbClr val="000000"/>
                </a:solidFill>
              </a:rPr>
              <a:t>Estos subgrupos de entidades se denomina </a:t>
            </a:r>
            <a:r>
              <a:rPr lang="es-ES" sz="3600" b="1" dirty="0">
                <a:solidFill>
                  <a:srgbClr val="000000"/>
                </a:solidFill>
                <a:effectLst>
                  <a:outerShdw blurRad="38100" dist="38100" dir="2700000" algn="tl">
                    <a:srgbClr val="000000">
                      <a:alpha val="43137"/>
                    </a:srgbClr>
                  </a:outerShdw>
                </a:effectLst>
              </a:rPr>
              <a:t>Subclase</a:t>
            </a:r>
            <a:r>
              <a:rPr lang="es-ES" sz="3600" dirty="0">
                <a:solidFill>
                  <a:srgbClr val="000000"/>
                </a:solidFill>
                <a:effectLst>
                  <a:outerShdw blurRad="38100" dist="38100" dir="2700000" algn="tl">
                    <a:srgbClr val="000000">
                      <a:alpha val="43137"/>
                    </a:srgbClr>
                  </a:outerShdw>
                </a:effectLst>
              </a:rPr>
              <a:t> </a:t>
            </a:r>
            <a:r>
              <a:rPr lang="es-ES" sz="3600" dirty="0">
                <a:solidFill>
                  <a:srgbClr val="000000"/>
                </a:solidFill>
              </a:rPr>
              <a:t>mientras que al tipo de entidad se lo denomina </a:t>
            </a:r>
            <a:r>
              <a:rPr lang="es-ES" sz="3600" b="1" dirty="0">
                <a:solidFill>
                  <a:srgbClr val="000000"/>
                </a:solidFill>
                <a:effectLst>
                  <a:outerShdw blurRad="38100" dist="38100" dir="2700000" algn="tl">
                    <a:srgbClr val="000000">
                      <a:alpha val="43137"/>
                    </a:srgbClr>
                  </a:outerShdw>
                </a:effectLst>
              </a:rPr>
              <a:t>Superclase</a:t>
            </a:r>
            <a:r>
              <a:rPr lang="es-ES" sz="3600" dirty="0">
                <a:solidFill>
                  <a:srgbClr val="000000"/>
                </a:solidFill>
              </a:rPr>
              <a:t>.</a:t>
            </a:r>
          </a:p>
          <a:p>
            <a:pPr>
              <a:spcAft>
                <a:spcPts val="1200"/>
              </a:spcAft>
            </a:pPr>
            <a:r>
              <a:rPr lang="es-ES" sz="3600" dirty="0">
                <a:solidFill>
                  <a:srgbClr val="000000"/>
                </a:solidFill>
              </a:rPr>
              <a:t>Los elementos de una subclase poseen todas las características de la superclase, pero juegan un papel específico.</a:t>
            </a:r>
            <a:endParaRPr lang="es-AR" sz="3600" dirty="0">
              <a:solidFill>
                <a:srgbClr val="000000"/>
              </a:solidFill>
            </a:endParaRPr>
          </a:p>
        </p:txBody>
      </p:sp>
    </p:spTree>
    <p:extLst>
      <p:ext uri="{BB962C8B-B14F-4D97-AF65-F5344CB8AC3E}">
        <p14:creationId xmlns:p14="http://schemas.microsoft.com/office/powerpoint/2010/main" val="39662620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318854" y="26894"/>
            <a:ext cx="8614906" cy="11422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Subclase y superclase</a:t>
            </a:r>
            <a:endParaRPr lang="es-AR" dirty="0"/>
          </a:p>
        </p:txBody>
      </p:sp>
      <p:sp>
        <p:nvSpPr>
          <p:cNvPr id="262" name="CustomShape 2"/>
          <p:cNvSpPr/>
          <p:nvPr/>
        </p:nvSpPr>
        <p:spPr>
          <a:xfrm>
            <a:off x="215153" y="900953"/>
            <a:ext cx="8718607" cy="5714999"/>
          </a:xfrm>
          <a:prstGeom prst="rect">
            <a:avLst/>
          </a:prstGeom>
          <a:noFill/>
          <a:ln>
            <a:noFill/>
          </a:ln>
        </p:spPr>
        <p:txBody>
          <a:bodyPr lIns="90000" tIns="45000" rIns="90000" bIns="45000">
            <a:normAutofit fontScale="92500" lnSpcReduction="10000"/>
          </a:bodyPr>
          <a:lstStyle/>
          <a:p>
            <a:pPr marL="571500" indent="-571500">
              <a:spcAft>
                <a:spcPts val="1200"/>
              </a:spcAft>
              <a:buFont typeface="Arial" panose="020B0604020202020204" pitchFamily="34" charset="0"/>
              <a:buChar char="•"/>
            </a:pPr>
            <a:r>
              <a:rPr lang="es-ES" sz="3600" dirty="0">
                <a:solidFill>
                  <a:srgbClr val="000000"/>
                </a:solidFill>
              </a:rPr>
              <a:t>Los elementos de una subclase poseen todas las características de la superclase.</a:t>
            </a:r>
          </a:p>
          <a:p>
            <a:pPr marL="571500" indent="-571500">
              <a:spcAft>
                <a:spcPts val="1200"/>
              </a:spcAft>
              <a:buFont typeface="Arial" panose="020B0604020202020204" pitchFamily="34" charset="0"/>
              <a:buChar char="•"/>
            </a:pPr>
            <a:r>
              <a:rPr lang="es-ES" sz="3600" dirty="0">
                <a:solidFill>
                  <a:srgbClr val="000000"/>
                </a:solidFill>
              </a:rPr>
              <a:t>Los elementos de una subclase juegan un papel específico dentro de la superclase.</a:t>
            </a:r>
          </a:p>
          <a:p>
            <a:pPr marL="571500" indent="-571500">
              <a:spcAft>
                <a:spcPts val="1200"/>
              </a:spcAft>
              <a:buFont typeface="Arial" panose="020B0604020202020204" pitchFamily="34" charset="0"/>
              <a:buChar char="•"/>
            </a:pPr>
            <a:r>
              <a:rPr lang="es-ES" sz="3600" dirty="0">
                <a:solidFill>
                  <a:srgbClr val="000000"/>
                </a:solidFill>
              </a:rPr>
              <a:t>Una entidad no puede existir en una base de datos siendo sólo miembro de una subclase; para existir también debe pertenecer a una superclase</a:t>
            </a:r>
            <a:r>
              <a:rPr lang="es-AR" sz="3600" dirty="0">
                <a:solidFill>
                  <a:srgbClr val="000000"/>
                </a:solidFill>
              </a:rPr>
              <a:t>.</a:t>
            </a:r>
          </a:p>
          <a:p>
            <a:pPr marL="571500" indent="-571500">
              <a:spcAft>
                <a:spcPts val="1200"/>
              </a:spcAft>
              <a:buFont typeface="Arial" panose="020B0604020202020204" pitchFamily="34" charset="0"/>
              <a:buChar char="•"/>
            </a:pPr>
            <a:r>
              <a:rPr lang="es-ES" sz="3600" dirty="0"/>
              <a:t>Por otro lado no es necesario que cada entidad de una superclase sea miembro de alguna subclase.</a:t>
            </a:r>
            <a:endParaRPr lang="es-AR" sz="3600" dirty="0">
              <a:solidFill>
                <a:srgbClr val="000000"/>
              </a:solidFill>
            </a:endParaRPr>
          </a:p>
        </p:txBody>
      </p:sp>
    </p:spTree>
    <p:extLst>
      <p:ext uri="{BB962C8B-B14F-4D97-AF65-F5344CB8AC3E}">
        <p14:creationId xmlns:p14="http://schemas.microsoft.com/office/powerpoint/2010/main" val="25630905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318854" y="26894"/>
            <a:ext cx="8614906" cy="11422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Subclase y superclase</a:t>
            </a:r>
            <a:endParaRPr lang="es-AR" dirty="0"/>
          </a:p>
        </p:txBody>
      </p:sp>
      <p:sp>
        <p:nvSpPr>
          <p:cNvPr id="262" name="CustomShape 2"/>
          <p:cNvSpPr/>
          <p:nvPr/>
        </p:nvSpPr>
        <p:spPr>
          <a:xfrm>
            <a:off x="215153" y="900953"/>
            <a:ext cx="8821271" cy="1210235"/>
          </a:xfrm>
          <a:prstGeom prst="rect">
            <a:avLst/>
          </a:prstGeom>
          <a:noFill/>
          <a:ln>
            <a:noFill/>
          </a:ln>
        </p:spPr>
        <p:txBody>
          <a:bodyPr lIns="90000" tIns="45000" rIns="90000" bIns="45000">
            <a:normAutofit fontScale="92500"/>
          </a:bodyPr>
          <a:lstStyle/>
          <a:p>
            <a:pPr>
              <a:spcAft>
                <a:spcPts val="1200"/>
              </a:spcAft>
            </a:pPr>
            <a:r>
              <a:rPr lang="es-AR" sz="3600" dirty="0">
                <a:solidFill>
                  <a:srgbClr val="000000"/>
                </a:solidFill>
              </a:rPr>
              <a:t>Si lo vemos desde la perspectiva de las instancias de las entidades tendríamos el siguiente grafico:</a:t>
            </a:r>
          </a:p>
        </p:txBody>
      </p:sp>
      <p:pic>
        <p:nvPicPr>
          <p:cNvPr id="4" name="Picture 3"/>
          <p:cNvPicPr>
            <a:picLocks noChangeAspect="1"/>
          </p:cNvPicPr>
          <p:nvPr/>
        </p:nvPicPr>
        <p:blipFill>
          <a:blip r:embed="rId2"/>
          <a:stretch>
            <a:fillRect/>
          </a:stretch>
        </p:blipFill>
        <p:spPr>
          <a:xfrm>
            <a:off x="1020856" y="1882588"/>
            <a:ext cx="6899462" cy="4539846"/>
          </a:xfrm>
          <a:prstGeom prst="rect">
            <a:avLst/>
          </a:prstGeom>
        </p:spPr>
      </p:pic>
    </p:spTree>
    <p:extLst>
      <p:ext uri="{BB962C8B-B14F-4D97-AF65-F5344CB8AC3E}">
        <p14:creationId xmlns:p14="http://schemas.microsoft.com/office/powerpoint/2010/main" val="390300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318854" y="26894"/>
            <a:ext cx="8614906" cy="11422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Subclase-superclase DER</a:t>
            </a:r>
            <a:endParaRPr lang="es-AR" dirty="0"/>
          </a:p>
        </p:txBody>
      </p:sp>
      <p:sp>
        <p:nvSpPr>
          <p:cNvPr id="262" name="CustomShape 2"/>
          <p:cNvSpPr/>
          <p:nvPr/>
        </p:nvSpPr>
        <p:spPr>
          <a:xfrm>
            <a:off x="215153" y="900953"/>
            <a:ext cx="8718607" cy="5714999"/>
          </a:xfrm>
          <a:prstGeom prst="rect">
            <a:avLst/>
          </a:prstGeom>
          <a:noFill/>
          <a:ln>
            <a:noFill/>
          </a:ln>
        </p:spPr>
        <p:txBody>
          <a:bodyPr lIns="90000" tIns="45000" rIns="90000" bIns="45000">
            <a:normAutofit/>
          </a:bodyPr>
          <a:lstStyle/>
          <a:p>
            <a:endParaRPr lang="es-AR" sz="3600" dirty="0">
              <a:solidFill>
                <a:srgbClr val="000000"/>
              </a:solidFill>
            </a:endParaRPr>
          </a:p>
        </p:txBody>
      </p:sp>
      <p:grpSp>
        <p:nvGrpSpPr>
          <p:cNvPr id="53" name="Group 52"/>
          <p:cNvGrpSpPr/>
          <p:nvPr/>
        </p:nvGrpSpPr>
        <p:grpSpPr>
          <a:xfrm>
            <a:off x="215153" y="1387304"/>
            <a:ext cx="8382039" cy="5010518"/>
            <a:chOff x="318854" y="1387304"/>
            <a:chExt cx="8382039" cy="5010518"/>
          </a:xfrm>
        </p:grpSpPr>
        <p:grpSp>
          <p:nvGrpSpPr>
            <p:cNvPr id="22" name="Group 21"/>
            <p:cNvGrpSpPr/>
            <p:nvPr/>
          </p:nvGrpSpPr>
          <p:grpSpPr>
            <a:xfrm>
              <a:off x="318854" y="1387304"/>
              <a:ext cx="8382039" cy="5010518"/>
              <a:chOff x="152966" y="1436636"/>
              <a:chExt cx="8382039" cy="5010518"/>
            </a:xfrm>
          </p:grpSpPr>
          <p:grpSp>
            <p:nvGrpSpPr>
              <p:cNvPr id="16" name="Group 15"/>
              <p:cNvGrpSpPr/>
              <p:nvPr/>
            </p:nvGrpSpPr>
            <p:grpSpPr>
              <a:xfrm>
                <a:off x="522392" y="1436636"/>
                <a:ext cx="7932646" cy="3979253"/>
                <a:chOff x="391083" y="1291867"/>
                <a:chExt cx="7932646" cy="3979253"/>
              </a:xfrm>
            </p:grpSpPr>
            <p:sp>
              <p:nvSpPr>
                <p:cNvPr id="13" name="Oval 12"/>
                <p:cNvSpPr/>
                <p:nvPr/>
              </p:nvSpPr>
              <p:spPr>
                <a:xfrm>
                  <a:off x="543324" y="1324870"/>
                  <a:ext cx="1882587" cy="4829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u="sng" dirty="0">
                      <a:solidFill>
                        <a:schemeClr val="tx1"/>
                      </a:solidFill>
                    </a:rPr>
                    <a:t>Legajo</a:t>
                  </a:r>
                </a:p>
              </p:txBody>
            </p:sp>
            <p:grpSp>
              <p:nvGrpSpPr>
                <p:cNvPr id="15" name="Group 14"/>
                <p:cNvGrpSpPr/>
                <p:nvPr/>
              </p:nvGrpSpPr>
              <p:grpSpPr>
                <a:xfrm>
                  <a:off x="391083" y="1291867"/>
                  <a:ext cx="7932646" cy="3979253"/>
                  <a:chOff x="391083" y="1291867"/>
                  <a:chExt cx="7932646" cy="3979253"/>
                </a:xfrm>
              </p:grpSpPr>
              <p:grpSp>
                <p:nvGrpSpPr>
                  <p:cNvPr id="10" name="Group 9"/>
                  <p:cNvGrpSpPr/>
                  <p:nvPr/>
                </p:nvGrpSpPr>
                <p:grpSpPr>
                  <a:xfrm>
                    <a:off x="1119326" y="1668884"/>
                    <a:ext cx="6972674" cy="3602236"/>
                    <a:chOff x="1119326" y="1668884"/>
                    <a:chExt cx="6972674" cy="3602236"/>
                  </a:xfrm>
                </p:grpSpPr>
                <p:sp>
                  <p:nvSpPr>
                    <p:cNvPr id="5" name="Line 5"/>
                    <p:cNvSpPr/>
                    <p:nvPr/>
                  </p:nvSpPr>
                  <p:spPr>
                    <a:xfrm flipH="1">
                      <a:off x="1949822" y="3211408"/>
                      <a:ext cx="1872584" cy="1321190"/>
                    </a:xfrm>
                    <a:prstGeom prst="line">
                      <a:avLst/>
                    </a:prstGeom>
                    <a:ln w="9360">
                      <a:solidFill>
                        <a:srgbClr val="000000"/>
                      </a:solidFill>
                      <a:round/>
                    </a:ln>
                  </p:spPr>
                </p:sp>
                <p:sp>
                  <p:nvSpPr>
                    <p:cNvPr id="6" name="Line 9"/>
                    <p:cNvSpPr/>
                    <p:nvPr/>
                  </p:nvSpPr>
                  <p:spPr>
                    <a:xfrm>
                      <a:off x="4336656" y="3211407"/>
                      <a:ext cx="2225509" cy="1331043"/>
                    </a:xfrm>
                    <a:prstGeom prst="line">
                      <a:avLst/>
                    </a:prstGeom>
                    <a:ln w="9360">
                      <a:solidFill>
                        <a:srgbClr val="000000"/>
                      </a:solidFill>
                      <a:round/>
                    </a:ln>
                  </p:spPr>
                </p:sp>
                <p:sp>
                  <p:nvSpPr>
                    <p:cNvPr id="7" name="CustomShape 19"/>
                    <p:cNvSpPr/>
                    <p:nvPr/>
                  </p:nvSpPr>
                  <p:spPr>
                    <a:xfrm>
                      <a:off x="6000515" y="4555375"/>
                      <a:ext cx="2091485" cy="715745"/>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LICENCIADO</a:t>
                      </a:r>
                      <a:endParaRPr sz="2400" dirty="0"/>
                    </a:p>
                  </p:txBody>
                </p:sp>
                <p:grpSp>
                  <p:nvGrpSpPr>
                    <p:cNvPr id="2" name="Group 1"/>
                    <p:cNvGrpSpPr/>
                    <p:nvPr/>
                  </p:nvGrpSpPr>
                  <p:grpSpPr>
                    <a:xfrm>
                      <a:off x="2999965" y="1668884"/>
                      <a:ext cx="2191300" cy="1166740"/>
                      <a:chOff x="2999965" y="1668884"/>
                      <a:chExt cx="2191300" cy="1166740"/>
                    </a:xfrm>
                  </p:grpSpPr>
                  <p:sp>
                    <p:nvSpPr>
                      <p:cNvPr id="4" name="CustomShape 4"/>
                      <p:cNvSpPr/>
                      <p:nvPr/>
                    </p:nvSpPr>
                    <p:spPr>
                      <a:xfrm>
                        <a:off x="2999965" y="1668884"/>
                        <a:ext cx="2191300" cy="610751"/>
                      </a:xfrm>
                      <a:prstGeom prst="rect">
                        <a:avLst/>
                      </a:prstGeom>
                      <a:noFill/>
                      <a:ln w="9360">
                        <a:solidFill>
                          <a:srgbClr val="000000"/>
                        </a:solidFill>
                        <a:miter/>
                      </a:ln>
                    </p:spPr>
                    <p:txBody>
                      <a:bodyPr lIns="0" tIns="46800" rIns="0" bIns="10800" anchor="ctr"/>
                      <a:lstStyle/>
                      <a:p>
                        <a:pPr algn="ctr">
                          <a:lnSpc>
                            <a:spcPct val="100000"/>
                          </a:lnSpc>
                        </a:pPr>
                        <a:r>
                          <a:rPr lang="en-US" sz="2400" dirty="0">
                            <a:solidFill>
                              <a:srgbClr val="000000"/>
                            </a:solidFill>
                          </a:rPr>
                          <a:t>EMPLEADO</a:t>
                        </a:r>
                        <a:endParaRPr sz="2400" dirty="0"/>
                      </a:p>
                    </p:txBody>
                  </p:sp>
                  <p:sp>
                    <p:nvSpPr>
                      <p:cNvPr id="9" name="Line 24"/>
                      <p:cNvSpPr/>
                      <p:nvPr/>
                    </p:nvSpPr>
                    <p:spPr>
                      <a:xfrm>
                        <a:off x="4095615" y="2279635"/>
                        <a:ext cx="0" cy="555989"/>
                      </a:xfrm>
                      <a:prstGeom prst="line">
                        <a:avLst/>
                      </a:prstGeom>
                      <a:ln w="9360">
                        <a:solidFill>
                          <a:srgbClr val="000000"/>
                        </a:solidFill>
                        <a:round/>
                      </a:ln>
                    </p:spPr>
                  </p:sp>
                </p:grpSp>
                <p:sp>
                  <p:nvSpPr>
                    <p:cNvPr id="11" name="CustomShape 19"/>
                    <p:cNvSpPr/>
                    <p:nvPr/>
                  </p:nvSpPr>
                  <p:spPr>
                    <a:xfrm>
                      <a:off x="1119326" y="4532060"/>
                      <a:ext cx="1372206" cy="715745"/>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TÉCNICO</a:t>
                      </a:r>
                      <a:endParaRPr sz="2400" dirty="0"/>
                    </a:p>
                  </p:txBody>
                </p:sp>
                <p:sp>
                  <p:nvSpPr>
                    <p:cNvPr id="12" name="CustomShape 19"/>
                    <p:cNvSpPr/>
                    <p:nvPr/>
                  </p:nvSpPr>
                  <p:spPr>
                    <a:xfrm>
                      <a:off x="3239269" y="4542450"/>
                      <a:ext cx="2259105" cy="715745"/>
                    </a:xfrm>
                    <a:prstGeom prst="rect">
                      <a:avLst/>
                    </a:prstGeom>
                    <a:solidFill>
                      <a:srgbClr val="FFFFFF"/>
                    </a:solidFill>
                    <a:ln w="9360">
                      <a:solidFill>
                        <a:srgbClr val="000000"/>
                      </a:solidFill>
                      <a:miter/>
                    </a:ln>
                  </p:spPr>
                  <p:txBody>
                    <a:bodyPr wrap="none" lIns="36000" tIns="46800" rIns="36000" bIns="10800" anchor="ctr"/>
                    <a:lstStyle/>
                    <a:p>
                      <a:pPr algn="ctr">
                        <a:lnSpc>
                          <a:spcPct val="100000"/>
                        </a:lnSpc>
                      </a:pPr>
                      <a:r>
                        <a:rPr lang="en-US" sz="2400" dirty="0">
                          <a:solidFill>
                            <a:srgbClr val="000000"/>
                          </a:solidFill>
                        </a:rPr>
                        <a:t>SECRETARIA</a:t>
                      </a:r>
                      <a:endParaRPr sz="2400" dirty="0"/>
                    </a:p>
                  </p:txBody>
                </p:sp>
                <p:sp>
                  <p:nvSpPr>
                    <p:cNvPr id="3" name="Oval 2"/>
                    <p:cNvSpPr/>
                    <p:nvPr/>
                  </p:nvSpPr>
                  <p:spPr>
                    <a:xfrm>
                      <a:off x="3822407" y="2822177"/>
                      <a:ext cx="546415" cy="5374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d</a:t>
                      </a:r>
                    </a:p>
                  </p:txBody>
                </p:sp>
                <p:sp>
                  <p:nvSpPr>
                    <p:cNvPr id="14" name="Line 9"/>
                    <p:cNvSpPr/>
                    <p:nvPr/>
                  </p:nvSpPr>
                  <p:spPr>
                    <a:xfrm>
                      <a:off x="4111193" y="3359672"/>
                      <a:ext cx="111183" cy="1182778"/>
                    </a:xfrm>
                    <a:prstGeom prst="line">
                      <a:avLst/>
                    </a:prstGeom>
                    <a:ln w="9360">
                      <a:solidFill>
                        <a:srgbClr val="000000"/>
                      </a:solidFill>
                      <a:round/>
                    </a:ln>
                  </p:spPr>
                </p:sp>
              </p:grpSp>
              <p:sp>
                <p:nvSpPr>
                  <p:cNvPr id="17" name="Oval 16"/>
                  <p:cNvSpPr/>
                  <p:nvPr/>
                </p:nvSpPr>
                <p:spPr>
                  <a:xfrm>
                    <a:off x="391083" y="2046810"/>
                    <a:ext cx="1882587" cy="4829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Nombre</a:t>
                    </a:r>
                  </a:p>
                </p:txBody>
              </p:sp>
              <p:sp>
                <p:nvSpPr>
                  <p:cNvPr id="18" name="Oval 17"/>
                  <p:cNvSpPr/>
                  <p:nvPr/>
                </p:nvSpPr>
                <p:spPr>
                  <a:xfrm>
                    <a:off x="5768788" y="1291867"/>
                    <a:ext cx="2554941" cy="7513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Fecha de nacimiento</a:t>
                    </a:r>
                  </a:p>
                </p:txBody>
              </p:sp>
              <p:sp>
                <p:nvSpPr>
                  <p:cNvPr id="19" name="Line 9"/>
                  <p:cNvSpPr/>
                  <p:nvPr/>
                </p:nvSpPr>
                <p:spPr>
                  <a:xfrm flipV="1">
                    <a:off x="5197967" y="1668884"/>
                    <a:ext cx="570821" cy="120794"/>
                  </a:xfrm>
                  <a:prstGeom prst="line">
                    <a:avLst/>
                  </a:prstGeom>
                  <a:ln w="9360">
                    <a:solidFill>
                      <a:srgbClr val="000000"/>
                    </a:solidFill>
                    <a:round/>
                  </a:ln>
                </p:spPr>
              </p:sp>
              <p:sp>
                <p:nvSpPr>
                  <p:cNvPr id="20" name="Line 9"/>
                  <p:cNvSpPr/>
                  <p:nvPr/>
                </p:nvSpPr>
                <p:spPr>
                  <a:xfrm flipV="1">
                    <a:off x="2231517" y="2082857"/>
                    <a:ext cx="768448" cy="177247"/>
                  </a:xfrm>
                  <a:prstGeom prst="line">
                    <a:avLst/>
                  </a:prstGeom>
                  <a:ln w="9360">
                    <a:solidFill>
                      <a:srgbClr val="000000"/>
                    </a:solidFill>
                    <a:round/>
                  </a:ln>
                </p:spPr>
              </p:sp>
            </p:grpSp>
            <p:sp>
              <p:nvSpPr>
                <p:cNvPr id="21" name="Line 9"/>
                <p:cNvSpPr/>
                <p:nvPr/>
              </p:nvSpPr>
              <p:spPr>
                <a:xfrm>
                  <a:off x="2425911" y="1532167"/>
                  <a:ext cx="567352" cy="330531"/>
                </a:xfrm>
                <a:prstGeom prst="line">
                  <a:avLst/>
                </a:prstGeom>
                <a:ln w="9360">
                  <a:solidFill>
                    <a:srgbClr val="000000"/>
                  </a:solidFill>
                  <a:round/>
                </a:ln>
              </p:spPr>
            </p:sp>
          </p:grpSp>
          <p:sp>
            <p:nvSpPr>
              <p:cNvPr id="44" name="Oval 43"/>
              <p:cNvSpPr/>
              <p:nvPr/>
            </p:nvSpPr>
            <p:spPr>
              <a:xfrm>
                <a:off x="5557511" y="5670427"/>
                <a:ext cx="2977494" cy="5990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Especialización</a:t>
                </a:r>
              </a:p>
            </p:txBody>
          </p:sp>
          <p:sp>
            <p:nvSpPr>
              <p:cNvPr id="45" name="Oval 44"/>
              <p:cNvSpPr/>
              <p:nvPr/>
            </p:nvSpPr>
            <p:spPr>
              <a:xfrm>
                <a:off x="2774335" y="5695789"/>
                <a:ext cx="2554941" cy="7513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Velocidad de escritura</a:t>
                </a:r>
              </a:p>
            </p:txBody>
          </p:sp>
          <p:sp>
            <p:nvSpPr>
              <p:cNvPr id="46" name="Oval 45"/>
              <p:cNvSpPr/>
              <p:nvPr/>
            </p:nvSpPr>
            <p:spPr>
              <a:xfrm>
                <a:off x="152966" y="3676840"/>
                <a:ext cx="2554941" cy="75136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Grado de Experiencia</a:t>
                </a:r>
              </a:p>
            </p:txBody>
          </p:sp>
          <p:sp>
            <p:nvSpPr>
              <p:cNvPr id="47" name="Line 9"/>
              <p:cNvSpPr/>
              <p:nvPr/>
            </p:nvSpPr>
            <p:spPr>
              <a:xfrm flipH="1" flipV="1">
                <a:off x="1537527" y="4428205"/>
                <a:ext cx="156801" cy="248624"/>
              </a:xfrm>
              <a:prstGeom prst="line">
                <a:avLst/>
              </a:prstGeom>
              <a:ln w="9360">
                <a:solidFill>
                  <a:srgbClr val="000000"/>
                </a:solidFill>
                <a:round/>
              </a:ln>
            </p:spPr>
          </p:sp>
          <p:sp>
            <p:nvSpPr>
              <p:cNvPr id="48" name="Line 9"/>
              <p:cNvSpPr/>
              <p:nvPr/>
            </p:nvSpPr>
            <p:spPr>
              <a:xfrm flipV="1">
                <a:off x="4138482" y="5389515"/>
                <a:ext cx="268873" cy="316126"/>
              </a:xfrm>
              <a:prstGeom prst="line">
                <a:avLst/>
              </a:prstGeom>
              <a:ln w="9360">
                <a:solidFill>
                  <a:srgbClr val="000000"/>
                </a:solidFill>
                <a:round/>
              </a:ln>
            </p:spPr>
          </p:sp>
          <p:sp>
            <p:nvSpPr>
              <p:cNvPr id="49" name="Line 9"/>
              <p:cNvSpPr/>
              <p:nvPr/>
            </p:nvSpPr>
            <p:spPr>
              <a:xfrm flipH="1" flipV="1">
                <a:off x="7073152" y="5415888"/>
                <a:ext cx="0" cy="254536"/>
              </a:xfrm>
              <a:prstGeom prst="line">
                <a:avLst/>
              </a:prstGeom>
              <a:ln w="9360">
                <a:solidFill>
                  <a:srgbClr val="000000"/>
                </a:solidFill>
                <a:round/>
              </a:ln>
            </p:spPr>
          </p:sp>
        </p:grpSp>
        <p:sp>
          <p:nvSpPr>
            <p:cNvPr id="52" name="Rectangle 51"/>
            <p:cNvSpPr/>
            <p:nvPr/>
          </p:nvSpPr>
          <p:spPr>
            <a:xfrm rot="21374294">
              <a:off x="4190508" y="3550870"/>
              <a:ext cx="546945" cy="769441"/>
            </a:xfrm>
            <a:prstGeom prst="rect">
              <a:avLst/>
            </a:prstGeom>
          </p:spPr>
          <p:txBody>
            <a:bodyPr wrap="none">
              <a:spAutoFit/>
            </a:bodyPr>
            <a:lstStyle/>
            <a:p>
              <a:r>
                <a:rPr lang="es-AR" sz="4400" dirty="0"/>
                <a:t>U</a:t>
              </a:r>
            </a:p>
          </p:txBody>
        </p:sp>
        <p:sp>
          <p:nvSpPr>
            <p:cNvPr id="55" name="Rectangle 54"/>
            <p:cNvSpPr/>
            <p:nvPr/>
          </p:nvSpPr>
          <p:spPr>
            <a:xfrm rot="18268461">
              <a:off x="5142334" y="3379232"/>
              <a:ext cx="546945" cy="769441"/>
            </a:xfrm>
            <a:prstGeom prst="rect">
              <a:avLst/>
            </a:prstGeom>
          </p:spPr>
          <p:txBody>
            <a:bodyPr wrap="none">
              <a:spAutoFit/>
            </a:bodyPr>
            <a:lstStyle/>
            <a:p>
              <a:r>
                <a:rPr lang="es-AR" sz="4400" dirty="0"/>
                <a:t>U</a:t>
              </a:r>
            </a:p>
          </p:txBody>
        </p:sp>
        <p:sp>
          <p:nvSpPr>
            <p:cNvPr id="56" name="Rectangle 55"/>
            <p:cNvSpPr/>
            <p:nvPr/>
          </p:nvSpPr>
          <p:spPr>
            <a:xfrm rot="3241917">
              <a:off x="3050682" y="3502620"/>
              <a:ext cx="546945" cy="769441"/>
            </a:xfrm>
            <a:prstGeom prst="rect">
              <a:avLst/>
            </a:prstGeom>
          </p:spPr>
          <p:txBody>
            <a:bodyPr wrap="none">
              <a:spAutoFit/>
            </a:bodyPr>
            <a:lstStyle/>
            <a:p>
              <a:r>
                <a:rPr lang="es-AR" sz="4400" dirty="0"/>
                <a:t>U</a:t>
              </a:r>
            </a:p>
          </p:txBody>
        </p:sp>
      </p:grpSp>
      <p:grpSp>
        <p:nvGrpSpPr>
          <p:cNvPr id="61" name="Group 60"/>
          <p:cNvGrpSpPr/>
          <p:nvPr/>
        </p:nvGrpSpPr>
        <p:grpSpPr>
          <a:xfrm>
            <a:off x="2836522" y="956581"/>
            <a:ext cx="3583600" cy="1741953"/>
            <a:chOff x="2836522" y="956581"/>
            <a:chExt cx="3583600" cy="1741953"/>
          </a:xfrm>
        </p:grpSpPr>
        <p:sp>
          <p:nvSpPr>
            <p:cNvPr id="57" name="Freeform 56"/>
            <p:cNvSpPr/>
            <p:nvPr/>
          </p:nvSpPr>
          <p:spPr>
            <a:xfrm>
              <a:off x="2836522" y="1277471"/>
              <a:ext cx="2918819" cy="1421063"/>
            </a:xfrm>
            <a:custGeom>
              <a:avLst/>
              <a:gdLst>
                <a:gd name="connsiteX0" fmla="*/ 1264024 w 2702859"/>
                <a:gd name="connsiteY0" fmla="*/ 40341 h 1613647"/>
                <a:gd name="connsiteX1" fmla="*/ 1196789 w 2702859"/>
                <a:gd name="connsiteY1" fmla="*/ 26894 h 1613647"/>
                <a:gd name="connsiteX2" fmla="*/ 1156447 w 2702859"/>
                <a:gd name="connsiteY2" fmla="*/ 13447 h 1613647"/>
                <a:gd name="connsiteX3" fmla="*/ 1102659 w 2702859"/>
                <a:gd name="connsiteY3" fmla="*/ 0 h 1613647"/>
                <a:gd name="connsiteX4" fmla="*/ 779930 w 2702859"/>
                <a:gd name="connsiteY4" fmla="*/ 13447 h 1613647"/>
                <a:gd name="connsiteX5" fmla="*/ 712694 w 2702859"/>
                <a:gd name="connsiteY5" fmla="*/ 40341 h 1613647"/>
                <a:gd name="connsiteX6" fmla="*/ 632012 w 2702859"/>
                <a:gd name="connsiteY6" fmla="*/ 53788 h 1613647"/>
                <a:gd name="connsiteX7" fmla="*/ 510989 w 2702859"/>
                <a:gd name="connsiteY7" fmla="*/ 80682 h 1613647"/>
                <a:gd name="connsiteX8" fmla="*/ 470647 w 2702859"/>
                <a:gd name="connsiteY8" fmla="*/ 107576 h 1613647"/>
                <a:gd name="connsiteX9" fmla="*/ 336177 w 2702859"/>
                <a:gd name="connsiteY9" fmla="*/ 147917 h 1613647"/>
                <a:gd name="connsiteX10" fmla="*/ 268942 w 2702859"/>
                <a:gd name="connsiteY10" fmla="*/ 188258 h 1613647"/>
                <a:gd name="connsiteX11" fmla="*/ 215153 w 2702859"/>
                <a:gd name="connsiteY11" fmla="*/ 215153 h 1613647"/>
                <a:gd name="connsiteX12" fmla="*/ 161365 w 2702859"/>
                <a:gd name="connsiteY12" fmla="*/ 255494 h 1613647"/>
                <a:gd name="connsiteX13" fmla="*/ 121024 w 2702859"/>
                <a:gd name="connsiteY13" fmla="*/ 268941 h 1613647"/>
                <a:gd name="connsiteX14" fmla="*/ 80683 w 2702859"/>
                <a:gd name="connsiteY14" fmla="*/ 295835 h 1613647"/>
                <a:gd name="connsiteX15" fmla="*/ 53789 w 2702859"/>
                <a:gd name="connsiteY15" fmla="*/ 336176 h 1613647"/>
                <a:gd name="connsiteX16" fmla="*/ 26894 w 2702859"/>
                <a:gd name="connsiteY16" fmla="*/ 363070 h 1613647"/>
                <a:gd name="connsiteX17" fmla="*/ 13447 w 2702859"/>
                <a:gd name="connsiteY17" fmla="*/ 416858 h 1613647"/>
                <a:gd name="connsiteX18" fmla="*/ 0 w 2702859"/>
                <a:gd name="connsiteY18" fmla="*/ 457200 h 1613647"/>
                <a:gd name="connsiteX19" fmla="*/ 13447 w 2702859"/>
                <a:gd name="connsiteY19" fmla="*/ 1035423 h 1613647"/>
                <a:gd name="connsiteX20" fmla="*/ 40342 w 2702859"/>
                <a:gd name="connsiteY20" fmla="*/ 1129553 h 1613647"/>
                <a:gd name="connsiteX21" fmla="*/ 107577 w 2702859"/>
                <a:gd name="connsiteY21" fmla="*/ 1183341 h 1613647"/>
                <a:gd name="connsiteX22" fmla="*/ 201706 w 2702859"/>
                <a:gd name="connsiteY22" fmla="*/ 1223682 h 1613647"/>
                <a:gd name="connsiteX23" fmla="*/ 255494 w 2702859"/>
                <a:gd name="connsiteY23" fmla="*/ 1250576 h 1613647"/>
                <a:gd name="connsiteX24" fmla="*/ 309283 w 2702859"/>
                <a:gd name="connsiteY24" fmla="*/ 1264023 h 1613647"/>
                <a:gd name="connsiteX25" fmla="*/ 389965 w 2702859"/>
                <a:gd name="connsiteY25" fmla="*/ 1290917 h 1613647"/>
                <a:gd name="connsiteX26" fmla="*/ 470647 w 2702859"/>
                <a:gd name="connsiteY26" fmla="*/ 1317811 h 1613647"/>
                <a:gd name="connsiteX27" fmla="*/ 510989 w 2702859"/>
                <a:gd name="connsiteY27" fmla="*/ 1331258 h 1613647"/>
                <a:gd name="connsiteX28" fmla="*/ 605118 w 2702859"/>
                <a:gd name="connsiteY28" fmla="*/ 1358153 h 1613647"/>
                <a:gd name="connsiteX29" fmla="*/ 645459 w 2702859"/>
                <a:gd name="connsiteY29" fmla="*/ 1385047 h 1613647"/>
                <a:gd name="connsiteX30" fmla="*/ 739589 w 2702859"/>
                <a:gd name="connsiteY30" fmla="*/ 1411941 h 1613647"/>
                <a:gd name="connsiteX31" fmla="*/ 779930 w 2702859"/>
                <a:gd name="connsiteY31" fmla="*/ 1438835 h 1613647"/>
                <a:gd name="connsiteX32" fmla="*/ 914400 w 2702859"/>
                <a:gd name="connsiteY32" fmla="*/ 1479176 h 1613647"/>
                <a:gd name="connsiteX33" fmla="*/ 1008530 w 2702859"/>
                <a:gd name="connsiteY33" fmla="*/ 1506070 h 1613647"/>
                <a:gd name="connsiteX34" fmla="*/ 1116106 w 2702859"/>
                <a:gd name="connsiteY34" fmla="*/ 1519517 h 1613647"/>
                <a:gd name="connsiteX35" fmla="*/ 1196789 w 2702859"/>
                <a:gd name="connsiteY35" fmla="*/ 1532964 h 1613647"/>
                <a:gd name="connsiteX36" fmla="*/ 1237130 w 2702859"/>
                <a:gd name="connsiteY36" fmla="*/ 1546411 h 1613647"/>
                <a:gd name="connsiteX37" fmla="*/ 1344706 w 2702859"/>
                <a:gd name="connsiteY37" fmla="*/ 1573305 h 1613647"/>
                <a:gd name="connsiteX38" fmla="*/ 1385047 w 2702859"/>
                <a:gd name="connsiteY38" fmla="*/ 1586753 h 1613647"/>
                <a:gd name="connsiteX39" fmla="*/ 1492624 w 2702859"/>
                <a:gd name="connsiteY39" fmla="*/ 1613647 h 1613647"/>
                <a:gd name="connsiteX40" fmla="*/ 2003612 w 2702859"/>
                <a:gd name="connsiteY40" fmla="*/ 1600200 h 1613647"/>
                <a:gd name="connsiteX41" fmla="*/ 2084294 w 2702859"/>
                <a:gd name="connsiteY41" fmla="*/ 1573305 h 1613647"/>
                <a:gd name="connsiteX42" fmla="*/ 2124636 w 2702859"/>
                <a:gd name="connsiteY42" fmla="*/ 1559858 h 1613647"/>
                <a:gd name="connsiteX43" fmla="*/ 2245659 w 2702859"/>
                <a:gd name="connsiteY43" fmla="*/ 1506070 h 1613647"/>
                <a:gd name="connsiteX44" fmla="*/ 2286000 w 2702859"/>
                <a:gd name="connsiteY44" fmla="*/ 1492623 h 1613647"/>
                <a:gd name="connsiteX45" fmla="*/ 2366683 w 2702859"/>
                <a:gd name="connsiteY45" fmla="*/ 1438835 h 1613647"/>
                <a:gd name="connsiteX46" fmla="*/ 2407024 w 2702859"/>
                <a:gd name="connsiteY46" fmla="*/ 1411941 h 1613647"/>
                <a:gd name="connsiteX47" fmla="*/ 2447365 w 2702859"/>
                <a:gd name="connsiteY47" fmla="*/ 1344705 h 1613647"/>
                <a:gd name="connsiteX48" fmla="*/ 2501153 w 2702859"/>
                <a:gd name="connsiteY48" fmla="*/ 1264023 h 1613647"/>
                <a:gd name="connsiteX49" fmla="*/ 2528047 w 2702859"/>
                <a:gd name="connsiteY49" fmla="*/ 1223682 h 1613647"/>
                <a:gd name="connsiteX50" fmla="*/ 2554942 w 2702859"/>
                <a:gd name="connsiteY50" fmla="*/ 1196788 h 1613647"/>
                <a:gd name="connsiteX51" fmla="*/ 2568389 w 2702859"/>
                <a:gd name="connsiteY51" fmla="*/ 1156447 h 1613647"/>
                <a:gd name="connsiteX52" fmla="*/ 2635624 w 2702859"/>
                <a:gd name="connsiteY52" fmla="*/ 1062317 h 1613647"/>
                <a:gd name="connsiteX53" fmla="*/ 2675965 w 2702859"/>
                <a:gd name="connsiteY53" fmla="*/ 981635 h 1613647"/>
                <a:gd name="connsiteX54" fmla="*/ 2689412 w 2702859"/>
                <a:gd name="connsiteY54" fmla="*/ 927847 h 1613647"/>
                <a:gd name="connsiteX55" fmla="*/ 2702859 w 2702859"/>
                <a:gd name="connsiteY55" fmla="*/ 887505 h 1613647"/>
                <a:gd name="connsiteX56" fmla="*/ 2689412 w 2702859"/>
                <a:gd name="connsiteY56" fmla="*/ 632011 h 1613647"/>
                <a:gd name="connsiteX57" fmla="*/ 2675965 w 2702859"/>
                <a:gd name="connsiteY57" fmla="*/ 591670 h 1613647"/>
                <a:gd name="connsiteX58" fmla="*/ 2649071 w 2702859"/>
                <a:gd name="connsiteY58" fmla="*/ 551329 h 1613647"/>
                <a:gd name="connsiteX59" fmla="*/ 2608730 w 2702859"/>
                <a:gd name="connsiteY59" fmla="*/ 524435 h 1613647"/>
                <a:gd name="connsiteX60" fmla="*/ 2581836 w 2702859"/>
                <a:gd name="connsiteY60" fmla="*/ 484094 h 1613647"/>
                <a:gd name="connsiteX61" fmla="*/ 2487706 w 2702859"/>
                <a:gd name="connsiteY61" fmla="*/ 443753 h 1613647"/>
                <a:gd name="connsiteX62" fmla="*/ 2393577 w 2702859"/>
                <a:gd name="connsiteY62" fmla="*/ 403411 h 1613647"/>
                <a:gd name="connsiteX63" fmla="*/ 2312894 w 2702859"/>
                <a:gd name="connsiteY63" fmla="*/ 376517 h 1613647"/>
                <a:gd name="connsiteX64" fmla="*/ 2272553 w 2702859"/>
                <a:gd name="connsiteY64" fmla="*/ 349623 h 1613647"/>
                <a:gd name="connsiteX65" fmla="*/ 2191871 w 2702859"/>
                <a:gd name="connsiteY65" fmla="*/ 322729 h 1613647"/>
                <a:gd name="connsiteX66" fmla="*/ 2151530 w 2702859"/>
                <a:gd name="connsiteY66" fmla="*/ 295835 h 1613647"/>
                <a:gd name="connsiteX67" fmla="*/ 2097742 w 2702859"/>
                <a:gd name="connsiteY67" fmla="*/ 268941 h 1613647"/>
                <a:gd name="connsiteX68" fmla="*/ 2030506 w 2702859"/>
                <a:gd name="connsiteY68" fmla="*/ 215153 h 1613647"/>
                <a:gd name="connsiteX69" fmla="*/ 1949824 w 2702859"/>
                <a:gd name="connsiteY69" fmla="*/ 188258 h 1613647"/>
                <a:gd name="connsiteX70" fmla="*/ 1869142 w 2702859"/>
                <a:gd name="connsiteY70" fmla="*/ 161364 h 1613647"/>
                <a:gd name="connsiteX71" fmla="*/ 1828800 w 2702859"/>
                <a:gd name="connsiteY71" fmla="*/ 147917 h 1613647"/>
                <a:gd name="connsiteX72" fmla="*/ 1788459 w 2702859"/>
                <a:gd name="connsiteY72" fmla="*/ 134470 h 1613647"/>
                <a:gd name="connsiteX73" fmla="*/ 1653989 w 2702859"/>
                <a:gd name="connsiteY73" fmla="*/ 121023 h 1613647"/>
                <a:gd name="connsiteX74" fmla="*/ 1600200 w 2702859"/>
                <a:gd name="connsiteY74" fmla="*/ 107576 h 1613647"/>
                <a:gd name="connsiteX75" fmla="*/ 1411942 w 2702859"/>
                <a:gd name="connsiteY75" fmla="*/ 94129 h 1613647"/>
                <a:gd name="connsiteX76" fmla="*/ 1331259 w 2702859"/>
                <a:gd name="connsiteY76" fmla="*/ 67235 h 1613647"/>
                <a:gd name="connsiteX77" fmla="*/ 1264024 w 2702859"/>
                <a:gd name="connsiteY77" fmla="*/ 40341 h 161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702859" h="1613647">
                  <a:moveTo>
                    <a:pt x="1264024" y="40341"/>
                  </a:moveTo>
                  <a:cubicBezTo>
                    <a:pt x="1241612" y="33618"/>
                    <a:pt x="1218962" y="32437"/>
                    <a:pt x="1196789" y="26894"/>
                  </a:cubicBezTo>
                  <a:cubicBezTo>
                    <a:pt x="1183038" y="23456"/>
                    <a:pt x="1170076" y="17341"/>
                    <a:pt x="1156447" y="13447"/>
                  </a:cubicBezTo>
                  <a:cubicBezTo>
                    <a:pt x="1138677" y="8370"/>
                    <a:pt x="1120588" y="4482"/>
                    <a:pt x="1102659" y="0"/>
                  </a:cubicBezTo>
                  <a:cubicBezTo>
                    <a:pt x="995083" y="4482"/>
                    <a:pt x="887028" y="2368"/>
                    <a:pt x="779930" y="13447"/>
                  </a:cubicBezTo>
                  <a:cubicBezTo>
                    <a:pt x="755920" y="15931"/>
                    <a:pt x="735982" y="33990"/>
                    <a:pt x="712694" y="40341"/>
                  </a:cubicBezTo>
                  <a:cubicBezTo>
                    <a:pt x="686390" y="47515"/>
                    <a:pt x="658837" y="48911"/>
                    <a:pt x="632012" y="53788"/>
                  </a:cubicBezTo>
                  <a:cubicBezTo>
                    <a:pt x="569417" y="65169"/>
                    <a:pt x="568545" y="66293"/>
                    <a:pt x="510989" y="80682"/>
                  </a:cubicBezTo>
                  <a:cubicBezTo>
                    <a:pt x="497542" y="89647"/>
                    <a:pt x="485502" y="101210"/>
                    <a:pt x="470647" y="107576"/>
                  </a:cubicBezTo>
                  <a:cubicBezTo>
                    <a:pt x="404280" y="136019"/>
                    <a:pt x="411500" y="102723"/>
                    <a:pt x="336177" y="147917"/>
                  </a:cubicBezTo>
                  <a:cubicBezTo>
                    <a:pt x="313765" y="161364"/>
                    <a:pt x="291789" y="175565"/>
                    <a:pt x="268942" y="188258"/>
                  </a:cubicBezTo>
                  <a:cubicBezTo>
                    <a:pt x="251419" y="197993"/>
                    <a:pt x="232152" y="204529"/>
                    <a:pt x="215153" y="215153"/>
                  </a:cubicBezTo>
                  <a:cubicBezTo>
                    <a:pt x="196148" y="227031"/>
                    <a:pt x="180824" y="244375"/>
                    <a:pt x="161365" y="255494"/>
                  </a:cubicBezTo>
                  <a:cubicBezTo>
                    <a:pt x="149058" y="262526"/>
                    <a:pt x="133702" y="262602"/>
                    <a:pt x="121024" y="268941"/>
                  </a:cubicBezTo>
                  <a:cubicBezTo>
                    <a:pt x="106569" y="276169"/>
                    <a:pt x="94130" y="286870"/>
                    <a:pt x="80683" y="295835"/>
                  </a:cubicBezTo>
                  <a:cubicBezTo>
                    <a:pt x="71718" y="309282"/>
                    <a:pt x="63885" y="323556"/>
                    <a:pt x="53789" y="336176"/>
                  </a:cubicBezTo>
                  <a:cubicBezTo>
                    <a:pt x="45869" y="346076"/>
                    <a:pt x="32564" y="351730"/>
                    <a:pt x="26894" y="363070"/>
                  </a:cubicBezTo>
                  <a:cubicBezTo>
                    <a:pt x="18629" y="379600"/>
                    <a:pt x="18524" y="399088"/>
                    <a:pt x="13447" y="416858"/>
                  </a:cubicBezTo>
                  <a:cubicBezTo>
                    <a:pt x="9553" y="430487"/>
                    <a:pt x="4482" y="443753"/>
                    <a:pt x="0" y="457200"/>
                  </a:cubicBezTo>
                  <a:cubicBezTo>
                    <a:pt x="4482" y="649941"/>
                    <a:pt x="5250" y="842804"/>
                    <a:pt x="13447" y="1035423"/>
                  </a:cubicBezTo>
                  <a:cubicBezTo>
                    <a:pt x="13848" y="1044845"/>
                    <a:pt x="33693" y="1116254"/>
                    <a:pt x="40342" y="1129553"/>
                  </a:cubicBezTo>
                  <a:cubicBezTo>
                    <a:pt x="70567" y="1190001"/>
                    <a:pt x="55879" y="1157492"/>
                    <a:pt x="107577" y="1183341"/>
                  </a:cubicBezTo>
                  <a:cubicBezTo>
                    <a:pt x="298333" y="1278719"/>
                    <a:pt x="-22182" y="1139724"/>
                    <a:pt x="201706" y="1223682"/>
                  </a:cubicBezTo>
                  <a:cubicBezTo>
                    <a:pt x="220475" y="1230720"/>
                    <a:pt x="236725" y="1243538"/>
                    <a:pt x="255494" y="1250576"/>
                  </a:cubicBezTo>
                  <a:cubicBezTo>
                    <a:pt x="272799" y="1257065"/>
                    <a:pt x="291581" y="1258712"/>
                    <a:pt x="309283" y="1264023"/>
                  </a:cubicBezTo>
                  <a:cubicBezTo>
                    <a:pt x="336436" y="1272169"/>
                    <a:pt x="363071" y="1281952"/>
                    <a:pt x="389965" y="1290917"/>
                  </a:cubicBezTo>
                  <a:lnTo>
                    <a:pt x="470647" y="1317811"/>
                  </a:lnTo>
                  <a:cubicBezTo>
                    <a:pt x="484094" y="1322293"/>
                    <a:pt x="497238" y="1327820"/>
                    <a:pt x="510989" y="1331258"/>
                  </a:cubicBezTo>
                  <a:cubicBezTo>
                    <a:pt x="528230" y="1335568"/>
                    <a:pt x="585822" y="1348505"/>
                    <a:pt x="605118" y="1358153"/>
                  </a:cubicBezTo>
                  <a:cubicBezTo>
                    <a:pt x="619573" y="1365381"/>
                    <a:pt x="631004" y="1377819"/>
                    <a:pt x="645459" y="1385047"/>
                  </a:cubicBezTo>
                  <a:cubicBezTo>
                    <a:pt x="664751" y="1394693"/>
                    <a:pt x="722354" y="1407632"/>
                    <a:pt x="739589" y="1411941"/>
                  </a:cubicBezTo>
                  <a:cubicBezTo>
                    <a:pt x="753036" y="1420906"/>
                    <a:pt x="765162" y="1432271"/>
                    <a:pt x="779930" y="1438835"/>
                  </a:cubicBezTo>
                  <a:cubicBezTo>
                    <a:pt x="837449" y="1464399"/>
                    <a:pt x="859640" y="1463530"/>
                    <a:pt x="914400" y="1479176"/>
                  </a:cubicBezTo>
                  <a:cubicBezTo>
                    <a:pt x="959161" y="1491965"/>
                    <a:pt x="958089" y="1497663"/>
                    <a:pt x="1008530" y="1506070"/>
                  </a:cubicBezTo>
                  <a:cubicBezTo>
                    <a:pt x="1044176" y="1512011"/>
                    <a:pt x="1080331" y="1514406"/>
                    <a:pt x="1116106" y="1519517"/>
                  </a:cubicBezTo>
                  <a:cubicBezTo>
                    <a:pt x="1143097" y="1523373"/>
                    <a:pt x="1169895" y="1528482"/>
                    <a:pt x="1196789" y="1532964"/>
                  </a:cubicBezTo>
                  <a:cubicBezTo>
                    <a:pt x="1210236" y="1537446"/>
                    <a:pt x="1223455" y="1542681"/>
                    <a:pt x="1237130" y="1546411"/>
                  </a:cubicBezTo>
                  <a:cubicBezTo>
                    <a:pt x="1272790" y="1556136"/>
                    <a:pt x="1309641" y="1561616"/>
                    <a:pt x="1344706" y="1573305"/>
                  </a:cubicBezTo>
                  <a:cubicBezTo>
                    <a:pt x="1358153" y="1577788"/>
                    <a:pt x="1371372" y="1583023"/>
                    <a:pt x="1385047" y="1586753"/>
                  </a:cubicBezTo>
                  <a:cubicBezTo>
                    <a:pt x="1420707" y="1596479"/>
                    <a:pt x="1492624" y="1613647"/>
                    <a:pt x="1492624" y="1613647"/>
                  </a:cubicBezTo>
                  <a:cubicBezTo>
                    <a:pt x="1662953" y="1609165"/>
                    <a:pt x="1833618" y="1611791"/>
                    <a:pt x="2003612" y="1600200"/>
                  </a:cubicBezTo>
                  <a:cubicBezTo>
                    <a:pt x="2031895" y="1598272"/>
                    <a:pt x="2057400" y="1582270"/>
                    <a:pt x="2084294" y="1573305"/>
                  </a:cubicBezTo>
                  <a:lnTo>
                    <a:pt x="2124636" y="1559858"/>
                  </a:lnTo>
                  <a:cubicBezTo>
                    <a:pt x="2188565" y="1517239"/>
                    <a:pt x="2149645" y="1538075"/>
                    <a:pt x="2245659" y="1506070"/>
                  </a:cubicBezTo>
                  <a:cubicBezTo>
                    <a:pt x="2259106" y="1501588"/>
                    <a:pt x="2274206" y="1500485"/>
                    <a:pt x="2286000" y="1492623"/>
                  </a:cubicBezTo>
                  <a:lnTo>
                    <a:pt x="2366683" y="1438835"/>
                  </a:lnTo>
                  <a:lnTo>
                    <a:pt x="2407024" y="1411941"/>
                  </a:lnTo>
                  <a:cubicBezTo>
                    <a:pt x="2432734" y="1334810"/>
                    <a:pt x="2403066" y="1403771"/>
                    <a:pt x="2447365" y="1344705"/>
                  </a:cubicBezTo>
                  <a:cubicBezTo>
                    <a:pt x="2466758" y="1318847"/>
                    <a:pt x="2483224" y="1290917"/>
                    <a:pt x="2501153" y="1264023"/>
                  </a:cubicBezTo>
                  <a:cubicBezTo>
                    <a:pt x="2510118" y="1250576"/>
                    <a:pt x="2516619" y="1235110"/>
                    <a:pt x="2528047" y="1223682"/>
                  </a:cubicBezTo>
                  <a:lnTo>
                    <a:pt x="2554942" y="1196788"/>
                  </a:lnTo>
                  <a:cubicBezTo>
                    <a:pt x="2559424" y="1183341"/>
                    <a:pt x="2561357" y="1168754"/>
                    <a:pt x="2568389" y="1156447"/>
                  </a:cubicBezTo>
                  <a:cubicBezTo>
                    <a:pt x="2592748" y="1113819"/>
                    <a:pt x="2614815" y="1103935"/>
                    <a:pt x="2635624" y="1062317"/>
                  </a:cubicBezTo>
                  <a:cubicBezTo>
                    <a:pt x="2691297" y="950971"/>
                    <a:pt x="2598891" y="1097247"/>
                    <a:pt x="2675965" y="981635"/>
                  </a:cubicBezTo>
                  <a:cubicBezTo>
                    <a:pt x="2680447" y="963706"/>
                    <a:pt x="2684335" y="945617"/>
                    <a:pt x="2689412" y="927847"/>
                  </a:cubicBezTo>
                  <a:cubicBezTo>
                    <a:pt x="2693306" y="914218"/>
                    <a:pt x="2702859" y="901680"/>
                    <a:pt x="2702859" y="887505"/>
                  </a:cubicBezTo>
                  <a:cubicBezTo>
                    <a:pt x="2702859" y="802222"/>
                    <a:pt x="2697133" y="716943"/>
                    <a:pt x="2689412" y="632011"/>
                  </a:cubicBezTo>
                  <a:cubicBezTo>
                    <a:pt x="2688129" y="617895"/>
                    <a:pt x="2682304" y="604348"/>
                    <a:pt x="2675965" y="591670"/>
                  </a:cubicBezTo>
                  <a:cubicBezTo>
                    <a:pt x="2668737" y="577215"/>
                    <a:pt x="2660499" y="562757"/>
                    <a:pt x="2649071" y="551329"/>
                  </a:cubicBezTo>
                  <a:cubicBezTo>
                    <a:pt x="2637643" y="539901"/>
                    <a:pt x="2622177" y="533400"/>
                    <a:pt x="2608730" y="524435"/>
                  </a:cubicBezTo>
                  <a:cubicBezTo>
                    <a:pt x="2599765" y="510988"/>
                    <a:pt x="2594252" y="494440"/>
                    <a:pt x="2581836" y="484094"/>
                  </a:cubicBezTo>
                  <a:cubicBezTo>
                    <a:pt x="2559681" y="465632"/>
                    <a:pt x="2515731" y="453095"/>
                    <a:pt x="2487706" y="443753"/>
                  </a:cubicBezTo>
                  <a:cubicBezTo>
                    <a:pt x="2423705" y="401084"/>
                    <a:pt x="2472516" y="427092"/>
                    <a:pt x="2393577" y="403411"/>
                  </a:cubicBezTo>
                  <a:cubicBezTo>
                    <a:pt x="2366423" y="395265"/>
                    <a:pt x="2312894" y="376517"/>
                    <a:pt x="2312894" y="376517"/>
                  </a:cubicBezTo>
                  <a:cubicBezTo>
                    <a:pt x="2299447" y="367552"/>
                    <a:pt x="2287321" y="356187"/>
                    <a:pt x="2272553" y="349623"/>
                  </a:cubicBezTo>
                  <a:cubicBezTo>
                    <a:pt x="2246648" y="338109"/>
                    <a:pt x="2215459" y="338454"/>
                    <a:pt x="2191871" y="322729"/>
                  </a:cubicBezTo>
                  <a:cubicBezTo>
                    <a:pt x="2178424" y="313764"/>
                    <a:pt x="2165562" y="303853"/>
                    <a:pt x="2151530" y="295835"/>
                  </a:cubicBezTo>
                  <a:cubicBezTo>
                    <a:pt x="2134126" y="285890"/>
                    <a:pt x="2114421" y="280060"/>
                    <a:pt x="2097742" y="268941"/>
                  </a:cubicBezTo>
                  <a:cubicBezTo>
                    <a:pt x="2041859" y="231686"/>
                    <a:pt x="2103780" y="247720"/>
                    <a:pt x="2030506" y="215153"/>
                  </a:cubicBezTo>
                  <a:cubicBezTo>
                    <a:pt x="2004601" y="203639"/>
                    <a:pt x="1976718" y="197223"/>
                    <a:pt x="1949824" y="188258"/>
                  </a:cubicBezTo>
                  <a:lnTo>
                    <a:pt x="1869142" y="161364"/>
                  </a:lnTo>
                  <a:lnTo>
                    <a:pt x="1828800" y="147917"/>
                  </a:lnTo>
                  <a:cubicBezTo>
                    <a:pt x="1815353" y="143435"/>
                    <a:pt x="1802563" y="135880"/>
                    <a:pt x="1788459" y="134470"/>
                  </a:cubicBezTo>
                  <a:lnTo>
                    <a:pt x="1653989" y="121023"/>
                  </a:lnTo>
                  <a:cubicBezTo>
                    <a:pt x="1636059" y="116541"/>
                    <a:pt x="1618568" y="109617"/>
                    <a:pt x="1600200" y="107576"/>
                  </a:cubicBezTo>
                  <a:cubicBezTo>
                    <a:pt x="1537672" y="100628"/>
                    <a:pt x="1474159" y="103461"/>
                    <a:pt x="1411942" y="94129"/>
                  </a:cubicBezTo>
                  <a:cubicBezTo>
                    <a:pt x="1383907" y="89924"/>
                    <a:pt x="1354847" y="82960"/>
                    <a:pt x="1331259" y="67235"/>
                  </a:cubicBezTo>
                  <a:cubicBezTo>
                    <a:pt x="1287188" y="37855"/>
                    <a:pt x="1286436" y="47064"/>
                    <a:pt x="1264024" y="40341"/>
                  </a:cubicBezTo>
                  <a:close/>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9" name="TextBox 58"/>
            <p:cNvSpPr txBox="1"/>
            <p:nvPr/>
          </p:nvSpPr>
          <p:spPr>
            <a:xfrm>
              <a:off x="4415872" y="956581"/>
              <a:ext cx="2004250" cy="461665"/>
            </a:xfrm>
            <a:prstGeom prst="rect">
              <a:avLst/>
            </a:prstGeom>
            <a:noFill/>
          </p:spPr>
          <p:txBody>
            <a:bodyPr wrap="square" rtlCol="0">
              <a:spAutoFit/>
            </a:bodyPr>
            <a:lstStyle/>
            <a:p>
              <a:r>
                <a:rPr lang="es-AR" sz="2400" dirty="0">
                  <a:solidFill>
                    <a:srgbClr val="FF0000"/>
                  </a:solidFill>
                </a:rPr>
                <a:t>SUPERCLASE</a:t>
              </a:r>
            </a:p>
          </p:txBody>
        </p:sp>
      </p:grpSp>
      <p:grpSp>
        <p:nvGrpSpPr>
          <p:cNvPr id="256" name="Group 255"/>
          <p:cNvGrpSpPr/>
          <p:nvPr/>
        </p:nvGrpSpPr>
        <p:grpSpPr>
          <a:xfrm>
            <a:off x="900953" y="3966192"/>
            <a:ext cx="7718612" cy="1695020"/>
            <a:chOff x="900953" y="3966192"/>
            <a:chExt cx="7718612" cy="1695020"/>
          </a:xfrm>
        </p:grpSpPr>
        <p:sp>
          <p:nvSpPr>
            <p:cNvPr id="62" name="Freeform 61"/>
            <p:cNvSpPr/>
            <p:nvPr/>
          </p:nvSpPr>
          <p:spPr>
            <a:xfrm>
              <a:off x="900953" y="4377109"/>
              <a:ext cx="7718612" cy="1284103"/>
            </a:xfrm>
            <a:custGeom>
              <a:avLst/>
              <a:gdLst>
                <a:gd name="connsiteX0" fmla="*/ 13447 w 7718612"/>
                <a:gd name="connsiteY0" fmla="*/ 329362 h 1284103"/>
                <a:gd name="connsiteX1" fmla="*/ 80682 w 7718612"/>
                <a:gd name="connsiteY1" fmla="*/ 315915 h 1284103"/>
                <a:gd name="connsiteX2" fmla="*/ 147918 w 7718612"/>
                <a:gd name="connsiteY2" fmla="*/ 262126 h 1284103"/>
                <a:gd name="connsiteX3" fmla="*/ 201706 w 7718612"/>
                <a:gd name="connsiteY3" fmla="*/ 248679 h 1284103"/>
                <a:gd name="connsiteX4" fmla="*/ 242047 w 7718612"/>
                <a:gd name="connsiteY4" fmla="*/ 235232 h 1284103"/>
                <a:gd name="connsiteX5" fmla="*/ 443753 w 7718612"/>
                <a:gd name="connsiteY5" fmla="*/ 208338 h 1284103"/>
                <a:gd name="connsiteX6" fmla="*/ 524435 w 7718612"/>
                <a:gd name="connsiteY6" fmla="*/ 181444 h 1284103"/>
                <a:gd name="connsiteX7" fmla="*/ 564776 w 7718612"/>
                <a:gd name="connsiteY7" fmla="*/ 167997 h 1284103"/>
                <a:gd name="connsiteX8" fmla="*/ 658906 w 7718612"/>
                <a:gd name="connsiteY8" fmla="*/ 127656 h 1284103"/>
                <a:gd name="connsiteX9" fmla="*/ 1116106 w 7718612"/>
                <a:gd name="connsiteY9" fmla="*/ 114209 h 1284103"/>
                <a:gd name="connsiteX10" fmla="*/ 1156447 w 7718612"/>
                <a:gd name="connsiteY10" fmla="*/ 100762 h 1284103"/>
                <a:gd name="connsiteX11" fmla="*/ 3388659 w 7718612"/>
                <a:gd name="connsiteY11" fmla="*/ 87315 h 1284103"/>
                <a:gd name="connsiteX12" fmla="*/ 3429000 w 7718612"/>
                <a:gd name="connsiteY12" fmla="*/ 73867 h 1284103"/>
                <a:gd name="connsiteX13" fmla="*/ 4020671 w 7718612"/>
                <a:gd name="connsiteY13" fmla="*/ 60420 h 1284103"/>
                <a:gd name="connsiteX14" fmla="*/ 7005918 w 7718612"/>
                <a:gd name="connsiteY14" fmla="*/ 73867 h 1284103"/>
                <a:gd name="connsiteX15" fmla="*/ 7180729 w 7718612"/>
                <a:gd name="connsiteY15" fmla="*/ 114209 h 1284103"/>
                <a:gd name="connsiteX16" fmla="*/ 7315200 w 7718612"/>
                <a:gd name="connsiteY16" fmla="*/ 154550 h 1284103"/>
                <a:gd name="connsiteX17" fmla="*/ 7355541 w 7718612"/>
                <a:gd name="connsiteY17" fmla="*/ 167997 h 1284103"/>
                <a:gd name="connsiteX18" fmla="*/ 7395882 w 7718612"/>
                <a:gd name="connsiteY18" fmla="*/ 181444 h 1284103"/>
                <a:gd name="connsiteX19" fmla="*/ 7436223 w 7718612"/>
                <a:gd name="connsiteY19" fmla="*/ 208338 h 1284103"/>
                <a:gd name="connsiteX20" fmla="*/ 7530353 w 7718612"/>
                <a:gd name="connsiteY20" fmla="*/ 235232 h 1284103"/>
                <a:gd name="connsiteX21" fmla="*/ 7611035 w 7718612"/>
                <a:gd name="connsiteY21" fmla="*/ 262126 h 1284103"/>
                <a:gd name="connsiteX22" fmla="*/ 7651376 w 7718612"/>
                <a:gd name="connsiteY22" fmla="*/ 275573 h 1284103"/>
                <a:gd name="connsiteX23" fmla="*/ 7664823 w 7718612"/>
                <a:gd name="connsiteY23" fmla="*/ 315915 h 1284103"/>
                <a:gd name="connsiteX24" fmla="*/ 7691718 w 7718612"/>
                <a:gd name="connsiteY24" fmla="*/ 342809 h 1284103"/>
                <a:gd name="connsiteX25" fmla="*/ 7718612 w 7718612"/>
                <a:gd name="connsiteY25" fmla="*/ 423491 h 1284103"/>
                <a:gd name="connsiteX26" fmla="*/ 7691718 w 7718612"/>
                <a:gd name="connsiteY26" fmla="*/ 746220 h 1284103"/>
                <a:gd name="connsiteX27" fmla="*/ 7637929 w 7718612"/>
                <a:gd name="connsiteY27" fmla="*/ 867244 h 1284103"/>
                <a:gd name="connsiteX28" fmla="*/ 7597588 w 7718612"/>
                <a:gd name="connsiteY28" fmla="*/ 894138 h 1284103"/>
                <a:gd name="connsiteX29" fmla="*/ 7530353 w 7718612"/>
                <a:gd name="connsiteY29" fmla="*/ 961373 h 1284103"/>
                <a:gd name="connsiteX30" fmla="*/ 7503459 w 7718612"/>
                <a:gd name="connsiteY30" fmla="*/ 1001715 h 1284103"/>
                <a:gd name="connsiteX31" fmla="*/ 7422776 w 7718612"/>
                <a:gd name="connsiteY31" fmla="*/ 1042056 h 1284103"/>
                <a:gd name="connsiteX32" fmla="*/ 7382435 w 7718612"/>
                <a:gd name="connsiteY32" fmla="*/ 1068950 h 1284103"/>
                <a:gd name="connsiteX33" fmla="*/ 7180729 w 7718612"/>
                <a:gd name="connsiteY33" fmla="*/ 1095844 h 1284103"/>
                <a:gd name="connsiteX34" fmla="*/ 7073153 w 7718612"/>
                <a:gd name="connsiteY34" fmla="*/ 1122738 h 1284103"/>
                <a:gd name="connsiteX35" fmla="*/ 6979023 w 7718612"/>
                <a:gd name="connsiteY35" fmla="*/ 1149632 h 1284103"/>
                <a:gd name="connsiteX36" fmla="*/ 6871447 w 7718612"/>
                <a:gd name="connsiteY36" fmla="*/ 1163079 h 1284103"/>
                <a:gd name="connsiteX37" fmla="*/ 6817659 w 7718612"/>
                <a:gd name="connsiteY37" fmla="*/ 1176526 h 1284103"/>
                <a:gd name="connsiteX38" fmla="*/ 6777318 w 7718612"/>
                <a:gd name="connsiteY38" fmla="*/ 1189973 h 1284103"/>
                <a:gd name="connsiteX39" fmla="*/ 6118412 w 7718612"/>
                <a:gd name="connsiteY39" fmla="*/ 1203420 h 1284103"/>
                <a:gd name="connsiteX40" fmla="*/ 6051176 w 7718612"/>
                <a:gd name="connsiteY40" fmla="*/ 1216867 h 1284103"/>
                <a:gd name="connsiteX41" fmla="*/ 5997388 w 7718612"/>
                <a:gd name="connsiteY41" fmla="*/ 1230315 h 1284103"/>
                <a:gd name="connsiteX42" fmla="*/ 5836023 w 7718612"/>
                <a:gd name="connsiteY42" fmla="*/ 1243762 h 1284103"/>
                <a:gd name="connsiteX43" fmla="*/ 5378823 w 7718612"/>
                <a:gd name="connsiteY43" fmla="*/ 1270656 h 1284103"/>
                <a:gd name="connsiteX44" fmla="*/ 5325035 w 7718612"/>
                <a:gd name="connsiteY44" fmla="*/ 1284103 h 1284103"/>
                <a:gd name="connsiteX45" fmla="*/ 3765176 w 7718612"/>
                <a:gd name="connsiteY45" fmla="*/ 1270656 h 1284103"/>
                <a:gd name="connsiteX46" fmla="*/ 3724835 w 7718612"/>
                <a:gd name="connsiteY46" fmla="*/ 1243762 h 1284103"/>
                <a:gd name="connsiteX47" fmla="*/ 3671047 w 7718612"/>
                <a:gd name="connsiteY47" fmla="*/ 1230315 h 1284103"/>
                <a:gd name="connsiteX48" fmla="*/ 3603812 w 7718612"/>
                <a:gd name="connsiteY48" fmla="*/ 1216867 h 1284103"/>
                <a:gd name="connsiteX49" fmla="*/ 3550023 w 7718612"/>
                <a:gd name="connsiteY49" fmla="*/ 1203420 h 1284103"/>
                <a:gd name="connsiteX50" fmla="*/ 3442447 w 7718612"/>
                <a:gd name="connsiteY50" fmla="*/ 1176526 h 1284103"/>
                <a:gd name="connsiteX51" fmla="*/ 2084294 w 7718612"/>
                <a:gd name="connsiteY51" fmla="*/ 1189973 h 1284103"/>
                <a:gd name="connsiteX52" fmla="*/ 2017059 w 7718612"/>
                <a:gd name="connsiteY52" fmla="*/ 1203420 h 1284103"/>
                <a:gd name="connsiteX53" fmla="*/ 1801906 w 7718612"/>
                <a:gd name="connsiteY53" fmla="*/ 1216867 h 1284103"/>
                <a:gd name="connsiteX54" fmla="*/ 1586753 w 7718612"/>
                <a:gd name="connsiteY54" fmla="*/ 1243762 h 1284103"/>
                <a:gd name="connsiteX55" fmla="*/ 1519518 w 7718612"/>
                <a:gd name="connsiteY55" fmla="*/ 1270656 h 1284103"/>
                <a:gd name="connsiteX56" fmla="*/ 833718 w 7718612"/>
                <a:gd name="connsiteY56" fmla="*/ 1257209 h 1284103"/>
                <a:gd name="connsiteX57" fmla="*/ 685800 w 7718612"/>
                <a:gd name="connsiteY57" fmla="*/ 1243762 h 1284103"/>
                <a:gd name="connsiteX58" fmla="*/ 632012 w 7718612"/>
                <a:gd name="connsiteY58" fmla="*/ 1230315 h 1284103"/>
                <a:gd name="connsiteX59" fmla="*/ 591671 w 7718612"/>
                <a:gd name="connsiteY59" fmla="*/ 1216867 h 1284103"/>
                <a:gd name="connsiteX60" fmla="*/ 443753 w 7718612"/>
                <a:gd name="connsiteY60" fmla="*/ 1203420 h 1284103"/>
                <a:gd name="connsiteX61" fmla="*/ 363071 w 7718612"/>
                <a:gd name="connsiteY61" fmla="*/ 1176526 h 1284103"/>
                <a:gd name="connsiteX62" fmla="*/ 349623 w 7718612"/>
                <a:gd name="connsiteY62" fmla="*/ 1136185 h 1284103"/>
                <a:gd name="connsiteX63" fmla="*/ 268941 w 7718612"/>
                <a:gd name="connsiteY63" fmla="*/ 1055503 h 1284103"/>
                <a:gd name="connsiteX64" fmla="*/ 242047 w 7718612"/>
                <a:gd name="connsiteY64" fmla="*/ 1001715 h 1284103"/>
                <a:gd name="connsiteX65" fmla="*/ 188259 w 7718612"/>
                <a:gd name="connsiteY65" fmla="*/ 921032 h 1284103"/>
                <a:gd name="connsiteX66" fmla="*/ 161365 w 7718612"/>
                <a:gd name="connsiteY66" fmla="*/ 880691 h 1284103"/>
                <a:gd name="connsiteX67" fmla="*/ 121023 w 7718612"/>
                <a:gd name="connsiteY67" fmla="*/ 840350 h 1284103"/>
                <a:gd name="connsiteX68" fmla="*/ 67235 w 7718612"/>
                <a:gd name="connsiteY68" fmla="*/ 759667 h 1284103"/>
                <a:gd name="connsiteX69" fmla="*/ 53788 w 7718612"/>
                <a:gd name="connsiteY69" fmla="*/ 719326 h 1284103"/>
                <a:gd name="connsiteX70" fmla="*/ 26894 w 7718612"/>
                <a:gd name="connsiteY70" fmla="*/ 678985 h 1284103"/>
                <a:gd name="connsiteX71" fmla="*/ 0 w 7718612"/>
                <a:gd name="connsiteY71" fmla="*/ 598303 h 1284103"/>
                <a:gd name="connsiteX72" fmla="*/ 13447 w 7718612"/>
                <a:gd name="connsiteY72" fmla="*/ 383150 h 1284103"/>
                <a:gd name="connsiteX73" fmla="*/ 13447 w 7718612"/>
                <a:gd name="connsiteY73" fmla="*/ 329362 h 1284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7718612" h="1284103">
                  <a:moveTo>
                    <a:pt x="13447" y="329362"/>
                  </a:moveTo>
                  <a:cubicBezTo>
                    <a:pt x="24653" y="318156"/>
                    <a:pt x="59282" y="323940"/>
                    <a:pt x="80682" y="315915"/>
                  </a:cubicBezTo>
                  <a:cubicBezTo>
                    <a:pt x="208229" y="268084"/>
                    <a:pt x="49460" y="311355"/>
                    <a:pt x="147918" y="262126"/>
                  </a:cubicBezTo>
                  <a:cubicBezTo>
                    <a:pt x="164448" y="253861"/>
                    <a:pt x="183936" y="253756"/>
                    <a:pt x="201706" y="248679"/>
                  </a:cubicBezTo>
                  <a:cubicBezTo>
                    <a:pt x="215335" y="244785"/>
                    <a:pt x="228210" y="238307"/>
                    <a:pt x="242047" y="235232"/>
                  </a:cubicBezTo>
                  <a:cubicBezTo>
                    <a:pt x="302407" y="221819"/>
                    <a:pt x="385488" y="214812"/>
                    <a:pt x="443753" y="208338"/>
                  </a:cubicBezTo>
                  <a:lnTo>
                    <a:pt x="524435" y="181444"/>
                  </a:lnTo>
                  <a:lnTo>
                    <a:pt x="564776" y="167997"/>
                  </a:lnTo>
                  <a:cubicBezTo>
                    <a:pt x="600905" y="131869"/>
                    <a:pt x="591728" y="131101"/>
                    <a:pt x="658906" y="127656"/>
                  </a:cubicBezTo>
                  <a:cubicBezTo>
                    <a:pt x="811172" y="119848"/>
                    <a:pt x="963706" y="118691"/>
                    <a:pt x="1116106" y="114209"/>
                  </a:cubicBezTo>
                  <a:cubicBezTo>
                    <a:pt x="1129553" y="109727"/>
                    <a:pt x="1142274" y="100930"/>
                    <a:pt x="1156447" y="100762"/>
                  </a:cubicBezTo>
                  <a:lnTo>
                    <a:pt x="3388659" y="87315"/>
                  </a:lnTo>
                  <a:cubicBezTo>
                    <a:pt x="3402832" y="87147"/>
                    <a:pt x="3414838" y="74470"/>
                    <a:pt x="3429000" y="73867"/>
                  </a:cubicBezTo>
                  <a:cubicBezTo>
                    <a:pt x="3626096" y="65480"/>
                    <a:pt x="3823447" y="64902"/>
                    <a:pt x="4020671" y="60420"/>
                  </a:cubicBezTo>
                  <a:cubicBezTo>
                    <a:pt x="5082458" y="-57556"/>
                    <a:pt x="4293514" y="25213"/>
                    <a:pt x="7005918" y="73867"/>
                  </a:cubicBezTo>
                  <a:cubicBezTo>
                    <a:pt x="7101413" y="75580"/>
                    <a:pt x="7113418" y="94978"/>
                    <a:pt x="7180729" y="114209"/>
                  </a:cubicBezTo>
                  <a:cubicBezTo>
                    <a:pt x="7322988" y="154854"/>
                    <a:pt x="7123467" y="90639"/>
                    <a:pt x="7315200" y="154550"/>
                  </a:cubicBezTo>
                  <a:lnTo>
                    <a:pt x="7355541" y="167997"/>
                  </a:lnTo>
                  <a:cubicBezTo>
                    <a:pt x="7368988" y="172479"/>
                    <a:pt x="7384088" y="173581"/>
                    <a:pt x="7395882" y="181444"/>
                  </a:cubicBezTo>
                  <a:cubicBezTo>
                    <a:pt x="7409329" y="190409"/>
                    <a:pt x="7421768" y="201111"/>
                    <a:pt x="7436223" y="208338"/>
                  </a:cubicBezTo>
                  <a:cubicBezTo>
                    <a:pt x="7458817" y="219635"/>
                    <a:pt x="7508812" y="228770"/>
                    <a:pt x="7530353" y="235232"/>
                  </a:cubicBezTo>
                  <a:cubicBezTo>
                    <a:pt x="7557506" y="243378"/>
                    <a:pt x="7584141" y="253161"/>
                    <a:pt x="7611035" y="262126"/>
                  </a:cubicBezTo>
                  <a:lnTo>
                    <a:pt x="7651376" y="275573"/>
                  </a:lnTo>
                  <a:cubicBezTo>
                    <a:pt x="7655858" y="289020"/>
                    <a:pt x="7657530" y="303760"/>
                    <a:pt x="7664823" y="315915"/>
                  </a:cubicBezTo>
                  <a:cubicBezTo>
                    <a:pt x="7671346" y="326786"/>
                    <a:pt x="7686048" y="331469"/>
                    <a:pt x="7691718" y="342809"/>
                  </a:cubicBezTo>
                  <a:cubicBezTo>
                    <a:pt x="7704396" y="368165"/>
                    <a:pt x="7718612" y="423491"/>
                    <a:pt x="7718612" y="423491"/>
                  </a:cubicBezTo>
                  <a:cubicBezTo>
                    <a:pt x="7711084" y="574046"/>
                    <a:pt x="7725526" y="633529"/>
                    <a:pt x="7691718" y="746220"/>
                  </a:cubicBezTo>
                  <a:cubicBezTo>
                    <a:pt x="7680305" y="784262"/>
                    <a:pt x="7668809" y="836364"/>
                    <a:pt x="7637929" y="867244"/>
                  </a:cubicBezTo>
                  <a:cubicBezTo>
                    <a:pt x="7626501" y="878672"/>
                    <a:pt x="7611035" y="885173"/>
                    <a:pt x="7597588" y="894138"/>
                  </a:cubicBezTo>
                  <a:cubicBezTo>
                    <a:pt x="7525868" y="1001718"/>
                    <a:pt x="7620002" y="871722"/>
                    <a:pt x="7530353" y="961373"/>
                  </a:cubicBezTo>
                  <a:cubicBezTo>
                    <a:pt x="7518925" y="972801"/>
                    <a:pt x="7514887" y="990287"/>
                    <a:pt x="7503459" y="1001715"/>
                  </a:cubicBezTo>
                  <a:cubicBezTo>
                    <a:pt x="7477392" y="1027783"/>
                    <a:pt x="7455587" y="1031119"/>
                    <a:pt x="7422776" y="1042056"/>
                  </a:cubicBezTo>
                  <a:cubicBezTo>
                    <a:pt x="7409329" y="1051021"/>
                    <a:pt x="7397290" y="1062584"/>
                    <a:pt x="7382435" y="1068950"/>
                  </a:cubicBezTo>
                  <a:cubicBezTo>
                    <a:pt x="7334462" y="1089510"/>
                    <a:pt x="7202802" y="1093837"/>
                    <a:pt x="7180729" y="1095844"/>
                  </a:cubicBezTo>
                  <a:cubicBezTo>
                    <a:pt x="7144870" y="1104809"/>
                    <a:pt x="7108218" y="1111050"/>
                    <a:pt x="7073153" y="1122738"/>
                  </a:cubicBezTo>
                  <a:cubicBezTo>
                    <a:pt x="7041178" y="1133396"/>
                    <a:pt x="7012795" y="1144003"/>
                    <a:pt x="6979023" y="1149632"/>
                  </a:cubicBezTo>
                  <a:cubicBezTo>
                    <a:pt x="6943377" y="1155573"/>
                    <a:pt x="6907093" y="1157138"/>
                    <a:pt x="6871447" y="1163079"/>
                  </a:cubicBezTo>
                  <a:cubicBezTo>
                    <a:pt x="6853217" y="1166117"/>
                    <a:pt x="6835429" y="1171449"/>
                    <a:pt x="6817659" y="1176526"/>
                  </a:cubicBezTo>
                  <a:cubicBezTo>
                    <a:pt x="6804030" y="1180420"/>
                    <a:pt x="6791482" y="1189428"/>
                    <a:pt x="6777318" y="1189973"/>
                  </a:cubicBezTo>
                  <a:cubicBezTo>
                    <a:pt x="6557799" y="1198416"/>
                    <a:pt x="6338047" y="1198938"/>
                    <a:pt x="6118412" y="1203420"/>
                  </a:cubicBezTo>
                  <a:cubicBezTo>
                    <a:pt x="6096000" y="1207902"/>
                    <a:pt x="6073488" y="1211909"/>
                    <a:pt x="6051176" y="1216867"/>
                  </a:cubicBezTo>
                  <a:cubicBezTo>
                    <a:pt x="6033135" y="1220876"/>
                    <a:pt x="6015726" y="1228023"/>
                    <a:pt x="5997388" y="1230315"/>
                  </a:cubicBezTo>
                  <a:cubicBezTo>
                    <a:pt x="5943830" y="1237010"/>
                    <a:pt x="5889811" y="1239280"/>
                    <a:pt x="5836023" y="1243762"/>
                  </a:cubicBezTo>
                  <a:cubicBezTo>
                    <a:pt x="5643980" y="1291773"/>
                    <a:pt x="5856957" y="1242531"/>
                    <a:pt x="5378823" y="1270656"/>
                  </a:cubicBezTo>
                  <a:cubicBezTo>
                    <a:pt x="5360374" y="1271741"/>
                    <a:pt x="5342964" y="1279621"/>
                    <a:pt x="5325035" y="1284103"/>
                  </a:cubicBezTo>
                  <a:lnTo>
                    <a:pt x="3765176" y="1270656"/>
                  </a:lnTo>
                  <a:cubicBezTo>
                    <a:pt x="3749020" y="1270249"/>
                    <a:pt x="3739690" y="1250128"/>
                    <a:pt x="3724835" y="1243762"/>
                  </a:cubicBezTo>
                  <a:cubicBezTo>
                    <a:pt x="3707848" y="1236482"/>
                    <a:pt x="3689088" y="1234324"/>
                    <a:pt x="3671047" y="1230315"/>
                  </a:cubicBezTo>
                  <a:cubicBezTo>
                    <a:pt x="3648736" y="1225357"/>
                    <a:pt x="3626123" y="1221825"/>
                    <a:pt x="3603812" y="1216867"/>
                  </a:cubicBezTo>
                  <a:cubicBezTo>
                    <a:pt x="3585771" y="1212858"/>
                    <a:pt x="3568064" y="1207429"/>
                    <a:pt x="3550023" y="1203420"/>
                  </a:cubicBezTo>
                  <a:cubicBezTo>
                    <a:pt x="3452664" y="1181785"/>
                    <a:pt x="3514533" y="1200555"/>
                    <a:pt x="3442447" y="1176526"/>
                  </a:cubicBezTo>
                  <a:lnTo>
                    <a:pt x="2084294" y="1189973"/>
                  </a:lnTo>
                  <a:cubicBezTo>
                    <a:pt x="2061443" y="1190404"/>
                    <a:pt x="2039812" y="1201253"/>
                    <a:pt x="2017059" y="1203420"/>
                  </a:cubicBezTo>
                  <a:cubicBezTo>
                    <a:pt x="1945525" y="1210233"/>
                    <a:pt x="1873624" y="1212385"/>
                    <a:pt x="1801906" y="1216867"/>
                  </a:cubicBezTo>
                  <a:cubicBezTo>
                    <a:pt x="1681450" y="1257022"/>
                    <a:pt x="1877421" y="1195317"/>
                    <a:pt x="1586753" y="1243762"/>
                  </a:cubicBezTo>
                  <a:cubicBezTo>
                    <a:pt x="1562943" y="1247730"/>
                    <a:pt x="1541930" y="1261691"/>
                    <a:pt x="1519518" y="1270656"/>
                  </a:cubicBezTo>
                  <a:lnTo>
                    <a:pt x="833718" y="1257209"/>
                  </a:lnTo>
                  <a:cubicBezTo>
                    <a:pt x="784234" y="1255613"/>
                    <a:pt x="734875" y="1250305"/>
                    <a:pt x="685800" y="1243762"/>
                  </a:cubicBezTo>
                  <a:cubicBezTo>
                    <a:pt x="667481" y="1241319"/>
                    <a:pt x="649782" y="1235392"/>
                    <a:pt x="632012" y="1230315"/>
                  </a:cubicBezTo>
                  <a:cubicBezTo>
                    <a:pt x="618383" y="1226421"/>
                    <a:pt x="605703" y="1218872"/>
                    <a:pt x="591671" y="1216867"/>
                  </a:cubicBezTo>
                  <a:cubicBezTo>
                    <a:pt x="542659" y="1209865"/>
                    <a:pt x="493059" y="1207902"/>
                    <a:pt x="443753" y="1203420"/>
                  </a:cubicBezTo>
                  <a:cubicBezTo>
                    <a:pt x="416859" y="1194455"/>
                    <a:pt x="372036" y="1203420"/>
                    <a:pt x="363071" y="1176526"/>
                  </a:cubicBezTo>
                  <a:cubicBezTo>
                    <a:pt x="358588" y="1163079"/>
                    <a:pt x="358697" y="1147074"/>
                    <a:pt x="349623" y="1136185"/>
                  </a:cubicBezTo>
                  <a:cubicBezTo>
                    <a:pt x="253111" y="1020372"/>
                    <a:pt x="329752" y="1161923"/>
                    <a:pt x="268941" y="1055503"/>
                  </a:cubicBezTo>
                  <a:cubicBezTo>
                    <a:pt x="258996" y="1038099"/>
                    <a:pt x="252360" y="1018904"/>
                    <a:pt x="242047" y="1001715"/>
                  </a:cubicBezTo>
                  <a:cubicBezTo>
                    <a:pt x="225417" y="973998"/>
                    <a:pt x="206188" y="947926"/>
                    <a:pt x="188259" y="921032"/>
                  </a:cubicBezTo>
                  <a:cubicBezTo>
                    <a:pt x="179294" y="907585"/>
                    <a:pt x="172793" y="892119"/>
                    <a:pt x="161365" y="880691"/>
                  </a:cubicBezTo>
                  <a:lnTo>
                    <a:pt x="121023" y="840350"/>
                  </a:lnTo>
                  <a:cubicBezTo>
                    <a:pt x="89049" y="744429"/>
                    <a:pt x="134387" y="860396"/>
                    <a:pt x="67235" y="759667"/>
                  </a:cubicBezTo>
                  <a:cubicBezTo>
                    <a:pt x="59373" y="747873"/>
                    <a:pt x="60127" y="732004"/>
                    <a:pt x="53788" y="719326"/>
                  </a:cubicBezTo>
                  <a:cubicBezTo>
                    <a:pt x="46560" y="704871"/>
                    <a:pt x="33458" y="693753"/>
                    <a:pt x="26894" y="678985"/>
                  </a:cubicBezTo>
                  <a:cubicBezTo>
                    <a:pt x="15380" y="653080"/>
                    <a:pt x="0" y="598303"/>
                    <a:pt x="0" y="598303"/>
                  </a:cubicBezTo>
                  <a:cubicBezTo>
                    <a:pt x="4482" y="526585"/>
                    <a:pt x="2240" y="454128"/>
                    <a:pt x="13447" y="383150"/>
                  </a:cubicBezTo>
                  <a:cubicBezTo>
                    <a:pt x="42827" y="197074"/>
                    <a:pt x="2241" y="340568"/>
                    <a:pt x="13447" y="329362"/>
                  </a:cubicBezTo>
                  <a:close/>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3" name="TextBox 62"/>
            <p:cNvSpPr txBox="1"/>
            <p:nvPr/>
          </p:nvSpPr>
          <p:spPr>
            <a:xfrm>
              <a:off x="6605909" y="3966192"/>
              <a:ext cx="1590692" cy="461665"/>
            </a:xfrm>
            <a:prstGeom prst="rect">
              <a:avLst/>
            </a:prstGeom>
            <a:noFill/>
          </p:spPr>
          <p:txBody>
            <a:bodyPr wrap="none" rtlCol="0">
              <a:spAutoFit/>
            </a:bodyPr>
            <a:lstStyle/>
            <a:p>
              <a:r>
                <a:rPr lang="es-AR" sz="2400" dirty="0">
                  <a:solidFill>
                    <a:srgbClr val="00B050"/>
                  </a:solidFill>
                </a:rPr>
                <a:t>SUBCLASES</a:t>
              </a:r>
            </a:p>
          </p:txBody>
        </p:sp>
      </p:grpSp>
      <p:grpSp>
        <p:nvGrpSpPr>
          <p:cNvPr id="260" name="Group 259"/>
          <p:cNvGrpSpPr/>
          <p:nvPr/>
        </p:nvGrpSpPr>
        <p:grpSpPr>
          <a:xfrm>
            <a:off x="75671" y="2983956"/>
            <a:ext cx="3359808" cy="1507362"/>
            <a:chOff x="75671" y="2983956"/>
            <a:chExt cx="3359808" cy="1507362"/>
          </a:xfrm>
        </p:grpSpPr>
        <p:sp>
          <p:nvSpPr>
            <p:cNvPr id="258" name="Freeform 257"/>
            <p:cNvSpPr/>
            <p:nvPr/>
          </p:nvSpPr>
          <p:spPr>
            <a:xfrm>
              <a:off x="75671" y="3361765"/>
              <a:ext cx="2802841" cy="1129553"/>
            </a:xfrm>
            <a:custGeom>
              <a:avLst/>
              <a:gdLst>
                <a:gd name="connsiteX0" fmla="*/ 2304458 w 2802841"/>
                <a:gd name="connsiteY0" fmla="*/ 228600 h 1129553"/>
                <a:gd name="connsiteX1" fmla="*/ 2196882 w 2802841"/>
                <a:gd name="connsiteY1" fmla="*/ 201706 h 1129553"/>
                <a:gd name="connsiteX2" fmla="*/ 2116200 w 2802841"/>
                <a:gd name="connsiteY2" fmla="*/ 161364 h 1129553"/>
                <a:gd name="connsiteX3" fmla="*/ 1954835 w 2802841"/>
                <a:gd name="connsiteY3" fmla="*/ 134470 h 1129553"/>
                <a:gd name="connsiteX4" fmla="*/ 1887600 w 2802841"/>
                <a:gd name="connsiteY4" fmla="*/ 107576 h 1129553"/>
                <a:gd name="connsiteX5" fmla="*/ 1820364 w 2802841"/>
                <a:gd name="connsiteY5" fmla="*/ 94129 h 1129553"/>
                <a:gd name="connsiteX6" fmla="*/ 1780023 w 2802841"/>
                <a:gd name="connsiteY6" fmla="*/ 80682 h 1129553"/>
                <a:gd name="connsiteX7" fmla="*/ 1726235 w 2802841"/>
                <a:gd name="connsiteY7" fmla="*/ 67235 h 1129553"/>
                <a:gd name="connsiteX8" fmla="*/ 1618658 w 2802841"/>
                <a:gd name="connsiteY8" fmla="*/ 26894 h 1129553"/>
                <a:gd name="connsiteX9" fmla="*/ 1578317 w 2802841"/>
                <a:gd name="connsiteY9" fmla="*/ 13447 h 1129553"/>
                <a:gd name="connsiteX10" fmla="*/ 1053882 w 2802841"/>
                <a:gd name="connsiteY10" fmla="*/ 0 h 1129553"/>
                <a:gd name="connsiteX11" fmla="*/ 690811 w 2802841"/>
                <a:gd name="connsiteY11" fmla="*/ 13447 h 1129553"/>
                <a:gd name="connsiteX12" fmla="*/ 569788 w 2802841"/>
                <a:gd name="connsiteY12" fmla="*/ 40341 h 1129553"/>
                <a:gd name="connsiteX13" fmla="*/ 421870 w 2802841"/>
                <a:gd name="connsiteY13" fmla="*/ 53788 h 1129553"/>
                <a:gd name="connsiteX14" fmla="*/ 273953 w 2802841"/>
                <a:gd name="connsiteY14" fmla="*/ 80682 h 1129553"/>
                <a:gd name="connsiteX15" fmla="*/ 179823 w 2802841"/>
                <a:gd name="connsiteY15" fmla="*/ 107576 h 1129553"/>
                <a:gd name="connsiteX16" fmla="*/ 72247 w 2802841"/>
                <a:gd name="connsiteY16" fmla="*/ 242047 h 1129553"/>
                <a:gd name="connsiteX17" fmla="*/ 45353 w 2802841"/>
                <a:gd name="connsiteY17" fmla="*/ 336176 h 1129553"/>
                <a:gd name="connsiteX18" fmla="*/ 18458 w 2802841"/>
                <a:gd name="connsiteY18" fmla="*/ 363070 h 1129553"/>
                <a:gd name="connsiteX19" fmla="*/ 18458 w 2802841"/>
                <a:gd name="connsiteY19" fmla="*/ 739588 h 1129553"/>
                <a:gd name="connsiteX20" fmla="*/ 45353 w 2802841"/>
                <a:gd name="connsiteY20" fmla="*/ 820270 h 1129553"/>
                <a:gd name="connsiteX21" fmla="*/ 99141 w 2802841"/>
                <a:gd name="connsiteY21" fmla="*/ 900953 h 1129553"/>
                <a:gd name="connsiteX22" fmla="*/ 126035 w 2802841"/>
                <a:gd name="connsiteY22" fmla="*/ 941294 h 1129553"/>
                <a:gd name="connsiteX23" fmla="*/ 166376 w 2802841"/>
                <a:gd name="connsiteY23" fmla="*/ 1021976 h 1129553"/>
                <a:gd name="connsiteX24" fmla="*/ 247058 w 2802841"/>
                <a:gd name="connsiteY24" fmla="*/ 1075764 h 1129553"/>
                <a:gd name="connsiteX25" fmla="*/ 327741 w 2802841"/>
                <a:gd name="connsiteY25" fmla="*/ 1102659 h 1129553"/>
                <a:gd name="connsiteX26" fmla="*/ 421870 w 2802841"/>
                <a:gd name="connsiteY26" fmla="*/ 1129553 h 1129553"/>
                <a:gd name="connsiteX27" fmla="*/ 650470 w 2802841"/>
                <a:gd name="connsiteY27" fmla="*/ 1116106 h 1129553"/>
                <a:gd name="connsiteX28" fmla="*/ 784941 w 2802841"/>
                <a:gd name="connsiteY28" fmla="*/ 1089211 h 1129553"/>
                <a:gd name="connsiteX29" fmla="*/ 1995176 w 2802841"/>
                <a:gd name="connsiteY29" fmla="*/ 1075764 h 1129553"/>
                <a:gd name="connsiteX30" fmla="*/ 2089305 w 2802841"/>
                <a:gd name="connsiteY30" fmla="*/ 1062317 h 1129553"/>
                <a:gd name="connsiteX31" fmla="*/ 2129647 w 2802841"/>
                <a:gd name="connsiteY31" fmla="*/ 1048870 h 1129553"/>
                <a:gd name="connsiteX32" fmla="*/ 2237223 w 2802841"/>
                <a:gd name="connsiteY32" fmla="*/ 1035423 h 1129553"/>
                <a:gd name="connsiteX33" fmla="*/ 2317905 w 2802841"/>
                <a:gd name="connsiteY33" fmla="*/ 1008529 h 1129553"/>
                <a:gd name="connsiteX34" fmla="*/ 2506164 w 2802841"/>
                <a:gd name="connsiteY34" fmla="*/ 981635 h 1129553"/>
                <a:gd name="connsiteX35" fmla="*/ 2559953 w 2802841"/>
                <a:gd name="connsiteY35" fmla="*/ 968188 h 1129553"/>
                <a:gd name="connsiteX36" fmla="*/ 2613741 w 2802841"/>
                <a:gd name="connsiteY36" fmla="*/ 887506 h 1129553"/>
                <a:gd name="connsiteX37" fmla="*/ 2640635 w 2802841"/>
                <a:gd name="connsiteY37" fmla="*/ 806823 h 1129553"/>
                <a:gd name="connsiteX38" fmla="*/ 2680976 w 2802841"/>
                <a:gd name="connsiteY38" fmla="*/ 766482 h 1129553"/>
                <a:gd name="connsiteX39" fmla="*/ 2734764 w 2802841"/>
                <a:gd name="connsiteY39" fmla="*/ 685800 h 1129553"/>
                <a:gd name="connsiteX40" fmla="*/ 2775105 w 2802841"/>
                <a:gd name="connsiteY40" fmla="*/ 658906 h 1129553"/>
                <a:gd name="connsiteX41" fmla="*/ 2802000 w 2802841"/>
                <a:gd name="connsiteY41" fmla="*/ 578223 h 1129553"/>
                <a:gd name="connsiteX42" fmla="*/ 2775105 w 2802841"/>
                <a:gd name="connsiteY42" fmla="*/ 470647 h 1129553"/>
                <a:gd name="connsiteX43" fmla="*/ 2667529 w 2802841"/>
                <a:gd name="connsiteY43" fmla="*/ 389964 h 1129553"/>
                <a:gd name="connsiteX44" fmla="*/ 2586847 w 2802841"/>
                <a:gd name="connsiteY44" fmla="*/ 322729 h 1129553"/>
                <a:gd name="connsiteX45" fmla="*/ 2506164 w 2802841"/>
                <a:gd name="connsiteY45" fmla="*/ 282388 h 1129553"/>
                <a:gd name="connsiteX46" fmla="*/ 2425482 w 2802841"/>
                <a:gd name="connsiteY46" fmla="*/ 228600 h 1129553"/>
                <a:gd name="connsiteX47" fmla="*/ 2344800 w 2802841"/>
                <a:gd name="connsiteY47" fmla="*/ 188259 h 1129553"/>
                <a:gd name="connsiteX48" fmla="*/ 2304458 w 2802841"/>
                <a:gd name="connsiteY48" fmla="*/ 228600 h 112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802841" h="1129553">
                  <a:moveTo>
                    <a:pt x="2304458" y="228600"/>
                  </a:moveTo>
                  <a:cubicBezTo>
                    <a:pt x="2279805" y="230841"/>
                    <a:pt x="2224447" y="215489"/>
                    <a:pt x="2196882" y="201706"/>
                  </a:cubicBezTo>
                  <a:cubicBezTo>
                    <a:pt x="2118304" y="162416"/>
                    <a:pt x="2195065" y="183897"/>
                    <a:pt x="2116200" y="161364"/>
                  </a:cubicBezTo>
                  <a:cubicBezTo>
                    <a:pt x="2047097" y="141621"/>
                    <a:pt x="2042141" y="145383"/>
                    <a:pt x="1954835" y="134470"/>
                  </a:cubicBezTo>
                  <a:cubicBezTo>
                    <a:pt x="1932423" y="125505"/>
                    <a:pt x="1910720" y="114512"/>
                    <a:pt x="1887600" y="107576"/>
                  </a:cubicBezTo>
                  <a:cubicBezTo>
                    <a:pt x="1865708" y="101008"/>
                    <a:pt x="1842537" y="99672"/>
                    <a:pt x="1820364" y="94129"/>
                  </a:cubicBezTo>
                  <a:cubicBezTo>
                    <a:pt x="1806613" y="90691"/>
                    <a:pt x="1793652" y="84576"/>
                    <a:pt x="1780023" y="80682"/>
                  </a:cubicBezTo>
                  <a:cubicBezTo>
                    <a:pt x="1762253" y="75605"/>
                    <a:pt x="1743539" y="73724"/>
                    <a:pt x="1726235" y="67235"/>
                  </a:cubicBezTo>
                  <a:cubicBezTo>
                    <a:pt x="1525700" y="-7966"/>
                    <a:pt x="1811950" y="82120"/>
                    <a:pt x="1618658" y="26894"/>
                  </a:cubicBezTo>
                  <a:cubicBezTo>
                    <a:pt x="1605029" y="23000"/>
                    <a:pt x="1592475" y="14121"/>
                    <a:pt x="1578317" y="13447"/>
                  </a:cubicBezTo>
                  <a:cubicBezTo>
                    <a:pt x="1403646" y="5129"/>
                    <a:pt x="1228694" y="4482"/>
                    <a:pt x="1053882" y="0"/>
                  </a:cubicBezTo>
                  <a:cubicBezTo>
                    <a:pt x="932858" y="4482"/>
                    <a:pt x="811696" y="6121"/>
                    <a:pt x="690811" y="13447"/>
                  </a:cubicBezTo>
                  <a:cubicBezTo>
                    <a:pt x="423293" y="29660"/>
                    <a:pt x="725858" y="18045"/>
                    <a:pt x="569788" y="40341"/>
                  </a:cubicBezTo>
                  <a:cubicBezTo>
                    <a:pt x="520776" y="47343"/>
                    <a:pt x="471176" y="49306"/>
                    <a:pt x="421870" y="53788"/>
                  </a:cubicBezTo>
                  <a:cubicBezTo>
                    <a:pt x="299876" y="84287"/>
                    <a:pt x="450617" y="48562"/>
                    <a:pt x="273953" y="80682"/>
                  </a:cubicBezTo>
                  <a:cubicBezTo>
                    <a:pt x="236804" y="87436"/>
                    <a:pt x="214388" y="96054"/>
                    <a:pt x="179823" y="107576"/>
                  </a:cubicBezTo>
                  <a:cubicBezTo>
                    <a:pt x="118287" y="169112"/>
                    <a:pt x="98589" y="171802"/>
                    <a:pt x="72247" y="242047"/>
                  </a:cubicBezTo>
                  <a:cubicBezTo>
                    <a:pt x="66387" y="257675"/>
                    <a:pt x="56189" y="318117"/>
                    <a:pt x="45353" y="336176"/>
                  </a:cubicBezTo>
                  <a:cubicBezTo>
                    <a:pt x="38830" y="347047"/>
                    <a:pt x="27423" y="354105"/>
                    <a:pt x="18458" y="363070"/>
                  </a:cubicBezTo>
                  <a:cubicBezTo>
                    <a:pt x="-4543" y="524081"/>
                    <a:pt x="-7713" y="504055"/>
                    <a:pt x="18458" y="739588"/>
                  </a:cubicBezTo>
                  <a:cubicBezTo>
                    <a:pt x="21589" y="767763"/>
                    <a:pt x="29628" y="796682"/>
                    <a:pt x="45353" y="820270"/>
                  </a:cubicBezTo>
                  <a:lnTo>
                    <a:pt x="99141" y="900953"/>
                  </a:lnTo>
                  <a:cubicBezTo>
                    <a:pt x="108106" y="914400"/>
                    <a:pt x="120924" y="925962"/>
                    <a:pt x="126035" y="941294"/>
                  </a:cubicBezTo>
                  <a:cubicBezTo>
                    <a:pt x="135627" y="970070"/>
                    <a:pt x="141842" y="1000509"/>
                    <a:pt x="166376" y="1021976"/>
                  </a:cubicBezTo>
                  <a:cubicBezTo>
                    <a:pt x="190701" y="1043261"/>
                    <a:pt x="216394" y="1065542"/>
                    <a:pt x="247058" y="1075764"/>
                  </a:cubicBezTo>
                  <a:cubicBezTo>
                    <a:pt x="273952" y="1084729"/>
                    <a:pt x="300238" y="1095783"/>
                    <a:pt x="327741" y="1102659"/>
                  </a:cubicBezTo>
                  <a:cubicBezTo>
                    <a:pt x="395280" y="1119544"/>
                    <a:pt x="363996" y="1110262"/>
                    <a:pt x="421870" y="1129553"/>
                  </a:cubicBezTo>
                  <a:cubicBezTo>
                    <a:pt x="498070" y="1125071"/>
                    <a:pt x="574605" y="1124536"/>
                    <a:pt x="650470" y="1116106"/>
                  </a:cubicBezTo>
                  <a:cubicBezTo>
                    <a:pt x="695902" y="1111058"/>
                    <a:pt x="739232" y="1089719"/>
                    <a:pt x="784941" y="1089211"/>
                  </a:cubicBezTo>
                  <a:lnTo>
                    <a:pt x="1995176" y="1075764"/>
                  </a:lnTo>
                  <a:cubicBezTo>
                    <a:pt x="2026552" y="1071282"/>
                    <a:pt x="2058226" y="1068533"/>
                    <a:pt x="2089305" y="1062317"/>
                  </a:cubicBezTo>
                  <a:cubicBezTo>
                    <a:pt x="2103204" y="1059537"/>
                    <a:pt x="2115701" y="1051406"/>
                    <a:pt x="2129647" y="1048870"/>
                  </a:cubicBezTo>
                  <a:cubicBezTo>
                    <a:pt x="2165202" y="1042406"/>
                    <a:pt x="2201364" y="1039905"/>
                    <a:pt x="2237223" y="1035423"/>
                  </a:cubicBezTo>
                  <a:cubicBezTo>
                    <a:pt x="2264117" y="1026458"/>
                    <a:pt x="2289775" y="1012045"/>
                    <a:pt x="2317905" y="1008529"/>
                  </a:cubicBezTo>
                  <a:cubicBezTo>
                    <a:pt x="2384012" y="1000266"/>
                    <a:pt x="2441535" y="994561"/>
                    <a:pt x="2506164" y="981635"/>
                  </a:cubicBezTo>
                  <a:cubicBezTo>
                    <a:pt x="2524287" y="978011"/>
                    <a:pt x="2542023" y="972670"/>
                    <a:pt x="2559953" y="968188"/>
                  </a:cubicBezTo>
                  <a:cubicBezTo>
                    <a:pt x="2577882" y="941294"/>
                    <a:pt x="2603520" y="918170"/>
                    <a:pt x="2613741" y="887506"/>
                  </a:cubicBezTo>
                  <a:cubicBezTo>
                    <a:pt x="2622706" y="860612"/>
                    <a:pt x="2620589" y="826869"/>
                    <a:pt x="2640635" y="806823"/>
                  </a:cubicBezTo>
                  <a:cubicBezTo>
                    <a:pt x="2654082" y="793376"/>
                    <a:pt x="2669301" y="781493"/>
                    <a:pt x="2680976" y="766482"/>
                  </a:cubicBezTo>
                  <a:cubicBezTo>
                    <a:pt x="2700820" y="740968"/>
                    <a:pt x="2707870" y="703729"/>
                    <a:pt x="2734764" y="685800"/>
                  </a:cubicBezTo>
                  <a:lnTo>
                    <a:pt x="2775105" y="658906"/>
                  </a:lnTo>
                  <a:cubicBezTo>
                    <a:pt x="2784070" y="632012"/>
                    <a:pt x="2807560" y="606022"/>
                    <a:pt x="2802000" y="578223"/>
                  </a:cubicBezTo>
                  <a:cubicBezTo>
                    <a:pt x="2800925" y="572849"/>
                    <a:pt x="2786384" y="485686"/>
                    <a:pt x="2775105" y="470647"/>
                  </a:cubicBezTo>
                  <a:cubicBezTo>
                    <a:pt x="2697260" y="366854"/>
                    <a:pt x="2738201" y="425300"/>
                    <a:pt x="2667529" y="389964"/>
                  </a:cubicBezTo>
                  <a:cubicBezTo>
                    <a:pt x="2617448" y="364924"/>
                    <a:pt x="2631457" y="359904"/>
                    <a:pt x="2586847" y="322729"/>
                  </a:cubicBezTo>
                  <a:cubicBezTo>
                    <a:pt x="2515210" y="263033"/>
                    <a:pt x="2578940" y="322819"/>
                    <a:pt x="2506164" y="282388"/>
                  </a:cubicBezTo>
                  <a:cubicBezTo>
                    <a:pt x="2477909" y="266691"/>
                    <a:pt x="2452376" y="246529"/>
                    <a:pt x="2425482" y="228600"/>
                  </a:cubicBezTo>
                  <a:cubicBezTo>
                    <a:pt x="2394506" y="207950"/>
                    <a:pt x="2381915" y="194445"/>
                    <a:pt x="2344800" y="188259"/>
                  </a:cubicBezTo>
                  <a:cubicBezTo>
                    <a:pt x="2331536" y="186048"/>
                    <a:pt x="2329111" y="226359"/>
                    <a:pt x="2304458" y="228600"/>
                  </a:cubicBezTo>
                  <a:close/>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59" name="TextBox 258"/>
            <p:cNvSpPr txBox="1"/>
            <p:nvPr/>
          </p:nvSpPr>
          <p:spPr>
            <a:xfrm>
              <a:off x="224728" y="2983956"/>
              <a:ext cx="3210751" cy="461665"/>
            </a:xfrm>
            <a:prstGeom prst="rect">
              <a:avLst/>
            </a:prstGeom>
            <a:noFill/>
          </p:spPr>
          <p:txBody>
            <a:bodyPr wrap="none" rtlCol="0">
              <a:spAutoFit/>
            </a:bodyPr>
            <a:lstStyle/>
            <a:p>
              <a:r>
                <a:rPr lang="es-AR" sz="2400" dirty="0">
                  <a:solidFill>
                    <a:schemeClr val="accent1">
                      <a:lumMod val="75000"/>
                    </a:schemeClr>
                  </a:solidFill>
                </a:rPr>
                <a:t>ATRIBUTOS ESPECÍFICOS</a:t>
              </a:r>
            </a:p>
          </p:txBody>
        </p:sp>
      </p:grpSp>
      <p:grpSp>
        <p:nvGrpSpPr>
          <p:cNvPr id="264" name="Group 263"/>
          <p:cNvGrpSpPr/>
          <p:nvPr/>
        </p:nvGrpSpPr>
        <p:grpSpPr>
          <a:xfrm>
            <a:off x="4862781" y="3072091"/>
            <a:ext cx="3917946" cy="1136838"/>
            <a:chOff x="4862781" y="3072091"/>
            <a:chExt cx="3917946" cy="1136838"/>
          </a:xfrm>
        </p:grpSpPr>
        <p:sp>
          <p:nvSpPr>
            <p:cNvPr id="263" name="Freeform 262"/>
            <p:cNvSpPr/>
            <p:nvPr/>
          </p:nvSpPr>
          <p:spPr>
            <a:xfrm>
              <a:off x="4862781" y="3305169"/>
              <a:ext cx="865666" cy="903760"/>
            </a:xfrm>
            <a:custGeom>
              <a:avLst/>
              <a:gdLst>
                <a:gd name="connsiteX0" fmla="*/ 542937 w 865666"/>
                <a:gd name="connsiteY0" fmla="*/ 2807 h 903760"/>
                <a:gd name="connsiteX1" fmla="*/ 206760 w 865666"/>
                <a:gd name="connsiteY1" fmla="*/ 16255 h 903760"/>
                <a:gd name="connsiteX2" fmla="*/ 152972 w 865666"/>
                <a:gd name="connsiteY2" fmla="*/ 29702 h 903760"/>
                <a:gd name="connsiteX3" fmla="*/ 72290 w 865666"/>
                <a:gd name="connsiteY3" fmla="*/ 83490 h 903760"/>
                <a:gd name="connsiteX4" fmla="*/ 58843 w 865666"/>
                <a:gd name="connsiteY4" fmla="*/ 702055 h 903760"/>
                <a:gd name="connsiteX5" fmla="*/ 85737 w 865666"/>
                <a:gd name="connsiteY5" fmla="*/ 742396 h 903760"/>
                <a:gd name="connsiteX6" fmla="*/ 126078 w 865666"/>
                <a:gd name="connsiteY6" fmla="*/ 769290 h 903760"/>
                <a:gd name="connsiteX7" fmla="*/ 152972 w 865666"/>
                <a:gd name="connsiteY7" fmla="*/ 809631 h 903760"/>
                <a:gd name="connsiteX8" fmla="*/ 193313 w 865666"/>
                <a:gd name="connsiteY8" fmla="*/ 823078 h 903760"/>
                <a:gd name="connsiteX9" fmla="*/ 300890 w 865666"/>
                <a:gd name="connsiteY9" fmla="*/ 876866 h 903760"/>
                <a:gd name="connsiteX10" fmla="*/ 435360 w 865666"/>
                <a:gd name="connsiteY10" fmla="*/ 903760 h 903760"/>
                <a:gd name="connsiteX11" fmla="*/ 704301 w 865666"/>
                <a:gd name="connsiteY11" fmla="*/ 876866 h 903760"/>
                <a:gd name="connsiteX12" fmla="*/ 758090 w 865666"/>
                <a:gd name="connsiteY12" fmla="*/ 849972 h 903760"/>
                <a:gd name="connsiteX13" fmla="*/ 798431 w 865666"/>
                <a:gd name="connsiteY13" fmla="*/ 796184 h 903760"/>
                <a:gd name="connsiteX14" fmla="*/ 825325 w 865666"/>
                <a:gd name="connsiteY14" fmla="*/ 755843 h 903760"/>
                <a:gd name="connsiteX15" fmla="*/ 865666 w 865666"/>
                <a:gd name="connsiteY15" fmla="*/ 715502 h 903760"/>
                <a:gd name="connsiteX16" fmla="*/ 852219 w 865666"/>
                <a:gd name="connsiteY16" fmla="*/ 298643 h 903760"/>
                <a:gd name="connsiteX17" fmla="*/ 838772 w 865666"/>
                <a:gd name="connsiteY17" fmla="*/ 258302 h 903760"/>
                <a:gd name="connsiteX18" fmla="*/ 784984 w 865666"/>
                <a:gd name="connsiteY18" fmla="*/ 177619 h 903760"/>
                <a:gd name="connsiteX19" fmla="*/ 663960 w 865666"/>
                <a:gd name="connsiteY19" fmla="*/ 96937 h 903760"/>
                <a:gd name="connsiteX20" fmla="*/ 623619 w 865666"/>
                <a:gd name="connsiteY20" fmla="*/ 70043 h 903760"/>
                <a:gd name="connsiteX21" fmla="*/ 542937 w 865666"/>
                <a:gd name="connsiteY21" fmla="*/ 2807 h 903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65666" h="903760">
                  <a:moveTo>
                    <a:pt x="542937" y="2807"/>
                  </a:moveTo>
                  <a:cubicBezTo>
                    <a:pt x="473461" y="-6158"/>
                    <a:pt x="318643" y="8539"/>
                    <a:pt x="206760" y="16255"/>
                  </a:cubicBezTo>
                  <a:cubicBezTo>
                    <a:pt x="188323" y="17527"/>
                    <a:pt x="169502" y="21437"/>
                    <a:pt x="152972" y="29702"/>
                  </a:cubicBezTo>
                  <a:cubicBezTo>
                    <a:pt x="124062" y="44157"/>
                    <a:pt x="72290" y="83490"/>
                    <a:pt x="72290" y="83490"/>
                  </a:cubicBezTo>
                  <a:cubicBezTo>
                    <a:pt x="-59646" y="281386"/>
                    <a:pt x="22301" y="141750"/>
                    <a:pt x="58843" y="702055"/>
                  </a:cubicBezTo>
                  <a:cubicBezTo>
                    <a:pt x="59895" y="718182"/>
                    <a:pt x="74309" y="730968"/>
                    <a:pt x="85737" y="742396"/>
                  </a:cubicBezTo>
                  <a:cubicBezTo>
                    <a:pt x="97165" y="753824"/>
                    <a:pt x="112631" y="760325"/>
                    <a:pt x="126078" y="769290"/>
                  </a:cubicBezTo>
                  <a:cubicBezTo>
                    <a:pt x="135043" y="782737"/>
                    <a:pt x="140352" y="799535"/>
                    <a:pt x="152972" y="809631"/>
                  </a:cubicBezTo>
                  <a:cubicBezTo>
                    <a:pt x="164040" y="818486"/>
                    <a:pt x="180635" y="816739"/>
                    <a:pt x="193313" y="823078"/>
                  </a:cubicBezTo>
                  <a:cubicBezTo>
                    <a:pt x="265436" y="859139"/>
                    <a:pt x="201177" y="850276"/>
                    <a:pt x="300890" y="876866"/>
                  </a:cubicBezTo>
                  <a:cubicBezTo>
                    <a:pt x="345058" y="888644"/>
                    <a:pt x="435360" y="903760"/>
                    <a:pt x="435360" y="903760"/>
                  </a:cubicBezTo>
                  <a:cubicBezTo>
                    <a:pt x="521713" y="898680"/>
                    <a:pt x="620587" y="912743"/>
                    <a:pt x="704301" y="876866"/>
                  </a:cubicBezTo>
                  <a:cubicBezTo>
                    <a:pt x="722726" y="868970"/>
                    <a:pt x="740160" y="858937"/>
                    <a:pt x="758090" y="849972"/>
                  </a:cubicBezTo>
                  <a:cubicBezTo>
                    <a:pt x="771537" y="832043"/>
                    <a:pt x="785404" y="814421"/>
                    <a:pt x="798431" y="796184"/>
                  </a:cubicBezTo>
                  <a:cubicBezTo>
                    <a:pt x="807825" y="783033"/>
                    <a:pt x="814979" y="768258"/>
                    <a:pt x="825325" y="755843"/>
                  </a:cubicBezTo>
                  <a:cubicBezTo>
                    <a:pt x="837499" y="741234"/>
                    <a:pt x="852219" y="728949"/>
                    <a:pt x="865666" y="715502"/>
                  </a:cubicBezTo>
                  <a:cubicBezTo>
                    <a:pt x="861184" y="576549"/>
                    <a:pt x="860383" y="437428"/>
                    <a:pt x="852219" y="298643"/>
                  </a:cubicBezTo>
                  <a:cubicBezTo>
                    <a:pt x="851387" y="284493"/>
                    <a:pt x="845656" y="270693"/>
                    <a:pt x="838772" y="258302"/>
                  </a:cubicBezTo>
                  <a:cubicBezTo>
                    <a:pt x="823075" y="230047"/>
                    <a:pt x="811878" y="195548"/>
                    <a:pt x="784984" y="177619"/>
                  </a:cubicBezTo>
                  <a:lnTo>
                    <a:pt x="663960" y="96937"/>
                  </a:lnTo>
                  <a:lnTo>
                    <a:pt x="623619" y="70043"/>
                  </a:lnTo>
                  <a:cubicBezTo>
                    <a:pt x="578004" y="39633"/>
                    <a:pt x="612413" y="11772"/>
                    <a:pt x="542937" y="2807"/>
                  </a:cubicBezTo>
                  <a:close/>
                </a:path>
              </a:pathLst>
            </a:custGeom>
            <a:no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2" name="TextBox 71"/>
            <p:cNvSpPr txBox="1"/>
            <p:nvPr/>
          </p:nvSpPr>
          <p:spPr>
            <a:xfrm>
              <a:off x="5806684" y="3072091"/>
              <a:ext cx="2974043" cy="923330"/>
            </a:xfrm>
            <a:prstGeom prst="rect">
              <a:avLst/>
            </a:prstGeom>
            <a:noFill/>
          </p:spPr>
          <p:txBody>
            <a:bodyPr wrap="square" rtlCol="0">
              <a:spAutoFit/>
            </a:bodyPr>
            <a:lstStyle/>
            <a:p>
              <a:r>
                <a:rPr lang="es-AR" dirty="0">
                  <a:solidFill>
                    <a:schemeClr val="accent2">
                      <a:lumMod val="50000"/>
                    </a:schemeClr>
                  </a:solidFill>
                </a:rPr>
                <a:t>SIMBOLO DE SUBCONJUNTO EN DIRECCION A LA SUBCLASE</a:t>
              </a:r>
            </a:p>
          </p:txBody>
        </p:sp>
      </p:grpSp>
      <p:grpSp>
        <p:nvGrpSpPr>
          <p:cNvPr id="269" name="Group 268"/>
          <p:cNvGrpSpPr/>
          <p:nvPr/>
        </p:nvGrpSpPr>
        <p:grpSpPr>
          <a:xfrm>
            <a:off x="4415872" y="2670866"/>
            <a:ext cx="2316529" cy="515495"/>
            <a:chOff x="4415872" y="2670866"/>
            <a:chExt cx="2316529" cy="515495"/>
          </a:xfrm>
        </p:grpSpPr>
        <p:cxnSp>
          <p:nvCxnSpPr>
            <p:cNvPr id="267" name="Straight Arrow Connector 266"/>
            <p:cNvCxnSpPr/>
            <p:nvPr/>
          </p:nvCxnSpPr>
          <p:spPr>
            <a:xfrm flipH="1">
              <a:off x="4415872" y="2917614"/>
              <a:ext cx="620362" cy="26874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8" name="TextBox 267"/>
            <p:cNvSpPr txBox="1"/>
            <p:nvPr/>
          </p:nvSpPr>
          <p:spPr>
            <a:xfrm>
              <a:off x="4954157" y="2670866"/>
              <a:ext cx="1778244" cy="461665"/>
            </a:xfrm>
            <a:prstGeom prst="rect">
              <a:avLst/>
            </a:prstGeom>
            <a:noFill/>
          </p:spPr>
          <p:txBody>
            <a:bodyPr wrap="none" rtlCol="0">
              <a:spAutoFit/>
            </a:bodyPr>
            <a:lstStyle/>
            <a:p>
              <a:r>
                <a:rPr lang="es-AR" sz="2400" dirty="0">
                  <a:solidFill>
                    <a:srgbClr val="7030A0"/>
                  </a:solidFill>
                </a:rPr>
                <a:t>DISYUNCIÓN</a:t>
              </a:r>
            </a:p>
          </p:txBody>
        </p:sp>
      </p:grpSp>
    </p:spTree>
    <p:extLst>
      <p:ext uri="{BB962C8B-B14F-4D97-AF65-F5344CB8AC3E}">
        <p14:creationId xmlns:p14="http://schemas.microsoft.com/office/powerpoint/2010/main" val="193146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anim calcmode="lin" valueType="num">
                                      <p:cBhvr>
                                        <p:cTn id="8" dur="1000" fill="hold"/>
                                        <p:tgtEl>
                                          <p:spTgt spid="61"/>
                                        </p:tgtEl>
                                        <p:attrNameLst>
                                          <p:attrName>ppt_x</p:attrName>
                                        </p:attrNameLst>
                                      </p:cBhvr>
                                      <p:tavLst>
                                        <p:tav tm="0">
                                          <p:val>
                                            <p:strVal val="#ppt_x"/>
                                          </p:val>
                                        </p:tav>
                                        <p:tav tm="100000">
                                          <p:val>
                                            <p:strVal val="#ppt_x"/>
                                          </p:val>
                                        </p:tav>
                                      </p:tavLst>
                                    </p:anim>
                                    <p:anim calcmode="lin" valueType="num">
                                      <p:cBhvr>
                                        <p:cTn id="9"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6"/>
                                        </p:tgtEl>
                                        <p:attrNameLst>
                                          <p:attrName>style.visibility</p:attrName>
                                        </p:attrNameLst>
                                      </p:cBhvr>
                                      <p:to>
                                        <p:strVal val="visible"/>
                                      </p:to>
                                    </p:set>
                                    <p:animEffect transition="in" filter="fade">
                                      <p:cBhvr>
                                        <p:cTn id="14" dur="1000"/>
                                        <p:tgtEl>
                                          <p:spTgt spid="256"/>
                                        </p:tgtEl>
                                      </p:cBhvr>
                                    </p:animEffect>
                                    <p:anim calcmode="lin" valueType="num">
                                      <p:cBhvr>
                                        <p:cTn id="15" dur="1000" fill="hold"/>
                                        <p:tgtEl>
                                          <p:spTgt spid="256"/>
                                        </p:tgtEl>
                                        <p:attrNameLst>
                                          <p:attrName>ppt_x</p:attrName>
                                        </p:attrNameLst>
                                      </p:cBhvr>
                                      <p:tavLst>
                                        <p:tav tm="0">
                                          <p:val>
                                            <p:strVal val="#ppt_x"/>
                                          </p:val>
                                        </p:tav>
                                        <p:tav tm="100000">
                                          <p:val>
                                            <p:strVal val="#ppt_x"/>
                                          </p:val>
                                        </p:tav>
                                      </p:tavLst>
                                    </p:anim>
                                    <p:anim calcmode="lin" valueType="num">
                                      <p:cBhvr>
                                        <p:cTn id="16" dur="1000" fill="hold"/>
                                        <p:tgtEl>
                                          <p:spTgt spid="25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0"/>
                                        </p:tgtEl>
                                        <p:attrNameLst>
                                          <p:attrName>style.visibility</p:attrName>
                                        </p:attrNameLst>
                                      </p:cBhvr>
                                      <p:to>
                                        <p:strVal val="visible"/>
                                      </p:to>
                                    </p:set>
                                    <p:animEffect transition="in" filter="fade">
                                      <p:cBhvr>
                                        <p:cTn id="21" dur="1000"/>
                                        <p:tgtEl>
                                          <p:spTgt spid="260"/>
                                        </p:tgtEl>
                                      </p:cBhvr>
                                    </p:animEffect>
                                    <p:anim calcmode="lin" valueType="num">
                                      <p:cBhvr>
                                        <p:cTn id="22" dur="1000" fill="hold"/>
                                        <p:tgtEl>
                                          <p:spTgt spid="260"/>
                                        </p:tgtEl>
                                        <p:attrNameLst>
                                          <p:attrName>ppt_x</p:attrName>
                                        </p:attrNameLst>
                                      </p:cBhvr>
                                      <p:tavLst>
                                        <p:tav tm="0">
                                          <p:val>
                                            <p:strVal val="#ppt_x"/>
                                          </p:val>
                                        </p:tav>
                                        <p:tav tm="100000">
                                          <p:val>
                                            <p:strVal val="#ppt_x"/>
                                          </p:val>
                                        </p:tav>
                                      </p:tavLst>
                                    </p:anim>
                                    <p:anim calcmode="lin" valueType="num">
                                      <p:cBhvr>
                                        <p:cTn id="23" dur="1000" fill="hold"/>
                                        <p:tgtEl>
                                          <p:spTgt spid="26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4"/>
                                        </p:tgtEl>
                                        <p:attrNameLst>
                                          <p:attrName>style.visibility</p:attrName>
                                        </p:attrNameLst>
                                      </p:cBhvr>
                                      <p:to>
                                        <p:strVal val="visible"/>
                                      </p:to>
                                    </p:set>
                                    <p:animEffect transition="in" filter="fade">
                                      <p:cBhvr>
                                        <p:cTn id="28" dur="1000"/>
                                        <p:tgtEl>
                                          <p:spTgt spid="264"/>
                                        </p:tgtEl>
                                      </p:cBhvr>
                                    </p:animEffect>
                                    <p:anim calcmode="lin" valueType="num">
                                      <p:cBhvr>
                                        <p:cTn id="29" dur="1000" fill="hold"/>
                                        <p:tgtEl>
                                          <p:spTgt spid="264"/>
                                        </p:tgtEl>
                                        <p:attrNameLst>
                                          <p:attrName>ppt_x</p:attrName>
                                        </p:attrNameLst>
                                      </p:cBhvr>
                                      <p:tavLst>
                                        <p:tav tm="0">
                                          <p:val>
                                            <p:strVal val="#ppt_x"/>
                                          </p:val>
                                        </p:tav>
                                        <p:tav tm="100000">
                                          <p:val>
                                            <p:strVal val="#ppt_x"/>
                                          </p:val>
                                        </p:tav>
                                      </p:tavLst>
                                    </p:anim>
                                    <p:anim calcmode="lin" valueType="num">
                                      <p:cBhvr>
                                        <p:cTn id="30" dur="1000" fill="hold"/>
                                        <p:tgtEl>
                                          <p:spTgt spid="26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69"/>
                                        </p:tgtEl>
                                        <p:attrNameLst>
                                          <p:attrName>style.visibility</p:attrName>
                                        </p:attrNameLst>
                                      </p:cBhvr>
                                      <p:to>
                                        <p:strVal val="visible"/>
                                      </p:to>
                                    </p:set>
                                    <p:animEffect transition="in" filter="fade">
                                      <p:cBhvr>
                                        <p:cTn id="35" dur="1000"/>
                                        <p:tgtEl>
                                          <p:spTgt spid="269"/>
                                        </p:tgtEl>
                                      </p:cBhvr>
                                    </p:animEffect>
                                    <p:anim calcmode="lin" valueType="num">
                                      <p:cBhvr>
                                        <p:cTn id="36" dur="1000" fill="hold"/>
                                        <p:tgtEl>
                                          <p:spTgt spid="269"/>
                                        </p:tgtEl>
                                        <p:attrNameLst>
                                          <p:attrName>ppt_x</p:attrName>
                                        </p:attrNameLst>
                                      </p:cBhvr>
                                      <p:tavLst>
                                        <p:tav tm="0">
                                          <p:val>
                                            <p:strVal val="#ppt_x"/>
                                          </p:val>
                                        </p:tav>
                                        <p:tav tm="100000">
                                          <p:val>
                                            <p:strVal val="#ppt_x"/>
                                          </p:val>
                                        </p:tav>
                                      </p:tavLst>
                                    </p:anim>
                                    <p:anim calcmode="lin" valueType="num">
                                      <p:cBhvr>
                                        <p:cTn id="37" dur="1000" fill="hold"/>
                                        <p:tgtEl>
                                          <p:spTgt spid="2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ustomShape 1"/>
          <p:cNvSpPr/>
          <p:nvPr/>
        </p:nvSpPr>
        <p:spPr>
          <a:xfrm>
            <a:off x="318854" y="26894"/>
            <a:ext cx="8614906" cy="11422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Subclase-superclase DER</a:t>
            </a:r>
            <a:endParaRPr lang="es-AR" dirty="0"/>
          </a:p>
        </p:txBody>
      </p:sp>
      <p:pic>
        <p:nvPicPr>
          <p:cNvPr id="3" name="Picture 2"/>
          <p:cNvPicPr>
            <a:picLocks noChangeAspect="1"/>
          </p:cNvPicPr>
          <p:nvPr/>
        </p:nvPicPr>
        <p:blipFill>
          <a:blip r:embed="rId2"/>
          <a:stretch>
            <a:fillRect/>
          </a:stretch>
        </p:blipFill>
        <p:spPr>
          <a:xfrm>
            <a:off x="758565" y="972110"/>
            <a:ext cx="7735483" cy="5052172"/>
          </a:xfrm>
          <a:prstGeom prst="rect">
            <a:avLst/>
          </a:prstGeom>
        </p:spPr>
      </p:pic>
    </p:spTree>
    <p:extLst>
      <p:ext uri="{BB962C8B-B14F-4D97-AF65-F5344CB8AC3E}">
        <p14:creationId xmlns:p14="http://schemas.microsoft.com/office/powerpoint/2010/main" val="145367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318854" y="26894"/>
            <a:ext cx="8614906" cy="11422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Subclase-superclase DER Notaciones</a:t>
            </a:r>
            <a:endParaRPr lang="es-AR" dirty="0"/>
          </a:p>
        </p:txBody>
      </p:sp>
      <p:sp>
        <p:nvSpPr>
          <p:cNvPr id="262" name="CustomShape 2"/>
          <p:cNvSpPr/>
          <p:nvPr/>
        </p:nvSpPr>
        <p:spPr>
          <a:xfrm>
            <a:off x="215153" y="900953"/>
            <a:ext cx="8718607" cy="5714999"/>
          </a:xfrm>
          <a:prstGeom prst="rect">
            <a:avLst/>
          </a:prstGeom>
          <a:noFill/>
          <a:ln>
            <a:noFill/>
          </a:ln>
        </p:spPr>
        <p:txBody>
          <a:bodyPr lIns="90000" tIns="45000" rIns="90000" bIns="45000">
            <a:normAutofit/>
          </a:bodyPr>
          <a:lstStyle/>
          <a:p>
            <a:endParaRPr lang="es-AR" sz="3600" dirty="0">
              <a:solidFill>
                <a:srgbClr val="000000"/>
              </a:solidFill>
            </a:endParaRPr>
          </a:p>
        </p:txBody>
      </p:sp>
      <p:pic>
        <p:nvPicPr>
          <p:cNvPr id="8" name="Picture 7"/>
          <p:cNvPicPr>
            <a:picLocks noChangeAspect="1"/>
          </p:cNvPicPr>
          <p:nvPr/>
        </p:nvPicPr>
        <p:blipFill>
          <a:blip r:embed="rId2"/>
          <a:stretch>
            <a:fillRect/>
          </a:stretch>
        </p:blipFill>
        <p:spPr>
          <a:xfrm>
            <a:off x="358546" y="1558597"/>
            <a:ext cx="8535521" cy="4399710"/>
          </a:xfrm>
          <a:prstGeom prst="rect">
            <a:avLst/>
          </a:prstGeom>
        </p:spPr>
      </p:pic>
    </p:spTree>
    <p:extLst>
      <p:ext uri="{BB962C8B-B14F-4D97-AF65-F5344CB8AC3E}">
        <p14:creationId xmlns:p14="http://schemas.microsoft.com/office/powerpoint/2010/main" val="22005125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7085</TotalTime>
  <Words>1545</Words>
  <Application>Microsoft Office PowerPoint</Application>
  <PresentationFormat>Presentación en pantalla (4:3)</PresentationFormat>
  <Paragraphs>167</Paragraphs>
  <Slides>32</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32</vt:i4>
      </vt:variant>
    </vt:vector>
  </HeadingPairs>
  <TitlesOfParts>
    <vt:vector size="40" baseType="lpstr">
      <vt:lpstr>Arial</vt:lpstr>
      <vt:lpstr>Calibri</vt:lpstr>
      <vt:lpstr>Calibri Light</vt:lpstr>
      <vt:lpstr>Courier New</vt:lpstr>
      <vt:lpstr>Gill Sans MT</vt:lpstr>
      <vt:lpstr>Times New Roman</vt:lpstr>
      <vt:lpstr>Wingdings</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Jose Eduardo Leta</cp:lastModifiedBy>
  <cp:revision>149</cp:revision>
  <dcterms:modified xsi:type="dcterms:W3CDTF">2020-08-30T01:54:04Z</dcterms:modified>
</cp:coreProperties>
</file>