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 id="2147483687" r:id="rId2"/>
  </p:sldMasterIdLst>
  <p:notesMasterIdLst>
    <p:notesMasterId r:id="rId51"/>
  </p:notesMasterIdLst>
  <p:sldIdLst>
    <p:sldId id="256" r:id="rId3"/>
    <p:sldId id="260" r:id="rId4"/>
    <p:sldId id="261" r:id="rId5"/>
    <p:sldId id="323" r:id="rId6"/>
    <p:sldId id="324" r:id="rId7"/>
    <p:sldId id="325" r:id="rId8"/>
    <p:sldId id="331" r:id="rId9"/>
    <p:sldId id="329" r:id="rId10"/>
    <p:sldId id="330" r:id="rId11"/>
    <p:sldId id="332" r:id="rId12"/>
    <p:sldId id="333" r:id="rId13"/>
    <p:sldId id="334" r:id="rId14"/>
    <p:sldId id="335" r:id="rId15"/>
    <p:sldId id="336" r:id="rId16"/>
    <p:sldId id="352" r:id="rId17"/>
    <p:sldId id="353" r:id="rId18"/>
    <p:sldId id="354" r:id="rId19"/>
    <p:sldId id="355" r:id="rId20"/>
    <p:sldId id="337" r:id="rId21"/>
    <p:sldId id="310" r:id="rId22"/>
    <p:sldId id="338" r:id="rId23"/>
    <p:sldId id="314" r:id="rId24"/>
    <p:sldId id="339" r:id="rId25"/>
    <p:sldId id="315" r:id="rId26"/>
    <p:sldId id="262" r:id="rId27"/>
    <p:sldId id="340" r:id="rId28"/>
    <p:sldId id="321" r:id="rId29"/>
    <p:sldId id="341" r:id="rId30"/>
    <p:sldId id="342" r:id="rId31"/>
    <p:sldId id="343" r:id="rId32"/>
    <p:sldId id="316" r:id="rId33"/>
    <p:sldId id="344" r:id="rId34"/>
    <p:sldId id="311" r:id="rId35"/>
    <p:sldId id="312" r:id="rId36"/>
    <p:sldId id="313" r:id="rId37"/>
    <p:sldId id="264" r:id="rId38"/>
    <p:sldId id="345" r:id="rId39"/>
    <p:sldId id="346" r:id="rId40"/>
    <p:sldId id="317" r:id="rId41"/>
    <p:sldId id="318" r:id="rId42"/>
    <p:sldId id="319" r:id="rId43"/>
    <p:sldId id="320" r:id="rId44"/>
    <p:sldId id="265" r:id="rId45"/>
    <p:sldId id="347" r:id="rId46"/>
    <p:sldId id="348" r:id="rId47"/>
    <p:sldId id="349" r:id="rId48"/>
    <p:sldId id="350" r:id="rId49"/>
    <p:sldId id="351" r:id="rId5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3070" autoAdjust="0"/>
  </p:normalViewPr>
  <p:slideViewPr>
    <p:cSldViewPr snapToGrid="0">
      <p:cViewPr varScale="1">
        <p:scale>
          <a:sx n="68" d="100"/>
          <a:sy n="68" d="100"/>
        </p:scale>
        <p:origin x="4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p:cNvSpPr>
          <p:nvPr>
            <p:ph type="body"/>
          </p:nvPr>
        </p:nvSpPr>
        <p:spPr>
          <a:xfrm>
            <a:off x="777240" y="4777560"/>
            <a:ext cx="6217560" cy="4525920"/>
          </a:xfrm>
          <a:prstGeom prst="rect">
            <a:avLst/>
          </a:prstGeom>
        </p:spPr>
        <p:txBody>
          <a:bodyPr lIns="0" tIns="0" rIns="0" bIns="0"/>
          <a:lstStyle/>
          <a:p>
            <a:r>
              <a:rPr lang="en-US" sz="2000">
                <a:latin typeface="Arial"/>
              </a:rPr>
              <a:t>Click to edit the notes format</a:t>
            </a:r>
            <a:endParaRPr/>
          </a:p>
        </p:txBody>
      </p:sp>
      <p:sp>
        <p:nvSpPr>
          <p:cNvPr id="83" name="PlaceHolder 2"/>
          <p:cNvSpPr>
            <a:spLocks noGrp="1"/>
          </p:cNvSpPr>
          <p:nvPr>
            <p:ph type="hdr"/>
          </p:nvPr>
        </p:nvSpPr>
        <p:spPr>
          <a:xfrm>
            <a:off x="0" y="0"/>
            <a:ext cx="3372840" cy="502560"/>
          </a:xfrm>
          <a:prstGeom prst="rect">
            <a:avLst/>
          </a:prstGeom>
        </p:spPr>
        <p:txBody>
          <a:bodyPr lIns="0" tIns="0" rIns="0" bIns="0"/>
          <a:lstStyle/>
          <a:p>
            <a:r>
              <a:rPr lang="en-US" sz="1400">
                <a:latin typeface="Times New Roman"/>
              </a:rPr>
              <a:t>&lt;header&gt;</a:t>
            </a:r>
            <a:endParaRPr/>
          </a:p>
        </p:txBody>
      </p:sp>
      <p:sp>
        <p:nvSpPr>
          <p:cNvPr id="84" name="PlaceHolder 3"/>
          <p:cNvSpPr>
            <a:spLocks noGrp="1"/>
          </p:cNvSpPr>
          <p:nvPr>
            <p:ph type="dt"/>
          </p:nvPr>
        </p:nvSpPr>
        <p:spPr>
          <a:xfrm>
            <a:off x="4399200" y="0"/>
            <a:ext cx="3372840" cy="502560"/>
          </a:xfrm>
          <a:prstGeom prst="rect">
            <a:avLst/>
          </a:prstGeom>
        </p:spPr>
        <p:txBody>
          <a:bodyPr lIns="0" tIns="0" rIns="0" bIns="0"/>
          <a:lstStyle/>
          <a:p>
            <a:pPr algn="r"/>
            <a:r>
              <a:rPr lang="en-US" sz="1400">
                <a:latin typeface="Times New Roman"/>
              </a:rPr>
              <a:t>&lt;date/time&gt;</a:t>
            </a:r>
            <a:endParaRPr/>
          </a:p>
        </p:txBody>
      </p:sp>
      <p:sp>
        <p:nvSpPr>
          <p:cNvPr id="85" name="PlaceHolder 4"/>
          <p:cNvSpPr>
            <a:spLocks noGrp="1"/>
          </p:cNvSpPr>
          <p:nvPr>
            <p:ph type="ftr"/>
          </p:nvPr>
        </p:nvSpPr>
        <p:spPr>
          <a:xfrm>
            <a:off x="0" y="9555480"/>
            <a:ext cx="3372840" cy="502560"/>
          </a:xfrm>
          <a:prstGeom prst="rect">
            <a:avLst/>
          </a:prstGeom>
        </p:spPr>
        <p:txBody>
          <a:bodyPr lIns="0" tIns="0" rIns="0" bIns="0" anchor="b"/>
          <a:lstStyle/>
          <a:p>
            <a:r>
              <a:rPr lang="en-US" sz="1400">
                <a:latin typeface="Times New Roman"/>
              </a:rPr>
              <a:t>&lt;footer&gt;</a:t>
            </a:r>
            <a:endParaRPr/>
          </a:p>
        </p:txBody>
      </p:sp>
      <p:sp>
        <p:nvSpPr>
          <p:cNvPr id="86" name="PlaceHolder 5"/>
          <p:cNvSpPr>
            <a:spLocks noGrp="1"/>
          </p:cNvSpPr>
          <p:nvPr>
            <p:ph type="sldNum"/>
          </p:nvPr>
        </p:nvSpPr>
        <p:spPr>
          <a:xfrm>
            <a:off x="4399200" y="9555480"/>
            <a:ext cx="3372840" cy="502560"/>
          </a:xfrm>
          <a:prstGeom prst="rect">
            <a:avLst/>
          </a:prstGeom>
        </p:spPr>
        <p:txBody>
          <a:bodyPr lIns="0" tIns="0" rIns="0" bIns="0" anchor="b"/>
          <a:lstStyle/>
          <a:p>
            <a:pPr algn="r"/>
            <a:fld id="{3905F8CB-4E99-4C23-91FA-B4341534720A}" type="slidenum">
              <a:rPr lang="en-US" sz="1400">
                <a:latin typeface="Times New Roman"/>
              </a:rPr>
              <a:t>‹Nº›</a:t>
            </a:fld>
            <a:endParaRPr/>
          </a:p>
        </p:txBody>
      </p:sp>
    </p:spTree>
    <p:extLst>
      <p:ext uri="{BB962C8B-B14F-4D97-AF65-F5344CB8AC3E}">
        <p14:creationId xmlns:p14="http://schemas.microsoft.com/office/powerpoint/2010/main" val="2215933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CustomShape 1"/>
          <p:cNvSpPr/>
          <p:nvPr/>
        </p:nvSpPr>
        <p:spPr>
          <a:xfrm>
            <a:off x="3884760" y="8685360"/>
            <a:ext cx="2970360" cy="455760"/>
          </a:xfrm>
          <a:prstGeom prst="rect">
            <a:avLst/>
          </a:prstGeom>
          <a:noFill/>
          <a:ln>
            <a:noFill/>
          </a:ln>
        </p:spPr>
      </p:sp>
      <p:sp>
        <p:nvSpPr>
          <p:cNvPr id="507" name="PlaceHolder 2"/>
          <p:cNvSpPr>
            <a:spLocks noGrp="1"/>
          </p:cNvSpPr>
          <p:nvPr>
            <p:ph type="body"/>
          </p:nvPr>
        </p:nvSpPr>
        <p:spPr>
          <a:xfrm>
            <a:off x="685800" y="4343400"/>
            <a:ext cx="5484960" cy="4113360"/>
          </a:xfrm>
          <a:prstGeom prst="rect">
            <a:avLst/>
          </a:prstGeom>
        </p:spPr>
        <p:txBody>
          <a:bodyPr lIns="0" tIns="0" rIns="0" bIns="0"/>
          <a:lstStyle/>
          <a:p>
            <a:endParaRPr/>
          </a:p>
        </p:txBody>
      </p:sp>
    </p:spTree>
    <p:extLst>
      <p:ext uri="{BB962C8B-B14F-4D97-AF65-F5344CB8AC3E}">
        <p14:creationId xmlns:p14="http://schemas.microsoft.com/office/powerpoint/2010/main" val="2178091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ES" sz="1200" b="0" i="0" u="none" strike="noStrike" kern="1200" baseline="0" dirty="0">
                <a:solidFill>
                  <a:schemeClr val="tx1"/>
                </a:solidFill>
                <a:latin typeface="+mn-lt"/>
                <a:ea typeface="+mn-ea"/>
                <a:cs typeface="+mn-cs"/>
              </a:rPr>
              <a:t>La diferencia principal es que al tratar un teléfono como una entidad se modela mejor una situación en la que se puede querer almacenar información extra sobre un teléfono, como su ubicación, su tipo (móvil, videoteléfono o fijo) o quiénes comparten un teléfono.        </a:t>
            </a:r>
          </a:p>
          <a:p>
            <a:endParaRPr lang="es-ES"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En cambio, no sería adecuado tratar el atributo </a:t>
            </a:r>
            <a:r>
              <a:rPr lang="es-ES" sz="1200" b="0" i="1" u="none" strike="noStrike" kern="1200" baseline="0" dirty="0">
                <a:solidFill>
                  <a:schemeClr val="tx1"/>
                </a:solidFill>
                <a:latin typeface="+mn-lt"/>
                <a:ea typeface="+mn-ea"/>
                <a:cs typeface="+mn-cs"/>
              </a:rPr>
              <a:t>nombre-empleado </a:t>
            </a:r>
            <a:r>
              <a:rPr lang="es-ES" sz="1200" b="0" i="0" u="none" strike="noStrike" kern="1200" baseline="0" dirty="0">
                <a:solidFill>
                  <a:schemeClr val="tx1"/>
                </a:solidFill>
                <a:latin typeface="+mn-lt"/>
                <a:ea typeface="+mn-ea"/>
                <a:cs typeface="+mn-cs"/>
              </a:rPr>
              <a:t>como una entidad; es difícil argumentar que </a:t>
            </a:r>
            <a:r>
              <a:rPr lang="es-ES" sz="1200" b="0" i="1" u="none" strike="noStrike" kern="1200" baseline="0" dirty="0">
                <a:solidFill>
                  <a:schemeClr val="tx1"/>
                </a:solidFill>
                <a:latin typeface="+mn-lt"/>
                <a:ea typeface="+mn-ea"/>
                <a:cs typeface="+mn-cs"/>
              </a:rPr>
              <a:t>nombre-empleado </a:t>
            </a:r>
            <a:r>
              <a:rPr lang="es-ES" sz="1200" b="0" i="0" u="none" strike="noStrike" kern="1200" baseline="0" dirty="0">
                <a:solidFill>
                  <a:schemeClr val="tx1"/>
                </a:solidFill>
                <a:latin typeface="+mn-lt"/>
                <a:ea typeface="+mn-ea"/>
                <a:cs typeface="+mn-cs"/>
              </a:rPr>
              <a:t>sea una entidad por sí mismo (a diferencia del teléfono). Así, es apropiado tener </a:t>
            </a:r>
            <a:r>
              <a:rPr lang="es-ES" sz="1200" b="0" i="1" u="none" strike="noStrike" kern="1200" baseline="0" dirty="0">
                <a:solidFill>
                  <a:schemeClr val="tx1"/>
                </a:solidFill>
                <a:latin typeface="+mn-lt"/>
                <a:ea typeface="+mn-ea"/>
                <a:cs typeface="+mn-cs"/>
              </a:rPr>
              <a:t>nombre-empleado </a:t>
            </a:r>
            <a:r>
              <a:rPr lang="es-ES" sz="1200" b="0" i="0" u="none" strike="noStrike" kern="1200" baseline="0" dirty="0">
                <a:solidFill>
                  <a:schemeClr val="tx1"/>
                </a:solidFill>
                <a:latin typeface="+mn-lt"/>
                <a:ea typeface="+mn-ea"/>
                <a:cs typeface="+mn-cs"/>
              </a:rPr>
              <a:t>como un atributo del conjunto de entidades </a:t>
            </a:r>
            <a:r>
              <a:rPr lang="es-AR" sz="1200" b="0" i="1" u="none" strike="noStrike" kern="1200" baseline="0" dirty="0">
                <a:solidFill>
                  <a:schemeClr val="tx1"/>
                </a:solidFill>
                <a:latin typeface="+mn-lt"/>
                <a:ea typeface="+mn-ea"/>
                <a:cs typeface="+mn-cs"/>
              </a:rPr>
              <a:t>empleado</a:t>
            </a:r>
            <a:r>
              <a:rPr lang="es-AR" sz="1200" b="0" i="0" u="none" strike="noStrike" kern="1200" baseline="0" dirty="0">
                <a:solidFill>
                  <a:schemeClr val="tx1"/>
                </a:solidFill>
                <a:latin typeface="+mn-lt"/>
                <a:ea typeface="+mn-ea"/>
                <a:cs typeface="+mn-cs"/>
              </a:rPr>
              <a:t>.</a:t>
            </a:r>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2</a:t>
            </a:fld>
            <a:endParaRPr lang="en-US"/>
          </a:p>
        </p:txBody>
      </p:sp>
    </p:spTree>
    <p:extLst>
      <p:ext uri="{BB962C8B-B14F-4D97-AF65-F5344CB8AC3E}">
        <p14:creationId xmlns:p14="http://schemas.microsoft.com/office/powerpoint/2010/main" val="406317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3</a:t>
            </a:fld>
            <a:endParaRPr lang="en-US"/>
          </a:p>
        </p:txBody>
      </p:sp>
    </p:spTree>
    <p:extLst>
      <p:ext uri="{BB962C8B-B14F-4D97-AF65-F5344CB8AC3E}">
        <p14:creationId xmlns:p14="http://schemas.microsoft.com/office/powerpoint/2010/main" val="759324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6</a:t>
            </a:fld>
            <a:endParaRPr lang="en-US"/>
          </a:p>
        </p:txBody>
      </p:sp>
    </p:spTree>
    <p:extLst>
      <p:ext uri="{BB962C8B-B14F-4D97-AF65-F5344CB8AC3E}">
        <p14:creationId xmlns:p14="http://schemas.microsoft.com/office/powerpoint/2010/main" val="3760258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s-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editar el estilo de subtítulo del patrón</a:t>
            </a:r>
            <a:endParaRPr lang="es-AR"/>
          </a:p>
        </p:txBody>
      </p:sp>
      <p:sp>
        <p:nvSpPr>
          <p:cNvPr id="4" name="Marcador de fecha 3"/>
          <p:cNvSpPr>
            <a:spLocks noGrp="1"/>
          </p:cNvSpPr>
          <p:nvPr>
            <p:ph type="dt" sz="half" idx="10"/>
          </p:nvPr>
        </p:nvSpPr>
        <p:spPr/>
        <p:txBody>
          <a:bodyPr/>
          <a:lstStyle/>
          <a:p>
            <a:fld id="{0724D2BF-0CBC-4908-A858-F183043BFBFE}" type="datetimeFigureOut">
              <a:rPr lang="es-AR" smtClean="0"/>
              <a:t>30/8/2020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2309299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0724D2BF-0CBC-4908-A858-F183043BFBFE}" type="datetimeFigureOut">
              <a:rPr lang="es-AR" smtClean="0"/>
              <a:t>30/8/2020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3346445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AR"/>
          </a:p>
        </p:txBody>
      </p:sp>
      <p:sp>
        <p:nvSpPr>
          <p:cNvPr id="3" name="Marcador de texto vertical 2"/>
          <p:cNvSpPr>
            <a:spLocks noGrp="1"/>
          </p:cNvSpPr>
          <p:nvPr>
            <p:ph type="body" orient="vert" idx="1"/>
          </p:nvPr>
        </p:nvSpPr>
        <p:spPr>
          <a:xfrm>
            <a:off x="628650" y="365125"/>
            <a:ext cx="5800725"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0724D2BF-0CBC-4908-A858-F183043BFBFE}" type="datetimeFigureOut">
              <a:rPr lang="es-AR" smtClean="0"/>
              <a:t>30/8/2020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613874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s-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editar el estilo de subtítulo del patrón</a:t>
            </a:r>
            <a:endParaRPr lang="es-AR"/>
          </a:p>
        </p:txBody>
      </p:sp>
      <p:sp>
        <p:nvSpPr>
          <p:cNvPr id="4" name="Marcador de fecha 3"/>
          <p:cNvSpPr>
            <a:spLocks noGrp="1"/>
          </p:cNvSpPr>
          <p:nvPr>
            <p:ph type="dt" sz="half" idx="10"/>
          </p:nvPr>
        </p:nvSpPr>
        <p:spPr/>
        <p:txBody>
          <a:bodyPr/>
          <a:lstStyle/>
          <a:p>
            <a:fld id="{0724D2BF-0CBC-4908-A858-F183043BFBFE}" type="datetimeFigureOut">
              <a:rPr lang="es-AR" smtClean="0"/>
              <a:t>30/8/2020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38589754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0724D2BF-0CBC-4908-A858-F183043BFBFE}" type="datetimeFigureOut">
              <a:rPr lang="es-AR" smtClean="0"/>
              <a:t>30/8/2020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27268270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endParaRPr lang="es-AR"/>
          </a:p>
        </p:txBody>
      </p:sp>
      <p:sp>
        <p:nvSpPr>
          <p:cNvPr id="3" name="Marcador de tex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0724D2BF-0CBC-4908-A858-F183043BFBFE}" type="datetimeFigureOut">
              <a:rPr lang="es-AR" smtClean="0"/>
              <a:t>30/8/2020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10720062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sz="half" idx="1"/>
          </p:nvPr>
        </p:nvSpPr>
        <p:spPr>
          <a:xfrm>
            <a:off x="6286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p:cNvSpPr>
            <a:spLocks noGrp="1"/>
          </p:cNvSpPr>
          <p:nvPr>
            <p:ph sz="half" idx="2"/>
          </p:nvPr>
        </p:nvSpPr>
        <p:spPr>
          <a:xfrm>
            <a:off x="46291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p:cNvSpPr>
            <a:spLocks noGrp="1"/>
          </p:cNvSpPr>
          <p:nvPr>
            <p:ph type="dt" sz="half" idx="10"/>
          </p:nvPr>
        </p:nvSpPr>
        <p:spPr/>
        <p:txBody>
          <a:bodyPr/>
          <a:lstStyle/>
          <a:p>
            <a:fld id="{0724D2BF-0CBC-4908-A858-F183043BFBFE}" type="datetimeFigureOut">
              <a:rPr lang="es-AR" smtClean="0"/>
              <a:t>30/8/2020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72403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p:spPr>
        <p:txBody>
          <a:bodyPr/>
          <a:lstStyle/>
          <a:p>
            <a:r>
              <a:rPr lang="es-ES"/>
              <a:t>Haga clic para modificar el estilo de título del patrón</a:t>
            </a:r>
            <a:endParaRPr lang="es-AR"/>
          </a:p>
        </p:txBody>
      </p:sp>
      <p:sp>
        <p:nvSpPr>
          <p:cNvPr id="3" name="Marcador de tex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4" name="Marcador de contenido 3"/>
          <p:cNvSpPr>
            <a:spLocks noGrp="1"/>
          </p:cNvSpPr>
          <p:nvPr>
            <p:ph sz="half" idx="2"/>
          </p:nvPr>
        </p:nvSpPr>
        <p:spPr>
          <a:xfrm>
            <a:off x="629842" y="2505075"/>
            <a:ext cx="3868340"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6" name="Marcador de contenido 5"/>
          <p:cNvSpPr>
            <a:spLocks noGrp="1"/>
          </p:cNvSpPr>
          <p:nvPr>
            <p:ph sz="quarter" idx="4"/>
          </p:nvPr>
        </p:nvSpPr>
        <p:spPr>
          <a:xfrm>
            <a:off x="4629150" y="2505075"/>
            <a:ext cx="3887391"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p:cNvSpPr>
            <a:spLocks noGrp="1"/>
          </p:cNvSpPr>
          <p:nvPr>
            <p:ph type="dt" sz="half" idx="10"/>
          </p:nvPr>
        </p:nvSpPr>
        <p:spPr/>
        <p:txBody>
          <a:bodyPr/>
          <a:lstStyle/>
          <a:p>
            <a:fld id="{0724D2BF-0CBC-4908-A858-F183043BFBFE}" type="datetimeFigureOut">
              <a:rPr lang="es-AR" smtClean="0"/>
              <a:t>30/8/2020</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2403090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fecha 2"/>
          <p:cNvSpPr>
            <a:spLocks noGrp="1"/>
          </p:cNvSpPr>
          <p:nvPr>
            <p:ph type="dt" sz="half" idx="10"/>
          </p:nvPr>
        </p:nvSpPr>
        <p:spPr/>
        <p:txBody>
          <a:bodyPr/>
          <a:lstStyle/>
          <a:p>
            <a:fld id="{0724D2BF-0CBC-4908-A858-F183043BFBFE}" type="datetimeFigureOut">
              <a:rPr lang="es-AR" smtClean="0"/>
              <a:t>30/8/2020</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8382685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724D2BF-0CBC-4908-A858-F183043BFBFE}" type="datetimeFigureOut">
              <a:rPr lang="es-AR" smtClean="0"/>
              <a:t>30/8/2020</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20527912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AR"/>
          </a:p>
        </p:txBody>
      </p:sp>
      <p:sp>
        <p:nvSpPr>
          <p:cNvPr id="3" name="Marcador de contenid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Marcador de fecha 4"/>
          <p:cNvSpPr>
            <a:spLocks noGrp="1"/>
          </p:cNvSpPr>
          <p:nvPr>
            <p:ph type="dt" sz="half" idx="10"/>
          </p:nvPr>
        </p:nvSpPr>
        <p:spPr/>
        <p:txBody>
          <a:bodyPr/>
          <a:lstStyle/>
          <a:p>
            <a:fld id="{0724D2BF-0CBC-4908-A858-F183043BFBFE}" type="datetimeFigureOut">
              <a:rPr lang="es-AR" smtClean="0"/>
              <a:t>30/8/2020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669613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0724D2BF-0CBC-4908-A858-F183043BFBFE}" type="datetimeFigureOut">
              <a:rPr lang="es-AR" smtClean="0"/>
              <a:t>30/8/2020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9837463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AR"/>
          </a:p>
        </p:txBody>
      </p:sp>
      <p:sp>
        <p:nvSpPr>
          <p:cNvPr id="3" name="Marcador de posición de imagen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AR"/>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Marcador de fecha 4"/>
          <p:cNvSpPr>
            <a:spLocks noGrp="1"/>
          </p:cNvSpPr>
          <p:nvPr>
            <p:ph type="dt" sz="half" idx="10"/>
          </p:nvPr>
        </p:nvSpPr>
        <p:spPr/>
        <p:txBody>
          <a:bodyPr/>
          <a:lstStyle/>
          <a:p>
            <a:fld id="{0724D2BF-0CBC-4908-A858-F183043BFBFE}" type="datetimeFigureOut">
              <a:rPr lang="es-AR" smtClean="0"/>
              <a:t>30/8/2020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2487708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0724D2BF-0CBC-4908-A858-F183043BFBFE}" type="datetimeFigureOut">
              <a:rPr lang="es-AR" smtClean="0"/>
              <a:t>30/8/2020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35635224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AR"/>
          </a:p>
        </p:txBody>
      </p:sp>
      <p:sp>
        <p:nvSpPr>
          <p:cNvPr id="3" name="Marcador de texto vertical 2"/>
          <p:cNvSpPr>
            <a:spLocks noGrp="1"/>
          </p:cNvSpPr>
          <p:nvPr>
            <p:ph type="body" orient="vert" idx="1"/>
          </p:nvPr>
        </p:nvSpPr>
        <p:spPr>
          <a:xfrm>
            <a:off x="628650" y="365125"/>
            <a:ext cx="5800725"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0724D2BF-0CBC-4908-A858-F183043BFBFE}" type="datetimeFigureOut">
              <a:rPr lang="es-AR" smtClean="0"/>
              <a:t>30/8/2020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2359216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endParaRPr lang="es-AR"/>
          </a:p>
        </p:txBody>
      </p:sp>
      <p:sp>
        <p:nvSpPr>
          <p:cNvPr id="3" name="Marcador de tex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0724D2BF-0CBC-4908-A858-F183043BFBFE}" type="datetimeFigureOut">
              <a:rPr lang="es-AR" smtClean="0"/>
              <a:t>30/8/2020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3181176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sz="half" idx="1"/>
          </p:nvPr>
        </p:nvSpPr>
        <p:spPr>
          <a:xfrm>
            <a:off x="6286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p:cNvSpPr>
            <a:spLocks noGrp="1"/>
          </p:cNvSpPr>
          <p:nvPr>
            <p:ph sz="half" idx="2"/>
          </p:nvPr>
        </p:nvSpPr>
        <p:spPr>
          <a:xfrm>
            <a:off x="46291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p:cNvSpPr>
            <a:spLocks noGrp="1"/>
          </p:cNvSpPr>
          <p:nvPr>
            <p:ph type="dt" sz="half" idx="10"/>
          </p:nvPr>
        </p:nvSpPr>
        <p:spPr/>
        <p:txBody>
          <a:bodyPr/>
          <a:lstStyle/>
          <a:p>
            <a:fld id="{0724D2BF-0CBC-4908-A858-F183043BFBFE}" type="datetimeFigureOut">
              <a:rPr lang="es-AR" smtClean="0"/>
              <a:t>30/8/2020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3283676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p:spPr>
        <p:txBody>
          <a:bodyPr/>
          <a:lstStyle/>
          <a:p>
            <a:r>
              <a:rPr lang="es-ES"/>
              <a:t>Haga clic para modificar el estilo de título del patrón</a:t>
            </a:r>
            <a:endParaRPr lang="es-AR"/>
          </a:p>
        </p:txBody>
      </p:sp>
      <p:sp>
        <p:nvSpPr>
          <p:cNvPr id="3" name="Marcador de tex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4" name="Marcador de contenido 3"/>
          <p:cNvSpPr>
            <a:spLocks noGrp="1"/>
          </p:cNvSpPr>
          <p:nvPr>
            <p:ph sz="half" idx="2"/>
          </p:nvPr>
        </p:nvSpPr>
        <p:spPr>
          <a:xfrm>
            <a:off x="629842" y="2505075"/>
            <a:ext cx="3868340"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6" name="Marcador de contenido 5"/>
          <p:cNvSpPr>
            <a:spLocks noGrp="1"/>
          </p:cNvSpPr>
          <p:nvPr>
            <p:ph sz="quarter" idx="4"/>
          </p:nvPr>
        </p:nvSpPr>
        <p:spPr>
          <a:xfrm>
            <a:off x="4629150" y="2505075"/>
            <a:ext cx="3887391"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p:cNvSpPr>
            <a:spLocks noGrp="1"/>
          </p:cNvSpPr>
          <p:nvPr>
            <p:ph type="dt" sz="half" idx="10"/>
          </p:nvPr>
        </p:nvSpPr>
        <p:spPr/>
        <p:txBody>
          <a:bodyPr/>
          <a:lstStyle/>
          <a:p>
            <a:fld id="{0724D2BF-0CBC-4908-A858-F183043BFBFE}" type="datetimeFigureOut">
              <a:rPr lang="es-AR" smtClean="0"/>
              <a:t>30/8/2020</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3394455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fecha 2"/>
          <p:cNvSpPr>
            <a:spLocks noGrp="1"/>
          </p:cNvSpPr>
          <p:nvPr>
            <p:ph type="dt" sz="half" idx="10"/>
          </p:nvPr>
        </p:nvSpPr>
        <p:spPr/>
        <p:txBody>
          <a:bodyPr/>
          <a:lstStyle/>
          <a:p>
            <a:fld id="{0724D2BF-0CBC-4908-A858-F183043BFBFE}" type="datetimeFigureOut">
              <a:rPr lang="es-AR" smtClean="0"/>
              <a:t>30/8/2020</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1597774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724D2BF-0CBC-4908-A858-F183043BFBFE}" type="datetimeFigureOut">
              <a:rPr lang="es-AR" smtClean="0"/>
              <a:t>30/8/2020</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2741100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AR"/>
          </a:p>
        </p:txBody>
      </p:sp>
      <p:sp>
        <p:nvSpPr>
          <p:cNvPr id="3" name="Marcador de contenid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Marcador de fecha 4"/>
          <p:cNvSpPr>
            <a:spLocks noGrp="1"/>
          </p:cNvSpPr>
          <p:nvPr>
            <p:ph type="dt" sz="half" idx="10"/>
          </p:nvPr>
        </p:nvSpPr>
        <p:spPr/>
        <p:txBody>
          <a:bodyPr/>
          <a:lstStyle/>
          <a:p>
            <a:fld id="{0724D2BF-0CBC-4908-A858-F183043BFBFE}" type="datetimeFigureOut">
              <a:rPr lang="es-AR" smtClean="0"/>
              <a:t>30/8/2020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373594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AR"/>
          </a:p>
        </p:txBody>
      </p:sp>
      <p:sp>
        <p:nvSpPr>
          <p:cNvPr id="3" name="Marcador de posición de imagen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AR"/>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Marcador de fecha 4"/>
          <p:cNvSpPr>
            <a:spLocks noGrp="1"/>
          </p:cNvSpPr>
          <p:nvPr>
            <p:ph type="dt" sz="half" idx="10"/>
          </p:nvPr>
        </p:nvSpPr>
        <p:spPr/>
        <p:txBody>
          <a:bodyPr/>
          <a:lstStyle/>
          <a:p>
            <a:fld id="{0724D2BF-0CBC-4908-A858-F183043BFBFE}" type="datetimeFigureOut">
              <a:rPr lang="es-AR" smtClean="0"/>
              <a:t>30/8/2020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2789926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724D2BF-0CBC-4908-A858-F183043BFBFE}" type="datetimeFigureOut">
              <a:rPr lang="es-AR" smtClean="0"/>
              <a:t>30/8/2020</a:t>
            </a:fld>
            <a:endParaRPr lang="es-AR"/>
          </a:p>
        </p:txBody>
      </p:sp>
      <p:sp>
        <p:nvSpPr>
          <p:cNvPr id="5" name="Marcador de pie de página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EC491B2-7592-4740-BF19-218850EE82C1}" type="slidenum">
              <a:rPr lang="es-AR" smtClean="0"/>
              <a:t>‹Nº›</a:t>
            </a:fld>
            <a:endParaRPr lang="es-AR"/>
          </a:p>
        </p:txBody>
      </p:sp>
    </p:spTree>
    <p:extLst>
      <p:ext uri="{BB962C8B-B14F-4D97-AF65-F5344CB8AC3E}">
        <p14:creationId xmlns:p14="http://schemas.microsoft.com/office/powerpoint/2010/main" val="22102854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724D2BF-0CBC-4908-A858-F183043BFBFE}" type="datetimeFigureOut">
              <a:rPr lang="es-AR" smtClean="0"/>
              <a:t>30/8/2020</a:t>
            </a:fld>
            <a:endParaRPr lang="es-AR"/>
          </a:p>
        </p:txBody>
      </p:sp>
      <p:sp>
        <p:nvSpPr>
          <p:cNvPr id="5" name="Marcador de pie de página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EC491B2-7592-4740-BF19-218850EE82C1}" type="slidenum">
              <a:rPr lang="es-AR" smtClean="0"/>
              <a:t>‹Nº›</a:t>
            </a:fld>
            <a:endParaRPr lang="es-AR"/>
          </a:p>
        </p:txBody>
      </p:sp>
    </p:spTree>
    <p:extLst>
      <p:ext uri="{BB962C8B-B14F-4D97-AF65-F5344CB8AC3E}">
        <p14:creationId xmlns:p14="http://schemas.microsoft.com/office/powerpoint/2010/main" val="3759142896"/>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otaegui@unlam.edu.ar" TargetMode="External"/><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hyperlink" Target="mailto:jleta@unlam.edu.a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a:extLst>
              <a:ext uri="{FF2B5EF4-FFF2-40B4-BE49-F238E27FC236}">
                <a16:creationId xmlns:a16="http://schemas.microsoft.com/office/drawing/2014/main" id="{06B3300E-D65A-4901-ADDC-DCC13A5BCEB8}"/>
              </a:ext>
            </a:extLst>
          </p:cNvPr>
          <p:cNvSpPr txBox="1">
            <a:spLocks/>
          </p:cNvSpPr>
          <p:nvPr/>
        </p:nvSpPr>
        <p:spPr>
          <a:xfrm>
            <a:off x="251520" y="116631"/>
            <a:ext cx="8640960" cy="2062103"/>
          </a:xfrm>
          <a:prstGeom prst="rect">
            <a:avLst/>
          </a:prstGeom>
        </p:spPr>
        <p:txBody>
          <a:bodyPr vert="horz" lIns="91440" tIns="45720" rIns="91440" bIns="45720" rtlCol="0" anchor="ctr">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nSpc>
                <a:spcPct val="120000"/>
              </a:lnSpc>
            </a:pPr>
            <a:r>
              <a:rPr kumimoji="0" lang="es-AR" sz="2800" b="0" i="0" u="none" strike="noStrike" kern="1200" cap="none" spc="0" normalizeH="0" baseline="0" noProof="0" dirty="0">
                <a:ln>
                  <a:noFill/>
                </a:ln>
                <a:solidFill>
                  <a:srgbClr val="9BBB59">
                    <a:lumMod val="75000"/>
                  </a:srgbClr>
                </a:solidFill>
                <a:effectLst/>
                <a:uLnTx/>
                <a:uFillTx/>
                <a:latin typeface="Calibri"/>
                <a:ea typeface="+mj-ea"/>
                <a:cs typeface="+mj-cs"/>
              </a:rPr>
              <a:t>Escuela de Formación Continua</a:t>
            </a:r>
            <a:br>
              <a:rPr kumimoji="0" lang="es-AR" sz="2800" b="0" i="0" u="none" strike="noStrike" kern="1200" cap="none" spc="0" normalizeH="0" baseline="0" noProof="0" dirty="0">
                <a:ln>
                  <a:noFill/>
                </a:ln>
                <a:solidFill>
                  <a:srgbClr val="9BBB59">
                    <a:lumMod val="75000"/>
                  </a:srgbClr>
                </a:solidFill>
                <a:effectLst/>
                <a:uLnTx/>
                <a:uFillTx/>
                <a:latin typeface="Calibri"/>
                <a:ea typeface="+mj-ea"/>
                <a:cs typeface="+mj-cs"/>
              </a:rPr>
            </a:br>
            <a:r>
              <a:rPr kumimoji="0" lang="es-ES" sz="2800" b="0" i="0" u="none" strike="noStrike" kern="1200" cap="none" spc="0" normalizeH="0" baseline="0" noProof="0" dirty="0">
                <a:ln>
                  <a:noFill/>
                </a:ln>
                <a:solidFill>
                  <a:srgbClr val="9BBB59">
                    <a:lumMod val="75000"/>
                  </a:srgbClr>
                </a:solidFill>
                <a:effectLst/>
                <a:uLnTx/>
                <a:uFillTx/>
                <a:latin typeface="Calibri"/>
                <a:ea typeface="+mj-ea"/>
                <a:cs typeface="+mj-cs"/>
              </a:rPr>
              <a:t>Licenciatura en Gestión Tecnológica</a:t>
            </a:r>
          </a:p>
          <a:p>
            <a:pPr lvl="0">
              <a:lnSpc>
                <a:spcPct val="120000"/>
              </a:lnSpc>
            </a:pPr>
            <a:br>
              <a:rPr kumimoji="0" lang="es-ES" sz="2800" b="0" i="0" u="none" strike="noStrike" kern="1200" cap="none" spc="0" normalizeH="0" baseline="0" noProof="0" dirty="0">
                <a:ln>
                  <a:noFill/>
                </a:ln>
                <a:solidFill>
                  <a:srgbClr val="9BBB59">
                    <a:lumMod val="75000"/>
                  </a:srgbClr>
                </a:solidFill>
                <a:effectLst/>
                <a:uLnTx/>
                <a:uFillTx/>
                <a:latin typeface="Calibri"/>
                <a:ea typeface="+mj-ea"/>
                <a:cs typeface="+mj-cs"/>
              </a:rPr>
            </a:br>
            <a:r>
              <a:rPr lang="es-ES" sz="5300" b="1" dirty="0">
                <a:solidFill>
                  <a:sysClr val="windowText" lastClr="000000"/>
                </a:solidFill>
                <a:latin typeface="Calibri"/>
              </a:rPr>
              <a:t>Explotación y administración</a:t>
            </a:r>
          </a:p>
          <a:p>
            <a:pPr lvl="0"/>
            <a:r>
              <a:rPr lang="es-ES" sz="5300" b="1" dirty="0">
                <a:solidFill>
                  <a:sysClr val="windowText" lastClr="000000"/>
                </a:solidFill>
                <a:latin typeface="Calibri"/>
              </a:rPr>
              <a:t>de Base de datos</a:t>
            </a:r>
          </a:p>
        </p:txBody>
      </p:sp>
      <p:sp>
        <p:nvSpPr>
          <p:cNvPr id="6" name="Rectangle 3">
            <a:extLst>
              <a:ext uri="{FF2B5EF4-FFF2-40B4-BE49-F238E27FC236}">
                <a16:creationId xmlns:a16="http://schemas.microsoft.com/office/drawing/2014/main" id="{2D6786F6-815B-4B99-A8FC-21B6B2976F0E}"/>
              </a:ext>
            </a:extLst>
          </p:cNvPr>
          <p:cNvSpPr/>
          <p:nvPr/>
        </p:nvSpPr>
        <p:spPr>
          <a:xfrm>
            <a:off x="153046" y="2817846"/>
            <a:ext cx="8640960" cy="1077218"/>
          </a:xfrm>
          <a:prstGeom prst="rect">
            <a:avLst/>
          </a:prstGeom>
        </p:spPr>
        <p:txBody>
          <a:bodyPr wrap="square">
            <a:spAutoFit/>
          </a:bodyPr>
          <a:lstStyle/>
          <a:p>
            <a:pPr lvl="0" algn="ctr"/>
            <a:r>
              <a:rPr lang="es-ES" sz="6400" kern="0" dirty="0">
                <a:ln>
                  <a:solidFill>
                    <a:srgbClr val="5B9BD5"/>
                  </a:solidFill>
                </a:ln>
                <a:solidFill>
                  <a:srgbClr val="44546A"/>
                </a:solidFill>
              </a:rPr>
              <a:t>El modelo relacional</a:t>
            </a:r>
          </a:p>
        </p:txBody>
      </p:sp>
      <p:sp>
        <p:nvSpPr>
          <p:cNvPr id="7" name="2 Subtítulo">
            <a:extLst>
              <a:ext uri="{FF2B5EF4-FFF2-40B4-BE49-F238E27FC236}">
                <a16:creationId xmlns:a16="http://schemas.microsoft.com/office/drawing/2014/main" id="{7992DCCB-DA40-4EC6-813E-350FFF051238}"/>
              </a:ext>
            </a:extLst>
          </p:cNvPr>
          <p:cNvSpPr txBox="1">
            <a:spLocks/>
          </p:cNvSpPr>
          <p:nvPr/>
        </p:nvSpPr>
        <p:spPr>
          <a:xfrm>
            <a:off x="287524" y="4543317"/>
            <a:ext cx="8640960" cy="201243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rPr>
              <a:t>Docentes:</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ES" sz="3500" b="0" i="0" u="none" strike="noStrike" kern="1200" cap="none" spc="0" normalizeH="0" baseline="0" noProof="0" dirty="0">
                <a:ln>
                  <a:noFill/>
                </a:ln>
                <a:solidFill>
                  <a:sysClr val="windowText" lastClr="000000"/>
                </a:solidFill>
                <a:effectLst/>
                <a:uLnTx/>
                <a:uFillTx/>
                <a:latin typeface="Calibri"/>
                <a:ea typeface="+mn-ea"/>
                <a:cs typeface="+mn-cs"/>
              </a:rPr>
              <a:t>	Juan </a:t>
            </a:r>
            <a:r>
              <a:rPr kumimoji="0" lang="es-ES" sz="3500" b="0" i="0" u="none" strike="noStrike" kern="1200" cap="none" spc="0" normalizeH="0" baseline="0" noProof="0" dirty="0" err="1">
                <a:ln>
                  <a:noFill/>
                </a:ln>
                <a:solidFill>
                  <a:sysClr val="windowText" lastClr="000000"/>
                </a:solidFill>
                <a:effectLst/>
                <a:uLnTx/>
                <a:uFillTx/>
                <a:latin typeface="Calibri"/>
                <a:ea typeface="+mn-ea"/>
                <a:cs typeface="+mn-cs"/>
              </a:rPr>
              <a:t>Otaegui</a:t>
            </a:r>
            <a:r>
              <a:rPr kumimoji="0" lang="es-ES" sz="35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hlinkClick r:id="rId3"/>
              </a:rPr>
              <a:t>jotaegui@unlam.edu.ar</a:t>
            </a: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rPr>
              <a:t>	José Leta		</a:t>
            </a: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hlinkClick r:id="rId4"/>
              </a:rPr>
              <a:t>jleta@unlam.edu.ar</a:t>
            </a: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rPr>
              <a:t> </a:t>
            </a:r>
            <a:endParaRPr kumimoji="0" lang="es-ES" sz="35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466692" y="0"/>
            <a:ext cx="8187157" cy="1141560"/>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Valores y </a:t>
            </a:r>
            <a:r>
              <a:rPr lang="es-ES" sz="4300" dirty="0" err="1">
                <a:solidFill>
                  <a:srgbClr val="572314"/>
                </a:solidFill>
                <a:latin typeface="Gill Sans MT"/>
              </a:rPr>
              <a:t>NULLs</a:t>
            </a:r>
            <a:r>
              <a:rPr lang="es-ES" sz="4300" dirty="0">
                <a:solidFill>
                  <a:srgbClr val="572314"/>
                </a:solidFill>
                <a:latin typeface="Gill Sans MT"/>
              </a:rPr>
              <a:t> en las </a:t>
            </a:r>
            <a:r>
              <a:rPr lang="es-ES" sz="4300" dirty="0" err="1">
                <a:solidFill>
                  <a:srgbClr val="572314"/>
                </a:solidFill>
                <a:latin typeface="Gill Sans MT"/>
              </a:rPr>
              <a:t>tuplas</a:t>
            </a:r>
            <a:endParaRPr lang="es-ES" dirty="0"/>
          </a:p>
        </p:txBody>
      </p:sp>
      <p:sp>
        <p:nvSpPr>
          <p:cNvPr id="169" name="CustomShape 2"/>
          <p:cNvSpPr/>
          <p:nvPr/>
        </p:nvSpPr>
        <p:spPr>
          <a:xfrm>
            <a:off x="220093" y="981635"/>
            <a:ext cx="8680357" cy="5593977"/>
          </a:xfrm>
          <a:prstGeom prst="rect">
            <a:avLst/>
          </a:prstGeom>
          <a:noFill/>
          <a:ln>
            <a:noFill/>
          </a:ln>
        </p:spPr>
        <p:txBody>
          <a:bodyPr lIns="90000" tIns="45000" rIns="90000" bIns="45000">
            <a:normAutofit fontScale="92500" lnSpcReduction="20000"/>
          </a:bodyPr>
          <a:lstStyle/>
          <a:p>
            <a:r>
              <a:rPr lang="es-ES" sz="3600" dirty="0"/>
              <a:t>Cada valor en una </a:t>
            </a:r>
            <a:r>
              <a:rPr lang="es-ES" sz="3600" dirty="0" err="1"/>
              <a:t>tupla</a:t>
            </a:r>
            <a:r>
              <a:rPr lang="es-ES" sz="3600" dirty="0"/>
              <a:t> es un valor atómico, por lo que no es divisible en componentes dentro del  modelo relacional básico. Por lo tanto, no están permitidos los atributos </a:t>
            </a:r>
            <a:r>
              <a:rPr lang="es-AR" sz="3600" dirty="0"/>
              <a:t>compuestos y </a:t>
            </a:r>
            <a:r>
              <a:rPr lang="es-AR" sz="3600" dirty="0" err="1"/>
              <a:t>multivalor</a:t>
            </a:r>
            <a:r>
              <a:rPr lang="es-AR" sz="3600" dirty="0"/>
              <a:t>.</a:t>
            </a:r>
          </a:p>
          <a:p>
            <a:r>
              <a:rPr lang="es-ES" sz="3600" dirty="0"/>
              <a:t>Los atributos multivalor deben representarse en relaciones separadas (tuplas separadas), mientras que los compuestos se representan por sus atributos componentes simples en el modelo relacional básico.</a:t>
            </a:r>
          </a:p>
          <a:p>
            <a:r>
              <a:rPr lang="es-ES" sz="3600" dirty="0"/>
              <a:t>Por otro lado los valores NULL (nulo), se utilizan para representar los valores de atributos que pueden ser desconocidos o no ser aplicables a una </a:t>
            </a:r>
            <a:r>
              <a:rPr lang="es-ES" sz="3600" dirty="0" err="1"/>
              <a:t>tupla</a:t>
            </a:r>
            <a:endParaRPr lang="es-ES" sz="3600" dirty="0"/>
          </a:p>
        </p:txBody>
      </p:sp>
    </p:spTree>
    <p:extLst>
      <p:ext uri="{BB962C8B-B14F-4D97-AF65-F5344CB8AC3E}">
        <p14:creationId xmlns:p14="http://schemas.microsoft.com/office/powerpoint/2010/main" val="126162856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466692" y="0"/>
            <a:ext cx="8187157" cy="981635"/>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Restricciones del modelo relacional</a:t>
            </a:r>
            <a:endParaRPr lang="es-ES" dirty="0"/>
          </a:p>
        </p:txBody>
      </p:sp>
      <p:sp>
        <p:nvSpPr>
          <p:cNvPr id="169" name="CustomShape 2"/>
          <p:cNvSpPr/>
          <p:nvPr/>
        </p:nvSpPr>
        <p:spPr>
          <a:xfrm>
            <a:off x="220093" y="981635"/>
            <a:ext cx="8680357" cy="5593977"/>
          </a:xfrm>
          <a:prstGeom prst="rect">
            <a:avLst/>
          </a:prstGeom>
          <a:noFill/>
          <a:ln>
            <a:noFill/>
          </a:ln>
        </p:spPr>
        <p:txBody>
          <a:bodyPr lIns="90000" tIns="45000" rIns="90000" bIns="45000">
            <a:normAutofit/>
          </a:bodyPr>
          <a:lstStyle/>
          <a:p>
            <a:r>
              <a:rPr lang="es-ES" sz="3600" dirty="0"/>
              <a:t>En una base de datos relacional existirán muchas relaciones y las tuplas de las mismas estarán relacionadas de diferentes formas. Por lo que, existen muchas restricciones, o </a:t>
            </a:r>
            <a:r>
              <a:rPr lang="es-ES" sz="3600" dirty="0" err="1"/>
              <a:t>constraints</a:t>
            </a:r>
            <a:r>
              <a:rPr lang="es-ES" sz="3600" dirty="0"/>
              <a:t>, en los valores de un estado de base de datos. Estas restricciones están derivadas de las reglas del Universo de Discurso que dicha base de datos representa.</a:t>
            </a:r>
          </a:p>
        </p:txBody>
      </p:sp>
    </p:spTree>
    <p:extLst>
      <p:ext uri="{BB962C8B-B14F-4D97-AF65-F5344CB8AC3E}">
        <p14:creationId xmlns:p14="http://schemas.microsoft.com/office/powerpoint/2010/main" val="117344338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466692" y="0"/>
            <a:ext cx="8187157" cy="981635"/>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Restricciones del modelo relacional</a:t>
            </a:r>
            <a:endParaRPr lang="es-ES" dirty="0"/>
          </a:p>
        </p:txBody>
      </p:sp>
      <p:sp>
        <p:nvSpPr>
          <p:cNvPr id="169" name="CustomShape 2"/>
          <p:cNvSpPr/>
          <p:nvPr/>
        </p:nvSpPr>
        <p:spPr>
          <a:xfrm>
            <a:off x="220093" y="981635"/>
            <a:ext cx="8680357" cy="5593977"/>
          </a:xfrm>
          <a:prstGeom prst="rect">
            <a:avLst/>
          </a:prstGeom>
          <a:noFill/>
          <a:ln>
            <a:noFill/>
          </a:ln>
        </p:spPr>
        <p:txBody>
          <a:bodyPr lIns="90000" tIns="45000" rIns="90000" bIns="45000">
            <a:normAutofit lnSpcReduction="10000"/>
          </a:bodyPr>
          <a:lstStyle/>
          <a:p>
            <a:r>
              <a:rPr lang="es-ES" sz="3600" dirty="0"/>
              <a:t>Tipos de restricciones:</a:t>
            </a:r>
          </a:p>
          <a:p>
            <a:pPr marL="571500" indent="-571500">
              <a:buFont typeface="Arial" panose="020B0604020202020204" pitchFamily="34" charset="0"/>
              <a:buChar char="•"/>
            </a:pPr>
            <a:r>
              <a:rPr lang="es-ES" sz="3600" b="1" dirty="0"/>
              <a:t>Restricciones semánticas</a:t>
            </a:r>
            <a:r>
              <a:rPr lang="es-ES" sz="3600" dirty="0"/>
              <a:t>, basadas en aplicación o reglas de negocio. Generalmente son las implementadas mediante programación (</a:t>
            </a:r>
            <a:r>
              <a:rPr lang="es-ES" sz="3600" dirty="0" err="1"/>
              <a:t>Triggers</a:t>
            </a:r>
            <a:r>
              <a:rPr lang="es-ES" sz="3600" dirty="0"/>
              <a:t>, Store </a:t>
            </a:r>
            <a:r>
              <a:rPr lang="es-ES" sz="3600" dirty="0" err="1"/>
              <a:t>Procedures</a:t>
            </a:r>
            <a:r>
              <a:rPr lang="es-ES" sz="3600" dirty="0"/>
              <a:t>, Macros, </a:t>
            </a:r>
            <a:r>
              <a:rPr lang="es-ES" sz="3600" dirty="0" err="1"/>
              <a:t>etc</a:t>
            </a:r>
            <a:r>
              <a:rPr lang="es-ES" sz="3600" dirty="0"/>
              <a:t>). Por ejemplo, el  número máximo de horas que un empleado puede trabajar a la semana es de 40 </a:t>
            </a:r>
          </a:p>
          <a:p>
            <a:pPr marL="571500" indent="-571500">
              <a:buFont typeface="Arial" panose="020B0604020202020204" pitchFamily="34" charset="0"/>
              <a:buChar char="•"/>
            </a:pPr>
            <a:r>
              <a:rPr lang="es-ES" sz="3600" b="1" dirty="0"/>
              <a:t>Restricciones explícitas </a:t>
            </a:r>
            <a:r>
              <a:rPr lang="es-ES" sz="3600" dirty="0"/>
              <a:t>o basadas en el esquema. </a:t>
            </a:r>
          </a:p>
        </p:txBody>
      </p:sp>
    </p:spTree>
    <p:extLst>
      <p:ext uri="{BB962C8B-B14F-4D97-AF65-F5344CB8AC3E}">
        <p14:creationId xmlns:p14="http://schemas.microsoft.com/office/powerpoint/2010/main" val="179910414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466692" y="0"/>
            <a:ext cx="8187157" cy="981635"/>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Restricciones explicitas</a:t>
            </a:r>
            <a:endParaRPr lang="es-ES" dirty="0"/>
          </a:p>
        </p:txBody>
      </p:sp>
      <p:sp>
        <p:nvSpPr>
          <p:cNvPr id="169" name="CustomShape 2"/>
          <p:cNvSpPr/>
          <p:nvPr/>
        </p:nvSpPr>
        <p:spPr>
          <a:xfrm>
            <a:off x="220093" y="981635"/>
            <a:ext cx="8680357" cy="5593977"/>
          </a:xfrm>
          <a:prstGeom prst="rect">
            <a:avLst/>
          </a:prstGeom>
          <a:noFill/>
          <a:ln>
            <a:noFill/>
          </a:ln>
        </p:spPr>
        <p:txBody>
          <a:bodyPr lIns="90000" tIns="45000" rIns="90000" bIns="45000">
            <a:normAutofit lnSpcReduction="10000"/>
          </a:bodyPr>
          <a:lstStyle/>
          <a:p>
            <a:pPr marL="571500" lvl="1" indent="-571500">
              <a:buFont typeface="Arial" panose="020B0604020202020204" pitchFamily="34" charset="0"/>
              <a:buChar char="•"/>
            </a:pPr>
            <a:r>
              <a:rPr lang="es-ES" sz="3600" b="1" dirty="0"/>
              <a:t>Restricciones de dominio</a:t>
            </a:r>
            <a:r>
              <a:rPr lang="es-ES" sz="3600" dirty="0"/>
              <a:t>: un atributo solo puede tomar los valores permitidos por su dominio</a:t>
            </a:r>
          </a:p>
          <a:p>
            <a:pPr marL="571500" indent="-571500">
              <a:buFont typeface="Arial" panose="020B0604020202020204" pitchFamily="34" charset="0"/>
              <a:buChar char="•"/>
            </a:pPr>
            <a:r>
              <a:rPr lang="es-ES" sz="3600" b="1" dirty="0"/>
              <a:t>Restricciones de clave</a:t>
            </a:r>
            <a:r>
              <a:rPr lang="es-ES" sz="3600" dirty="0"/>
              <a:t>: una relación no puede tener </a:t>
            </a:r>
            <a:r>
              <a:rPr lang="es-ES" sz="3600" dirty="0" err="1"/>
              <a:t>tuplas</a:t>
            </a:r>
            <a:r>
              <a:rPr lang="es-ES" sz="3600" dirty="0"/>
              <a:t> duplicadas. El valor de un atributo clave puede usarse para identificar de forma única cada </a:t>
            </a:r>
            <a:r>
              <a:rPr lang="es-ES" sz="3600" dirty="0" err="1"/>
              <a:t>tupla</a:t>
            </a:r>
            <a:r>
              <a:rPr lang="es-ES" sz="3600" dirty="0"/>
              <a:t> en la relación.</a:t>
            </a:r>
          </a:p>
          <a:p>
            <a:pPr marL="571500" indent="-571500">
              <a:buFont typeface="Arial" panose="020B0604020202020204" pitchFamily="34" charset="0"/>
              <a:buChar char="•"/>
            </a:pPr>
            <a:r>
              <a:rPr lang="es-ES" sz="3600" b="1" dirty="0"/>
              <a:t>Restricciones en valores NULL</a:t>
            </a:r>
            <a:r>
              <a:rPr lang="es-ES" sz="3600" dirty="0"/>
              <a:t>: especifica cuando se permiten o no los valores NULL en un atributo.</a:t>
            </a:r>
          </a:p>
        </p:txBody>
      </p:sp>
    </p:spTree>
    <p:extLst>
      <p:ext uri="{BB962C8B-B14F-4D97-AF65-F5344CB8AC3E}">
        <p14:creationId xmlns:p14="http://schemas.microsoft.com/office/powerpoint/2010/main" val="64599472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466692" y="0"/>
            <a:ext cx="8187157" cy="981635"/>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Restricciones explicitas</a:t>
            </a:r>
            <a:endParaRPr lang="es-ES" dirty="0"/>
          </a:p>
        </p:txBody>
      </p:sp>
      <p:sp>
        <p:nvSpPr>
          <p:cNvPr id="169" name="CustomShape 2"/>
          <p:cNvSpPr/>
          <p:nvPr/>
        </p:nvSpPr>
        <p:spPr>
          <a:xfrm>
            <a:off x="220093" y="981635"/>
            <a:ext cx="8680357" cy="5593977"/>
          </a:xfrm>
          <a:prstGeom prst="rect">
            <a:avLst/>
          </a:prstGeom>
          <a:noFill/>
          <a:ln>
            <a:noFill/>
          </a:ln>
        </p:spPr>
        <p:txBody>
          <a:bodyPr lIns="90000" tIns="45000" rIns="90000" bIns="45000">
            <a:normAutofit/>
          </a:bodyPr>
          <a:lstStyle/>
          <a:p>
            <a:pPr marL="571500" lvl="1" indent="-571500">
              <a:buFont typeface="Arial" panose="020B0604020202020204" pitchFamily="34" charset="0"/>
              <a:buChar char="•"/>
            </a:pPr>
            <a:r>
              <a:rPr lang="es-ES" sz="3600" b="1" dirty="0"/>
              <a:t>Restricciones de integridad de entidad</a:t>
            </a:r>
            <a:r>
              <a:rPr lang="es-ES" sz="3600" dirty="0"/>
              <a:t>: el valor de ninguna clave principal puede ser NULL.</a:t>
            </a:r>
          </a:p>
          <a:p>
            <a:pPr marL="571500" lvl="1" indent="-571500">
              <a:buFont typeface="Arial" panose="020B0604020202020204" pitchFamily="34" charset="0"/>
              <a:buChar char="•"/>
            </a:pPr>
            <a:r>
              <a:rPr lang="es-ES" sz="3600" b="1" dirty="0"/>
              <a:t>Restricciones de integridad referencial</a:t>
            </a:r>
            <a:r>
              <a:rPr lang="es-ES" sz="3600" dirty="0"/>
              <a:t>: una tupla de una relación que hace referencia a otra relación debe hacer referencia a una tupla existente de esa otra relación.</a:t>
            </a:r>
          </a:p>
        </p:txBody>
      </p:sp>
    </p:spTree>
    <p:extLst>
      <p:ext uri="{BB962C8B-B14F-4D97-AF65-F5344CB8AC3E}">
        <p14:creationId xmlns:p14="http://schemas.microsoft.com/office/powerpoint/2010/main" val="101074144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220094" y="0"/>
            <a:ext cx="8680356" cy="981635"/>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Restricciones al operar en una DB</a:t>
            </a:r>
            <a:endParaRPr lang="es-ES" dirty="0"/>
          </a:p>
        </p:txBody>
      </p:sp>
      <p:sp>
        <p:nvSpPr>
          <p:cNvPr id="169" name="CustomShape 2"/>
          <p:cNvSpPr/>
          <p:nvPr/>
        </p:nvSpPr>
        <p:spPr>
          <a:xfrm>
            <a:off x="220093" y="981635"/>
            <a:ext cx="8680357" cy="5593977"/>
          </a:xfrm>
          <a:prstGeom prst="rect">
            <a:avLst/>
          </a:prstGeom>
          <a:noFill/>
          <a:ln>
            <a:noFill/>
          </a:ln>
        </p:spPr>
        <p:txBody>
          <a:bodyPr lIns="90000" tIns="45000" rIns="90000" bIns="45000">
            <a:normAutofit fontScale="92500" lnSpcReduction="10000"/>
          </a:bodyPr>
          <a:lstStyle/>
          <a:p>
            <a:pPr marL="0" lvl="1"/>
            <a:r>
              <a:rPr lang="es-ES" sz="3600" dirty="0"/>
              <a:t>Existen tres tipos de operaciones básicas:</a:t>
            </a:r>
          </a:p>
          <a:p>
            <a:pPr marL="1028700" lvl="2" indent="-571500">
              <a:spcAft>
                <a:spcPts val="1200"/>
              </a:spcAft>
              <a:buFont typeface="Arial" panose="020B0604020202020204" pitchFamily="34" charset="0"/>
              <a:buChar char="•"/>
            </a:pPr>
            <a:r>
              <a:rPr lang="es-ES" sz="3600" b="1" dirty="0">
                <a:effectLst>
                  <a:outerShdw blurRad="38100" dist="38100" dir="2700000" algn="tl">
                    <a:srgbClr val="000000">
                      <a:alpha val="43137"/>
                    </a:srgbClr>
                  </a:outerShdw>
                </a:effectLst>
              </a:rPr>
              <a:t>Inserción,</a:t>
            </a:r>
            <a:r>
              <a:rPr lang="es-ES" sz="3600" dirty="0"/>
              <a:t> (</a:t>
            </a:r>
            <a:r>
              <a:rPr lang="es-ES" sz="3600" dirty="0" err="1"/>
              <a:t>Insert</a:t>
            </a:r>
            <a:r>
              <a:rPr lang="es-ES" sz="3600" dirty="0"/>
              <a:t>) se utiliza para insertar una nueva </a:t>
            </a:r>
            <a:r>
              <a:rPr lang="es-ES" sz="3600" dirty="0" err="1"/>
              <a:t>tupla</a:t>
            </a:r>
            <a:r>
              <a:rPr lang="es-ES" sz="3600" dirty="0"/>
              <a:t> o </a:t>
            </a:r>
            <a:r>
              <a:rPr lang="es-ES" sz="3600" dirty="0" err="1"/>
              <a:t>tuplas</a:t>
            </a:r>
            <a:r>
              <a:rPr lang="es-ES" sz="3600" dirty="0"/>
              <a:t> en una relación, </a:t>
            </a:r>
          </a:p>
          <a:p>
            <a:pPr marL="1028700" lvl="2" indent="-571500">
              <a:spcAft>
                <a:spcPts val="1200"/>
              </a:spcAft>
              <a:buFont typeface="Arial" panose="020B0604020202020204" pitchFamily="34" charset="0"/>
              <a:buChar char="•"/>
            </a:pPr>
            <a:r>
              <a:rPr lang="es-ES" sz="3600" b="1" dirty="0">
                <a:effectLst>
                  <a:outerShdw blurRad="38100" dist="38100" dir="2700000" algn="tl">
                    <a:srgbClr val="000000">
                      <a:alpha val="43137"/>
                    </a:srgbClr>
                  </a:outerShdw>
                </a:effectLst>
              </a:rPr>
              <a:t>borrado </a:t>
            </a:r>
            <a:r>
              <a:rPr lang="es-ES" sz="3600" dirty="0"/>
              <a:t>(</a:t>
            </a:r>
            <a:r>
              <a:rPr lang="es-ES" sz="3600" dirty="0" err="1"/>
              <a:t>Delete</a:t>
            </a:r>
            <a:r>
              <a:rPr lang="es-ES" sz="3600" dirty="0"/>
              <a:t>) se encarga de borrarlas</a:t>
            </a:r>
          </a:p>
          <a:p>
            <a:pPr marL="1028700" lvl="2" indent="-571500">
              <a:spcAft>
                <a:spcPts val="1200"/>
              </a:spcAft>
              <a:buFont typeface="Arial" panose="020B0604020202020204" pitchFamily="34" charset="0"/>
              <a:buChar char="•"/>
            </a:pPr>
            <a:r>
              <a:rPr lang="es-ES" sz="3600" b="1" dirty="0">
                <a:effectLst>
                  <a:outerShdw blurRad="38100" dist="38100" dir="2700000" algn="tl">
                    <a:srgbClr val="000000">
                      <a:alpha val="43137"/>
                    </a:srgbClr>
                  </a:outerShdw>
                </a:effectLst>
              </a:rPr>
              <a:t>y modificación</a:t>
            </a:r>
            <a:r>
              <a:rPr lang="es-ES" sz="3600" dirty="0"/>
              <a:t> (</a:t>
            </a:r>
            <a:r>
              <a:rPr lang="es-ES" sz="3600" dirty="0" err="1"/>
              <a:t>Update</a:t>
            </a:r>
            <a:r>
              <a:rPr lang="es-ES" sz="3600" dirty="0"/>
              <a:t>) cambia los valores de algunos atributos de las </a:t>
            </a:r>
            <a:r>
              <a:rPr lang="es-ES" sz="3600" dirty="0" err="1"/>
              <a:t>tuplas</a:t>
            </a:r>
            <a:r>
              <a:rPr lang="es-ES" sz="3600" dirty="0"/>
              <a:t> que ya existen. </a:t>
            </a:r>
          </a:p>
          <a:p>
            <a:pPr marL="0" lvl="1">
              <a:spcAft>
                <a:spcPts val="1200"/>
              </a:spcAft>
            </a:pPr>
            <a:r>
              <a:rPr lang="es-ES" sz="3600" dirty="0"/>
              <a:t>Siempre que se aplique cualquiera de estas operaciones, deberán respetarse las restricciones de integridad especificadas en el esquema de la base de datos.</a:t>
            </a:r>
          </a:p>
        </p:txBody>
      </p:sp>
    </p:spTree>
    <p:extLst>
      <p:ext uri="{BB962C8B-B14F-4D97-AF65-F5344CB8AC3E}">
        <p14:creationId xmlns:p14="http://schemas.microsoft.com/office/powerpoint/2010/main" val="264242365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220094" y="0"/>
            <a:ext cx="8680356" cy="981635"/>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Inserción</a:t>
            </a:r>
            <a:endParaRPr lang="es-ES" dirty="0"/>
          </a:p>
        </p:txBody>
      </p:sp>
      <p:sp>
        <p:nvSpPr>
          <p:cNvPr id="169" name="CustomShape 2"/>
          <p:cNvSpPr/>
          <p:nvPr/>
        </p:nvSpPr>
        <p:spPr>
          <a:xfrm>
            <a:off x="220093" y="847165"/>
            <a:ext cx="8680357" cy="5862917"/>
          </a:xfrm>
          <a:prstGeom prst="rect">
            <a:avLst/>
          </a:prstGeom>
          <a:noFill/>
          <a:ln>
            <a:noFill/>
          </a:ln>
        </p:spPr>
        <p:txBody>
          <a:bodyPr lIns="90000" tIns="45000" rIns="90000" bIns="45000">
            <a:normAutofit fontScale="70000" lnSpcReduction="20000"/>
          </a:bodyPr>
          <a:lstStyle/>
          <a:p>
            <a:pPr marL="0" lvl="1">
              <a:spcAft>
                <a:spcPts val="1200"/>
              </a:spcAft>
            </a:pPr>
            <a:r>
              <a:rPr lang="es-ES" sz="3600" dirty="0" err="1"/>
              <a:t>Insert</a:t>
            </a:r>
            <a:r>
              <a:rPr lang="es-ES" sz="3600" dirty="0"/>
              <a:t> proporciona una lista de los valores de atributo para una nueva </a:t>
            </a:r>
            <a:r>
              <a:rPr lang="es-ES" sz="3600" dirty="0" err="1"/>
              <a:t>tupla</a:t>
            </a:r>
            <a:r>
              <a:rPr lang="es-ES" sz="3600" dirty="0"/>
              <a:t> t que será insertada en una relación R. Esta operación puede violar cualquiera de las siguientes restricciones:</a:t>
            </a:r>
          </a:p>
          <a:p>
            <a:pPr marL="571500" lvl="1" indent="-571500">
              <a:spcAft>
                <a:spcPts val="1200"/>
              </a:spcAft>
              <a:buFont typeface="Arial" panose="020B0604020202020204" pitchFamily="34" charset="0"/>
              <a:buChar char="•"/>
            </a:pPr>
            <a:r>
              <a:rPr lang="es-ES" sz="3600" dirty="0"/>
              <a:t>las de dominio, si el valor dado a un atributo no aparece en el dominio correspondiente; </a:t>
            </a:r>
          </a:p>
          <a:p>
            <a:pPr marL="571500" lvl="1" indent="-571500">
              <a:spcAft>
                <a:spcPts val="1200"/>
              </a:spcAft>
              <a:buFont typeface="Arial" panose="020B0604020202020204" pitchFamily="34" charset="0"/>
              <a:buChar char="•"/>
            </a:pPr>
            <a:r>
              <a:rPr lang="es-ES" sz="3600" dirty="0"/>
              <a:t>las de clave, si el valor de dicha clave en la nueva </a:t>
            </a:r>
            <a:r>
              <a:rPr lang="es-ES" sz="3600" dirty="0" err="1"/>
              <a:t>tupla</a:t>
            </a:r>
            <a:r>
              <a:rPr lang="es-ES" sz="3600" dirty="0"/>
              <a:t> t ya existe en otra </a:t>
            </a:r>
            <a:r>
              <a:rPr lang="es-ES" sz="3600" dirty="0" err="1"/>
              <a:t>tupla</a:t>
            </a:r>
            <a:r>
              <a:rPr lang="es-ES" sz="3600" dirty="0"/>
              <a:t> en la relación r(R);</a:t>
            </a:r>
          </a:p>
          <a:p>
            <a:pPr marL="571500" lvl="1" indent="-571500">
              <a:spcAft>
                <a:spcPts val="1200"/>
              </a:spcAft>
              <a:buFont typeface="Arial" panose="020B0604020202020204" pitchFamily="34" charset="0"/>
              <a:buChar char="•"/>
            </a:pPr>
            <a:r>
              <a:rPr lang="es-ES" sz="3600" dirty="0"/>
              <a:t>las de integridad de entidad, si la clave principal de la nueva </a:t>
            </a:r>
            <a:r>
              <a:rPr lang="es-ES" sz="3600" dirty="0" err="1"/>
              <a:t>tupla</a:t>
            </a:r>
            <a:r>
              <a:rPr lang="es-ES" sz="3600" dirty="0"/>
              <a:t> t es NULL;</a:t>
            </a:r>
          </a:p>
          <a:p>
            <a:pPr marL="571500" lvl="1" indent="-571500">
              <a:spcAft>
                <a:spcPts val="1200"/>
              </a:spcAft>
              <a:buFont typeface="Arial" panose="020B0604020202020204" pitchFamily="34" charset="0"/>
              <a:buChar char="•"/>
            </a:pPr>
            <a:r>
              <a:rPr lang="es-ES" sz="3600" dirty="0"/>
              <a:t> y las de integridad referencial, si el valor de cualquier foreign key en t se refiere a una tupla que no exista en la relación referenciada.</a:t>
            </a:r>
          </a:p>
          <a:p>
            <a:pPr marL="0" lvl="1">
              <a:spcAft>
                <a:spcPts val="1200"/>
              </a:spcAft>
            </a:pPr>
            <a:r>
              <a:rPr lang="es-ES" sz="3600" dirty="0"/>
              <a:t>Si una inserción viola una o más restricciones, la opción predeterminada es rechazar la inserción, en líneas generales el DBMS explicara el motivo de dicho rechazo. Otra posibilidad es intentar corregir el motivo del rechazo</a:t>
            </a:r>
          </a:p>
        </p:txBody>
      </p:sp>
    </p:spTree>
    <p:extLst>
      <p:ext uri="{BB962C8B-B14F-4D97-AF65-F5344CB8AC3E}">
        <p14:creationId xmlns:p14="http://schemas.microsoft.com/office/powerpoint/2010/main" val="25367479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220094" y="0"/>
            <a:ext cx="8680356" cy="981635"/>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Borrado</a:t>
            </a:r>
            <a:endParaRPr lang="es-ES" dirty="0"/>
          </a:p>
        </p:txBody>
      </p:sp>
      <p:sp>
        <p:nvSpPr>
          <p:cNvPr id="169" name="CustomShape 2"/>
          <p:cNvSpPr/>
          <p:nvPr/>
        </p:nvSpPr>
        <p:spPr>
          <a:xfrm>
            <a:off x="220093" y="887506"/>
            <a:ext cx="8680357" cy="5876365"/>
          </a:xfrm>
          <a:prstGeom prst="rect">
            <a:avLst/>
          </a:prstGeom>
          <a:noFill/>
          <a:ln>
            <a:noFill/>
          </a:ln>
        </p:spPr>
        <p:txBody>
          <a:bodyPr lIns="90000" tIns="45000" rIns="90000" bIns="45000">
            <a:normAutofit fontScale="40000" lnSpcReduction="20000"/>
          </a:bodyPr>
          <a:lstStyle/>
          <a:p>
            <a:pPr marL="0" lvl="1">
              <a:spcAft>
                <a:spcPts val="1200"/>
              </a:spcAft>
            </a:pPr>
            <a:r>
              <a:rPr lang="es-ES" sz="6000" dirty="0" err="1"/>
              <a:t>Delete</a:t>
            </a:r>
            <a:r>
              <a:rPr lang="es-ES" sz="6000" dirty="0"/>
              <a:t> sólo puede violar la integridad referencial en caso de que la tupla a eliminar esté referenciada por las foreign </a:t>
            </a:r>
            <a:r>
              <a:rPr lang="es-ES" sz="6000" dirty="0" err="1"/>
              <a:t>keys</a:t>
            </a:r>
            <a:r>
              <a:rPr lang="es-ES" sz="6000" dirty="0"/>
              <a:t> de otras tuplas de la base de datos.</a:t>
            </a:r>
          </a:p>
          <a:p>
            <a:pPr marL="0" lvl="1">
              <a:spcAft>
                <a:spcPts val="1200"/>
              </a:spcAft>
            </a:pPr>
            <a:r>
              <a:rPr lang="es-ES" sz="6000" dirty="0"/>
              <a:t>Son varios los caminos que se pueden tomar si un borrado provoca una violación.</a:t>
            </a:r>
          </a:p>
          <a:p>
            <a:pPr marL="571500" lvl="1" indent="-571500">
              <a:spcAft>
                <a:spcPts val="1200"/>
              </a:spcAft>
              <a:buFont typeface="Arial" panose="020B0604020202020204" pitchFamily="34" charset="0"/>
              <a:buChar char="•"/>
            </a:pPr>
            <a:r>
              <a:rPr lang="es-ES" sz="6000" dirty="0"/>
              <a:t>El primero consiste en rechazar el borrado.</a:t>
            </a:r>
          </a:p>
          <a:p>
            <a:pPr marL="571500" lvl="1" indent="-571500">
              <a:spcAft>
                <a:spcPts val="1200"/>
              </a:spcAft>
              <a:buFont typeface="Arial" panose="020B0604020202020204" pitchFamily="34" charset="0"/>
              <a:buChar char="•"/>
            </a:pPr>
            <a:r>
              <a:rPr lang="es-ES" sz="6000" dirty="0"/>
              <a:t>El segundo pasa por intentar propagar el borrado eliminando las </a:t>
            </a:r>
            <a:r>
              <a:rPr lang="es-ES" sz="6000" dirty="0" err="1"/>
              <a:t>tuplas</a:t>
            </a:r>
            <a:r>
              <a:rPr lang="es-ES" sz="6000" dirty="0"/>
              <a:t> que hacen referencia a la que estamos intentado borrar. </a:t>
            </a:r>
          </a:p>
          <a:p>
            <a:pPr marL="571500" lvl="1" indent="-571500">
              <a:spcAft>
                <a:spcPts val="1200"/>
              </a:spcAft>
              <a:buFont typeface="Arial" panose="020B0604020202020204" pitchFamily="34" charset="0"/>
              <a:buChar char="•"/>
            </a:pPr>
            <a:r>
              <a:rPr lang="es-ES" sz="6000" dirty="0"/>
              <a:t>Una tercera posibilidad es modificar los valores del atributo referenciado que provocan la violación; a cada uno de ellos podría asignársele NULL, o modificarlo de forma que haga referencia a otra </a:t>
            </a:r>
            <a:r>
              <a:rPr lang="es-ES" sz="6000" dirty="0" err="1"/>
              <a:t>tupla</a:t>
            </a:r>
            <a:r>
              <a:rPr lang="es-ES" sz="6000" dirty="0"/>
              <a:t> válida. Hay que tener en cuenta que si el atributo referenciado que provoca la violación es parte de la clave principal de la otra relación entonces no puede ser establecido a NULL; ya que podría violar la integridad de entidad.</a:t>
            </a:r>
          </a:p>
          <a:p>
            <a:pPr marL="0" lvl="1">
              <a:spcAft>
                <a:spcPts val="1200"/>
              </a:spcAft>
            </a:pPr>
            <a:endParaRPr lang="es-ES" sz="3600" dirty="0"/>
          </a:p>
        </p:txBody>
      </p:sp>
    </p:spTree>
    <p:extLst>
      <p:ext uri="{BB962C8B-B14F-4D97-AF65-F5344CB8AC3E}">
        <p14:creationId xmlns:p14="http://schemas.microsoft.com/office/powerpoint/2010/main" val="162326456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220094" y="0"/>
            <a:ext cx="8680356" cy="981635"/>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Modificación</a:t>
            </a:r>
            <a:endParaRPr lang="es-ES" dirty="0"/>
          </a:p>
        </p:txBody>
      </p:sp>
      <p:sp>
        <p:nvSpPr>
          <p:cNvPr id="169" name="CustomShape 2"/>
          <p:cNvSpPr/>
          <p:nvPr/>
        </p:nvSpPr>
        <p:spPr>
          <a:xfrm>
            <a:off x="220093" y="833718"/>
            <a:ext cx="8680357" cy="5930153"/>
          </a:xfrm>
          <a:prstGeom prst="rect">
            <a:avLst/>
          </a:prstGeom>
          <a:noFill/>
          <a:ln>
            <a:noFill/>
          </a:ln>
        </p:spPr>
        <p:txBody>
          <a:bodyPr lIns="90000" tIns="45000" rIns="90000" bIns="45000">
            <a:normAutofit fontScale="47500" lnSpcReduction="20000"/>
          </a:bodyPr>
          <a:lstStyle/>
          <a:p>
            <a:pPr marL="0" lvl="1">
              <a:spcAft>
                <a:spcPts val="1200"/>
              </a:spcAft>
            </a:pPr>
            <a:r>
              <a:rPr lang="es-ES" sz="6000" dirty="0"/>
              <a:t>La modificación se emplea para cambiar los valores de uno o más atributos de una </a:t>
            </a:r>
            <a:r>
              <a:rPr lang="es-ES" sz="6000" dirty="0" err="1"/>
              <a:t>tupla</a:t>
            </a:r>
            <a:r>
              <a:rPr lang="es-ES" sz="6000" dirty="0"/>
              <a:t> (o </a:t>
            </a:r>
            <a:r>
              <a:rPr lang="es-ES" sz="6000" dirty="0" err="1"/>
              <a:t>tuplas</a:t>
            </a:r>
            <a:r>
              <a:rPr lang="es-ES" sz="6000" dirty="0"/>
              <a:t>) de una relación R. Para seleccionar la información a modificar es necesario indicar una condición en los atributos de la relación.</a:t>
            </a:r>
          </a:p>
          <a:p>
            <a:pPr marL="0" lvl="1">
              <a:spcAft>
                <a:spcPts val="1200"/>
              </a:spcAft>
            </a:pPr>
            <a:r>
              <a:rPr lang="es-ES" sz="6000" dirty="0"/>
              <a:t>La actualización de un atributo que no forma parte ni de una clave principal ni de una foreign key no suele plantear problemas. Solo puede llegar a violar la restricción de dominio.</a:t>
            </a:r>
          </a:p>
          <a:p>
            <a:pPr marL="0" lvl="1">
              <a:spcAft>
                <a:spcPts val="1200"/>
              </a:spcAft>
            </a:pPr>
            <a:r>
              <a:rPr lang="es-ES" sz="6000" dirty="0"/>
              <a:t>La modificación de una clave principal es una operación similar al borrado de una </a:t>
            </a:r>
            <a:r>
              <a:rPr lang="es-ES" sz="6000" dirty="0" err="1"/>
              <a:t>tupla</a:t>
            </a:r>
            <a:r>
              <a:rPr lang="es-ES" sz="6000" dirty="0"/>
              <a:t> y la inserción de otra en su lugar, ya que usamos esta clave principal para identificar dichas </a:t>
            </a:r>
            <a:r>
              <a:rPr lang="es-ES" sz="6000" dirty="0" err="1"/>
              <a:t>tuplas</a:t>
            </a:r>
            <a:r>
              <a:rPr lang="es-ES" sz="6000" dirty="0"/>
              <a:t>, en este caso se pueden violar todas las restricciones que vimos para ambas operaciones.</a:t>
            </a:r>
          </a:p>
          <a:p>
            <a:pPr marL="0" lvl="1">
              <a:spcAft>
                <a:spcPts val="1200"/>
              </a:spcAft>
            </a:pPr>
            <a:endParaRPr lang="es-ES" sz="3600" dirty="0"/>
          </a:p>
        </p:txBody>
      </p:sp>
    </p:spTree>
    <p:extLst>
      <p:ext uri="{BB962C8B-B14F-4D97-AF65-F5344CB8AC3E}">
        <p14:creationId xmlns:p14="http://schemas.microsoft.com/office/powerpoint/2010/main" val="234863857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220094" y="0"/>
            <a:ext cx="8680356" cy="981635"/>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Mapeo del DER al Modelo Relacional</a:t>
            </a:r>
            <a:endParaRPr lang="es-ES" dirty="0"/>
          </a:p>
        </p:txBody>
      </p:sp>
      <p:sp>
        <p:nvSpPr>
          <p:cNvPr id="169" name="CustomShape 2"/>
          <p:cNvSpPr/>
          <p:nvPr/>
        </p:nvSpPr>
        <p:spPr>
          <a:xfrm>
            <a:off x="220093" y="981635"/>
            <a:ext cx="8680357" cy="5593977"/>
          </a:xfrm>
          <a:prstGeom prst="rect">
            <a:avLst/>
          </a:prstGeom>
          <a:noFill/>
          <a:ln>
            <a:noFill/>
          </a:ln>
        </p:spPr>
        <p:txBody>
          <a:bodyPr lIns="90000" tIns="45000" rIns="90000" bIns="45000">
            <a:normAutofit fontScale="92500" lnSpcReduction="10000"/>
          </a:bodyPr>
          <a:lstStyle/>
          <a:p>
            <a:pPr marL="0" lvl="1"/>
            <a:r>
              <a:rPr lang="es-ES" sz="3600" dirty="0"/>
              <a:t>El diseño lógico de la base de datos o mapeado del modelo de datos tiene el fin de elaborar el esquema relacional basándose en el diseño de esquema conceptual (DER).</a:t>
            </a:r>
          </a:p>
          <a:p>
            <a:pPr marL="0" lvl="1"/>
            <a:r>
              <a:rPr lang="es-ES" sz="3600" dirty="0"/>
              <a:t>A continuación se describirán pasos para realizar esta conversión de manera manual. También existen herramientas computarizadas, como Erwin, que son de gran utilidad a la hora de desarrollar esquemas ER, o variaciones de él, y luego convertirlo automáticamente en un esquema de base de datos relacional.</a:t>
            </a:r>
          </a:p>
        </p:txBody>
      </p:sp>
    </p:spTree>
    <p:extLst>
      <p:ext uri="{BB962C8B-B14F-4D97-AF65-F5344CB8AC3E}">
        <p14:creationId xmlns:p14="http://schemas.microsoft.com/office/powerpoint/2010/main" val="77098092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134470" y="0"/>
            <a:ext cx="8792449" cy="1141560"/>
          </a:xfrm>
          <a:prstGeom prst="rect">
            <a:avLst/>
          </a:prstGeom>
          <a:noFill/>
          <a:ln>
            <a:noFill/>
          </a:ln>
        </p:spPr>
        <p:txBody>
          <a:bodyPr lIns="90000" tIns="45000" rIns="90000" bIns="45000" anchor="ctr"/>
          <a:lstStyle/>
          <a:p>
            <a:pPr algn="ctr"/>
            <a:r>
              <a:rPr lang="es-ES" sz="4300" dirty="0">
                <a:solidFill>
                  <a:srgbClr val="572314"/>
                </a:solidFill>
                <a:latin typeface="Gill Sans MT"/>
              </a:rPr>
              <a:t>DER (repaso)</a:t>
            </a:r>
          </a:p>
        </p:txBody>
      </p:sp>
      <p:sp>
        <p:nvSpPr>
          <p:cNvPr id="102" name="CustomShape 2"/>
          <p:cNvSpPr/>
          <p:nvPr/>
        </p:nvSpPr>
        <p:spPr>
          <a:xfrm>
            <a:off x="288720" y="1233000"/>
            <a:ext cx="8644320" cy="5248482"/>
          </a:xfrm>
          <a:prstGeom prst="rect">
            <a:avLst/>
          </a:prstGeom>
          <a:noFill/>
          <a:ln>
            <a:noFill/>
          </a:ln>
        </p:spPr>
        <p:txBody>
          <a:bodyPr lIns="90000" tIns="45000" rIns="90000" bIns="45000">
            <a:normAutofit/>
          </a:bodyPr>
          <a:lstStyle/>
          <a:p>
            <a:pPr marL="457200" indent="-457200">
              <a:lnSpc>
                <a:spcPct val="90000"/>
              </a:lnSpc>
              <a:spcAft>
                <a:spcPts val="2400"/>
              </a:spcAft>
              <a:buSzPct val="80000"/>
              <a:buFont typeface="Arial" panose="020B0604020202020204" pitchFamily="34" charset="0"/>
              <a:buChar char="•"/>
            </a:pPr>
            <a:r>
              <a:rPr lang="es-AR" sz="3200" dirty="0">
                <a:solidFill>
                  <a:srgbClr val="000000"/>
                </a:solidFill>
              </a:rPr>
              <a:t>¿Qué constituye una entidad?</a:t>
            </a:r>
          </a:p>
          <a:p>
            <a:pPr marL="457200" indent="-457200">
              <a:lnSpc>
                <a:spcPct val="90000"/>
              </a:lnSpc>
              <a:spcAft>
                <a:spcPts val="2400"/>
              </a:spcAft>
              <a:buSzPct val="80000"/>
              <a:buFont typeface="Arial" panose="020B0604020202020204" pitchFamily="34" charset="0"/>
              <a:buChar char="•"/>
            </a:pPr>
            <a:r>
              <a:rPr lang="es-AR" sz="3200" dirty="0">
                <a:solidFill>
                  <a:srgbClr val="000000"/>
                </a:solidFill>
              </a:rPr>
              <a:t>¿Qué constituye un atributo? </a:t>
            </a:r>
          </a:p>
          <a:p>
            <a:pPr marL="806450">
              <a:lnSpc>
                <a:spcPct val="90000"/>
              </a:lnSpc>
              <a:spcAft>
                <a:spcPts val="2400"/>
              </a:spcAft>
              <a:buSzPct val="80000"/>
            </a:pPr>
            <a:r>
              <a:rPr lang="es-AR" sz="3200" dirty="0">
                <a:solidFill>
                  <a:srgbClr val="000000"/>
                </a:solidFill>
              </a:rPr>
              <a:t>No hay respuestas simples.</a:t>
            </a:r>
          </a:p>
          <a:p>
            <a:pPr marL="806450">
              <a:lnSpc>
                <a:spcPct val="90000"/>
              </a:lnSpc>
              <a:spcAft>
                <a:spcPts val="2400"/>
              </a:spcAft>
              <a:buSzPct val="80000"/>
            </a:pPr>
            <a:r>
              <a:rPr lang="es-AR" sz="3200" dirty="0">
                <a:solidFill>
                  <a:srgbClr val="000000"/>
                </a:solidFill>
              </a:rPr>
              <a:t>Ejemplos con Empleado – Teléfono</a:t>
            </a:r>
          </a:p>
          <a:p>
            <a:pPr marL="457200" indent="-457200">
              <a:lnSpc>
                <a:spcPct val="90000"/>
              </a:lnSpc>
              <a:spcAft>
                <a:spcPts val="2400"/>
              </a:spcAft>
              <a:buSzPct val="80000"/>
              <a:buFont typeface="Arial" panose="020B0604020202020204" pitchFamily="34" charset="0"/>
              <a:buChar char="•"/>
            </a:pPr>
            <a:r>
              <a:rPr lang="es-AR" sz="3200" dirty="0">
                <a:solidFill>
                  <a:srgbClr val="000000"/>
                </a:solidFill>
              </a:rPr>
              <a:t>¿Qué constituye una relación?</a:t>
            </a:r>
          </a:p>
          <a:p>
            <a:pPr marL="806450">
              <a:lnSpc>
                <a:spcPct val="90000"/>
              </a:lnSpc>
              <a:spcAft>
                <a:spcPts val="2400"/>
              </a:spcAft>
              <a:buSzPct val="80000"/>
            </a:pPr>
            <a:r>
              <a:rPr lang="es-AR" sz="3200" dirty="0">
                <a:solidFill>
                  <a:srgbClr val="000000"/>
                </a:solidFill>
              </a:rPr>
              <a:t>Ejemplos con Cliente - Préstamo - Sucursal</a:t>
            </a:r>
            <a:endParaRPr lang="es-AR" sz="3200" dirty="0"/>
          </a:p>
        </p:txBody>
      </p:sp>
      <p:sp>
        <p:nvSpPr>
          <p:cNvPr id="103" name="CustomShape 3"/>
          <p:cNvSpPr/>
          <p:nvPr/>
        </p:nvSpPr>
        <p:spPr>
          <a:xfrm>
            <a:off x="1357200" y="2857320"/>
            <a:ext cx="7498080" cy="1141560"/>
          </a:xfrm>
          <a:prstGeom prst="rect">
            <a:avLst/>
          </a:prstGeom>
          <a:noFill/>
          <a:ln>
            <a:noFill/>
          </a:ln>
        </p:spPr>
      </p:sp>
      <p:sp>
        <p:nvSpPr>
          <p:cNvPr id="104" name="CustomShape 4"/>
          <p:cNvSpPr/>
          <p:nvPr/>
        </p:nvSpPr>
        <p:spPr>
          <a:xfrm>
            <a:off x="1428840" y="3876840"/>
            <a:ext cx="7498080" cy="2337120"/>
          </a:xfrm>
          <a:prstGeom prst="rect">
            <a:avLst/>
          </a:prstGeom>
          <a:noFill/>
          <a:ln w="9360">
            <a:noFill/>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215153" y="0"/>
            <a:ext cx="8686800" cy="900953"/>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Entidades Fuertes y sus atributos</a:t>
            </a:r>
            <a:endParaRPr lang="es-AR" dirty="0"/>
          </a:p>
        </p:txBody>
      </p:sp>
      <p:sp>
        <p:nvSpPr>
          <p:cNvPr id="110" name="CustomShape 2"/>
          <p:cNvSpPr/>
          <p:nvPr/>
        </p:nvSpPr>
        <p:spPr>
          <a:xfrm>
            <a:off x="215153" y="4790970"/>
            <a:ext cx="8686800" cy="1680168"/>
          </a:xfrm>
          <a:prstGeom prst="rect">
            <a:avLst/>
          </a:prstGeom>
          <a:noFill/>
          <a:ln>
            <a:noFill/>
          </a:ln>
        </p:spPr>
        <p:txBody>
          <a:bodyPr lIns="90000" tIns="45000" rIns="90000" bIns="45000">
            <a:normAutofit lnSpcReduction="10000"/>
          </a:bodyPr>
          <a:lstStyle/>
          <a:p>
            <a:pPr>
              <a:lnSpc>
                <a:spcPct val="100000"/>
              </a:lnSpc>
              <a:buSzPct val="80000"/>
            </a:pPr>
            <a:r>
              <a:rPr lang="es-AR" sz="2800" b="1" dirty="0">
                <a:solidFill>
                  <a:schemeClr val="accent5">
                    <a:lumMod val="75000"/>
                  </a:schemeClr>
                </a:solidFill>
                <a:effectLst>
                  <a:outerShdw blurRad="38100" dist="38100" dir="2700000" algn="tl">
                    <a:srgbClr val="000000">
                      <a:alpha val="43137"/>
                    </a:srgbClr>
                  </a:outerShdw>
                </a:effectLst>
              </a:rPr>
              <a:t>Empleado (</a:t>
            </a:r>
            <a:r>
              <a:rPr lang="es-AR" sz="2800" b="1" u="sng" dirty="0">
                <a:solidFill>
                  <a:schemeClr val="accent5">
                    <a:lumMod val="75000"/>
                  </a:schemeClr>
                </a:solidFill>
                <a:effectLst>
                  <a:outerShdw blurRad="38100" dist="38100" dir="2700000" algn="tl">
                    <a:srgbClr val="000000">
                      <a:alpha val="43137"/>
                    </a:srgbClr>
                  </a:outerShdw>
                </a:effectLst>
              </a:rPr>
              <a:t>legajo</a:t>
            </a:r>
            <a:r>
              <a:rPr lang="es-AR" sz="2800" b="1" dirty="0">
                <a:solidFill>
                  <a:schemeClr val="accent5">
                    <a:lumMod val="75000"/>
                  </a:schemeClr>
                </a:solidFill>
                <a:effectLst>
                  <a:outerShdw blurRad="38100" dist="38100" dir="2700000" algn="tl">
                    <a:srgbClr val="000000">
                      <a:alpha val="43137"/>
                    </a:srgbClr>
                  </a:outerShdw>
                </a:effectLst>
              </a:rPr>
              <a:t>, nombre, DNI, </a:t>
            </a:r>
            <a:r>
              <a:rPr lang="es-AR" sz="2800" b="1" dirty="0" err="1">
                <a:solidFill>
                  <a:schemeClr val="accent5">
                    <a:lumMod val="75000"/>
                  </a:schemeClr>
                </a:solidFill>
                <a:effectLst>
                  <a:outerShdw blurRad="38100" dist="38100" dir="2700000" algn="tl">
                    <a:srgbClr val="000000">
                      <a:alpha val="43137"/>
                    </a:srgbClr>
                  </a:outerShdw>
                </a:effectLst>
              </a:rPr>
              <a:t>fecha_nacimiento</a:t>
            </a:r>
            <a:r>
              <a:rPr lang="es-AR" sz="2800" b="1" dirty="0">
                <a:solidFill>
                  <a:schemeClr val="accent5">
                    <a:lumMod val="75000"/>
                  </a:schemeClr>
                </a:solidFill>
                <a:effectLst>
                  <a:outerShdw blurRad="38100" dist="38100" dir="2700000" algn="tl">
                    <a:srgbClr val="000000">
                      <a:alpha val="43137"/>
                    </a:srgbClr>
                  </a:outerShdw>
                </a:effectLst>
              </a:rPr>
              <a:t>, sexo)</a:t>
            </a:r>
          </a:p>
          <a:p>
            <a:pPr>
              <a:lnSpc>
                <a:spcPct val="100000"/>
              </a:lnSpc>
              <a:buSzPct val="80000"/>
            </a:pPr>
            <a:endParaRPr lang="es-AR" sz="2800" b="1" dirty="0">
              <a:solidFill>
                <a:schemeClr val="accent5">
                  <a:lumMod val="75000"/>
                </a:schemeClr>
              </a:solidFill>
              <a:effectLst>
                <a:outerShdw blurRad="38100" dist="38100" dir="2700000" algn="tl">
                  <a:srgbClr val="000000">
                    <a:alpha val="43137"/>
                  </a:srgbClr>
                </a:outerShdw>
              </a:effectLst>
            </a:endParaRPr>
          </a:p>
          <a:p>
            <a:pPr>
              <a:lnSpc>
                <a:spcPct val="100000"/>
              </a:lnSpc>
              <a:buSzPct val="80000"/>
            </a:pPr>
            <a:r>
              <a:rPr lang="es-ES" sz="2800" dirty="0"/>
              <a:t>Observar que el atributo legajo esta subrayado ya que es la clave de la entidad Empleado</a:t>
            </a:r>
            <a:endParaRPr lang="es-AR" sz="2800" b="1" dirty="0">
              <a:solidFill>
                <a:schemeClr val="accent5">
                  <a:lumMod val="75000"/>
                </a:schemeClr>
              </a:solidFill>
              <a:effectLst>
                <a:outerShdw blurRad="38100" dist="38100" dir="2700000" algn="tl">
                  <a:srgbClr val="000000">
                    <a:alpha val="43137"/>
                  </a:srgbClr>
                </a:outerShdw>
              </a:effectLst>
            </a:endParaRPr>
          </a:p>
          <a:p>
            <a:pPr>
              <a:lnSpc>
                <a:spcPct val="100000"/>
              </a:lnSpc>
            </a:pPr>
            <a:endParaRPr dirty="0"/>
          </a:p>
        </p:txBody>
      </p:sp>
      <p:sp>
        <p:nvSpPr>
          <p:cNvPr id="11" name="CustomShape 10"/>
          <p:cNvSpPr/>
          <p:nvPr/>
        </p:nvSpPr>
        <p:spPr>
          <a:xfrm>
            <a:off x="6145558" y="2078479"/>
            <a:ext cx="1270356" cy="464005"/>
          </a:xfrm>
          <a:prstGeom prst="rect">
            <a:avLst/>
          </a:prstGeom>
          <a:noFill/>
          <a:ln>
            <a:noFill/>
          </a:ln>
        </p:spPr>
        <p:txBody>
          <a:bodyPr wrap="none" lIns="90000" tIns="45000" rIns="90000" bIns="45000"/>
          <a:lstStyle/>
          <a:p>
            <a:pPr algn="ctr">
              <a:lnSpc>
                <a:spcPct val="100000"/>
              </a:lnSpc>
            </a:pPr>
            <a:endParaRPr lang="es-AR" dirty="0"/>
          </a:p>
        </p:txBody>
      </p:sp>
      <p:grpSp>
        <p:nvGrpSpPr>
          <p:cNvPr id="3" name="Group 2"/>
          <p:cNvGrpSpPr/>
          <p:nvPr/>
        </p:nvGrpSpPr>
        <p:grpSpPr>
          <a:xfrm>
            <a:off x="1049085" y="2690276"/>
            <a:ext cx="7045829" cy="2059468"/>
            <a:chOff x="807252" y="2061025"/>
            <a:chExt cx="7045829" cy="2059468"/>
          </a:xfrm>
        </p:grpSpPr>
        <p:sp>
          <p:nvSpPr>
            <p:cNvPr id="13" name="Line 15"/>
            <p:cNvSpPr/>
            <p:nvPr/>
          </p:nvSpPr>
          <p:spPr>
            <a:xfrm flipH="1">
              <a:off x="2336287" y="2299445"/>
              <a:ext cx="880093" cy="28905"/>
            </a:xfrm>
            <a:prstGeom prst="line">
              <a:avLst/>
            </a:prstGeom>
            <a:ln w="19080">
              <a:solidFill>
                <a:srgbClr val="4F271C"/>
              </a:solidFill>
              <a:round/>
            </a:ln>
          </p:spPr>
        </p:sp>
        <p:grpSp>
          <p:nvGrpSpPr>
            <p:cNvPr id="2" name="Group 1"/>
            <p:cNvGrpSpPr/>
            <p:nvPr/>
          </p:nvGrpSpPr>
          <p:grpSpPr>
            <a:xfrm>
              <a:off x="807252" y="2061025"/>
              <a:ext cx="7045829" cy="2059468"/>
              <a:chOff x="807252" y="2061025"/>
              <a:chExt cx="7045829" cy="2059468"/>
            </a:xfrm>
          </p:grpSpPr>
          <p:sp>
            <p:nvSpPr>
              <p:cNvPr id="6" name="Oval 5"/>
              <p:cNvSpPr/>
              <p:nvPr/>
            </p:nvSpPr>
            <p:spPr>
              <a:xfrm>
                <a:off x="1498579" y="3357565"/>
                <a:ext cx="1529036"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Oval 6"/>
              <p:cNvSpPr/>
              <p:nvPr/>
            </p:nvSpPr>
            <p:spPr>
              <a:xfrm>
                <a:off x="6004086" y="2061025"/>
                <a:ext cx="1529036"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Rectangle 7"/>
              <p:cNvSpPr/>
              <p:nvPr/>
            </p:nvSpPr>
            <p:spPr>
              <a:xfrm>
                <a:off x="3216382" y="2061025"/>
                <a:ext cx="1834419" cy="515127"/>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Line 15"/>
              <p:cNvSpPr/>
              <p:nvPr/>
            </p:nvSpPr>
            <p:spPr>
              <a:xfrm flipH="1" flipV="1">
                <a:off x="5050801" y="2286000"/>
                <a:ext cx="953284" cy="26894"/>
              </a:xfrm>
              <a:prstGeom prst="line">
                <a:avLst/>
              </a:prstGeom>
              <a:ln w="19080">
                <a:solidFill>
                  <a:srgbClr val="4F271C"/>
                </a:solidFill>
                <a:round/>
              </a:ln>
            </p:spPr>
          </p:sp>
          <p:sp>
            <p:nvSpPr>
              <p:cNvPr id="10" name="Line 15"/>
              <p:cNvSpPr/>
              <p:nvPr/>
            </p:nvSpPr>
            <p:spPr>
              <a:xfrm>
                <a:off x="4918614" y="2599800"/>
                <a:ext cx="1226944" cy="757765"/>
              </a:xfrm>
              <a:prstGeom prst="line">
                <a:avLst/>
              </a:prstGeom>
              <a:ln w="19080">
                <a:solidFill>
                  <a:srgbClr val="4F271C"/>
                </a:solidFill>
                <a:round/>
              </a:ln>
            </p:spPr>
          </p:sp>
          <p:sp>
            <p:nvSpPr>
              <p:cNvPr id="12" name="CustomShape 10"/>
              <p:cNvSpPr/>
              <p:nvPr/>
            </p:nvSpPr>
            <p:spPr>
              <a:xfrm>
                <a:off x="3216381" y="2067444"/>
                <a:ext cx="1834418" cy="464005"/>
              </a:xfrm>
              <a:prstGeom prst="rect">
                <a:avLst/>
              </a:prstGeom>
              <a:noFill/>
              <a:ln>
                <a:noFill/>
              </a:ln>
            </p:spPr>
            <p:txBody>
              <a:bodyPr wrap="none" lIns="90000" tIns="45000" rIns="90000" bIns="45000"/>
              <a:lstStyle/>
              <a:p>
                <a:pPr algn="ctr">
                  <a:lnSpc>
                    <a:spcPct val="100000"/>
                  </a:lnSpc>
                </a:pPr>
                <a:r>
                  <a:rPr lang="es-AR" sz="2400" b="1" dirty="0">
                    <a:solidFill>
                      <a:srgbClr val="4F271C"/>
                    </a:solidFill>
                    <a:latin typeface="Arial Narrow"/>
                  </a:rPr>
                  <a:t>EMPLEADO</a:t>
                </a:r>
                <a:endParaRPr lang="es-AR" dirty="0"/>
              </a:p>
            </p:txBody>
          </p:sp>
          <p:sp>
            <p:nvSpPr>
              <p:cNvPr id="14" name="Line 15"/>
              <p:cNvSpPr/>
              <p:nvPr/>
            </p:nvSpPr>
            <p:spPr>
              <a:xfrm flipH="1">
                <a:off x="2407024" y="2582571"/>
                <a:ext cx="1102658" cy="768575"/>
              </a:xfrm>
              <a:prstGeom prst="line">
                <a:avLst/>
              </a:prstGeom>
              <a:ln w="19080">
                <a:solidFill>
                  <a:srgbClr val="4F271C"/>
                </a:solidFill>
                <a:round/>
              </a:ln>
            </p:spPr>
          </p:sp>
          <p:sp>
            <p:nvSpPr>
              <p:cNvPr id="15" name="Oval 14"/>
              <p:cNvSpPr/>
              <p:nvPr/>
            </p:nvSpPr>
            <p:spPr>
              <a:xfrm>
                <a:off x="807252" y="2108321"/>
                <a:ext cx="1529036"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Oval 15"/>
              <p:cNvSpPr/>
              <p:nvPr/>
            </p:nvSpPr>
            <p:spPr>
              <a:xfrm>
                <a:off x="4918614" y="3351146"/>
                <a:ext cx="2934467"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CustomShape 10"/>
              <p:cNvSpPr/>
              <p:nvPr/>
            </p:nvSpPr>
            <p:spPr>
              <a:xfrm>
                <a:off x="936592" y="2118566"/>
                <a:ext cx="1270356" cy="464005"/>
              </a:xfrm>
              <a:prstGeom prst="rect">
                <a:avLst/>
              </a:prstGeom>
              <a:noFill/>
              <a:ln>
                <a:noFill/>
              </a:ln>
            </p:spPr>
            <p:txBody>
              <a:bodyPr wrap="none" lIns="90000" tIns="45000" rIns="90000" bIns="45000"/>
              <a:lstStyle/>
              <a:p>
                <a:pPr algn="ctr">
                  <a:lnSpc>
                    <a:spcPct val="100000"/>
                  </a:lnSpc>
                </a:pPr>
                <a:r>
                  <a:rPr lang="es-AR" sz="2400" b="1" u="sng" dirty="0">
                    <a:solidFill>
                      <a:srgbClr val="4F271C"/>
                    </a:solidFill>
                    <a:latin typeface="Arial Narrow"/>
                  </a:rPr>
                  <a:t>legajo</a:t>
                </a:r>
                <a:endParaRPr lang="es-AR" u="sng" dirty="0"/>
              </a:p>
            </p:txBody>
          </p:sp>
          <p:sp>
            <p:nvSpPr>
              <p:cNvPr id="18" name="CustomShape 10"/>
              <p:cNvSpPr/>
              <p:nvPr/>
            </p:nvSpPr>
            <p:spPr>
              <a:xfrm>
                <a:off x="1660939" y="3357565"/>
                <a:ext cx="1270356" cy="464005"/>
              </a:xfrm>
              <a:prstGeom prst="rect">
                <a:avLst/>
              </a:prstGeom>
              <a:noFill/>
              <a:ln>
                <a:noFill/>
              </a:ln>
            </p:spPr>
            <p:txBody>
              <a:bodyPr wrap="none" lIns="90000" tIns="45000" rIns="90000" bIns="45000"/>
              <a:lstStyle/>
              <a:p>
                <a:pPr algn="ctr">
                  <a:lnSpc>
                    <a:spcPct val="100000"/>
                  </a:lnSpc>
                </a:pPr>
                <a:r>
                  <a:rPr lang="es-AR" sz="2400" b="1" dirty="0">
                    <a:solidFill>
                      <a:srgbClr val="4F271C"/>
                    </a:solidFill>
                    <a:latin typeface="Arial Narrow"/>
                  </a:rPr>
                  <a:t>nombre</a:t>
                </a:r>
                <a:endParaRPr lang="es-AR" dirty="0"/>
              </a:p>
            </p:txBody>
          </p:sp>
          <p:sp>
            <p:nvSpPr>
              <p:cNvPr id="19" name="CustomShape 10"/>
              <p:cNvSpPr/>
              <p:nvPr/>
            </p:nvSpPr>
            <p:spPr>
              <a:xfrm>
                <a:off x="5014935" y="3386383"/>
                <a:ext cx="2838146" cy="464005"/>
              </a:xfrm>
              <a:prstGeom prst="rect">
                <a:avLst/>
              </a:prstGeom>
              <a:noFill/>
              <a:ln>
                <a:noFill/>
              </a:ln>
            </p:spPr>
            <p:txBody>
              <a:bodyPr wrap="none" lIns="90000" tIns="45000" rIns="90000" bIns="45000"/>
              <a:lstStyle/>
              <a:p>
                <a:pPr algn="ctr">
                  <a:lnSpc>
                    <a:spcPct val="100000"/>
                  </a:lnSpc>
                </a:pPr>
                <a:r>
                  <a:rPr lang="es-AR" sz="2400" b="1" dirty="0">
                    <a:solidFill>
                      <a:srgbClr val="4F271C"/>
                    </a:solidFill>
                    <a:latin typeface="Arial Narrow"/>
                  </a:rPr>
                  <a:t>Fecha de nacimiento</a:t>
                </a:r>
                <a:endParaRPr lang="es-AR" dirty="0"/>
              </a:p>
            </p:txBody>
          </p:sp>
          <p:sp>
            <p:nvSpPr>
              <p:cNvPr id="20" name="CustomShape 10"/>
              <p:cNvSpPr/>
              <p:nvPr/>
            </p:nvSpPr>
            <p:spPr>
              <a:xfrm>
                <a:off x="6133426" y="2086421"/>
                <a:ext cx="1270356" cy="464005"/>
              </a:xfrm>
              <a:prstGeom prst="rect">
                <a:avLst/>
              </a:prstGeom>
              <a:noFill/>
              <a:ln>
                <a:noFill/>
              </a:ln>
            </p:spPr>
            <p:txBody>
              <a:bodyPr wrap="none" lIns="90000" tIns="45000" rIns="90000" bIns="45000"/>
              <a:lstStyle/>
              <a:p>
                <a:pPr algn="ctr">
                  <a:lnSpc>
                    <a:spcPct val="100000"/>
                  </a:lnSpc>
                </a:pPr>
                <a:r>
                  <a:rPr lang="es-AR" sz="2400" b="1" dirty="0">
                    <a:solidFill>
                      <a:srgbClr val="4F271C"/>
                    </a:solidFill>
                    <a:latin typeface="Arial Narrow"/>
                  </a:rPr>
                  <a:t>sexo</a:t>
                </a:r>
                <a:endParaRPr lang="es-AR" dirty="0"/>
              </a:p>
            </p:txBody>
          </p:sp>
          <p:sp>
            <p:nvSpPr>
              <p:cNvPr id="21" name="Oval 20"/>
              <p:cNvSpPr/>
              <p:nvPr/>
            </p:nvSpPr>
            <p:spPr>
              <a:xfrm>
                <a:off x="3189975" y="3605366"/>
                <a:ext cx="1529036"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2" name="Line 15"/>
              <p:cNvSpPr/>
              <p:nvPr/>
            </p:nvSpPr>
            <p:spPr>
              <a:xfrm flipH="1">
                <a:off x="3970704" y="2599800"/>
                <a:ext cx="130648" cy="1036895"/>
              </a:xfrm>
              <a:prstGeom prst="line">
                <a:avLst/>
              </a:prstGeom>
              <a:ln w="19080">
                <a:solidFill>
                  <a:srgbClr val="4F271C"/>
                </a:solidFill>
                <a:round/>
              </a:ln>
            </p:spPr>
          </p:sp>
          <p:sp>
            <p:nvSpPr>
              <p:cNvPr id="24" name="CustomShape 10"/>
              <p:cNvSpPr/>
              <p:nvPr/>
            </p:nvSpPr>
            <p:spPr>
              <a:xfrm>
                <a:off x="3319315" y="3646591"/>
                <a:ext cx="1270356" cy="464005"/>
              </a:xfrm>
              <a:prstGeom prst="rect">
                <a:avLst/>
              </a:prstGeom>
              <a:noFill/>
              <a:ln>
                <a:noFill/>
              </a:ln>
            </p:spPr>
            <p:txBody>
              <a:bodyPr wrap="none" lIns="90000" tIns="45000" rIns="90000" bIns="45000"/>
              <a:lstStyle/>
              <a:p>
                <a:pPr algn="ctr">
                  <a:lnSpc>
                    <a:spcPct val="100000"/>
                  </a:lnSpc>
                </a:pPr>
                <a:r>
                  <a:rPr lang="es-AR" sz="2400" b="1" dirty="0">
                    <a:solidFill>
                      <a:srgbClr val="4F271C"/>
                    </a:solidFill>
                    <a:latin typeface="Arial Narrow"/>
                  </a:rPr>
                  <a:t>DNI</a:t>
                </a:r>
                <a:endParaRPr lang="es-AR" dirty="0"/>
              </a:p>
            </p:txBody>
          </p:sp>
        </p:grpSp>
      </p:grpSp>
      <p:sp>
        <p:nvSpPr>
          <p:cNvPr id="5" name="Rectangle 4"/>
          <p:cNvSpPr/>
          <p:nvPr/>
        </p:nvSpPr>
        <p:spPr>
          <a:xfrm>
            <a:off x="215153" y="900953"/>
            <a:ext cx="8686800" cy="1557837"/>
          </a:xfrm>
          <a:prstGeom prst="rect">
            <a:avLst/>
          </a:prstGeom>
        </p:spPr>
        <p:txBody>
          <a:bodyPr wrap="square">
            <a:normAutofit/>
          </a:bodyPr>
          <a:lstStyle/>
          <a:p>
            <a:pPr marL="182563" lvl="1" indent="-182563">
              <a:buFont typeface="Arial" panose="020B0604020202020204" pitchFamily="34" charset="0"/>
              <a:buChar char="•"/>
            </a:pPr>
            <a:r>
              <a:rPr lang="es-ES" sz="2800" dirty="0"/>
              <a:t>Paso 1: Mapeado de los tipos de </a:t>
            </a:r>
            <a:r>
              <a:rPr lang="es-ES" sz="2800" b="1" dirty="0">
                <a:effectLst>
                  <a:outerShdw blurRad="38100" dist="38100" dir="2700000" algn="tl">
                    <a:srgbClr val="000000">
                      <a:alpha val="43137"/>
                    </a:srgbClr>
                  </a:outerShdw>
                </a:effectLst>
              </a:rPr>
              <a:t>entidad</a:t>
            </a:r>
            <a:r>
              <a:rPr lang="es-ES" sz="2800" dirty="0">
                <a:effectLst>
                  <a:outerShdw blurRad="38100" dist="38100" dir="2700000" algn="tl">
                    <a:srgbClr val="000000">
                      <a:alpha val="43137"/>
                    </a:srgbClr>
                  </a:outerShdw>
                </a:effectLst>
              </a:rPr>
              <a:t> </a:t>
            </a:r>
            <a:r>
              <a:rPr lang="es-ES" sz="2800" dirty="0"/>
              <a:t>regulares. Por cada entidad (</a:t>
            </a:r>
            <a:r>
              <a:rPr lang="es-ES" sz="2800" b="1" dirty="0">
                <a:effectLst>
                  <a:outerShdw blurRad="38100" dist="38100" dir="2700000" algn="tl">
                    <a:srgbClr val="000000">
                      <a:alpha val="43137"/>
                    </a:srgbClr>
                  </a:outerShdw>
                </a:effectLst>
              </a:rPr>
              <a:t>fuerte</a:t>
            </a:r>
            <a:r>
              <a:rPr lang="es-ES" sz="2800" dirty="0"/>
              <a:t>) regular E del DER, cree una relación R que incluya todos los </a:t>
            </a:r>
            <a:r>
              <a:rPr lang="es-ES" sz="2800" b="1" dirty="0">
                <a:effectLst>
                  <a:outerShdw blurRad="38100" dist="38100" dir="2700000" algn="tl">
                    <a:srgbClr val="000000">
                      <a:alpha val="43137"/>
                    </a:srgbClr>
                  </a:outerShdw>
                </a:effectLst>
              </a:rPr>
              <a:t>atributos</a:t>
            </a:r>
            <a:r>
              <a:rPr lang="es-ES" sz="2800" dirty="0">
                <a:effectLst>
                  <a:outerShdw blurRad="38100" dist="38100" dir="2700000" algn="tl">
                    <a:srgbClr val="000000">
                      <a:alpha val="43137"/>
                    </a:srgbClr>
                  </a:outerShdw>
                </a:effectLst>
              </a:rPr>
              <a:t> </a:t>
            </a:r>
            <a:r>
              <a:rPr lang="es-ES" sz="2800" b="1" dirty="0">
                <a:effectLst>
                  <a:outerShdw blurRad="38100" dist="38100" dir="2700000" algn="tl">
                    <a:srgbClr val="000000">
                      <a:alpha val="43137"/>
                    </a:srgbClr>
                  </a:outerShdw>
                </a:effectLst>
              </a:rPr>
              <a:t>simples</a:t>
            </a:r>
            <a:r>
              <a:rPr lang="es-ES" sz="2800" dirty="0"/>
              <a:t> de E.</a:t>
            </a:r>
          </a:p>
        </p:txBody>
      </p:sp>
    </p:spTree>
    <p:extLst>
      <p:ext uri="{BB962C8B-B14F-4D97-AF65-F5344CB8AC3E}">
        <p14:creationId xmlns:p14="http://schemas.microsoft.com/office/powerpoint/2010/main" val="139900639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220094" y="0"/>
            <a:ext cx="8680356" cy="779929"/>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Entidades Débiles</a:t>
            </a:r>
            <a:endParaRPr lang="es-ES" dirty="0"/>
          </a:p>
        </p:txBody>
      </p:sp>
      <p:sp>
        <p:nvSpPr>
          <p:cNvPr id="169" name="CustomShape 2"/>
          <p:cNvSpPr/>
          <p:nvPr/>
        </p:nvSpPr>
        <p:spPr>
          <a:xfrm>
            <a:off x="220093" y="779929"/>
            <a:ext cx="8680357" cy="5795683"/>
          </a:xfrm>
          <a:prstGeom prst="rect">
            <a:avLst/>
          </a:prstGeom>
          <a:noFill/>
          <a:ln>
            <a:noFill/>
          </a:ln>
        </p:spPr>
        <p:txBody>
          <a:bodyPr lIns="90000" tIns="45000" rIns="90000" bIns="45000">
            <a:normAutofit/>
          </a:bodyPr>
          <a:lstStyle/>
          <a:p>
            <a:pPr marL="266700" lvl="1" indent="-266700">
              <a:buFont typeface="Arial" panose="020B0604020202020204" pitchFamily="34" charset="0"/>
              <a:buChar char="•"/>
            </a:pPr>
            <a:r>
              <a:rPr lang="es-ES" sz="3600" dirty="0"/>
              <a:t>Paso 2: Mapeado de los tipos de entidad débiles. Por cada tipo de </a:t>
            </a:r>
            <a:r>
              <a:rPr lang="es-ES" sz="3600" b="1" dirty="0">
                <a:effectLst>
                  <a:outerShdw blurRad="38100" dist="38100" dir="2700000" algn="tl">
                    <a:srgbClr val="000000">
                      <a:alpha val="43137"/>
                    </a:srgbClr>
                  </a:outerShdw>
                </a:effectLst>
              </a:rPr>
              <a:t>entidad débil </a:t>
            </a:r>
            <a:r>
              <a:rPr lang="es-ES" sz="3600" dirty="0"/>
              <a:t>W del esquema ER con el tipo de entidad propietario E, cree una relación R e incluya todos los atributos simples de W como atributos de R.</a:t>
            </a:r>
          </a:p>
          <a:p>
            <a:pPr marL="266700" lvl="1"/>
            <a:r>
              <a:rPr lang="es-ES" sz="3600" dirty="0"/>
              <a:t>La clave principal de R es la combinación de la clave principal del o de los propietarios más la clave parcial (si la hubiera) del tipo de entidad débil W</a:t>
            </a:r>
          </a:p>
        </p:txBody>
      </p:sp>
    </p:spTree>
    <p:extLst>
      <p:ext uri="{BB962C8B-B14F-4D97-AF65-F5344CB8AC3E}">
        <p14:creationId xmlns:p14="http://schemas.microsoft.com/office/powerpoint/2010/main" val="135165054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73055" y="-40017"/>
            <a:ext cx="8623758" cy="861734"/>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Entidades Débiles</a:t>
            </a:r>
            <a:endParaRPr lang="es-AR" dirty="0"/>
          </a:p>
        </p:txBody>
      </p:sp>
      <p:grpSp>
        <p:nvGrpSpPr>
          <p:cNvPr id="42" name="Group 41"/>
          <p:cNvGrpSpPr/>
          <p:nvPr/>
        </p:nvGrpSpPr>
        <p:grpSpPr>
          <a:xfrm>
            <a:off x="938794" y="846879"/>
            <a:ext cx="7266411" cy="2305040"/>
            <a:chOff x="645306" y="1057226"/>
            <a:chExt cx="7266411" cy="2305040"/>
          </a:xfrm>
        </p:grpSpPr>
        <p:grpSp>
          <p:nvGrpSpPr>
            <p:cNvPr id="28" name="Group 27"/>
            <p:cNvGrpSpPr/>
            <p:nvPr/>
          </p:nvGrpSpPr>
          <p:grpSpPr>
            <a:xfrm>
              <a:off x="645306" y="1057226"/>
              <a:ext cx="7266411" cy="2305040"/>
              <a:chOff x="645306" y="1057226"/>
              <a:chExt cx="7266411" cy="2305040"/>
            </a:xfrm>
          </p:grpSpPr>
          <p:grpSp>
            <p:nvGrpSpPr>
              <p:cNvPr id="6" name="Group 68">
                <a:extLst>
                  <a:ext uri="{FF2B5EF4-FFF2-40B4-BE49-F238E27FC236}">
                    <a16:creationId xmlns:a16="http://schemas.microsoft.com/office/drawing/2014/main" id="{CBC6D9ED-6E1C-491C-B880-B6C1AE308D27}"/>
                  </a:ext>
                </a:extLst>
              </p:cNvPr>
              <p:cNvGrpSpPr/>
              <p:nvPr/>
            </p:nvGrpSpPr>
            <p:grpSpPr>
              <a:xfrm>
                <a:off x="645306" y="1057226"/>
                <a:ext cx="7266411" cy="1661837"/>
                <a:chOff x="5061427" y="359667"/>
                <a:chExt cx="6306571" cy="1566645"/>
              </a:xfrm>
            </p:grpSpPr>
            <p:sp>
              <p:nvSpPr>
                <p:cNvPr id="7" name="Rectangle 1">
                  <a:extLst>
                    <a:ext uri="{FF2B5EF4-FFF2-40B4-BE49-F238E27FC236}">
                      <a16:creationId xmlns:a16="http://schemas.microsoft.com/office/drawing/2014/main" id="{8038214F-39B7-4FDA-AD11-CEFCD2016530}"/>
                    </a:ext>
                  </a:extLst>
                </p:cNvPr>
                <p:cNvSpPr/>
                <p:nvPr/>
              </p:nvSpPr>
              <p:spPr>
                <a:xfrm>
                  <a:off x="5251794" y="438132"/>
                  <a:ext cx="844529" cy="435220"/>
                </a:xfrm>
                <a:prstGeom prst="rect">
                  <a:avLst/>
                </a:prstGeom>
              </p:spPr>
              <p:txBody>
                <a:bodyPr wrap="square">
                  <a:spAutoFit/>
                </a:bodyPr>
                <a:lstStyle/>
                <a:p>
                  <a:r>
                    <a:rPr lang="es-AR" sz="2400" i="1" u="sng" dirty="0">
                      <a:solidFill>
                        <a:srgbClr val="4F271C"/>
                      </a:solidFill>
                    </a:rPr>
                    <a:t>titulo</a:t>
                  </a:r>
                  <a:endParaRPr lang="es-AR" sz="2400" dirty="0"/>
                </a:p>
              </p:txBody>
            </p:sp>
            <p:grpSp>
              <p:nvGrpSpPr>
                <p:cNvPr id="8" name="Group 67">
                  <a:extLst>
                    <a:ext uri="{FF2B5EF4-FFF2-40B4-BE49-F238E27FC236}">
                      <a16:creationId xmlns:a16="http://schemas.microsoft.com/office/drawing/2014/main" id="{CE33F90F-DDC7-4CA0-861A-69556FC1D16F}"/>
                    </a:ext>
                  </a:extLst>
                </p:cNvPr>
                <p:cNvGrpSpPr/>
                <p:nvPr/>
              </p:nvGrpSpPr>
              <p:grpSpPr>
                <a:xfrm>
                  <a:off x="5061427" y="359667"/>
                  <a:ext cx="6306571" cy="1566645"/>
                  <a:chOff x="5129047" y="200009"/>
                  <a:chExt cx="6306571" cy="1566645"/>
                </a:xfrm>
              </p:grpSpPr>
              <p:grpSp>
                <p:nvGrpSpPr>
                  <p:cNvPr id="9" name="Group 21">
                    <a:extLst>
                      <a:ext uri="{FF2B5EF4-FFF2-40B4-BE49-F238E27FC236}">
                        <a16:creationId xmlns:a16="http://schemas.microsoft.com/office/drawing/2014/main" id="{150C54D2-75B9-4D30-B815-8B26049B75C5}"/>
                      </a:ext>
                    </a:extLst>
                  </p:cNvPr>
                  <p:cNvGrpSpPr/>
                  <p:nvPr/>
                </p:nvGrpSpPr>
                <p:grpSpPr>
                  <a:xfrm>
                    <a:off x="5129047" y="200009"/>
                    <a:ext cx="6306571" cy="1463591"/>
                    <a:chOff x="5084129" y="359666"/>
                    <a:chExt cx="6306571" cy="1463591"/>
                  </a:xfrm>
                </p:grpSpPr>
                <p:grpSp>
                  <p:nvGrpSpPr>
                    <p:cNvPr id="14" name="Group 3">
                      <a:extLst>
                        <a:ext uri="{FF2B5EF4-FFF2-40B4-BE49-F238E27FC236}">
                          <a16:creationId xmlns:a16="http://schemas.microsoft.com/office/drawing/2014/main" id="{EF6B5322-5E4B-4541-97D8-E5B93F5270A2}"/>
                        </a:ext>
                      </a:extLst>
                    </p:cNvPr>
                    <p:cNvGrpSpPr/>
                    <p:nvPr/>
                  </p:nvGrpSpPr>
                  <p:grpSpPr>
                    <a:xfrm>
                      <a:off x="5084129" y="359666"/>
                      <a:ext cx="6162316" cy="1435041"/>
                      <a:chOff x="7078138" y="4693337"/>
                      <a:chExt cx="3152426" cy="541099"/>
                    </a:xfrm>
                  </p:grpSpPr>
                  <p:sp>
                    <p:nvSpPr>
                      <p:cNvPr id="16" name="Line 5">
                        <a:extLst>
                          <a:ext uri="{FF2B5EF4-FFF2-40B4-BE49-F238E27FC236}">
                            <a16:creationId xmlns:a16="http://schemas.microsoft.com/office/drawing/2014/main" id="{2A9286B7-EAF4-4BC8-BC8C-5B01F2C5D0BE}"/>
                          </a:ext>
                        </a:extLst>
                      </p:cNvPr>
                      <p:cNvSpPr/>
                      <p:nvPr/>
                    </p:nvSpPr>
                    <p:spPr>
                      <a:xfrm>
                        <a:off x="9759160" y="4870957"/>
                        <a:ext cx="154563" cy="92932"/>
                      </a:xfrm>
                      <a:prstGeom prst="line">
                        <a:avLst/>
                      </a:prstGeom>
                      <a:ln w="28440">
                        <a:solidFill>
                          <a:srgbClr val="4F271C"/>
                        </a:solidFill>
                        <a:round/>
                      </a:ln>
                    </p:spPr>
                  </p:sp>
                  <p:grpSp>
                    <p:nvGrpSpPr>
                      <p:cNvPr id="17" name="Group 5">
                        <a:extLst>
                          <a:ext uri="{FF2B5EF4-FFF2-40B4-BE49-F238E27FC236}">
                            <a16:creationId xmlns:a16="http://schemas.microsoft.com/office/drawing/2014/main" id="{5B86D0A7-D503-4B10-857B-919FC03AD45D}"/>
                          </a:ext>
                        </a:extLst>
                      </p:cNvPr>
                      <p:cNvGrpSpPr/>
                      <p:nvPr/>
                    </p:nvGrpSpPr>
                    <p:grpSpPr>
                      <a:xfrm>
                        <a:off x="7078138" y="4693337"/>
                        <a:ext cx="3152426" cy="541099"/>
                        <a:chOff x="7078138" y="4693337"/>
                        <a:chExt cx="3152426" cy="541099"/>
                      </a:xfrm>
                    </p:grpSpPr>
                    <p:sp>
                      <p:nvSpPr>
                        <p:cNvPr id="18" name="CustomShape 3">
                          <a:extLst>
                            <a:ext uri="{FF2B5EF4-FFF2-40B4-BE49-F238E27FC236}">
                              <a16:creationId xmlns:a16="http://schemas.microsoft.com/office/drawing/2014/main" id="{D2A485DB-999C-4431-B49A-E8F7C5305AA2}"/>
                            </a:ext>
                          </a:extLst>
                        </p:cNvPr>
                        <p:cNvSpPr/>
                        <p:nvPr/>
                      </p:nvSpPr>
                      <p:spPr>
                        <a:xfrm>
                          <a:off x="7274519" y="4993956"/>
                          <a:ext cx="746640" cy="240480"/>
                        </a:xfrm>
                        <a:prstGeom prst="rect">
                          <a:avLst/>
                        </a:prstGeom>
                        <a:noFill/>
                        <a:ln w="28440">
                          <a:solidFill>
                            <a:srgbClr val="4F271C"/>
                          </a:solidFill>
                          <a:miter/>
                        </a:ln>
                      </p:spPr>
                      <p:txBody>
                        <a:bodyPr lIns="0" tIns="46800" rIns="0" bIns="10800" anchor="ctr"/>
                        <a:lstStyle/>
                        <a:p>
                          <a:pPr algn="ctr">
                            <a:lnSpc>
                              <a:spcPct val="100000"/>
                            </a:lnSpc>
                          </a:pPr>
                          <a:r>
                            <a:rPr lang="en-US" sz="2400" dirty="0">
                              <a:solidFill>
                                <a:srgbClr val="4F271C"/>
                              </a:solidFill>
                            </a:rPr>
                            <a:t>PELICULA</a:t>
                          </a:r>
                          <a:endParaRPr sz="2400" dirty="0"/>
                        </a:p>
                      </p:txBody>
                    </p:sp>
                    <p:sp>
                      <p:nvSpPr>
                        <p:cNvPr id="19" name="CustomShape 6">
                          <a:extLst>
                            <a:ext uri="{FF2B5EF4-FFF2-40B4-BE49-F238E27FC236}">
                              <a16:creationId xmlns:a16="http://schemas.microsoft.com/office/drawing/2014/main" id="{3562D3AD-31B2-4FEF-8DAC-9B23D72D0752}"/>
                            </a:ext>
                          </a:extLst>
                        </p:cNvPr>
                        <p:cNvSpPr/>
                        <p:nvPr/>
                      </p:nvSpPr>
                      <p:spPr>
                        <a:xfrm>
                          <a:off x="8986598" y="4693337"/>
                          <a:ext cx="1243966" cy="186837"/>
                        </a:xfrm>
                        <a:prstGeom prst="ellipse">
                          <a:avLst/>
                        </a:prstGeom>
                        <a:noFill/>
                        <a:ln w="28440">
                          <a:solidFill>
                            <a:srgbClr val="4F271C"/>
                          </a:solidFill>
                          <a:round/>
                        </a:ln>
                      </p:spPr>
                    </p:sp>
                    <p:sp>
                      <p:nvSpPr>
                        <p:cNvPr id="20" name="CustomShape 7">
                          <a:extLst>
                            <a:ext uri="{FF2B5EF4-FFF2-40B4-BE49-F238E27FC236}">
                              <a16:creationId xmlns:a16="http://schemas.microsoft.com/office/drawing/2014/main" id="{6AC9553D-C22F-48B1-8F1B-67204B46EE24}"/>
                            </a:ext>
                          </a:extLst>
                        </p:cNvPr>
                        <p:cNvSpPr/>
                        <p:nvPr/>
                      </p:nvSpPr>
                      <p:spPr>
                        <a:xfrm>
                          <a:off x="9081736" y="4704893"/>
                          <a:ext cx="1005538" cy="204120"/>
                        </a:xfrm>
                        <a:prstGeom prst="rect">
                          <a:avLst/>
                        </a:prstGeom>
                        <a:noFill/>
                        <a:ln>
                          <a:noFill/>
                        </a:ln>
                      </p:spPr>
                      <p:txBody>
                        <a:bodyPr wrap="none" lIns="72000" tIns="10800" rIns="72000" bIns="10800"/>
                        <a:lstStyle/>
                        <a:p>
                          <a:pPr>
                            <a:lnSpc>
                              <a:spcPct val="100000"/>
                            </a:lnSpc>
                          </a:pPr>
                          <a:r>
                            <a:rPr lang="es-AR" sz="2400" u="dash" dirty="0">
                              <a:solidFill>
                                <a:srgbClr val="4F271C"/>
                              </a:solidFill>
                            </a:rPr>
                            <a:t>Número de copia</a:t>
                          </a:r>
                          <a:endParaRPr lang="es-AR" sz="2400" u="dash" dirty="0"/>
                        </a:p>
                      </p:txBody>
                    </p:sp>
                    <p:sp>
                      <p:nvSpPr>
                        <p:cNvPr id="22" name="Line 10">
                          <a:extLst>
                            <a:ext uri="{FF2B5EF4-FFF2-40B4-BE49-F238E27FC236}">
                              <a16:creationId xmlns:a16="http://schemas.microsoft.com/office/drawing/2014/main" id="{E1116B13-F6A0-44D0-8666-9C1FEDACA1DC}"/>
                            </a:ext>
                          </a:extLst>
                        </p:cNvPr>
                        <p:cNvSpPr/>
                        <p:nvPr/>
                      </p:nvSpPr>
                      <p:spPr>
                        <a:xfrm flipH="1">
                          <a:off x="9056785" y="5082781"/>
                          <a:ext cx="507054" cy="0"/>
                        </a:xfrm>
                        <a:prstGeom prst="line">
                          <a:avLst/>
                        </a:prstGeom>
                        <a:ln w="28440">
                          <a:solidFill>
                            <a:srgbClr val="4F271C"/>
                          </a:solidFill>
                          <a:round/>
                        </a:ln>
                      </p:spPr>
                    </p:sp>
                    <p:sp>
                      <p:nvSpPr>
                        <p:cNvPr id="23" name="Line 11">
                          <a:extLst>
                            <a:ext uri="{FF2B5EF4-FFF2-40B4-BE49-F238E27FC236}">
                              <a16:creationId xmlns:a16="http://schemas.microsoft.com/office/drawing/2014/main" id="{AA60C856-0599-4176-9C92-B69C673F4B4F}"/>
                            </a:ext>
                          </a:extLst>
                        </p:cNvPr>
                        <p:cNvSpPr/>
                        <p:nvPr/>
                      </p:nvSpPr>
                      <p:spPr>
                        <a:xfrm>
                          <a:off x="8020485" y="5114808"/>
                          <a:ext cx="374310" cy="0"/>
                        </a:xfrm>
                        <a:prstGeom prst="line">
                          <a:avLst/>
                        </a:prstGeom>
                        <a:ln w="28440">
                          <a:solidFill>
                            <a:srgbClr val="4F271C"/>
                          </a:solidFill>
                          <a:round/>
                        </a:ln>
                      </p:spPr>
                    </p:sp>
                    <p:sp>
                      <p:nvSpPr>
                        <p:cNvPr id="24" name="CustomShape 12">
                          <a:extLst>
                            <a:ext uri="{FF2B5EF4-FFF2-40B4-BE49-F238E27FC236}">
                              <a16:creationId xmlns:a16="http://schemas.microsoft.com/office/drawing/2014/main" id="{FB721487-7FFC-40E1-8150-4BD33E5AFDCA}"/>
                            </a:ext>
                          </a:extLst>
                        </p:cNvPr>
                        <p:cNvSpPr/>
                        <p:nvPr/>
                      </p:nvSpPr>
                      <p:spPr>
                        <a:xfrm>
                          <a:off x="7078138" y="4724710"/>
                          <a:ext cx="610560" cy="180954"/>
                        </a:xfrm>
                        <a:prstGeom prst="ellipse">
                          <a:avLst/>
                        </a:prstGeom>
                        <a:noFill/>
                        <a:ln w="28440">
                          <a:solidFill>
                            <a:srgbClr val="4F271C"/>
                          </a:solidFill>
                          <a:round/>
                        </a:ln>
                      </p:spPr>
                    </p:sp>
                    <p:sp>
                      <p:nvSpPr>
                        <p:cNvPr id="25" name="CustomShape 13">
                          <a:extLst>
                            <a:ext uri="{FF2B5EF4-FFF2-40B4-BE49-F238E27FC236}">
                              <a16:creationId xmlns:a16="http://schemas.microsoft.com/office/drawing/2014/main" id="{F8E45352-0394-4EF4-95DC-2DFA24DECFC2}"/>
                            </a:ext>
                          </a:extLst>
                        </p:cNvPr>
                        <p:cNvSpPr/>
                        <p:nvPr/>
                      </p:nvSpPr>
                      <p:spPr>
                        <a:xfrm>
                          <a:off x="8352000" y="4913280"/>
                          <a:ext cx="408600" cy="204120"/>
                        </a:xfrm>
                        <a:prstGeom prst="rect">
                          <a:avLst/>
                        </a:prstGeom>
                        <a:noFill/>
                        <a:ln>
                          <a:noFill/>
                        </a:ln>
                      </p:spPr>
                      <p:txBody>
                        <a:bodyPr wrap="none" lIns="72000" tIns="10800" rIns="72000" bIns="10800"/>
                        <a:lstStyle/>
                        <a:p>
                          <a:pPr algn="ctr">
                            <a:lnSpc>
                              <a:spcPct val="100000"/>
                            </a:lnSpc>
                          </a:pPr>
                          <a:endParaRPr sz="2400" i="1" dirty="0"/>
                        </a:p>
                      </p:txBody>
                    </p:sp>
                    <p:sp>
                      <p:nvSpPr>
                        <p:cNvPr id="26" name="CustomShape 15">
                          <a:extLst>
                            <a:ext uri="{FF2B5EF4-FFF2-40B4-BE49-F238E27FC236}">
                              <a16:creationId xmlns:a16="http://schemas.microsoft.com/office/drawing/2014/main" id="{951B7DF3-65C4-43B7-B89C-45279D996028}"/>
                            </a:ext>
                          </a:extLst>
                        </p:cNvPr>
                        <p:cNvSpPr/>
                        <p:nvPr/>
                      </p:nvSpPr>
                      <p:spPr>
                        <a:xfrm>
                          <a:off x="9417055" y="4892915"/>
                          <a:ext cx="148500" cy="170044"/>
                        </a:xfrm>
                        <a:prstGeom prst="rect">
                          <a:avLst/>
                        </a:prstGeom>
                        <a:noFill/>
                        <a:ln>
                          <a:noFill/>
                        </a:ln>
                      </p:spPr>
                      <p:txBody>
                        <a:bodyPr lIns="0" tIns="46800" rIns="0" bIns="10800"/>
                        <a:lstStyle/>
                        <a:p>
                          <a:pPr>
                            <a:lnSpc>
                              <a:spcPct val="100000"/>
                            </a:lnSpc>
                          </a:pPr>
                          <a:r>
                            <a:rPr lang="en-US" sz="3200" dirty="0">
                              <a:solidFill>
                                <a:srgbClr val="4F271C"/>
                              </a:solidFill>
                            </a:rPr>
                            <a:t>N</a:t>
                          </a:r>
                          <a:endParaRPr sz="3200" dirty="0"/>
                        </a:p>
                      </p:txBody>
                    </p:sp>
                    <p:sp>
                      <p:nvSpPr>
                        <p:cNvPr id="27" name="CustomShape 17">
                          <a:extLst>
                            <a:ext uri="{FF2B5EF4-FFF2-40B4-BE49-F238E27FC236}">
                              <a16:creationId xmlns:a16="http://schemas.microsoft.com/office/drawing/2014/main" id="{238B92E6-62B4-4820-AE73-3422721AB76E}"/>
                            </a:ext>
                          </a:extLst>
                        </p:cNvPr>
                        <p:cNvSpPr/>
                        <p:nvPr/>
                      </p:nvSpPr>
                      <p:spPr>
                        <a:xfrm>
                          <a:off x="8545860" y="5049387"/>
                          <a:ext cx="364140" cy="112707"/>
                        </a:xfrm>
                        <a:prstGeom prst="rect">
                          <a:avLst/>
                        </a:prstGeom>
                        <a:noFill/>
                        <a:ln>
                          <a:noFill/>
                        </a:ln>
                      </p:spPr>
                      <p:txBody>
                        <a:bodyPr wrap="none" lIns="72000" tIns="10800" rIns="72000" bIns="10800"/>
                        <a:lstStyle/>
                        <a:p>
                          <a:pPr>
                            <a:lnSpc>
                              <a:spcPct val="100000"/>
                            </a:lnSpc>
                          </a:pPr>
                          <a:r>
                            <a:rPr lang="en-US" sz="2400" dirty="0">
                              <a:solidFill>
                                <a:srgbClr val="4F271C"/>
                              </a:solidFill>
                            </a:rPr>
                            <a:t>TIENE</a:t>
                          </a:r>
                          <a:endParaRPr sz="2400" dirty="0"/>
                        </a:p>
                      </p:txBody>
                    </p:sp>
                  </p:grpSp>
                </p:grpSp>
                <p:sp>
                  <p:nvSpPr>
                    <p:cNvPr id="15" name="Frame 2">
                      <a:extLst>
                        <a:ext uri="{FF2B5EF4-FFF2-40B4-BE49-F238E27FC236}">
                          <a16:creationId xmlns:a16="http://schemas.microsoft.com/office/drawing/2014/main" id="{7AEF2778-319C-4B4F-ABEF-DA6BFBE1208F}"/>
                        </a:ext>
                      </a:extLst>
                    </p:cNvPr>
                    <p:cNvSpPr/>
                    <p:nvPr/>
                  </p:nvSpPr>
                  <p:spPr>
                    <a:xfrm>
                      <a:off x="9943141" y="1083538"/>
                      <a:ext cx="1447559" cy="739719"/>
                    </a:xfrm>
                    <a:prstGeom prst="frame">
                      <a:avLst/>
                    </a:prstGeom>
                    <a:noFill/>
                    <a:ln w="412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COPIA</a:t>
                      </a:r>
                    </a:p>
                  </p:txBody>
                </p:sp>
              </p:grpSp>
              <p:cxnSp>
                <p:nvCxnSpPr>
                  <p:cNvPr id="10" name="Straight Connector 24">
                    <a:extLst>
                      <a:ext uri="{FF2B5EF4-FFF2-40B4-BE49-F238E27FC236}">
                        <a16:creationId xmlns:a16="http://schemas.microsoft.com/office/drawing/2014/main" id="{95338ED3-9461-4C70-8AB5-A7DA28B12D1A}"/>
                      </a:ext>
                    </a:extLst>
                  </p:cNvPr>
                  <p:cNvCxnSpPr/>
                  <p:nvPr/>
                </p:nvCxnSpPr>
                <p:spPr>
                  <a:xfrm>
                    <a:off x="9005251" y="1310908"/>
                    <a:ext cx="986164" cy="15232"/>
                  </a:xfrm>
                  <a:prstGeom prst="line">
                    <a:avLst/>
                  </a:prstGeom>
                  <a:ln w="254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1" name="CustomShape 15">
                    <a:extLst>
                      <a:ext uri="{FF2B5EF4-FFF2-40B4-BE49-F238E27FC236}">
                        <a16:creationId xmlns:a16="http://schemas.microsoft.com/office/drawing/2014/main" id="{C8DAF967-51C2-4BD7-8E0C-6BB8B8DC00B9}"/>
                      </a:ext>
                    </a:extLst>
                  </p:cNvPr>
                  <p:cNvSpPr/>
                  <p:nvPr/>
                </p:nvSpPr>
                <p:spPr>
                  <a:xfrm>
                    <a:off x="7102921" y="826376"/>
                    <a:ext cx="220953" cy="460108"/>
                  </a:xfrm>
                  <a:prstGeom prst="rect">
                    <a:avLst/>
                  </a:prstGeom>
                  <a:noFill/>
                  <a:ln>
                    <a:noFill/>
                  </a:ln>
                </p:spPr>
                <p:txBody>
                  <a:bodyPr lIns="0" tIns="46800" rIns="0" bIns="10800"/>
                  <a:lstStyle/>
                  <a:p>
                    <a:pPr>
                      <a:lnSpc>
                        <a:spcPct val="100000"/>
                      </a:lnSpc>
                    </a:pPr>
                    <a:r>
                      <a:rPr lang="en-US" sz="3200" dirty="0">
                        <a:solidFill>
                          <a:srgbClr val="4F271C"/>
                        </a:solidFill>
                      </a:rPr>
                      <a:t>1</a:t>
                    </a:r>
                    <a:endParaRPr sz="3200" dirty="0"/>
                  </a:p>
                </p:txBody>
              </p:sp>
              <p:sp>
                <p:nvSpPr>
                  <p:cNvPr id="12" name="Frame 63">
                    <a:extLst>
                      <a:ext uri="{FF2B5EF4-FFF2-40B4-BE49-F238E27FC236}">
                        <a16:creationId xmlns:a16="http://schemas.microsoft.com/office/drawing/2014/main" id="{8B876808-8058-4428-8E22-8B13339AB98D}"/>
                      </a:ext>
                    </a:extLst>
                  </p:cNvPr>
                  <p:cNvSpPr/>
                  <p:nvPr/>
                </p:nvSpPr>
                <p:spPr>
                  <a:xfrm rot="2565252">
                    <a:off x="7933901" y="820825"/>
                    <a:ext cx="870128" cy="945829"/>
                  </a:xfrm>
                  <a:prstGeom prst="frame">
                    <a:avLst/>
                  </a:prstGeom>
                  <a:no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cxnSp>
                <p:nvCxnSpPr>
                  <p:cNvPr id="13" name="Straight Connector 65">
                    <a:extLst>
                      <a:ext uri="{FF2B5EF4-FFF2-40B4-BE49-F238E27FC236}">
                        <a16:creationId xmlns:a16="http://schemas.microsoft.com/office/drawing/2014/main" id="{A48098E0-84AF-4706-B391-CCF22F8B46AF}"/>
                      </a:ext>
                    </a:extLst>
                  </p:cNvPr>
                  <p:cNvCxnSpPr/>
                  <p:nvPr/>
                </p:nvCxnSpPr>
                <p:spPr>
                  <a:xfrm>
                    <a:off x="5874226" y="763120"/>
                    <a:ext cx="266185" cy="234158"/>
                  </a:xfrm>
                  <a:prstGeom prst="line">
                    <a:avLst/>
                  </a:prstGeom>
                  <a:ln w="254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29" name="CustomShape 6">
                <a:extLst>
                  <a:ext uri="{FF2B5EF4-FFF2-40B4-BE49-F238E27FC236}">
                    <a16:creationId xmlns:a16="http://schemas.microsoft.com/office/drawing/2014/main" id="{3562D3AD-31B2-4FEF-8DAC-9B23D72D0752}"/>
                  </a:ext>
                </a:extLst>
              </p:cNvPr>
              <p:cNvSpPr/>
              <p:nvPr/>
            </p:nvSpPr>
            <p:spPr>
              <a:xfrm>
                <a:off x="5823500" y="2836651"/>
                <a:ext cx="1357228" cy="525615"/>
              </a:xfrm>
              <a:prstGeom prst="ellipse">
                <a:avLst/>
              </a:prstGeom>
              <a:noFill/>
              <a:ln w="28440">
                <a:solidFill>
                  <a:srgbClr val="4F271C"/>
                </a:solidFill>
                <a:round/>
              </a:ln>
            </p:spPr>
          </p:sp>
          <p:sp>
            <p:nvSpPr>
              <p:cNvPr id="31" name="Rectangle 1">
                <a:extLst>
                  <a:ext uri="{FF2B5EF4-FFF2-40B4-BE49-F238E27FC236}">
                    <a16:creationId xmlns:a16="http://schemas.microsoft.com/office/drawing/2014/main" id="{8038214F-39B7-4FDA-AD11-CEFCD2016530}"/>
                  </a:ext>
                </a:extLst>
              </p:cNvPr>
              <p:cNvSpPr/>
              <p:nvPr/>
            </p:nvSpPr>
            <p:spPr>
              <a:xfrm>
                <a:off x="5987390" y="2825667"/>
                <a:ext cx="1193338" cy="461665"/>
              </a:xfrm>
              <a:prstGeom prst="rect">
                <a:avLst/>
              </a:prstGeom>
            </p:spPr>
            <p:txBody>
              <a:bodyPr wrap="square">
                <a:spAutoFit/>
              </a:bodyPr>
              <a:lstStyle/>
              <a:p>
                <a:r>
                  <a:rPr lang="es-AR" sz="2400" dirty="0">
                    <a:solidFill>
                      <a:srgbClr val="4F271C"/>
                    </a:solidFill>
                  </a:rPr>
                  <a:t>estado</a:t>
                </a:r>
                <a:endParaRPr lang="es-AR" sz="2400" dirty="0"/>
              </a:p>
            </p:txBody>
          </p:sp>
          <p:sp>
            <p:nvSpPr>
              <p:cNvPr id="32" name="CustomShape 6">
                <a:extLst>
                  <a:ext uri="{FF2B5EF4-FFF2-40B4-BE49-F238E27FC236}">
                    <a16:creationId xmlns:a16="http://schemas.microsoft.com/office/drawing/2014/main" id="{3562D3AD-31B2-4FEF-8DAC-9B23D72D0752}"/>
                  </a:ext>
                </a:extLst>
              </p:cNvPr>
              <p:cNvSpPr/>
              <p:nvPr/>
            </p:nvSpPr>
            <p:spPr>
              <a:xfrm>
                <a:off x="2061538" y="2761717"/>
                <a:ext cx="1357228" cy="525615"/>
              </a:xfrm>
              <a:prstGeom prst="ellipse">
                <a:avLst/>
              </a:prstGeom>
              <a:noFill/>
              <a:ln w="28440">
                <a:solidFill>
                  <a:srgbClr val="4F271C"/>
                </a:solidFill>
                <a:round/>
              </a:ln>
            </p:spPr>
          </p:sp>
          <p:sp>
            <p:nvSpPr>
              <p:cNvPr id="33" name="Rectangle 1">
                <a:extLst>
                  <a:ext uri="{FF2B5EF4-FFF2-40B4-BE49-F238E27FC236}">
                    <a16:creationId xmlns:a16="http://schemas.microsoft.com/office/drawing/2014/main" id="{8038214F-39B7-4FDA-AD11-CEFCD2016530}"/>
                  </a:ext>
                </a:extLst>
              </p:cNvPr>
              <p:cNvSpPr/>
              <p:nvPr/>
            </p:nvSpPr>
            <p:spPr>
              <a:xfrm>
                <a:off x="2171083" y="2776662"/>
                <a:ext cx="1193338" cy="461665"/>
              </a:xfrm>
              <a:prstGeom prst="rect">
                <a:avLst/>
              </a:prstGeom>
            </p:spPr>
            <p:txBody>
              <a:bodyPr wrap="square">
                <a:spAutoFit/>
              </a:bodyPr>
              <a:lstStyle/>
              <a:p>
                <a:r>
                  <a:rPr lang="es-AR" sz="2400" dirty="0">
                    <a:solidFill>
                      <a:srgbClr val="4F271C"/>
                    </a:solidFill>
                  </a:rPr>
                  <a:t>genero</a:t>
                </a:r>
                <a:endParaRPr lang="es-AR" sz="2400" dirty="0"/>
              </a:p>
            </p:txBody>
          </p:sp>
          <p:cxnSp>
            <p:nvCxnSpPr>
              <p:cNvPr id="34" name="Straight Connector 65">
                <a:extLst>
                  <a:ext uri="{FF2B5EF4-FFF2-40B4-BE49-F238E27FC236}">
                    <a16:creationId xmlns:a16="http://schemas.microsoft.com/office/drawing/2014/main" id="{A48098E0-84AF-4706-B391-CCF22F8B46AF}"/>
                  </a:ext>
                </a:extLst>
              </p:cNvPr>
              <p:cNvCxnSpPr/>
              <p:nvPr/>
            </p:nvCxnSpPr>
            <p:spPr>
              <a:xfrm>
                <a:off x="1993231" y="2588265"/>
                <a:ext cx="306698" cy="248386"/>
              </a:xfrm>
              <a:prstGeom prst="line">
                <a:avLst/>
              </a:prstGeom>
              <a:ln w="254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65">
                <a:extLst>
                  <a:ext uri="{FF2B5EF4-FFF2-40B4-BE49-F238E27FC236}">
                    <a16:creationId xmlns:a16="http://schemas.microsoft.com/office/drawing/2014/main" id="{A48098E0-84AF-4706-B391-CCF22F8B46AF}"/>
                  </a:ext>
                </a:extLst>
              </p:cNvPr>
              <p:cNvCxnSpPr>
                <a:endCxn id="29" idx="7"/>
              </p:cNvCxnSpPr>
              <p:nvPr/>
            </p:nvCxnSpPr>
            <p:spPr>
              <a:xfrm flipH="1">
                <a:off x="6981967" y="2637524"/>
                <a:ext cx="82985" cy="276102"/>
              </a:xfrm>
              <a:prstGeom prst="line">
                <a:avLst/>
              </a:prstGeom>
              <a:ln w="254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9" name="Rectangle 1">
              <a:extLst>
                <a:ext uri="{FF2B5EF4-FFF2-40B4-BE49-F238E27FC236}">
                  <a16:creationId xmlns:a16="http://schemas.microsoft.com/office/drawing/2014/main" id="{8038214F-39B7-4FDA-AD11-CEFCD2016530}"/>
                </a:ext>
              </a:extLst>
            </p:cNvPr>
            <p:cNvSpPr/>
            <p:nvPr/>
          </p:nvSpPr>
          <p:spPr>
            <a:xfrm>
              <a:off x="951997" y="2863989"/>
              <a:ext cx="741267" cy="461665"/>
            </a:xfrm>
            <a:prstGeom prst="rect">
              <a:avLst/>
            </a:prstGeom>
          </p:spPr>
          <p:txBody>
            <a:bodyPr wrap="square">
              <a:spAutoFit/>
            </a:bodyPr>
            <a:lstStyle/>
            <a:p>
              <a:r>
                <a:rPr lang="es-AR" sz="2400" dirty="0">
                  <a:solidFill>
                    <a:srgbClr val="4F271C"/>
                  </a:solidFill>
                </a:rPr>
                <a:t>año</a:t>
              </a:r>
              <a:endParaRPr lang="es-AR" sz="2400" dirty="0"/>
            </a:p>
          </p:txBody>
        </p:sp>
        <p:sp>
          <p:nvSpPr>
            <p:cNvPr id="40" name="CustomShape 6">
              <a:extLst>
                <a:ext uri="{FF2B5EF4-FFF2-40B4-BE49-F238E27FC236}">
                  <a16:creationId xmlns:a16="http://schemas.microsoft.com/office/drawing/2014/main" id="{3562D3AD-31B2-4FEF-8DAC-9B23D72D0752}"/>
                </a:ext>
              </a:extLst>
            </p:cNvPr>
            <p:cNvSpPr/>
            <p:nvPr/>
          </p:nvSpPr>
          <p:spPr>
            <a:xfrm>
              <a:off x="791499" y="2836651"/>
              <a:ext cx="958294" cy="525615"/>
            </a:xfrm>
            <a:prstGeom prst="ellipse">
              <a:avLst/>
            </a:prstGeom>
            <a:noFill/>
            <a:ln w="28440">
              <a:solidFill>
                <a:srgbClr val="4F271C"/>
              </a:solidFill>
              <a:round/>
            </a:ln>
          </p:spPr>
        </p:sp>
        <p:cxnSp>
          <p:nvCxnSpPr>
            <p:cNvPr id="41" name="Straight Connector 65">
              <a:extLst>
                <a:ext uri="{FF2B5EF4-FFF2-40B4-BE49-F238E27FC236}">
                  <a16:creationId xmlns:a16="http://schemas.microsoft.com/office/drawing/2014/main" id="{A48098E0-84AF-4706-B391-CCF22F8B46AF}"/>
                </a:ext>
              </a:extLst>
            </p:cNvPr>
            <p:cNvCxnSpPr/>
            <p:nvPr/>
          </p:nvCxnSpPr>
          <p:spPr>
            <a:xfrm flipH="1">
              <a:off x="1408841" y="2593279"/>
              <a:ext cx="212503" cy="270710"/>
            </a:xfrm>
            <a:prstGeom prst="line">
              <a:avLst/>
            </a:prstGeom>
            <a:ln w="254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3" name="TextBox 37">
            <a:extLst>
              <a:ext uri="{FF2B5EF4-FFF2-40B4-BE49-F238E27FC236}">
                <a16:creationId xmlns:a16="http://schemas.microsoft.com/office/drawing/2014/main" id="{4BCC6D26-C44D-46D2-90CC-16121789815F}"/>
              </a:ext>
            </a:extLst>
          </p:cNvPr>
          <p:cNvSpPr txBox="1"/>
          <p:nvPr/>
        </p:nvSpPr>
        <p:spPr>
          <a:xfrm>
            <a:off x="252797" y="3300578"/>
            <a:ext cx="8638406" cy="3369909"/>
          </a:xfrm>
          <a:prstGeom prst="rect">
            <a:avLst/>
          </a:prstGeom>
          <a:noFill/>
        </p:spPr>
        <p:txBody>
          <a:bodyPr wrap="square" rtlCol="0">
            <a:normAutofit fontScale="92500" lnSpcReduction="10000"/>
          </a:bodyPr>
          <a:lstStyle/>
          <a:p>
            <a:pPr>
              <a:lnSpc>
                <a:spcPct val="100000"/>
              </a:lnSpc>
              <a:buSzPct val="80000"/>
            </a:pPr>
            <a:r>
              <a:rPr lang="es-ES" sz="2800" b="1" dirty="0" err="1">
                <a:solidFill>
                  <a:schemeClr val="accent5">
                    <a:lumMod val="75000"/>
                  </a:schemeClr>
                </a:solidFill>
                <a:effectLst>
                  <a:outerShdw blurRad="38100" dist="38100" dir="2700000" algn="tl">
                    <a:srgbClr val="000000">
                      <a:alpha val="43137"/>
                    </a:srgbClr>
                  </a:outerShdw>
                </a:effectLst>
              </a:rPr>
              <a:t>Pelicula</a:t>
            </a:r>
            <a:r>
              <a:rPr lang="es-ES" sz="2800" b="1" dirty="0">
                <a:solidFill>
                  <a:schemeClr val="accent5">
                    <a:lumMod val="75000"/>
                  </a:schemeClr>
                </a:solidFill>
                <a:effectLst>
                  <a:outerShdw blurRad="38100" dist="38100" dir="2700000" algn="tl">
                    <a:srgbClr val="000000">
                      <a:alpha val="43137"/>
                    </a:srgbClr>
                  </a:outerShdw>
                </a:effectLst>
              </a:rPr>
              <a:t> (</a:t>
            </a:r>
            <a:r>
              <a:rPr lang="es-ES" sz="2800" b="1" u="sng" dirty="0">
                <a:solidFill>
                  <a:schemeClr val="accent5">
                    <a:lumMod val="75000"/>
                  </a:schemeClr>
                </a:solidFill>
                <a:effectLst>
                  <a:outerShdw blurRad="38100" dist="38100" dir="2700000" algn="tl">
                    <a:srgbClr val="000000">
                      <a:alpha val="43137"/>
                    </a:srgbClr>
                  </a:outerShdw>
                </a:effectLst>
              </a:rPr>
              <a:t>id_pelicula</a:t>
            </a:r>
            <a:r>
              <a:rPr lang="es-ES" sz="2800" b="1" dirty="0">
                <a:solidFill>
                  <a:schemeClr val="accent5">
                    <a:lumMod val="75000"/>
                  </a:schemeClr>
                </a:solidFill>
                <a:effectLst>
                  <a:outerShdw blurRad="38100" dist="38100" dir="2700000" algn="tl">
                    <a:srgbClr val="000000">
                      <a:alpha val="43137"/>
                    </a:srgbClr>
                  </a:outerShdw>
                </a:effectLst>
              </a:rPr>
              <a:t>, titulo, genero, año)</a:t>
            </a:r>
          </a:p>
          <a:p>
            <a:pPr>
              <a:lnSpc>
                <a:spcPct val="100000"/>
              </a:lnSpc>
              <a:buSzPct val="80000"/>
            </a:pPr>
            <a:r>
              <a:rPr lang="es-ES" sz="2800" b="1" dirty="0" err="1">
                <a:solidFill>
                  <a:schemeClr val="accent5">
                    <a:lumMod val="75000"/>
                  </a:schemeClr>
                </a:solidFill>
                <a:effectLst>
                  <a:outerShdw blurRad="38100" dist="38100" dir="2700000" algn="tl">
                    <a:srgbClr val="000000">
                      <a:alpha val="43137"/>
                    </a:srgbClr>
                  </a:outerShdw>
                </a:effectLst>
              </a:rPr>
              <a:t>Copia_Pelicula</a:t>
            </a:r>
            <a:r>
              <a:rPr lang="es-ES" sz="2800" b="1" dirty="0">
                <a:solidFill>
                  <a:schemeClr val="accent5">
                    <a:lumMod val="75000"/>
                  </a:schemeClr>
                </a:solidFill>
                <a:effectLst>
                  <a:outerShdw blurRad="38100" dist="38100" dir="2700000" algn="tl">
                    <a:srgbClr val="000000">
                      <a:alpha val="43137"/>
                    </a:srgbClr>
                  </a:outerShdw>
                </a:effectLst>
              </a:rPr>
              <a:t> (</a:t>
            </a:r>
            <a:r>
              <a:rPr lang="es-ES" sz="2800" b="1" u="dbl" dirty="0">
                <a:solidFill>
                  <a:schemeClr val="accent5">
                    <a:lumMod val="75000"/>
                  </a:schemeClr>
                </a:solidFill>
                <a:effectLst>
                  <a:outerShdw blurRad="38100" dist="38100" dir="2700000" algn="tl">
                    <a:srgbClr val="000000">
                      <a:alpha val="43137"/>
                    </a:srgbClr>
                  </a:outerShdw>
                </a:effectLst>
              </a:rPr>
              <a:t>id_pelicula</a:t>
            </a:r>
            <a:r>
              <a:rPr lang="es-ES" sz="2800" b="1" dirty="0">
                <a:solidFill>
                  <a:schemeClr val="accent5">
                    <a:lumMod val="75000"/>
                  </a:schemeClr>
                </a:solidFill>
                <a:effectLst>
                  <a:outerShdw blurRad="38100" dist="38100" dir="2700000" algn="tl">
                    <a:srgbClr val="000000">
                      <a:alpha val="43137"/>
                    </a:srgbClr>
                  </a:outerShdw>
                </a:effectLst>
              </a:rPr>
              <a:t>, </a:t>
            </a:r>
            <a:r>
              <a:rPr lang="es-ES" sz="2800" b="1" u="sng" dirty="0">
                <a:solidFill>
                  <a:schemeClr val="accent5">
                    <a:lumMod val="75000"/>
                  </a:schemeClr>
                </a:solidFill>
                <a:effectLst>
                  <a:outerShdw blurRad="38100" dist="38100" dir="2700000" algn="tl">
                    <a:srgbClr val="000000">
                      <a:alpha val="43137"/>
                    </a:srgbClr>
                  </a:outerShdw>
                </a:effectLst>
              </a:rPr>
              <a:t>num_copia</a:t>
            </a:r>
            <a:r>
              <a:rPr lang="es-ES" sz="2800" b="1" dirty="0">
                <a:solidFill>
                  <a:schemeClr val="accent5">
                    <a:lumMod val="75000"/>
                  </a:schemeClr>
                </a:solidFill>
                <a:effectLst>
                  <a:outerShdw blurRad="38100" dist="38100" dir="2700000" algn="tl">
                    <a:srgbClr val="000000">
                      <a:alpha val="43137"/>
                    </a:srgbClr>
                  </a:outerShdw>
                </a:effectLst>
              </a:rPr>
              <a:t>, estado)</a:t>
            </a:r>
          </a:p>
          <a:p>
            <a:pPr>
              <a:spcBef>
                <a:spcPts val="1200"/>
              </a:spcBef>
            </a:pPr>
            <a:r>
              <a:rPr lang="es-AR" sz="2800" dirty="0">
                <a:solidFill>
                  <a:srgbClr val="000000"/>
                </a:solidFill>
              </a:rPr>
              <a:t>En el caso de la entidad fuerte mantendrá su clave principal, en tanto que la entidad débil adquirirá la clave principal de la entidad fuerte (</a:t>
            </a:r>
            <a:r>
              <a:rPr lang="es-ES" sz="2800" b="1" u="dbl" dirty="0">
                <a:solidFill>
                  <a:schemeClr val="accent5">
                    <a:lumMod val="75000"/>
                  </a:schemeClr>
                </a:solidFill>
                <a:effectLst>
                  <a:outerShdw blurRad="38100" dist="38100" dir="2700000" algn="tl">
                    <a:srgbClr val="000000">
                      <a:alpha val="43137"/>
                    </a:srgbClr>
                  </a:outerShdw>
                </a:effectLst>
              </a:rPr>
              <a:t>id_pelicula</a:t>
            </a:r>
            <a:r>
              <a:rPr lang="es-AR" sz="2800" dirty="0">
                <a:solidFill>
                  <a:srgbClr val="000000"/>
                </a:solidFill>
              </a:rPr>
              <a:t>) como parte de su clave principal junto con su propia clave, formando así una clave principal compuesta. Notar que subrayamos con línea doble la clave adquirida </a:t>
            </a:r>
            <a:r>
              <a:rPr lang="es-ES" sz="2800" b="1" u="dbl" dirty="0">
                <a:solidFill>
                  <a:schemeClr val="accent5">
                    <a:lumMod val="75000"/>
                  </a:schemeClr>
                </a:solidFill>
                <a:effectLst>
                  <a:outerShdw blurRad="38100" dist="38100" dir="2700000" algn="tl">
                    <a:srgbClr val="000000">
                      <a:alpha val="43137"/>
                    </a:srgbClr>
                  </a:outerShdw>
                </a:effectLst>
              </a:rPr>
              <a:t>id_pelicula</a:t>
            </a:r>
            <a:endParaRPr lang="es-AR" sz="2800" dirty="0"/>
          </a:p>
          <a:p>
            <a:endParaRPr lang="es-AR" dirty="0"/>
          </a:p>
        </p:txBody>
      </p:sp>
    </p:spTree>
    <p:extLst>
      <p:ext uri="{BB962C8B-B14F-4D97-AF65-F5344CB8AC3E}">
        <p14:creationId xmlns:p14="http://schemas.microsoft.com/office/powerpoint/2010/main" val="404137471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220094" y="0"/>
            <a:ext cx="8680356" cy="995082"/>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Tipos de relaciones 1:N binarias</a:t>
            </a:r>
            <a:endParaRPr lang="es-ES" dirty="0"/>
          </a:p>
        </p:txBody>
      </p:sp>
      <p:sp>
        <p:nvSpPr>
          <p:cNvPr id="169" name="CustomShape 2"/>
          <p:cNvSpPr/>
          <p:nvPr/>
        </p:nvSpPr>
        <p:spPr>
          <a:xfrm>
            <a:off x="220093" y="900953"/>
            <a:ext cx="8680357" cy="5795683"/>
          </a:xfrm>
          <a:prstGeom prst="rect">
            <a:avLst/>
          </a:prstGeom>
          <a:noFill/>
          <a:ln>
            <a:noFill/>
          </a:ln>
        </p:spPr>
        <p:txBody>
          <a:bodyPr lIns="90000" tIns="45000" rIns="90000" bIns="45000">
            <a:normAutofit fontScale="92500" lnSpcReduction="20000"/>
          </a:bodyPr>
          <a:lstStyle/>
          <a:p>
            <a:pPr marL="266700" lvl="1" indent="-266700">
              <a:buFont typeface="Arial" panose="020B0604020202020204" pitchFamily="34" charset="0"/>
              <a:buChar char="•"/>
            </a:pPr>
            <a:r>
              <a:rPr lang="es-ES" sz="3600" dirty="0"/>
              <a:t>Paso 3: Por cada relación 1:N binaria regular R, identifique la relación S que representa el tipo de entidad participante en el lado N del tipo de relación. Incluya como clave foránea (foreign key) en S la clave principal de la relación T que representa el otro tipo de entidad participante en R; hacemos esto porque cada instancia de entidad en el lado N está relacionada, a lo sumo, con una instancia de entidad del lado 1 del tipo de relación. Incluya cualesquiera atributos simples (o componentes simples de los atributos compuestos) del tipo de relación 1:N como atributos de S.</a:t>
            </a:r>
          </a:p>
        </p:txBody>
      </p:sp>
    </p:spTree>
    <p:extLst>
      <p:ext uri="{BB962C8B-B14F-4D97-AF65-F5344CB8AC3E}">
        <p14:creationId xmlns:p14="http://schemas.microsoft.com/office/powerpoint/2010/main" val="3387343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219331" y="-81840"/>
            <a:ext cx="8725914" cy="891422"/>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Relaciones Binarias 1:N</a:t>
            </a:r>
          </a:p>
        </p:txBody>
      </p:sp>
      <p:sp>
        <p:nvSpPr>
          <p:cNvPr id="45" name="TextBox 44"/>
          <p:cNvSpPr txBox="1"/>
          <p:nvPr/>
        </p:nvSpPr>
        <p:spPr>
          <a:xfrm>
            <a:off x="112543" y="2711514"/>
            <a:ext cx="8932984" cy="4040979"/>
          </a:xfrm>
          <a:prstGeom prst="rect">
            <a:avLst/>
          </a:prstGeom>
          <a:noFill/>
        </p:spPr>
        <p:txBody>
          <a:bodyPr wrap="square" rtlCol="0">
            <a:normAutofit fontScale="85000" lnSpcReduction="10000"/>
          </a:bodyPr>
          <a:lstStyle/>
          <a:p>
            <a:r>
              <a:rPr lang="es-AR" sz="2800" b="1" dirty="0">
                <a:solidFill>
                  <a:schemeClr val="accent5">
                    <a:lumMod val="75000"/>
                  </a:schemeClr>
                </a:solidFill>
                <a:effectLst>
                  <a:outerShdw blurRad="38100" dist="38100" dir="2700000" algn="tl">
                    <a:srgbClr val="000000">
                      <a:alpha val="43137"/>
                    </a:srgbClr>
                  </a:outerShdw>
                </a:effectLst>
              </a:rPr>
              <a:t>Empleado (</a:t>
            </a:r>
            <a:r>
              <a:rPr lang="es-AR" sz="2800" b="1" u="sng" dirty="0">
                <a:solidFill>
                  <a:schemeClr val="accent5">
                    <a:lumMod val="75000"/>
                  </a:schemeClr>
                </a:solidFill>
                <a:effectLst>
                  <a:outerShdw blurRad="38100" dist="38100" dir="2700000" algn="tl">
                    <a:srgbClr val="000000">
                      <a:alpha val="43137"/>
                    </a:srgbClr>
                  </a:outerShdw>
                </a:effectLst>
              </a:rPr>
              <a:t>legajo</a:t>
            </a:r>
            <a:r>
              <a:rPr lang="es-AR" sz="2800" b="1" dirty="0">
                <a:solidFill>
                  <a:schemeClr val="accent5">
                    <a:lumMod val="75000"/>
                  </a:schemeClr>
                </a:solidFill>
                <a:effectLst>
                  <a:outerShdw blurRad="38100" dist="38100" dir="2700000" algn="tl">
                    <a:srgbClr val="000000">
                      <a:alpha val="43137"/>
                    </a:srgbClr>
                  </a:outerShdw>
                </a:effectLst>
              </a:rPr>
              <a:t>, nombre, DNI, </a:t>
            </a:r>
            <a:r>
              <a:rPr lang="es-AR" sz="2800" b="1" u="dash" dirty="0">
                <a:solidFill>
                  <a:schemeClr val="accent5">
                    <a:lumMod val="75000"/>
                  </a:schemeClr>
                </a:solidFill>
                <a:effectLst>
                  <a:outerShdw blurRad="38100" dist="38100" dir="2700000" algn="tl">
                    <a:srgbClr val="000000">
                      <a:alpha val="43137"/>
                    </a:srgbClr>
                  </a:outerShdw>
                </a:effectLst>
              </a:rPr>
              <a:t>nombre_depto</a:t>
            </a:r>
            <a:r>
              <a:rPr lang="es-AR" sz="2800" b="1" dirty="0">
                <a:solidFill>
                  <a:schemeClr val="accent5">
                    <a:lumMod val="75000"/>
                  </a:schemeClr>
                </a:solidFill>
                <a:effectLst>
                  <a:outerShdw blurRad="38100" dist="38100" dir="2700000" algn="tl">
                    <a:srgbClr val="000000">
                      <a:alpha val="43137"/>
                    </a:srgbClr>
                  </a:outerShdw>
                </a:effectLst>
              </a:rPr>
              <a:t>)</a:t>
            </a:r>
          </a:p>
          <a:p>
            <a:r>
              <a:rPr lang="es-AR" sz="2800" b="1" dirty="0">
                <a:solidFill>
                  <a:schemeClr val="accent5">
                    <a:lumMod val="75000"/>
                  </a:schemeClr>
                </a:solidFill>
                <a:effectLst>
                  <a:outerShdw blurRad="38100" dist="38100" dir="2700000" algn="tl">
                    <a:srgbClr val="000000">
                      <a:alpha val="43137"/>
                    </a:srgbClr>
                  </a:outerShdw>
                </a:effectLst>
              </a:rPr>
              <a:t>Departamento (</a:t>
            </a:r>
            <a:r>
              <a:rPr lang="es-AR" sz="2800" b="1" u="sng" dirty="0">
                <a:solidFill>
                  <a:schemeClr val="accent5">
                    <a:lumMod val="75000"/>
                  </a:schemeClr>
                </a:solidFill>
                <a:effectLst>
                  <a:outerShdw blurRad="38100" dist="38100" dir="2700000" algn="tl">
                    <a:srgbClr val="000000">
                      <a:alpha val="43137"/>
                    </a:srgbClr>
                  </a:outerShdw>
                </a:effectLst>
              </a:rPr>
              <a:t>nombre_depto</a:t>
            </a:r>
            <a:r>
              <a:rPr lang="es-AR" sz="2800" b="1" dirty="0">
                <a:solidFill>
                  <a:schemeClr val="accent5">
                    <a:lumMod val="75000"/>
                  </a:schemeClr>
                </a:solidFill>
                <a:effectLst>
                  <a:outerShdw blurRad="38100" dist="38100" dir="2700000" algn="tl">
                    <a:srgbClr val="000000">
                      <a:alpha val="43137"/>
                    </a:srgbClr>
                  </a:outerShdw>
                </a:effectLst>
              </a:rPr>
              <a:t>, descripcion)</a:t>
            </a:r>
          </a:p>
          <a:p>
            <a:pPr>
              <a:spcBef>
                <a:spcPts val="1200"/>
              </a:spcBef>
            </a:pPr>
            <a:r>
              <a:rPr lang="es-AR" sz="2800" dirty="0">
                <a:solidFill>
                  <a:srgbClr val="000000"/>
                </a:solidFill>
              </a:rPr>
              <a:t>La clave foránea (</a:t>
            </a:r>
            <a:r>
              <a:rPr lang="es-AR" sz="2800" b="1" u="dash" dirty="0">
                <a:solidFill>
                  <a:schemeClr val="accent5">
                    <a:lumMod val="75000"/>
                  </a:schemeClr>
                </a:solidFill>
                <a:effectLst>
                  <a:outerShdw blurRad="38100" dist="38100" dir="2700000" algn="tl">
                    <a:srgbClr val="000000">
                      <a:alpha val="43137"/>
                    </a:srgbClr>
                  </a:outerShdw>
                </a:effectLst>
              </a:rPr>
              <a:t>nombre_depto</a:t>
            </a:r>
            <a:r>
              <a:rPr lang="es-AR" sz="2800" dirty="0">
                <a:solidFill>
                  <a:srgbClr val="000000"/>
                </a:solidFill>
              </a:rPr>
              <a:t>) notar que la clave foránea se subraya con línea punteada y se coloca del lado de la entidad empleado que es quien participa una sola vez en la entidad departamento.</a:t>
            </a:r>
          </a:p>
          <a:p>
            <a:pPr>
              <a:spcBef>
                <a:spcPts val="1200"/>
              </a:spcBef>
            </a:pPr>
            <a:r>
              <a:rPr lang="es-AR" sz="2800" dirty="0">
                <a:solidFill>
                  <a:srgbClr val="000000"/>
                </a:solidFill>
              </a:rPr>
              <a:t>En caso de que la relación tenga un atributo como por ejemplo horas, </a:t>
            </a:r>
            <a:r>
              <a:rPr lang="es-AR" sz="2800" dirty="0" err="1">
                <a:solidFill>
                  <a:srgbClr val="000000"/>
                </a:solidFill>
              </a:rPr>
              <a:t>vigencia_desde</a:t>
            </a:r>
            <a:r>
              <a:rPr lang="es-AR" sz="2800" dirty="0">
                <a:solidFill>
                  <a:srgbClr val="000000"/>
                </a:solidFill>
              </a:rPr>
              <a:t>, </a:t>
            </a:r>
            <a:r>
              <a:rPr lang="es-AR" sz="2800" dirty="0" err="1">
                <a:solidFill>
                  <a:srgbClr val="000000"/>
                </a:solidFill>
              </a:rPr>
              <a:t>etc</a:t>
            </a:r>
            <a:r>
              <a:rPr lang="es-AR" sz="2800" dirty="0">
                <a:solidFill>
                  <a:srgbClr val="000000"/>
                </a:solidFill>
              </a:rPr>
              <a:t> , entonces la relación puede ser tratada como una con </a:t>
            </a:r>
            <a:r>
              <a:rPr lang="es-AR" sz="2800" dirty="0" err="1">
                <a:solidFill>
                  <a:srgbClr val="000000"/>
                </a:solidFill>
              </a:rPr>
              <a:t>cardinalidad</a:t>
            </a:r>
            <a:r>
              <a:rPr lang="es-AR" sz="2800" dirty="0">
                <a:solidFill>
                  <a:srgbClr val="000000"/>
                </a:solidFill>
              </a:rPr>
              <a:t> N:N (veremos mas adelante) o podemos colocar los atributos acompañando a la clave foránea en la entidad empleado. Es una decisión del diseñador de la base de datos.</a:t>
            </a:r>
            <a:endParaRPr lang="es-AR" sz="2800" dirty="0"/>
          </a:p>
          <a:p>
            <a:endParaRPr lang="es-AR" dirty="0"/>
          </a:p>
        </p:txBody>
      </p:sp>
      <p:grpSp>
        <p:nvGrpSpPr>
          <p:cNvPr id="8" name="Group 7"/>
          <p:cNvGrpSpPr/>
          <p:nvPr/>
        </p:nvGrpSpPr>
        <p:grpSpPr>
          <a:xfrm>
            <a:off x="198754" y="786770"/>
            <a:ext cx="8746491" cy="1924744"/>
            <a:chOff x="166063" y="1017842"/>
            <a:chExt cx="8746491" cy="1924744"/>
          </a:xfrm>
        </p:grpSpPr>
        <p:grpSp>
          <p:nvGrpSpPr>
            <p:cNvPr id="7" name="Group 6"/>
            <p:cNvGrpSpPr/>
            <p:nvPr/>
          </p:nvGrpSpPr>
          <p:grpSpPr>
            <a:xfrm>
              <a:off x="166063" y="1017842"/>
              <a:ext cx="8746491" cy="1924744"/>
              <a:chOff x="166063" y="1017842"/>
              <a:chExt cx="8746491" cy="1924744"/>
            </a:xfrm>
          </p:grpSpPr>
          <p:grpSp>
            <p:nvGrpSpPr>
              <p:cNvPr id="6" name="Group 5"/>
              <p:cNvGrpSpPr/>
              <p:nvPr/>
            </p:nvGrpSpPr>
            <p:grpSpPr>
              <a:xfrm>
                <a:off x="166063" y="1017842"/>
                <a:ext cx="8746491" cy="1924744"/>
                <a:chOff x="126213" y="994743"/>
                <a:chExt cx="8746491" cy="1924744"/>
              </a:xfrm>
            </p:grpSpPr>
            <p:grpSp>
              <p:nvGrpSpPr>
                <p:cNvPr id="4" name="Group 3"/>
                <p:cNvGrpSpPr/>
                <p:nvPr/>
              </p:nvGrpSpPr>
              <p:grpSpPr>
                <a:xfrm>
                  <a:off x="126213" y="1240030"/>
                  <a:ext cx="8746491" cy="1679457"/>
                  <a:chOff x="134498" y="1286228"/>
                  <a:chExt cx="8746491" cy="1679457"/>
                </a:xfrm>
              </p:grpSpPr>
              <p:grpSp>
                <p:nvGrpSpPr>
                  <p:cNvPr id="3" name="Group 2"/>
                  <p:cNvGrpSpPr/>
                  <p:nvPr/>
                </p:nvGrpSpPr>
                <p:grpSpPr>
                  <a:xfrm>
                    <a:off x="134498" y="1286228"/>
                    <a:ext cx="8746491" cy="1554978"/>
                    <a:chOff x="368501" y="1286228"/>
                    <a:chExt cx="8746491" cy="1554978"/>
                  </a:xfrm>
                </p:grpSpPr>
                <p:grpSp>
                  <p:nvGrpSpPr>
                    <p:cNvPr id="36" name="Group 35"/>
                    <p:cNvGrpSpPr/>
                    <p:nvPr/>
                  </p:nvGrpSpPr>
                  <p:grpSpPr>
                    <a:xfrm>
                      <a:off x="368501" y="1286228"/>
                      <a:ext cx="8746491" cy="1554978"/>
                      <a:chOff x="749783" y="1907557"/>
                      <a:chExt cx="8746491" cy="1554978"/>
                    </a:xfrm>
                  </p:grpSpPr>
                  <p:sp>
                    <p:nvSpPr>
                      <p:cNvPr id="37" name="Line 15"/>
                      <p:cNvSpPr/>
                      <p:nvPr/>
                    </p:nvSpPr>
                    <p:spPr>
                      <a:xfrm flipH="1">
                        <a:off x="2137241" y="2160538"/>
                        <a:ext cx="371307" cy="209784"/>
                      </a:xfrm>
                      <a:prstGeom prst="line">
                        <a:avLst/>
                      </a:prstGeom>
                      <a:ln w="19080">
                        <a:solidFill>
                          <a:srgbClr val="4F271C"/>
                        </a:solidFill>
                        <a:round/>
                      </a:ln>
                    </p:spPr>
                  </p:sp>
                  <p:grpSp>
                    <p:nvGrpSpPr>
                      <p:cNvPr id="38" name="Group 37"/>
                      <p:cNvGrpSpPr/>
                      <p:nvPr/>
                    </p:nvGrpSpPr>
                    <p:grpSpPr>
                      <a:xfrm>
                        <a:off x="749783" y="1907557"/>
                        <a:ext cx="8746491" cy="1554978"/>
                        <a:chOff x="749783" y="1907557"/>
                        <a:chExt cx="8746491" cy="1554978"/>
                      </a:xfrm>
                    </p:grpSpPr>
                    <p:sp>
                      <p:nvSpPr>
                        <p:cNvPr id="39" name="Oval 38"/>
                        <p:cNvSpPr/>
                        <p:nvPr/>
                      </p:nvSpPr>
                      <p:spPr>
                        <a:xfrm>
                          <a:off x="1157446" y="2887886"/>
                          <a:ext cx="1529036"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1" name="Rectangle 40"/>
                        <p:cNvSpPr/>
                        <p:nvPr/>
                      </p:nvSpPr>
                      <p:spPr>
                        <a:xfrm>
                          <a:off x="2496094" y="1907557"/>
                          <a:ext cx="1608216" cy="515127"/>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2" name="Line 15"/>
                        <p:cNvSpPr/>
                        <p:nvPr/>
                      </p:nvSpPr>
                      <p:spPr>
                        <a:xfrm flipH="1" flipV="1">
                          <a:off x="4080417" y="2241820"/>
                          <a:ext cx="453393" cy="14725"/>
                        </a:xfrm>
                        <a:prstGeom prst="line">
                          <a:avLst/>
                        </a:prstGeom>
                        <a:ln w="19080">
                          <a:solidFill>
                            <a:srgbClr val="4F271C"/>
                          </a:solidFill>
                          <a:round/>
                        </a:ln>
                      </p:spPr>
                    </p:sp>
                    <p:sp>
                      <p:nvSpPr>
                        <p:cNvPr id="43" name="Line 15"/>
                        <p:cNvSpPr/>
                        <p:nvPr/>
                      </p:nvSpPr>
                      <p:spPr>
                        <a:xfrm>
                          <a:off x="8348160" y="2530128"/>
                          <a:ext cx="389737" cy="409171"/>
                        </a:xfrm>
                        <a:prstGeom prst="line">
                          <a:avLst/>
                        </a:prstGeom>
                        <a:ln w="19080">
                          <a:solidFill>
                            <a:srgbClr val="4F271C"/>
                          </a:solidFill>
                          <a:round/>
                        </a:ln>
                      </p:spPr>
                    </p:sp>
                    <p:sp>
                      <p:nvSpPr>
                        <p:cNvPr id="47" name="CustomShape 10"/>
                        <p:cNvSpPr/>
                        <p:nvPr/>
                      </p:nvSpPr>
                      <p:spPr>
                        <a:xfrm>
                          <a:off x="2485200" y="1951994"/>
                          <a:ext cx="1600076"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EMPLEADO</a:t>
                          </a:r>
                          <a:endParaRPr lang="es-AR" dirty="0"/>
                        </a:p>
                      </p:txBody>
                    </p:sp>
                    <p:sp>
                      <p:nvSpPr>
                        <p:cNvPr id="48" name="Line 15"/>
                        <p:cNvSpPr/>
                        <p:nvPr/>
                      </p:nvSpPr>
                      <p:spPr>
                        <a:xfrm flipH="1">
                          <a:off x="2465628" y="2439057"/>
                          <a:ext cx="503805" cy="526794"/>
                        </a:xfrm>
                        <a:prstGeom prst="line">
                          <a:avLst/>
                        </a:prstGeom>
                        <a:ln w="19080">
                          <a:solidFill>
                            <a:srgbClr val="4F271C"/>
                          </a:solidFill>
                          <a:round/>
                        </a:ln>
                      </p:spPr>
                    </p:sp>
                    <p:sp>
                      <p:nvSpPr>
                        <p:cNvPr id="79" name="Oval 78"/>
                        <p:cNvSpPr/>
                        <p:nvPr/>
                      </p:nvSpPr>
                      <p:spPr>
                        <a:xfrm>
                          <a:off x="749783" y="2295329"/>
                          <a:ext cx="1529036"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0" name="Oval 79"/>
                        <p:cNvSpPr/>
                        <p:nvPr/>
                      </p:nvSpPr>
                      <p:spPr>
                        <a:xfrm>
                          <a:off x="7914135" y="2947408"/>
                          <a:ext cx="1582139"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1" name="CustomShape 10"/>
                        <p:cNvSpPr/>
                        <p:nvPr/>
                      </p:nvSpPr>
                      <p:spPr>
                        <a:xfrm>
                          <a:off x="853827" y="2331742"/>
                          <a:ext cx="1270356" cy="464005"/>
                        </a:xfrm>
                        <a:prstGeom prst="rect">
                          <a:avLst/>
                        </a:prstGeom>
                        <a:noFill/>
                        <a:ln>
                          <a:noFill/>
                        </a:ln>
                      </p:spPr>
                      <p:txBody>
                        <a:bodyPr wrap="none" lIns="90000" tIns="45000" rIns="90000" bIns="45000"/>
                        <a:lstStyle/>
                        <a:p>
                          <a:pPr algn="ctr">
                            <a:lnSpc>
                              <a:spcPct val="100000"/>
                            </a:lnSpc>
                          </a:pPr>
                          <a:r>
                            <a:rPr lang="es-AR" sz="2400" u="sng" dirty="0">
                              <a:solidFill>
                                <a:srgbClr val="4F271C"/>
                              </a:solidFill>
                              <a:latin typeface="Arial Narrow"/>
                            </a:rPr>
                            <a:t>legajo</a:t>
                          </a:r>
                          <a:endParaRPr lang="es-AR" u="sng" dirty="0"/>
                        </a:p>
                      </p:txBody>
                    </p:sp>
                    <p:sp>
                      <p:nvSpPr>
                        <p:cNvPr id="82" name="CustomShape 10"/>
                        <p:cNvSpPr/>
                        <p:nvPr/>
                      </p:nvSpPr>
                      <p:spPr>
                        <a:xfrm>
                          <a:off x="1283678" y="2905423"/>
                          <a:ext cx="1270356"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nombre</a:t>
                          </a:r>
                          <a:endParaRPr lang="es-AR" dirty="0"/>
                        </a:p>
                      </p:txBody>
                    </p:sp>
                    <p:sp>
                      <p:nvSpPr>
                        <p:cNvPr id="83" name="CustomShape 10"/>
                        <p:cNvSpPr/>
                        <p:nvPr/>
                      </p:nvSpPr>
                      <p:spPr>
                        <a:xfrm>
                          <a:off x="8059032" y="2965851"/>
                          <a:ext cx="1337977"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descripción</a:t>
                          </a:r>
                          <a:endParaRPr lang="es-AR" dirty="0"/>
                        </a:p>
                      </p:txBody>
                    </p:sp>
                    <p:sp>
                      <p:nvSpPr>
                        <p:cNvPr id="84" name="CustomShape 10"/>
                        <p:cNvSpPr/>
                        <p:nvPr/>
                      </p:nvSpPr>
                      <p:spPr>
                        <a:xfrm>
                          <a:off x="6905590" y="2088888"/>
                          <a:ext cx="2131810"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DEPARTAMENTO</a:t>
                          </a:r>
                          <a:endParaRPr lang="es-AR" dirty="0"/>
                        </a:p>
                      </p:txBody>
                    </p:sp>
                    <p:sp>
                      <p:nvSpPr>
                        <p:cNvPr id="85" name="Oval 84"/>
                        <p:cNvSpPr/>
                        <p:nvPr/>
                      </p:nvSpPr>
                      <p:spPr>
                        <a:xfrm>
                          <a:off x="3023080" y="2825940"/>
                          <a:ext cx="1529036"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6" name="Line 15"/>
                        <p:cNvSpPr/>
                        <p:nvPr/>
                      </p:nvSpPr>
                      <p:spPr>
                        <a:xfrm>
                          <a:off x="3759351" y="2419383"/>
                          <a:ext cx="19508" cy="426413"/>
                        </a:xfrm>
                        <a:prstGeom prst="line">
                          <a:avLst/>
                        </a:prstGeom>
                        <a:ln w="19080">
                          <a:solidFill>
                            <a:srgbClr val="4F271C"/>
                          </a:solidFill>
                          <a:round/>
                        </a:ln>
                      </p:spPr>
                    </p:sp>
                    <p:sp>
                      <p:nvSpPr>
                        <p:cNvPr id="87" name="CustomShape 10"/>
                        <p:cNvSpPr/>
                        <p:nvPr/>
                      </p:nvSpPr>
                      <p:spPr>
                        <a:xfrm>
                          <a:off x="3167408" y="2876088"/>
                          <a:ext cx="1270356"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DNI</a:t>
                          </a:r>
                          <a:endParaRPr lang="es-AR" dirty="0"/>
                        </a:p>
                      </p:txBody>
                    </p:sp>
                  </p:grpSp>
                </p:grpSp>
                <p:sp>
                  <p:nvSpPr>
                    <p:cNvPr id="26" name="Rectangle 25"/>
                    <p:cNvSpPr/>
                    <p:nvPr/>
                  </p:nvSpPr>
                  <p:spPr>
                    <a:xfrm>
                      <a:off x="6501917" y="1409426"/>
                      <a:ext cx="2152194" cy="515127"/>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29" name="CustomShape 10"/>
                  <p:cNvSpPr/>
                  <p:nvPr/>
                </p:nvSpPr>
                <p:spPr>
                  <a:xfrm>
                    <a:off x="5737587" y="2432490"/>
                    <a:ext cx="918957" cy="533195"/>
                  </a:xfrm>
                  <a:prstGeom prst="rect">
                    <a:avLst/>
                  </a:prstGeom>
                  <a:noFill/>
                  <a:ln>
                    <a:noFill/>
                  </a:ln>
                </p:spPr>
                <p:txBody>
                  <a:bodyPr wrap="none" lIns="90000" tIns="45000" rIns="90000" bIns="45000"/>
                  <a:lstStyle/>
                  <a:p>
                    <a:pPr algn="ctr">
                      <a:lnSpc>
                        <a:spcPct val="100000"/>
                      </a:lnSpc>
                    </a:pPr>
                    <a:r>
                      <a:rPr lang="es-AR" sz="2400" u="sng" dirty="0">
                        <a:solidFill>
                          <a:srgbClr val="4F271C"/>
                        </a:solidFill>
                        <a:latin typeface="Arial Narrow"/>
                      </a:rPr>
                      <a:t>nombre</a:t>
                    </a:r>
                    <a:endParaRPr lang="es-AR" u="sng" dirty="0"/>
                  </a:p>
                </p:txBody>
              </p:sp>
              <p:sp>
                <p:nvSpPr>
                  <p:cNvPr id="30" name="Oval 29"/>
                  <p:cNvSpPr/>
                  <p:nvPr/>
                </p:nvSpPr>
                <p:spPr>
                  <a:xfrm>
                    <a:off x="5433216" y="2425479"/>
                    <a:ext cx="1484735" cy="525424"/>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32" name="Line 15"/>
                <p:cNvSpPr/>
                <p:nvPr/>
              </p:nvSpPr>
              <p:spPr>
                <a:xfrm flipH="1">
                  <a:off x="6307830" y="1878356"/>
                  <a:ext cx="570615" cy="473079"/>
                </a:xfrm>
                <a:prstGeom prst="line">
                  <a:avLst/>
                </a:prstGeom>
                <a:ln w="19080">
                  <a:solidFill>
                    <a:srgbClr val="4F271C"/>
                  </a:solidFill>
                  <a:round/>
                </a:ln>
              </p:spPr>
            </p:sp>
            <p:sp>
              <p:nvSpPr>
                <p:cNvPr id="33" name="Line 15"/>
                <p:cNvSpPr/>
                <p:nvPr/>
              </p:nvSpPr>
              <p:spPr>
                <a:xfrm flipH="1" flipV="1">
                  <a:off x="5882414" y="1589018"/>
                  <a:ext cx="377212" cy="90036"/>
                </a:xfrm>
                <a:prstGeom prst="line">
                  <a:avLst/>
                </a:prstGeom>
                <a:ln w="19080">
                  <a:solidFill>
                    <a:srgbClr val="4F271C"/>
                  </a:solidFill>
                  <a:round/>
                </a:ln>
              </p:spPr>
            </p:sp>
            <p:sp>
              <p:nvSpPr>
                <p:cNvPr id="5" name="Diamond 4"/>
                <p:cNvSpPr/>
                <p:nvPr/>
              </p:nvSpPr>
              <p:spPr>
                <a:xfrm>
                  <a:off x="3907308" y="994743"/>
                  <a:ext cx="1952715" cy="1159099"/>
                </a:xfrm>
                <a:prstGeom prst="diamond">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44" name="CustomShape 10"/>
              <p:cNvSpPr/>
              <p:nvPr/>
            </p:nvSpPr>
            <p:spPr>
              <a:xfrm>
                <a:off x="4196140" y="1380114"/>
                <a:ext cx="1452749"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TRABJA EN</a:t>
                </a:r>
                <a:endParaRPr lang="es-AR" dirty="0"/>
              </a:p>
            </p:txBody>
          </p:sp>
        </p:grpSp>
        <p:sp>
          <p:nvSpPr>
            <p:cNvPr id="46" name="CustomShape 10"/>
            <p:cNvSpPr/>
            <p:nvPr/>
          </p:nvSpPr>
          <p:spPr>
            <a:xfrm>
              <a:off x="3498705" y="1179885"/>
              <a:ext cx="400759"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N</a:t>
              </a:r>
              <a:endParaRPr lang="es-AR" dirty="0"/>
            </a:p>
          </p:txBody>
        </p:sp>
        <p:sp>
          <p:nvSpPr>
            <p:cNvPr id="50" name="CustomShape 10"/>
            <p:cNvSpPr/>
            <p:nvPr/>
          </p:nvSpPr>
          <p:spPr>
            <a:xfrm>
              <a:off x="5953242" y="1265544"/>
              <a:ext cx="400759"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1</a:t>
              </a:r>
              <a:endParaRPr lang="es-AR" dirty="0"/>
            </a:p>
          </p:txBody>
        </p:sp>
      </p:grpSp>
    </p:spTree>
    <p:extLst>
      <p:ext uri="{BB962C8B-B14F-4D97-AF65-F5344CB8AC3E}">
        <p14:creationId xmlns:p14="http://schemas.microsoft.com/office/powerpoint/2010/main" val="328693433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3"/>
          <p:cNvSpPr/>
          <p:nvPr/>
        </p:nvSpPr>
        <p:spPr>
          <a:xfrm>
            <a:off x="303902" y="0"/>
            <a:ext cx="8490473" cy="1237129"/>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Relaciones – Clave Foránea – Restricción Referencial</a:t>
            </a:r>
            <a:endParaRPr lang="es-AR" dirty="0"/>
          </a:p>
        </p:txBody>
      </p:sp>
      <p:sp>
        <p:nvSpPr>
          <p:cNvPr id="112" name="CustomShape 4"/>
          <p:cNvSpPr/>
          <p:nvPr/>
        </p:nvSpPr>
        <p:spPr>
          <a:xfrm>
            <a:off x="188881" y="1237129"/>
            <a:ext cx="8720511" cy="5459506"/>
          </a:xfrm>
          <a:prstGeom prst="rect">
            <a:avLst/>
          </a:prstGeom>
          <a:noFill/>
          <a:ln w="9360">
            <a:noFill/>
          </a:ln>
        </p:spPr>
        <p:txBody>
          <a:bodyPr lIns="90000" tIns="45000" rIns="90000" bIns="45000">
            <a:normAutofit/>
          </a:bodyPr>
          <a:lstStyle/>
          <a:p>
            <a:pPr>
              <a:lnSpc>
                <a:spcPct val="100000"/>
              </a:lnSpc>
              <a:buSzPct val="80000"/>
            </a:pPr>
            <a:r>
              <a:rPr lang="es-AR" sz="3200" dirty="0"/>
              <a:t>La relación que vimos es de grado dos (binaria) y tiene una razón de cardinalidad de 1:N.</a:t>
            </a:r>
          </a:p>
          <a:p>
            <a:pPr>
              <a:lnSpc>
                <a:spcPct val="100000"/>
              </a:lnSpc>
              <a:buSzPct val="80000"/>
            </a:pPr>
            <a:r>
              <a:rPr lang="es-AR" sz="3200" dirty="0"/>
              <a:t>Esta relación se representan de manera física colocando una </a:t>
            </a:r>
            <a:r>
              <a:rPr lang="es-AR" sz="3200" b="1" dirty="0">
                <a:effectLst>
                  <a:outerShdw blurRad="38100" dist="38100" dir="2700000" algn="tl">
                    <a:srgbClr val="000000">
                      <a:alpha val="43137"/>
                    </a:srgbClr>
                  </a:outerShdw>
                </a:effectLst>
              </a:rPr>
              <a:t>clave foránea </a:t>
            </a:r>
            <a:r>
              <a:rPr lang="es-AR" sz="3200" dirty="0"/>
              <a:t>(</a:t>
            </a:r>
            <a:r>
              <a:rPr lang="es-AR" sz="3200" dirty="0" err="1"/>
              <a:t>foreing</a:t>
            </a:r>
            <a:r>
              <a:rPr lang="es-AR" sz="3200" dirty="0"/>
              <a:t> </a:t>
            </a:r>
            <a:r>
              <a:rPr lang="es-AR" sz="3200" dirty="0" err="1"/>
              <a:t>key</a:t>
            </a:r>
            <a:r>
              <a:rPr lang="es-AR" sz="3200" dirty="0"/>
              <a:t>) del lado de la entidad que tiene la N, de esta manera mantenemos la referencia a la otra entidad. </a:t>
            </a:r>
          </a:p>
          <a:p>
            <a:pPr>
              <a:lnSpc>
                <a:spcPct val="100000"/>
              </a:lnSpc>
              <a:buSzPct val="80000"/>
            </a:pPr>
            <a:r>
              <a:rPr lang="es-AR" sz="3200" dirty="0"/>
              <a:t>La clave foránea es la clave primaria de la entidad relacionada.</a:t>
            </a:r>
          </a:p>
          <a:p>
            <a:pPr>
              <a:lnSpc>
                <a:spcPct val="100000"/>
              </a:lnSpc>
              <a:buSzPct val="80000"/>
            </a:pPr>
            <a:r>
              <a:rPr lang="es-AR" sz="3200" dirty="0"/>
              <a:t>Mediante la clave foránea podremos asegurar que la base de datos mantendrá una </a:t>
            </a:r>
            <a:r>
              <a:rPr lang="es-AR" sz="3200" b="1" dirty="0">
                <a:effectLst>
                  <a:outerShdw blurRad="38100" dist="38100" dir="2700000" algn="tl">
                    <a:srgbClr val="000000">
                      <a:alpha val="43137"/>
                    </a:srgbClr>
                  </a:outerShdw>
                </a:effectLst>
              </a:rPr>
              <a:t>restricción de integridad referencial </a:t>
            </a:r>
            <a:r>
              <a:rPr lang="es-AR" sz="3200" dirty="0"/>
              <a:t>entre entidades.</a:t>
            </a:r>
            <a:endParaRPr sz="32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220094" y="0"/>
            <a:ext cx="8680356" cy="995082"/>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Tipos de relaciones 1:1 binarias</a:t>
            </a:r>
            <a:endParaRPr lang="es-ES" dirty="0"/>
          </a:p>
        </p:txBody>
      </p:sp>
      <p:sp>
        <p:nvSpPr>
          <p:cNvPr id="169" name="CustomShape 2"/>
          <p:cNvSpPr/>
          <p:nvPr/>
        </p:nvSpPr>
        <p:spPr>
          <a:xfrm>
            <a:off x="220093" y="900953"/>
            <a:ext cx="8680357" cy="5795683"/>
          </a:xfrm>
          <a:prstGeom prst="rect">
            <a:avLst/>
          </a:prstGeom>
          <a:noFill/>
          <a:ln>
            <a:noFill/>
          </a:ln>
        </p:spPr>
        <p:txBody>
          <a:bodyPr lIns="90000" tIns="45000" rIns="90000" bIns="45000">
            <a:normAutofit/>
          </a:bodyPr>
          <a:lstStyle/>
          <a:p>
            <a:pPr marL="571500" lvl="1" indent="-571500">
              <a:buFont typeface="Arial" panose="020B0604020202020204" pitchFamily="34" charset="0"/>
              <a:buChar char="•"/>
            </a:pPr>
            <a:r>
              <a:rPr lang="es-ES" sz="3600" dirty="0"/>
              <a:t>Paso 4: Por cada tipo de relación 1:1 binaria R del esquema ER, identifique las relaciones S y T que corresponden a los tipos de entidad que participan en R. Hay tres metodologías posibles:</a:t>
            </a:r>
          </a:p>
          <a:p>
            <a:pPr marL="1200150" lvl="2" indent="-742950">
              <a:buFont typeface="+mj-lt"/>
              <a:buAutoNum type="arabicPeriod"/>
            </a:pPr>
            <a:r>
              <a:rPr lang="es-ES" sz="3600" dirty="0"/>
              <a:t>la metodología de la foreign key, </a:t>
            </a:r>
          </a:p>
          <a:p>
            <a:pPr marL="1200150" lvl="2" indent="-742950">
              <a:buFont typeface="+mj-lt"/>
              <a:buAutoNum type="arabicPeriod"/>
            </a:pPr>
            <a:r>
              <a:rPr lang="es-ES" sz="3600" dirty="0"/>
              <a:t>la metodología de la relación mezclada</a:t>
            </a:r>
          </a:p>
          <a:p>
            <a:pPr marL="1200150" lvl="2" indent="-742950">
              <a:buFont typeface="+mj-lt"/>
              <a:buAutoNum type="arabicPeriod"/>
            </a:pPr>
            <a:r>
              <a:rPr lang="es-ES" sz="3600" dirty="0"/>
              <a:t>la metodología de referencia cruzada o relación de relación</a:t>
            </a:r>
          </a:p>
        </p:txBody>
      </p:sp>
    </p:spTree>
    <p:extLst>
      <p:ext uri="{BB962C8B-B14F-4D97-AF65-F5344CB8AC3E}">
        <p14:creationId xmlns:p14="http://schemas.microsoft.com/office/powerpoint/2010/main" val="148897696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255789" y="-13999"/>
            <a:ext cx="8725914" cy="891422"/>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Relaciones Binarias 1:1</a:t>
            </a:r>
          </a:p>
        </p:txBody>
      </p:sp>
      <p:sp>
        <p:nvSpPr>
          <p:cNvPr id="45" name="TextBox 44"/>
          <p:cNvSpPr txBox="1"/>
          <p:nvPr/>
        </p:nvSpPr>
        <p:spPr>
          <a:xfrm>
            <a:off x="191967" y="2643737"/>
            <a:ext cx="8853559" cy="4108757"/>
          </a:xfrm>
          <a:prstGeom prst="rect">
            <a:avLst/>
          </a:prstGeom>
          <a:noFill/>
        </p:spPr>
        <p:txBody>
          <a:bodyPr wrap="square" rtlCol="0">
            <a:normAutofit fontScale="92500"/>
          </a:bodyPr>
          <a:lstStyle/>
          <a:p>
            <a:r>
              <a:rPr lang="es-ES" sz="2800" dirty="0"/>
              <a:t>Metodología de la foreign key :</a:t>
            </a:r>
          </a:p>
          <a:p>
            <a:r>
              <a:rPr lang="es-AR" sz="2800" dirty="0">
                <a:solidFill>
                  <a:srgbClr val="000000"/>
                </a:solidFill>
              </a:rPr>
              <a:t>Opción 1:</a:t>
            </a:r>
          </a:p>
          <a:p>
            <a:pPr lvl="4"/>
            <a:r>
              <a:rPr lang="es-AR" sz="2800" b="1" dirty="0">
                <a:solidFill>
                  <a:schemeClr val="accent5">
                    <a:lumMod val="75000"/>
                  </a:schemeClr>
                </a:solidFill>
                <a:effectLst>
                  <a:outerShdw blurRad="38100" dist="38100" dir="2700000" algn="tl">
                    <a:srgbClr val="000000">
                      <a:alpha val="43137"/>
                    </a:srgbClr>
                  </a:outerShdw>
                </a:effectLst>
              </a:rPr>
              <a:t>Empleado (</a:t>
            </a:r>
            <a:r>
              <a:rPr lang="es-AR" sz="2800" b="1" u="sng" dirty="0">
                <a:solidFill>
                  <a:schemeClr val="accent5">
                    <a:lumMod val="75000"/>
                  </a:schemeClr>
                </a:solidFill>
                <a:effectLst>
                  <a:outerShdw blurRad="38100" dist="38100" dir="2700000" algn="tl">
                    <a:srgbClr val="000000">
                      <a:alpha val="43137"/>
                    </a:srgbClr>
                  </a:outerShdw>
                </a:effectLst>
              </a:rPr>
              <a:t>legajo</a:t>
            </a:r>
            <a:r>
              <a:rPr lang="es-AR" sz="2800" b="1" dirty="0">
                <a:solidFill>
                  <a:schemeClr val="accent5">
                    <a:lumMod val="75000"/>
                  </a:schemeClr>
                </a:solidFill>
                <a:effectLst>
                  <a:outerShdw blurRad="38100" dist="38100" dir="2700000" algn="tl">
                    <a:srgbClr val="000000">
                      <a:alpha val="43137"/>
                    </a:srgbClr>
                  </a:outerShdw>
                </a:effectLst>
              </a:rPr>
              <a:t>, nombre, DNI)</a:t>
            </a:r>
          </a:p>
          <a:p>
            <a:pPr lvl="4"/>
            <a:r>
              <a:rPr lang="es-AR" sz="2800" b="1" dirty="0">
                <a:solidFill>
                  <a:schemeClr val="accent5">
                    <a:lumMod val="75000"/>
                  </a:schemeClr>
                </a:solidFill>
                <a:effectLst>
                  <a:outerShdw blurRad="38100" dist="38100" dir="2700000" algn="tl">
                    <a:srgbClr val="000000">
                      <a:alpha val="43137"/>
                    </a:srgbClr>
                  </a:outerShdw>
                </a:effectLst>
              </a:rPr>
              <a:t>Departamento (</a:t>
            </a:r>
            <a:r>
              <a:rPr lang="es-AR" sz="2800" b="1" u="sng" dirty="0" err="1">
                <a:solidFill>
                  <a:schemeClr val="accent5">
                    <a:lumMod val="75000"/>
                  </a:schemeClr>
                </a:solidFill>
                <a:effectLst>
                  <a:outerShdw blurRad="38100" dist="38100" dir="2700000" algn="tl">
                    <a:srgbClr val="000000">
                      <a:alpha val="43137"/>
                    </a:srgbClr>
                  </a:outerShdw>
                </a:effectLst>
              </a:rPr>
              <a:t>nombre_depto</a:t>
            </a:r>
            <a:r>
              <a:rPr lang="es-AR" sz="2800" b="1" dirty="0">
                <a:solidFill>
                  <a:schemeClr val="accent5">
                    <a:lumMod val="75000"/>
                  </a:schemeClr>
                </a:solidFill>
                <a:effectLst>
                  <a:outerShdw blurRad="38100" dist="38100" dir="2700000" algn="tl">
                    <a:srgbClr val="000000">
                      <a:alpha val="43137"/>
                    </a:srgbClr>
                  </a:outerShdw>
                </a:effectLst>
              </a:rPr>
              <a:t>, </a:t>
            </a:r>
            <a:r>
              <a:rPr lang="es-AR" sz="2800" b="1" dirty="0" err="1">
                <a:solidFill>
                  <a:schemeClr val="accent5">
                    <a:lumMod val="75000"/>
                  </a:schemeClr>
                </a:solidFill>
                <a:effectLst>
                  <a:outerShdw blurRad="38100" dist="38100" dir="2700000" algn="tl">
                    <a:srgbClr val="000000">
                      <a:alpha val="43137"/>
                    </a:srgbClr>
                  </a:outerShdw>
                </a:effectLst>
              </a:rPr>
              <a:t>funcion</a:t>
            </a:r>
            <a:r>
              <a:rPr lang="es-AR" sz="2800" b="1" dirty="0">
                <a:solidFill>
                  <a:schemeClr val="accent5">
                    <a:lumMod val="75000"/>
                  </a:schemeClr>
                </a:solidFill>
                <a:effectLst>
                  <a:outerShdw blurRad="38100" dist="38100" dir="2700000" algn="tl">
                    <a:srgbClr val="000000">
                      <a:alpha val="43137"/>
                    </a:srgbClr>
                  </a:outerShdw>
                </a:effectLst>
              </a:rPr>
              <a:t>, </a:t>
            </a:r>
            <a:r>
              <a:rPr lang="es-AR" sz="2800" b="1" u="dash" dirty="0">
                <a:solidFill>
                  <a:schemeClr val="accent5">
                    <a:lumMod val="75000"/>
                  </a:schemeClr>
                </a:solidFill>
                <a:effectLst>
                  <a:outerShdw blurRad="38100" dist="38100" dir="2700000" algn="tl">
                    <a:srgbClr val="000000">
                      <a:alpha val="43137"/>
                    </a:srgbClr>
                  </a:outerShdw>
                </a:effectLst>
              </a:rPr>
              <a:t>legajo</a:t>
            </a:r>
            <a:r>
              <a:rPr lang="es-AR" sz="2800" b="1" dirty="0">
                <a:solidFill>
                  <a:schemeClr val="accent5">
                    <a:lumMod val="75000"/>
                  </a:schemeClr>
                </a:solidFill>
                <a:effectLst>
                  <a:outerShdw blurRad="38100" dist="38100" dir="2700000" algn="tl">
                    <a:srgbClr val="000000">
                      <a:alpha val="43137"/>
                    </a:srgbClr>
                  </a:outerShdw>
                </a:effectLst>
              </a:rPr>
              <a:t>)</a:t>
            </a:r>
          </a:p>
          <a:p>
            <a:pPr>
              <a:spcBef>
                <a:spcPts val="1200"/>
              </a:spcBef>
            </a:pPr>
            <a:r>
              <a:rPr lang="es-AR" sz="2800" dirty="0">
                <a:solidFill>
                  <a:srgbClr val="000000"/>
                </a:solidFill>
              </a:rPr>
              <a:t>Opción 2:</a:t>
            </a:r>
          </a:p>
          <a:p>
            <a:pPr lvl="4"/>
            <a:r>
              <a:rPr lang="es-AR" sz="2800" b="1" dirty="0">
                <a:solidFill>
                  <a:schemeClr val="accent5">
                    <a:lumMod val="75000"/>
                  </a:schemeClr>
                </a:solidFill>
                <a:effectLst>
                  <a:outerShdw blurRad="38100" dist="38100" dir="2700000" algn="tl">
                    <a:srgbClr val="000000">
                      <a:alpha val="43137"/>
                    </a:srgbClr>
                  </a:outerShdw>
                </a:effectLst>
              </a:rPr>
              <a:t>Empleado (</a:t>
            </a:r>
            <a:r>
              <a:rPr lang="es-AR" sz="2800" b="1" u="sng" dirty="0">
                <a:solidFill>
                  <a:schemeClr val="accent5">
                    <a:lumMod val="75000"/>
                  </a:schemeClr>
                </a:solidFill>
                <a:effectLst>
                  <a:outerShdw blurRad="38100" dist="38100" dir="2700000" algn="tl">
                    <a:srgbClr val="000000">
                      <a:alpha val="43137"/>
                    </a:srgbClr>
                  </a:outerShdw>
                </a:effectLst>
              </a:rPr>
              <a:t>legajo</a:t>
            </a:r>
            <a:r>
              <a:rPr lang="es-AR" sz="2800" b="1" dirty="0">
                <a:solidFill>
                  <a:schemeClr val="accent5">
                    <a:lumMod val="75000"/>
                  </a:schemeClr>
                </a:solidFill>
                <a:effectLst>
                  <a:outerShdw blurRad="38100" dist="38100" dir="2700000" algn="tl">
                    <a:srgbClr val="000000">
                      <a:alpha val="43137"/>
                    </a:srgbClr>
                  </a:outerShdw>
                </a:effectLst>
              </a:rPr>
              <a:t>, nombre, DNI, </a:t>
            </a:r>
            <a:r>
              <a:rPr lang="es-AR" sz="2800" b="1" u="dash" dirty="0" err="1">
                <a:solidFill>
                  <a:schemeClr val="accent5">
                    <a:lumMod val="75000"/>
                  </a:schemeClr>
                </a:solidFill>
                <a:effectLst>
                  <a:outerShdw blurRad="38100" dist="38100" dir="2700000" algn="tl">
                    <a:srgbClr val="000000">
                      <a:alpha val="43137"/>
                    </a:srgbClr>
                  </a:outerShdw>
                </a:effectLst>
              </a:rPr>
              <a:t>nombre_depto</a:t>
            </a:r>
            <a:r>
              <a:rPr lang="es-AR" sz="2800" b="1" dirty="0">
                <a:solidFill>
                  <a:schemeClr val="accent5">
                    <a:lumMod val="75000"/>
                  </a:schemeClr>
                </a:solidFill>
                <a:effectLst>
                  <a:outerShdw blurRad="38100" dist="38100" dir="2700000" algn="tl">
                    <a:srgbClr val="000000">
                      <a:alpha val="43137"/>
                    </a:srgbClr>
                  </a:outerShdw>
                </a:effectLst>
              </a:rPr>
              <a:t>)</a:t>
            </a:r>
          </a:p>
          <a:p>
            <a:pPr lvl="4"/>
            <a:r>
              <a:rPr lang="es-AR" sz="2800" b="1" dirty="0">
                <a:solidFill>
                  <a:schemeClr val="accent5">
                    <a:lumMod val="75000"/>
                  </a:schemeClr>
                </a:solidFill>
                <a:effectLst>
                  <a:outerShdw blurRad="38100" dist="38100" dir="2700000" algn="tl">
                    <a:srgbClr val="000000">
                      <a:alpha val="43137"/>
                    </a:srgbClr>
                  </a:outerShdw>
                </a:effectLst>
              </a:rPr>
              <a:t>Departamento (</a:t>
            </a:r>
            <a:r>
              <a:rPr lang="es-AR" sz="2800" b="1" u="sng" dirty="0" err="1">
                <a:solidFill>
                  <a:schemeClr val="accent5">
                    <a:lumMod val="75000"/>
                  </a:schemeClr>
                </a:solidFill>
                <a:effectLst>
                  <a:outerShdw blurRad="38100" dist="38100" dir="2700000" algn="tl">
                    <a:srgbClr val="000000">
                      <a:alpha val="43137"/>
                    </a:srgbClr>
                  </a:outerShdw>
                </a:effectLst>
              </a:rPr>
              <a:t>nombre_depto</a:t>
            </a:r>
            <a:r>
              <a:rPr lang="es-AR" sz="2800" b="1" dirty="0">
                <a:solidFill>
                  <a:schemeClr val="accent5">
                    <a:lumMod val="75000"/>
                  </a:schemeClr>
                </a:solidFill>
                <a:effectLst>
                  <a:outerShdw blurRad="38100" dist="38100" dir="2700000" algn="tl">
                    <a:srgbClr val="000000">
                      <a:alpha val="43137"/>
                    </a:srgbClr>
                  </a:outerShdw>
                </a:effectLst>
              </a:rPr>
              <a:t>, </a:t>
            </a:r>
            <a:r>
              <a:rPr lang="es-AR" sz="2800" b="1" dirty="0" err="1">
                <a:solidFill>
                  <a:schemeClr val="accent5">
                    <a:lumMod val="75000"/>
                  </a:schemeClr>
                </a:solidFill>
                <a:effectLst>
                  <a:outerShdw blurRad="38100" dist="38100" dir="2700000" algn="tl">
                    <a:srgbClr val="000000">
                      <a:alpha val="43137"/>
                    </a:srgbClr>
                  </a:outerShdw>
                </a:effectLst>
              </a:rPr>
              <a:t>funcion</a:t>
            </a:r>
            <a:r>
              <a:rPr lang="es-AR" sz="2800" b="1" dirty="0">
                <a:solidFill>
                  <a:schemeClr val="accent5">
                    <a:lumMod val="75000"/>
                  </a:schemeClr>
                </a:solidFill>
                <a:effectLst>
                  <a:outerShdw blurRad="38100" dist="38100" dir="2700000" algn="tl">
                    <a:srgbClr val="000000">
                      <a:alpha val="43137"/>
                    </a:srgbClr>
                  </a:outerShdw>
                </a:effectLst>
              </a:rPr>
              <a:t>)</a:t>
            </a:r>
          </a:p>
          <a:p>
            <a:pPr>
              <a:spcBef>
                <a:spcPts val="1200"/>
              </a:spcBef>
            </a:pPr>
            <a:r>
              <a:rPr lang="es-AR" sz="2800" dirty="0">
                <a:solidFill>
                  <a:srgbClr val="000000"/>
                </a:solidFill>
              </a:rPr>
              <a:t>La clave foránea puede estar en cualquiera de las dos entidades.</a:t>
            </a:r>
            <a:r>
              <a:rPr lang="es-ES" sz="2800" dirty="0">
                <a:solidFill>
                  <a:srgbClr val="000000"/>
                </a:solidFill>
              </a:rPr>
              <a:t> Lo mejor es elegir un tipo de entidad con participación total.</a:t>
            </a:r>
            <a:endParaRPr lang="es-AR" sz="2800" dirty="0"/>
          </a:p>
          <a:p>
            <a:endParaRPr lang="es-AR" dirty="0"/>
          </a:p>
        </p:txBody>
      </p:sp>
      <p:grpSp>
        <p:nvGrpSpPr>
          <p:cNvPr id="8" name="Group 7"/>
          <p:cNvGrpSpPr/>
          <p:nvPr/>
        </p:nvGrpSpPr>
        <p:grpSpPr>
          <a:xfrm>
            <a:off x="171828" y="877423"/>
            <a:ext cx="8689022" cy="1717859"/>
            <a:chOff x="223532" y="1080905"/>
            <a:chExt cx="8689022" cy="1861681"/>
          </a:xfrm>
        </p:grpSpPr>
        <p:grpSp>
          <p:nvGrpSpPr>
            <p:cNvPr id="7" name="Group 6"/>
            <p:cNvGrpSpPr/>
            <p:nvPr/>
          </p:nvGrpSpPr>
          <p:grpSpPr>
            <a:xfrm>
              <a:off x="223532" y="1144125"/>
              <a:ext cx="8689022" cy="1798461"/>
              <a:chOff x="223532" y="1144125"/>
              <a:chExt cx="8689022" cy="1798461"/>
            </a:xfrm>
          </p:grpSpPr>
          <p:grpSp>
            <p:nvGrpSpPr>
              <p:cNvPr id="6" name="Group 5"/>
              <p:cNvGrpSpPr/>
              <p:nvPr/>
            </p:nvGrpSpPr>
            <p:grpSpPr>
              <a:xfrm>
                <a:off x="223532" y="1144125"/>
                <a:ext cx="8689022" cy="1798461"/>
                <a:chOff x="183682" y="1121026"/>
                <a:chExt cx="8689022" cy="1798461"/>
              </a:xfrm>
            </p:grpSpPr>
            <p:grpSp>
              <p:nvGrpSpPr>
                <p:cNvPr id="4" name="Group 3"/>
                <p:cNvGrpSpPr/>
                <p:nvPr/>
              </p:nvGrpSpPr>
              <p:grpSpPr>
                <a:xfrm>
                  <a:off x="183682" y="1238927"/>
                  <a:ext cx="8689022" cy="1680560"/>
                  <a:chOff x="191967" y="1285125"/>
                  <a:chExt cx="8689022" cy="1680560"/>
                </a:xfrm>
              </p:grpSpPr>
              <p:grpSp>
                <p:nvGrpSpPr>
                  <p:cNvPr id="3" name="Group 2"/>
                  <p:cNvGrpSpPr/>
                  <p:nvPr/>
                </p:nvGrpSpPr>
                <p:grpSpPr>
                  <a:xfrm>
                    <a:off x="191967" y="1285125"/>
                    <a:ext cx="8689022" cy="1556081"/>
                    <a:chOff x="425970" y="1285125"/>
                    <a:chExt cx="8689022" cy="1556081"/>
                  </a:xfrm>
                </p:grpSpPr>
                <p:grpSp>
                  <p:nvGrpSpPr>
                    <p:cNvPr id="36" name="Group 35"/>
                    <p:cNvGrpSpPr/>
                    <p:nvPr/>
                  </p:nvGrpSpPr>
                  <p:grpSpPr>
                    <a:xfrm>
                      <a:off x="425970" y="1285125"/>
                      <a:ext cx="8689022" cy="1556081"/>
                      <a:chOff x="807252" y="1906454"/>
                      <a:chExt cx="8689022" cy="1556081"/>
                    </a:xfrm>
                  </p:grpSpPr>
                  <p:sp>
                    <p:nvSpPr>
                      <p:cNvPr id="37" name="Line 15"/>
                      <p:cNvSpPr/>
                      <p:nvPr/>
                    </p:nvSpPr>
                    <p:spPr>
                      <a:xfrm flipH="1">
                        <a:off x="2336286" y="2118567"/>
                        <a:ext cx="371307" cy="209784"/>
                      </a:xfrm>
                      <a:prstGeom prst="line">
                        <a:avLst/>
                      </a:prstGeom>
                      <a:ln w="19080">
                        <a:solidFill>
                          <a:srgbClr val="4F271C"/>
                        </a:solidFill>
                        <a:round/>
                      </a:ln>
                    </p:spPr>
                  </p:sp>
                  <p:grpSp>
                    <p:nvGrpSpPr>
                      <p:cNvPr id="38" name="Group 37"/>
                      <p:cNvGrpSpPr/>
                      <p:nvPr/>
                    </p:nvGrpSpPr>
                    <p:grpSpPr>
                      <a:xfrm>
                        <a:off x="807252" y="1906454"/>
                        <a:ext cx="8689022" cy="1556081"/>
                        <a:chOff x="807252" y="1906454"/>
                        <a:chExt cx="8689022" cy="1556081"/>
                      </a:xfrm>
                    </p:grpSpPr>
                    <p:sp>
                      <p:nvSpPr>
                        <p:cNvPr id="39" name="Oval 38"/>
                        <p:cNvSpPr/>
                        <p:nvPr/>
                      </p:nvSpPr>
                      <p:spPr>
                        <a:xfrm>
                          <a:off x="1157446" y="2887886"/>
                          <a:ext cx="1529036"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1" name="Rectangle 40"/>
                        <p:cNvSpPr/>
                        <p:nvPr/>
                      </p:nvSpPr>
                      <p:spPr>
                        <a:xfrm>
                          <a:off x="2707595" y="1906454"/>
                          <a:ext cx="1834419" cy="515127"/>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2" name="Line 15"/>
                        <p:cNvSpPr/>
                        <p:nvPr/>
                      </p:nvSpPr>
                      <p:spPr>
                        <a:xfrm flipH="1" flipV="1">
                          <a:off x="4530184" y="2141774"/>
                          <a:ext cx="475960" cy="87492"/>
                        </a:xfrm>
                        <a:prstGeom prst="line">
                          <a:avLst/>
                        </a:prstGeom>
                        <a:ln w="19080">
                          <a:solidFill>
                            <a:srgbClr val="4F271C"/>
                          </a:solidFill>
                          <a:round/>
                        </a:ln>
                      </p:spPr>
                    </p:sp>
                    <p:sp>
                      <p:nvSpPr>
                        <p:cNvPr id="43" name="Line 15"/>
                        <p:cNvSpPr/>
                        <p:nvPr/>
                      </p:nvSpPr>
                      <p:spPr>
                        <a:xfrm>
                          <a:off x="8348160" y="2530128"/>
                          <a:ext cx="389737" cy="409171"/>
                        </a:xfrm>
                        <a:prstGeom prst="line">
                          <a:avLst/>
                        </a:prstGeom>
                        <a:ln w="19080">
                          <a:solidFill>
                            <a:srgbClr val="4F271C"/>
                          </a:solidFill>
                          <a:round/>
                        </a:ln>
                      </p:spPr>
                    </p:sp>
                    <p:sp>
                      <p:nvSpPr>
                        <p:cNvPr id="47" name="CustomShape 10"/>
                        <p:cNvSpPr/>
                        <p:nvPr/>
                      </p:nvSpPr>
                      <p:spPr>
                        <a:xfrm>
                          <a:off x="2715735" y="1937720"/>
                          <a:ext cx="1834418"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EMPLEADO</a:t>
                          </a:r>
                          <a:endParaRPr lang="es-AR" dirty="0"/>
                        </a:p>
                      </p:txBody>
                    </p:sp>
                    <p:sp>
                      <p:nvSpPr>
                        <p:cNvPr id="48" name="Line 15"/>
                        <p:cNvSpPr/>
                        <p:nvPr/>
                      </p:nvSpPr>
                      <p:spPr>
                        <a:xfrm flipH="1">
                          <a:off x="2465628" y="2439057"/>
                          <a:ext cx="503805" cy="526794"/>
                        </a:xfrm>
                        <a:prstGeom prst="line">
                          <a:avLst/>
                        </a:prstGeom>
                        <a:ln w="19080">
                          <a:solidFill>
                            <a:srgbClr val="4F271C"/>
                          </a:solidFill>
                          <a:round/>
                        </a:ln>
                      </p:spPr>
                    </p:sp>
                    <p:sp>
                      <p:nvSpPr>
                        <p:cNvPr id="79" name="Oval 78"/>
                        <p:cNvSpPr/>
                        <p:nvPr/>
                      </p:nvSpPr>
                      <p:spPr>
                        <a:xfrm>
                          <a:off x="807252" y="2108321"/>
                          <a:ext cx="1529036"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0" name="Oval 79"/>
                        <p:cNvSpPr/>
                        <p:nvPr/>
                      </p:nvSpPr>
                      <p:spPr>
                        <a:xfrm>
                          <a:off x="8192348" y="2947408"/>
                          <a:ext cx="1303926"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1" name="CustomShape 10"/>
                        <p:cNvSpPr/>
                        <p:nvPr/>
                      </p:nvSpPr>
                      <p:spPr>
                        <a:xfrm>
                          <a:off x="936592" y="2118566"/>
                          <a:ext cx="1270356" cy="464005"/>
                        </a:xfrm>
                        <a:prstGeom prst="rect">
                          <a:avLst/>
                        </a:prstGeom>
                        <a:noFill/>
                        <a:ln>
                          <a:noFill/>
                        </a:ln>
                      </p:spPr>
                      <p:txBody>
                        <a:bodyPr wrap="none" lIns="90000" tIns="45000" rIns="90000" bIns="45000"/>
                        <a:lstStyle/>
                        <a:p>
                          <a:pPr algn="ctr">
                            <a:lnSpc>
                              <a:spcPct val="100000"/>
                            </a:lnSpc>
                          </a:pPr>
                          <a:r>
                            <a:rPr lang="es-AR" sz="2400" u="sng" dirty="0">
                              <a:solidFill>
                                <a:srgbClr val="4F271C"/>
                              </a:solidFill>
                              <a:latin typeface="Arial Narrow"/>
                            </a:rPr>
                            <a:t>legajo</a:t>
                          </a:r>
                          <a:endParaRPr lang="es-AR" u="sng" dirty="0"/>
                        </a:p>
                      </p:txBody>
                    </p:sp>
                    <p:sp>
                      <p:nvSpPr>
                        <p:cNvPr id="82" name="CustomShape 10"/>
                        <p:cNvSpPr/>
                        <p:nvPr/>
                      </p:nvSpPr>
                      <p:spPr>
                        <a:xfrm>
                          <a:off x="1283678" y="2905423"/>
                          <a:ext cx="1270356"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nombre</a:t>
                          </a:r>
                          <a:endParaRPr lang="es-AR" dirty="0"/>
                        </a:p>
                      </p:txBody>
                    </p:sp>
                    <p:sp>
                      <p:nvSpPr>
                        <p:cNvPr id="83" name="CustomShape 10"/>
                        <p:cNvSpPr/>
                        <p:nvPr/>
                      </p:nvSpPr>
                      <p:spPr>
                        <a:xfrm>
                          <a:off x="8305911" y="2965851"/>
                          <a:ext cx="1091098"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función</a:t>
                          </a:r>
                          <a:endParaRPr lang="es-AR" dirty="0"/>
                        </a:p>
                      </p:txBody>
                    </p:sp>
                    <p:sp>
                      <p:nvSpPr>
                        <p:cNvPr id="84" name="CustomShape 10"/>
                        <p:cNvSpPr/>
                        <p:nvPr/>
                      </p:nvSpPr>
                      <p:spPr>
                        <a:xfrm>
                          <a:off x="6905590" y="2088888"/>
                          <a:ext cx="2131810"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DEPARTAMENTO</a:t>
                          </a:r>
                          <a:endParaRPr lang="es-AR" dirty="0"/>
                        </a:p>
                      </p:txBody>
                    </p:sp>
                    <p:sp>
                      <p:nvSpPr>
                        <p:cNvPr id="85" name="Oval 84"/>
                        <p:cNvSpPr/>
                        <p:nvPr/>
                      </p:nvSpPr>
                      <p:spPr>
                        <a:xfrm>
                          <a:off x="3023080" y="2825940"/>
                          <a:ext cx="1529036"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6" name="Line 15"/>
                        <p:cNvSpPr/>
                        <p:nvPr/>
                      </p:nvSpPr>
                      <p:spPr>
                        <a:xfrm>
                          <a:off x="3759351" y="2419383"/>
                          <a:ext cx="19508" cy="426413"/>
                        </a:xfrm>
                        <a:prstGeom prst="line">
                          <a:avLst/>
                        </a:prstGeom>
                        <a:ln w="19080">
                          <a:solidFill>
                            <a:srgbClr val="4F271C"/>
                          </a:solidFill>
                          <a:round/>
                        </a:ln>
                      </p:spPr>
                    </p:sp>
                    <p:sp>
                      <p:nvSpPr>
                        <p:cNvPr id="87" name="CustomShape 10"/>
                        <p:cNvSpPr/>
                        <p:nvPr/>
                      </p:nvSpPr>
                      <p:spPr>
                        <a:xfrm>
                          <a:off x="3167408" y="2876088"/>
                          <a:ext cx="1270356"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DNI</a:t>
                          </a:r>
                          <a:endParaRPr lang="es-AR" dirty="0"/>
                        </a:p>
                      </p:txBody>
                    </p:sp>
                  </p:grpSp>
                </p:grpSp>
                <p:sp>
                  <p:nvSpPr>
                    <p:cNvPr id="26" name="Rectangle 25"/>
                    <p:cNvSpPr/>
                    <p:nvPr/>
                  </p:nvSpPr>
                  <p:spPr>
                    <a:xfrm>
                      <a:off x="6501917" y="1409426"/>
                      <a:ext cx="2152194" cy="515127"/>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29" name="CustomShape 10"/>
                  <p:cNvSpPr/>
                  <p:nvPr/>
                </p:nvSpPr>
                <p:spPr>
                  <a:xfrm>
                    <a:off x="5737587" y="2432490"/>
                    <a:ext cx="918957" cy="533195"/>
                  </a:xfrm>
                  <a:prstGeom prst="rect">
                    <a:avLst/>
                  </a:prstGeom>
                  <a:noFill/>
                  <a:ln>
                    <a:noFill/>
                  </a:ln>
                </p:spPr>
                <p:txBody>
                  <a:bodyPr wrap="none" lIns="90000" tIns="45000" rIns="90000" bIns="45000"/>
                  <a:lstStyle/>
                  <a:p>
                    <a:pPr algn="ctr">
                      <a:lnSpc>
                        <a:spcPct val="100000"/>
                      </a:lnSpc>
                    </a:pPr>
                    <a:r>
                      <a:rPr lang="es-AR" sz="2400" u="sng" dirty="0">
                        <a:solidFill>
                          <a:srgbClr val="4F271C"/>
                        </a:solidFill>
                        <a:latin typeface="Arial Narrow"/>
                      </a:rPr>
                      <a:t>nombre</a:t>
                    </a:r>
                    <a:endParaRPr lang="es-AR" u="sng" dirty="0"/>
                  </a:p>
                </p:txBody>
              </p:sp>
              <p:sp>
                <p:nvSpPr>
                  <p:cNvPr id="30" name="Oval 29"/>
                  <p:cNvSpPr/>
                  <p:nvPr/>
                </p:nvSpPr>
                <p:spPr>
                  <a:xfrm>
                    <a:off x="5433216" y="2425479"/>
                    <a:ext cx="1484735" cy="525424"/>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32" name="Line 15"/>
                <p:cNvSpPr/>
                <p:nvPr/>
              </p:nvSpPr>
              <p:spPr>
                <a:xfrm flipH="1">
                  <a:off x="6307830" y="1878356"/>
                  <a:ext cx="570615" cy="473079"/>
                </a:xfrm>
                <a:prstGeom prst="line">
                  <a:avLst/>
                </a:prstGeom>
                <a:ln w="19080">
                  <a:solidFill>
                    <a:srgbClr val="4F271C"/>
                  </a:solidFill>
                  <a:round/>
                </a:ln>
              </p:spPr>
            </p:sp>
            <p:sp>
              <p:nvSpPr>
                <p:cNvPr id="33" name="Line 15"/>
                <p:cNvSpPr/>
                <p:nvPr/>
              </p:nvSpPr>
              <p:spPr>
                <a:xfrm flipH="1" flipV="1">
                  <a:off x="5578428" y="1561739"/>
                  <a:ext cx="681200" cy="117316"/>
                </a:xfrm>
                <a:prstGeom prst="line">
                  <a:avLst/>
                </a:prstGeom>
                <a:ln w="19080">
                  <a:solidFill>
                    <a:srgbClr val="4F271C"/>
                  </a:solidFill>
                  <a:round/>
                </a:ln>
              </p:spPr>
            </p:sp>
            <p:sp>
              <p:nvSpPr>
                <p:cNvPr id="5" name="Diamond 4"/>
                <p:cNvSpPr/>
                <p:nvPr/>
              </p:nvSpPr>
              <p:spPr>
                <a:xfrm>
                  <a:off x="4382574" y="1121026"/>
                  <a:ext cx="1234923" cy="913907"/>
                </a:xfrm>
                <a:prstGeom prst="diamond">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44" name="CustomShape 10"/>
              <p:cNvSpPr/>
              <p:nvPr/>
            </p:nvSpPr>
            <p:spPr>
              <a:xfrm>
                <a:off x="4570359" y="1386327"/>
                <a:ext cx="899984"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DIRIGE</a:t>
                </a:r>
                <a:endParaRPr lang="es-AR" dirty="0"/>
              </a:p>
            </p:txBody>
          </p:sp>
        </p:grpSp>
        <p:sp>
          <p:nvSpPr>
            <p:cNvPr id="46" name="CustomShape 10"/>
            <p:cNvSpPr/>
            <p:nvPr/>
          </p:nvSpPr>
          <p:spPr>
            <a:xfrm>
              <a:off x="3961788" y="1080905"/>
              <a:ext cx="400759"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1</a:t>
              </a:r>
              <a:endParaRPr lang="es-AR" dirty="0"/>
            </a:p>
          </p:txBody>
        </p:sp>
        <p:sp>
          <p:nvSpPr>
            <p:cNvPr id="50" name="CustomShape 10"/>
            <p:cNvSpPr/>
            <p:nvPr/>
          </p:nvSpPr>
          <p:spPr>
            <a:xfrm>
              <a:off x="5946921" y="1236756"/>
              <a:ext cx="400759"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1</a:t>
              </a:r>
              <a:endParaRPr lang="es-AR" dirty="0"/>
            </a:p>
          </p:txBody>
        </p:sp>
      </p:grpSp>
    </p:spTree>
    <p:extLst>
      <p:ext uri="{BB962C8B-B14F-4D97-AF65-F5344CB8AC3E}">
        <p14:creationId xmlns:p14="http://schemas.microsoft.com/office/powerpoint/2010/main" val="287830466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255789" y="-13999"/>
            <a:ext cx="8725914" cy="891422"/>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Relaciones Binarias 1:1</a:t>
            </a:r>
          </a:p>
        </p:txBody>
      </p:sp>
      <p:sp>
        <p:nvSpPr>
          <p:cNvPr id="45" name="TextBox 44"/>
          <p:cNvSpPr txBox="1"/>
          <p:nvPr/>
        </p:nvSpPr>
        <p:spPr>
          <a:xfrm>
            <a:off x="191967" y="2643737"/>
            <a:ext cx="8853559" cy="4108757"/>
          </a:xfrm>
          <a:prstGeom prst="rect">
            <a:avLst/>
          </a:prstGeom>
          <a:noFill/>
        </p:spPr>
        <p:txBody>
          <a:bodyPr wrap="square" rtlCol="0">
            <a:normAutofit/>
          </a:bodyPr>
          <a:lstStyle/>
          <a:p>
            <a:r>
              <a:rPr lang="es-ES" sz="2800" dirty="0"/>
              <a:t>Metodología de la relación mezclada:</a:t>
            </a:r>
          </a:p>
          <a:p>
            <a:pPr marL="0" lvl="4">
              <a:spcBef>
                <a:spcPts val="1200"/>
              </a:spcBef>
            </a:pPr>
            <a:r>
              <a:rPr lang="es-AR" sz="2600" b="1" dirty="0" err="1">
                <a:solidFill>
                  <a:schemeClr val="accent5">
                    <a:lumMod val="75000"/>
                  </a:schemeClr>
                </a:solidFill>
                <a:effectLst>
                  <a:outerShdw blurRad="38100" dist="38100" dir="2700000" algn="tl">
                    <a:srgbClr val="000000">
                      <a:alpha val="43137"/>
                    </a:srgbClr>
                  </a:outerShdw>
                </a:effectLst>
              </a:rPr>
              <a:t>Empleado_Depto</a:t>
            </a:r>
            <a:r>
              <a:rPr lang="es-AR" sz="2600" b="1" dirty="0">
                <a:solidFill>
                  <a:schemeClr val="accent5">
                    <a:lumMod val="75000"/>
                  </a:schemeClr>
                </a:solidFill>
                <a:effectLst>
                  <a:outerShdw blurRad="38100" dist="38100" dir="2700000" algn="tl">
                    <a:srgbClr val="000000">
                      <a:alpha val="43137"/>
                    </a:srgbClr>
                  </a:outerShdw>
                </a:effectLst>
              </a:rPr>
              <a:t> (</a:t>
            </a:r>
            <a:r>
              <a:rPr lang="es-AR" sz="2600" b="1" u="sng" dirty="0">
                <a:solidFill>
                  <a:schemeClr val="accent5">
                    <a:lumMod val="75000"/>
                  </a:schemeClr>
                </a:solidFill>
                <a:effectLst>
                  <a:outerShdw blurRad="38100" dist="38100" dir="2700000" algn="tl">
                    <a:srgbClr val="000000">
                      <a:alpha val="43137"/>
                    </a:srgbClr>
                  </a:outerShdw>
                </a:effectLst>
              </a:rPr>
              <a:t>legajo</a:t>
            </a:r>
            <a:r>
              <a:rPr lang="es-AR" sz="2600" b="1" dirty="0">
                <a:solidFill>
                  <a:schemeClr val="accent5">
                    <a:lumMod val="75000"/>
                  </a:schemeClr>
                </a:solidFill>
                <a:effectLst>
                  <a:outerShdw blurRad="38100" dist="38100" dir="2700000" algn="tl">
                    <a:srgbClr val="000000">
                      <a:alpha val="43137"/>
                    </a:srgbClr>
                  </a:outerShdw>
                </a:effectLst>
              </a:rPr>
              <a:t>, nombre, DNI, </a:t>
            </a:r>
            <a:r>
              <a:rPr lang="es-AR" sz="2600" b="1" u="sng" dirty="0" err="1">
                <a:solidFill>
                  <a:schemeClr val="accent5">
                    <a:lumMod val="75000"/>
                  </a:schemeClr>
                </a:solidFill>
                <a:effectLst>
                  <a:outerShdw blurRad="38100" dist="38100" dir="2700000" algn="tl">
                    <a:srgbClr val="000000">
                      <a:alpha val="43137"/>
                    </a:srgbClr>
                  </a:outerShdw>
                </a:effectLst>
              </a:rPr>
              <a:t>nombre_depto</a:t>
            </a:r>
            <a:r>
              <a:rPr lang="es-AR" sz="2600" b="1" dirty="0">
                <a:solidFill>
                  <a:schemeClr val="accent5">
                    <a:lumMod val="75000"/>
                  </a:schemeClr>
                </a:solidFill>
                <a:effectLst>
                  <a:outerShdw blurRad="38100" dist="38100" dir="2700000" algn="tl">
                    <a:srgbClr val="000000">
                      <a:alpha val="43137"/>
                    </a:srgbClr>
                  </a:outerShdw>
                </a:effectLst>
              </a:rPr>
              <a:t>, </a:t>
            </a:r>
            <a:r>
              <a:rPr lang="es-AR" sz="2600" b="1" dirty="0" err="1">
                <a:solidFill>
                  <a:schemeClr val="accent5">
                    <a:lumMod val="75000"/>
                  </a:schemeClr>
                </a:solidFill>
                <a:effectLst>
                  <a:outerShdw blurRad="38100" dist="38100" dir="2700000" algn="tl">
                    <a:srgbClr val="000000">
                      <a:alpha val="43137"/>
                    </a:srgbClr>
                  </a:outerShdw>
                </a:effectLst>
              </a:rPr>
              <a:t>funcion</a:t>
            </a:r>
            <a:r>
              <a:rPr lang="es-AR" sz="2600" b="1" dirty="0">
                <a:solidFill>
                  <a:schemeClr val="accent5">
                    <a:lumMod val="75000"/>
                  </a:schemeClr>
                </a:solidFill>
                <a:effectLst>
                  <a:outerShdw blurRad="38100" dist="38100" dir="2700000" algn="tl">
                    <a:srgbClr val="000000">
                      <a:alpha val="43137"/>
                    </a:srgbClr>
                  </a:outerShdw>
                </a:effectLst>
              </a:rPr>
              <a:t>)</a:t>
            </a:r>
          </a:p>
          <a:p>
            <a:pPr>
              <a:spcBef>
                <a:spcPts val="1200"/>
              </a:spcBef>
            </a:pPr>
            <a:r>
              <a:rPr lang="es-ES" sz="2800" dirty="0">
                <a:solidFill>
                  <a:srgbClr val="000000"/>
                </a:solidFill>
              </a:rPr>
              <a:t>Se puede mezclar los dos tipos de entidad y la relación en una sola relación. Esto puede ser apropiado cuando las dos participaciones son totales.</a:t>
            </a:r>
            <a:endParaRPr lang="es-AR" sz="2800" dirty="0"/>
          </a:p>
          <a:p>
            <a:endParaRPr lang="es-AR" dirty="0"/>
          </a:p>
        </p:txBody>
      </p:sp>
      <p:grpSp>
        <p:nvGrpSpPr>
          <p:cNvPr id="8" name="Group 7"/>
          <p:cNvGrpSpPr/>
          <p:nvPr/>
        </p:nvGrpSpPr>
        <p:grpSpPr>
          <a:xfrm>
            <a:off x="171828" y="877423"/>
            <a:ext cx="8689022" cy="1717859"/>
            <a:chOff x="223532" y="1080905"/>
            <a:chExt cx="8689022" cy="1861681"/>
          </a:xfrm>
        </p:grpSpPr>
        <p:grpSp>
          <p:nvGrpSpPr>
            <p:cNvPr id="7" name="Group 6"/>
            <p:cNvGrpSpPr/>
            <p:nvPr/>
          </p:nvGrpSpPr>
          <p:grpSpPr>
            <a:xfrm>
              <a:off x="223532" y="1144125"/>
              <a:ext cx="8689022" cy="1798461"/>
              <a:chOff x="223532" y="1144125"/>
              <a:chExt cx="8689022" cy="1798461"/>
            </a:xfrm>
          </p:grpSpPr>
          <p:grpSp>
            <p:nvGrpSpPr>
              <p:cNvPr id="6" name="Group 5"/>
              <p:cNvGrpSpPr/>
              <p:nvPr/>
            </p:nvGrpSpPr>
            <p:grpSpPr>
              <a:xfrm>
                <a:off x="223532" y="1144125"/>
                <a:ext cx="8689022" cy="1798461"/>
                <a:chOff x="183682" y="1121026"/>
                <a:chExt cx="8689022" cy="1798461"/>
              </a:xfrm>
            </p:grpSpPr>
            <p:grpSp>
              <p:nvGrpSpPr>
                <p:cNvPr id="4" name="Group 3"/>
                <p:cNvGrpSpPr/>
                <p:nvPr/>
              </p:nvGrpSpPr>
              <p:grpSpPr>
                <a:xfrm>
                  <a:off x="183682" y="1238927"/>
                  <a:ext cx="8689022" cy="1680560"/>
                  <a:chOff x="191967" y="1285125"/>
                  <a:chExt cx="8689022" cy="1680560"/>
                </a:xfrm>
              </p:grpSpPr>
              <p:grpSp>
                <p:nvGrpSpPr>
                  <p:cNvPr id="3" name="Group 2"/>
                  <p:cNvGrpSpPr/>
                  <p:nvPr/>
                </p:nvGrpSpPr>
                <p:grpSpPr>
                  <a:xfrm>
                    <a:off x="191967" y="1285125"/>
                    <a:ext cx="8689022" cy="1556081"/>
                    <a:chOff x="425970" y="1285125"/>
                    <a:chExt cx="8689022" cy="1556081"/>
                  </a:xfrm>
                </p:grpSpPr>
                <p:grpSp>
                  <p:nvGrpSpPr>
                    <p:cNvPr id="36" name="Group 35"/>
                    <p:cNvGrpSpPr/>
                    <p:nvPr/>
                  </p:nvGrpSpPr>
                  <p:grpSpPr>
                    <a:xfrm>
                      <a:off x="425970" y="1285125"/>
                      <a:ext cx="8689022" cy="1556081"/>
                      <a:chOff x="807252" y="1906454"/>
                      <a:chExt cx="8689022" cy="1556081"/>
                    </a:xfrm>
                  </p:grpSpPr>
                  <p:sp>
                    <p:nvSpPr>
                      <p:cNvPr id="37" name="Line 15"/>
                      <p:cNvSpPr/>
                      <p:nvPr/>
                    </p:nvSpPr>
                    <p:spPr>
                      <a:xfrm flipH="1">
                        <a:off x="2336286" y="2118567"/>
                        <a:ext cx="371307" cy="209784"/>
                      </a:xfrm>
                      <a:prstGeom prst="line">
                        <a:avLst/>
                      </a:prstGeom>
                      <a:ln w="19080">
                        <a:solidFill>
                          <a:srgbClr val="4F271C"/>
                        </a:solidFill>
                        <a:round/>
                      </a:ln>
                    </p:spPr>
                  </p:sp>
                  <p:grpSp>
                    <p:nvGrpSpPr>
                      <p:cNvPr id="38" name="Group 37"/>
                      <p:cNvGrpSpPr/>
                      <p:nvPr/>
                    </p:nvGrpSpPr>
                    <p:grpSpPr>
                      <a:xfrm>
                        <a:off x="807252" y="1906454"/>
                        <a:ext cx="8689022" cy="1556081"/>
                        <a:chOff x="807252" y="1906454"/>
                        <a:chExt cx="8689022" cy="1556081"/>
                      </a:xfrm>
                    </p:grpSpPr>
                    <p:sp>
                      <p:nvSpPr>
                        <p:cNvPr id="39" name="Oval 38"/>
                        <p:cNvSpPr/>
                        <p:nvPr/>
                      </p:nvSpPr>
                      <p:spPr>
                        <a:xfrm>
                          <a:off x="1157446" y="2887886"/>
                          <a:ext cx="1529036"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1" name="Rectangle 40"/>
                        <p:cNvSpPr/>
                        <p:nvPr/>
                      </p:nvSpPr>
                      <p:spPr>
                        <a:xfrm>
                          <a:off x="2707595" y="1906454"/>
                          <a:ext cx="1834419" cy="515127"/>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2" name="Line 15"/>
                        <p:cNvSpPr/>
                        <p:nvPr/>
                      </p:nvSpPr>
                      <p:spPr>
                        <a:xfrm flipH="1" flipV="1">
                          <a:off x="4530184" y="2141774"/>
                          <a:ext cx="475960" cy="87492"/>
                        </a:xfrm>
                        <a:prstGeom prst="line">
                          <a:avLst/>
                        </a:prstGeom>
                        <a:ln w="19080">
                          <a:solidFill>
                            <a:srgbClr val="4F271C"/>
                          </a:solidFill>
                          <a:round/>
                        </a:ln>
                      </p:spPr>
                    </p:sp>
                    <p:sp>
                      <p:nvSpPr>
                        <p:cNvPr id="43" name="Line 15"/>
                        <p:cNvSpPr/>
                        <p:nvPr/>
                      </p:nvSpPr>
                      <p:spPr>
                        <a:xfrm>
                          <a:off x="8348160" y="2530128"/>
                          <a:ext cx="389737" cy="409171"/>
                        </a:xfrm>
                        <a:prstGeom prst="line">
                          <a:avLst/>
                        </a:prstGeom>
                        <a:ln w="19080">
                          <a:solidFill>
                            <a:srgbClr val="4F271C"/>
                          </a:solidFill>
                          <a:round/>
                        </a:ln>
                      </p:spPr>
                    </p:sp>
                    <p:sp>
                      <p:nvSpPr>
                        <p:cNvPr id="47" name="CustomShape 10"/>
                        <p:cNvSpPr/>
                        <p:nvPr/>
                      </p:nvSpPr>
                      <p:spPr>
                        <a:xfrm>
                          <a:off x="2715735" y="1937720"/>
                          <a:ext cx="1834418"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EMPLEADO</a:t>
                          </a:r>
                          <a:endParaRPr lang="es-AR" dirty="0"/>
                        </a:p>
                      </p:txBody>
                    </p:sp>
                    <p:sp>
                      <p:nvSpPr>
                        <p:cNvPr id="48" name="Line 15"/>
                        <p:cNvSpPr/>
                        <p:nvPr/>
                      </p:nvSpPr>
                      <p:spPr>
                        <a:xfrm flipH="1">
                          <a:off x="2465628" y="2439057"/>
                          <a:ext cx="503805" cy="526794"/>
                        </a:xfrm>
                        <a:prstGeom prst="line">
                          <a:avLst/>
                        </a:prstGeom>
                        <a:ln w="19080">
                          <a:solidFill>
                            <a:srgbClr val="4F271C"/>
                          </a:solidFill>
                          <a:round/>
                        </a:ln>
                      </p:spPr>
                    </p:sp>
                    <p:sp>
                      <p:nvSpPr>
                        <p:cNvPr id="79" name="Oval 78"/>
                        <p:cNvSpPr/>
                        <p:nvPr/>
                      </p:nvSpPr>
                      <p:spPr>
                        <a:xfrm>
                          <a:off x="807252" y="2108321"/>
                          <a:ext cx="1529036"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0" name="Oval 79"/>
                        <p:cNvSpPr/>
                        <p:nvPr/>
                      </p:nvSpPr>
                      <p:spPr>
                        <a:xfrm>
                          <a:off x="8192348" y="2947408"/>
                          <a:ext cx="1303926"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1" name="CustomShape 10"/>
                        <p:cNvSpPr/>
                        <p:nvPr/>
                      </p:nvSpPr>
                      <p:spPr>
                        <a:xfrm>
                          <a:off x="936592" y="2118566"/>
                          <a:ext cx="1270356" cy="464005"/>
                        </a:xfrm>
                        <a:prstGeom prst="rect">
                          <a:avLst/>
                        </a:prstGeom>
                        <a:noFill/>
                        <a:ln>
                          <a:noFill/>
                        </a:ln>
                      </p:spPr>
                      <p:txBody>
                        <a:bodyPr wrap="none" lIns="90000" tIns="45000" rIns="90000" bIns="45000"/>
                        <a:lstStyle/>
                        <a:p>
                          <a:pPr algn="ctr">
                            <a:lnSpc>
                              <a:spcPct val="100000"/>
                            </a:lnSpc>
                          </a:pPr>
                          <a:r>
                            <a:rPr lang="es-AR" sz="2400" u="sng" dirty="0">
                              <a:solidFill>
                                <a:srgbClr val="4F271C"/>
                              </a:solidFill>
                              <a:latin typeface="Arial Narrow"/>
                            </a:rPr>
                            <a:t>legajo</a:t>
                          </a:r>
                          <a:endParaRPr lang="es-AR" u="sng" dirty="0"/>
                        </a:p>
                      </p:txBody>
                    </p:sp>
                    <p:sp>
                      <p:nvSpPr>
                        <p:cNvPr id="82" name="CustomShape 10"/>
                        <p:cNvSpPr/>
                        <p:nvPr/>
                      </p:nvSpPr>
                      <p:spPr>
                        <a:xfrm>
                          <a:off x="1283678" y="2905423"/>
                          <a:ext cx="1270356"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nombre</a:t>
                          </a:r>
                          <a:endParaRPr lang="es-AR" dirty="0"/>
                        </a:p>
                      </p:txBody>
                    </p:sp>
                    <p:sp>
                      <p:nvSpPr>
                        <p:cNvPr id="83" name="CustomShape 10"/>
                        <p:cNvSpPr/>
                        <p:nvPr/>
                      </p:nvSpPr>
                      <p:spPr>
                        <a:xfrm>
                          <a:off x="8305911" y="2965851"/>
                          <a:ext cx="1091098"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función</a:t>
                          </a:r>
                          <a:endParaRPr lang="es-AR" dirty="0"/>
                        </a:p>
                      </p:txBody>
                    </p:sp>
                    <p:sp>
                      <p:nvSpPr>
                        <p:cNvPr id="84" name="CustomShape 10"/>
                        <p:cNvSpPr/>
                        <p:nvPr/>
                      </p:nvSpPr>
                      <p:spPr>
                        <a:xfrm>
                          <a:off x="6905590" y="2088888"/>
                          <a:ext cx="2131810"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DEPARTAMENTO</a:t>
                          </a:r>
                          <a:endParaRPr lang="es-AR" dirty="0"/>
                        </a:p>
                      </p:txBody>
                    </p:sp>
                    <p:sp>
                      <p:nvSpPr>
                        <p:cNvPr id="85" name="Oval 84"/>
                        <p:cNvSpPr/>
                        <p:nvPr/>
                      </p:nvSpPr>
                      <p:spPr>
                        <a:xfrm>
                          <a:off x="3023080" y="2825940"/>
                          <a:ext cx="1529036"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6" name="Line 15"/>
                        <p:cNvSpPr/>
                        <p:nvPr/>
                      </p:nvSpPr>
                      <p:spPr>
                        <a:xfrm>
                          <a:off x="3759351" y="2419383"/>
                          <a:ext cx="19508" cy="426413"/>
                        </a:xfrm>
                        <a:prstGeom prst="line">
                          <a:avLst/>
                        </a:prstGeom>
                        <a:ln w="19080">
                          <a:solidFill>
                            <a:srgbClr val="4F271C"/>
                          </a:solidFill>
                          <a:round/>
                        </a:ln>
                      </p:spPr>
                    </p:sp>
                    <p:sp>
                      <p:nvSpPr>
                        <p:cNvPr id="87" name="CustomShape 10"/>
                        <p:cNvSpPr/>
                        <p:nvPr/>
                      </p:nvSpPr>
                      <p:spPr>
                        <a:xfrm>
                          <a:off x="3167408" y="2876088"/>
                          <a:ext cx="1270356"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DNI</a:t>
                          </a:r>
                          <a:endParaRPr lang="es-AR" dirty="0"/>
                        </a:p>
                      </p:txBody>
                    </p:sp>
                  </p:grpSp>
                </p:grpSp>
                <p:sp>
                  <p:nvSpPr>
                    <p:cNvPr id="26" name="Rectangle 25"/>
                    <p:cNvSpPr/>
                    <p:nvPr/>
                  </p:nvSpPr>
                  <p:spPr>
                    <a:xfrm>
                      <a:off x="6501917" y="1409426"/>
                      <a:ext cx="2152194" cy="515127"/>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29" name="CustomShape 10"/>
                  <p:cNvSpPr/>
                  <p:nvPr/>
                </p:nvSpPr>
                <p:spPr>
                  <a:xfrm>
                    <a:off x="5737587" y="2432490"/>
                    <a:ext cx="918957" cy="533195"/>
                  </a:xfrm>
                  <a:prstGeom prst="rect">
                    <a:avLst/>
                  </a:prstGeom>
                  <a:noFill/>
                  <a:ln>
                    <a:noFill/>
                  </a:ln>
                </p:spPr>
                <p:txBody>
                  <a:bodyPr wrap="none" lIns="90000" tIns="45000" rIns="90000" bIns="45000"/>
                  <a:lstStyle/>
                  <a:p>
                    <a:pPr algn="ctr">
                      <a:lnSpc>
                        <a:spcPct val="100000"/>
                      </a:lnSpc>
                    </a:pPr>
                    <a:r>
                      <a:rPr lang="es-AR" sz="2400" u="sng" dirty="0">
                        <a:solidFill>
                          <a:srgbClr val="4F271C"/>
                        </a:solidFill>
                        <a:latin typeface="Arial Narrow"/>
                      </a:rPr>
                      <a:t>nombre</a:t>
                    </a:r>
                    <a:endParaRPr lang="es-AR" u="sng" dirty="0"/>
                  </a:p>
                </p:txBody>
              </p:sp>
              <p:sp>
                <p:nvSpPr>
                  <p:cNvPr id="30" name="Oval 29"/>
                  <p:cNvSpPr/>
                  <p:nvPr/>
                </p:nvSpPr>
                <p:spPr>
                  <a:xfrm>
                    <a:off x="5433216" y="2425479"/>
                    <a:ext cx="1484735" cy="525424"/>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32" name="Line 15"/>
                <p:cNvSpPr/>
                <p:nvPr/>
              </p:nvSpPr>
              <p:spPr>
                <a:xfrm flipH="1">
                  <a:off x="6307830" y="1878356"/>
                  <a:ext cx="570615" cy="473079"/>
                </a:xfrm>
                <a:prstGeom prst="line">
                  <a:avLst/>
                </a:prstGeom>
                <a:ln w="19080">
                  <a:solidFill>
                    <a:srgbClr val="4F271C"/>
                  </a:solidFill>
                  <a:round/>
                </a:ln>
              </p:spPr>
            </p:sp>
            <p:sp>
              <p:nvSpPr>
                <p:cNvPr id="33" name="Line 15"/>
                <p:cNvSpPr/>
                <p:nvPr/>
              </p:nvSpPr>
              <p:spPr>
                <a:xfrm flipH="1" flipV="1">
                  <a:off x="5578428" y="1561739"/>
                  <a:ext cx="681200" cy="117316"/>
                </a:xfrm>
                <a:prstGeom prst="line">
                  <a:avLst/>
                </a:prstGeom>
                <a:ln w="19080">
                  <a:solidFill>
                    <a:srgbClr val="4F271C"/>
                  </a:solidFill>
                  <a:round/>
                </a:ln>
              </p:spPr>
            </p:sp>
            <p:sp>
              <p:nvSpPr>
                <p:cNvPr id="5" name="Diamond 4"/>
                <p:cNvSpPr/>
                <p:nvPr/>
              </p:nvSpPr>
              <p:spPr>
                <a:xfrm>
                  <a:off x="4382574" y="1121026"/>
                  <a:ext cx="1234923" cy="913907"/>
                </a:xfrm>
                <a:prstGeom prst="diamond">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44" name="CustomShape 10"/>
              <p:cNvSpPr/>
              <p:nvPr/>
            </p:nvSpPr>
            <p:spPr>
              <a:xfrm>
                <a:off x="4570359" y="1386327"/>
                <a:ext cx="899984"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DIRIGE</a:t>
                </a:r>
                <a:endParaRPr lang="es-AR" dirty="0"/>
              </a:p>
            </p:txBody>
          </p:sp>
        </p:grpSp>
        <p:sp>
          <p:nvSpPr>
            <p:cNvPr id="46" name="CustomShape 10"/>
            <p:cNvSpPr/>
            <p:nvPr/>
          </p:nvSpPr>
          <p:spPr>
            <a:xfrm>
              <a:off x="3961788" y="1080905"/>
              <a:ext cx="400759"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1</a:t>
              </a:r>
              <a:endParaRPr lang="es-AR" dirty="0"/>
            </a:p>
          </p:txBody>
        </p:sp>
        <p:sp>
          <p:nvSpPr>
            <p:cNvPr id="50" name="CustomShape 10"/>
            <p:cNvSpPr/>
            <p:nvPr/>
          </p:nvSpPr>
          <p:spPr>
            <a:xfrm>
              <a:off x="5946921" y="1236756"/>
              <a:ext cx="400759"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1</a:t>
              </a:r>
              <a:endParaRPr lang="es-AR" dirty="0"/>
            </a:p>
          </p:txBody>
        </p:sp>
      </p:grpSp>
    </p:spTree>
    <p:extLst>
      <p:ext uri="{BB962C8B-B14F-4D97-AF65-F5344CB8AC3E}">
        <p14:creationId xmlns:p14="http://schemas.microsoft.com/office/powerpoint/2010/main" val="345979149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255789" y="-13999"/>
            <a:ext cx="8725914" cy="891422"/>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Relaciones Binarias 1:1</a:t>
            </a:r>
          </a:p>
        </p:txBody>
      </p:sp>
      <p:grpSp>
        <p:nvGrpSpPr>
          <p:cNvPr id="8" name="Group 7"/>
          <p:cNvGrpSpPr/>
          <p:nvPr/>
        </p:nvGrpSpPr>
        <p:grpSpPr>
          <a:xfrm>
            <a:off x="171828" y="877423"/>
            <a:ext cx="8689022" cy="1717859"/>
            <a:chOff x="223532" y="1080905"/>
            <a:chExt cx="8689022" cy="1861681"/>
          </a:xfrm>
        </p:grpSpPr>
        <p:grpSp>
          <p:nvGrpSpPr>
            <p:cNvPr id="7" name="Group 6"/>
            <p:cNvGrpSpPr/>
            <p:nvPr/>
          </p:nvGrpSpPr>
          <p:grpSpPr>
            <a:xfrm>
              <a:off x="223532" y="1144125"/>
              <a:ext cx="8689022" cy="1798461"/>
              <a:chOff x="223532" y="1144125"/>
              <a:chExt cx="8689022" cy="1798461"/>
            </a:xfrm>
          </p:grpSpPr>
          <p:grpSp>
            <p:nvGrpSpPr>
              <p:cNvPr id="6" name="Group 5"/>
              <p:cNvGrpSpPr/>
              <p:nvPr/>
            </p:nvGrpSpPr>
            <p:grpSpPr>
              <a:xfrm>
                <a:off x="223532" y="1144125"/>
                <a:ext cx="8689022" cy="1798461"/>
                <a:chOff x="183682" y="1121026"/>
                <a:chExt cx="8689022" cy="1798461"/>
              </a:xfrm>
            </p:grpSpPr>
            <p:grpSp>
              <p:nvGrpSpPr>
                <p:cNvPr id="4" name="Group 3"/>
                <p:cNvGrpSpPr/>
                <p:nvPr/>
              </p:nvGrpSpPr>
              <p:grpSpPr>
                <a:xfrm>
                  <a:off x="183682" y="1238927"/>
                  <a:ext cx="8689022" cy="1680560"/>
                  <a:chOff x="191967" y="1285125"/>
                  <a:chExt cx="8689022" cy="1680560"/>
                </a:xfrm>
              </p:grpSpPr>
              <p:grpSp>
                <p:nvGrpSpPr>
                  <p:cNvPr id="3" name="Group 2"/>
                  <p:cNvGrpSpPr/>
                  <p:nvPr/>
                </p:nvGrpSpPr>
                <p:grpSpPr>
                  <a:xfrm>
                    <a:off x="191967" y="1285125"/>
                    <a:ext cx="8689022" cy="1556081"/>
                    <a:chOff x="425970" y="1285125"/>
                    <a:chExt cx="8689022" cy="1556081"/>
                  </a:xfrm>
                </p:grpSpPr>
                <p:grpSp>
                  <p:nvGrpSpPr>
                    <p:cNvPr id="36" name="Group 35"/>
                    <p:cNvGrpSpPr/>
                    <p:nvPr/>
                  </p:nvGrpSpPr>
                  <p:grpSpPr>
                    <a:xfrm>
                      <a:off x="425970" y="1285125"/>
                      <a:ext cx="8689022" cy="1556081"/>
                      <a:chOff x="807252" y="1906454"/>
                      <a:chExt cx="8689022" cy="1556081"/>
                    </a:xfrm>
                  </p:grpSpPr>
                  <p:sp>
                    <p:nvSpPr>
                      <p:cNvPr id="37" name="Line 15"/>
                      <p:cNvSpPr/>
                      <p:nvPr/>
                    </p:nvSpPr>
                    <p:spPr>
                      <a:xfrm flipH="1">
                        <a:off x="2336286" y="2118567"/>
                        <a:ext cx="371307" cy="209784"/>
                      </a:xfrm>
                      <a:prstGeom prst="line">
                        <a:avLst/>
                      </a:prstGeom>
                      <a:ln w="19080">
                        <a:solidFill>
                          <a:srgbClr val="4F271C"/>
                        </a:solidFill>
                        <a:round/>
                      </a:ln>
                    </p:spPr>
                  </p:sp>
                  <p:grpSp>
                    <p:nvGrpSpPr>
                      <p:cNvPr id="38" name="Group 37"/>
                      <p:cNvGrpSpPr/>
                      <p:nvPr/>
                    </p:nvGrpSpPr>
                    <p:grpSpPr>
                      <a:xfrm>
                        <a:off x="807252" y="1906454"/>
                        <a:ext cx="8689022" cy="1556081"/>
                        <a:chOff x="807252" y="1906454"/>
                        <a:chExt cx="8689022" cy="1556081"/>
                      </a:xfrm>
                    </p:grpSpPr>
                    <p:sp>
                      <p:nvSpPr>
                        <p:cNvPr id="39" name="Oval 38"/>
                        <p:cNvSpPr/>
                        <p:nvPr/>
                      </p:nvSpPr>
                      <p:spPr>
                        <a:xfrm>
                          <a:off x="1157446" y="2887886"/>
                          <a:ext cx="1529036"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1" name="Rectangle 40"/>
                        <p:cNvSpPr/>
                        <p:nvPr/>
                      </p:nvSpPr>
                      <p:spPr>
                        <a:xfrm>
                          <a:off x="2707595" y="1906454"/>
                          <a:ext cx="1834419" cy="515127"/>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2" name="Line 15"/>
                        <p:cNvSpPr/>
                        <p:nvPr/>
                      </p:nvSpPr>
                      <p:spPr>
                        <a:xfrm flipH="1" flipV="1">
                          <a:off x="4530184" y="2141774"/>
                          <a:ext cx="475960" cy="87492"/>
                        </a:xfrm>
                        <a:prstGeom prst="line">
                          <a:avLst/>
                        </a:prstGeom>
                        <a:ln w="19080">
                          <a:solidFill>
                            <a:srgbClr val="4F271C"/>
                          </a:solidFill>
                          <a:round/>
                        </a:ln>
                      </p:spPr>
                    </p:sp>
                    <p:sp>
                      <p:nvSpPr>
                        <p:cNvPr id="43" name="Line 15"/>
                        <p:cNvSpPr/>
                        <p:nvPr/>
                      </p:nvSpPr>
                      <p:spPr>
                        <a:xfrm>
                          <a:off x="8348160" y="2530128"/>
                          <a:ext cx="389737" cy="409171"/>
                        </a:xfrm>
                        <a:prstGeom prst="line">
                          <a:avLst/>
                        </a:prstGeom>
                        <a:ln w="19080">
                          <a:solidFill>
                            <a:srgbClr val="4F271C"/>
                          </a:solidFill>
                          <a:round/>
                        </a:ln>
                      </p:spPr>
                    </p:sp>
                    <p:sp>
                      <p:nvSpPr>
                        <p:cNvPr id="47" name="CustomShape 10"/>
                        <p:cNvSpPr/>
                        <p:nvPr/>
                      </p:nvSpPr>
                      <p:spPr>
                        <a:xfrm>
                          <a:off x="2715735" y="1937720"/>
                          <a:ext cx="1834418"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EMPLEADO</a:t>
                          </a:r>
                          <a:endParaRPr lang="es-AR" dirty="0"/>
                        </a:p>
                      </p:txBody>
                    </p:sp>
                    <p:sp>
                      <p:nvSpPr>
                        <p:cNvPr id="48" name="Line 15"/>
                        <p:cNvSpPr/>
                        <p:nvPr/>
                      </p:nvSpPr>
                      <p:spPr>
                        <a:xfrm flipH="1">
                          <a:off x="2465628" y="2439057"/>
                          <a:ext cx="503805" cy="526794"/>
                        </a:xfrm>
                        <a:prstGeom prst="line">
                          <a:avLst/>
                        </a:prstGeom>
                        <a:ln w="19080">
                          <a:solidFill>
                            <a:srgbClr val="4F271C"/>
                          </a:solidFill>
                          <a:round/>
                        </a:ln>
                      </p:spPr>
                    </p:sp>
                    <p:sp>
                      <p:nvSpPr>
                        <p:cNvPr id="79" name="Oval 78"/>
                        <p:cNvSpPr/>
                        <p:nvPr/>
                      </p:nvSpPr>
                      <p:spPr>
                        <a:xfrm>
                          <a:off x="807252" y="2108321"/>
                          <a:ext cx="1529036"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0" name="Oval 79"/>
                        <p:cNvSpPr/>
                        <p:nvPr/>
                      </p:nvSpPr>
                      <p:spPr>
                        <a:xfrm>
                          <a:off x="8192348" y="2947408"/>
                          <a:ext cx="1303926"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1" name="CustomShape 10"/>
                        <p:cNvSpPr/>
                        <p:nvPr/>
                      </p:nvSpPr>
                      <p:spPr>
                        <a:xfrm>
                          <a:off x="936592" y="2118566"/>
                          <a:ext cx="1270356" cy="464005"/>
                        </a:xfrm>
                        <a:prstGeom prst="rect">
                          <a:avLst/>
                        </a:prstGeom>
                        <a:noFill/>
                        <a:ln>
                          <a:noFill/>
                        </a:ln>
                      </p:spPr>
                      <p:txBody>
                        <a:bodyPr wrap="none" lIns="90000" tIns="45000" rIns="90000" bIns="45000"/>
                        <a:lstStyle/>
                        <a:p>
                          <a:pPr algn="ctr">
                            <a:lnSpc>
                              <a:spcPct val="100000"/>
                            </a:lnSpc>
                          </a:pPr>
                          <a:r>
                            <a:rPr lang="es-AR" sz="2400" u="sng" dirty="0">
                              <a:solidFill>
                                <a:srgbClr val="4F271C"/>
                              </a:solidFill>
                              <a:latin typeface="Arial Narrow"/>
                            </a:rPr>
                            <a:t>legajo</a:t>
                          </a:r>
                          <a:endParaRPr lang="es-AR" u="sng" dirty="0"/>
                        </a:p>
                      </p:txBody>
                    </p:sp>
                    <p:sp>
                      <p:nvSpPr>
                        <p:cNvPr id="82" name="CustomShape 10"/>
                        <p:cNvSpPr/>
                        <p:nvPr/>
                      </p:nvSpPr>
                      <p:spPr>
                        <a:xfrm>
                          <a:off x="1283678" y="2905423"/>
                          <a:ext cx="1270356"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nombre</a:t>
                          </a:r>
                          <a:endParaRPr lang="es-AR" dirty="0"/>
                        </a:p>
                      </p:txBody>
                    </p:sp>
                    <p:sp>
                      <p:nvSpPr>
                        <p:cNvPr id="83" name="CustomShape 10"/>
                        <p:cNvSpPr/>
                        <p:nvPr/>
                      </p:nvSpPr>
                      <p:spPr>
                        <a:xfrm>
                          <a:off x="8305911" y="2965851"/>
                          <a:ext cx="1091098"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función</a:t>
                          </a:r>
                          <a:endParaRPr lang="es-AR" dirty="0"/>
                        </a:p>
                      </p:txBody>
                    </p:sp>
                    <p:sp>
                      <p:nvSpPr>
                        <p:cNvPr id="84" name="CustomShape 10"/>
                        <p:cNvSpPr/>
                        <p:nvPr/>
                      </p:nvSpPr>
                      <p:spPr>
                        <a:xfrm>
                          <a:off x="6905590" y="2088888"/>
                          <a:ext cx="2131810"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DEPARTAMENTO</a:t>
                          </a:r>
                          <a:endParaRPr lang="es-AR" dirty="0"/>
                        </a:p>
                      </p:txBody>
                    </p:sp>
                    <p:sp>
                      <p:nvSpPr>
                        <p:cNvPr id="85" name="Oval 84"/>
                        <p:cNvSpPr/>
                        <p:nvPr/>
                      </p:nvSpPr>
                      <p:spPr>
                        <a:xfrm>
                          <a:off x="3023080" y="2825940"/>
                          <a:ext cx="1529036"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6" name="Line 15"/>
                        <p:cNvSpPr/>
                        <p:nvPr/>
                      </p:nvSpPr>
                      <p:spPr>
                        <a:xfrm>
                          <a:off x="3759351" y="2419383"/>
                          <a:ext cx="19508" cy="426413"/>
                        </a:xfrm>
                        <a:prstGeom prst="line">
                          <a:avLst/>
                        </a:prstGeom>
                        <a:ln w="19080">
                          <a:solidFill>
                            <a:srgbClr val="4F271C"/>
                          </a:solidFill>
                          <a:round/>
                        </a:ln>
                      </p:spPr>
                    </p:sp>
                    <p:sp>
                      <p:nvSpPr>
                        <p:cNvPr id="87" name="CustomShape 10"/>
                        <p:cNvSpPr/>
                        <p:nvPr/>
                      </p:nvSpPr>
                      <p:spPr>
                        <a:xfrm>
                          <a:off x="3167408" y="2876088"/>
                          <a:ext cx="1270356"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DNI</a:t>
                          </a:r>
                          <a:endParaRPr lang="es-AR" dirty="0"/>
                        </a:p>
                      </p:txBody>
                    </p:sp>
                  </p:grpSp>
                </p:grpSp>
                <p:sp>
                  <p:nvSpPr>
                    <p:cNvPr id="26" name="Rectangle 25"/>
                    <p:cNvSpPr/>
                    <p:nvPr/>
                  </p:nvSpPr>
                  <p:spPr>
                    <a:xfrm>
                      <a:off x="6501917" y="1409426"/>
                      <a:ext cx="2152194" cy="515127"/>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29" name="CustomShape 10"/>
                  <p:cNvSpPr/>
                  <p:nvPr/>
                </p:nvSpPr>
                <p:spPr>
                  <a:xfrm>
                    <a:off x="5737587" y="2432490"/>
                    <a:ext cx="918957" cy="533195"/>
                  </a:xfrm>
                  <a:prstGeom prst="rect">
                    <a:avLst/>
                  </a:prstGeom>
                  <a:noFill/>
                  <a:ln>
                    <a:noFill/>
                  </a:ln>
                </p:spPr>
                <p:txBody>
                  <a:bodyPr wrap="none" lIns="90000" tIns="45000" rIns="90000" bIns="45000"/>
                  <a:lstStyle/>
                  <a:p>
                    <a:pPr algn="ctr">
                      <a:lnSpc>
                        <a:spcPct val="100000"/>
                      </a:lnSpc>
                    </a:pPr>
                    <a:r>
                      <a:rPr lang="es-AR" sz="2400" u="sng" dirty="0">
                        <a:solidFill>
                          <a:srgbClr val="4F271C"/>
                        </a:solidFill>
                        <a:latin typeface="Arial Narrow"/>
                      </a:rPr>
                      <a:t>nombre</a:t>
                    </a:r>
                    <a:endParaRPr lang="es-AR" u="sng" dirty="0"/>
                  </a:p>
                </p:txBody>
              </p:sp>
              <p:sp>
                <p:nvSpPr>
                  <p:cNvPr id="30" name="Oval 29"/>
                  <p:cNvSpPr/>
                  <p:nvPr/>
                </p:nvSpPr>
                <p:spPr>
                  <a:xfrm>
                    <a:off x="5433216" y="2425479"/>
                    <a:ext cx="1484735" cy="525424"/>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32" name="Line 15"/>
                <p:cNvSpPr/>
                <p:nvPr/>
              </p:nvSpPr>
              <p:spPr>
                <a:xfrm flipH="1">
                  <a:off x="6307830" y="1878356"/>
                  <a:ext cx="570615" cy="473079"/>
                </a:xfrm>
                <a:prstGeom prst="line">
                  <a:avLst/>
                </a:prstGeom>
                <a:ln w="19080">
                  <a:solidFill>
                    <a:srgbClr val="4F271C"/>
                  </a:solidFill>
                  <a:round/>
                </a:ln>
              </p:spPr>
            </p:sp>
            <p:sp>
              <p:nvSpPr>
                <p:cNvPr id="33" name="Line 15"/>
                <p:cNvSpPr/>
                <p:nvPr/>
              </p:nvSpPr>
              <p:spPr>
                <a:xfrm flipH="1" flipV="1">
                  <a:off x="5578428" y="1561739"/>
                  <a:ext cx="681200" cy="117316"/>
                </a:xfrm>
                <a:prstGeom prst="line">
                  <a:avLst/>
                </a:prstGeom>
                <a:ln w="19080">
                  <a:solidFill>
                    <a:srgbClr val="4F271C"/>
                  </a:solidFill>
                  <a:round/>
                </a:ln>
              </p:spPr>
            </p:sp>
            <p:sp>
              <p:nvSpPr>
                <p:cNvPr id="5" name="Diamond 4"/>
                <p:cNvSpPr/>
                <p:nvPr/>
              </p:nvSpPr>
              <p:spPr>
                <a:xfrm>
                  <a:off x="4382574" y="1121026"/>
                  <a:ext cx="1234923" cy="913907"/>
                </a:xfrm>
                <a:prstGeom prst="diamond">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44" name="CustomShape 10"/>
              <p:cNvSpPr/>
              <p:nvPr/>
            </p:nvSpPr>
            <p:spPr>
              <a:xfrm>
                <a:off x="4570359" y="1386327"/>
                <a:ext cx="899984"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DIRIGE</a:t>
                </a:r>
                <a:endParaRPr lang="es-AR" dirty="0"/>
              </a:p>
            </p:txBody>
          </p:sp>
        </p:grpSp>
        <p:sp>
          <p:nvSpPr>
            <p:cNvPr id="46" name="CustomShape 10"/>
            <p:cNvSpPr/>
            <p:nvPr/>
          </p:nvSpPr>
          <p:spPr>
            <a:xfrm>
              <a:off x="3961788" y="1080905"/>
              <a:ext cx="400759"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1</a:t>
              </a:r>
              <a:endParaRPr lang="es-AR" dirty="0"/>
            </a:p>
          </p:txBody>
        </p:sp>
        <p:sp>
          <p:nvSpPr>
            <p:cNvPr id="50" name="CustomShape 10"/>
            <p:cNvSpPr/>
            <p:nvPr/>
          </p:nvSpPr>
          <p:spPr>
            <a:xfrm>
              <a:off x="5946921" y="1236756"/>
              <a:ext cx="400759"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1</a:t>
              </a:r>
              <a:endParaRPr lang="es-AR" dirty="0"/>
            </a:p>
          </p:txBody>
        </p:sp>
      </p:grpSp>
      <p:grpSp>
        <p:nvGrpSpPr>
          <p:cNvPr id="12" name="Grupo 11">
            <a:extLst>
              <a:ext uri="{FF2B5EF4-FFF2-40B4-BE49-F238E27FC236}">
                <a16:creationId xmlns:a16="http://schemas.microsoft.com/office/drawing/2014/main" id="{FF75352C-4B75-4C51-88A6-E0F8C2892455}"/>
              </a:ext>
            </a:extLst>
          </p:cNvPr>
          <p:cNvGrpSpPr/>
          <p:nvPr/>
        </p:nvGrpSpPr>
        <p:grpSpPr>
          <a:xfrm>
            <a:off x="91875" y="2661316"/>
            <a:ext cx="8853559" cy="4108757"/>
            <a:chOff x="191967" y="2643737"/>
            <a:chExt cx="8853559" cy="4108757"/>
          </a:xfrm>
        </p:grpSpPr>
        <p:sp>
          <p:nvSpPr>
            <p:cNvPr id="45" name="TextBox 44"/>
            <p:cNvSpPr txBox="1"/>
            <p:nvPr/>
          </p:nvSpPr>
          <p:spPr>
            <a:xfrm>
              <a:off x="191967" y="2643737"/>
              <a:ext cx="8853559" cy="4108757"/>
            </a:xfrm>
            <a:prstGeom prst="rect">
              <a:avLst/>
            </a:prstGeom>
            <a:noFill/>
          </p:spPr>
          <p:txBody>
            <a:bodyPr wrap="square" rtlCol="0">
              <a:normAutofit/>
            </a:bodyPr>
            <a:lstStyle/>
            <a:p>
              <a:r>
                <a:rPr lang="es-ES" sz="2800" dirty="0"/>
                <a:t>Metodología de referencia cruzada o relación de relación:</a:t>
              </a:r>
            </a:p>
            <a:p>
              <a:pPr marL="1169988" lvl="4">
                <a:spcBef>
                  <a:spcPts val="1200"/>
                </a:spcBef>
              </a:pPr>
              <a:r>
                <a:rPr lang="es-AR" sz="2800" b="1" dirty="0">
                  <a:solidFill>
                    <a:schemeClr val="accent5">
                      <a:lumMod val="75000"/>
                    </a:schemeClr>
                  </a:solidFill>
                  <a:effectLst>
                    <a:outerShdw blurRad="38100" dist="38100" dir="2700000" algn="tl">
                      <a:srgbClr val="000000">
                        <a:alpha val="43137"/>
                      </a:srgbClr>
                    </a:outerShdw>
                  </a:effectLst>
                </a:rPr>
                <a:t>Empleado (</a:t>
              </a:r>
              <a:r>
                <a:rPr lang="es-AR" sz="2800" b="1" u="sng" dirty="0">
                  <a:solidFill>
                    <a:schemeClr val="accent5">
                      <a:lumMod val="75000"/>
                    </a:schemeClr>
                  </a:solidFill>
                  <a:effectLst>
                    <a:outerShdw blurRad="38100" dist="38100" dir="2700000" algn="tl">
                      <a:srgbClr val="000000">
                        <a:alpha val="43137"/>
                      </a:srgbClr>
                    </a:outerShdw>
                  </a:effectLst>
                </a:rPr>
                <a:t>legajo</a:t>
              </a:r>
              <a:r>
                <a:rPr lang="es-AR" sz="2800" b="1" dirty="0">
                  <a:solidFill>
                    <a:schemeClr val="accent5">
                      <a:lumMod val="75000"/>
                    </a:schemeClr>
                  </a:solidFill>
                  <a:effectLst>
                    <a:outerShdw blurRad="38100" dist="38100" dir="2700000" algn="tl">
                      <a:srgbClr val="000000">
                        <a:alpha val="43137"/>
                      </a:srgbClr>
                    </a:outerShdw>
                  </a:effectLst>
                </a:rPr>
                <a:t>, nombre, DNI)</a:t>
              </a:r>
            </a:p>
            <a:p>
              <a:pPr marL="1169988" lvl="4"/>
              <a:r>
                <a:rPr lang="es-AR" sz="2800" b="1" dirty="0">
                  <a:solidFill>
                    <a:schemeClr val="accent5">
                      <a:lumMod val="75000"/>
                    </a:schemeClr>
                  </a:solidFill>
                  <a:effectLst>
                    <a:outerShdw blurRad="38100" dist="38100" dir="2700000" algn="tl">
                      <a:srgbClr val="000000">
                        <a:alpha val="43137"/>
                      </a:srgbClr>
                    </a:outerShdw>
                  </a:effectLst>
                </a:rPr>
                <a:t>Dirige (</a:t>
              </a:r>
              <a:r>
                <a:rPr lang="es-AR" sz="2800" b="1" u="dash" dirty="0">
                  <a:solidFill>
                    <a:schemeClr val="accent5">
                      <a:lumMod val="75000"/>
                    </a:schemeClr>
                  </a:solidFill>
                  <a:effectLst>
                    <a:outerShdw blurRad="38100" dist="38100" dir="2700000" algn="tl">
                      <a:srgbClr val="000000">
                        <a:alpha val="43137"/>
                      </a:srgbClr>
                    </a:outerShdw>
                  </a:effectLst>
                </a:rPr>
                <a:t>legajo</a:t>
              </a:r>
              <a:r>
                <a:rPr lang="es-AR" sz="2800" b="1" dirty="0">
                  <a:solidFill>
                    <a:schemeClr val="accent5">
                      <a:lumMod val="75000"/>
                    </a:schemeClr>
                  </a:solidFill>
                  <a:effectLst>
                    <a:outerShdw blurRad="38100" dist="38100" dir="2700000" algn="tl">
                      <a:srgbClr val="000000">
                        <a:alpha val="43137"/>
                      </a:srgbClr>
                    </a:outerShdw>
                  </a:effectLst>
                </a:rPr>
                <a:t>, </a:t>
              </a:r>
              <a:r>
                <a:rPr lang="es-AR" sz="2800" b="1" u="dash" dirty="0" err="1">
                  <a:solidFill>
                    <a:schemeClr val="accent5">
                      <a:lumMod val="75000"/>
                    </a:schemeClr>
                  </a:solidFill>
                  <a:effectLst>
                    <a:outerShdw blurRad="38100" dist="38100" dir="2700000" algn="tl">
                      <a:srgbClr val="000000">
                        <a:alpha val="43137"/>
                      </a:srgbClr>
                    </a:outerShdw>
                  </a:effectLst>
                </a:rPr>
                <a:t>nombre_depto</a:t>
              </a:r>
              <a:r>
                <a:rPr lang="es-AR" sz="2800" b="1" dirty="0">
                  <a:solidFill>
                    <a:schemeClr val="accent5">
                      <a:lumMod val="75000"/>
                    </a:schemeClr>
                  </a:solidFill>
                  <a:effectLst>
                    <a:outerShdw blurRad="38100" dist="38100" dir="2700000" algn="tl">
                      <a:srgbClr val="000000">
                        <a:alpha val="43137"/>
                      </a:srgbClr>
                    </a:outerShdw>
                  </a:effectLst>
                </a:rPr>
                <a:t>)</a:t>
              </a:r>
            </a:p>
            <a:p>
              <a:pPr marL="1169988" lvl="4"/>
              <a:r>
                <a:rPr lang="es-AR" sz="2800" b="1" dirty="0">
                  <a:solidFill>
                    <a:schemeClr val="accent5">
                      <a:lumMod val="75000"/>
                    </a:schemeClr>
                  </a:solidFill>
                  <a:effectLst>
                    <a:outerShdw blurRad="38100" dist="38100" dir="2700000" algn="tl">
                      <a:srgbClr val="000000">
                        <a:alpha val="43137"/>
                      </a:srgbClr>
                    </a:outerShdw>
                  </a:effectLst>
                </a:rPr>
                <a:t>Departamento (</a:t>
              </a:r>
              <a:r>
                <a:rPr lang="es-AR" sz="2800" b="1" u="sng" dirty="0" err="1">
                  <a:solidFill>
                    <a:schemeClr val="accent5">
                      <a:lumMod val="75000"/>
                    </a:schemeClr>
                  </a:solidFill>
                  <a:effectLst>
                    <a:outerShdw blurRad="38100" dist="38100" dir="2700000" algn="tl">
                      <a:srgbClr val="000000">
                        <a:alpha val="43137"/>
                      </a:srgbClr>
                    </a:outerShdw>
                  </a:effectLst>
                </a:rPr>
                <a:t>nombre_depto</a:t>
              </a:r>
              <a:r>
                <a:rPr lang="es-AR" sz="2800" b="1" dirty="0">
                  <a:solidFill>
                    <a:schemeClr val="accent5">
                      <a:lumMod val="75000"/>
                    </a:schemeClr>
                  </a:solidFill>
                  <a:effectLst>
                    <a:outerShdw blurRad="38100" dist="38100" dir="2700000" algn="tl">
                      <a:srgbClr val="000000">
                        <a:alpha val="43137"/>
                      </a:srgbClr>
                    </a:outerShdw>
                  </a:effectLst>
                </a:rPr>
                <a:t>, </a:t>
              </a:r>
              <a:r>
                <a:rPr lang="es-AR" sz="2800" b="1" dirty="0" err="1">
                  <a:solidFill>
                    <a:schemeClr val="accent5">
                      <a:lumMod val="75000"/>
                    </a:schemeClr>
                  </a:solidFill>
                  <a:effectLst>
                    <a:outerShdw blurRad="38100" dist="38100" dir="2700000" algn="tl">
                      <a:srgbClr val="000000">
                        <a:alpha val="43137"/>
                      </a:srgbClr>
                    </a:outerShdw>
                  </a:effectLst>
                </a:rPr>
                <a:t>funcion</a:t>
              </a:r>
              <a:r>
                <a:rPr lang="es-AR" sz="2800" b="1" dirty="0">
                  <a:solidFill>
                    <a:schemeClr val="accent5">
                      <a:lumMod val="75000"/>
                    </a:schemeClr>
                  </a:solidFill>
                  <a:effectLst>
                    <a:outerShdw blurRad="38100" dist="38100" dir="2700000" algn="tl">
                      <a:srgbClr val="000000">
                        <a:alpha val="43137"/>
                      </a:srgbClr>
                    </a:outerShdw>
                  </a:effectLst>
                </a:rPr>
                <a:t>)</a:t>
              </a:r>
            </a:p>
            <a:p>
              <a:pPr>
                <a:spcBef>
                  <a:spcPts val="1200"/>
                </a:spcBef>
              </a:pPr>
              <a:r>
                <a:rPr lang="es-ES" sz="2800" dirty="0">
                  <a:solidFill>
                    <a:srgbClr val="000000"/>
                  </a:solidFill>
                </a:rPr>
                <a:t>Se crea una nueva relación con las claves de las dos entidades que intervienen en la relación. Esto lo veremos con mas detalle en las relaciones binarias N:M.</a:t>
              </a:r>
              <a:endParaRPr lang="es-AR" sz="2800" dirty="0"/>
            </a:p>
            <a:p>
              <a:endParaRPr lang="es-AR" dirty="0"/>
            </a:p>
          </p:txBody>
        </p:sp>
        <p:cxnSp>
          <p:nvCxnSpPr>
            <p:cNvPr id="40" name="Conector recto 39">
              <a:extLst>
                <a:ext uri="{FF2B5EF4-FFF2-40B4-BE49-F238E27FC236}">
                  <a16:creationId xmlns:a16="http://schemas.microsoft.com/office/drawing/2014/main" id="{62E49D22-40BB-4B50-B9BA-238982C27C62}"/>
                </a:ext>
              </a:extLst>
            </p:cNvPr>
            <p:cNvCxnSpPr>
              <a:cxnSpLocks/>
            </p:cNvCxnSpPr>
            <p:nvPr/>
          </p:nvCxnSpPr>
          <p:spPr>
            <a:xfrm>
              <a:off x="3532909" y="4142509"/>
              <a:ext cx="228463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id="{2E1750E3-6A1E-44D7-9E16-20494A61CFAC}"/>
                </a:ext>
              </a:extLst>
            </p:cNvPr>
            <p:cNvCxnSpPr>
              <a:cxnSpLocks/>
            </p:cNvCxnSpPr>
            <p:nvPr/>
          </p:nvCxnSpPr>
          <p:spPr>
            <a:xfrm>
              <a:off x="2479971" y="4142509"/>
              <a:ext cx="93135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1609542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282389" y="0"/>
            <a:ext cx="8644531" cy="1141560"/>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Atributos (repaso)</a:t>
            </a:r>
          </a:p>
        </p:txBody>
      </p:sp>
      <p:sp>
        <p:nvSpPr>
          <p:cNvPr id="106" name="CustomShape 2"/>
          <p:cNvSpPr/>
          <p:nvPr/>
        </p:nvSpPr>
        <p:spPr>
          <a:xfrm>
            <a:off x="282389" y="995082"/>
            <a:ext cx="8644532" cy="5647766"/>
          </a:xfrm>
          <a:prstGeom prst="rect">
            <a:avLst/>
          </a:prstGeom>
          <a:noFill/>
          <a:ln>
            <a:noFill/>
          </a:ln>
        </p:spPr>
        <p:txBody>
          <a:bodyPr lIns="90000" tIns="45000" rIns="90000" bIns="45000">
            <a:normAutofit fontScale="85000" lnSpcReduction="10000"/>
          </a:bodyPr>
          <a:lstStyle/>
          <a:p>
            <a:pPr>
              <a:lnSpc>
                <a:spcPct val="100000"/>
              </a:lnSpc>
              <a:buSzPct val="80000"/>
            </a:pPr>
            <a:r>
              <a:rPr lang="es-AR" sz="3600" dirty="0">
                <a:solidFill>
                  <a:srgbClr val="000000"/>
                </a:solidFill>
              </a:rPr>
              <a:t>Algunas preguntas para responder:</a:t>
            </a:r>
            <a:endParaRPr lang="es-AR" sz="2400" dirty="0"/>
          </a:p>
          <a:p>
            <a:pPr>
              <a:lnSpc>
                <a:spcPct val="100000"/>
              </a:lnSpc>
            </a:pPr>
            <a:endParaRPr lang="es-AR" sz="2400" dirty="0"/>
          </a:p>
          <a:p>
            <a:pPr marL="457200" indent="-457200">
              <a:lnSpc>
                <a:spcPct val="90000"/>
              </a:lnSpc>
              <a:spcAft>
                <a:spcPts val="2400"/>
              </a:spcAft>
              <a:buSzPct val="80000"/>
              <a:buFont typeface="Arial" panose="020B0604020202020204" pitchFamily="34" charset="0"/>
              <a:buChar char="•"/>
            </a:pPr>
            <a:r>
              <a:rPr lang="es-AR" sz="2800" dirty="0">
                <a:solidFill>
                  <a:srgbClr val="000000"/>
                </a:solidFill>
              </a:rPr>
              <a:t>¿</a:t>
            </a:r>
            <a:r>
              <a:rPr lang="es-AR" sz="3200" dirty="0">
                <a:solidFill>
                  <a:srgbClr val="000000"/>
                </a:solidFill>
              </a:rPr>
              <a:t>Vamos a guardar varios teléfonos por empleado?</a:t>
            </a:r>
          </a:p>
          <a:p>
            <a:pPr marL="457200" indent="-457200">
              <a:lnSpc>
                <a:spcPct val="90000"/>
              </a:lnSpc>
              <a:spcAft>
                <a:spcPts val="2400"/>
              </a:spcAft>
              <a:buSzPct val="80000"/>
              <a:buFont typeface="Arial" panose="020B0604020202020204" pitchFamily="34" charset="0"/>
              <a:buChar char="•"/>
            </a:pPr>
            <a:r>
              <a:rPr lang="es-AR" sz="3200" dirty="0">
                <a:solidFill>
                  <a:srgbClr val="000000"/>
                </a:solidFill>
              </a:rPr>
              <a:t>¿Es suficiente con considerarlo </a:t>
            </a:r>
            <a:r>
              <a:rPr lang="es-AR" sz="3200" dirty="0" err="1">
                <a:solidFill>
                  <a:srgbClr val="000000"/>
                </a:solidFill>
              </a:rPr>
              <a:t>multivalorado</a:t>
            </a:r>
            <a:r>
              <a:rPr lang="es-AR" sz="3200" dirty="0">
                <a:solidFill>
                  <a:srgbClr val="000000"/>
                </a:solidFill>
              </a:rPr>
              <a:t>?</a:t>
            </a:r>
          </a:p>
          <a:p>
            <a:pPr marL="457200" indent="-457200">
              <a:lnSpc>
                <a:spcPct val="90000"/>
              </a:lnSpc>
              <a:spcAft>
                <a:spcPts val="2400"/>
              </a:spcAft>
              <a:buSzPct val="80000"/>
              <a:buFont typeface="Arial" panose="020B0604020202020204" pitchFamily="34" charset="0"/>
              <a:buChar char="•"/>
            </a:pPr>
            <a:r>
              <a:rPr lang="es-AR" sz="3200" dirty="0">
                <a:solidFill>
                  <a:srgbClr val="000000"/>
                </a:solidFill>
              </a:rPr>
              <a:t>¿Tenemos otros atributos que describen el teléfono?</a:t>
            </a:r>
          </a:p>
          <a:p>
            <a:pPr marL="457200" indent="-457200">
              <a:lnSpc>
                <a:spcPct val="90000"/>
              </a:lnSpc>
              <a:spcAft>
                <a:spcPts val="2400"/>
              </a:spcAft>
              <a:buSzPct val="80000"/>
              <a:buFont typeface="Arial" panose="020B0604020202020204" pitchFamily="34" charset="0"/>
              <a:buChar char="•"/>
            </a:pPr>
            <a:r>
              <a:rPr lang="es-AR" sz="3200" dirty="0">
                <a:solidFill>
                  <a:srgbClr val="000000"/>
                </a:solidFill>
              </a:rPr>
              <a:t>¿Resulta importante? </a:t>
            </a:r>
          </a:p>
          <a:p>
            <a:pPr marL="457200" indent="-457200">
              <a:lnSpc>
                <a:spcPct val="90000"/>
              </a:lnSpc>
              <a:spcAft>
                <a:spcPts val="2400"/>
              </a:spcAft>
              <a:buSzPct val="80000"/>
              <a:buFont typeface="Arial" panose="020B0604020202020204" pitchFamily="34" charset="0"/>
              <a:buChar char="•"/>
            </a:pPr>
            <a:r>
              <a:rPr lang="es-AR" sz="3200" dirty="0">
                <a:solidFill>
                  <a:srgbClr val="000000"/>
                </a:solidFill>
              </a:rPr>
              <a:t>¿Queremos darle relevancia al dato en nuestro diseño?</a:t>
            </a:r>
          </a:p>
          <a:p>
            <a:pPr marL="457200" indent="-457200">
              <a:lnSpc>
                <a:spcPct val="90000"/>
              </a:lnSpc>
              <a:spcAft>
                <a:spcPts val="2400"/>
              </a:spcAft>
              <a:buSzPct val="80000"/>
              <a:buFont typeface="Arial" panose="020B0604020202020204" pitchFamily="34" charset="0"/>
              <a:buChar char="•"/>
            </a:pPr>
            <a:r>
              <a:rPr lang="es-AR" sz="3200" dirty="0">
                <a:solidFill>
                  <a:srgbClr val="000000"/>
                </a:solidFill>
              </a:rPr>
              <a:t>¿Cada cliente esta relacionado con la sucursal a través de un préstamo?</a:t>
            </a:r>
          </a:p>
          <a:p>
            <a:pPr marL="457200" indent="-457200">
              <a:lnSpc>
                <a:spcPct val="90000"/>
              </a:lnSpc>
              <a:spcAft>
                <a:spcPts val="2400"/>
              </a:spcAft>
              <a:buSzPct val="80000"/>
              <a:buFont typeface="Arial" panose="020B0604020202020204" pitchFamily="34" charset="0"/>
              <a:buChar char="•"/>
            </a:pPr>
            <a:r>
              <a:rPr lang="es-AR" sz="3200" dirty="0">
                <a:solidFill>
                  <a:srgbClr val="000000"/>
                </a:solidFill>
              </a:rPr>
              <a:t>¿Existen varios clientes que pueden compartir un préstamo?</a:t>
            </a:r>
            <a:endParaRPr lang="es-AR" sz="2400" dirty="0"/>
          </a:p>
        </p:txBody>
      </p:sp>
      <p:sp>
        <p:nvSpPr>
          <p:cNvPr id="107" name="CustomShape 3"/>
          <p:cNvSpPr/>
          <p:nvPr/>
        </p:nvSpPr>
        <p:spPr>
          <a:xfrm>
            <a:off x="1357200" y="2857320"/>
            <a:ext cx="7498080" cy="1141560"/>
          </a:xfrm>
          <a:prstGeom prst="rect">
            <a:avLst/>
          </a:prstGeom>
          <a:noFill/>
          <a:ln>
            <a:noFill/>
          </a:ln>
        </p:spPr>
      </p:sp>
      <p:sp>
        <p:nvSpPr>
          <p:cNvPr id="108" name="CustomShape 4"/>
          <p:cNvSpPr/>
          <p:nvPr/>
        </p:nvSpPr>
        <p:spPr>
          <a:xfrm>
            <a:off x="1428840" y="3876840"/>
            <a:ext cx="7498080" cy="2337120"/>
          </a:xfrm>
          <a:prstGeom prst="rect">
            <a:avLst/>
          </a:prstGeom>
          <a:noFill/>
          <a:ln w="9360">
            <a:noFill/>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220094" y="0"/>
            <a:ext cx="8680356" cy="995082"/>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Tipos de relaciones N:M binarias</a:t>
            </a:r>
            <a:endParaRPr lang="es-ES" dirty="0"/>
          </a:p>
        </p:txBody>
      </p:sp>
      <p:sp>
        <p:nvSpPr>
          <p:cNvPr id="169" name="CustomShape 2"/>
          <p:cNvSpPr/>
          <p:nvPr/>
        </p:nvSpPr>
        <p:spPr>
          <a:xfrm>
            <a:off x="220093" y="900953"/>
            <a:ext cx="8680357" cy="5795683"/>
          </a:xfrm>
          <a:prstGeom prst="rect">
            <a:avLst/>
          </a:prstGeom>
          <a:noFill/>
          <a:ln>
            <a:noFill/>
          </a:ln>
        </p:spPr>
        <p:txBody>
          <a:bodyPr lIns="90000" tIns="45000" rIns="90000" bIns="45000">
            <a:normAutofit lnSpcReduction="10000"/>
          </a:bodyPr>
          <a:lstStyle/>
          <a:p>
            <a:pPr marL="571500" lvl="1" indent="-571500">
              <a:buFont typeface="Arial" panose="020B0604020202020204" pitchFamily="34" charset="0"/>
              <a:buChar char="•"/>
            </a:pPr>
            <a:r>
              <a:rPr lang="es-ES" sz="3600" dirty="0"/>
              <a:t>Paso 5: Por cada tipo de relación M:N binaria R, cree una nueva relación S para representar a R. Incluya como atributos de la foreign key en S las claves principales de las relaciones que representan los tipos de entidad participantes; su combinación formará la clave principal de S. Incluya también cualesquiera atributos simples del tipo de relación M:N (o los componentes simples de los atributos compuestos) como atributos de S.</a:t>
            </a:r>
          </a:p>
        </p:txBody>
      </p:sp>
    </p:spTree>
    <p:extLst>
      <p:ext uri="{BB962C8B-B14F-4D97-AF65-F5344CB8AC3E}">
        <p14:creationId xmlns:p14="http://schemas.microsoft.com/office/powerpoint/2010/main" val="106370691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255789" y="-68999"/>
            <a:ext cx="8725914" cy="891422"/>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Relaciones Binarias N:N</a:t>
            </a:r>
          </a:p>
        </p:txBody>
      </p:sp>
      <p:grpSp>
        <p:nvGrpSpPr>
          <p:cNvPr id="2" name="Group 1"/>
          <p:cNvGrpSpPr/>
          <p:nvPr/>
        </p:nvGrpSpPr>
        <p:grpSpPr>
          <a:xfrm>
            <a:off x="191967" y="853604"/>
            <a:ext cx="8689022" cy="2408658"/>
            <a:chOff x="191967" y="853604"/>
            <a:chExt cx="8689022" cy="2408658"/>
          </a:xfrm>
        </p:grpSpPr>
        <p:grpSp>
          <p:nvGrpSpPr>
            <p:cNvPr id="8" name="Group 7"/>
            <p:cNvGrpSpPr/>
            <p:nvPr/>
          </p:nvGrpSpPr>
          <p:grpSpPr>
            <a:xfrm>
              <a:off x="191967" y="1411926"/>
              <a:ext cx="8689022" cy="1850336"/>
              <a:chOff x="223532" y="1080904"/>
              <a:chExt cx="8689022" cy="1850336"/>
            </a:xfrm>
          </p:grpSpPr>
          <p:grpSp>
            <p:nvGrpSpPr>
              <p:cNvPr id="7" name="Group 6"/>
              <p:cNvGrpSpPr/>
              <p:nvPr/>
            </p:nvGrpSpPr>
            <p:grpSpPr>
              <a:xfrm>
                <a:off x="223532" y="1144125"/>
                <a:ext cx="8689022" cy="1787115"/>
                <a:chOff x="223532" y="1144125"/>
                <a:chExt cx="8689022" cy="1787115"/>
              </a:xfrm>
            </p:grpSpPr>
            <p:grpSp>
              <p:nvGrpSpPr>
                <p:cNvPr id="6" name="Group 5"/>
                <p:cNvGrpSpPr/>
                <p:nvPr/>
              </p:nvGrpSpPr>
              <p:grpSpPr>
                <a:xfrm>
                  <a:off x="223532" y="1144125"/>
                  <a:ext cx="8689022" cy="1787115"/>
                  <a:chOff x="183682" y="1121026"/>
                  <a:chExt cx="8689022" cy="1787115"/>
                </a:xfrm>
              </p:grpSpPr>
              <p:grpSp>
                <p:nvGrpSpPr>
                  <p:cNvPr id="4" name="Group 3"/>
                  <p:cNvGrpSpPr/>
                  <p:nvPr/>
                </p:nvGrpSpPr>
                <p:grpSpPr>
                  <a:xfrm>
                    <a:off x="183682" y="1211267"/>
                    <a:ext cx="8689022" cy="1696874"/>
                    <a:chOff x="191967" y="1257465"/>
                    <a:chExt cx="8689022" cy="1696874"/>
                  </a:xfrm>
                </p:grpSpPr>
                <p:grpSp>
                  <p:nvGrpSpPr>
                    <p:cNvPr id="3" name="Group 2"/>
                    <p:cNvGrpSpPr/>
                    <p:nvPr/>
                  </p:nvGrpSpPr>
                  <p:grpSpPr>
                    <a:xfrm>
                      <a:off x="191967" y="1257465"/>
                      <a:ext cx="8689022" cy="1583741"/>
                      <a:chOff x="425970" y="1257465"/>
                      <a:chExt cx="8689022" cy="1583741"/>
                    </a:xfrm>
                  </p:grpSpPr>
                  <p:grpSp>
                    <p:nvGrpSpPr>
                      <p:cNvPr id="36" name="Group 35"/>
                      <p:cNvGrpSpPr/>
                      <p:nvPr/>
                    </p:nvGrpSpPr>
                    <p:grpSpPr>
                      <a:xfrm>
                        <a:off x="425970" y="1257465"/>
                        <a:ext cx="8689022" cy="1583741"/>
                        <a:chOff x="807252" y="1878794"/>
                        <a:chExt cx="8689022" cy="1583741"/>
                      </a:xfrm>
                    </p:grpSpPr>
                    <p:sp>
                      <p:nvSpPr>
                        <p:cNvPr id="37" name="Line 15"/>
                        <p:cNvSpPr/>
                        <p:nvPr/>
                      </p:nvSpPr>
                      <p:spPr>
                        <a:xfrm flipH="1">
                          <a:off x="2154705" y="2008552"/>
                          <a:ext cx="371307" cy="209784"/>
                        </a:xfrm>
                        <a:prstGeom prst="line">
                          <a:avLst/>
                        </a:prstGeom>
                        <a:ln w="19080">
                          <a:solidFill>
                            <a:srgbClr val="4F271C"/>
                          </a:solidFill>
                          <a:round/>
                        </a:ln>
                      </p:spPr>
                    </p:sp>
                    <p:grpSp>
                      <p:nvGrpSpPr>
                        <p:cNvPr id="38" name="Group 37"/>
                        <p:cNvGrpSpPr/>
                        <p:nvPr/>
                      </p:nvGrpSpPr>
                      <p:grpSpPr>
                        <a:xfrm>
                          <a:off x="807252" y="1878794"/>
                          <a:ext cx="8689022" cy="1583741"/>
                          <a:chOff x="807252" y="1878794"/>
                          <a:chExt cx="8689022" cy="1583741"/>
                        </a:xfrm>
                      </p:grpSpPr>
                      <p:sp>
                        <p:nvSpPr>
                          <p:cNvPr id="39" name="Oval 38"/>
                          <p:cNvSpPr/>
                          <p:nvPr/>
                        </p:nvSpPr>
                        <p:spPr>
                          <a:xfrm>
                            <a:off x="1157446" y="2887886"/>
                            <a:ext cx="1529036"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1" name="Rectangle 40"/>
                          <p:cNvSpPr/>
                          <p:nvPr/>
                        </p:nvSpPr>
                        <p:spPr>
                          <a:xfrm>
                            <a:off x="2514128" y="1878794"/>
                            <a:ext cx="1834419" cy="515127"/>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2" name="Line 15"/>
                          <p:cNvSpPr/>
                          <p:nvPr/>
                        </p:nvSpPr>
                        <p:spPr>
                          <a:xfrm flipH="1" flipV="1">
                            <a:off x="4348546" y="2167615"/>
                            <a:ext cx="389679" cy="60125"/>
                          </a:xfrm>
                          <a:prstGeom prst="line">
                            <a:avLst/>
                          </a:prstGeom>
                          <a:ln w="19080">
                            <a:solidFill>
                              <a:srgbClr val="4F271C"/>
                            </a:solidFill>
                            <a:round/>
                          </a:ln>
                        </p:spPr>
                      </p:sp>
                      <p:sp>
                        <p:nvSpPr>
                          <p:cNvPr id="43" name="Line 15"/>
                          <p:cNvSpPr/>
                          <p:nvPr/>
                        </p:nvSpPr>
                        <p:spPr>
                          <a:xfrm>
                            <a:off x="8348160" y="2530128"/>
                            <a:ext cx="389737" cy="409171"/>
                          </a:xfrm>
                          <a:prstGeom prst="line">
                            <a:avLst/>
                          </a:prstGeom>
                          <a:ln w="19080">
                            <a:solidFill>
                              <a:srgbClr val="4F271C"/>
                            </a:solidFill>
                            <a:round/>
                          </a:ln>
                        </p:spPr>
                      </p:sp>
                      <p:sp>
                        <p:nvSpPr>
                          <p:cNvPr id="47" name="CustomShape 10"/>
                          <p:cNvSpPr/>
                          <p:nvPr/>
                        </p:nvSpPr>
                        <p:spPr>
                          <a:xfrm>
                            <a:off x="2590488" y="1911172"/>
                            <a:ext cx="1834418"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EMPLEADO</a:t>
                            </a:r>
                            <a:endParaRPr lang="es-AR" dirty="0"/>
                          </a:p>
                        </p:txBody>
                      </p:sp>
                      <p:sp>
                        <p:nvSpPr>
                          <p:cNvPr id="48" name="Line 15"/>
                          <p:cNvSpPr/>
                          <p:nvPr/>
                        </p:nvSpPr>
                        <p:spPr>
                          <a:xfrm flipH="1">
                            <a:off x="2338586" y="2379725"/>
                            <a:ext cx="503805" cy="526794"/>
                          </a:xfrm>
                          <a:prstGeom prst="line">
                            <a:avLst/>
                          </a:prstGeom>
                          <a:ln w="19080">
                            <a:solidFill>
                              <a:srgbClr val="4F271C"/>
                            </a:solidFill>
                            <a:round/>
                          </a:ln>
                        </p:spPr>
                      </p:sp>
                      <p:sp>
                        <p:nvSpPr>
                          <p:cNvPr id="79" name="Oval 78"/>
                          <p:cNvSpPr/>
                          <p:nvPr/>
                        </p:nvSpPr>
                        <p:spPr>
                          <a:xfrm>
                            <a:off x="807252" y="2108321"/>
                            <a:ext cx="1529036"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0" name="Oval 79"/>
                          <p:cNvSpPr/>
                          <p:nvPr/>
                        </p:nvSpPr>
                        <p:spPr>
                          <a:xfrm>
                            <a:off x="7894950" y="2947408"/>
                            <a:ext cx="1601324"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1" name="CustomShape 10"/>
                          <p:cNvSpPr/>
                          <p:nvPr/>
                        </p:nvSpPr>
                        <p:spPr>
                          <a:xfrm>
                            <a:off x="936592" y="2118566"/>
                            <a:ext cx="1270356" cy="464005"/>
                          </a:xfrm>
                          <a:prstGeom prst="rect">
                            <a:avLst/>
                          </a:prstGeom>
                          <a:noFill/>
                          <a:ln>
                            <a:noFill/>
                          </a:ln>
                        </p:spPr>
                        <p:txBody>
                          <a:bodyPr wrap="none" lIns="90000" tIns="45000" rIns="90000" bIns="45000"/>
                          <a:lstStyle/>
                          <a:p>
                            <a:pPr algn="ctr">
                              <a:lnSpc>
                                <a:spcPct val="100000"/>
                              </a:lnSpc>
                            </a:pPr>
                            <a:r>
                              <a:rPr lang="es-AR" sz="2400" u="sng" dirty="0">
                                <a:solidFill>
                                  <a:srgbClr val="4F271C"/>
                                </a:solidFill>
                                <a:latin typeface="Arial Narrow"/>
                              </a:rPr>
                              <a:t>legajo</a:t>
                            </a:r>
                            <a:endParaRPr lang="es-AR" u="sng" dirty="0"/>
                          </a:p>
                        </p:txBody>
                      </p:sp>
                      <p:sp>
                        <p:nvSpPr>
                          <p:cNvPr id="82" name="CustomShape 10"/>
                          <p:cNvSpPr/>
                          <p:nvPr/>
                        </p:nvSpPr>
                        <p:spPr>
                          <a:xfrm>
                            <a:off x="1283678" y="2905423"/>
                            <a:ext cx="1270356"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nombre</a:t>
                            </a:r>
                            <a:endParaRPr lang="es-AR" dirty="0"/>
                          </a:p>
                        </p:txBody>
                      </p:sp>
                      <p:sp>
                        <p:nvSpPr>
                          <p:cNvPr id="83" name="CustomShape 10"/>
                          <p:cNvSpPr/>
                          <p:nvPr/>
                        </p:nvSpPr>
                        <p:spPr>
                          <a:xfrm>
                            <a:off x="7995141" y="2936683"/>
                            <a:ext cx="1400942"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presupuesto</a:t>
                            </a:r>
                            <a:endParaRPr lang="es-AR" dirty="0"/>
                          </a:p>
                        </p:txBody>
                      </p:sp>
                      <p:sp>
                        <p:nvSpPr>
                          <p:cNvPr id="84" name="CustomShape 10"/>
                          <p:cNvSpPr/>
                          <p:nvPr/>
                        </p:nvSpPr>
                        <p:spPr>
                          <a:xfrm>
                            <a:off x="6905590" y="2088888"/>
                            <a:ext cx="2131810"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PROYECTO</a:t>
                            </a:r>
                            <a:endParaRPr lang="es-AR" dirty="0"/>
                          </a:p>
                        </p:txBody>
                      </p:sp>
                      <p:sp>
                        <p:nvSpPr>
                          <p:cNvPr id="85" name="Oval 84"/>
                          <p:cNvSpPr/>
                          <p:nvPr/>
                        </p:nvSpPr>
                        <p:spPr>
                          <a:xfrm>
                            <a:off x="3051060" y="2844008"/>
                            <a:ext cx="1529036"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6" name="Line 15"/>
                          <p:cNvSpPr/>
                          <p:nvPr/>
                        </p:nvSpPr>
                        <p:spPr>
                          <a:xfrm>
                            <a:off x="3815578" y="2429543"/>
                            <a:ext cx="30691" cy="399637"/>
                          </a:xfrm>
                          <a:prstGeom prst="line">
                            <a:avLst/>
                          </a:prstGeom>
                          <a:ln w="19080">
                            <a:solidFill>
                              <a:srgbClr val="4F271C"/>
                            </a:solidFill>
                            <a:round/>
                          </a:ln>
                        </p:spPr>
                      </p:sp>
                      <p:sp>
                        <p:nvSpPr>
                          <p:cNvPr id="87" name="CustomShape 10"/>
                          <p:cNvSpPr/>
                          <p:nvPr/>
                        </p:nvSpPr>
                        <p:spPr>
                          <a:xfrm>
                            <a:off x="3149855" y="2889581"/>
                            <a:ext cx="1270356"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DNI</a:t>
                            </a:r>
                            <a:endParaRPr lang="es-AR" dirty="0"/>
                          </a:p>
                        </p:txBody>
                      </p:sp>
                    </p:grpSp>
                  </p:grpSp>
                  <p:sp>
                    <p:nvSpPr>
                      <p:cNvPr id="26" name="Rectangle 25"/>
                      <p:cNvSpPr/>
                      <p:nvPr/>
                    </p:nvSpPr>
                    <p:spPr>
                      <a:xfrm>
                        <a:off x="6501917" y="1409426"/>
                        <a:ext cx="2152194" cy="515127"/>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29" name="CustomShape 10"/>
                    <p:cNvSpPr/>
                    <p:nvPr/>
                  </p:nvSpPr>
                  <p:spPr>
                    <a:xfrm>
                      <a:off x="4694223" y="2421144"/>
                      <a:ext cx="2192507" cy="533195"/>
                    </a:xfrm>
                    <a:prstGeom prst="rect">
                      <a:avLst/>
                    </a:prstGeom>
                    <a:noFill/>
                    <a:ln>
                      <a:noFill/>
                    </a:ln>
                  </p:spPr>
                  <p:txBody>
                    <a:bodyPr wrap="none" lIns="90000" tIns="45000" rIns="90000" bIns="45000"/>
                    <a:lstStyle/>
                    <a:p>
                      <a:pPr algn="ctr">
                        <a:lnSpc>
                          <a:spcPct val="100000"/>
                        </a:lnSpc>
                      </a:pPr>
                      <a:r>
                        <a:rPr lang="es-AR" sz="2400" u="sng" dirty="0" err="1">
                          <a:solidFill>
                            <a:srgbClr val="4F271C"/>
                          </a:solidFill>
                          <a:latin typeface="Arial Narrow"/>
                        </a:rPr>
                        <a:t>codigo_de</a:t>
                      </a:r>
                      <a:r>
                        <a:rPr lang="es-AR" sz="2400" u="sng" dirty="0">
                          <a:solidFill>
                            <a:srgbClr val="4F271C"/>
                          </a:solidFill>
                          <a:latin typeface="Arial Narrow"/>
                        </a:rPr>
                        <a:t> proyecto</a:t>
                      </a:r>
                      <a:endParaRPr lang="es-AR" u="sng" dirty="0"/>
                    </a:p>
                  </p:txBody>
                </p:sp>
                <p:sp>
                  <p:nvSpPr>
                    <p:cNvPr id="30" name="Oval 29"/>
                    <p:cNvSpPr/>
                    <p:nvPr/>
                  </p:nvSpPr>
                  <p:spPr>
                    <a:xfrm>
                      <a:off x="4490607" y="2397633"/>
                      <a:ext cx="2585442" cy="553270"/>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32" name="Line 15"/>
                  <p:cNvSpPr/>
                  <p:nvPr/>
                </p:nvSpPr>
                <p:spPr>
                  <a:xfrm flipH="1">
                    <a:off x="6307830" y="1878356"/>
                    <a:ext cx="570615" cy="473079"/>
                  </a:xfrm>
                  <a:prstGeom prst="line">
                    <a:avLst/>
                  </a:prstGeom>
                  <a:ln w="19080">
                    <a:solidFill>
                      <a:srgbClr val="4F271C"/>
                    </a:solidFill>
                    <a:round/>
                  </a:ln>
                </p:spPr>
              </p:sp>
              <p:sp>
                <p:nvSpPr>
                  <p:cNvPr id="33" name="Line 15"/>
                  <p:cNvSpPr/>
                  <p:nvPr/>
                </p:nvSpPr>
                <p:spPr>
                  <a:xfrm flipH="1" flipV="1">
                    <a:off x="5858875" y="1558732"/>
                    <a:ext cx="400752" cy="120323"/>
                  </a:xfrm>
                  <a:prstGeom prst="line">
                    <a:avLst/>
                  </a:prstGeom>
                  <a:ln w="19080">
                    <a:solidFill>
                      <a:srgbClr val="4F271C"/>
                    </a:solidFill>
                    <a:round/>
                  </a:ln>
                </p:spPr>
              </p:sp>
              <p:sp>
                <p:nvSpPr>
                  <p:cNvPr id="5" name="Diamond 4"/>
                  <p:cNvSpPr/>
                  <p:nvPr/>
                </p:nvSpPr>
                <p:spPr>
                  <a:xfrm>
                    <a:off x="4102126" y="1121026"/>
                    <a:ext cx="1802938" cy="913907"/>
                  </a:xfrm>
                  <a:prstGeom prst="diamond">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44" name="CustomShape 10"/>
                <p:cNvSpPr/>
                <p:nvPr/>
              </p:nvSpPr>
              <p:spPr>
                <a:xfrm>
                  <a:off x="4570359" y="1386327"/>
                  <a:ext cx="899984"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COLABORA</a:t>
                  </a:r>
                  <a:endParaRPr lang="es-AR" dirty="0"/>
                </a:p>
              </p:txBody>
            </p:sp>
          </p:grpSp>
          <p:sp>
            <p:nvSpPr>
              <p:cNvPr id="46" name="CustomShape 10"/>
              <p:cNvSpPr/>
              <p:nvPr/>
            </p:nvSpPr>
            <p:spPr>
              <a:xfrm>
                <a:off x="3693689" y="1080904"/>
                <a:ext cx="400759"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N</a:t>
                </a:r>
                <a:endParaRPr lang="es-AR" dirty="0"/>
              </a:p>
            </p:txBody>
          </p:sp>
          <p:sp>
            <p:nvSpPr>
              <p:cNvPr id="50" name="CustomShape 10"/>
              <p:cNvSpPr/>
              <p:nvPr/>
            </p:nvSpPr>
            <p:spPr>
              <a:xfrm>
                <a:off x="5946921" y="1236756"/>
                <a:ext cx="400759"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N</a:t>
                </a:r>
                <a:endParaRPr lang="es-AR" dirty="0"/>
              </a:p>
            </p:txBody>
          </p:sp>
        </p:grpSp>
        <p:sp>
          <p:nvSpPr>
            <p:cNvPr id="40" name="Oval 39"/>
            <p:cNvSpPr/>
            <p:nvPr/>
          </p:nvSpPr>
          <p:spPr>
            <a:xfrm>
              <a:off x="4988099" y="853604"/>
              <a:ext cx="1529036"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1" name="CustomShape 10"/>
            <p:cNvSpPr/>
            <p:nvPr/>
          </p:nvSpPr>
          <p:spPr>
            <a:xfrm>
              <a:off x="5117439" y="884920"/>
              <a:ext cx="1270356"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Horas</a:t>
              </a:r>
              <a:endParaRPr lang="es-AR" dirty="0"/>
            </a:p>
          </p:txBody>
        </p:sp>
        <p:sp>
          <p:nvSpPr>
            <p:cNvPr id="52" name="Line 15"/>
            <p:cNvSpPr/>
            <p:nvPr/>
          </p:nvSpPr>
          <p:spPr>
            <a:xfrm flipH="1">
              <a:off x="5454123" y="1392242"/>
              <a:ext cx="162444" cy="290639"/>
            </a:xfrm>
            <a:prstGeom prst="line">
              <a:avLst/>
            </a:prstGeom>
            <a:ln w="19080">
              <a:solidFill>
                <a:srgbClr val="4F271C"/>
              </a:solidFill>
              <a:round/>
            </a:ln>
          </p:spPr>
        </p:sp>
      </p:grpSp>
      <p:sp>
        <p:nvSpPr>
          <p:cNvPr id="45" name="TextBox 44"/>
          <p:cNvSpPr txBox="1"/>
          <p:nvPr/>
        </p:nvSpPr>
        <p:spPr>
          <a:xfrm>
            <a:off x="191967" y="3396400"/>
            <a:ext cx="8853559" cy="3356093"/>
          </a:xfrm>
          <a:prstGeom prst="rect">
            <a:avLst/>
          </a:prstGeom>
          <a:noFill/>
        </p:spPr>
        <p:txBody>
          <a:bodyPr wrap="square" rtlCol="0">
            <a:normAutofit/>
          </a:bodyPr>
          <a:lstStyle/>
          <a:p>
            <a:pPr lvl="2"/>
            <a:r>
              <a:rPr lang="es-AR" sz="2800" b="1" dirty="0">
                <a:solidFill>
                  <a:schemeClr val="accent5">
                    <a:lumMod val="75000"/>
                  </a:schemeClr>
                </a:solidFill>
                <a:effectLst>
                  <a:outerShdw blurRad="38100" dist="38100" dir="2700000" algn="tl">
                    <a:srgbClr val="000000">
                      <a:alpha val="43137"/>
                    </a:srgbClr>
                  </a:outerShdw>
                </a:effectLst>
              </a:rPr>
              <a:t>Empleado (</a:t>
            </a:r>
            <a:r>
              <a:rPr lang="es-AR" sz="2800" b="1" u="sng" dirty="0">
                <a:solidFill>
                  <a:schemeClr val="accent5">
                    <a:lumMod val="75000"/>
                  </a:schemeClr>
                </a:solidFill>
                <a:effectLst>
                  <a:outerShdw blurRad="38100" dist="38100" dir="2700000" algn="tl">
                    <a:srgbClr val="000000">
                      <a:alpha val="43137"/>
                    </a:srgbClr>
                  </a:outerShdw>
                </a:effectLst>
              </a:rPr>
              <a:t>legajo</a:t>
            </a:r>
            <a:r>
              <a:rPr lang="es-AR" sz="2800" b="1" dirty="0">
                <a:solidFill>
                  <a:schemeClr val="accent5">
                    <a:lumMod val="75000"/>
                  </a:schemeClr>
                </a:solidFill>
                <a:effectLst>
                  <a:outerShdw blurRad="38100" dist="38100" dir="2700000" algn="tl">
                    <a:srgbClr val="000000">
                      <a:alpha val="43137"/>
                    </a:srgbClr>
                  </a:outerShdw>
                </a:effectLst>
              </a:rPr>
              <a:t>, nombre, DNI)</a:t>
            </a:r>
          </a:p>
          <a:p>
            <a:pPr lvl="2"/>
            <a:r>
              <a:rPr lang="es-AR" sz="2800" b="1" dirty="0">
                <a:solidFill>
                  <a:schemeClr val="accent5">
                    <a:lumMod val="75000"/>
                  </a:schemeClr>
                </a:solidFill>
                <a:effectLst>
                  <a:outerShdw blurRad="38100" dist="38100" dir="2700000" algn="tl">
                    <a:srgbClr val="000000">
                      <a:alpha val="43137"/>
                    </a:srgbClr>
                  </a:outerShdw>
                </a:effectLst>
              </a:rPr>
              <a:t>Colabora (</a:t>
            </a:r>
            <a:r>
              <a:rPr lang="es-AR" sz="2800" b="1" u="dbl" dirty="0">
                <a:solidFill>
                  <a:schemeClr val="accent5">
                    <a:lumMod val="75000"/>
                  </a:schemeClr>
                </a:solidFill>
                <a:effectLst>
                  <a:outerShdw blurRad="38100" dist="38100" dir="2700000" algn="tl">
                    <a:srgbClr val="000000">
                      <a:alpha val="43137"/>
                    </a:srgbClr>
                  </a:outerShdw>
                </a:effectLst>
              </a:rPr>
              <a:t>legajo</a:t>
            </a:r>
            <a:r>
              <a:rPr lang="es-AR" sz="2800" b="1" dirty="0">
                <a:solidFill>
                  <a:schemeClr val="accent5">
                    <a:lumMod val="75000"/>
                  </a:schemeClr>
                </a:solidFill>
                <a:effectLst>
                  <a:outerShdw blurRad="38100" dist="38100" dir="2700000" algn="tl">
                    <a:srgbClr val="000000">
                      <a:alpha val="43137"/>
                    </a:srgbClr>
                  </a:outerShdw>
                </a:effectLst>
              </a:rPr>
              <a:t>, </a:t>
            </a:r>
            <a:r>
              <a:rPr lang="es-AR" sz="2800" b="1" u="dbl" dirty="0" err="1">
                <a:solidFill>
                  <a:schemeClr val="accent5">
                    <a:lumMod val="75000"/>
                  </a:schemeClr>
                </a:solidFill>
                <a:effectLst>
                  <a:outerShdw blurRad="38100" dist="38100" dir="2700000" algn="tl">
                    <a:srgbClr val="000000">
                      <a:alpha val="43137"/>
                    </a:srgbClr>
                  </a:outerShdw>
                </a:effectLst>
              </a:rPr>
              <a:t>cod_proyecto</a:t>
            </a:r>
            <a:r>
              <a:rPr lang="es-AR" sz="2800" b="1" dirty="0">
                <a:solidFill>
                  <a:schemeClr val="accent5">
                    <a:lumMod val="75000"/>
                  </a:schemeClr>
                </a:solidFill>
                <a:effectLst>
                  <a:outerShdw blurRad="38100" dist="38100" dir="2700000" algn="tl">
                    <a:srgbClr val="000000">
                      <a:alpha val="43137"/>
                    </a:srgbClr>
                  </a:outerShdw>
                </a:effectLst>
              </a:rPr>
              <a:t>, horas)</a:t>
            </a:r>
          </a:p>
          <a:p>
            <a:pPr lvl="2"/>
            <a:r>
              <a:rPr lang="es-AR" sz="2800" b="1" dirty="0">
                <a:solidFill>
                  <a:schemeClr val="accent5">
                    <a:lumMod val="75000"/>
                  </a:schemeClr>
                </a:solidFill>
                <a:effectLst>
                  <a:outerShdw blurRad="38100" dist="38100" dir="2700000" algn="tl">
                    <a:srgbClr val="000000">
                      <a:alpha val="43137"/>
                    </a:srgbClr>
                  </a:outerShdw>
                </a:effectLst>
              </a:rPr>
              <a:t>Proyecto (</a:t>
            </a:r>
            <a:r>
              <a:rPr lang="es-AR" sz="2800" b="1" u="sng" dirty="0" err="1">
                <a:solidFill>
                  <a:schemeClr val="accent5">
                    <a:lumMod val="75000"/>
                  </a:schemeClr>
                </a:solidFill>
                <a:effectLst>
                  <a:outerShdw blurRad="38100" dist="38100" dir="2700000" algn="tl">
                    <a:srgbClr val="000000">
                      <a:alpha val="43137"/>
                    </a:srgbClr>
                  </a:outerShdw>
                </a:effectLst>
              </a:rPr>
              <a:t>cod_proyecto</a:t>
            </a:r>
            <a:r>
              <a:rPr lang="es-AR" sz="2800" b="1" dirty="0">
                <a:solidFill>
                  <a:schemeClr val="accent5">
                    <a:lumMod val="75000"/>
                  </a:schemeClr>
                </a:solidFill>
                <a:effectLst>
                  <a:outerShdw blurRad="38100" dist="38100" dir="2700000" algn="tl">
                    <a:srgbClr val="000000">
                      <a:alpha val="43137"/>
                    </a:srgbClr>
                  </a:outerShdw>
                </a:effectLst>
              </a:rPr>
              <a:t>, presupuesto)</a:t>
            </a:r>
          </a:p>
          <a:p>
            <a:pPr>
              <a:spcBef>
                <a:spcPts val="1200"/>
              </a:spcBef>
            </a:pPr>
            <a:r>
              <a:rPr lang="es-AR" sz="2800" dirty="0">
                <a:solidFill>
                  <a:srgbClr val="000000"/>
                </a:solidFill>
              </a:rPr>
              <a:t>Cuando la cardinalidad es N:N se crea una nueva tabla con el nombre de la relación, esta tabla contendrá las claves de las entidades relacionadas como clave principal mas los atributos propios de la relación.</a:t>
            </a:r>
            <a:endParaRPr lang="es-AR" sz="2800" dirty="0"/>
          </a:p>
          <a:p>
            <a:endParaRPr lang="es-AR" dirty="0"/>
          </a:p>
        </p:txBody>
      </p:sp>
    </p:spTree>
    <p:extLst>
      <p:ext uri="{BB962C8B-B14F-4D97-AF65-F5344CB8AC3E}">
        <p14:creationId xmlns:p14="http://schemas.microsoft.com/office/powerpoint/2010/main" val="324813183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220094" y="0"/>
            <a:ext cx="8680356" cy="995082"/>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Mapeado de atributos multivalor</a:t>
            </a:r>
            <a:endParaRPr lang="es-ES" dirty="0"/>
          </a:p>
        </p:txBody>
      </p:sp>
      <p:sp>
        <p:nvSpPr>
          <p:cNvPr id="169" name="CustomShape 2"/>
          <p:cNvSpPr/>
          <p:nvPr/>
        </p:nvSpPr>
        <p:spPr>
          <a:xfrm>
            <a:off x="220093" y="900953"/>
            <a:ext cx="8680357" cy="5795683"/>
          </a:xfrm>
          <a:prstGeom prst="rect">
            <a:avLst/>
          </a:prstGeom>
          <a:noFill/>
          <a:ln>
            <a:noFill/>
          </a:ln>
        </p:spPr>
        <p:txBody>
          <a:bodyPr lIns="90000" tIns="45000" rIns="90000" bIns="45000">
            <a:normAutofit fontScale="92500"/>
          </a:bodyPr>
          <a:lstStyle/>
          <a:p>
            <a:pPr marL="571500" lvl="1" indent="-571500">
              <a:buFont typeface="Arial" panose="020B0604020202020204" pitchFamily="34" charset="0"/>
              <a:buChar char="•"/>
            </a:pPr>
            <a:r>
              <a:rPr lang="es-ES" sz="3600" dirty="0"/>
              <a:t>Paso 6: Por cuestiones de diseño, hay varias opciones. La regla general dice que por cada atributo multivalor A, cree una nueva relación R. Esta relación incluirá un atributo correspondiente a </a:t>
            </a:r>
            <a:r>
              <a:rPr lang="es-ES" sz="3600" dirty="0" err="1"/>
              <a:t>A</a:t>
            </a:r>
            <a:r>
              <a:rPr lang="es-ES" sz="3600" dirty="0"/>
              <a:t>, más el atributo clave principal K (como foreign key en R) de la relación que representa el tipo de entidad o tipo de relación que tiene A como un atributo. La clave principal de R es la combinación de A y K. Si el atributo </a:t>
            </a:r>
            <a:r>
              <a:rPr lang="es-ES" sz="3600" dirty="0" err="1"/>
              <a:t>multivalor</a:t>
            </a:r>
            <a:r>
              <a:rPr lang="es-ES" sz="3600" dirty="0"/>
              <a:t> es compuesto, incluimos sus componentes simples.</a:t>
            </a:r>
          </a:p>
        </p:txBody>
      </p:sp>
    </p:spTree>
    <p:extLst>
      <p:ext uri="{BB962C8B-B14F-4D97-AF65-F5344CB8AC3E}">
        <p14:creationId xmlns:p14="http://schemas.microsoft.com/office/powerpoint/2010/main" val="349178025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88258" y="1"/>
            <a:ext cx="8725914" cy="891422"/>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Atributos </a:t>
            </a:r>
            <a:r>
              <a:rPr lang="es-ES" sz="4300" dirty="0" err="1">
                <a:solidFill>
                  <a:srgbClr val="572314"/>
                </a:solidFill>
                <a:latin typeface="Gill Sans MT"/>
              </a:rPr>
              <a:t>multivaluados</a:t>
            </a:r>
            <a:endParaRPr lang="es-ES" sz="4300" dirty="0">
              <a:solidFill>
                <a:srgbClr val="572314"/>
              </a:solidFill>
              <a:latin typeface="Gill Sans MT"/>
            </a:endParaRPr>
          </a:p>
        </p:txBody>
      </p:sp>
      <p:sp>
        <p:nvSpPr>
          <p:cNvPr id="44" name="TextBox 43"/>
          <p:cNvSpPr txBox="1"/>
          <p:nvPr/>
        </p:nvSpPr>
        <p:spPr>
          <a:xfrm>
            <a:off x="188258" y="744328"/>
            <a:ext cx="8725914" cy="1384995"/>
          </a:xfrm>
          <a:prstGeom prst="rect">
            <a:avLst/>
          </a:prstGeom>
          <a:noFill/>
        </p:spPr>
        <p:txBody>
          <a:bodyPr wrap="square" rtlCol="0">
            <a:spAutoFit/>
          </a:bodyPr>
          <a:lstStyle/>
          <a:p>
            <a:r>
              <a:rPr lang="es-AR" sz="2800" dirty="0">
                <a:solidFill>
                  <a:srgbClr val="000000"/>
                </a:solidFill>
              </a:rPr>
              <a:t>Son los atributos que pueden adquirir múltiples valores para una entidad</a:t>
            </a:r>
          </a:p>
          <a:p>
            <a:endParaRPr lang="es-AR" sz="2800" dirty="0"/>
          </a:p>
        </p:txBody>
      </p:sp>
      <p:sp>
        <p:nvSpPr>
          <p:cNvPr id="45" name="TextBox 44"/>
          <p:cNvSpPr txBox="1"/>
          <p:nvPr/>
        </p:nvSpPr>
        <p:spPr>
          <a:xfrm>
            <a:off x="191967" y="3659117"/>
            <a:ext cx="8722205" cy="3093375"/>
          </a:xfrm>
          <a:prstGeom prst="rect">
            <a:avLst/>
          </a:prstGeom>
          <a:noFill/>
        </p:spPr>
        <p:txBody>
          <a:bodyPr wrap="square" rtlCol="0">
            <a:normAutofit/>
          </a:bodyPr>
          <a:lstStyle/>
          <a:p>
            <a:r>
              <a:rPr lang="es-AR" sz="2800" dirty="0">
                <a:solidFill>
                  <a:srgbClr val="000000"/>
                </a:solidFill>
              </a:rPr>
              <a:t>Opción 1:</a:t>
            </a:r>
          </a:p>
          <a:p>
            <a:pPr>
              <a:spcBef>
                <a:spcPts val="1200"/>
              </a:spcBef>
            </a:pPr>
            <a:r>
              <a:rPr lang="es-AR" sz="2800" b="1" dirty="0">
                <a:solidFill>
                  <a:schemeClr val="accent5">
                    <a:lumMod val="75000"/>
                  </a:schemeClr>
                </a:solidFill>
                <a:effectLst>
                  <a:outerShdw blurRad="38100" dist="38100" dir="2700000" algn="tl">
                    <a:srgbClr val="000000">
                      <a:alpha val="43137"/>
                    </a:srgbClr>
                  </a:outerShdw>
                </a:effectLst>
              </a:rPr>
              <a:t>Empleado (</a:t>
            </a:r>
            <a:r>
              <a:rPr lang="es-AR" sz="2800" b="1" u="sng" dirty="0">
                <a:solidFill>
                  <a:schemeClr val="accent5">
                    <a:lumMod val="75000"/>
                  </a:schemeClr>
                </a:solidFill>
                <a:effectLst>
                  <a:outerShdw blurRad="38100" dist="38100" dir="2700000" algn="tl">
                    <a:srgbClr val="000000">
                      <a:alpha val="43137"/>
                    </a:srgbClr>
                  </a:outerShdw>
                </a:effectLst>
              </a:rPr>
              <a:t>legajo</a:t>
            </a:r>
            <a:r>
              <a:rPr lang="es-AR" sz="2800" b="1" dirty="0">
                <a:solidFill>
                  <a:schemeClr val="accent5">
                    <a:lumMod val="75000"/>
                  </a:schemeClr>
                </a:solidFill>
                <a:effectLst>
                  <a:outerShdw blurRad="38100" dist="38100" dir="2700000" algn="tl">
                    <a:srgbClr val="000000">
                      <a:alpha val="43137"/>
                    </a:srgbClr>
                  </a:outerShdw>
                </a:effectLst>
              </a:rPr>
              <a:t>, nombre, DNI, </a:t>
            </a:r>
            <a:r>
              <a:rPr lang="es-AR" sz="2800" b="1" dirty="0" err="1">
                <a:solidFill>
                  <a:schemeClr val="accent5">
                    <a:lumMod val="75000"/>
                  </a:schemeClr>
                </a:solidFill>
                <a:effectLst>
                  <a:outerShdw blurRad="38100" dist="38100" dir="2700000" algn="tl">
                    <a:srgbClr val="000000">
                      <a:alpha val="43137"/>
                    </a:srgbClr>
                  </a:outerShdw>
                </a:effectLst>
              </a:rPr>
              <a:t>fec_nac</a:t>
            </a:r>
            <a:r>
              <a:rPr lang="es-AR" sz="2800" b="1" dirty="0">
                <a:solidFill>
                  <a:schemeClr val="accent5">
                    <a:lumMod val="75000"/>
                  </a:schemeClr>
                </a:solidFill>
                <a:effectLst>
                  <a:outerShdw blurRad="38100" dist="38100" dir="2700000" algn="tl">
                    <a:srgbClr val="000000">
                      <a:alpha val="43137"/>
                    </a:srgbClr>
                  </a:outerShdw>
                </a:effectLst>
              </a:rPr>
              <a:t>, email)</a:t>
            </a:r>
          </a:p>
          <a:p>
            <a:pPr>
              <a:spcBef>
                <a:spcPts val="1200"/>
              </a:spcBef>
            </a:pPr>
            <a:r>
              <a:rPr lang="es-AR" sz="2800" dirty="0">
                <a:solidFill>
                  <a:srgbClr val="000000"/>
                </a:solidFill>
              </a:rPr>
              <a:t>Donde el atributo email tiene todos los posibles emails </a:t>
            </a:r>
            <a:r>
              <a:rPr lang="es-AR" sz="2800" dirty="0" err="1">
                <a:solidFill>
                  <a:srgbClr val="000000"/>
                </a:solidFill>
              </a:rPr>
              <a:t>dividos</a:t>
            </a:r>
            <a:r>
              <a:rPr lang="es-AR" sz="2800" dirty="0">
                <a:solidFill>
                  <a:srgbClr val="000000"/>
                </a:solidFill>
              </a:rPr>
              <a:t> por un carácter como por ejemplo “;” (punto y coma). </a:t>
            </a:r>
            <a:r>
              <a:rPr lang="es-AR" sz="2800" dirty="0">
                <a:solidFill>
                  <a:srgbClr val="FF0000"/>
                </a:solidFill>
              </a:rPr>
              <a:t>NOTA: más adelante veremos que de esta manera no estamos cumpliendo con la primera forma normal.</a:t>
            </a:r>
          </a:p>
          <a:p>
            <a:endParaRPr lang="es-AR" dirty="0"/>
          </a:p>
        </p:txBody>
      </p:sp>
      <p:grpSp>
        <p:nvGrpSpPr>
          <p:cNvPr id="2" name="Group 1"/>
          <p:cNvGrpSpPr/>
          <p:nvPr/>
        </p:nvGrpSpPr>
        <p:grpSpPr>
          <a:xfrm>
            <a:off x="833932" y="1834215"/>
            <a:ext cx="6905650" cy="1867881"/>
            <a:chOff x="833932" y="1834215"/>
            <a:chExt cx="6905650" cy="1867881"/>
          </a:xfrm>
        </p:grpSpPr>
        <p:grpSp>
          <p:nvGrpSpPr>
            <p:cNvPr id="36" name="Group 35"/>
            <p:cNvGrpSpPr/>
            <p:nvPr/>
          </p:nvGrpSpPr>
          <p:grpSpPr>
            <a:xfrm>
              <a:off x="833932" y="1925707"/>
              <a:ext cx="6725870" cy="1776389"/>
              <a:chOff x="807252" y="2061025"/>
              <a:chExt cx="6725870" cy="1776389"/>
            </a:xfrm>
          </p:grpSpPr>
          <p:sp>
            <p:nvSpPr>
              <p:cNvPr id="37" name="Line 15"/>
              <p:cNvSpPr/>
              <p:nvPr/>
            </p:nvSpPr>
            <p:spPr>
              <a:xfrm flipH="1">
                <a:off x="2336287" y="2299445"/>
                <a:ext cx="880093" cy="28905"/>
              </a:xfrm>
              <a:prstGeom prst="line">
                <a:avLst/>
              </a:prstGeom>
              <a:ln w="19080">
                <a:solidFill>
                  <a:srgbClr val="4F271C"/>
                </a:solidFill>
                <a:round/>
              </a:ln>
            </p:spPr>
          </p:sp>
          <p:grpSp>
            <p:nvGrpSpPr>
              <p:cNvPr id="38" name="Group 37"/>
              <p:cNvGrpSpPr/>
              <p:nvPr/>
            </p:nvGrpSpPr>
            <p:grpSpPr>
              <a:xfrm>
                <a:off x="807252" y="2061025"/>
                <a:ext cx="6725870" cy="1776389"/>
                <a:chOff x="807252" y="2061025"/>
                <a:chExt cx="6725870" cy="1776389"/>
              </a:xfrm>
            </p:grpSpPr>
            <p:sp>
              <p:nvSpPr>
                <p:cNvPr id="39" name="Oval 38"/>
                <p:cNvSpPr/>
                <p:nvPr/>
              </p:nvSpPr>
              <p:spPr>
                <a:xfrm>
                  <a:off x="1157446" y="2887886"/>
                  <a:ext cx="1529036"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0" name="Oval 39"/>
                <p:cNvSpPr/>
                <p:nvPr/>
              </p:nvSpPr>
              <p:spPr>
                <a:xfrm>
                  <a:off x="6004086" y="2061025"/>
                  <a:ext cx="1529036"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1" name="Rectangle 40"/>
                <p:cNvSpPr/>
                <p:nvPr/>
              </p:nvSpPr>
              <p:spPr>
                <a:xfrm>
                  <a:off x="3216382" y="2061025"/>
                  <a:ext cx="1834419" cy="515127"/>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2" name="Line 15"/>
                <p:cNvSpPr/>
                <p:nvPr/>
              </p:nvSpPr>
              <p:spPr>
                <a:xfrm flipH="1" flipV="1">
                  <a:off x="5050801" y="2286000"/>
                  <a:ext cx="823945" cy="2289"/>
                </a:xfrm>
                <a:prstGeom prst="line">
                  <a:avLst/>
                </a:prstGeom>
                <a:ln w="19080">
                  <a:solidFill>
                    <a:srgbClr val="4F271C"/>
                  </a:solidFill>
                  <a:round/>
                </a:ln>
              </p:spPr>
            </p:sp>
            <p:sp>
              <p:nvSpPr>
                <p:cNvPr id="43" name="Line 15"/>
                <p:cNvSpPr/>
                <p:nvPr/>
              </p:nvSpPr>
              <p:spPr>
                <a:xfrm>
                  <a:off x="4918614" y="2599801"/>
                  <a:ext cx="422808" cy="462974"/>
                </a:xfrm>
                <a:prstGeom prst="line">
                  <a:avLst/>
                </a:prstGeom>
                <a:ln w="19080">
                  <a:solidFill>
                    <a:srgbClr val="4F271C"/>
                  </a:solidFill>
                  <a:round/>
                </a:ln>
              </p:spPr>
            </p:sp>
            <p:sp>
              <p:nvSpPr>
                <p:cNvPr id="47" name="CustomShape 10"/>
                <p:cNvSpPr/>
                <p:nvPr/>
              </p:nvSpPr>
              <p:spPr>
                <a:xfrm>
                  <a:off x="3216381" y="2067444"/>
                  <a:ext cx="1834418"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EMPLEADO</a:t>
                  </a:r>
                  <a:endParaRPr lang="es-AR" dirty="0"/>
                </a:p>
              </p:txBody>
            </p:sp>
            <p:sp>
              <p:nvSpPr>
                <p:cNvPr id="48" name="Line 15"/>
                <p:cNvSpPr/>
                <p:nvPr/>
              </p:nvSpPr>
              <p:spPr>
                <a:xfrm flipH="1">
                  <a:off x="2465628" y="2582571"/>
                  <a:ext cx="1044054" cy="383279"/>
                </a:xfrm>
                <a:prstGeom prst="line">
                  <a:avLst/>
                </a:prstGeom>
                <a:ln w="19080">
                  <a:solidFill>
                    <a:srgbClr val="4F271C"/>
                  </a:solidFill>
                  <a:round/>
                </a:ln>
              </p:spPr>
            </p:sp>
            <p:sp>
              <p:nvSpPr>
                <p:cNvPr id="79" name="Oval 78"/>
                <p:cNvSpPr/>
                <p:nvPr/>
              </p:nvSpPr>
              <p:spPr>
                <a:xfrm>
                  <a:off x="807252" y="2108321"/>
                  <a:ext cx="1529036"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0" name="Oval 79"/>
                <p:cNvSpPr/>
                <p:nvPr/>
              </p:nvSpPr>
              <p:spPr>
                <a:xfrm>
                  <a:off x="4364740" y="3071662"/>
                  <a:ext cx="2934467"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1" name="CustomShape 10"/>
                <p:cNvSpPr/>
                <p:nvPr/>
              </p:nvSpPr>
              <p:spPr>
                <a:xfrm>
                  <a:off x="936592" y="2118566"/>
                  <a:ext cx="1270356" cy="464005"/>
                </a:xfrm>
                <a:prstGeom prst="rect">
                  <a:avLst/>
                </a:prstGeom>
                <a:noFill/>
                <a:ln>
                  <a:noFill/>
                </a:ln>
              </p:spPr>
              <p:txBody>
                <a:bodyPr wrap="none" lIns="90000" tIns="45000" rIns="90000" bIns="45000"/>
                <a:lstStyle/>
                <a:p>
                  <a:pPr algn="ctr">
                    <a:lnSpc>
                      <a:spcPct val="100000"/>
                    </a:lnSpc>
                  </a:pPr>
                  <a:r>
                    <a:rPr lang="es-AR" sz="2400" u="sng" dirty="0">
                      <a:solidFill>
                        <a:srgbClr val="4F271C"/>
                      </a:solidFill>
                      <a:latin typeface="Arial Narrow"/>
                    </a:rPr>
                    <a:t>legajo</a:t>
                  </a:r>
                  <a:endParaRPr lang="es-AR" u="sng" dirty="0"/>
                </a:p>
              </p:txBody>
            </p:sp>
            <p:sp>
              <p:nvSpPr>
                <p:cNvPr id="82" name="CustomShape 10"/>
                <p:cNvSpPr/>
                <p:nvPr/>
              </p:nvSpPr>
              <p:spPr>
                <a:xfrm>
                  <a:off x="1283678" y="2905423"/>
                  <a:ext cx="1270356"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nombre</a:t>
                  </a:r>
                  <a:endParaRPr lang="es-AR" dirty="0"/>
                </a:p>
              </p:txBody>
            </p:sp>
            <p:sp>
              <p:nvSpPr>
                <p:cNvPr id="83" name="CustomShape 10"/>
                <p:cNvSpPr/>
                <p:nvPr/>
              </p:nvSpPr>
              <p:spPr>
                <a:xfrm>
                  <a:off x="4465264" y="3120823"/>
                  <a:ext cx="2838146"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Fecha de nacimiento</a:t>
                  </a:r>
                  <a:endParaRPr lang="es-AR" dirty="0"/>
                </a:p>
              </p:txBody>
            </p:sp>
            <p:sp>
              <p:nvSpPr>
                <p:cNvPr id="84" name="CustomShape 10"/>
                <p:cNvSpPr/>
                <p:nvPr/>
              </p:nvSpPr>
              <p:spPr>
                <a:xfrm>
                  <a:off x="6133426" y="2086421"/>
                  <a:ext cx="1270356"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email</a:t>
                  </a:r>
                  <a:endParaRPr lang="es-AR" dirty="0"/>
                </a:p>
              </p:txBody>
            </p:sp>
            <p:sp>
              <p:nvSpPr>
                <p:cNvPr id="85" name="Oval 84"/>
                <p:cNvSpPr/>
                <p:nvPr/>
              </p:nvSpPr>
              <p:spPr>
                <a:xfrm>
                  <a:off x="2473708" y="3322287"/>
                  <a:ext cx="1529036"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6" name="Line 15"/>
                <p:cNvSpPr/>
                <p:nvPr/>
              </p:nvSpPr>
              <p:spPr>
                <a:xfrm flipH="1">
                  <a:off x="3343632" y="2599800"/>
                  <a:ext cx="757720" cy="699125"/>
                </a:xfrm>
                <a:prstGeom prst="line">
                  <a:avLst/>
                </a:prstGeom>
                <a:ln w="19080">
                  <a:solidFill>
                    <a:srgbClr val="4F271C"/>
                  </a:solidFill>
                  <a:round/>
                </a:ln>
              </p:spPr>
            </p:sp>
            <p:sp>
              <p:nvSpPr>
                <p:cNvPr id="87" name="CustomShape 10"/>
                <p:cNvSpPr/>
                <p:nvPr/>
              </p:nvSpPr>
              <p:spPr>
                <a:xfrm>
                  <a:off x="2575913" y="3339762"/>
                  <a:ext cx="1270356"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DNI</a:t>
                  </a:r>
                  <a:endParaRPr lang="es-AR" dirty="0"/>
                </a:p>
              </p:txBody>
            </p:sp>
          </p:grpSp>
        </p:grpSp>
        <p:sp>
          <p:nvSpPr>
            <p:cNvPr id="88" name="Oval 87"/>
            <p:cNvSpPr/>
            <p:nvPr/>
          </p:nvSpPr>
          <p:spPr>
            <a:xfrm>
              <a:off x="5880307" y="1834215"/>
              <a:ext cx="1859275" cy="717634"/>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extLst>
      <p:ext uri="{BB962C8B-B14F-4D97-AF65-F5344CB8AC3E}">
        <p14:creationId xmlns:p14="http://schemas.microsoft.com/office/powerpoint/2010/main" val="25984303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255789" y="-98530"/>
            <a:ext cx="8725914" cy="891422"/>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Atributos </a:t>
            </a:r>
            <a:r>
              <a:rPr lang="es-ES" sz="4300" dirty="0" err="1">
                <a:solidFill>
                  <a:srgbClr val="572314"/>
                </a:solidFill>
                <a:latin typeface="Gill Sans MT"/>
              </a:rPr>
              <a:t>multivaluados</a:t>
            </a:r>
            <a:endParaRPr lang="es-ES" sz="4300" dirty="0">
              <a:solidFill>
                <a:srgbClr val="572314"/>
              </a:solidFill>
              <a:latin typeface="Gill Sans MT"/>
            </a:endParaRPr>
          </a:p>
        </p:txBody>
      </p:sp>
      <p:sp>
        <p:nvSpPr>
          <p:cNvPr id="45" name="TextBox 44"/>
          <p:cNvSpPr txBox="1"/>
          <p:nvPr/>
        </p:nvSpPr>
        <p:spPr>
          <a:xfrm>
            <a:off x="191967" y="3387412"/>
            <a:ext cx="8853559" cy="3365081"/>
          </a:xfrm>
          <a:prstGeom prst="rect">
            <a:avLst/>
          </a:prstGeom>
          <a:noFill/>
        </p:spPr>
        <p:txBody>
          <a:bodyPr wrap="square" rtlCol="0">
            <a:normAutofit/>
          </a:bodyPr>
          <a:lstStyle/>
          <a:p>
            <a:r>
              <a:rPr lang="es-AR" sz="2800" dirty="0">
                <a:solidFill>
                  <a:srgbClr val="000000"/>
                </a:solidFill>
              </a:rPr>
              <a:t>Opción 2:</a:t>
            </a:r>
          </a:p>
          <a:p>
            <a:r>
              <a:rPr lang="es-AR" sz="2700" b="1" dirty="0">
                <a:solidFill>
                  <a:schemeClr val="accent5">
                    <a:lumMod val="75000"/>
                  </a:schemeClr>
                </a:solidFill>
                <a:effectLst>
                  <a:outerShdw blurRad="38100" dist="38100" dir="2700000" algn="tl">
                    <a:srgbClr val="000000">
                      <a:alpha val="43137"/>
                    </a:srgbClr>
                  </a:outerShdw>
                </a:effectLst>
              </a:rPr>
              <a:t>Empleado (</a:t>
            </a:r>
            <a:r>
              <a:rPr lang="es-AR" sz="2700" b="1" u="sng" dirty="0">
                <a:solidFill>
                  <a:schemeClr val="accent5">
                    <a:lumMod val="75000"/>
                  </a:schemeClr>
                </a:solidFill>
                <a:effectLst>
                  <a:outerShdw blurRad="38100" dist="38100" dir="2700000" algn="tl">
                    <a:srgbClr val="000000">
                      <a:alpha val="43137"/>
                    </a:srgbClr>
                  </a:outerShdw>
                </a:effectLst>
              </a:rPr>
              <a:t>legajo</a:t>
            </a:r>
            <a:r>
              <a:rPr lang="es-AR" sz="2700" b="1" dirty="0">
                <a:solidFill>
                  <a:schemeClr val="accent5">
                    <a:lumMod val="75000"/>
                  </a:schemeClr>
                </a:solidFill>
                <a:effectLst>
                  <a:outerShdw blurRad="38100" dist="38100" dir="2700000" algn="tl">
                    <a:srgbClr val="000000">
                      <a:alpha val="43137"/>
                    </a:srgbClr>
                  </a:outerShdw>
                </a:effectLst>
              </a:rPr>
              <a:t>, nombre, DNI, </a:t>
            </a:r>
            <a:r>
              <a:rPr lang="es-AR" sz="2700" b="1" dirty="0" err="1">
                <a:solidFill>
                  <a:schemeClr val="accent5">
                    <a:lumMod val="75000"/>
                  </a:schemeClr>
                </a:solidFill>
                <a:effectLst>
                  <a:outerShdw blurRad="38100" dist="38100" dir="2700000" algn="tl">
                    <a:srgbClr val="000000">
                      <a:alpha val="43137"/>
                    </a:srgbClr>
                  </a:outerShdw>
                </a:effectLst>
              </a:rPr>
              <a:t>fec_nac</a:t>
            </a:r>
            <a:r>
              <a:rPr lang="es-AR" sz="2700" b="1" dirty="0">
                <a:solidFill>
                  <a:schemeClr val="accent5">
                    <a:lumMod val="75000"/>
                  </a:schemeClr>
                </a:solidFill>
                <a:effectLst>
                  <a:outerShdw blurRad="38100" dist="38100" dir="2700000" algn="tl">
                    <a:srgbClr val="000000">
                      <a:alpha val="43137"/>
                    </a:srgbClr>
                  </a:outerShdw>
                </a:effectLst>
              </a:rPr>
              <a:t>, email_1, email_2)</a:t>
            </a:r>
          </a:p>
          <a:p>
            <a:pPr>
              <a:spcBef>
                <a:spcPts val="1200"/>
              </a:spcBef>
            </a:pPr>
            <a:r>
              <a:rPr lang="es-AR" sz="2800" dirty="0">
                <a:solidFill>
                  <a:srgbClr val="000000"/>
                </a:solidFill>
              </a:rPr>
              <a:t>Esto se puede dar cuando solo queremos registrar una cantidad finita de emails, una desventaja es que estamos limitados a registrar solo 2 mails por empleado, las ventajas son la velocidad de acceso al dato y la facilidad de mantenimiento</a:t>
            </a:r>
            <a:endParaRPr lang="es-AR" dirty="0"/>
          </a:p>
        </p:txBody>
      </p:sp>
      <p:grpSp>
        <p:nvGrpSpPr>
          <p:cNvPr id="2" name="Group 1"/>
          <p:cNvGrpSpPr/>
          <p:nvPr/>
        </p:nvGrpSpPr>
        <p:grpSpPr>
          <a:xfrm>
            <a:off x="848000" y="1385661"/>
            <a:ext cx="6905650" cy="1867881"/>
            <a:chOff x="833932" y="1834215"/>
            <a:chExt cx="6905650" cy="1867881"/>
          </a:xfrm>
        </p:grpSpPr>
        <p:grpSp>
          <p:nvGrpSpPr>
            <p:cNvPr id="36" name="Group 35"/>
            <p:cNvGrpSpPr/>
            <p:nvPr/>
          </p:nvGrpSpPr>
          <p:grpSpPr>
            <a:xfrm>
              <a:off x="833932" y="1925707"/>
              <a:ext cx="6725870" cy="1776389"/>
              <a:chOff x="807252" y="2061025"/>
              <a:chExt cx="6725870" cy="1776389"/>
            </a:xfrm>
          </p:grpSpPr>
          <p:sp>
            <p:nvSpPr>
              <p:cNvPr id="37" name="Line 15"/>
              <p:cNvSpPr/>
              <p:nvPr/>
            </p:nvSpPr>
            <p:spPr>
              <a:xfrm flipH="1">
                <a:off x="2336287" y="2299445"/>
                <a:ext cx="880093" cy="28905"/>
              </a:xfrm>
              <a:prstGeom prst="line">
                <a:avLst/>
              </a:prstGeom>
              <a:ln w="19080">
                <a:solidFill>
                  <a:srgbClr val="4F271C"/>
                </a:solidFill>
                <a:round/>
              </a:ln>
            </p:spPr>
          </p:sp>
          <p:grpSp>
            <p:nvGrpSpPr>
              <p:cNvPr id="38" name="Group 37"/>
              <p:cNvGrpSpPr/>
              <p:nvPr/>
            </p:nvGrpSpPr>
            <p:grpSpPr>
              <a:xfrm>
                <a:off x="807252" y="2061025"/>
                <a:ext cx="6725870" cy="1776389"/>
                <a:chOff x="807252" y="2061025"/>
                <a:chExt cx="6725870" cy="1776389"/>
              </a:xfrm>
            </p:grpSpPr>
            <p:sp>
              <p:nvSpPr>
                <p:cNvPr id="39" name="Oval 38"/>
                <p:cNvSpPr/>
                <p:nvPr/>
              </p:nvSpPr>
              <p:spPr>
                <a:xfrm>
                  <a:off x="1157446" y="2887886"/>
                  <a:ext cx="1529036"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0" name="Oval 39"/>
                <p:cNvSpPr/>
                <p:nvPr/>
              </p:nvSpPr>
              <p:spPr>
                <a:xfrm>
                  <a:off x="6004086" y="2061025"/>
                  <a:ext cx="1529036"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1" name="Rectangle 40"/>
                <p:cNvSpPr/>
                <p:nvPr/>
              </p:nvSpPr>
              <p:spPr>
                <a:xfrm>
                  <a:off x="3216382" y="2061025"/>
                  <a:ext cx="1834419" cy="515127"/>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2" name="Line 15"/>
                <p:cNvSpPr/>
                <p:nvPr/>
              </p:nvSpPr>
              <p:spPr>
                <a:xfrm flipH="1" flipV="1">
                  <a:off x="5050801" y="2286000"/>
                  <a:ext cx="823945" cy="2289"/>
                </a:xfrm>
                <a:prstGeom prst="line">
                  <a:avLst/>
                </a:prstGeom>
                <a:ln w="19080">
                  <a:solidFill>
                    <a:srgbClr val="4F271C"/>
                  </a:solidFill>
                  <a:round/>
                </a:ln>
              </p:spPr>
            </p:sp>
            <p:sp>
              <p:nvSpPr>
                <p:cNvPr id="43" name="Line 15"/>
                <p:cNvSpPr/>
                <p:nvPr/>
              </p:nvSpPr>
              <p:spPr>
                <a:xfrm>
                  <a:off x="4918614" y="2599801"/>
                  <a:ext cx="422808" cy="462974"/>
                </a:xfrm>
                <a:prstGeom prst="line">
                  <a:avLst/>
                </a:prstGeom>
                <a:ln w="19080">
                  <a:solidFill>
                    <a:srgbClr val="4F271C"/>
                  </a:solidFill>
                  <a:round/>
                </a:ln>
              </p:spPr>
            </p:sp>
            <p:sp>
              <p:nvSpPr>
                <p:cNvPr id="47" name="CustomShape 10"/>
                <p:cNvSpPr/>
                <p:nvPr/>
              </p:nvSpPr>
              <p:spPr>
                <a:xfrm>
                  <a:off x="3238226" y="2109679"/>
                  <a:ext cx="1834418"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EMPLEADO</a:t>
                  </a:r>
                  <a:endParaRPr lang="es-AR" dirty="0"/>
                </a:p>
              </p:txBody>
            </p:sp>
            <p:sp>
              <p:nvSpPr>
                <p:cNvPr id="48" name="Line 15"/>
                <p:cNvSpPr/>
                <p:nvPr/>
              </p:nvSpPr>
              <p:spPr>
                <a:xfrm flipH="1">
                  <a:off x="2465628" y="2582571"/>
                  <a:ext cx="1044054" cy="383279"/>
                </a:xfrm>
                <a:prstGeom prst="line">
                  <a:avLst/>
                </a:prstGeom>
                <a:ln w="19080">
                  <a:solidFill>
                    <a:srgbClr val="4F271C"/>
                  </a:solidFill>
                  <a:round/>
                </a:ln>
              </p:spPr>
            </p:sp>
            <p:sp>
              <p:nvSpPr>
                <p:cNvPr id="79" name="Oval 78"/>
                <p:cNvSpPr/>
                <p:nvPr/>
              </p:nvSpPr>
              <p:spPr>
                <a:xfrm>
                  <a:off x="807252" y="2108321"/>
                  <a:ext cx="1529036"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0" name="Oval 79"/>
                <p:cNvSpPr/>
                <p:nvPr/>
              </p:nvSpPr>
              <p:spPr>
                <a:xfrm>
                  <a:off x="4364740" y="3071662"/>
                  <a:ext cx="2934467"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1" name="CustomShape 10"/>
                <p:cNvSpPr/>
                <p:nvPr/>
              </p:nvSpPr>
              <p:spPr>
                <a:xfrm>
                  <a:off x="936592" y="2118566"/>
                  <a:ext cx="1270356" cy="464005"/>
                </a:xfrm>
                <a:prstGeom prst="rect">
                  <a:avLst/>
                </a:prstGeom>
                <a:noFill/>
                <a:ln>
                  <a:noFill/>
                </a:ln>
              </p:spPr>
              <p:txBody>
                <a:bodyPr wrap="none" lIns="90000" tIns="45000" rIns="90000" bIns="45000"/>
                <a:lstStyle/>
                <a:p>
                  <a:pPr algn="ctr">
                    <a:lnSpc>
                      <a:spcPct val="100000"/>
                    </a:lnSpc>
                  </a:pPr>
                  <a:r>
                    <a:rPr lang="es-AR" sz="2400" u="sng" dirty="0">
                      <a:solidFill>
                        <a:srgbClr val="4F271C"/>
                      </a:solidFill>
                      <a:latin typeface="Arial Narrow"/>
                    </a:rPr>
                    <a:t>legajo</a:t>
                  </a:r>
                  <a:endParaRPr lang="es-AR" u="sng" dirty="0"/>
                </a:p>
              </p:txBody>
            </p:sp>
            <p:sp>
              <p:nvSpPr>
                <p:cNvPr id="82" name="CustomShape 10"/>
                <p:cNvSpPr/>
                <p:nvPr/>
              </p:nvSpPr>
              <p:spPr>
                <a:xfrm>
                  <a:off x="1283678" y="2905423"/>
                  <a:ext cx="1270356"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nombre</a:t>
                  </a:r>
                  <a:endParaRPr lang="es-AR" dirty="0"/>
                </a:p>
              </p:txBody>
            </p:sp>
            <p:sp>
              <p:nvSpPr>
                <p:cNvPr id="83" name="CustomShape 10"/>
                <p:cNvSpPr/>
                <p:nvPr/>
              </p:nvSpPr>
              <p:spPr>
                <a:xfrm>
                  <a:off x="4465264" y="3120823"/>
                  <a:ext cx="2838146"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Fecha de nacimiento</a:t>
                  </a:r>
                  <a:endParaRPr lang="es-AR" dirty="0"/>
                </a:p>
              </p:txBody>
            </p:sp>
            <p:sp>
              <p:nvSpPr>
                <p:cNvPr id="84" name="CustomShape 10"/>
                <p:cNvSpPr/>
                <p:nvPr/>
              </p:nvSpPr>
              <p:spPr>
                <a:xfrm>
                  <a:off x="6133426" y="2086421"/>
                  <a:ext cx="1270356"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email</a:t>
                  </a:r>
                  <a:endParaRPr lang="es-AR" dirty="0"/>
                </a:p>
              </p:txBody>
            </p:sp>
            <p:sp>
              <p:nvSpPr>
                <p:cNvPr id="85" name="Oval 84"/>
                <p:cNvSpPr/>
                <p:nvPr/>
              </p:nvSpPr>
              <p:spPr>
                <a:xfrm>
                  <a:off x="2473708" y="3322287"/>
                  <a:ext cx="1529036"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6" name="Line 15"/>
                <p:cNvSpPr/>
                <p:nvPr/>
              </p:nvSpPr>
              <p:spPr>
                <a:xfrm flipH="1">
                  <a:off x="3343632" y="2599800"/>
                  <a:ext cx="757720" cy="699125"/>
                </a:xfrm>
                <a:prstGeom prst="line">
                  <a:avLst/>
                </a:prstGeom>
                <a:ln w="19080">
                  <a:solidFill>
                    <a:srgbClr val="4F271C"/>
                  </a:solidFill>
                  <a:round/>
                </a:ln>
              </p:spPr>
            </p:sp>
            <p:sp>
              <p:nvSpPr>
                <p:cNvPr id="87" name="CustomShape 10"/>
                <p:cNvSpPr/>
                <p:nvPr/>
              </p:nvSpPr>
              <p:spPr>
                <a:xfrm>
                  <a:off x="2575913" y="3339762"/>
                  <a:ext cx="1270356"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DNI</a:t>
                  </a:r>
                  <a:endParaRPr lang="es-AR" dirty="0"/>
                </a:p>
              </p:txBody>
            </p:sp>
          </p:grpSp>
        </p:grpSp>
        <p:sp>
          <p:nvSpPr>
            <p:cNvPr id="88" name="Oval 87"/>
            <p:cNvSpPr/>
            <p:nvPr/>
          </p:nvSpPr>
          <p:spPr>
            <a:xfrm>
              <a:off x="5880307" y="1834215"/>
              <a:ext cx="1859275" cy="717634"/>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extLst>
      <p:ext uri="{BB962C8B-B14F-4D97-AF65-F5344CB8AC3E}">
        <p14:creationId xmlns:p14="http://schemas.microsoft.com/office/powerpoint/2010/main" val="419388576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255789" y="0"/>
            <a:ext cx="8725914" cy="891422"/>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Atributos </a:t>
            </a:r>
            <a:r>
              <a:rPr lang="es-ES" sz="4300" dirty="0" err="1">
                <a:solidFill>
                  <a:srgbClr val="572314"/>
                </a:solidFill>
                <a:latin typeface="Gill Sans MT"/>
              </a:rPr>
              <a:t>Multivaluados</a:t>
            </a:r>
            <a:endParaRPr lang="es-ES" sz="4300" dirty="0">
              <a:solidFill>
                <a:srgbClr val="572314"/>
              </a:solidFill>
              <a:latin typeface="Gill Sans MT"/>
            </a:endParaRPr>
          </a:p>
        </p:txBody>
      </p:sp>
      <p:grpSp>
        <p:nvGrpSpPr>
          <p:cNvPr id="8" name="Group 7"/>
          <p:cNvGrpSpPr/>
          <p:nvPr/>
        </p:nvGrpSpPr>
        <p:grpSpPr>
          <a:xfrm>
            <a:off x="191967" y="1120155"/>
            <a:ext cx="8720511" cy="2112081"/>
            <a:chOff x="223532" y="1080905"/>
            <a:chExt cx="8720511" cy="2112081"/>
          </a:xfrm>
        </p:grpSpPr>
        <p:grpSp>
          <p:nvGrpSpPr>
            <p:cNvPr id="7" name="Group 6"/>
            <p:cNvGrpSpPr/>
            <p:nvPr/>
          </p:nvGrpSpPr>
          <p:grpSpPr>
            <a:xfrm>
              <a:off x="223532" y="1159405"/>
              <a:ext cx="8720511" cy="2033581"/>
              <a:chOff x="223532" y="1159405"/>
              <a:chExt cx="8720511" cy="2033581"/>
            </a:xfrm>
          </p:grpSpPr>
          <p:grpSp>
            <p:nvGrpSpPr>
              <p:cNvPr id="6" name="Group 5"/>
              <p:cNvGrpSpPr/>
              <p:nvPr/>
            </p:nvGrpSpPr>
            <p:grpSpPr>
              <a:xfrm>
                <a:off x="223532" y="1159405"/>
                <a:ext cx="8720511" cy="2033581"/>
                <a:chOff x="183682" y="1136306"/>
                <a:chExt cx="8720511" cy="2033581"/>
              </a:xfrm>
            </p:grpSpPr>
            <p:grpSp>
              <p:nvGrpSpPr>
                <p:cNvPr id="4" name="Group 3"/>
                <p:cNvGrpSpPr/>
                <p:nvPr/>
              </p:nvGrpSpPr>
              <p:grpSpPr>
                <a:xfrm>
                  <a:off x="183682" y="1238927"/>
                  <a:ext cx="8720511" cy="1930960"/>
                  <a:chOff x="191967" y="1285125"/>
                  <a:chExt cx="8720511" cy="1930960"/>
                </a:xfrm>
              </p:grpSpPr>
              <p:grpSp>
                <p:nvGrpSpPr>
                  <p:cNvPr id="3" name="Group 2"/>
                  <p:cNvGrpSpPr/>
                  <p:nvPr/>
                </p:nvGrpSpPr>
                <p:grpSpPr>
                  <a:xfrm>
                    <a:off x="191967" y="1285125"/>
                    <a:ext cx="8228140" cy="1930960"/>
                    <a:chOff x="425970" y="1285125"/>
                    <a:chExt cx="8228140" cy="1930960"/>
                  </a:xfrm>
                </p:grpSpPr>
                <p:grpSp>
                  <p:nvGrpSpPr>
                    <p:cNvPr id="36" name="Group 35"/>
                    <p:cNvGrpSpPr/>
                    <p:nvPr/>
                  </p:nvGrpSpPr>
                  <p:grpSpPr>
                    <a:xfrm>
                      <a:off x="425970" y="1285125"/>
                      <a:ext cx="7947028" cy="1930960"/>
                      <a:chOff x="807252" y="1906454"/>
                      <a:chExt cx="7947028" cy="1930960"/>
                    </a:xfrm>
                  </p:grpSpPr>
                  <p:sp>
                    <p:nvSpPr>
                      <p:cNvPr id="37" name="Line 15"/>
                      <p:cNvSpPr/>
                      <p:nvPr/>
                    </p:nvSpPr>
                    <p:spPr>
                      <a:xfrm flipH="1">
                        <a:off x="2336286" y="2118567"/>
                        <a:ext cx="371307" cy="209784"/>
                      </a:xfrm>
                      <a:prstGeom prst="line">
                        <a:avLst/>
                      </a:prstGeom>
                      <a:ln w="19080">
                        <a:solidFill>
                          <a:srgbClr val="4F271C"/>
                        </a:solidFill>
                        <a:round/>
                      </a:ln>
                    </p:spPr>
                  </p:sp>
                  <p:grpSp>
                    <p:nvGrpSpPr>
                      <p:cNvPr id="38" name="Group 37"/>
                      <p:cNvGrpSpPr/>
                      <p:nvPr/>
                    </p:nvGrpSpPr>
                    <p:grpSpPr>
                      <a:xfrm>
                        <a:off x="807252" y="1906454"/>
                        <a:ext cx="7947028" cy="1930960"/>
                        <a:chOff x="807252" y="1906454"/>
                        <a:chExt cx="7947028" cy="1930960"/>
                      </a:xfrm>
                    </p:grpSpPr>
                    <p:sp>
                      <p:nvSpPr>
                        <p:cNvPr id="39" name="Oval 38"/>
                        <p:cNvSpPr/>
                        <p:nvPr/>
                      </p:nvSpPr>
                      <p:spPr>
                        <a:xfrm>
                          <a:off x="1157446" y="2887886"/>
                          <a:ext cx="1529036"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1" name="Rectangle 40"/>
                        <p:cNvSpPr/>
                        <p:nvPr/>
                      </p:nvSpPr>
                      <p:spPr>
                        <a:xfrm>
                          <a:off x="2707595" y="1906454"/>
                          <a:ext cx="1834419" cy="515127"/>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2" name="Line 15"/>
                        <p:cNvSpPr/>
                        <p:nvPr/>
                      </p:nvSpPr>
                      <p:spPr>
                        <a:xfrm flipH="1" flipV="1">
                          <a:off x="4530184" y="2141774"/>
                          <a:ext cx="794347" cy="95128"/>
                        </a:xfrm>
                        <a:prstGeom prst="line">
                          <a:avLst/>
                        </a:prstGeom>
                        <a:ln w="19080">
                          <a:solidFill>
                            <a:srgbClr val="4F271C"/>
                          </a:solidFill>
                          <a:round/>
                        </a:ln>
                      </p:spPr>
                    </p:sp>
                    <p:sp>
                      <p:nvSpPr>
                        <p:cNvPr id="43" name="Line 15"/>
                        <p:cNvSpPr/>
                        <p:nvPr/>
                      </p:nvSpPr>
                      <p:spPr>
                        <a:xfrm>
                          <a:off x="4124872" y="2416694"/>
                          <a:ext cx="342499" cy="502490"/>
                        </a:xfrm>
                        <a:prstGeom prst="line">
                          <a:avLst/>
                        </a:prstGeom>
                        <a:ln w="19080">
                          <a:solidFill>
                            <a:srgbClr val="4F271C"/>
                          </a:solidFill>
                          <a:round/>
                        </a:ln>
                      </p:spPr>
                    </p:sp>
                    <p:sp>
                      <p:nvSpPr>
                        <p:cNvPr id="47" name="CustomShape 10"/>
                        <p:cNvSpPr/>
                        <p:nvPr/>
                      </p:nvSpPr>
                      <p:spPr>
                        <a:xfrm>
                          <a:off x="2715735" y="1937720"/>
                          <a:ext cx="1834418"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EMPLEADO</a:t>
                          </a:r>
                          <a:endParaRPr lang="es-AR" dirty="0"/>
                        </a:p>
                      </p:txBody>
                    </p:sp>
                    <p:sp>
                      <p:nvSpPr>
                        <p:cNvPr id="48" name="Line 15"/>
                        <p:cNvSpPr/>
                        <p:nvPr/>
                      </p:nvSpPr>
                      <p:spPr>
                        <a:xfrm flipH="1">
                          <a:off x="2465628" y="2439057"/>
                          <a:ext cx="503805" cy="526794"/>
                        </a:xfrm>
                        <a:prstGeom prst="line">
                          <a:avLst/>
                        </a:prstGeom>
                        <a:ln w="19080">
                          <a:solidFill>
                            <a:srgbClr val="4F271C"/>
                          </a:solidFill>
                          <a:round/>
                        </a:ln>
                      </p:spPr>
                    </p:sp>
                    <p:sp>
                      <p:nvSpPr>
                        <p:cNvPr id="79" name="Oval 78"/>
                        <p:cNvSpPr/>
                        <p:nvPr/>
                      </p:nvSpPr>
                      <p:spPr>
                        <a:xfrm>
                          <a:off x="807252" y="2108321"/>
                          <a:ext cx="1529036"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0" name="Oval 79"/>
                        <p:cNvSpPr/>
                        <p:nvPr/>
                      </p:nvSpPr>
                      <p:spPr>
                        <a:xfrm>
                          <a:off x="3581255" y="2919183"/>
                          <a:ext cx="2934467"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1" name="CustomShape 10"/>
                        <p:cNvSpPr/>
                        <p:nvPr/>
                      </p:nvSpPr>
                      <p:spPr>
                        <a:xfrm>
                          <a:off x="936592" y="2118566"/>
                          <a:ext cx="1270356" cy="464005"/>
                        </a:xfrm>
                        <a:prstGeom prst="rect">
                          <a:avLst/>
                        </a:prstGeom>
                        <a:noFill/>
                        <a:ln>
                          <a:noFill/>
                        </a:ln>
                      </p:spPr>
                      <p:txBody>
                        <a:bodyPr wrap="none" lIns="90000" tIns="45000" rIns="90000" bIns="45000"/>
                        <a:lstStyle/>
                        <a:p>
                          <a:pPr algn="ctr">
                            <a:lnSpc>
                              <a:spcPct val="100000"/>
                            </a:lnSpc>
                          </a:pPr>
                          <a:r>
                            <a:rPr lang="es-AR" sz="2400" u="sng" dirty="0">
                              <a:solidFill>
                                <a:srgbClr val="4F271C"/>
                              </a:solidFill>
                              <a:latin typeface="Arial Narrow"/>
                            </a:rPr>
                            <a:t>legajo</a:t>
                          </a:r>
                          <a:endParaRPr lang="es-AR" u="sng" dirty="0"/>
                        </a:p>
                      </p:txBody>
                    </p:sp>
                    <p:sp>
                      <p:nvSpPr>
                        <p:cNvPr id="82" name="CustomShape 10"/>
                        <p:cNvSpPr/>
                        <p:nvPr/>
                      </p:nvSpPr>
                      <p:spPr>
                        <a:xfrm>
                          <a:off x="1283678" y="2905423"/>
                          <a:ext cx="1270356"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nombre</a:t>
                          </a:r>
                          <a:endParaRPr lang="es-AR" dirty="0"/>
                        </a:p>
                      </p:txBody>
                    </p:sp>
                    <p:sp>
                      <p:nvSpPr>
                        <p:cNvPr id="83" name="CustomShape 10"/>
                        <p:cNvSpPr/>
                        <p:nvPr/>
                      </p:nvSpPr>
                      <p:spPr>
                        <a:xfrm>
                          <a:off x="3744064" y="2959112"/>
                          <a:ext cx="2838146"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fecha de nacimiento</a:t>
                          </a:r>
                          <a:endParaRPr lang="es-AR" dirty="0"/>
                        </a:p>
                      </p:txBody>
                    </p:sp>
                    <p:sp>
                      <p:nvSpPr>
                        <p:cNvPr id="84" name="CustomShape 10"/>
                        <p:cNvSpPr/>
                        <p:nvPr/>
                      </p:nvSpPr>
                      <p:spPr>
                        <a:xfrm>
                          <a:off x="7483924" y="2060204"/>
                          <a:ext cx="1270356"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EMAIL</a:t>
                          </a:r>
                          <a:endParaRPr lang="es-AR" dirty="0"/>
                        </a:p>
                      </p:txBody>
                    </p:sp>
                    <p:sp>
                      <p:nvSpPr>
                        <p:cNvPr id="85" name="Oval 84"/>
                        <p:cNvSpPr/>
                        <p:nvPr/>
                      </p:nvSpPr>
                      <p:spPr>
                        <a:xfrm>
                          <a:off x="2473708" y="3322287"/>
                          <a:ext cx="1529036"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6" name="Line 15"/>
                        <p:cNvSpPr/>
                        <p:nvPr/>
                      </p:nvSpPr>
                      <p:spPr>
                        <a:xfrm>
                          <a:off x="3265783" y="2432992"/>
                          <a:ext cx="77849" cy="865934"/>
                        </a:xfrm>
                        <a:prstGeom prst="line">
                          <a:avLst/>
                        </a:prstGeom>
                        <a:ln w="19080">
                          <a:solidFill>
                            <a:srgbClr val="4F271C"/>
                          </a:solidFill>
                          <a:round/>
                        </a:ln>
                      </p:spPr>
                    </p:sp>
                    <p:sp>
                      <p:nvSpPr>
                        <p:cNvPr id="87" name="CustomShape 10"/>
                        <p:cNvSpPr/>
                        <p:nvPr/>
                      </p:nvSpPr>
                      <p:spPr>
                        <a:xfrm>
                          <a:off x="2575913" y="3339762"/>
                          <a:ext cx="1270356"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DNI</a:t>
                          </a:r>
                          <a:endParaRPr lang="es-AR" dirty="0"/>
                        </a:p>
                      </p:txBody>
                    </p:sp>
                  </p:grpSp>
                </p:grpSp>
                <p:sp>
                  <p:nvSpPr>
                    <p:cNvPr id="26" name="Rectangle 25"/>
                    <p:cNvSpPr/>
                    <p:nvPr/>
                  </p:nvSpPr>
                  <p:spPr>
                    <a:xfrm>
                      <a:off x="6819691" y="1409426"/>
                      <a:ext cx="1834419" cy="515127"/>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29" name="CustomShape 10"/>
                  <p:cNvSpPr/>
                  <p:nvPr/>
                </p:nvSpPr>
                <p:spPr>
                  <a:xfrm>
                    <a:off x="6011480" y="2277933"/>
                    <a:ext cx="2900998" cy="533195"/>
                  </a:xfrm>
                  <a:prstGeom prst="rect">
                    <a:avLst/>
                  </a:prstGeom>
                  <a:noFill/>
                  <a:ln>
                    <a:noFill/>
                  </a:ln>
                </p:spPr>
                <p:txBody>
                  <a:bodyPr wrap="none" lIns="90000" tIns="45000" rIns="90000" bIns="45000"/>
                  <a:lstStyle/>
                  <a:p>
                    <a:pPr algn="ctr">
                      <a:lnSpc>
                        <a:spcPct val="100000"/>
                      </a:lnSpc>
                    </a:pPr>
                    <a:r>
                      <a:rPr lang="es-AR" sz="2400" u="sng" dirty="0" err="1">
                        <a:solidFill>
                          <a:srgbClr val="4F271C"/>
                        </a:solidFill>
                        <a:latin typeface="Arial Narrow"/>
                      </a:rPr>
                      <a:t>direccion</a:t>
                    </a:r>
                    <a:r>
                      <a:rPr lang="es-AR" sz="2400" u="sng" dirty="0">
                        <a:solidFill>
                          <a:srgbClr val="4F271C"/>
                        </a:solidFill>
                        <a:latin typeface="Arial Narrow"/>
                      </a:rPr>
                      <a:t> de email</a:t>
                    </a:r>
                    <a:endParaRPr lang="es-AR" u="sng" dirty="0"/>
                  </a:p>
                </p:txBody>
              </p:sp>
              <p:sp>
                <p:nvSpPr>
                  <p:cNvPr id="30" name="Oval 29"/>
                  <p:cNvSpPr/>
                  <p:nvPr/>
                </p:nvSpPr>
                <p:spPr>
                  <a:xfrm>
                    <a:off x="6147070" y="2256261"/>
                    <a:ext cx="2765408" cy="525424"/>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32" name="Line 15"/>
                <p:cNvSpPr/>
                <p:nvPr/>
              </p:nvSpPr>
              <p:spPr>
                <a:xfrm>
                  <a:off x="7473511" y="1893519"/>
                  <a:ext cx="42202" cy="342006"/>
                </a:xfrm>
                <a:prstGeom prst="line">
                  <a:avLst/>
                </a:prstGeom>
                <a:ln w="19080">
                  <a:solidFill>
                    <a:srgbClr val="4F271C"/>
                  </a:solidFill>
                  <a:round/>
                </a:ln>
              </p:spPr>
            </p:sp>
            <p:sp>
              <p:nvSpPr>
                <p:cNvPr id="33" name="Line 15"/>
                <p:cNvSpPr/>
                <p:nvPr/>
              </p:nvSpPr>
              <p:spPr>
                <a:xfrm flipH="1" flipV="1">
                  <a:off x="5824021" y="1580569"/>
                  <a:ext cx="738676" cy="97548"/>
                </a:xfrm>
                <a:prstGeom prst="line">
                  <a:avLst/>
                </a:prstGeom>
                <a:ln w="19080">
                  <a:solidFill>
                    <a:srgbClr val="4F271C"/>
                  </a:solidFill>
                  <a:round/>
                </a:ln>
              </p:spPr>
            </p:sp>
            <p:sp>
              <p:nvSpPr>
                <p:cNvPr id="5" name="Diamond 4"/>
                <p:cNvSpPr/>
                <p:nvPr/>
              </p:nvSpPr>
              <p:spPr>
                <a:xfrm>
                  <a:off x="4663686" y="1136306"/>
                  <a:ext cx="1160335" cy="913907"/>
                </a:xfrm>
                <a:prstGeom prst="diamond">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44" name="CustomShape 10"/>
              <p:cNvSpPr/>
              <p:nvPr/>
            </p:nvSpPr>
            <p:spPr>
              <a:xfrm>
                <a:off x="4822412" y="1377305"/>
                <a:ext cx="899984"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TIENE</a:t>
                </a:r>
                <a:endParaRPr lang="es-AR" dirty="0"/>
              </a:p>
            </p:txBody>
          </p:sp>
        </p:grpSp>
        <p:sp>
          <p:nvSpPr>
            <p:cNvPr id="46" name="CustomShape 10"/>
            <p:cNvSpPr/>
            <p:nvPr/>
          </p:nvSpPr>
          <p:spPr>
            <a:xfrm>
              <a:off x="3961788" y="1080905"/>
              <a:ext cx="400759"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1</a:t>
              </a:r>
              <a:endParaRPr lang="es-AR" dirty="0"/>
            </a:p>
          </p:txBody>
        </p:sp>
        <p:sp>
          <p:nvSpPr>
            <p:cNvPr id="50" name="CustomShape 10"/>
            <p:cNvSpPr/>
            <p:nvPr/>
          </p:nvSpPr>
          <p:spPr>
            <a:xfrm>
              <a:off x="6211252" y="1250434"/>
              <a:ext cx="400759"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N</a:t>
              </a:r>
              <a:endParaRPr lang="es-AR" dirty="0"/>
            </a:p>
          </p:txBody>
        </p:sp>
      </p:grpSp>
      <p:sp>
        <p:nvSpPr>
          <p:cNvPr id="45" name="TextBox 44"/>
          <p:cNvSpPr txBox="1"/>
          <p:nvPr/>
        </p:nvSpPr>
        <p:spPr>
          <a:xfrm>
            <a:off x="191967" y="3337789"/>
            <a:ext cx="8853559" cy="3414704"/>
          </a:xfrm>
          <a:prstGeom prst="rect">
            <a:avLst/>
          </a:prstGeom>
          <a:noFill/>
        </p:spPr>
        <p:txBody>
          <a:bodyPr wrap="square" rtlCol="0">
            <a:normAutofit lnSpcReduction="10000"/>
          </a:bodyPr>
          <a:lstStyle/>
          <a:p>
            <a:r>
              <a:rPr lang="es-AR" sz="2800" dirty="0">
                <a:solidFill>
                  <a:srgbClr val="000000"/>
                </a:solidFill>
              </a:rPr>
              <a:t>Opción 3:</a:t>
            </a:r>
          </a:p>
          <a:p>
            <a:pPr lvl="2"/>
            <a:r>
              <a:rPr lang="es-AR" sz="2800" b="1" dirty="0">
                <a:solidFill>
                  <a:schemeClr val="accent5">
                    <a:lumMod val="75000"/>
                  </a:schemeClr>
                </a:solidFill>
                <a:effectLst>
                  <a:outerShdw blurRad="38100" dist="38100" dir="2700000" algn="tl">
                    <a:srgbClr val="000000">
                      <a:alpha val="43137"/>
                    </a:srgbClr>
                  </a:outerShdw>
                </a:effectLst>
              </a:rPr>
              <a:t>Empleado (</a:t>
            </a:r>
            <a:r>
              <a:rPr lang="es-AR" sz="2800" b="1" u="sng" dirty="0">
                <a:solidFill>
                  <a:schemeClr val="accent5">
                    <a:lumMod val="75000"/>
                  </a:schemeClr>
                </a:solidFill>
                <a:effectLst>
                  <a:outerShdw blurRad="38100" dist="38100" dir="2700000" algn="tl">
                    <a:srgbClr val="000000">
                      <a:alpha val="43137"/>
                    </a:srgbClr>
                  </a:outerShdw>
                </a:effectLst>
              </a:rPr>
              <a:t>legajo</a:t>
            </a:r>
            <a:r>
              <a:rPr lang="es-AR" sz="2800" b="1" dirty="0">
                <a:solidFill>
                  <a:schemeClr val="accent5">
                    <a:lumMod val="75000"/>
                  </a:schemeClr>
                </a:solidFill>
                <a:effectLst>
                  <a:outerShdw blurRad="38100" dist="38100" dir="2700000" algn="tl">
                    <a:srgbClr val="000000">
                      <a:alpha val="43137"/>
                    </a:srgbClr>
                  </a:outerShdw>
                </a:effectLst>
              </a:rPr>
              <a:t>, nombre, DNI, </a:t>
            </a:r>
            <a:r>
              <a:rPr lang="es-AR" sz="2800" b="1" dirty="0" err="1">
                <a:solidFill>
                  <a:schemeClr val="accent5">
                    <a:lumMod val="75000"/>
                  </a:schemeClr>
                </a:solidFill>
                <a:effectLst>
                  <a:outerShdw blurRad="38100" dist="38100" dir="2700000" algn="tl">
                    <a:srgbClr val="000000">
                      <a:alpha val="43137"/>
                    </a:srgbClr>
                  </a:outerShdw>
                </a:effectLst>
              </a:rPr>
              <a:t>fec_nac</a:t>
            </a:r>
            <a:r>
              <a:rPr lang="es-AR" sz="2800" b="1" dirty="0">
                <a:solidFill>
                  <a:schemeClr val="accent5">
                    <a:lumMod val="75000"/>
                  </a:schemeClr>
                </a:solidFill>
                <a:effectLst>
                  <a:outerShdw blurRad="38100" dist="38100" dir="2700000" algn="tl">
                    <a:srgbClr val="000000">
                      <a:alpha val="43137"/>
                    </a:srgbClr>
                  </a:outerShdw>
                </a:effectLst>
              </a:rPr>
              <a:t>)</a:t>
            </a:r>
          </a:p>
          <a:p>
            <a:pPr lvl="2"/>
            <a:r>
              <a:rPr lang="es-AR" sz="2800" b="1" dirty="0">
                <a:solidFill>
                  <a:schemeClr val="accent5">
                    <a:lumMod val="75000"/>
                  </a:schemeClr>
                </a:solidFill>
                <a:effectLst>
                  <a:outerShdw blurRad="38100" dist="38100" dir="2700000" algn="tl">
                    <a:srgbClr val="000000">
                      <a:alpha val="43137"/>
                    </a:srgbClr>
                  </a:outerShdw>
                </a:effectLst>
              </a:rPr>
              <a:t>Email (</a:t>
            </a:r>
            <a:r>
              <a:rPr lang="es-AR" sz="2800" b="1" u="sng" dirty="0" err="1">
                <a:solidFill>
                  <a:schemeClr val="accent5">
                    <a:lumMod val="75000"/>
                  </a:schemeClr>
                </a:solidFill>
                <a:effectLst>
                  <a:outerShdw blurRad="38100" dist="38100" dir="2700000" algn="tl">
                    <a:srgbClr val="000000">
                      <a:alpha val="43137"/>
                    </a:srgbClr>
                  </a:outerShdw>
                </a:effectLst>
              </a:rPr>
              <a:t>direccion_email</a:t>
            </a:r>
            <a:r>
              <a:rPr lang="es-AR" sz="2800" b="1" dirty="0">
                <a:solidFill>
                  <a:schemeClr val="accent5">
                    <a:lumMod val="75000"/>
                  </a:schemeClr>
                </a:solidFill>
                <a:effectLst>
                  <a:outerShdw blurRad="38100" dist="38100" dir="2700000" algn="tl">
                    <a:srgbClr val="000000">
                      <a:alpha val="43137"/>
                    </a:srgbClr>
                  </a:outerShdw>
                </a:effectLst>
              </a:rPr>
              <a:t>, </a:t>
            </a:r>
            <a:r>
              <a:rPr lang="es-AR" sz="2800" b="1" u="dbl" dirty="0">
                <a:solidFill>
                  <a:schemeClr val="accent5">
                    <a:lumMod val="75000"/>
                  </a:schemeClr>
                </a:solidFill>
                <a:effectLst>
                  <a:outerShdw blurRad="38100" dist="38100" dir="2700000" algn="tl">
                    <a:srgbClr val="000000">
                      <a:alpha val="43137"/>
                    </a:srgbClr>
                  </a:outerShdw>
                </a:effectLst>
              </a:rPr>
              <a:t>legajo</a:t>
            </a:r>
            <a:r>
              <a:rPr lang="es-AR" sz="2800" b="1" dirty="0">
                <a:solidFill>
                  <a:schemeClr val="accent5">
                    <a:lumMod val="75000"/>
                  </a:schemeClr>
                </a:solidFill>
                <a:effectLst>
                  <a:outerShdw blurRad="38100" dist="38100" dir="2700000" algn="tl">
                    <a:srgbClr val="000000">
                      <a:alpha val="43137"/>
                    </a:srgbClr>
                  </a:outerShdw>
                </a:effectLst>
              </a:rPr>
              <a:t>)</a:t>
            </a:r>
          </a:p>
          <a:p>
            <a:pPr>
              <a:spcBef>
                <a:spcPts val="1200"/>
              </a:spcBef>
            </a:pPr>
            <a:r>
              <a:rPr lang="es-AR" sz="2800" dirty="0">
                <a:solidFill>
                  <a:srgbClr val="000000"/>
                </a:solidFill>
              </a:rPr>
              <a:t>Sacamos el atributo email como una nueva entidad EMAIL relacionada con EMPLEADO por medio de la relación 1:N “TIENE”, observar que en la entidad EMAIL aparece la clave del empleado subrayada con interlineado. Email es una entidad débil.</a:t>
            </a:r>
            <a:endParaRPr lang="es-AR" sz="2800" dirty="0"/>
          </a:p>
          <a:p>
            <a:endParaRPr lang="es-AR" dirty="0"/>
          </a:p>
        </p:txBody>
      </p:sp>
    </p:spTree>
    <p:extLst>
      <p:ext uri="{BB962C8B-B14F-4D97-AF65-F5344CB8AC3E}">
        <p14:creationId xmlns:p14="http://schemas.microsoft.com/office/powerpoint/2010/main" val="188438564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88258" y="1"/>
            <a:ext cx="8725914" cy="891422"/>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Atributos compuestos</a:t>
            </a:r>
          </a:p>
        </p:txBody>
      </p:sp>
      <p:sp>
        <p:nvSpPr>
          <p:cNvPr id="44" name="TextBox 43"/>
          <p:cNvSpPr txBox="1"/>
          <p:nvPr/>
        </p:nvSpPr>
        <p:spPr>
          <a:xfrm>
            <a:off x="307972" y="744328"/>
            <a:ext cx="8222016" cy="1384995"/>
          </a:xfrm>
          <a:prstGeom prst="rect">
            <a:avLst/>
          </a:prstGeom>
          <a:noFill/>
        </p:spPr>
        <p:txBody>
          <a:bodyPr wrap="square" rtlCol="0">
            <a:spAutoFit/>
          </a:bodyPr>
          <a:lstStyle/>
          <a:p>
            <a:r>
              <a:rPr lang="es-AR" sz="2800" dirty="0">
                <a:solidFill>
                  <a:srgbClr val="000000"/>
                </a:solidFill>
              </a:rPr>
              <a:t>Son los atributos que pueden dividirse en otros con significado propio</a:t>
            </a:r>
          </a:p>
          <a:p>
            <a:endParaRPr lang="es-AR" sz="2800" dirty="0"/>
          </a:p>
        </p:txBody>
      </p:sp>
      <p:sp>
        <p:nvSpPr>
          <p:cNvPr id="45" name="TextBox 44"/>
          <p:cNvSpPr txBox="1"/>
          <p:nvPr/>
        </p:nvSpPr>
        <p:spPr>
          <a:xfrm>
            <a:off x="191967" y="4920972"/>
            <a:ext cx="8722205" cy="1831520"/>
          </a:xfrm>
          <a:prstGeom prst="rect">
            <a:avLst/>
          </a:prstGeom>
          <a:noFill/>
        </p:spPr>
        <p:txBody>
          <a:bodyPr wrap="square" rtlCol="0">
            <a:normAutofit/>
          </a:bodyPr>
          <a:lstStyle/>
          <a:p>
            <a:r>
              <a:rPr lang="es-AR" sz="2800" b="1" noProof="1">
                <a:solidFill>
                  <a:schemeClr val="accent5">
                    <a:lumMod val="75000"/>
                  </a:schemeClr>
                </a:solidFill>
                <a:effectLst>
                  <a:outerShdw blurRad="38100" dist="38100" dir="2700000" algn="tl">
                    <a:srgbClr val="000000">
                      <a:alpha val="43137"/>
                    </a:srgbClr>
                  </a:outerShdw>
                </a:effectLst>
              </a:rPr>
              <a:t>Empleado (</a:t>
            </a:r>
            <a:r>
              <a:rPr lang="es-AR" sz="2800" b="1" u="sng" noProof="1">
                <a:solidFill>
                  <a:schemeClr val="accent5">
                    <a:lumMod val="75000"/>
                  </a:schemeClr>
                </a:solidFill>
                <a:effectLst>
                  <a:outerShdw blurRad="38100" dist="38100" dir="2700000" algn="tl">
                    <a:srgbClr val="000000">
                      <a:alpha val="43137"/>
                    </a:srgbClr>
                  </a:outerShdw>
                </a:effectLst>
              </a:rPr>
              <a:t>legajo</a:t>
            </a:r>
            <a:r>
              <a:rPr lang="es-AR" sz="2800" b="1" noProof="1">
                <a:solidFill>
                  <a:schemeClr val="accent5">
                    <a:lumMod val="75000"/>
                  </a:schemeClr>
                </a:solidFill>
                <a:effectLst>
                  <a:outerShdw blurRad="38100" dist="38100" dir="2700000" algn="tl">
                    <a:srgbClr val="000000">
                      <a:alpha val="43137"/>
                    </a:srgbClr>
                  </a:outerShdw>
                </a:effectLst>
              </a:rPr>
              <a:t>, calle, numero, depto, ciudad, provincia, codigo_postal)</a:t>
            </a:r>
          </a:p>
          <a:p>
            <a:endParaRPr lang="es-AR" dirty="0"/>
          </a:p>
        </p:txBody>
      </p:sp>
      <p:grpSp>
        <p:nvGrpSpPr>
          <p:cNvPr id="46" name="Group 45"/>
          <p:cNvGrpSpPr/>
          <p:nvPr/>
        </p:nvGrpSpPr>
        <p:grpSpPr>
          <a:xfrm>
            <a:off x="1184245" y="1338351"/>
            <a:ext cx="6733939" cy="3271886"/>
            <a:chOff x="2269021" y="3071340"/>
            <a:chExt cx="6733939" cy="3271886"/>
          </a:xfrm>
        </p:grpSpPr>
        <p:sp>
          <p:nvSpPr>
            <p:cNvPr id="50" name="CustomShape 10"/>
            <p:cNvSpPr/>
            <p:nvPr/>
          </p:nvSpPr>
          <p:spPr>
            <a:xfrm>
              <a:off x="4247690" y="3898907"/>
              <a:ext cx="1797652" cy="572736"/>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Dirección</a:t>
              </a:r>
              <a:r>
                <a:rPr lang="es-AR" sz="2400" b="1" dirty="0">
                  <a:solidFill>
                    <a:srgbClr val="4F271C"/>
                  </a:solidFill>
                  <a:latin typeface="Arial Narrow"/>
                </a:rPr>
                <a:t> </a:t>
              </a:r>
              <a:r>
                <a:rPr lang="es-AR" sz="2400" dirty="0">
                  <a:solidFill>
                    <a:srgbClr val="4F271C"/>
                  </a:solidFill>
                  <a:latin typeface="Arial Narrow"/>
                </a:rPr>
                <a:t>física</a:t>
              </a:r>
              <a:endParaRPr lang="es-AR" dirty="0"/>
            </a:p>
          </p:txBody>
        </p:sp>
        <p:sp>
          <p:nvSpPr>
            <p:cNvPr id="51" name="CustomShape 11"/>
            <p:cNvSpPr/>
            <p:nvPr/>
          </p:nvSpPr>
          <p:spPr>
            <a:xfrm>
              <a:off x="3258734" y="4718519"/>
              <a:ext cx="1151636" cy="489812"/>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dirección</a:t>
              </a:r>
              <a:endParaRPr lang="es-AR" dirty="0"/>
            </a:p>
          </p:txBody>
        </p:sp>
        <p:sp>
          <p:nvSpPr>
            <p:cNvPr id="52" name="CustomShape 12"/>
            <p:cNvSpPr/>
            <p:nvPr/>
          </p:nvSpPr>
          <p:spPr>
            <a:xfrm>
              <a:off x="4799858" y="4826973"/>
              <a:ext cx="900893" cy="489812"/>
            </a:xfrm>
            <a:prstGeom prst="rect">
              <a:avLst/>
            </a:prstGeom>
            <a:noFill/>
            <a:ln>
              <a:noFill/>
            </a:ln>
          </p:spPr>
          <p:txBody>
            <a:bodyPr wrap="none" lIns="90000" tIns="45000" rIns="90000" bIns="45000"/>
            <a:lstStyle/>
            <a:p>
              <a:pPr algn="ctr">
                <a:lnSpc>
                  <a:spcPct val="100000"/>
                </a:lnSpc>
              </a:pPr>
              <a:r>
                <a:rPr lang="en-US" sz="2400" dirty="0">
                  <a:solidFill>
                    <a:srgbClr val="4F271C"/>
                  </a:solidFill>
                  <a:latin typeface="Arial Narrow"/>
                </a:rPr>
                <a:t>ciudad</a:t>
              </a:r>
              <a:endParaRPr dirty="0"/>
            </a:p>
          </p:txBody>
        </p:sp>
        <p:sp>
          <p:nvSpPr>
            <p:cNvPr id="53" name="CustomShape 13"/>
            <p:cNvSpPr/>
            <p:nvPr/>
          </p:nvSpPr>
          <p:spPr>
            <a:xfrm>
              <a:off x="5870816" y="5221554"/>
              <a:ext cx="1181004" cy="489812"/>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provincia</a:t>
              </a:r>
              <a:endParaRPr lang="es-AR" dirty="0"/>
            </a:p>
          </p:txBody>
        </p:sp>
        <p:sp>
          <p:nvSpPr>
            <p:cNvPr id="54" name="Line 14"/>
            <p:cNvSpPr/>
            <p:nvPr/>
          </p:nvSpPr>
          <p:spPr>
            <a:xfrm flipH="1">
              <a:off x="4174956" y="4313357"/>
              <a:ext cx="213983" cy="415614"/>
            </a:xfrm>
            <a:prstGeom prst="line">
              <a:avLst/>
            </a:prstGeom>
            <a:ln w="19080">
              <a:solidFill>
                <a:srgbClr val="4F271C"/>
              </a:solidFill>
              <a:round/>
            </a:ln>
          </p:spPr>
        </p:sp>
        <p:sp>
          <p:nvSpPr>
            <p:cNvPr id="55" name="Line 15"/>
            <p:cNvSpPr/>
            <p:nvPr/>
          </p:nvSpPr>
          <p:spPr>
            <a:xfrm>
              <a:off x="5250303" y="4399591"/>
              <a:ext cx="54857" cy="449135"/>
            </a:xfrm>
            <a:prstGeom prst="line">
              <a:avLst/>
            </a:prstGeom>
            <a:ln w="19080">
              <a:solidFill>
                <a:srgbClr val="4F271C"/>
              </a:solidFill>
              <a:round/>
            </a:ln>
          </p:spPr>
        </p:sp>
        <p:sp>
          <p:nvSpPr>
            <p:cNvPr id="56" name="Line 16"/>
            <p:cNvSpPr/>
            <p:nvPr/>
          </p:nvSpPr>
          <p:spPr>
            <a:xfrm flipH="1" flipV="1">
              <a:off x="5811497" y="4375228"/>
              <a:ext cx="474330" cy="813876"/>
            </a:xfrm>
            <a:prstGeom prst="line">
              <a:avLst/>
            </a:prstGeom>
            <a:ln w="19080">
              <a:solidFill>
                <a:srgbClr val="4F271C"/>
              </a:solidFill>
              <a:round/>
            </a:ln>
          </p:spPr>
        </p:sp>
        <p:sp>
          <p:nvSpPr>
            <p:cNvPr id="57" name="Line 17"/>
            <p:cNvSpPr/>
            <p:nvPr/>
          </p:nvSpPr>
          <p:spPr>
            <a:xfrm>
              <a:off x="6327788" y="4290015"/>
              <a:ext cx="611879" cy="391434"/>
            </a:xfrm>
            <a:prstGeom prst="line">
              <a:avLst/>
            </a:prstGeom>
            <a:ln w="19080">
              <a:solidFill>
                <a:srgbClr val="4F271C"/>
              </a:solidFill>
              <a:round/>
            </a:ln>
          </p:spPr>
        </p:sp>
        <p:sp>
          <p:nvSpPr>
            <p:cNvPr id="58" name="CustomShape 18"/>
            <p:cNvSpPr/>
            <p:nvPr/>
          </p:nvSpPr>
          <p:spPr>
            <a:xfrm>
              <a:off x="6735024" y="4553736"/>
              <a:ext cx="1860168" cy="564408"/>
            </a:xfrm>
            <a:prstGeom prst="rect">
              <a:avLst/>
            </a:prstGeom>
            <a:noFill/>
            <a:ln>
              <a:noFill/>
            </a:ln>
          </p:spPr>
          <p:txBody>
            <a:bodyPr wrap="none" lIns="90000" tIns="45000" rIns="90000" bIns="45000"/>
            <a:lstStyle/>
            <a:p>
              <a:pPr algn="r">
                <a:lnSpc>
                  <a:spcPct val="100000"/>
                </a:lnSpc>
              </a:pPr>
              <a:r>
                <a:rPr lang="es-AR" sz="2400" dirty="0">
                  <a:solidFill>
                    <a:srgbClr val="4F271C"/>
                  </a:solidFill>
                  <a:latin typeface="Arial Narrow"/>
                </a:rPr>
                <a:t>código</a:t>
              </a:r>
              <a:r>
                <a:rPr lang="es-AR" sz="2400" b="1" dirty="0">
                  <a:solidFill>
                    <a:srgbClr val="4F271C"/>
                  </a:solidFill>
                  <a:latin typeface="Arial Narrow"/>
                </a:rPr>
                <a:t> </a:t>
              </a:r>
              <a:r>
                <a:rPr lang="es-AR" sz="2400" dirty="0">
                  <a:solidFill>
                    <a:srgbClr val="4F271C"/>
                  </a:solidFill>
                  <a:latin typeface="Arial Narrow"/>
                </a:rPr>
                <a:t>postal</a:t>
              </a:r>
              <a:endParaRPr lang="es-AR" dirty="0"/>
            </a:p>
          </p:txBody>
        </p:sp>
        <p:sp>
          <p:nvSpPr>
            <p:cNvPr id="59" name="CustomShape 11"/>
            <p:cNvSpPr/>
            <p:nvPr/>
          </p:nvSpPr>
          <p:spPr>
            <a:xfrm>
              <a:off x="2294972" y="5391614"/>
              <a:ext cx="963762" cy="489812"/>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calle</a:t>
              </a:r>
              <a:endParaRPr lang="es-AR" dirty="0"/>
            </a:p>
          </p:txBody>
        </p:sp>
        <p:sp>
          <p:nvSpPr>
            <p:cNvPr id="60" name="CustomShape 11"/>
            <p:cNvSpPr/>
            <p:nvPr/>
          </p:nvSpPr>
          <p:spPr>
            <a:xfrm>
              <a:off x="3283929" y="5657107"/>
              <a:ext cx="963762" cy="489812"/>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número</a:t>
              </a:r>
              <a:endParaRPr sz="2400" dirty="0">
                <a:solidFill>
                  <a:srgbClr val="4F271C"/>
                </a:solidFill>
                <a:latin typeface="Arial Narrow"/>
              </a:endParaRPr>
            </a:p>
          </p:txBody>
        </p:sp>
        <p:sp>
          <p:nvSpPr>
            <p:cNvPr id="61" name="CustomShape 11"/>
            <p:cNvSpPr/>
            <p:nvPr/>
          </p:nvSpPr>
          <p:spPr>
            <a:xfrm>
              <a:off x="4398153" y="5791755"/>
              <a:ext cx="1756151" cy="489812"/>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departamento</a:t>
              </a:r>
              <a:endParaRPr lang="es-AR" dirty="0"/>
            </a:p>
          </p:txBody>
        </p:sp>
        <p:sp>
          <p:nvSpPr>
            <p:cNvPr id="62" name="Line 14"/>
            <p:cNvSpPr/>
            <p:nvPr/>
          </p:nvSpPr>
          <p:spPr>
            <a:xfrm flipH="1">
              <a:off x="2957068" y="5199488"/>
              <a:ext cx="374234" cy="182405"/>
            </a:xfrm>
            <a:prstGeom prst="line">
              <a:avLst/>
            </a:prstGeom>
            <a:ln w="19080">
              <a:solidFill>
                <a:srgbClr val="4F271C"/>
              </a:solidFill>
              <a:round/>
            </a:ln>
          </p:spPr>
        </p:sp>
        <p:sp>
          <p:nvSpPr>
            <p:cNvPr id="63" name="Line 14"/>
            <p:cNvSpPr/>
            <p:nvPr/>
          </p:nvSpPr>
          <p:spPr>
            <a:xfrm>
              <a:off x="3797145" y="5253454"/>
              <a:ext cx="7410" cy="403653"/>
            </a:xfrm>
            <a:prstGeom prst="line">
              <a:avLst/>
            </a:prstGeom>
            <a:ln w="19080">
              <a:solidFill>
                <a:srgbClr val="4F271C"/>
              </a:solidFill>
              <a:round/>
            </a:ln>
          </p:spPr>
        </p:sp>
        <p:sp>
          <p:nvSpPr>
            <p:cNvPr id="64" name="Line 14"/>
            <p:cNvSpPr/>
            <p:nvPr/>
          </p:nvSpPr>
          <p:spPr>
            <a:xfrm flipH="1" flipV="1">
              <a:off x="4247690" y="5199487"/>
              <a:ext cx="644073" cy="537734"/>
            </a:xfrm>
            <a:prstGeom prst="line">
              <a:avLst/>
            </a:prstGeom>
            <a:ln w="19080">
              <a:solidFill>
                <a:srgbClr val="4F271C"/>
              </a:solidFill>
              <a:round/>
            </a:ln>
          </p:spPr>
        </p:sp>
        <p:sp>
          <p:nvSpPr>
            <p:cNvPr id="65" name="Oval 64"/>
            <p:cNvSpPr/>
            <p:nvPr/>
          </p:nvSpPr>
          <p:spPr>
            <a:xfrm>
              <a:off x="3797146" y="3859996"/>
              <a:ext cx="2702014" cy="543776"/>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6" name="Oval 65"/>
            <p:cNvSpPr/>
            <p:nvPr/>
          </p:nvSpPr>
          <p:spPr>
            <a:xfrm>
              <a:off x="6693063" y="4553735"/>
              <a:ext cx="2129212" cy="543776"/>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7" name="Oval 66"/>
            <p:cNvSpPr/>
            <p:nvPr/>
          </p:nvSpPr>
          <p:spPr>
            <a:xfrm>
              <a:off x="5750570" y="5219752"/>
              <a:ext cx="1421489" cy="543776"/>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8" name="Oval 67"/>
            <p:cNvSpPr/>
            <p:nvPr/>
          </p:nvSpPr>
          <p:spPr>
            <a:xfrm>
              <a:off x="4580433" y="4838116"/>
              <a:ext cx="1421489" cy="543776"/>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9" name="Oval 68"/>
            <p:cNvSpPr/>
            <p:nvPr/>
          </p:nvSpPr>
          <p:spPr>
            <a:xfrm>
              <a:off x="3104987" y="4727158"/>
              <a:ext cx="1421489" cy="543776"/>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0" name="Oval 69"/>
            <p:cNvSpPr/>
            <p:nvPr/>
          </p:nvSpPr>
          <p:spPr>
            <a:xfrm>
              <a:off x="2269021" y="5347370"/>
              <a:ext cx="989712" cy="543776"/>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1" name="Oval 70"/>
            <p:cNvSpPr/>
            <p:nvPr/>
          </p:nvSpPr>
          <p:spPr>
            <a:xfrm>
              <a:off x="3226461" y="5684735"/>
              <a:ext cx="1162479" cy="543776"/>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2" name="Oval 71"/>
            <p:cNvSpPr/>
            <p:nvPr/>
          </p:nvSpPr>
          <p:spPr>
            <a:xfrm>
              <a:off x="4411703" y="5778618"/>
              <a:ext cx="1842811" cy="564608"/>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3" name="Oval 72"/>
            <p:cNvSpPr/>
            <p:nvPr/>
          </p:nvSpPr>
          <p:spPr>
            <a:xfrm>
              <a:off x="7543852" y="3124691"/>
              <a:ext cx="1459108" cy="543776"/>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4" name="CustomShape 10"/>
            <p:cNvSpPr/>
            <p:nvPr/>
          </p:nvSpPr>
          <p:spPr>
            <a:xfrm>
              <a:off x="7678853" y="3143115"/>
              <a:ext cx="1212258" cy="489811"/>
            </a:xfrm>
            <a:prstGeom prst="rect">
              <a:avLst/>
            </a:prstGeom>
            <a:noFill/>
            <a:ln>
              <a:noFill/>
            </a:ln>
          </p:spPr>
          <p:txBody>
            <a:bodyPr wrap="none" lIns="90000" tIns="45000" rIns="90000" bIns="45000"/>
            <a:lstStyle/>
            <a:p>
              <a:pPr algn="ctr">
                <a:lnSpc>
                  <a:spcPct val="100000"/>
                </a:lnSpc>
              </a:pPr>
              <a:r>
                <a:rPr lang="es-AR" sz="2400" u="sng" dirty="0">
                  <a:solidFill>
                    <a:srgbClr val="4F271C"/>
                  </a:solidFill>
                  <a:latin typeface="Arial Narrow"/>
                </a:rPr>
                <a:t>legajo</a:t>
              </a:r>
              <a:endParaRPr lang="es-AR" u="sng" dirty="0"/>
            </a:p>
          </p:txBody>
        </p:sp>
        <p:sp>
          <p:nvSpPr>
            <p:cNvPr id="75" name="CustomShape 10"/>
            <p:cNvSpPr/>
            <p:nvPr/>
          </p:nvSpPr>
          <p:spPr>
            <a:xfrm>
              <a:off x="4986334" y="3143115"/>
              <a:ext cx="1512826" cy="489811"/>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EMPLEADO</a:t>
              </a:r>
              <a:endParaRPr lang="es-AR" dirty="0"/>
            </a:p>
          </p:txBody>
        </p:sp>
        <p:sp>
          <p:nvSpPr>
            <p:cNvPr id="76" name="Rectangle 75"/>
            <p:cNvSpPr/>
            <p:nvPr/>
          </p:nvSpPr>
          <p:spPr>
            <a:xfrm>
              <a:off x="4883637" y="3071340"/>
              <a:ext cx="1750525" cy="543776"/>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7" name="Line 15"/>
            <p:cNvSpPr/>
            <p:nvPr/>
          </p:nvSpPr>
          <p:spPr>
            <a:xfrm flipH="1" flipV="1">
              <a:off x="6634163" y="3362178"/>
              <a:ext cx="909687" cy="28389"/>
            </a:xfrm>
            <a:prstGeom prst="line">
              <a:avLst/>
            </a:prstGeom>
            <a:ln w="19080">
              <a:solidFill>
                <a:srgbClr val="4F271C"/>
              </a:solidFill>
              <a:round/>
            </a:ln>
          </p:spPr>
        </p:sp>
        <p:sp>
          <p:nvSpPr>
            <p:cNvPr id="78" name="Line 15"/>
            <p:cNvSpPr/>
            <p:nvPr/>
          </p:nvSpPr>
          <p:spPr>
            <a:xfrm>
              <a:off x="5516379" y="3632926"/>
              <a:ext cx="0" cy="238353"/>
            </a:xfrm>
            <a:prstGeom prst="line">
              <a:avLst/>
            </a:prstGeom>
            <a:ln w="19080">
              <a:solidFill>
                <a:srgbClr val="4F271C"/>
              </a:solidFill>
              <a:round/>
            </a:ln>
          </p:spPr>
        </p:sp>
      </p:gr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209043" y="-27266"/>
            <a:ext cx="8725914" cy="891422"/>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Atributos compuestos</a:t>
            </a:r>
          </a:p>
        </p:txBody>
      </p:sp>
      <p:sp>
        <p:nvSpPr>
          <p:cNvPr id="45" name="TextBox 44"/>
          <p:cNvSpPr txBox="1"/>
          <p:nvPr/>
        </p:nvSpPr>
        <p:spPr>
          <a:xfrm>
            <a:off x="191967" y="4585406"/>
            <a:ext cx="8722205" cy="2167086"/>
          </a:xfrm>
          <a:prstGeom prst="rect">
            <a:avLst/>
          </a:prstGeom>
          <a:noFill/>
        </p:spPr>
        <p:txBody>
          <a:bodyPr wrap="square" rtlCol="0">
            <a:normAutofit/>
          </a:bodyPr>
          <a:lstStyle/>
          <a:p>
            <a:r>
              <a:rPr lang="es-AR" sz="2800" noProof="1">
                <a:solidFill>
                  <a:srgbClr val="000000"/>
                </a:solidFill>
              </a:rPr>
              <a:t>También es posible modelarlos de esta manera:</a:t>
            </a:r>
          </a:p>
          <a:p>
            <a:r>
              <a:rPr lang="es-AR" sz="2800" b="1" noProof="1">
                <a:solidFill>
                  <a:schemeClr val="accent5">
                    <a:lumMod val="75000"/>
                  </a:schemeClr>
                </a:solidFill>
                <a:effectLst>
                  <a:outerShdw blurRad="38100" dist="38100" dir="2700000" algn="tl">
                    <a:srgbClr val="000000">
                      <a:alpha val="43137"/>
                    </a:srgbClr>
                  </a:outerShdw>
                </a:effectLst>
              </a:rPr>
              <a:t>Empleado (</a:t>
            </a:r>
            <a:r>
              <a:rPr lang="es-AR" sz="2800" b="1" u="sng" noProof="1">
                <a:solidFill>
                  <a:schemeClr val="accent5">
                    <a:lumMod val="75000"/>
                  </a:schemeClr>
                </a:solidFill>
                <a:effectLst>
                  <a:outerShdw blurRad="38100" dist="38100" dir="2700000" algn="tl">
                    <a:srgbClr val="000000">
                      <a:alpha val="43137"/>
                    </a:srgbClr>
                  </a:outerShdw>
                </a:effectLst>
              </a:rPr>
              <a:t>legajo</a:t>
            </a:r>
            <a:r>
              <a:rPr lang="es-AR" sz="2800" b="1" noProof="1">
                <a:solidFill>
                  <a:schemeClr val="accent5">
                    <a:lumMod val="75000"/>
                  </a:schemeClr>
                </a:solidFill>
                <a:effectLst>
                  <a:outerShdw blurRad="38100" dist="38100" dir="2700000" algn="tl">
                    <a:srgbClr val="000000">
                      <a:alpha val="43137"/>
                    </a:srgbClr>
                  </a:outerShdw>
                </a:effectLst>
              </a:rPr>
              <a:t>, direccion_fisica)</a:t>
            </a:r>
          </a:p>
          <a:p>
            <a:r>
              <a:rPr lang="es-AR" sz="2800" b="1" noProof="1">
                <a:solidFill>
                  <a:schemeClr val="accent5">
                    <a:lumMod val="75000"/>
                  </a:schemeClr>
                </a:solidFill>
                <a:effectLst>
                  <a:outerShdw blurRad="38100" dist="38100" dir="2700000" algn="tl">
                    <a:srgbClr val="000000">
                      <a:alpha val="43137"/>
                    </a:srgbClr>
                  </a:outerShdw>
                </a:effectLst>
              </a:rPr>
              <a:t>Empleado (</a:t>
            </a:r>
            <a:r>
              <a:rPr lang="es-AR" sz="2800" b="1" u="sng" noProof="1">
                <a:solidFill>
                  <a:schemeClr val="accent5">
                    <a:lumMod val="75000"/>
                  </a:schemeClr>
                </a:solidFill>
                <a:effectLst>
                  <a:outerShdw blurRad="38100" dist="38100" dir="2700000" algn="tl">
                    <a:srgbClr val="000000">
                      <a:alpha val="43137"/>
                    </a:srgbClr>
                  </a:outerShdw>
                </a:effectLst>
              </a:rPr>
              <a:t>legajo</a:t>
            </a:r>
            <a:r>
              <a:rPr lang="es-AR" sz="2800" b="1" noProof="1">
                <a:solidFill>
                  <a:schemeClr val="accent5">
                    <a:lumMod val="75000"/>
                  </a:schemeClr>
                </a:solidFill>
                <a:effectLst>
                  <a:outerShdw blurRad="38100" dist="38100" dir="2700000" algn="tl">
                    <a:srgbClr val="000000">
                      <a:alpha val="43137"/>
                    </a:srgbClr>
                  </a:outerShdw>
                </a:effectLst>
              </a:rPr>
              <a:t>, direccion, ciudad, provincia, cod_postal)</a:t>
            </a:r>
          </a:p>
          <a:p>
            <a:endParaRPr lang="es-AR" dirty="0"/>
          </a:p>
        </p:txBody>
      </p:sp>
      <p:grpSp>
        <p:nvGrpSpPr>
          <p:cNvPr id="46" name="Group 45"/>
          <p:cNvGrpSpPr/>
          <p:nvPr/>
        </p:nvGrpSpPr>
        <p:grpSpPr>
          <a:xfrm>
            <a:off x="976427" y="1210078"/>
            <a:ext cx="6733939" cy="3271886"/>
            <a:chOff x="2269021" y="3071340"/>
            <a:chExt cx="6733939" cy="3271886"/>
          </a:xfrm>
        </p:grpSpPr>
        <p:sp>
          <p:nvSpPr>
            <p:cNvPr id="50" name="CustomShape 10"/>
            <p:cNvSpPr/>
            <p:nvPr/>
          </p:nvSpPr>
          <p:spPr>
            <a:xfrm>
              <a:off x="4247690" y="3898907"/>
              <a:ext cx="1797652" cy="572736"/>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Dirección</a:t>
              </a:r>
              <a:r>
                <a:rPr lang="es-AR" sz="2400" b="1" dirty="0">
                  <a:solidFill>
                    <a:srgbClr val="4F271C"/>
                  </a:solidFill>
                  <a:latin typeface="Arial Narrow"/>
                </a:rPr>
                <a:t> </a:t>
              </a:r>
              <a:r>
                <a:rPr lang="es-AR" sz="2400" dirty="0">
                  <a:solidFill>
                    <a:srgbClr val="4F271C"/>
                  </a:solidFill>
                  <a:latin typeface="Arial Narrow"/>
                </a:rPr>
                <a:t>física</a:t>
              </a:r>
              <a:endParaRPr lang="es-AR" dirty="0"/>
            </a:p>
          </p:txBody>
        </p:sp>
        <p:sp>
          <p:nvSpPr>
            <p:cNvPr id="51" name="CustomShape 11"/>
            <p:cNvSpPr/>
            <p:nvPr/>
          </p:nvSpPr>
          <p:spPr>
            <a:xfrm>
              <a:off x="3258734" y="4718519"/>
              <a:ext cx="1151636" cy="489812"/>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dirección</a:t>
              </a:r>
              <a:endParaRPr lang="es-AR" dirty="0"/>
            </a:p>
          </p:txBody>
        </p:sp>
        <p:sp>
          <p:nvSpPr>
            <p:cNvPr id="52" name="CustomShape 12"/>
            <p:cNvSpPr/>
            <p:nvPr/>
          </p:nvSpPr>
          <p:spPr>
            <a:xfrm>
              <a:off x="4799858" y="4826973"/>
              <a:ext cx="900893" cy="489812"/>
            </a:xfrm>
            <a:prstGeom prst="rect">
              <a:avLst/>
            </a:prstGeom>
            <a:noFill/>
            <a:ln>
              <a:noFill/>
            </a:ln>
          </p:spPr>
          <p:txBody>
            <a:bodyPr wrap="none" lIns="90000" tIns="45000" rIns="90000" bIns="45000"/>
            <a:lstStyle/>
            <a:p>
              <a:pPr algn="ctr">
                <a:lnSpc>
                  <a:spcPct val="100000"/>
                </a:lnSpc>
              </a:pPr>
              <a:r>
                <a:rPr lang="en-US" sz="2400" dirty="0">
                  <a:solidFill>
                    <a:srgbClr val="4F271C"/>
                  </a:solidFill>
                  <a:latin typeface="Arial Narrow"/>
                </a:rPr>
                <a:t>ciudad</a:t>
              </a:r>
              <a:endParaRPr dirty="0"/>
            </a:p>
          </p:txBody>
        </p:sp>
        <p:sp>
          <p:nvSpPr>
            <p:cNvPr id="53" name="CustomShape 13"/>
            <p:cNvSpPr/>
            <p:nvPr/>
          </p:nvSpPr>
          <p:spPr>
            <a:xfrm>
              <a:off x="5870816" y="5221554"/>
              <a:ext cx="1181004" cy="489812"/>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provincia</a:t>
              </a:r>
              <a:endParaRPr lang="es-AR" dirty="0"/>
            </a:p>
          </p:txBody>
        </p:sp>
        <p:sp>
          <p:nvSpPr>
            <p:cNvPr id="54" name="Line 14"/>
            <p:cNvSpPr/>
            <p:nvPr/>
          </p:nvSpPr>
          <p:spPr>
            <a:xfrm flipH="1">
              <a:off x="4174956" y="4313357"/>
              <a:ext cx="213983" cy="415614"/>
            </a:xfrm>
            <a:prstGeom prst="line">
              <a:avLst/>
            </a:prstGeom>
            <a:ln w="19080">
              <a:solidFill>
                <a:srgbClr val="4F271C"/>
              </a:solidFill>
              <a:round/>
            </a:ln>
          </p:spPr>
        </p:sp>
        <p:sp>
          <p:nvSpPr>
            <p:cNvPr id="55" name="Line 15"/>
            <p:cNvSpPr/>
            <p:nvPr/>
          </p:nvSpPr>
          <p:spPr>
            <a:xfrm>
              <a:off x="5250303" y="4399591"/>
              <a:ext cx="54857" cy="449135"/>
            </a:xfrm>
            <a:prstGeom prst="line">
              <a:avLst/>
            </a:prstGeom>
            <a:ln w="19080">
              <a:solidFill>
                <a:srgbClr val="4F271C"/>
              </a:solidFill>
              <a:round/>
            </a:ln>
          </p:spPr>
        </p:sp>
        <p:sp>
          <p:nvSpPr>
            <p:cNvPr id="56" name="Line 16"/>
            <p:cNvSpPr/>
            <p:nvPr/>
          </p:nvSpPr>
          <p:spPr>
            <a:xfrm flipH="1" flipV="1">
              <a:off x="5811497" y="4375228"/>
              <a:ext cx="474330" cy="813876"/>
            </a:xfrm>
            <a:prstGeom prst="line">
              <a:avLst/>
            </a:prstGeom>
            <a:ln w="19080">
              <a:solidFill>
                <a:srgbClr val="4F271C"/>
              </a:solidFill>
              <a:round/>
            </a:ln>
          </p:spPr>
        </p:sp>
        <p:sp>
          <p:nvSpPr>
            <p:cNvPr id="57" name="Line 17"/>
            <p:cNvSpPr/>
            <p:nvPr/>
          </p:nvSpPr>
          <p:spPr>
            <a:xfrm>
              <a:off x="6327788" y="4290015"/>
              <a:ext cx="611879" cy="391434"/>
            </a:xfrm>
            <a:prstGeom prst="line">
              <a:avLst/>
            </a:prstGeom>
            <a:ln w="19080">
              <a:solidFill>
                <a:srgbClr val="4F271C"/>
              </a:solidFill>
              <a:round/>
            </a:ln>
          </p:spPr>
        </p:sp>
        <p:sp>
          <p:nvSpPr>
            <p:cNvPr id="58" name="CustomShape 18"/>
            <p:cNvSpPr/>
            <p:nvPr/>
          </p:nvSpPr>
          <p:spPr>
            <a:xfrm>
              <a:off x="6735024" y="4553736"/>
              <a:ext cx="1860168" cy="564408"/>
            </a:xfrm>
            <a:prstGeom prst="rect">
              <a:avLst/>
            </a:prstGeom>
            <a:noFill/>
            <a:ln>
              <a:noFill/>
            </a:ln>
          </p:spPr>
          <p:txBody>
            <a:bodyPr wrap="none" lIns="90000" tIns="45000" rIns="90000" bIns="45000"/>
            <a:lstStyle/>
            <a:p>
              <a:pPr algn="r">
                <a:lnSpc>
                  <a:spcPct val="100000"/>
                </a:lnSpc>
              </a:pPr>
              <a:r>
                <a:rPr lang="es-AR" sz="2400" dirty="0">
                  <a:solidFill>
                    <a:srgbClr val="4F271C"/>
                  </a:solidFill>
                  <a:latin typeface="Arial Narrow"/>
                </a:rPr>
                <a:t>código</a:t>
              </a:r>
              <a:r>
                <a:rPr lang="es-AR" sz="2400" b="1" dirty="0">
                  <a:solidFill>
                    <a:srgbClr val="4F271C"/>
                  </a:solidFill>
                  <a:latin typeface="Arial Narrow"/>
                </a:rPr>
                <a:t> </a:t>
              </a:r>
              <a:r>
                <a:rPr lang="es-AR" sz="2400" dirty="0">
                  <a:solidFill>
                    <a:srgbClr val="4F271C"/>
                  </a:solidFill>
                  <a:latin typeface="Arial Narrow"/>
                </a:rPr>
                <a:t>postal</a:t>
              </a:r>
              <a:endParaRPr lang="es-AR" dirty="0"/>
            </a:p>
          </p:txBody>
        </p:sp>
        <p:sp>
          <p:nvSpPr>
            <p:cNvPr id="59" name="CustomShape 11"/>
            <p:cNvSpPr/>
            <p:nvPr/>
          </p:nvSpPr>
          <p:spPr>
            <a:xfrm>
              <a:off x="2294972" y="5391614"/>
              <a:ext cx="963762" cy="489812"/>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calle</a:t>
              </a:r>
              <a:endParaRPr lang="es-AR" dirty="0"/>
            </a:p>
          </p:txBody>
        </p:sp>
        <p:sp>
          <p:nvSpPr>
            <p:cNvPr id="60" name="CustomShape 11"/>
            <p:cNvSpPr/>
            <p:nvPr/>
          </p:nvSpPr>
          <p:spPr>
            <a:xfrm>
              <a:off x="3283929" y="5657107"/>
              <a:ext cx="963762" cy="489812"/>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número</a:t>
              </a:r>
              <a:endParaRPr sz="2400" dirty="0">
                <a:solidFill>
                  <a:srgbClr val="4F271C"/>
                </a:solidFill>
                <a:latin typeface="Arial Narrow"/>
              </a:endParaRPr>
            </a:p>
          </p:txBody>
        </p:sp>
        <p:sp>
          <p:nvSpPr>
            <p:cNvPr id="61" name="CustomShape 11"/>
            <p:cNvSpPr/>
            <p:nvPr/>
          </p:nvSpPr>
          <p:spPr>
            <a:xfrm>
              <a:off x="4398153" y="5791755"/>
              <a:ext cx="1756151" cy="489812"/>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departamento</a:t>
              </a:r>
              <a:endParaRPr lang="es-AR" dirty="0"/>
            </a:p>
          </p:txBody>
        </p:sp>
        <p:sp>
          <p:nvSpPr>
            <p:cNvPr id="62" name="Line 14"/>
            <p:cNvSpPr/>
            <p:nvPr/>
          </p:nvSpPr>
          <p:spPr>
            <a:xfrm flipH="1">
              <a:off x="2957068" y="5199488"/>
              <a:ext cx="374234" cy="182405"/>
            </a:xfrm>
            <a:prstGeom prst="line">
              <a:avLst/>
            </a:prstGeom>
            <a:ln w="19080">
              <a:solidFill>
                <a:srgbClr val="4F271C"/>
              </a:solidFill>
              <a:round/>
            </a:ln>
          </p:spPr>
        </p:sp>
        <p:sp>
          <p:nvSpPr>
            <p:cNvPr id="63" name="Line 14"/>
            <p:cNvSpPr/>
            <p:nvPr/>
          </p:nvSpPr>
          <p:spPr>
            <a:xfrm>
              <a:off x="3797145" y="5253454"/>
              <a:ext cx="7410" cy="403653"/>
            </a:xfrm>
            <a:prstGeom prst="line">
              <a:avLst/>
            </a:prstGeom>
            <a:ln w="19080">
              <a:solidFill>
                <a:srgbClr val="4F271C"/>
              </a:solidFill>
              <a:round/>
            </a:ln>
          </p:spPr>
        </p:sp>
        <p:sp>
          <p:nvSpPr>
            <p:cNvPr id="64" name="Line 14"/>
            <p:cNvSpPr/>
            <p:nvPr/>
          </p:nvSpPr>
          <p:spPr>
            <a:xfrm flipH="1" flipV="1">
              <a:off x="4247690" y="5199487"/>
              <a:ext cx="644073" cy="537734"/>
            </a:xfrm>
            <a:prstGeom prst="line">
              <a:avLst/>
            </a:prstGeom>
            <a:ln w="19080">
              <a:solidFill>
                <a:srgbClr val="4F271C"/>
              </a:solidFill>
              <a:round/>
            </a:ln>
          </p:spPr>
        </p:sp>
        <p:sp>
          <p:nvSpPr>
            <p:cNvPr id="65" name="Oval 64"/>
            <p:cNvSpPr/>
            <p:nvPr/>
          </p:nvSpPr>
          <p:spPr>
            <a:xfrm>
              <a:off x="3797146" y="3859996"/>
              <a:ext cx="2702014" cy="543776"/>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6" name="Oval 65"/>
            <p:cNvSpPr/>
            <p:nvPr/>
          </p:nvSpPr>
          <p:spPr>
            <a:xfrm>
              <a:off x="6693063" y="4553735"/>
              <a:ext cx="2129212" cy="543776"/>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7" name="Oval 66"/>
            <p:cNvSpPr/>
            <p:nvPr/>
          </p:nvSpPr>
          <p:spPr>
            <a:xfrm>
              <a:off x="5750570" y="5219752"/>
              <a:ext cx="1421489" cy="543776"/>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8" name="Oval 67"/>
            <p:cNvSpPr/>
            <p:nvPr/>
          </p:nvSpPr>
          <p:spPr>
            <a:xfrm>
              <a:off x="4580433" y="4838116"/>
              <a:ext cx="1421489" cy="543776"/>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9" name="Oval 68"/>
            <p:cNvSpPr/>
            <p:nvPr/>
          </p:nvSpPr>
          <p:spPr>
            <a:xfrm>
              <a:off x="3104987" y="4727158"/>
              <a:ext cx="1421489" cy="543776"/>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0" name="Oval 69"/>
            <p:cNvSpPr/>
            <p:nvPr/>
          </p:nvSpPr>
          <p:spPr>
            <a:xfrm>
              <a:off x="2269021" y="5347370"/>
              <a:ext cx="989712" cy="543776"/>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1" name="Oval 70"/>
            <p:cNvSpPr/>
            <p:nvPr/>
          </p:nvSpPr>
          <p:spPr>
            <a:xfrm>
              <a:off x="3226461" y="5684735"/>
              <a:ext cx="1162479" cy="543776"/>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2" name="Oval 71"/>
            <p:cNvSpPr/>
            <p:nvPr/>
          </p:nvSpPr>
          <p:spPr>
            <a:xfrm>
              <a:off x="4411703" y="5778618"/>
              <a:ext cx="1842811" cy="564608"/>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3" name="Oval 72"/>
            <p:cNvSpPr/>
            <p:nvPr/>
          </p:nvSpPr>
          <p:spPr>
            <a:xfrm>
              <a:off x="7543852" y="3124691"/>
              <a:ext cx="1459108" cy="543776"/>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4" name="CustomShape 10"/>
            <p:cNvSpPr/>
            <p:nvPr/>
          </p:nvSpPr>
          <p:spPr>
            <a:xfrm>
              <a:off x="7678853" y="3143115"/>
              <a:ext cx="1212258" cy="489811"/>
            </a:xfrm>
            <a:prstGeom prst="rect">
              <a:avLst/>
            </a:prstGeom>
            <a:noFill/>
            <a:ln>
              <a:noFill/>
            </a:ln>
          </p:spPr>
          <p:txBody>
            <a:bodyPr wrap="none" lIns="90000" tIns="45000" rIns="90000" bIns="45000"/>
            <a:lstStyle/>
            <a:p>
              <a:pPr algn="ctr">
                <a:lnSpc>
                  <a:spcPct val="100000"/>
                </a:lnSpc>
              </a:pPr>
              <a:r>
                <a:rPr lang="es-AR" sz="2400" u="sng" dirty="0">
                  <a:solidFill>
                    <a:srgbClr val="4F271C"/>
                  </a:solidFill>
                  <a:latin typeface="Arial Narrow"/>
                </a:rPr>
                <a:t>legajo</a:t>
              </a:r>
              <a:endParaRPr lang="es-AR" u="sng" dirty="0"/>
            </a:p>
          </p:txBody>
        </p:sp>
        <p:sp>
          <p:nvSpPr>
            <p:cNvPr id="75" name="CustomShape 10"/>
            <p:cNvSpPr/>
            <p:nvPr/>
          </p:nvSpPr>
          <p:spPr>
            <a:xfrm>
              <a:off x="4986334" y="3143115"/>
              <a:ext cx="1512826" cy="489811"/>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EMPLEADO</a:t>
              </a:r>
              <a:endParaRPr lang="es-AR" dirty="0"/>
            </a:p>
          </p:txBody>
        </p:sp>
        <p:sp>
          <p:nvSpPr>
            <p:cNvPr id="76" name="Rectangle 75"/>
            <p:cNvSpPr/>
            <p:nvPr/>
          </p:nvSpPr>
          <p:spPr>
            <a:xfrm>
              <a:off x="4883637" y="3071340"/>
              <a:ext cx="1750525" cy="543776"/>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7" name="Line 15"/>
            <p:cNvSpPr/>
            <p:nvPr/>
          </p:nvSpPr>
          <p:spPr>
            <a:xfrm flipH="1" flipV="1">
              <a:off x="6634163" y="3362178"/>
              <a:ext cx="909687" cy="28389"/>
            </a:xfrm>
            <a:prstGeom prst="line">
              <a:avLst/>
            </a:prstGeom>
            <a:ln w="19080">
              <a:solidFill>
                <a:srgbClr val="4F271C"/>
              </a:solidFill>
              <a:round/>
            </a:ln>
          </p:spPr>
        </p:sp>
        <p:sp>
          <p:nvSpPr>
            <p:cNvPr id="78" name="Line 15"/>
            <p:cNvSpPr/>
            <p:nvPr/>
          </p:nvSpPr>
          <p:spPr>
            <a:xfrm>
              <a:off x="5516379" y="3632926"/>
              <a:ext cx="0" cy="238353"/>
            </a:xfrm>
            <a:prstGeom prst="line">
              <a:avLst/>
            </a:prstGeom>
            <a:ln w="19080">
              <a:solidFill>
                <a:srgbClr val="4F271C"/>
              </a:solidFill>
              <a:round/>
            </a:ln>
          </p:spPr>
        </p:sp>
      </p:grpSp>
    </p:spTree>
    <p:extLst>
      <p:ext uri="{BB962C8B-B14F-4D97-AF65-F5344CB8AC3E}">
        <p14:creationId xmlns:p14="http://schemas.microsoft.com/office/powerpoint/2010/main" val="149489349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220094" y="0"/>
            <a:ext cx="8680356" cy="995082"/>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Relaciones Ternarias</a:t>
            </a:r>
          </a:p>
        </p:txBody>
      </p:sp>
      <p:sp>
        <p:nvSpPr>
          <p:cNvPr id="169" name="CustomShape 2"/>
          <p:cNvSpPr/>
          <p:nvPr/>
        </p:nvSpPr>
        <p:spPr>
          <a:xfrm>
            <a:off x="220093" y="900953"/>
            <a:ext cx="8680357" cy="5795683"/>
          </a:xfrm>
          <a:prstGeom prst="rect">
            <a:avLst/>
          </a:prstGeom>
          <a:noFill/>
          <a:ln>
            <a:noFill/>
          </a:ln>
        </p:spPr>
        <p:txBody>
          <a:bodyPr lIns="90000" tIns="45000" rIns="90000" bIns="45000">
            <a:normAutofit fontScale="92500" lnSpcReduction="20000"/>
          </a:bodyPr>
          <a:lstStyle/>
          <a:p>
            <a:pPr marL="571500" lvl="1" indent="-571500">
              <a:buFont typeface="Arial" panose="020B0604020202020204" pitchFamily="34" charset="0"/>
              <a:buChar char="•"/>
            </a:pPr>
            <a:r>
              <a:rPr lang="es-ES" sz="3600" dirty="0"/>
              <a:t>Paso 7: Por cada tipo de relación ternaria o de grado mayor a dos, cree una nueva relación S para representar R. Incluya como atributos de la foreign key en S las claves principales de las relaciones que representan los tipos de entidad participantes. Incluya también cualesquiera atributos simples del tipo de relación (o los componentes simples de los atributos compuestos) como atributos de S. Normalmente, la clave principal de S es una combinación de todas las foreign </a:t>
            </a:r>
            <a:r>
              <a:rPr lang="es-ES" sz="3600" dirty="0" err="1"/>
              <a:t>keys</a:t>
            </a:r>
            <a:r>
              <a:rPr lang="es-ES" sz="3600" dirty="0"/>
              <a:t> que hacen referencia a las relaciones que representan los tipos de entidad participantes.</a:t>
            </a:r>
          </a:p>
        </p:txBody>
      </p:sp>
    </p:spTree>
    <p:extLst>
      <p:ext uri="{BB962C8B-B14F-4D97-AF65-F5344CB8AC3E}">
        <p14:creationId xmlns:p14="http://schemas.microsoft.com/office/powerpoint/2010/main" val="337558463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255789" y="-68999"/>
            <a:ext cx="8725914" cy="891422"/>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Relaciones Ternarias</a:t>
            </a:r>
          </a:p>
        </p:txBody>
      </p:sp>
      <p:grpSp>
        <p:nvGrpSpPr>
          <p:cNvPr id="11" name="Group 10"/>
          <p:cNvGrpSpPr/>
          <p:nvPr/>
        </p:nvGrpSpPr>
        <p:grpSpPr>
          <a:xfrm>
            <a:off x="191967" y="822423"/>
            <a:ext cx="8862184" cy="2638229"/>
            <a:chOff x="191967" y="822423"/>
            <a:chExt cx="8862184" cy="2839946"/>
          </a:xfrm>
        </p:grpSpPr>
        <p:sp>
          <p:nvSpPr>
            <p:cNvPr id="56" name="Line 15"/>
            <p:cNvSpPr/>
            <p:nvPr/>
          </p:nvSpPr>
          <p:spPr>
            <a:xfrm flipH="1">
              <a:off x="4025686" y="2368452"/>
              <a:ext cx="1292953" cy="279438"/>
            </a:xfrm>
            <a:prstGeom prst="line">
              <a:avLst/>
            </a:prstGeom>
            <a:ln w="19080">
              <a:solidFill>
                <a:srgbClr val="4F271C"/>
              </a:solidFill>
              <a:round/>
            </a:ln>
          </p:spPr>
        </p:sp>
        <p:grpSp>
          <p:nvGrpSpPr>
            <p:cNvPr id="10" name="Group 9"/>
            <p:cNvGrpSpPr/>
            <p:nvPr/>
          </p:nvGrpSpPr>
          <p:grpSpPr>
            <a:xfrm>
              <a:off x="191967" y="822423"/>
              <a:ext cx="8862184" cy="2839946"/>
              <a:chOff x="193365" y="693243"/>
              <a:chExt cx="8862184" cy="2839946"/>
            </a:xfrm>
          </p:grpSpPr>
          <p:grpSp>
            <p:nvGrpSpPr>
              <p:cNvPr id="9" name="Group 8"/>
              <p:cNvGrpSpPr/>
              <p:nvPr/>
            </p:nvGrpSpPr>
            <p:grpSpPr>
              <a:xfrm>
                <a:off x="193365" y="693243"/>
                <a:ext cx="8862184" cy="2804277"/>
                <a:chOff x="193365" y="693243"/>
                <a:chExt cx="8862184" cy="2804277"/>
              </a:xfrm>
            </p:grpSpPr>
            <p:grpSp>
              <p:nvGrpSpPr>
                <p:cNvPr id="2" name="Group 1"/>
                <p:cNvGrpSpPr/>
                <p:nvPr/>
              </p:nvGrpSpPr>
              <p:grpSpPr>
                <a:xfrm>
                  <a:off x="193365" y="693243"/>
                  <a:ext cx="8862184" cy="2804277"/>
                  <a:chOff x="18805" y="853604"/>
                  <a:chExt cx="8862184" cy="2804277"/>
                </a:xfrm>
              </p:grpSpPr>
              <p:grpSp>
                <p:nvGrpSpPr>
                  <p:cNvPr id="7" name="Group 6"/>
                  <p:cNvGrpSpPr/>
                  <p:nvPr/>
                </p:nvGrpSpPr>
                <p:grpSpPr>
                  <a:xfrm>
                    <a:off x="18805" y="1046090"/>
                    <a:ext cx="8862184" cy="2611791"/>
                    <a:chOff x="50370" y="715068"/>
                    <a:chExt cx="8862184" cy="2611791"/>
                  </a:xfrm>
                </p:grpSpPr>
                <p:grpSp>
                  <p:nvGrpSpPr>
                    <p:cNvPr id="6" name="Group 5"/>
                    <p:cNvGrpSpPr/>
                    <p:nvPr/>
                  </p:nvGrpSpPr>
                  <p:grpSpPr>
                    <a:xfrm>
                      <a:off x="50370" y="715068"/>
                      <a:ext cx="8862184" cy="2611791"/>
                      <a:chOff x="10520" y="691969"/>
                      <a:chExt cx="8862184" cy="2611791"/>
                    </a:xfrm>
                  </p:grpSpPr>
                  <p:grpSp>
                    <p:nvGrpSpPr>
                      <p:cNvPr id="4" name="Group 3"/>
                      <p:cNvGrpSpPr/>
                      <p:nvPr/>
                    </p:nvGrpSpPr>
                    <p:grpSpPr>
                      <a:xfrm>
                        <a:off x="10520" y="691969"/>
                        <a:ext cx="8862184" cy="2611791"/>
                        <a:chOff x="18805" y="738167"/>
                        <a:chExt cx="8862184" cy="2611791"/>
                      </a:xfrm>
                    </p:grpSpPr>
                    <p:grpSp>
                      <p:nvGrpSpPr>
                        <p:cNvPr id="3" name="Group 2"/>
                        <p:cNvGrpSpPr/>
                        <p:nvPr/>
                      </p:nvGrpSpPr>
                      <p:grpSpPr>
                        <a:xfrm>
                          <a:off x="18805" y="738167"/>
                          <a:ext cx="8862184" cy="2611791"/>
                          <a:chOff x="252808" y="738167"/>
                          <a:chExt cx="8862184" cy="2611791"/>
                        </a:xfrm>
                      </p:grpSpPr>
                      <p:grpSp>
                        <p:nvGrpSpPr>
                          <p:cNvPr id="36" name="Group 35"/>
                          <p:cNvGrpSpPr/>
                          <p:nvPr/>
                        </p:nvGrpSpPr>
                        <p:grpSpPr>
                          <a:xfrm>
                            <a:off x="252808" y="738167"/>
                            <a:ext cx="8862184" cy="2611791"/>
                            <a:chOff x="634090" y="1359496"/>
                            <a:chExt cx="8862184" cy="2611791"/>
                          </a:xfrm>
                        </p:grpSpPr>
                        <p:sp>
                          <p:nvSpPr>
                            <p:cNvPr id="37" name="Line 15"/>
                            <p:cNvSpPr/>
                            <p:nvPr/>
                          </p:nvSpPr>
                          <p:spPr>
                            <a:xfrm flipH="1">
                              <a:off x="2262516" y="1627800"/>
                              <a:ext cx="249603" cy="88400"/>
                            </a:xfrm>
                            <a:prstGeom prst="line">
                              <a:avLst/>
                            </a:prstGeom>
                            <a:ln w="19080">
                              <a:solidFill>
                                <a:srgbClr val="4F271C"/>
                              </a:solidFill>
                              <a:round/>
                            </a:ln>
                          </p:spPr>
                        </p:sp>
                        <p:grpSp>
                          <p:nvGrpSpPr>
                            <p:cNvPr id="38" name="Group 37"/>
                            <p:cNvGrpSpPr/>
                            <p:nvPr/>
                          </p:nvGrpSpPr>
                          <p:grpSpPr>
                            <a:xfrm>
                              <a:off x="634090" y="1359496"/>
                              <a:ext cx="8862184" cy="2611791"/>
                              <a:chOff x="634090" y="1359496"/>
                              <a:chExt cx="8862184" cy="2611791"/>
                            </a:xfrm>
                          </p:grpSpPr>
                          <p:sp>
                            <p:nvSpPr>
                              <p:cNvPr id="39" name="Oval 38"/>
                              <p:cNvSpPr/>
                              <p:nvPr/>
                            </p:nvSpPr>
                            <p:spPr>
                              <a:xfrm>
                                <a:off x="816021" y="2226935"/>
                                <a:ext cx="1529036"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1" name="Rectangle 40"/>
                              <p:cNvSpPr/>
                              <p:nvPr/>
                            </p:nvSpPr>
                            <p:spPr>
                              <a:xfrm>
                                <a:off x="2514127" y="1359496"/>
                                <a:ext cx="1834419" cy="515127"/>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2" name="Line 15"/>
                              <p:cNvSpPr/>
                              <p:nvPr/>
                            </p:nvSpPr>
                            <p:spPr>
                              <a:xfrm flipH="1" flipV="1">
                                <a:off x="4370936" y="1774518"/>
                                <a:ext cx="367288" cy="453221"/>
                              </a:xfrm>
                              <a:prstGeom prst="line">
                                <a:avLst/>
                              </a:prstGeom>
                              <a:ln w="19080">
                                <a:solidFill>
                                  <a:srgbClr val="4F271C"/>
                                </a:solidFill>
                                <a:round/>
                              </a:ln>
                            </p:spPr>
                          </p:sp>
                          <p:sp>
                            <p:nvSpPr>
                              <p:cNvPr id="43" name="Line 15"/>
                              <p:cNvSpPr/>
                              <p:nvPr/>
                            </p:nvSpPr>
                            <p:spPr>
                              <a:xfrm>
                                <a:off x="8348160" y="2530128"/>
                                <a:ext cx="389737" cy="409171"/>
                              </a:xfrm>
                              <a:prstGeom prst="line">
                                <a:avLst/>
                              </a:prstGeom>
                              <a:ln w="19080">
                                <a:solidFill>
                                  <a:srgbClr val="4F271C"/>
                                </a:solidFill>
                                <a:round/>
                              </a:ln>
                            </p:spPr>
                          </p:sp>
                          <p:sp>
                            <p:nvSpPr>
                              <p:cNvPr id="47" name="CustomShape 10"/>
                              <p:cNvSpPr/>
                              <p:nvPr/>
                            </p:nvSpPr>
                            <p:spPr>
                              <a:xfrm>
                                <a:off x="2536713" y="1403335"/>
                                <a:ext cx="1834418"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PRODUCTO</a:t>
                                </a:r>
                                <a:endParaRPr lang="es-AR" dirty="0"/>
                              </a:p>
                            </p:txBody>
                          </p:sp>
                          <p:sp>
                            <p:nvSpPr>
                              <p:cNvPr id="48" name="Line 15"/>
                              <p:cNvSpPr/>
                              <p:nvPr/>
                            </p:nvSpPr>
                            <p:spPr>
                              <a:xfrm flipH="1">
                                <a:off x="2294537" y="1874623"/>
                                <a:ext cx="454628" cy="511482"/>
                              </a:xfrm>
                              <a:prstGeom prst="line">
                                <a:avLst/>
                              </a:prstGeom>
                              <a:ln w="19080">
                                <a:solidFill>
                                  <a:srgbClr val="4F271C"/>
                                </a:solidFill>
                                <a:round/>
                              </a:ln>
                            </p:spPr>
                          </p:sp>
                          <p:sp>
                            <p:nvSpPr>
                              <p:cNvPr id="79" name="Oval 78"/>
                              <p:cNvSpPr/>
                              <p:nvPr/>
                            </p:nvSpPr>
                            <p:spPr>
                              <a:xfrm>
                                <a:off x="634090" y="1460271"/>
                                <a:ext cx="1605841"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0" name="Oval 79"/>
                              <p:cNvSpPr/>
                              <p:nvPr/>
                            </p:nvSpPr>
                            <p:spPr>
                              <a:xfrm>
                                <a:off x="7894950" y="2947408"/>
                                <a:ext cx="1601324"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1" name="CustomShape 10"/>
                              <p:cNvSpPr/>
                              <p:nvPr/>
                            </p:nvSpPr>
                            <p:spPr>
                              <a:xfrm>
                                <a:off x="756514" y="1485832"/>
                                <a:ext cx="1399696" cy="464005"/>
                              </a:xfrm>
                              <a:prstGeom prst="rect">
                                <a:avLst/>
                              </a:prstGeom>
                              <a:noFill/>
                              <a:ln>
                                <a:noFill/>
                              </a:ln>
                            </p:spPr>
                            <p:txBody>
                              <a:bodyPr wrap="none" lIns="90000" tIns="45000" rIns="90000" bIns="45000"/>
                              <a:lstStyle/>
                              <a:p>
                                <a:pPr algn="ctr">
                                  <a:lnSpc>
                                    <a:spcPct val="100000"/>
                                  </a:lnSpc>
                                </a:pPr>
                                <a:r>
                                  <a:rPr lang="es-AR" sz="2400" u="sng" dirty="0">
                                    <a:solidFill>
                                      <a:srgbClr val="4F271C"/>
                                    </a:solidFill>
                                    <a:latin typeface="Arial Narrow"/>
                                  </a:rPr>
                                  <a:t>identificador</a:t>
                                </a:r>
                                <a:endParaRPr lang="es-AR" u="sng" dirty="0"/>
                              </a:p>
                            </p:txBody>
                          </p:sp>
                          <p:sp>
                            <p:nvSpPr>
                              <p:cNvPr id="82" name="CustomShape 10"/>
                              <p:cNvSpPr/>
                              <p:nvPr/>
                            </p:nvSpPr>
                            <p:spPr>
                              <a:xfrm>
                                <a:off x="890948" y="2261421"/>
                                <a:ext cx="1270356"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nombre</a:t>
                                </a:r>
                                <a:endParaRPr lang="es-AR" dirty="0"/>
                              </a:p>
                            </p:txBody>
                          </p:sp>
                          <p:sp>
                            <p:nvSpPr>
                              <p:cNvPr id="83" name="CustomShape 10"/>
                              <p:cNvSpPr/>
                              <p:nvPr/>
                            </p:nvSpPr>
                            <p:spPr>
                              <a:xfrm>
                                <a:off x="7995141" y="2936683"/>
                                <a:ext cx="1400942"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presupuesto</a:t>
                                </a:r>
                                <a:endParaRPr lang="es-AR" dirty="0"/>
                              </a:p>
                            </p:txBody>
                          </p:sp>
                          <p:sp>
                            <p:nvSpPr>
                              <p:cNvPr id="84" name="CustomShape 10"/>
                              <p:cNvSpPr/>
                              <p:nvPr/>
                            </p:nvSpPr>
                            <p:spPr>
                              <a:xfrm>
                                <a:off x="7115081" y="2060760"/>
                                <a:ext cx="2131810"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PROYECTO</a:t>
                                </a:r>
                                <a:endParaRPr lang="es-AR" dirty="0"/>
                              </a:p>
                            </p:txBody>
                          </p:sp>
                          <p:sp>
                            <p:nvSpPr>
                              <p:cNvPr id="85" name="Oval 84"/>
                              <p:cNvSpPr/>
                              <p:nvPr/>
                            </p:nvSpPr>
                            <p:spPr>
                              <a:xfrm>
                                <a:off x="2132377" y="3449724"/>
                                <a:ext cx="1529036"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6" name="Line 15"/>
                              <p:cNvSpPr/>
                              <p:nvPr/>
                            </p:nvSpPr>
                            <p:spPr>
                              <a:xfrm flipH="1">
                                <a:off x="3114749" y="3168135"/>
                                <a:ext cx="237988" cy="310081"/>
                              </a:xfrm>
                              <a:prstGeom prst="line">
                                <a:avLst/>
                              </a:prstGeom>
                              <a:ln w="19080">
                                <a:solidFill>
                                  <a:srgbClr val="4F271C"/>
                                </a:solidFill>
                                <a:round/>
                              </a:ln>
                            </p:spPr>
                          </p:sp>
                          <p:sp>
                            <p:nvSpPr>
                              <p:cNvPr id="87" name="CustomShape 10"/>
                              <p:cNvSpPr/>
                              <p:nvPr/>
                            </p:nvSpPr>
                            <p:spPr>
                              <a:xfrm>
                                <a:off x="2262516" y="3507282"/>
                                <a:ext cx="1270356" cy="464005"/>
                              </a:xfrm>
                              <a:prstGeom prst="rect">
                                <a:avLst/>
                              </a:prstGeom>
                              <a:noFill/>
                              <a:ln>
                                <a:noFill/>
                              </a:ln>
                            </p:spPr>
                            <p:txBody>
                              <a:bodyPr wrap="none" lIns="90000" tIns="45000" rIns="90000" bIns="45000"/>
                              <a:lstStyle/>
                              <a:p>
                                <a:pPr algn="ctr">
                                  <a:lnSpc>
                                    <a:spcPct val="100000"/>
                                  </a:lnSpc>
                                </a:pPr>
                                <a:r>
                                  <a:rPr lang="es-AR" sz="2400" u="sng" dirty="0">
                                    <a:solidFill>
                                      <a:srgbClr val="4F271C"/>
                                    </a:solidFill>
                                    <a:latin typeface="Arial Narrow"/>
                                  </a:rPr>
                                  <a:t>CUIL</a:t>
                                </a:r>
                                <a:endParaRPr lang="es-AR" u="sng" dirty="0"/>
                              </a:p>
                            </p:txBody>
                          </p:sp>
                        </p:grpSp>
                      </p:grpSp>
                      <p:sp>
                        <p:nvSpPr>
                          <p:cNvPr id="26" name="Rectangle 25"/>
                          <p:cNvSpPr/>
                          <p:nvPr/>
                        </p:nvSpPr>
                        <p:spPr>
                          <a:xfrm>
                            <a:off x="6982333" y="1409426"/>
                            <a:ext cx="1545658" cy="515127"/>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29" name="CustomShape 10"/>
                        <p:cNvSpPr/>
                        <p:nvPr/>
                      </p:nvSpPr>
                      <p:spPr>
                        <a:xfrm>
                          <a:off x="4694223" y="2421144"/>
                          <a:ext cx="2192507" cy="533195"/>
                        </a:xfrm>
                        <a:prstGeom prst="rect">
                          <a:avLst/>
                        </a:prstGeom>
                        <a:noFill/>
                        <a:ln>
                          <a:noFill/>
                        </a:ln>
                      </p:spPr>
                      <p:txBody>
                        <a:bodyPr wrap="none" lIns="90000" tIns="45000" rIns="90000" bIns="45000"/>
                        <a:lstStyle/>
                        <a:p>
                          <a:pPr algn="ctr">
                            <a:lnSpc>
                              <a:spcPct val="100000"/>
                            </a:lnSpc>
                          </a:pPr>
                          <a:r>
                            <a:rPr lang="es-AR" sz="2400" u="sng" dirty="0" err="1">
                              <a:solidFill>
                                <a:srgbClr val="4F271C"/>
                              </a:solidFill>
                              <a:latin typeface="Arial Narrow"/>
                            </a:rPr>
                            <a:t>codigo_de</a:t>
                          </a:r>
                          <a:r>
                            <a:rPr lang="es-AR" sz="2400" u="sng" dirty="0">
                              <a:solidFill>
                                <a:srgbClr val="4F271C"/>
                              </a:solidFill>
                              <a:latin typeface="Arial Narrow"/>
                            </a:rPr>
                            <a:t> proyecto</a:t>
                          </a:r>
                          <a:endParaRPr lang="es-AR" u="sng" dirty="0"/>
                        </a:p>
                      </p:txBody>
                    </p:sp>
                    <p:sp>
                      <p:nvSpPr>
                        <p:cNvPr id="30" name="Oval 29"/>
                        <p:cNvSpPr/>
                        <p:nvPr/>
                      </p:nvSpPr>
                      <p:spPr>
                        <a:xfrm>
                          <a:off x="4490607" y="2397633"/>
                          <a:ext cx="2585442" cy="553270"/>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32" name="Line 15"/>
                      <p:cNvSpPr/>
                      <p:nvPr/>
                    </p:nvSpPr>
                    <p:spPr>
                      <a:xfrm flipH="1">
                        <a:off x="6307830" y="1878356"/>
                        <a:ext cx="570615" cy="473079"/>
                      </a:xfrm>
                      <a:prstGeom prst="line">
                        <a:avLst/>
                      </a:prstGeom>
                      <a:ln w="19080">
                        <a:solidFill>
                          <a:srgbClr val="4F271C"/>
                        </a:solidFill>
                        <a:round/>
                      </a:ln>
                    </p:spPr>
                  </p:sp>
                  <p:sp>
                    <p:nvSpPr>
                      <p:cNvPr id="33" name="Line 15"/>
                      <p:cNvSpPr/>
                      <p:nvPr/>
                    </p:nvSpPr>
                    <p:spPr>
                      <a:xfrm flipH="1" flipV="1">
                        <a:off x="6178624" y="1559407"/>
                        <a:ext cx="545689" cy="93542"/>
                      </a:xfrm>
                      <a:prstGeom prst="line">
                        <a:avLst/>
                      </a:prstGeom>
                      <a:ln w="19080">
                        <a:solidFill>
                          <a:srgbClr val="4F271C"/>
                        </a:solidFill>
                        <a:round/>
                      </a:ln>
                    </p:spPr>
                  </p:sp>
                  <p:sp>
                    <p:nvSpPr>
                      <p:cNvPr id="5" name="Diamond 4"/>
                      <p:cNvSpPr/>
                      <p:nvPr/>
                    </p:nvSpPr>
                    <p:spPr>
                      <a:xfrm>
                        <a:off x="4102125" y="1121026"/>
                        <a:ext cx="2050059" cy="913907"/>
                      </a:xfrm>
                      <a:prstGeom prst="diamond">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44" name="CustomShape 10"/>
                    <p:cNvSpPr/>
                    <p:nvPr/>
                  </p:nvSpPr>
                  <p:spPr>
                    <a:xfrm>
                      <a:off x="4357227" y="1386327"/>
                      <a:ext cx="1612713"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SUMINISTRA</a:t>
                      </a:r>
                      <a:endParaRPr lang="es-AR" dirty="0"/>
                    </a:p>
                  </p:txBody>
                </p:sp>
              </p:grpSp>
              <p:sp>
                <p:nvSpPr>
                  <p:cNvPr id="40" name="Oval 39"/>
                  <p:cNvSpPr/>
                  <p:nvPr/>
                </p:nvSpPr>
                <p:spPr>
                  <a:xfrm>
                    <a:off x="4988099" y="853604"/>
                    <a:ext cx="1529036"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1" name="CustomShape 10"/>
                  <p:cNvSpPr/>
                  <p:nvPr/>
                </p:nvSpPr>
                <p:spPr>
                  <a:xfrm>
                    <a:off x="5117439" y="884920"/>
                    <a:ext cx="1270356"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Cantidad</a:t>
                    </a:r>
                    <a:endParaRPr lang="es-AR" dirty="0"/>
                  </a:p>
                </p:txBody>
              </p:sp>
              <p:sp>
                <p:nvSpPr>
                  <p:cNvPr id="52" name="Line 15"/>
                  <p:cNvSpPr/>
                  <p:nvPr/>
                </p:nvSpPr>
                <p:spPr>
                  <a:xfrm flipH="1">
                    <a:off x="5575659" y="1378695"/>
                    <a:ext cx="162444" cy="290639"/>
                  </a:xfrm>
                  <a:prstGeom prst="line">
                    <a:avLst/>
                  </a:prstGeom>
                  <a:ln w="19080">
                    <a:solidFill>
                      <a:srgbClr val="4F271C"/>
                    </a:solidFill>
                    <a:round/>
                  </a:ln>
                </p:spPr>
              </p:sp>
            </p:grpSp>
            <p:sp>
              <p:nvSpPr>
                <p:cNvPr id="53" name="Rectangle 52"/>
                <p:cNvSpPr/>
                <p:nvPr/>
              </p:nvSpPr>
              <p:spPr>
                <a:xfrm>
                  <a:off x="2172562" y="2179241"/>
                  <a:ext cx="1834419" cy="515127"/>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5" name="CustomShape 10"/>
                <p:cNvSpPr/>
                <p:nvPr/>
              </p:nvSpPr>
              <p:spPr>
                <a:xfrm>
                  <a:off x="2192666" y="2221224"/>
                  <a:ext cx="1834418"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PROVEEDOR</a:t>
                  </a:r>
                  <a:endParaRPr lang="es-AR" dirty="0"/>
                </a:p>
              </p:txBody>
            </p:sp>
          </p:grpSp>
          <p:sp>
            <p:nvSpPr>
              <p:cNvPr id="57" name="Oval 56"/>
              <p:cNvSpPr/>
              <p:nvPr/>
            </p:nvSpPr>
            <p:spPr>
              <a:xfrm>
                <a:off x="3349337" y="3018062"/>
                <a:ext cx="1529036"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8" name="CustomShape 10"/>
              <p:cNvSpPr/>
              <p:nvPr/>
            </p:nvSpPr>
            <p:spPr>
              <a:xfrm>
                <a:off x="3463435" y="3023598"/>
                <a:ext cx="1270356"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nombre</a:t>
                </a:r>
                <a:endParaRPr lang="es-AR" dirty="0"/>
              </a:p>
            </p:txBody>
          </p:sp>
          <p:sp>
            <p:nvSpPr>
              <p:cNvPr id="59" name="Line 15"/>
              <p:cNvSpPr/>
              <p:nvPr/>
            </p:nvSpPr>
            <p:spPr>
              <a:xfrm>
                <a:off x="3627978" y="2718970"/>
                <a:ext cx="208673" cy="308231"/>
              </a:xfrm>
              <a:prstGeom prst="line">
                <a:avLst/>
              </a:prstGeom>
              <a:ln w="19080">
                <a:solidFill>
                  <a:srgbClr val="4F271C"/>
                </a:solidFill>
                <a:round/>
              </a:ln>
            </p:spPr>
          </p:sp>
        </p:grpSp>
      </p:grpSp>
      <p:sp>
        <p:nvSpPr>
          <p:cNvPr id="45" name="TextBox 44"/>
          <p:cNvSpPr txBox="1"/>
          <p:nvPr/>
        </p:nvSpPr>
        <p:spPr>
          <a:xfrm>
            <a:off x="191967" y="3784707"/>
            <a:ext cx="8853559" cy="2967787"/>
          </a:xfrm>
          <a:prstGeom prst="rect">
            <a:avLst/>
          </a:prstGeom>
          <a:noFill/>
        </p:spPr>
        <p:txBody>
          <a:bodyPr wrap="square" rtlCol="0">
            <a:normAutofit/>
          </a:bodyPr>
          <a:lstStyle/>
          <a:p>
            <a:r>
              <a:rPr lang="es-AR" sz="2800" b="1" dirty="0">
                <a:solidFill>
                  <a:schemeClr val="accent5">
                    <a:lumMod val="75000"/>
                  </a:schemeClr>
                </a:solidFill>
                <a:effectLst>
                  <a:outerShdw blurRad="38100" dist="38100" dir="2700000" algn="tl">
                    <a:srgbClr val="000000">
                      <a:alpha val="43137"/>
                    </a:srgbClr>
                  </a:outerShdw>
                </a:effectLst>
              </a:rPr>
              <a:t>Proveedor (</a:t>
            </a:r>
            <a:r>
              <a:rPr lang="es-AR" sz="2800" b="1" u="sng" dirty="0" err="1">
                <a:solidFill>
                  <a:schemeClr val="accent5">
                    <a:lumMod val="75000"/>
                  </a:schemeClr>
                </a:solidFill>
                <a:effectLst>
                  <a:outerShdw blurRad="38100" dist="38100" dir="2700000" algn="tl">
                    <a:srgbClr val="000000">
                      <a:alpha val="43137"/>
                    </a:srgbClr>
                  </a:outerShdw>
                </a:effectLst>
              </a:rPr>
              <a:t>cuil</a:t>
            </a:r>
            <a:r>
              <a:rPr lang="es-AR" sz="2800" b="1" dirty="0">
                <a:solidFill>
                  <a:schemeClr val="accent5">
                    <a:lumMod val="75000"/>
                  </a:schemeClr>
                </a:solidFill>
                <a:effectLst>
                  <a:outerShdw blurRad="38100" dist="38100" dir="2700000" algn="tl">
                    <a:srgbClr val="000000">
                      <a:alpha val="43137"/>
                    </a:srgbClr>
                  </a:outerShdw>
                </a:effectLst>
              </a:rPr>
              <a:t>, </a:t>
            </a:r>
            <a:r>
              <a:rPr lang="es-AR" sz="2800" b="1" dirty="0" err="1">
                <a:solidFill>
                  <a:schemeClr val="accent5">
                    <a:lumMod val="75000"/>
                  </a:schemeClr>
                </a:solidFill>
                <a:effectLst>
                  <a:outerShdw blurRad="38100" dist="38100" dir="2700000" algn="tl">
                    <a:srgbClr val="000000">
                      <a:alpha val="43137"/>
                    </a:srgbClr>
                  </a:outerShdw>
                </a:effectLst>
              </a:rPr>
              <a:t>nombre_proveedor</a:t>
            </a:r>
            <a:r>
              <a:rPr lang="es-AR" sz="2800" b="1" dirty="0">
                <a:solidFill>
                  <a:schemeClr val="accent5">
                    <a:lumMod val="75000"/>
                  </a:schemeClr>
                </a:solidFill>
                <a:effectLst>
                  <a:outerShdw blurRad="38100" dist="38100" dir="2700000" algn="tl">
                    <a:srgbClr val="000000">
                      <a:alpha val="43137"/>
                    </a:srgbClr>
                  </a:outerShdw>
                </a:effectLst>
              </a:rPr>
              <a:t>)</a:t>
            </a:r>
          </a:p>
          <a:p>
            <a:r>
              <a:rPr lang="es-AR" sz="2800" b="1" dirty="0">
                <a:solidFill>
                  <a:schemeClr val="accent5">
                    <a:lumMod val="75000"/>
                  </a:schemeClr>
                </a:solidFill>
                <a:effectLst>
                  <a:outerShdw blurRad="38100" dist="38100" dir="2700000" algn="tl">
                    <a:srgbClr val="000000">
                      <a:alpha val="43137"/>
                    </a:srgbClr>
                  </a:outerShdw>
                </a:effectLst>
              </a:rPr>
              <a:t>Producto (</a:t>
            </a:r>
            <a:r>
              <a:rPr lang="es-AR" sz="2800" b="1" u="sng" dirty="0" err="1">
                <a:solidFill>
                  <a:schemeClr val="accent5">
                    <a:lumMod val="75000"/>
                  </a:schemeClr>
                </a:solidFill>
                <a:effectLst>
                  <a:outerShdw blurRad="38100" dist="38100" dir="2700000" algn="tl">
                    <a:srgbClr val="000000">
                      <a:alpha val="43137"/>
                    </a:srgbClr>
                  </a:outerShdw>
                </a:effectLst>
              </a:rPr>
              <a:t>id_producto</a:t>
            </a:r>
            <a:r>
              <a:rPr lang="es-AR" sz="2800" b="1" dirty="0">
                <a:solidFill>
                  <a:schemeClr val="accent5">
                    <a:lumMod val="75000"/>
                  </a:schemeClr>
                </a:solidFill>
                <a:effectLst>
                  <a:outerShdw blurRad="38100" dist="38100" dir="2700000" algn="tl">
                    <a:srgbClr val="000000">
                      <a:alpha val="43137"/>
                    </a:srgbClr>
                  </a:outerShdw>
                </a:effectLst>
              </a:rPr>
              <a:t>, </a:t>
            </a:r>
            <a:r>
              <a:rPr lang="es-AR" sz="2800" b="1" dirty="0" err="1">
                <a:solidFill>
                  <a:schemeClr val="accent5">
                    <a:lumMod val="75000"/>
                  </a:schemeClr>
                </a:solidFill>
                <a:effectLst>
                  <a:outerShdw blurRad="38100" dist="38100" dir="2700000" algn="tl">
                    <a:srgbClr val="000000">
                      <a:alpha val="43137"/>
                    </a:srgbClr>
                  </a:outerShdw>
                </a:effectLst>
              </a:rPr>
              <a:t>nombre_producto</a:t>
            </a:r>
            <a:r>
              <a:rPr lang="es-AR" sz="2800" b="1" dirty="0">
                <a:solidFill>
                  <a:schemeClr val="accent5">
                    <a:lumMod val="75000"/>
                  </a:schemeClr>
                </a:solidFill>
                <a:effectLst>
                  <a:outerShdw blurRad="38100" dist="38100" dir="2700000" algn="tl">
                    <a:srgbClr val="000000">
                      <a:alpha val="43137"/>
                    </a:srgbClr>
                  </a:outerShdw>
                </a:effectLst>
              </a:rPr>
              <a:t>)</a:t>
            </a:r>
          </a:p>
          <a:p>
            <a:r>
              <a:rPr lang="es-AR" sz="2800" b="1" dirty="0">
                <a:solidFill>
                  <a:schemeClr val="accent5">
                    <a:lumMod val="75000"/>
                  </a:schemeClr>
                </a:solidFill>
                <a:effectLst>
                  <a:outerShdw blurRad="38100" dist="38100" dir="2700000" algn="tl">
                    <a:srgbClr val="000000">
                      <a:alpha val="43137"/>
                    </a:srgbClr>
                  </a:outerShdw>
                </a:effectLst>
              </a:rPr>
              <a:t>Proyecto (</a:t>
            </a:r>
            <a:r>
              <a:rPr lang="es-AR" sz="2800" b="1" u="sng" dirty="0" err="1">
                <a:solidFill>
                  <a:schemeClr val="accent5">
                    <a:lumMod val="75000"/>
                  </a:schemeClr>
                </a:solidFill>
                <a:effectLst>
                  <a:outerShdw blurRad="38100" dist="38100" dir="2700000" algn="tl">
                    <a:srgbClr val="000000">
                      <a:alpha val="43137"/>
                    </a:srgbClr>
                  </a:outerShdw>
                </a:effectLst>
              </a:rPr>
              <a:t>cod_proyecto</a:t>
            </a:r>
            <a:r>
              <a:rPr lang="es-AR" sz="2800" b="1" dirty="0">
                <a:solidFill>
                  <a:schemeClr val="accent5">
                    <a:lumMod val="75000"/>
                  </a:schemeClr>
                </a:solidFill>
                <a:effectLst>
                  <a:outerShdw blurRad="38100" dist="38100" dir="2700000" algn="tl">
                    <a:srgbClr val="000000">
                      <a:alpha val="43137"/>
                    </a:srgbClr>
                  </a:outerShdw>
                </a:effectLst>
              </a:rPr>
              <a:t>, presupuesto)</a:t>
            </a:r>
          </a:p>
          <a:p>
            <a:r>
              <a:rPr lang="es-AR" sz="2800" b="1" dirty="0">
                <a:solidFill>
                  <a:schemeClr val="accent5">
                    <a:lumMod val="75000"/>
                  </a:schemeClr>
                </a:solidFill>
                <a:effectLst>
                  <a:outerShdw blurRad="38100" dist="38100" dir="2700000" algn="tl">
                    <a:srgbClr val="000000">
                      <a:alpha val="43137"/>
                    </a:srgbClr>
                  </a:outerShdw>
                </a:effectLst>
              </a:rPr>
              <a:t>Suministra (</a:t>
            </a:r>
            <a:r>
              <a:rPr lang="es-AR" sz="2800" b="1" u="dbl" dirty="0" err="1">
                <a:solidFill>
                  <a:schemeClr val="accent5">
                    <a:lumMod val="75000"/>
                  </a:schemeClr>
                </a:solidFill>
                <a:effectLst>
                  <a:outerShdw blurRad="38100" dist="38100" dir="2700000" algn="tl">
                    <a:srgbClr val="000000">
                      <a:alpha val="43137"/>
                    </a:srgbClr>
                  </a:outerShdw>
                </a:effectLst>
              </a:rPr>
              <a:t>cuil</a:t>
            </a:r>
            <a:r>
              <a:rPr lang="es-AR" sz="2800" b="1" dirty="0">
                <a:solidFill>
                  <a:schemeClr val="accent5">
                    <a:lumMod val="75000"/>
                  </a:schemeClr>
                </a:solidFill>
                <a:effectLst>
                  <a:outerShdw blurRad="38100" dist="38100" dir="2700000" algn="tl">
                    <a:srgbClr val="000000">
                      <a:alpha val="43137"/>
                    </a:srgbClr>
                  </a:outerShdw>
                </a:effectLst>
              </a:rPr>
              <a:t>, </a:t>
            </a:r>
            <a:r>
              <a:rPr lang="es-AR" sz="2800" b="1" u="dbl" dirty="0" err="1">
                <a:solidFill>
                  <a:schemeClr val="accent5">
                    <a:lumMod val="75000"/>
                  </a:schemeClr>
                </a:solidFill>
                <a:effectLst>
                  <a:outerShdw blurRad="38100" dist="38100" dir="2700000" algn="tl">
                    <a:srgbClr val="000000">
                      <a:alpha val="43137"/>
                    </a:srgbClr>
                  </a:outerShdw>
                </a:effectLst>
              </a:rPr>
              <a:t>id_producto</a:t>
            </a:r>
            <a:r>
              <a:rPr lang="es-AR" sz="2800" b="1" dirty="0">
                <a:solidFill>
                  <a:schemeClr val="accent5">
                    <a:lumMod val="75000"/>
                  </a:schemeClr>
                </a:solidFill>
                <a:effectLst>
                  <a:outerShdw blurRad="38100" dist="38100" dir="2700000" algn="tl">
                    <a:srgbClr val="000000">
                      <a:alpha val="43137"/>
                    </a:srgbClr>
                  </a:outerShdw>
                </a:effectLst>
              </a:rPr>
              <a:t>, </a:t>
            </a:r>
            <a:r>
              <a:rPr lang="es-AR" sz="2800" b="1" u="dbl" dirty="0" err="1">
                <a:solidFill>
                  <a:schemeClr val="accent5">
                    <a:lumMod val="75000"/>
                  </a:schemeClr>
                </a:solidFill>
                <a:effectLst>
                  <a:outerShdw blurRad="38100" dist="38100" dir="2700000" algn="tl">
                    <a:srgbClr val="000000">
                      <a:alpha val="43137"/>
                    </a:srgbClr>
                  </a:outerShdw>
                </a:effectLst>
              </a:rPr>
              <a:t>cod_proyecto</a:t>
            </a:r>
            <a:r>
              <a:rPr lang="es-AR" sz="2800" b="1" dirty="0">
                <a:solidFill>
                  <a:schemeClr val="accent5">
                    <a:lumMod val="75000"/>
                  </a:schemeClr>
                </a:solidFill>
                <a:effectLst>
                  <a:outerShdw blurRad="38100" dist="38100" dir="2700000" algn="tl">
                    <a:srgbClr val="000000">
                      <a:alpha val="43137"/>
                    </a:srgbClr>
                  </a:outerShdw>
                </a:effectLst>
              </a:rPr>
              <a:t>, cantidad)</a:t>
            </a:r>
          </a:p>
        </p:txBody>
      </p:sp>
    </p:spTree>
    <p:extLst>
      <p:ext uri="{BB962C8B-B14F-4D97-AF65-F5344CB8AC3E}">
        <p14:creationId xmlns:p14="http://schemas.microsoft.com/office/powerpoint/2010/main" val="94253754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466692" y="0"/>
            <a:ext cx="8187157" cy="1141560"/>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Conceptos del modelo relacional</a:t>
            </a:r>
            <a:endParaRPr lang="es-ES" dirty="0"/>
          </a:p>
        </p:txBody>
      </p:sp>
      <p:sp>
        <p:nvSpPr>
          <p:cNvPr id="169" name="CustomShape 2"/>
          <p:cNvSpPr/>
          <p:nvPr/>
        </p:nvSpPr>
        <p:spPr>
          <a:xfrm>
            <a:off x="220093" y="981635"/>
            <a:ext cx="8680357" cy="5513293"/>
          </a:xfrm>
          <a:prstGeom prst="rect">
            <a:avLst/>
          </a:prstGeom>
          <a:noFill/>
          <a:ln>
            <a:noFill/>
          </a:ln>
        </p:spPr>
        <p:txBody>
          <a:bodyPr lIns="90000" tIns="45000" rIns="90000" bIns="45000">
            <a:normAutofit/>
          </a:bodyPr>
          <a:lstStyle/>
          <a:p>
            <a:pPr marL="457200" indent="-457200">
              <a:lnSpc>
                <a:spcPct val="100000"/>
              </a:lnSpc>
              <a:buSzPct val="80000"/>
              <a:buFont typeface="Arial" panose="020B0604020202020204" pitchFamily="34" charset="0"/>
              <a:buChar char="•"/>
            </a:pPr>
            <a:r>
              <a:rPr lang="es-ES" sz="3200" dirty="0">
                <a:solidFill>
                  <a:srgbClr val="000000"/>
                </a:solidFill>
              </a:rPr>
              <a:t>El modelo relacional representa la base de datos como una colección de relaciones, donde cada una de estas relaciones se parece</a:t>
            </a:r>
            <a:r>
              <a:rPr lang="es-ES" sz="3200" dirty="0">
                <a:solidFill>
                  <a:srgbClr val="000000"/>
                </a:solidFill>
                <a:effectLst>
                  <a:outerShdw blurRad="38100" dist="38100" dir="2700000" algn="tl">
                    <a:srgbClr val="000000">
                      <a:alpha val="43137"/>
                    </a:srgbClr>
                  </a:outerShdw>
                </a:effectLst>
              </a:rPr>
              <a:t> </a:t>
            </a:r>
            <a:r>
              <a:rPr lang="es-ES" sz="3200" dirty="0">
                <a:solidFill>
                  <a:srgbClr val="000000"/>
                </a:solidFill>
              </a:rPr>
              <a:t>a una tabla de valores.</a:t>
            </a:r>
            <a:endParaRPr lang="es-ES" dirty="0"/>
          </a:p>
          <a:p>
            <a:pPr marL="457200" indent="-457200">
              <a:lnSpc>
                <a:spcPct val="100000"/>
              </a:lnSpc>
              <a:buSzPct val="80000"/>
              <a:buFont typeface="Arial" panose="020B0604020202020204" pitchFamily="34" charset="0"/>
              <a:buChar char="•"/>
            </a:pPr>
            <a:r>
              <a:rPr lang="es-ES" sz="3200" dirty="0">
                <a:solidFill>
                  <a:srgbClr val="000000"/>
                </a:solidFill>
              </a:rPr>
              <a:t>Cada fila de la tabla representa un hecho que, por lo general, se corresponde con una relación o entidad real.</a:t>
            </a:r>
          </a:p>
          <a:p>
            <a:pPr marL="457200" indent="-457200">
              <a:lnSpc>
                <a:spcPct val="100000"/>
              </a:lnSpc>
              <a:buSzPct val="80000"/>
              <a:buFont typeface="Arial" panose="020B0604020202020204" pitchFamily="34" charset="0"/>
              <a:buChar char="•"/>
            </a:pPr>
            <a:r>
              <a:rPr lang="es-ES" sz="3200" dirty="0">
                <a:solidFill>
                  <a:srgbClr val="000000"/>
                </a:solidFill>
              </a:rPr>
              <a:t>El nombre de la tabla y de las columnas se utiliza para ayudar a interpretar el significado de cada uno de los valores de las filas.</a:t>
            </a:r>
            <a:endParaRPr lang="es-ES" dirty="0"/>
          </a:p>
        </p:txBody>
      </p:sp>
    </p:spTree>
    <p:extLst>
      <p:ext uri="{BB962C8B-B14F-4D97-AF65-F5344CB8AC3E}">
        <p14:creationId xmlns:p14="http://schemas.microsoft.com/office/powerpoint/2010/main" val="259891423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255789" y="-68999"/>
            <a:ext cx="8725914" cy="891422"/>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Relaciones Recursivas 1:1</a:t>
            </a:r>
          </a:p>
        </p:txBody>
      </p:sp>
      <p:sp>
        <p:nvSpPr>
          <p:cNvPr id="45" name="TextBox 44"/>
          <p:cNvSpPr txBox="1"/>
          <p:nvPr/>
        </p:nvSpPr>
        <p:spPr>
          <a:xfrm>
            <a:off x="191967" y="3546321"/>
            <a:ext cx="8853559" cy="3206173"/>
          </a:xfrm>
          <a:prstGeom prst="rect">
            <a:avLst/>
          </a:prstGeom>
          <a:noFill/>
        </p:spPr>
        <p:txBody>
          <a:bodyPr wrap="square" rtlCol="0">
            <a:normAutofit/>
          </a:bodyPr>
          <a:lstStyle/>
          <a:p>
            <a:r>
              <a:rPr lang="es-AR" sz="2800" b="1" dirty="0">
                <a:solidFill>
                  <a:schemeClr val="accent5">
                    <a:lumMod val="75000"/>
                  </a:schemeClr>
                </a:solidFill>
                <a:effectLst>
                  <a:outerShdw blurRad="38100" dist="38100" dir="2700000" algn="tl">
                    <a:srgbClr val="000000">
                      <a:alpha val="43137"/>
                    </a:srgbClr>
                  </a:outerShdw>
                </a:effectLst>
              </a:rPr>
              <a:t>Persona (</a:t>
            </a:r>
            <a:r>
              <a:rPr lang="es-AR" sz="2800" b="1" u="sng" dirty="0" err="1">
                <a:solidFill>
                  <a:schemeClr val="accent5">
                    <a:lumMod val="75000"/>
                  </a:schemeClr>
                </a:solidFill>
                <a:effectLst>
                  <a:outerShdw blurRad="38100" dist="38100" dir="2700000" algn="tl">
                    <a:srgbClr val="000000">
                      <a:alpha val="43137"/>
                    </a:srgbClr>
                  </a:outerShdw>
                </a:effectLst>
              </a:rPr>
              <a:t>cuil</a:t>
            </a:r>
            <a:r>
              <a:rPr lang="es-AR" sz="2800" b="1" dirty="0">
                <a:solidFill>
                  <a:schemeClr val="accent5">
                    <a:lumMod val="75000"/>
                  </a:schemeClr>
                </a:solidFill>
                <a:effectLst>
                  <a:outerShdw blurRad="38100" dist="38100" dir="2700000" algn="tl">
                    <a:srgbClr val="000000">
                      <a:alpha val="43137"/>
                    </a:srgbClr>
                  </a:outerShdw>
                </a:effectLst>
              </a:rPr>
              <a:t>, nombre, DNI, </a:t>
            </a:r>
            <a:r>
              <a:rPr lang="es-AR" sz="2800" b="1" u="dash" dirty="0">
                <a:solidFill>
                  <a:schemeClr val="accent5">
                    <a:lumMod val="75000"/>
                  </a:schemeClr>
                </a:solidFill>
                <a:effectLst>
                  <a:outerShdw blurRad="38100" dist="38100" dir="2700000" algn="tl">
                    <a:srgbClr val="000000">
                      <a:alpha val="43137"/>
                    </a:srgbClr>
                  </a:outerShdw>
                </a:effectLst>
              </a:rPr>
              <a:t>cuil_conyuge</a:t>
            </a:r>
            <a:r>
              <a:rPr lang="es-AR" sz="2800" b="1" dirty="0">
                <a:solidFill>
                  <a:schemeClr val="accent5">
                    <a:lumMod val="75000"/>
                  </a:schemeClr>
                </a:solidFill>
                <a:effectLst>
                  <a:outerShdw blurRad="38100" dist="38100" dir="2700000" algn="tl">
                    <a:srgbClr val="000000">
                      <a:alpha val="43137"/>
                    </a:srgbClr>
                  </a:outerShdw>
                </a:effectLst>
              </a:rPr>
              <a:t>)</a:t>
            </a:r>
          </a:p>
          <a:p>
            <a:pPr>
              <a:spcBef>
                <a:spcPts val="1200"/>
              </a:spcBef>
            </a:pPr>
            <a:r>
              <a:rPr lang="es-AR" sz="2800" dirty="0">
                <a:solidFill>
                  <a:srgbClr val="000000"/>
                </a:solidFill>
              </a:rPr>
              <a:t>Cuando la relación es recursiva con cardinalidad 1:1 se agrega una clave foránea en la entidad. Esta clave foránea es una referencia a la clave principal de la misma entidad. Al contrario de una recursiva 1:N en una recursiva 1:1 no es importante el rol.</a:t>
            </a:r>
            <a:endParaRPr lang="es-AR" sz="2800" dirty="0"/>
          </a:p>
          <a:p>
            <a:endParaRPr lang="es-AR" dirty="0"/>
          </a:p>
        </p:txBody>
      </p:sp>
      <p:grpSp>
        <p:nvGrpSpPr>
          <p:cNvPr id="50" name="Group 49"/>
          <p:cNvGrpSpPr/>
          <p:nvPr/>
        </p:nvGrpSpPr>
        <p:grpSpPr>
          <a:xfrm>
            <a:off x="1179394" y="750518"/>
            <a:ext cx="6582589" cy="2469657"/>
            <a:chOff x="335332" y="619950"/>
            <a:chExt cx="6582589" cy="2469657"/>
          </a:xfrm>
        </p:grpSpPr>
        <p:grpSp>
          <p:nvGrpSpPr>
            <p:cNvPr id="54" name="Group 53"/>
            <p:cNvGrpSpPr/>
            <p:nvPr/>
          </p:nvGrpSpPr>
          <p:grpSpPr>
            <a:xfrm>
              <a:off x="335332" y="619950"/>
              <a:ext cx="6582589" cy="2469657"/>
              <a:chOff x="366897" y="288928"/>
              <a:chExt cx="6582589" cy="2469657"/>
            </a:xfrm>
          </p:grpSpPr>
          <p:grpSp>
            <p:nvGrpSpPr>
              <p:cNvPr id="63" name="Group 62"/>
              <p:cNvGrpSpPr/>
              <p:nvPr/>
            </p:nvGrpSpPr>
            <p:grpSpPr>
              <a:xfrm>
                <a:off x="366897" y="288928"/>
                <a:ext cx="6582589" cy="2469657"/>
                <a:chOff x="366897" y="288928"/>
                <a:chExt cx="6582589" cy="2469657"/>
              </a:xfrm>
            </p:grpSpPr>
            <p:grpSp>
              <p:nvGrpSpPr>
                <p:cNvPr id="66" name="Group 65"/>
                <p:cNvGrpSpPr/>
                <p:nvPr/>
              </p:nvGrpSpPr>
              <p:grpSpPr>
                <a:xfrm>
                  <a:off x="366897" y="288928"/>
                  <a:ext cx="6582589" cy="2469657"/>
                  <a:chOff x="327047" y="265829"/>
                  <a:chExt cx="6582589" cy="2469657"/>
                </a:xfrm>
              </p:grpSpPr>
              <p:grpSp>
                <p:nvGrpSpPr>
                  <p:cNvPr id="68" name="Group 67"/>
                  <p:cNvGrpSpPr/>
                  <p:nvPr/>
                </p:nvGrpSpPr>
                <p:grpSpPr>
                  <a:xfrm>
                    <a:off x="327047" y="265829"/>
                    <a:ext cx="5379667" cy="2469657"/>
                    <a:chOff x="335332" y="312027"/>
                    <a:chExt cx="5379667" cy="2469657"/>
                  </a:xfrm>
                </p:grpSpPr>
                <p:grpSp>
                  <p:nvGrpSpPr>
                    <p:cNvPr id="75" name="Group 74"/>
                    <p:cNvGrpSpPr/>
                    <p:nvPr/>
                  </p:nvGrpSpPr>
                  <p:grpSpPr>
                    <a:xfrm>
                      <a:off x="335332" y="655964"/>
                      <a:ext cx="4780524" cy="2125720"/>
                      <a:chOff x="950617" y="1277293"/>
                      <a:chExt cx="4780524" cy="2125720"/>
                    </a:xfrm>
                  </p:grpSpPr>
                  <p:sp>
                    <p:nvSpPr>
                      <p:cNvPr id="77" name="Line 15"/>
                      <p:cNvSpPr/>
                      <p:nvPr/>
                    </p:nvSpPr>
                    <p:spPr>
                      <a:xfrm flipH="1" flipV="1">
                        <a:off x="2250163" y="1754331"/>
                        <a:ext cx="275848" cy="254221"/>
                      </a:xfrm>
                      <a:prstGeom prst="line">
                        <a:avLst/>
                      </a:prstGeom>
                      <a:ln w="19080">
                        <a:solidFill>
                          <a:srgbClr val="4F271C"/>
                        </a:solidFill>
                        <a:round/>
                      </a:ln>
                    </p:spPr>
                  </p:sp>
                  <p:grpSp>
                    <p:nvGrpSpPr>
                      <p:cNvPr id="78" name="Group 77"/>
                      <p:cNvGrpSpPr/>
                      <p:nvPr/>
                    </p:nvGrpSpPr>
                    <p:grpSpPr>
                      <a:xfrm>
                        <a:off x="950617" y="1277293"/>
                        <a:ext cx="4780524" cy="2125720"/>
                        <a:chOff x="950617" y="1277293"/>
                        <a:chExt cx="4780524" cy="2125720"/>
                      </a:xfrm>
                    </p:grpSpPr>
                    <p:sp>
                      <p:nvSpPr>
                        <p:cNvPr id="88" name="Oval 87"/>
                        <p:cNvSpPr/>
                        <p:nvPr/>
                      </p:nvSpPr>
                      <p:spPr>
                        <a:xfrm>
                          <a:off x="1157446" y="2887886"/>
                          <a:ext cx="1529036"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89" name="Rectangle 88"/>
                        <p:cNvSpPr/>
                        <p:nvPr/>
                      </p:nvSpPr>
                      <p:spPr>
                        <a:xfrm>
                          <a:off x="2528134" y="1934137"/>
                          <a:ext cx="1834419" cy="515127"/>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90" name="Line 15"/>
                        <p:cNvSpPr/>
                        <p:nvPr/>
                      </p:nvSpPr>
                      <p:spPr>
                        <a:xfrm flipH="1" flipV="1">
                          <a:off x="4352341" y="2183112"/>
                          <a:ext cx="1227360" cy="18109"/>
                        </a:xfrm>
                        <a:prstGeom prst="line">
                          <a:avLst/>
                        </a:prstGeom>
                        <a:ln w="19080">
                          <a:solidFill>
                            <a:srgbClr val="4F271C"/>
                          </a:solidFill>
                          <a:round/>
                        </a:ln>
                      </p:spPr>
                    </p:sp>
                    <p:sp>
                      <p:nvSpPr>
                        <p:cNvPr id="92" name="CustomShape 10"/>
                        <p:cNvSpPr/>
                        <p:nvPr/>
                      </p:nvSpPr>
                      <p:spPr>
                        <a:xfrm>
                          <a:off x="2479653" y="1965652"/>
                          <a:ext cx="1834418"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PERSONA</a:t>
                          </a:r>
                          <a:endParaRPr lang="es-AR" dirty="0"/>
                        </a:p>
                      </p:txBody>
                    </p:sp>
                    <p:sp>
                      <p:nvSpPr>
                        <p:cNvPr id="93" name="Line 15"/>
                        <p:cNvSpPr/>
                        <p:nvPr/>
                      </p:nvSpPr>
                      <p:spPr>
                        <a:xfrm flipH="1">
                          <a:off x="2338586" y="2482774"/>
                          <a:ext cx="468684" cy="423745"/>
                        </a:xfrm>
                        <a:prstGeom prst="line">
                          <a:avLst/>
                        </a:prstGeom>
                        <a:ln w="19080">
                          <a:solidFill>
                            <a:srgbClr val="4F271C"/>
                          </a:solidFill>
                          <a:round/>
                        </a:ln>
                      </p:spPr>
                    </p:sp>
                    <p:sp>
                      <p:nvSpPr>
                        <p:cNvPr id="94" name="Oval 93"/>
                        <p:cNvSpPr/>
                        <p:nvPr/>
                      </p:nvSpPr>
                      <p:spPr>
                        <a:xfrm>
                          <a:off x="950617" y="1277293"/>
                          <a:ext cx="1529036"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96" name="CustomShape 10"/>
                        <p:cNvSpPr/>
                        <p:nvPr/>
                      </p:nvSpPr>
                      <p:spPr>
                        <a:xfrm>
                          <a:off x="1090379" y="1302853"/>
                          <a:ext cx="1270356" cy="464005"/>
                        </a:xfrm>
                        <a:prstGeom prst="rect">
                          <a:avLst/>
                        </a:prstGeom>
                        <a:noFill/>
                        <a:ln>
                          <a:noFill/>
                        </a:ln>
                      </p:spPr>
                      <p:txBody>
                        <a:bodyPr wrap="none" lIns="90000" tIns="45000" rIns="90000" bIns="45000"/>
                        <a:lstStyle/>
                        <a:p>
                          <a:pPr algn="ctr">
                            <a:lnSpc>
                              <a:spcPct val="100000"/>
                            </a:lnSpc>
                          </a:pPr>
                          <a:r>
                            <a:rPr lang="es-AR" sz="2400" u="sng" dirty="0">
                              <a:solidFill>
                                <a:srgbClr val="4F271C"/>
                              </a:solidFill>
                              <a:latin typeface="Arial Narrow"/>
                            </a:rPr>
                            <a:t>CUIL</a:t>
                          </a:r>
                          <a:endParaRPr lang="es-AR" u="sng" dirty="0"/>
                        </a:p>
                      </p:txBody>
                    </p:sp>
                    <p:sp>
                      <p:nvSpPr>
                        <p:cNvPr id="97" name="CustomShape 10"/>
                        <p:cNvSpPr/>
                        <p:nvPr/>
                      </p:nvSpPr>
                      <p:spPr>
                        <a:xfrm>
                          <a:off x="1283678" y="2905423"/>
                          <a:ext cx="1270356"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nombre</a:t>
                          </a:r>
                          <a:endParaRPr lang="es-AR" dirty="0"/>
                        </a:p>
                      </p:txBody>
                    </p:sp>
                    <p:sp>
                      <p:nvSpPr>
                        <p:cNvPr id="98" name="CustomShape 10"/>
                        <p:cNvSpPr/>
                        <p:nvPr/>
                      </p:nvSpPr>
                      <p:spPr>
                        <a:xfrm>
                          <a:off x="4330199" y="2206771"/>
                          <a:ext cx="1400942"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casado con</a:t>
                          </a:r>
                          <a:endParaRPr lang="es-AR" dirty="0"/>
                        </a:p>
                      </p:txBody>
                    </p:sp>
                    <p:sp>
                      <p:nvSpPr>
                        <p:cNvPr id="100" name="Oval 99"/>
                        <p:cNvSpPr/>
                        <p:nvPr/>
                      </p:nvSpPr>
                      <p:spPr>
                        <a:xfrm>
                          <a:off x="3051060" y="2844008"/>
                          <a:ext cx="1529036"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01" name="Line 15"/>
                        <p:cNvSpPr/>
                        <p:nvPr/>
                      </p:nvSpPr>
                      <p:spPr>
                        <a:xfrm>
                          <a:off x="3784998" y="2494837"/>
                          <a:ext cx="61271" cy="334343"/>
                        </a:xfrm>
                        <a:prstGeom prst="line">
                          <a:avLst/>
                        </a:prstGeom>
                        <a:ln w="19080">
                          <a:solidFill>
                            <a:srgbClr val="4F271C"/>
                          </a:solidFill>
                          <a:round/>
                        </a:ln>
                      </p:spPr>
                    </p:sp>
                    <p:sp>
                      <p:nvSpPr>
                        <p:cNvPr id="102" name="CustomShape 10"/>
                        <p:cNvSpPr/>
                        <p:nvPr/>
                      </p:nvSpPr>
                      <p:spPr>
                        <a:xfrm>
                          <a:off x="3149855" y="2889581"/>
                          <a:ext cx="1270356"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DNI</a:t>
                          </a:r>
                          <a:endParaRPr lang="es-AR" dirty="0"/>
                        </a:p>
                      </p:txBody>
                    </p:sp>
                  </p:grpSp>
                </p:grpSp>
                <p:sp>
                  <p:nvSpPr>
                    <p:cNvPr id="73" name="CustomShape 10"/>
                    <p:cNvSpPr/>
                    <p:nvPr/>
                  </p:nvSpPr>
                  <p:spPr>
                    <a:xfrm>
                      <a:off x="3522492" y="312027"/>
                      <a:ext cx="2192507" cy="53319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es cónyuge de</a:t>
                      </a:r>
                      <a:endParaRPr lang="es-AR" dirty="0"/>
                    </a:p>
                  </p:txBody>
                </p:sp>
              </p:grpSp>
              <p:sp>
                <p:nvSpPr>
                  <p:cNvPr id="69" name="Line 15"/>
                  <p:cNvSpPr/>
                  <p:nvPr/>
                </p:nvSpPr>
                <p:spPr>
                  <a:xfrm flipH="1">
                    <a:off x="3044125" y="672662"/>
                    <a:ext cx="0" cy="593947"/>
                  </a:xfrm>
                  <a:prstGeom prst="line">
                    <a:avLst/>
                  </a:prstGeom>
                  <a:ln w="19080">
                    <a:solidFill>
                      <a:srgbClr val="4F271C"/>
                    </a:solidFill>
                    <a:round/>
                  </a:ln>
                </p:spPr>
              </p:sp>
              <p:sp>
                <p:nvSpPr>
                  <p:cNvPr id="70" name="Line 15"/>
                  <p:cNvSpPr/>
                  <p:nvPr/>
                </p:nvSpPr>
                <p:spPr>
                  <a:xfrm flipH="1" flipV="1">
                    <a:off x="3044124" y="692182"/>
                    <a:ext cx="2841953" cy="6485"/>
                  </a:xfrm>
                  <a:prstGeom prst="line">
                    <a:avLst/>
                  </a:prstGeom>
                  <a:ln w="19080">
                    <a:solidFill>
                      <a:srgbClr val="4F271C"/>
                    </a:solidFill>
                    <a:round/>
                  </a:ln>
                </p:spPr>
              </p:sp>
              <p:sp>
                <p:nvSpPr>
                  <p:cNvPr id="71" name="Diamond 70"/>
                  <p:cNvSpPr/>
                  <p:nvPr/>
                </p:nvSpPr>
                <p:spPr>
                  <a:xfrm>
                    <a:off x="4893778" y="1064777"/>
                    <a:ext cx="2015858" cy="953208"/>
                  </a:xfrm>
                  <a:prstGeom prst="diamond">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grpSp>
            <p:sp>
              <p:nvSpPr>
                <p:cNvPr id="67" name="CustomShape 10"/>
                <p:cNvSpPr/>
                <p:nvPr/>
              </p:nvSpPr>
              <p:spPr>
                <a:xfrm>
                  <a:off x="5177703" y="1375810"/>
                  <a:ext cx="1467451"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CÓNYUGE</a:t>
                  </a:r>
                  <a:endParaRPr lang="es-AR" dirty="0"/>
                </a:p>
              </p:txBody>
            </p:sp>
          </p:grpSp>
          <p:sp>
            <p:nvSpPr>
              <p:cNvPr id="64" name="CustomShape 10"/>
              <p:cNvSpPr/>
              <p:nvPr/>
            </p:nvSpPr>
            <p:spPr>
              <a:xfrm>
                <a:off x="2682155" y="829350"/>
                <a:ext cx="400759"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1</a:t>
                </a:r>
                <a:endParaRPr lang="es-AR" dirty="0"/>
              </a:p>
            </p:txBody>
          </p:sp>
          <p:sp>
            <p:nvSpPr>
              <p:cNvPr id="65" name="CustomShape 10"/>
              <p:cNvSpPr/>
              <p:nvPr/>
            </p:nvSpPr>
            <p:spPr>
              <a:xfrm>
                <a:off x="3780751" y="1109903"/>
                <a:ext cx="400759"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1</a:t>
                </a:r>
                <a:endParaRPr lang="es-AR" dirty="0"/>
              </a:p>
            </p:txBody>
          </p:sp>
        </p:grpSp>
        <p:sp>
          <p:nvSpPr>
            <p:cNvPr id="62" name="Line 15"/>
            <p:cNvSpPr/>
            <p:nvPr/>
          </p:nvSpPr>
          <p:spPr>
            <a:xfrm>
              <a:off x="5894363" y="1052790"/>
              <a:ext cx="0" cy="366108"/>
            </a:xfrm>
            <a:prstGeom prst="line">
              <a:avLst/>
            </a:prstGeom>
            <a:ln w="19080">
              <a:solidFill>
                <a:srgbClr val="4F271C"/>
              </a:solidFill>
              <a:round/>
            </a:ln>
          </p:spPr>
        </p:sp>
      </p:grpSp>
    </p:spTree>
    <p:extLst>
      <p:ext uri="{BB962C8B-B14F-4D97-AF65-F5344CB8AC3E}">
        <p14:creationId xmlns:p14="http://schemas.microsoft.com/office/powerpoint/2010/main" val="243201943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255789" y="-68999"/>
            <a:ext cx="8725914" cy="891422"/>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Relaciones Recursivas 1:N</a:t>
            </a:r>
          </a:p>
        </p:txBody>
      </p:sp>
      <p:sp>
        <p:nvSpPr>
          <p:cNvPr id="45" name="TextBox 44"/>
          <p:cNvSpPr txBox="1"/>
          <p:nvPr/>
        </p:nvSpPr>
        <p:spPr>
          <a:xfrm>
            <a:off x="191967" y="3138515"/>
            <a:ext cx="8853559" cy="3613980"/>
          </a:xfrm>
          <a:prstGeom prst="rect">
            <a:avLst/>
          </a:prstGeom>
          <a:noFill/>
        </p:spPr>
        <p:txBody>
          <a:bodyPr wrap="square" rtlCol="0">
            <a:normAutofit fontScale="85000" lnSpcReduction="20000"/>
          </a:bodyPr>
          <a:lstStyle/>
          <a:p>
            <a:r>
              <a:rPr lang="es-AR" sz="2800" b="1" dirty="0">
                <a:solidFill>
                  <a:schemeClr val="accent5">
                    <a:lumMod val="75000"/>
                  </a:schemeClr>
                </a:solidFill>
                <a:effectLst>
                  <a:outerShdw blurRad="38100" dist="38100" dir="2700000" algn="tl">
                    <a:srgbClr val="000000">
                      <a:alpha val="43137"/>
                    </a:srgbClr>
                  </a:outerShdw>
                </a:effectLst>
              </a:rPr>
              <a:t>Empleado (</a:t>
            </a:r>
            <a:r>
              <a:rPr lang="es-AR" sz="2800" b="1" u="sng" dirty="0">
                <a:solidFill>
                  <a:schemeClr val="accent5">
                    <a:lumMod val="75000"/>
                  </a:schemeClr>
                </a:solidFill>
                <a:effectLst>
                  <a:outerShdw blurRad="38100" dist="38100" dir="2700000" algn="tl">
                    <a:srgbClr val="000000">
                      <a:alpha val="43137"/>
                    </a:srgbClr>
                  </a:outerShdw>
                </a:effectLst>
              </a:rPr>
              <a:t>legajo</a:t>
            </a:r>
            <a:r>
              <a:rPr lang="es-AR" sz="2800" b="1" dirty="0">
                <a:solidFill>
                  <a:schemeClr val="accent5">
                    <a:lumMod val="75000"/>
                  </a:schemeClr>
                </a:solidFill>
                <a:effectLst>
                  <a:outerShdw blurRad="38100" dist="38100" dir="2700000" algn="tl">
                    <a:srgbClr val="000000">
                      <a:alpha val="43137"/>
                    </a:srgbClr>
                  </a:outerShdw>
                </a:effectLst>
              </a:rPr>
              <a:t>, DNI, nombre, </a:t>
            </a:r>
            <a:r>
              <a:rPr lang="es-AR" sz="2800" b="1" u="dash" dirty="0">
                <a:solidFill>
                  <a:schemeClr val="accent5">
                    <a:lumMod val="75000"/>
                  </a:schemeClr>
                </a:solidFill>
                <a:effectLst>
                  <a:outerShdw blurRad="38100" dist="38100" dir="2700000" algn="tl">
                    <a:srgbClr val="000000">
                      <a:alpha val="43137"/>
                    </a:srgbClr>
                  </a:outerShdw>
                </a:effectLst>
              </a:rPr>
              <a:t>legajo_jefe</a:t>
            </a:r>
            <a:r>
              <a:rPr lang="es-AR" sz="2800" b="1" dirty="0">
                <a:solidFill>
                  <a:schemeClr val="accent5">
                    <a:lumMod val="75000"/>
                  </a:schemeClr>
                </a:solidFill>
                <a:effectLst>
                  <a:outerShdw blurRad="38100" dist="38100" dir="2700000" algn="tl">
                    <a:srgbClr val="000000">
                      <a:alpha val="43137"/>
                    </a:srgbClr>
                  </a:outerShdw>
                </a:effectLst>
              </a:rPr>
              <a:t>)</a:t>
            </a:r>
          </a:p>
          <a:p>
            <a:pPr>
              <a:spcBef>
                <a:spcPts val="1200"/>
              </a:spcBef>
            </a:pPr>
            <a:r>
              <a:rPr lang="es-AR" sz="2800" dirty="0">
                <a:solidFill>
                  <a:srgbClr val="000000"/>
                </a:solidFill>
              </a:rPr>
              <a:t>Cuando la relación es recursiva con cardinalidad 1:N se agrega una clave foránea en la misma entidad. Esta clave foránea es una referencia a la clave principal de la entidad en el rol que tiene la cardinalidad de 1.</a:t>
            </a:r>
          </a:p>
          <a:p>
            <a:pPr>
              <a:spcBef>
                <a:spcPts val="1200"/>
              </a:spcBef>
            </a:pPr>
            <a:r>
              <a:rPr lang="es-AR" sz="2800" dirty="0">
                <a:solidFill>
                  <a:srgbClr val="000000"/>
                </a:solidFill>
              </a:rPr>
              <a:t>En caso de que la relación tenga un atributo la misma puede tratarse como una relación N:N. Por ejemplo si tenemos una fecha de vigencia en el vinculo jefe-subordinado, con este esquema estaríamos duplicando los registros de empleados por cada vez que cambia su jefe. Aquí nuevamente es decisión del diseñador de la base de datos.</a:t>
            </a:r>
            <a:endParaRPr lang="es-AR" sz="2800" dirty="0"/>
          </a:p>
        </p:txBody>
      </p:sp>
      <p:grpSp>
        <p:nvGrpSpPr>
          <p:cNvPr id="50" name="Group 49"/>
          <p:cNvGrpSpPr/>
          <p:nvPr/>
        </p:nvGrpSpPr>
        <p:grpSpPr>
          <a:xfrm>
            <a:off x="1327451" y="539503"/>
            <a:ext cx="6582589" cy="2469657"/>
            <a:chOff x="335332" y="619950"/>
            <a:chExt cx="6582589" cy="2469657"/>
          </a:xfrm>
        </p:grpSpPr>
        <p:grpSp>
          <p:nvGrpSpPr>
            <p:cNvPr id="54" name="Group 53"/>
            <p:cNvGrpSpPr/>
            <p:nvPr/>
          </p:nvGrpSpPr>
          <p:grpSpPr>
            <a:xfrm>
              <a:off x="335332" y="619950"/>
              <a:ext cx="6582589" cy="2469657"/>
              <a:chOff x="366897" y="288928"/>
              <a:chExt cx="6582589" cy="2469657"/>
            </a:xfrm>
          </p:grpSpPr>
          <p:grpSp>
            <p:nvGrpSpPr>
              <p:cNvPr id="63" name="Group 62"/>
              <p:cNvGrpSpPr/>
              <p:nvPr/>
            </p:nvGrpSpPr>
            <p:grpSpPr>
              <a:xfrm>
                <a:off x="366897" y="288928"/>
                <a:ext cx="6582589" cy="2469657"/>
                <a:chOff x="366897" y="288928"/>
                <a:chExt cx="6582589" cy="2469657"/>
              </a:xfrm>
            </p:grpSpPr>
            <p:grpSp>
              <p:nvGrpSpPr>
                <p:cNvPr id="66" name="Group 65"/>
                <p:cNvGrpSpPr/>
                <p:nvPr/>
              </p:nvGrpSpPr>
              <p:grpSpPr>
                <a:xfrm>
                  <a:off x="366897" y="288928"/>
                  <a:ext cx="6582589" cy="2469657"/>
                  <a:chOff x="327047" y="265829"/>
                  <a:chExt cx="6582589" cy="2469657"/>
                </a:xfrm>
              </p:grpSpPr>
              <p:grpSp>
                <p:nvGrpSpPr>
                  <p:cNvPr id="68" name="Group 67"/>
                  <p:cNvGrpSpPr/>
                  <p:nvPr/>
                </p:nvGrpSpPr>
                <p:grpSpPr>
                  <a:xfrm>
                    <a:off x="327047" y="265829"/>
                    <a:ext cx="5379667" cy="2469657"/>
                    <a:chOff x="335332" y="312027"/>
                    <a:chExt cx="5379667" cy="2469657"/>
                  </a:xfrm>
                </p:grpSpPr>
                <p:grpSp>
                  <p:nvGrpSpPr>
                    <p:cNvPr id="75" name="Group 74"/>
                    <p:cNvGrpSpPr/>
                    <p:nvPr/>
                  </p:nvGrpSpPr>
                  <p:grpSpPr>
                    <a:xfrm>
                      <a:off x="335332" y="655964"/>
                      <a:ext cx="4780524" cy="2125720"/>
                      <a:chOff x="950617" y="1277293"/>
                      <a:chExt cx="4780524" cy="2125720"/>
                    </a:xfrm>
                  </p:grpSpPr>
                  <p:sp>
                    <p:nvSpPr>
                      <p:cNvPr id="77" name="Line 15"/>
                      <p:cNvSpPr/>
                      <p:nvPr/>
                    </p:nvSpPr>
                    <p:spPr>
                      <a:xfrm flipH="1" flipV="1">
                        <a:off x="2250163" y="1754331"/>
                        <a:ext cx="275848" cy="254221"/>
                      </a:xfrm>
                      <a:prstGeom prst="line">
                        <a:avLst/>
                      </a:prstGeom>
                      <a:ln w="19080">
                        <a:solidFill>
                          <a:srgbClr val="4F271C"/>
                        </a:solidFill>
                        <a:round/>
                      </a:ln>
                    </p:spPr>
                  </p:sp>
                  <p:grpSp>
                    <p:nvGrpSpPr>
                      <p:cNvPr id="78" name="Group 77"/>
                      <p:cNvGrpSpPr/>
                      <p:nvPr/>
                    </p:nvGrpSpPr>
                    <p:grpSpPr>
                      <a:xfrm>
                        <a:off x="950617" y="1277293"/>
                        <a:ext cx="4780524" cy="2125720"/>
                        <a:chOff x="950617" y="1277293"/>
                        <a:chExt cx="4780524" cy="2125720"/>
                      </a:xfrm>
                    </p:grpSpPr>
                    <p:sp>
                      <p:nvSpPr>
                        <p:cNvPr id="88" name="Oval 87"/>
                        <p:cNvSpPr/>
                        <p:nvPr/>
                      </p:nvSpPr>
                      <p:spPr>
                        <a:xfrm>
                          <a:off x="1157446" y="2887886"/>
                          <a:ext cx="1529036"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89" name="Rectangle 88"/>
                        <p:cNvSpPr/>
                        <p:nvPr/>
                      </p:nvSpPr>
                      <p:spPr>
                        <a:xfrm>
                          <a:off x="2528134" y="1934137"/>
                          <a:ext cx="1834419" cy="515127"/>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90" name="Line 15"/>
                        <p:cNvSpPr/>
                        <p:nvPr/>
                      </p:nvSpPr>
                      <p:spPr>
                        <a:xfrm flipH="1" flipV="1">
                          <a:off x="4352341" y="2183112"/>
                          <a:ext cx="1227360" cy="18109"/>
                        </a:xfrm>
                        <a:prstGeom prst="line">
                          <a:avLst/>
                        </a:prstGeom>
                        <a:ln w="19080">
                          <a:solidFill>
                            <a:srgbClr val="4F271C"/>
                          </a:solidFill>
                          <a:round/>
                        </a:ln>
                      </p:spPr>
                    </p:sp>
                    <p:sp>
                      <p:nvSpPr>
                        <p:cNvPr id="92" name="CustomShape 10"/>
                        <p:cNvSpPr/>
                        <p:nvPr/>
                      </p:nvSpPr>
                      <p:spPr>
                        <a:xfrm>
                          <a:off x="2590488" y="1911172"/>
                          <a:ext cx="1834418"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EMPLEADO</a:t>
                          </a:r>
                          <a:endParaRPr lang="es-AR" dirty="0"/>
                        </a:p>
                      </p:txBody>
                    </p:sp>
                    <p:sp>
                      <p:nvSpPr>
                        <p:cNvPr id="93" name="Line 15"/>
                        <p:cNvSpPr/>
                        <p:nvPr/>
                      </p:nvSpPr>
                      <p:spPr>
                        <a:xfrm flipH="1">
                          <a:off x="2338586" y="2482774"/>
                          <a:ext cx="468684" cy="423745"/>
                        </a:xfrm>
                        <a:prstGeom prst="line">
                          <a:avLst/>
                        </a:prstGeom>
                        <a:ln w="19080">
                          <a:solidFill>
                            <a:srgbClr val="4F271C"/>
                          </a:solidFill>
                          <a:round/>
                        </a:ln>
                      </p:spPr>
                    </p:sp>
                    <p:sp>
                      <p:nvSpPr>
                        <p:cNvPr id="94" name="Oval 93"/>
                        <p:cNvSpPr/>
                        <p:nvPr/>
                      </p:nvSpPr>
                      <p:spPr>
                        <a:xfrm>
                          <a:off x="950617" y="1277293"/>
                          <a:ext cx="1529036"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96" name="CustomShape 10"/>
                        <p:cNvSpPr/>
                        <p:nvPr/>
                      </p:nvSpPr>
                      <p:spPr>
                        <a:xfrm>
                          <a:off x="1090379" y="1302853"/>
                          <a:ext cx="1270356" cy="464005"/>
                        </a:xfrm>
                        <a:prstGeom prst="rect">
                          <a:avLst/>
                        </a:prstGeom>
                        <a:noFill/>
                        <a:ln>
                          <a:noFill/>
                        </a:ln>
                      </p:spPr>
                      <p:txBody>
                        <a:bodyPr wrap="none" lIns="90000" tIns="45000" rIns="90000" bIns="45000"/>
                        <a:lstStyle/>
                        <a:p>
                          <a:pPr algn="ctr">
                            <a:lnSpc>
                              <a:spcPct val="100000"/>
                            </a:lnSpc>
                          </a:pPr>
                          <a:r>
                            <a:rPr lang="es-AR" sz="2400" u="sng" dirty="0">
                              <a:solidFill>
                                <a:srgbClr val="4F271C"/>
                              </a:solidFill>
                              <a:latin typeface="Arial Narrow"/>
                            </a:rPr>
                            <a:t>legajo</a:t>
                          </a:r>
                          <a:endParaRPr lang="es-AR" u="sng" dirty="0"/>
                        </a:p>
                      </p:txBody>
                    </p:sp>
                    <p:sp>
                      <p:nvSpPr>
                        <p:cNvPr id="97" name="CustomShape 10"/>
                        <p:cNvSpPr/>
                        <p:nvPr/>
                      </p:nvSpPr>
                      <p:spPr>
                        <a:xfrm>
                          <a:off x="1283678" y="2905423"/>
                          <a:ext cx="1270356"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nombre</a:t>
                          </a:r>
                          <a:endParaRPr lang="es-AR" dirty="0"/>
                        </a:p>
                      </p:txBody>
                    </p:sp>
                    <p:sp>
                      <p:nvSpPr>
                        <p:cNvPr id="98" name="CustomShape 10"/>
                        <p:cNvSpPr/>
                        <p:nvPr/>
                      </p:nvSpPr>
                      <p:spPr>
                        <a:xfrm>
                          <a:off x="4330199" y="2206771"/>
                          <a:ext cx="1400942"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jefe de</a:t>
                          </a:r>
                          <a:endParaRPr lang="es-AR" dirty="0"/>
                        </a:p>
                      </p:txBody>
                    </p:sp>
                    <p:sp>
                      <p:nvSpPr>
                        <p:cNvPr id="100" name="Oval 99"/>
                        <p:cNvSpPr/>
                        <p:nvPr/>
                      </p:nvSpPr>
                      <p:spPr>
                        <a:xfrm>
                          <a:off x="3051060" y="2844008"/>
                          <a:ext cx="1529036"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01" name="Line 15"/>
                        <p:cNvSpPr/>
                        <p:nvPr/>
                      </p:nvSpPr>
                      <p:spPr>
                        <a:xfrm>
                          <a:off x="3784998" y="2494837"/>
                          <a:ext cx="61271" cy="334343"/>
                        </a:xfrm>
                        <a:prstGeom prst="line">
                          <a:avLst/>
                        </a:prstGeom>
                        <a:ln w="19080">
                          <a:solidFill>
                            <a:srgbClr val="4F271C"/>
                          </a:solidFill>
                          <a:round/>
                        </a:ln>
                      </p:spPr>
                    </p:sp>
                    <p:sp>
                      <p:nvSpPr>
                        <p:cNvPr id="102" name="CustomShape 10"/>
                        <p:cNvSpPr/>
                        <p:nvPr/>
                      </p:nvSpPr>
                      <p:spPr>
                        <a:xfrm>
                          <a:off x="3149855" y="2889581"/>
                          <a:ext cx="1270356"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DNI</a:t>
                          </a:r>
                          <a:endParaRPr lang="es-AR" dirty="0"/>
                        </a:p>
                      </p:txBody>
                    </p:sp>
                  </p:grpSp>
                </p:grpSp>
                <p:sp>
                  <p:nvSpPr>
                    <p:cNvPr id="73" name="CustomShape 10"/>
                    <p:cNvSpPr/>
                    <p:nvPr/>
                  </p:nvSpPr>
                  <p:spPr>
                    <a:xfrm>
                      <a:off x="3522492" y="312027"/>
                      <a:ext cx="2192507" cy="53319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subordinado de</a:t>
                      </a:r>
                      <a:endParaRPr lang="es-AR" dirty="0"/>
                    </a:p>
                  </p:txBody>
                </p:sp>
              </p:grpSp>
              <p:sp>
                <p:nvSpPr>
                  <p:cNvPr id="69" name="Line 15"/>
                  <p:cNvSpPr/>
                  <p:nvPr/>
                </p:nvSpPr>
                <p:spPr>
                  <a:xfrm flipH="1">
                    <a:off x="3044125" y="672662"/>
                    <a:ext cx="0" cy="593947"/>
                  </a:xfrm>
                  <a:prstGeom prst="line">
                    <a:avLst/>
                  </a:prstGeom>
                  <a:ln w="19080">
                    <a:solidFill>
                      <a:srgbClr val="4F271C"/>
                    </a:solidFill>
                    <a:round/>
                  </a:ln>
                </p:spPr>
              </p:sp>
              <p:sp>
                <p:nvSpPr>
                  <p:cNvPr id="70" name="Line 15"/>
                  <p:cNvSpPr/>
                  <p:nvPr/>
                </p:nvSpPr>
                <p:spPr>
                  <a:xfrm flipH="1" flipV="1">
                    <a:off x="3044124" y="692182"/>
                    <a:ext cx="2841953" cy="6485"/>
                  </a:xfrm>
                  <a:prstGeom prst="line">
                    <a:avLst/>
                  </a:prstGeom>
                  <a:ln w="19080">
                    <a:solidFill>
                      <a:srgbClr val="4F271C"/>
                    </a:solidFill>
                    <a:round/>
                  </a:ln>
                </p:spPr>
              </p:sp>
              <p:sp>
                <p:nvSpPr>
                  <p:cNvPr id="71" name="Diamond 70"/>
                  <p:cNvSpPr/>
                  <p:nvPr/>
                </p:nvSpPr>
                <p:spPr>
                  <a:xfrm>
                    <a:off x="4893778" y="1064777"/>
                    <a:ext cx="2015858" cy="953208"/>
                  </a:xfrm>
                  <a:prstGeom prst="diamond">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grpSp>
            <p:sp>
              <p:nvSpPr>
                <p:cNvPr id="67" name="CustomShape 10"/>
                <p:cNvSpPr/>
                <p:nvPr/>
              </p:nvSpPr>
              <p:spPr>
                <a:xfrm>
                  <a:off x="5177703" y="1375810"/>
                  <a:ext cx="1467451"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CONTROLA</a:t>
                  </a:r>
                  <a:endParaRPr lang="es-AR" dirty="0"/>
                </a:p>
              </p:txBody>
            </p:sp>
          </p:grpSp>
          <p:sp>
            <p:nvSpPr>
              <p:cNvPr id="64" name="CustomShape 10"/>
              <p:cNvSpPr/>
              <p:nvPr/>
            </p:nvSpPr>
            <p:spPr>
              <a:xfrm>
                <a:off x="2682155" y="829350"/>
                <a:ext cx="400759"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N</a:t>
                </a:r>
                <a:endParaRPr lang="es-AR" dirty="0"/>
              </a:p>
            </p:txBody>
          </p:sp>
          <p:sp>
            <p:nvSpPr>
              <p:cNvPr id="65" name="CustomShape 10"/>
              <p:cNvSpPr/>
              <p:nvPr/>
            </p:nvSpPr>
            <p:spPr>
              <a:xfrm>
                <a:off x="3780751" y="1109903"/>
                <a:ext cx="400759"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1</a:t>
                </a:r>
                <a:endParaRPr lang="es-AR" dirty="0"/>
              </a:p>
            </p:txBody>
          </p:sp>
        </p:grpSp>
        <p:sp>
          <p:nvSpPr>
            <p:cNvPr id="62" name="Line 15"/>
            <p:cNvSpPr/>
            <p:nvPr/>
          </p:nvSpPr>
          <p:spPr>
            <a:xfrm>
              <a:off x="5894363" y="1052790"/>
              <a:ext cx="0" cy="366108"/>
            </a:xfrm>
            <a:prstGeom prst="line">
              <a:avLst/>
            </a:prstGeom>
            <a:ln w="19080">
              <a:solidFill>
                <a:srgbClr val="4F271C"/>
              </a:solidFill>
              <a:round/>
            </a:ln>
          </p:spPr>
        </p:sp>
      </p:grpSp>
    </p:spTree>
    <p:extLst>
      <p:ext uri="{BB962C8B-B14F-4D97-AF65-F5344CB8AC3E}">
        <p14:creationId xmlns:p14="http://schemas.microsoft.com/office/powerpoint/2010/main" val="42787225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255789" y="-68999"/>
            <a:ext cx="8725914" cy="891422"/>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Relaciones Recursivas N:N</a:t>
            </a:r>
          </a:p>
        </p:txBody>
      </p:sp>
      <p:grpSp>
        <p:nvGrpSpPr>
          <p:cNvPr id="2" name="Group 1"/>
          <p:cNvGrpSpPr/>
          <p:nvPr/>
        </p:nvGrpSpPr>
        <p:grpSpPr>
          <a:xfrm>
            <a:off x="1179394" y="750518"/>
            <a:ext cx="6778987" cy="2469657"/>
            <a:chOff x="1179394" y="750518"/>
            <a:chExt cx="6778987" cy="2469657"/>
          </a:xfrm>
        </p:grpSpPr>
        <p:grpSp>
          <p:nvGrpSpPr>
            <p:cNvPr id="50" name="Group 49"/>
            <p:cNvGrpSpPr/>
            <p:nvPr/>
          </p:nvGrpSpPr>
          <p:grpSpPr>
            <a:xfrm>
              <a:off x="1179394" y="750518"/>
              <a:ext cx="6582589" cy="2469657"/>
              <a:chOff x="335332" y="619950"/>
              <a:chExt cx="6582589" cy="2469657"/>
            </a:xfrm>
          </p:grpSpPr>
          <p:grpSp>
            <p:nvGrpSpPr>
              <p:cNvPr id="54" name="Group 53"/>
              <p:cNvGrpSpPr/>
              <p:nvPr/>
            </p:nvGrpSpPr>
            <p:grpSpPr>
              <a:xfrm>
                <a:off x="335332" y="619950"/>
                <a:ext cx="6582589" cy="2469657"/>
                <a:chOff x="366897" y="288928"/>
                <a:chExt cx="6582589" cy="2469657"/>
              </a:xfrm>
            </p:grpSpPr>
            <p:grpSp>
              <p:nvGrpSpPr>
                <p:cNvPr id="63" name="Group 62"/>
                <p:cNvGrpSpPr/>
                <p:nvPr/>
              </p:nvGrpSpPr>
              <p:grpSpPr>
                <a:xfrm>
                  <a:off x="366897" y="288928"/>
                  <a:ext cx="6582589" cy="2469657"/>
                  <a:chOff x="366897" y="288928"/>
                  <a:chExt cx="6582589" cy="2469657"/>
                </a:xfrm>
              </p:grpSpPr>
              <p:grpSp>
                <p:nvGrpSpPr>
                  <p:cNvPr id="66" name="Group 65"/>
                  <p:cNvGrpSpPr/>
                  <p:nvPr/>
                </p:nvGrpSpPr>
                <p:grpSpPr>
                  <a:xfrm>
                    <a:off x="366897" y="288928"/>
                    <a:ext cx="6582589" cy="2469657"/>
                    <a:chOff x="327047" y="265829"/>
                    <a:chExt cx="6582589" cy="2469657"/>
                  </a:xfrm>
                </p:grpSpPr>
                <p:grpSp>
                  <p:nvGrpSpPr>
                    <p:cNvPr id="68" name="Group 67"/>
                    <p:cNvGrpSpPr/>
                    <p:nvPr/>
                  </p:nvGrpSpPr>
                  <p:grpSpPr>
                    <a:xfrm>
                      <a:off x="327047" y="265829"/>
                      <a:ext cx="5379667" cy="2469657"/>
                      <a:chOff x="335332" y="312027"/>
                      <a:chExt cx="5379667" cy="2469657"/>
                    </a:xfrm>
                  </p:grpSpPr>
                  <p:grpSp>
                    <p:nvGrpSpPr>
                      <p:cNvPr id="75" name="Group 74"/>
                      <p:cNvGrpSpPr/>
                      <p:nvPr/>
                    </p:nvGrpSpPr>
                    <p:grpSpPr>
                      <a:xfrm>
                        <a:off x="335332" y="655964"/>
                        <a:ext cx="4884224" cy="2125720"/>
                        <a:chOff x="950617" y="1277293"/>
                        <a:chExt cx="4884224" cy="2125720"/>
                      </a:xfrm>
                    </p:grpSpPr>
                    <p:sp>
                      <p:nvSpPr>
                        <p:cNvPr id="77" name="Line 15"/>
                        <p:cNvSpPr/>
                        <p:nvPr/>
                      </p:nvSpPr>
                      <p:spPr>
                        <a:xfrm flipH="1" flipV="1">
                          <a:off x="2250163" y="1754331"/>
                          <a:ext cx="275848" cy="254221"/>
                        </a:xfrm>
                        <a:prstGeom prst="line">
                          <a:avLst/>
                        </a:prstGeom>
                        <a:ln w="19080">
                          <a:solidFill>
                            <a:srgbClr val="4F271C"/>
                          </a:solidFill>
                          <a:round/>
                        </a:ln>
                      </p:spPr>
                    </p:sp>
                    <p:grpSp>
                      <p:nvGrpSpPr>
                        <p:cNvPr id="78" name="Group 77"/>
                        <p:cNvGrpSpPr/>
                        <p:nvPr/>
                      </p:nvGrpSpPr>
                      <p:grpSpPr>
                        <a:xfrm>
                          <a:off x="950617" y="1277293"/>
                          <a:ext cx="4884224" cy="2125720"/>
                          <a:chOff x="950617" y="1277293"/>
                          <a:chExt cx="4884224" cy="2125720"/>
                        </a:xfrm>
                      </p:grpSpPr>
                      <p:sp>
                        <p:nvSpPr>
                          <p:cNvPr id="88" name="Oval 87"/>
                          <p:cNvSpPr/>
                          <p:nvPr/>
                        </p:nvSpPr>
                        <p:spPr>
                          <a:xfrm>
                            <a:off x="1157446" y="2887886"/>
                            <a:ext cx="1529036"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89" name="Rectangle 88"/>
                          <p:cNvSpPr/>
                          <p:nvPr/>
                        </p:nvSpPr>
                        <p:spPr>
                          <a:xfrm>
                            <a:off x="2528134" y="1934137"/>
                            <a:ext cx="1834419" cy="515127"/>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90" name="Line 15"/>
                          <p:cNvSpPr/>
                          <p:nvPr/>
                        </p:nvSpPr>
                        <p:spPr>
                          <a:xfrm flipH="1" flipV="1">
                            <a:off x="4352341" y="2183112"/>
                            <a:ext cx="1227360" cy="18109"/>
                          </a:xfrm>
                          <a:prstGeom prst="line">
                            <a:avLst/>
                          </a:prstGeom>
                          <a:ln w="19080">
                            <a:solidFill>
                              <a:srgbClr val="4F271C"/>
                            </a:solidFill>
                            <a:round/>
                          </a:ln>
                        </p:spPr>
                      </p:sp>
                      <p:sp>
                        <p:nvSpPr>
                          <p:cNvPr id="92" name="CustomShape 10"/>
                          <p:cNvSpPr/>
                          <p:nvPr/>
                        </p:nvSpPr>
                        <p:spPr>
                          <a:xfrm>
                            <a:off x="2572928" y="1967355"/>
                            <a:ext cx="1834418"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PERSONA</a:t>
                            </a:r>
                            <a:endParaRPr lang="es-AR" dirty="0"/>
                          </a:p>
                        </p:txBody>
                      </p:sp>
                      <p:sp>
                        <p:nvSpPr>
                          <p:cNvPr id="93" name="Line 15"/>
                          <p:cNvSpPr/>
                          <p:nvPr/>
                        </p:nvSpPr>
                        <p:spPr>
                          <a:xfrm flipH="1">
                            <a:off x="2338586" y="2482774"/>
                            <a:ext cx="468684" cy="423745"/>
                          </a:xfrm>
                          <a:prstGeom prst="line">
                            <a:avLst/>
                          </a:prstGeom>
                          <a:ln w="19080">
                            <a:solidFill>
                              <a:srgbClr val="4F271C"/>
                            </a:solidFill>
                            <a:round/>
                          </a:ln>
                        </p:spPr>
                      </p:sp>
                      <p:sp>
                        <p:nvSpPr>
                          <p:cNvPr id="94" name="Oval 93"/>
                          <p:cNvSpPr/>
                          <p:nvPr/>
                        </p:nvSpPr>
                        <p:spPr>
                          <a:xfrm>
                            <a:off x="950617" y="1277293"/>
                            <a:ext cx="1529036"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96" name="CustomShape 10"/>
                          <p:cNvSpPr/>
                          <p:nvPr/>
                        </p:nvSpPr>
                        <p:spPr>
                          <a:xfrm>
                            <a:off x="1090379" y="1302853"/>
                            <a:ext cx="1270356" cy="464005"/>
                          </a:xfrm>
                          <a:prstGeom prst="rect">
                            <a:avLst/>
                          </a:prstGeom>
                          <a:noFill/>
                          <a:ln>
                            <a:noFill/>
                          </a:ln>
                        </p:spPr>
                        <p:txBody>
                          <a:bodyPr wrap="none" lIns="90000" tIns="45000" rIns="90000" bIns="45000"/>
                          <a:lstStyle/>
                          <a:p>
                            <a:pPr algn="ctr">
                              <a:lnSpc>
                                <a:spcPct val="100000"/>
                              </a:lnSpc>
                            </a:pPr>
                            <a:r>
                              <a:rPr lang="es-AR" sz="2400" u="sng" dirty="0">
                                <a:solidFill>
                                  <a:srgbClr val="4F271C"/>
                                </a:solidFill>
                                <a:latin typeface="Arial Narrow"/>
                              </a:rPr>
                              <a:t>DNI</a:t>
                            </a:r>
                            <a:endParaRPr lang="es-AR" u="sng" dirty="0"/>
                          </a:p>
                        </p:txBody>
                      </p:sp>
                      <p:sp>
                        <p:nvSpPr>
                          <p:cNvPr id="97" name="CustomShape 10"/>
                          <p:cNvSpPr/>
                          <p:nvPr/>
                        </p:nvSpPr>
                        <p:spPr>
                          <a:xfrm>
                            <a:off x="1283678" y="2905423"/>
                            <a:ext cx="1270356"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nombre</a:t>
                            </a:r>
                            <a:endParaRPr lang="es-AR" dirty="0"/>
                          </a:p>
                        </p:txBody>
                      </p:sp>
                      <p:sp>
                        <p:nvSpPr>
                          <p:cNvPr id="98" name="CustomShape 10"/>
                          <p:cNvSpPr/>
                          <p:nvPr/>
                        </p:nvSpPr>
                        <p:spPr>
                          <a:xfrm>
                            <a:off x="4330198" y="2206771"/>
                            <a:ext cx="1504643"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es amigo de</a:t>
                            </a:r>
                            <a:endParaRPr lang="es-AR" dirty="0"/>
                          </a:p>
                        </p:txBody>
                      </p:sp>
                      <p:sp>
                        <p:nvSpPr>
                          <p:cNvPr id="100" name="Oval 99"/>
                          <p:cNvSpPr/>
                          <p:nvPr/>
                        </p:nvSpPr>
                        <p:spPr>
                          <a:xfrm>
                            <a:off x="3051060" y="2844008"/>
                            <a:ext cx="1529036"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01" name="Line 15"/>
                          <p:cNvSpPr/>
                          <p:nvPr/>
                        </p:nvSpPr>
                        <p:spPr>
                          <a:xfrm>
                            <a:off x="3784998" y="2494837"/>
                            <a:ext cx="61271" cy="334343"/>
                          </a:xfrm>
                          <a:prstGeom prst="line">
                            <a:avLst/>
                          </a:prstGeom>
                          <a:ln w="19080">
                            <a:solidFill>
                              <a:srgbClr val="4F271C"/>
                            </a:solidFill>
                            <a:round/>
                          </a:ln>
                        </p:spPr>
                      </p:sp>
                      <p:sp>
                        <p:nvSpPr>
                          <p:cNvPr id="102" name="CustomShape 10"/>
                          <p:cNvSpPr/>
                          <p:nvPr/>
                        </p:nvSpPr>
                        <p:spPr>
                          <a:xfrm>
                            <a:off x="3149855" y="2889581"/>
                            <a:ext cx="1270356"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sexo</a:t>
                            </a:r>
                            <a:endParaRPr lang="es-AR" dirty="0"/>
                          </a:p>
                        </p:txBody>
                      </p:sp>
                    </p:grpSp>
                  </p:grpSp>
                  <p:sp>
                    <p:nvSpPr>
                      <p:cNvPr id="73" name="CustomShape 10"/>
                      <p:cNvSpPr/>
                      <p:nvPr/>
                    </p:nvSpPr>
                    <p:spPr>
                      <a:xfrm>
                        <a:off x="3522492" y="312027"/>
                        <a:ext cx="2192507" cy="53319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tiene amistad con</a:t>
                        </a:r>
                        <a:endParaRPr lang="es-AR" dirty="0"/>
                      </a:p>
                    </p:txBody>
                  </p:sp>
                </p:grpSp>
                <p:sp>
                  <p:nvSpPr>
                    <p:cNvPr id="69" name="Line 15"/>
                    <p:cNvSpPr/>
                    <p:nvPr/>
                  </p:nvSpPr>
                  <p:spPr>
                    <a:xfrm flipH="1">
                      <a:off x="3044125" y="672662"/>
                      <a:ext cx="0" cy="593947"/>
                    </a:xfrm>
                    <a:prstGeom prst="line">
                      <a:avLst/>
                    </a:prstGeom>
                    <a:ln w="19080">
                      <a:solidFill>
                        <a:srgbClr val="4F271C"/>
                      </a:solidFill>
                      <a:round/>
                    </a:ln>
                  </p:spPr>
                </p:sp>
                <p:sp>
                  <p:nvSpPr>
                    <p:cNvPr id="70" name="Line 15"/>
                    <p:cNvSpPr/>
                    <p:nvPr/>
                  </p:nvSpPr>
                  <p:spPr>
                    <a:xfrm flipH="1" flipV="1">
                      <a:off x="3044124" y="692182"/>
                      <a:ext cx="2841953" cy="6485"/>
                    </a:xfrm>
                    <a:prstGeom prst="line">
                      <a:avLst/>
                    </a:prstGeom>
                    <a:ln w="19080">
                      <a:solidFill>
                        <a:srgbClr val="4F271C"/>
                      </a:solidFill>
                      <a:round/>
                    </a:ln>
                  </p:spPr>
                </p:sp>
                <p:sp>
                  <p:nvSpPr>
                    <p:cNvPr id="71" name="Diamond 70"/>
                    <p:cNvSpPr/>
                    <p:nvPr/>
                  </p:nvSpPr>
                  <p:spPr>
                    <a:xfrm>
                      <a:off x="4893778" y="1064777"/>
                      <a:ext cx="2015858" cy="953208"/>
                    </a:xfrm>
                    <a:prstGeom prst="diamond">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grpSp>
              <p:sp>
                <p:nvSpPr>
                  <p:cNvPr id="67" name="CustomShape 10"/>
                  <p:cNvSpPr/>
                  <p:nvPr/>
                </p:nvSpPr>
                <p:spPr>
                  <a:xfrm>
                    <a:off x="5251122" y="1319841"/>
                    <a:ext cx="1467451"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AMIGO</a:t>
                    </a:r>
                    <a:endParaRPr lang="es-AR" dirty="0"/>
                  </a:p>
                </p:txBody>
              </p:sp>
            </p:grpSp>
            <p:sp>
              <p:nvSpPr>
                <p:cNvPr id="64" name="CustomShape 10"/>
                <p:cNvSpPr/>
                <p:nvPr/>
              </p:nvSpPr>
              <p:spPr>
                <a:xfrm>
                  <a:off x="2682155" y="829350"/>
                  <a:ext cx="400759"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N</a:t>
                  </a:r>
                  <a:endParaRPr lang="es-AR" dirty="0"/>
                </a:p>
              </p:txBody>
            </p:sp>
            <p:sp>
              <p:nvSpPr>
                <p:cNvPr id="65" name="CustomShape 10"/>
                <p:cNvSpPr/>
                <p:nvPr/>
              </p:nvSpPr>
              <p:spPr>
                <a:xfrm>
                  <a:off x="3780751" y="1109903"/>
                  <a:ext cx="400759"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N</a:t>
                  </a:r>
                  <a:endParaRPr lang="es-AR" dirty="0"/>
                </a:p>
              </p:txBody>
            </p:sp>
          </p:grpSp>
          <p:sp>
            <p:nvSpPr>
              <p:cNvPr id="62" name="Line 15"/>
              <p:cNvSpPr/>
              <p:nvPr/>
            </p:nvSpPr>
            <p:spPr>
              <a:xfrm>
                <a:off x="5894363" y="1052790"/>
                <a:ext cx="0" cy="366108"/>
              </a:xfrm>
              <a:prstGeom prst="line">
                <a:avLst/>
              </a:prstGeom>
              <a:ln w="19080">
                <a:solidFill>
                  <a:srgbClr val="4F271C"/>
                </a:solidFill>
                <a:round/>
              </a:ln>
            </p:spPr>
          </p:sp>
        </p:grpSp>
        <p:sp>
          <p:nvSpPr>
            <p:cNvPr id="33" name="Oval 32"/>
            <p:cNvSpPr/>
            <p:nvPr/>
          </p:nvSpPr>
          <p:spPr>
            <a:xfrm>
              <a:off x="6429345" y="2681181"/>
              <a:ext cx="1529036" cy="515127"/>
            </a:xfrm>
            <a:prstGeom prst="ellipse">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34" name="CustomShape 10"/>
            <p:cNvSpPr/>
            <p:nvPr/>
          </p:nvSpPr>
          <p:spPr>
            <a:xfrm>
              <a:off x="6589230" y="2705048"/>
              <a:ext cx="1270356" cy="464005"/>
            </a:xfrm>
            <a:prstGeom prst="rect">
              <a:avLst/>
            </a:prstGeom>
            <a:noFill/>
            <a:ln>
              <a:noFill/>
            </a:ln>
          </p:spPr>
          <p:txBody>
            <a:bodyPr wrap="none" lIns="90000" tIns="45000" rIns="90000" bIns="45000"/>
            <a:lstStyle/>
            <a:p>
              <a:pPr algn="ctr">
                <a:lnSpc>
                  <a:spcPct val="100000"/>
                </a:lnSpc>
              </a:pPr>
              <a:r>
                <a:rPr lang="es-AR" sz="2400" dirty="0">
                  <a:solidFill>
                    <a:srgbClr val="4F271C"/>
                  </a:solidFill>
                  <a:latin typeface="Arial Narrow"/>
                </a:rPr>
                <a:t>años</a:t>
              </a:r>
              <a:endParaRPr lang="es-AR" dirty="0"/>
            </a:p>
          </p:txBody>
        </p:sp>
        <p:sp>
          <p:nvSpPr>
            <p:cNvPr id="35" name="Line 15"/>
            <p:cNvSpPr/>
            <p:nvPr/>
          </p:nvSpPr>
          <p:spPr>
            <a:xfrm>
              <a:off x="7157142" y="2326827"/>
              <a:ext cx="61271" cy="334343"/>
            </a:xfrm>
            <a:prstGeom prst="line">
              <a:avLst/>
            </a:prstGeom>
            <a:ln w="19080">
              <a:solidFill>
                <a:srgbClr val="4F271C"/>
              </a:solidFill>
              <a:round/>
            </a:ln>
          </p:spPr>
        </p:sp>
      </p:grpSp>
      <p:sp>
        <p:nvSpPr>
          <p:cNvPr id="45" name="TextBox 44"/>
          <p:cNvSpPr txBox="1"/>
          <p:nvPr/>
        </p:nvSpPr>
        <p:spPr>
          <a:xfrm>
            <a:off x="191967" y="3546321"/>
            <a:ext cx="8853559" cy="3206173"/>
          </a:xfrm>
          <a:prstGeom prst="rect">
            <a:avLst/>
          </a:prstGeom>
          <a:noFill/>
        </p:spPr>
        <p:txBody>
          <a:bodyPr wrap="square" rtlCol="0">
            <a:normAutofit lnSpcReduction="10000"/>
          </a:bodyPr>
          <a:lstStyle/>
          <a:p>
            <a:r>
              <a:rPr lang="es-AR" sz="2800" b="1" dirty="0">
                <a:solidFill>
                  <a:schemeClr val="accent5">
                    <a:lumMod val="75000"/>
                  </a:schemeClr>
                </a:solidFill>
                <a:effectLst>
                  <a:outerShdw blurRad="38100" dist="38100" dir="2700000" algn="tl">
                    <a:srgbClr val="000000">
                      <a:alpha val="43137"/>
                    </a:srgbClr>
                  </a:outerShdw>
                </a:effectLst>
              </a:rPr>
              <a:t>Persona (</a:t>
            </a:r>
            <a:r>
              <a:rPr lang="es-AR" sz="2800" b="1" u="sng" dirty="0">
                <a:solidFill>
                  <a:schemeClr val="accent5">
                    <a:lumMod val="75000"/>
                  </a:schemeClr>
                </a:solidFill>
                <a:effectLst>
                  <a:outerShdw blurRad="38100" dist="38100" dir="2700000" algn="tl">
                    <a:srgbClr val="000000">
                      <a:alpha val="43137"/>
                    </a:srgbClr>
                  </a:outerShdw>
                </a:effectLst>
              </a:rPr>
              <a:t>DNI</a:t>
            </a:r>
            <a:r>
              <a:rPr lang="es-AR" sz="2800" b="1" dirty="0">
                <a:solidFill>
                  <a:schemeClr val="accent5">
                    <a:lumMod val="75000"/>
                  </a:schemeClr>
                </a:solidFill>
                <a:effectLst>
                  <a:outerShdw blurRad="38100" dist="38100" dir="2700000" algn="tl">
                    <a:srgbClr val="000000">
                      <a:alpha val="43137"/>
                    </a:srgbClr>
                  </a:outerShdw>
                </a:effectLst>
              </a:rPr>
              <a:t>, nombre, sexo)</a:t>
            </a:r>
          </a:p>
          <a:p>
            <a:r>
              <a:rPr lang="es-AR" sz="2800" b="1" dirty="0">
                <a:solidFill>
                  <a:schemeClr val="accent5">
                    <a:lumMod val="75000"/>
                  </a:schemeClr>
                </a:solidFill>
                <a:effectLst>
                  <a:outerShdw blurRad="38100" dist="38100" dir="2700000" algn="tl">
                    <a:srgbClr val="000000">
                      <a:alpha val="43137"/>
                    </a:srgbClr>
                  </a:outerShdw>
                </a:effectLst>
              </a:rPr>
              <a:t>Amigo (</a:t>
            </a:r>
            <a:r>
              <a:rPr lang="es-AR" sz="2800" b="1" u="dbl" dirty="0">
                <a:solidFill>
                  <a:schemeClr val="accent5">
                    <a:lumMod val="75000"/>
                  </a:schemeClr>
                </a:solidFill>
                <a:effectLst>
                  <a:outerShdw blurRad="38100" dist="38100" dir="2700000" algn="tl">
                    <a:srgbClr val="000000">
                      <a:alpha val="43137"/>
                    </a:srgbClr>
                  </a:outerShdw>
                </a:effectLst>
              </a:rPr>
              <a:t>DNI_Pesona1</a:t>
            </a:r>
            <a:r>
              <a:rPr lang="es-AR" sz="2800" b="1" dirty="0">
                <a:solidFill>
                  <a:schemeClr val="accent5">
                    <a:lumMod val="75000"/>
                  </a:schemeClr>
                </a:solidFill>
                <a:effectLst>
                  <a:outerShdw blurRad="38100" dist="38100" dir="2700000" algn="tl">
                    <a:srgbClr val="000000">
                      <a:alpha val="43137"/>
                    </a:srgbClr>
                  </a:outerShdw>
                </a:effectLst>
              </a:rPr>
              <a:t>, </a:t>
            </a:r>
            <a:r>
              <a:rPr lang="es-AR" sz="2800" b="1" u="dbl" dirty="0">
                <a:solidFill>
                  <a:schemeClr val="accent5">
                    <a:lumMod val="75000"/>
                  </a:schemeClr>
                </a:solidFill>
                <a:effectLst>
                  <a:outerShdw blurRad="38100" dist="38100" dir="2700000" algn="tl">
                    <a:srgbClr val="000000">
                      <a:alpha val="43137"/>
                    </a:srgbClr>
                  </a:outerShdw>
                </a:effectLst>
              </a:rPr>
              <a:t>DNI_Pesona2</a:t>
            </a:r>
            <a:r>
              <a:rPr lang="es-AR" sz="2800" b="1" dirty="0">
                <a:solidFill>
                  <a:schemeClr val="accent5">
                    <a:lumMod val="75000"/>
                  </a:schemeClr>
                </a:solidFill>
                <a:effectLst>
                  <a:outerShdw blurRad="38100" dist="38100" dir="2700000" algn="tl">
                    <a:srgbClr val="000000">
                      <a:alpha val="43137"/>
                    </a:srgbClr>
                  </a:outerShdw>
                </a:effectLst>
              </a:rPr>
              <a:t>, </a:t>
            </a:r>
            <a:r>
              <a:rPr lang="es-AR" sz="2800" b="1" dirty="0" err="1">
                <a:solidFill>
                  <a:schemeClr val="accent5">
                    <a:lumMod val="75000"/>
                  </a:schemeClr>
                </a:solidFill>
                <a:effectLst>
                  <a:outerShdw blurRad="38100" dist="38100" dir="2700000" algn="tl">
                    <a:srgbClr val="000000">
                      <a:alpha val="43137"/>
                    </a:srgbClr>
                  </a:outerShdw>
                </a:effectLst>
              </a:rPr>
              <a:t>anios</a:t>
            </a:r>
            <a:r>
              <a:rPr lang="es-AR" sz="2800" b="1" dirty="0">
                <a:solidFill>
                  <a:schemeClr val="accent5">
                    <a:lumMod val="75000"/>
                  </a:schemeClr>
                </a:solidFill>
                <a:effectLst>
                  <a:outerShdw blurRad="38100" dist="38100" dir="2700000" algn="tl">
                    <a:srgbClr val="000000">
                      <a:alpha val="43137"/>
                    </a:srgbClr>
                  </a:outerShdw>
                </a:effectLst>
              </a:rPr>
              <a:t>)</a:t>
            </a:r>
          </a:p>
          <a:p>
            <a:pPr>
              <a:spcBef>
                <a:spcPts val="1200"/>
              </a:spcBef>
            </a:pPr>
            <a:r>
              <a:rPr lang="es-AR" sz="2800" dirty="0">
                <a:solidFill>
                  <a:srgbClr val="000000"/>
                </a:solidFill>
              </a:rPr>
              <a:t>En el caso de una relación reflexiva con cardinalidad N:N se crea una nueva tabla con el nombre de la relación, esta tabla contendrá la clave de la entidad relacionada, dos veces (una por cada rol) como claves foráneas mas los atributos propios de la relación.</a:t>
            </a:r>
            <a:endParaRPr lang="es-AR" sz="2800" dirty="0"/>
          </a:p>
          <a:p>
            <a:endParaRPr lang="es-AR" dirty="0"/>
          </a:p>
        </p:txBody>
      </p:sp>
    </p:spTree>
    <p:extLst>
      <p:ext uri="{BB962C8B-B14F-4D97-AF65-F5344CB8AC3E}">
        <p14:creationId xmlns:p14="http://schemas.microsoft.com/office/powerpoint/2010/main" val="314283382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447116" y="0"/>
            <a:ext cx="8137800" cy="902673"/>
          </a:xfrm>
          <a:prstGeom prst="rect">
            <a:avLst/>
          </a:prstGeom>
          <a:noFill/>
          <a:ln>
            <a:noFill/>
          </a:ln>
        </p:spPr>
        <p:txBody>
          <a:bodyPr lIns="90000" tIns="45000" rIns="90000" bIns="45000" anchor="ctr"/>
          <a:lstStyle/>
          <a:p>
            <a:pPr algn="ctr">
              <a:lnSpc>
                <a:spcPct val="100000"/>
              </a:lnSpc>
            </a:pPr>
            <a:r>
              <a:rPr lang="es-AR" sz="3600" dirty="0">
                <a:solidFill>
                  <a:srgbClr val="572314"/>
                </a:solidFill>
                <a:latin typeface="Gill Sans MT"/>
              </a:rPr>
              <a:t>Generalización - Especialización</a:t>
            </a:r>
            <a:endParaRPr lang="es-AR" dirty="0"/>
          </a:p>
        </p:txBody>
      </p:sp>
      <p:sp>
        <p:nvSpPr>
          <p:cNvPr id="123" name="CustomShape 3"/>
          <p:cNvSpPr/>
          <p:nvPr/>
        </p:nvSpPr>
        <p:spPr>
          <a:xfrm>
            <a:off x="304800" y="1011383"/>
            <a:ext cx="8589818" cy="5501384"/>
          </a:xfrm>
          <a:prstGeom prst="rect">
            <a:avLst/>
          </a:prstGeom>
          <a:noFill/>
          <a:ln w="9360">
            <a:noFill/>
          </a:ln>
        </p:spPr>
        <p:txBody>
          <a:bodyPr lIns="90000" tIns="45000" rIns="90000" bIns="45000">
            <a:normAutofit fontScale="92500" lnSpcReduction="20000"/>
          </a:bodyPr>
          <a:lstStyle/>
          <a:p>
            <a:pPr>
              <a:lnSpc>
                <a:spcPct val="100000"/>
              </a:lnSpc>
              <a:spcBef>
                <a:spcPts val="1200"/>
              </a:spcBef>
              <a:buSzPct val="80000"/>
            </a:pPr>
            <a:r>
              <a:rPr lang="es-ES" sz="3200" dirty="0">
                <a:solidFill>
                  <a:srgbClr val="000000"/>
                </a:solidFill>
              </a:rPr>
              <a:t>Hay varias opciones para mapear una cierta cantidad de subclases que juntas forman una especialización, o que alternativamente, están generalizadas en una superclase.</a:t>
            </a:r>
          </a:p>
          <a:p>
            <a:pPr marL="457200" indent="-457200">
              <a:lnSpc>
                <a:spcPct val="100000"/>
              </a:lnSpc>
              <a:spcBef>
                <a:spcPts val="1200"/>
              </a:spcBef>
              <a:buSzPct val="80000"/>
              <a:buFont typeface="Arial" panose="020B0604020202020204" pitchFamily="34" charset="0"/>
              <a:buChar char="•"/>
            </a:pPr>
            <a:r>
              <a:rPr lang="es-ES" sz="3200" dirty="0">
                <a:solidFill>
                  <a:srgbClr val="000000"/>
                </a:solidFill>
              </a:rPr>
              <a:t>Opciones de relación múltiple. La especialización se representa en varias relaciones.</a:t>
            </a:r>
          </a:p>
          <a:p>
            <a:pPr marL="914400" lvl="1" indent="-290513">
              <a:spcBef>
                <a:spcPts val="1200"/>
              </a:spcBef>
              <a:buSzPct val="80000"/>
              <a:buFont typeface="Arial" panose="020B0604020202020204" pitchFamily="34" charset="0"/>
              <a:buChar char="•"/>
            </a:pPr>
            <a:r>
              <a:rPr lang="es-ES" sz="3200" dirty="0">
                <a:solidFill>
                  <a:srgbClr val="000000"/>
                </a:solidFill>
              </a:rPr>
              <a:t>Varias relaciones (superclase y subclase)</a:t>
            </a:r>
          </a:p>
          <a:p>
            <a:pPr marL="914400" lvl="1" indent="-290513">
              <a:spcBef>
                <a:spcPts val="1200"/>
              </a:spcBef>
              <a:buSzPct val="80000"/>
              <a:buFont typeface="Arial" panose="020B0604020202020204" pitchFamily="34" charset="0"/>
              <a:buChar char="•"/>
            </a:pPr>
            <a:r>
              <a:rPr lang="es-ES" sz="3200" dirty="0">
                <a:solidFill>
                  <a:srgbClr val="000000"/>
                </a:solidFill>
              </a:rPr>
              <a:t>Varias relaciones (sólo relaciones de subclase).</a:t>
            </a:r>
          </a:p>
          <a:p>
            <a:pPr marL="457200" indent="-457200">
              <a:lnSpc>
                <a:spcPct val="100000"/>
              </a:lnSpc>
              <a:spcBef>
                <a:spcPts val="1200"/>
              </a:spcBef>
              <a:buSzPct val="80000"/>
              <a:buFont typeface="Arial" panose="020B0604020202020204" pitchFamily="34" charset="0"/>
              <a:buChar char="•"/>
            </a:pPr>
            <a:r>
              <a:rPr lang="es-ES" sz="3200" dirty="0">
                <a:solidFill>
                  <a:srgbClr val="000000"/>
                </a:solidFill>
              </a:rPr>
              <a:t>Opciones de una sola relación. La especialización se representa en una sola relación.</a:t>
            </a:r>
          </a:p>
          <a:p>
            <a:pPr marL="914400" lvl="1" indent="-193675">
              <a:lnSpc>
                <a:spcPct val="100000"/>
              </a:lnSpc>
              <a:spcBef>
                <a:spcPts val="1200"/>
              </a:spcBef>
              <a:buSzPct val="80000"/>
              <a:buFont typeface="Arial" panose="020B0604020202020204" pitchFamily="34" charset="0"/>
              <a:buChar char="•"/>
            </a:pPr>
            <a:r>
              <a:rPr lang="es-ES" sz="3200" dirty="0">
                <a:solidFill>
                  <a:srgbClr val="000000"/>
                </a:solidFill>
              </a:rPr>
              <a:t>Una sola relación con un atributo de tipo</a:t>
            </a:r>
          </a:p>
          <a:p>
            <a:pPr marL="914400" lvl="1" indent="-193675">
              <a:lnSpc>
                <a:spcPct val="100000"/>
              </a:lnSpc>
              <a:spcBef>
                <a:spcPts val="1200"/>
              </a:spcBef>
              <a:buSzPct val="80000"/>
              <a:buFont typeface="Arial" panose="020B0604020202020204" pitchFamily="34" charset="0"/>
              <a:buChar char="•"/>
            </a:pPr>
            <a:r>
              <a:rPr lang="es-ES" sz="3200" dirty="0">
                <a:solidFill>
                  <a:srgbClr val="000000"/>
                </a:solidFill>
              </a:rPr>
              <a:t>Una sola relación con varios atributos de tipo</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447116" y="0"/>
            <a:ext cx="8137800" cy="902673"/>
          </a:xfrm>
          <a:prstGeom prst="rect">
            <a:avLst/>
          </a:prstGeom>
          <a:noFill/>
          <a:ln>
            <a:noFill/>
          </a:ln>
        </p:spPr>
        <p:txBody>
          <a:bodyPr lIns="90000" tIns="45000" rIns="90000" bIns="45000" anchor="ctr"/>
          <a:lstStyle/>
          <a:p>
            <a:pPr algn="ctr">
              <a:lnSpc>
                <a:spcPct val="100000"/>
              </a:lnSpc>
            </a:pPr>
            <a:r>
              <a:rPr lang="es-AR" sz="3600" dirty="0">
                <a:solidFill>
                  <a:srgbClr val="572314"/>
                </a:solidFill>
                <a:latin typeface="Gill Sans MT"/>
              </a:rPr>
              <a:t>Generalización - Especialización</a:t>
            </a:r>
            <a:endParaRPr lang="es-AR" dirty="0"/>
          </a:p>
        </p:txBody>
      </p:sp>
      <p:sp>
        <p:nvSpPr>
          <p:cNvPr id="122" name="CustomShape 2"/>
          <p:cNvSpPr/>
          <p:nvPr/>
        </p:nvSpPr>
        <p:spPr>
          <a:xfrm>
            <a:off x="1005840" y="1222560"/>
            <a:ext cx="8045640" cy="1336680"/>
          </a:xfrm>
          <a:prstGeom prst="rect">
            <a:avLst/>
          </a:prstGeom>
          <a:noFill/>
          <a:ln>
            <a:noFill/>
          </a:ln>
        </p:spPr>
      </p:sp>
      <p:sp>
        <p:nvSpPr>
          <p:cNvPr id="123" name="CustomShape 3"/>
          <p:cNvSpPr/>
          <p:nvPr/>
        </p:nvSpPr>
        <p:spPr>
          <a:xfrm>
            <a:off x="92520" y="687312"/>
            <a:ext cx="8959680" cy="723033"/>
          </a:xfrm>
          <a:prstGeom prst="rect">
            <a:avLst/>
          </a:prstGeom>
          <a:noFill/>
          <a:ln w="9360">
            <a:noFill/>
          </a:ln>
        </p:spPr>
        <p:txBody>
          <a:bodyPr lIns="90000" tIns="45000" rIns="90000" bIns="45000"/>
          <a:lstStyle/>
          <a:p>
            <a:pPr marL="0" lvl="1">
              <a:spcBef>
                <a:spcPts val="1200"/>
              </a:spcBef>
              <a:buSzPct val="80000"/>
            </a:pPr>
            <a:r>
              <a:rPr lang="es-ES" sz="3200" dirty="0">
                <a:solidFill>
                  <a:srgbClr val="000000"/>
                </a:solidFill>
              </a:rPr>
              <a:t>Varias relaciones (superclase y subclase)</a:t>
            </a:r>
          </a:p>
        </p:txBody>
      </p:sp>
      <p:grpSp>
        <p:nvGrpSpPr>
          <p:cNvPr id="5" name="Group 52">
            <a:extLst>
              <a:ext uri="{FF2B5EF4-FFF2-40B4-BE49-F238E27FC236}">
                <a16:creationId xmlns:a16="http://schemas.microsoft.com/office/drawing/2014/main" id="{2A277BE2-9FCE-444F-B056-619378A44BB8}"/>
              </a:ext>
            </a:extLst>
          </p:cNvPr>
          <p:cNvGrpSpPr/>
          <p:nvPr/>
        </p:nvGrpSpPr>
        <p:grpSpPr>
          <a:xfrm>
            <a:off x="447123" y="1248683"/>
            <a:ext cx="8137793" cy="3576008"/>
            <a:chOff x="-944531" y="1181155"/>
            <a:chExt cx="10760746" cy="5605573"/>
          </a:xfrm>
        </p:grpSpPr>
        <p:grpSp>
          <p:nvGrpSpPr>
            <p:cNvPr id="6" name="Group 21">
              <a:extLst>
                <a:ext uri="{FF2B5EF4-FFF2-40B4-BE49-F238E27FC236}">
                  <a16:creationId xmlns:a16="http://schemas.microsoft.com/office/drawing/2014/main" id="{27052417-B553-426A-9B70-A807CBC6B10C}"/>
                </a:ext>
              </a:extLst>
            </p:cNvPr>
            <p:cNvGrpSpPr/>
            <p:nvPr/>
          </p:nvGrpSpPr>
          <p:grpSpPr>
            <a:xfrm>
              <a:off x="-944531" y="1181155"/>
              <a:ext cx="10760746" cy="5605573"/>
              <a:chOff x="-1110419" y="1230487"/>
              <a:chExt cx="10760746" cy="5605573"/>
            </a:xfrm>
          </p:grpSpPr>
          <p:grpSp>
            <p:nvGrpSpPr>
              <p:cNvPr id="10" name="Group 15">
                <a:extLst>
                  <a:ext uri="{FF2B5EF4-FFF2-40B4-BE49-F238E27FC236}">
                    <a16:creationId xmlns:a16="http://schemas.microsoft.com/office/drawing/2014/main" id="{D894DB15-213E-425F-A716-9BD46C6F5AA3}"/>
                  </a:ext>
                </a:extLst>
              </p:cNvPr>
              <p:cNvGrpSpPr/>
              <p:nvPr/>
            </p:nvGrpSpPr>
            <p:grpSpPr>
              <a:xfrm>
                <a:off x="20467" y="1230487"/>
                <a:ext cx="9039105" cy="4185402"/>
                <a:chOff x="-110842" y="1085718"/>
                <a:chExt cx="9039105" cy="4185402"/>
              </a:xfrm>
            </p:grpSpPr>
            <p:sp>
              <p:nvSpPr>
                <p:cNvPr id="17" name="Oval 12">
                  <a:extLst>
                    <a:ext uri="{FF2B5EF4-FFF2-40B4-BE49-F238E27FC236}">
                      <a16:creationId xmlns:a16="http://schemas.microsoft.com/office/drawing/2014/main" id="{AB6C13A4-9A9F-43D0-87CB-4884571F4E6F}"/>
                    </a:ext>
                  </a:extLst>
                </p:cNvPr>
                <p:cNvSpPr/>
                <p:nvPr/>
              </p:nvSpPr>
              <p:spPr>
                <a:xfrm>
                  <a:off x="543324" y="1085718"/>
                  <a:ext cx="1882587" cy="7220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u="sng" dirty="0">
                      <a:solidFill>
                        <a:schemeClr val="tx1"/>
                      </a:solidFill>
                    </a:rPr>
                    <a:t>Legajo</a:t>
                  </a:r>
                </a:p>
              </p:txBody>
            </p:sp>
            <p:grpSp>
              <p:nvGrpSpPr>
                <p:cNvPr id="18" name="Group 14">
                  <a:extLst>
                    <a:ext uri="{FF2B5EF4-FFF2-40B4-BE49-F238E27FC236}">
                      <a16:creationId xmlns:a16="http://schemas.microsoft.com/office/drawing/2014/main" id="{2035B7E9-A2F8-435F-A354-EA8582812244}"/>
                    </a:ext>
                  </a:extLst>
                </p:cNvPr>
                <p:cNvGrpSpPr/>
                <p:nvPr/>
              </p:nvGrpSpPr>
              <p:grpSpPr>
                <a:xfrm>
                  <a:off x="-110842" y="1291867"/>
                  <a:ext cx="9039105" cy="3979253"/>
                  <a:chOff x="-110842" y="1291867"/>
                  <a:chExt cx="9039105" cy="3979253"/>
                </a:xfrm>
              </p:grpSpPr>
              <p:grpSp>
                <p:nvGrpSpPr>
                  <p:cNvPr id="20" name="Group 9">
                    <a:extLst>
                      <a:ext uri="{FF2B5EF4-FFF2-40B4-BE49-F238E27FC236}">
                        <a16:creationId xmlns:a16="http://schemas.microsoft.com/office/drawing/2014/main" id="{DE4CEE36-3D09-48C2-A9CB-AF42B47DF327}"/>
                      </a:ext>
                    </a:extLst>
                  </p:cNvPr>
                  <p:cNvGrpSpPr/>
                  <p:nvPr/>
                </p:nvGrpSpPr>
                <p:grpSpPr>
                  <a:xfrm>
                    <a:off x="799668" y="1690767"/>
                    <a:ext cx="7292332" cy="3580353"/>
                    <a:chOff x="799668" y="1690767"/>
                    <a:chExt cx="7292332" cy="3580353"/>
                  </a:xfrm>
                </p:grpSpPr>
                <p:sp>
                  <p:nvSpPr>
                    <p:cNvPr id="25" name="Line 5">
                      <a:extLst>
                        <a:ext uri="{FF2B5EF4-FFF2-40B4-BE49-F238E27FC236}">
                          <a16:creationId xmlns:a16="http://schemas.microsoft.com/office/drawing/2014/main" id="{49A6AA91-1802-4637-A409-1B66467FFE8C}"/>
                        </a:ext>
                      </a:extLst>
                    </p:cNvPr>
                    <p:cNvSpPr/>
                    <p:nvPr/>
                  </p:nvSpPr>
                  <p:spPr>
                    <a:xfrm flipH="1">
                      <a:off x="1949822" y="3211408"/>
                      <a:ext cx="1872584" cy="1321190"/>
                    </a:xfrm>
                    <a:prstGeom prst="line">
                      <a:avLst/>
                    </a:prstGeom>
                    <a:ln w="9360">
                      <a:solidFill>
                        <a:srgbClr val="000000"/>
                      </a:solidFill>
                      <a:round/>
                    </a:ln>
                  </p:spPr>
                </p:sp>
                <p:sp>
                  <p:nvSpPr>
                    <p:cNvPr id="26" name="Line 9">
                      <a:extLst>
                        <a:ext uri="{FF2B5EF4-FFF2-40B4-BE49-F238E27FC236}">
                          <a16:creationId xmlns:a16="http://schemas.microsoft.com/office/drawing/2014/main" id="{4DF0BAB8-ACA9-4A7F-9D87-D14223639C54}"/>
                        </a:ext>
                      </a:extLst>
                    </p:cNvPr>
                    <p:cNvSpPr/>
                    <p:nvPr/>
                  </p:nvSpPr>
                  <p:spPr>
                    <a:xfrm>
                      <a:off x="4336656" y="3211407"/>
                      <a:ext cx="2225509" cy="1331043"/>
                    </a:xfrm>
                    <a:prstGeom prst="line">
                      <a:avLst/>
                    </a:prstGeom>
                    <a:ln w="9360">
                      <a:solidFill>
                        <a:srgbClr val="000000"/>
                      </a:solidFill>
                      <a:round/>
                    </a:ln>
                  </p:spPr>
                </p:sp>
                <p:sp>
                  <p:nvSpPr>
                    <p:cNvPr id="27" name="CustomShape 19">
                      <a:extLst>
                        <a:ext uri="{FF2B5EF4-FFF2-40B4-BE49-F238E27FC236}">
                          <a16:creationId xmlns:a16="http://schemas.microsoft.com/office/drawing/2014/main" id="{A47F5970-572F-4FA3-A705-020EA710C11B}"/>
                        </a:ext>
                      </a:extLst>
                    </p:cNvPr>
                    <p:cNvSpPr/>
                    <p:nvPr/>
                  </p:nvSpPr>
                  <p:spPr>
                    <a:xfrm>
                      <a:off x="6000515" y="4555375"/>
                      <a:ext cx="2091485" cy="715745"/>
                    </a:xfrm>
                    <a:prstGeom prst="rect">
                      <a:avLst/>
                    </a:prstGeom>
                    <a:solidFill>
                      <a:srgbClr val="FFFFFF"/>
                    </a:solidFill>
                    <a:ln w="9360">
                      <a:solidFill>
                        <a:srgbClr val="000000"/>
                      </a:solidFill>
                      <a:miter/>
                    </a:ln>
                  </p:spPr>
                  <p:txBody>
                    <a:bodyPr wrap="none" lIns="36000" tIns="46800" rIns="36000" bIns="10800" anchor="ctr"/>
                    <a:lstStyle/>
                    <a:p>
                      <a:pPr algn="ctr">
                        <a:lnSpc>
                          <a:spcPct val="100000"/>
                        </a:lnSpc>
                      </a:pPr>
                      <a:r>
                        <a:rPr lang="en-US" sz="2400" dirty="0">
                          <a:solidFill>
                            <a:srgbClr val="000000"/>
                          </a:solidFill>
                        </a:rPr>
                        <a:t>LICENCIADO</a:t>
                      </a:r>
                      <a:endParaRPr sz="2400" dirty="0"/>
                    </a:p>
                  </p:txBody>
                </p:sp>
                <p:grpSp>
                  <p:nvGrpSpPr>
                    <p:cNvPr id="28" name="Group 1">
                      <a:extLst>
                        <a:ext uri="{FF2B5EF4-FFF2-40B4-BE49-F238E27FC236}">
                          <a16:creationId xmlns:a16="http://schemas.microsoft.com/office/drawing/2014/main" id="{9A823F4E-8C93-4C13-9130-A0156CB20BB2}"/>
                        </a:ext>
                      </a:extLst>
                    </p:cNvPr>
                    <p:cNvGrpSpPr/>
                    <p:nvPr/>
                  </p:nvGrpSpPr>
                  <p:grpSpPr>
                    <a:xfrm>
                      <a:off x="2973639" y="1690767"/>
                      <a:ext cx="2191300" cy="1144857"/>
                      <a:chOff x="2973639" y="1690767"/>
                      <a:chExt cx="2191300" cy="1144857"/>
                    </a:xfrm>
                  </p:grpSpPr>
                  <p:sp>
                    <p:nvSpPr>
                      <p:cNvPr id="33" name="CustomShape 4">
                        <a:extLst>
                          <a:ext uri="{FF2B5EF4-FFF2-40B4-BE49-F238E27FC236}">
                            <a16:creationId xmlns:a16="http://schemas.microsoft.com/office/drawing/2014/main" id="{1E678372-D786-4CB3-A1B2-69C4B73586C5}"/>
                          </a:ext>
                        </a:extLst>
                      </p:cNvPr>
                      <p:cNvSpPr/>
                      <p:nvPr/>
                    </p:nvSpPr>
                    <p:spPr>
                      <a:xfrm>
                        <a:off x="2973639" y="1690767"/>
                        <a:ext cx="2191300" cy="610750"/>
                      </a:xfrm>
                      <a:prstGeom prst="rect">
                        <a:avLst/>
                      </a:prstGeom>
                      <a:noFill/>
                      <a:ln w="9360">
                        <a:solidFill>
                          <a:srgbClr val="000000"/>
                        </a:solidFill>
                        <a:miter/>
                      </a:ln>
                    </p:spPr>
                    <p:txBody>
                      <a:bodyPr lIns="0" tIns="46800" rIns="0" bIns="10800" anchor="ctr"/>
                      <a:lstStyle/>
                      <a:p>
                        <a:pPr algn="ctr">
                          <a:lnSpc>
                            <a:spcPct val="100000"/>
                          </a:lnSpc>
                        </a:pPr>
                        <a:r>
                          <a:rPr lang="en-US" sz="2400" dirty="0">
                            <a:solidFill>
                              <a:srgbClr val="000000"/>
                            </a:solidFill>
                          </a:rPr>
                          <a:t>EMPLEADO</a:t>
                        </a:r>
                        <a:endParaRPr sz="2400" dirty="0"/>
                      </a:p>
                    </p:txBody>
                  </p:sp>
                  <p:sp>
                    <p:nvSpPr>
                      <p:cNvPr id="34" name="Line 24">
                        <a:extLst>
                          <a:ext uri="{FF2B5EF4-FFF2-40B4-BE49-F238E27FC236}">
                            <a16:creationId xmlns:a16="http://schemas.microsoft.com/office/drawing/2014/main" id="{967D2B00-743C-475E-A200-E6C145080782}"/>
                          </a:ext>
                        </a:extLst>
                      </p:cNvPr>
                      <p:cNvSpPr/>
                      <p:nvPr/>
                    </p:nvSpPr>
                    <p:spPr>
                      <a:xfrm>
                        <a:off x="4095615" y="2279635"/>
                        <a:ext cx="0" cy="555989"/>
                      </a:xfrm>
                      <a:prstGeom prst="line">
                        <a:avLst/>
                      </a:prstGeom>
                      <a:ln w="9360">
                        <a:solidFill>
                          <a:srgbClr val="000000"/>
                        </a:solidFill>
                        <a:round/>
                      </a:ln>
                    </p:spPr>
                  </p:sp>
                </p:grpSp>
                <p:sp>
                  <p:nvSpPr>
                    <p:cNvPr id="29" name="CustomShape 19">
                      <a:extLst>
                        <a:ext uri="{FF2B5EF4-FFF2-40B4-BE49-F238E27FC236}">
                          <a16:creationId xmlns:a16="http://schemas.microsoft.com/office/drawing/2014/main" id="{0FA71573-252D-4CA0-8A68-A447132D410F}"/>
                        </a:ext>
                      </a:extLst>
                    </p:cNvPr>
                    <p:cNvSpPr/>
                    <p:nvPr/>
                  </p:nvSpPr>
                  <p:spPr>
                    <a:xfrm>
                      <a:off x="799668" y="4532059"/>
                      <a:ext cx="1691864" cy="715745"/>
                    </a:xfrm>
                    <a:prstGeom prst="rect">
                      <a:avLst/>
                    </a:prstGeom>
                    <a:solidFill>
                      <a:srgbClr val="FFFFFF"/>
                    </a:solidFill>
                    <a:ln w="9360">
                      <a:solidFill>
                        <a:srgbClr val="000000"/>
                      </a:solidFill>
                      <a:miter/>
                    </a:ln>
                  </p:spPr>
                  <p:txBody>
                    <a:bodyPr wrap="none" lIns="36000" tIns="46800" rIns="36000" bIns="10800" anchor="ctr"/>
                    <a:lstStyle/>
                    <a:p>
                      <a:pPr algn="ctr">
                        <a:lnSpc>
                          <a:spcPct val="100000"/>
                        </a:lnSpc>
                      </a:pPr>
                      <a:r>
                        <a:rPr lang="en-US" sz="2400" dirty="0">
                          <a:solidFill>
                            <a:srgbClr val="000000"/>
                          </a:solidFill>
                        </a:rPr>
                        <a:t>TÉCNICO</a:t>
                      </a:r>
                      <a:endParaRPr sz="2400" dirty="0"/>
                    </a:p>
                  </p:txBody>
                </p:sp>
                <p:sp>
                  <p:nvSpPr>
                    <p:cNvPr id="30" name="CustomShape 19">
                      <a:extLst>
                        <a:ext uri="{FF2B5EF4-FFF2-40B4-BE49-F238E27FC236}">
                          <a16:creationId xmlns:a16="http://schemas.microsoft.com/office/drawing/2014/main" id="{32604C7A-BB87-417D-921F-44A1B25FF55F}"/>
                        </a:ext>
                      </a:extLst>
                    </p:cNvPr>
                    <p:cNvSpPr/>
                    <p:nvPr/>
                  </p:nvSpPr>
                  <p:spPr>
                    <a:xfrm>
                      <a:off x="3239269" y="4542450"/>
                      <a:ext cx="2259105" cy="715745"/>
                    </a:xfrm>
                    <a:prstGeom prst="rect">
                      <a:avLst/>
                    </a:prstGeom>
                    <a:solidFill>
                      <a:srgbClr val="FFFFFF"/>
                    </a:solidFill>
                    <a:ln w="9360">
                      <a:solidFill>
                        <a:srgbClr val="000000"/>
                      </a:solidFill>
                      <a:miter/>
                    </a:ln>
                  </p:spPr>
                  <p:txBody>
                    <a:bodyPr wrap="none" lIns="36000" tIns="46800" rIns="36000" bIns="10800" anchor="ctr"/>
                    <a:lstStyle/>
                    <a:p>
                      <a:pPr algn="ctr">
                        <a:lnSpc>
                          <a:spcPct val="100000"/>
                        </a:lnSpc>
                      </a:pPr>
                      <a:r>
                        <a:rPr lang="en-US" sz="2400" dirty="0">
                          <a:solidFill>
                            <a:srgbClr val="000000"/>
                          </a:solidFill>
                        </a:rPr>
                        <a:t>SECRETARIA</a:t>
                      </a:r>
                      <a:endParaRPr sz="2400" dirty="0"/>
                    </a:p>
                  </p:txBody>
                </p:sp>
                <p:sp>
                  <p:nvSpPr>
                    <p:cNvPr id="31" name="Oval 2">
                      <a:extLst>
                        <a:ext uri="{FF2B5EF4-FFF2-40B4-BE49-F238E27FC236}">
                          <a16:creationId xmlns:a16="http://schemas.microsoft.com/office/drawing/2014/main" id="{F852849F-32ED-4E14-9982-950A51CBE8D7}"/>
                        </a:ext>
                      </a:extLst>
                    </p:cNvPr>
                    <p:cNvSpPr/>
                    <p:nvPr/>
                  </p:nvSpPr>
                  <p:spPr>
                    <a:xfrm>
                      <a:off x="3822407" y="2822177"/>
                      <a:ext cx="546415" cy="5374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d</a:t>
                      </a:r>
                    </a:p>
                  </p:txBody>
                </p:sp>
                <p:sp>
                  <p:nvSpPr>
                    <p:cNvPr id="32" name="Line 9">
                      <a:extLst>
                        <a:ext uri="{FF2B5EF4-FFF2-40B4-BE49-F238E27FC236}">
                          <a16:creationId xmlns:a16="http://schemas.microsoft.com/office/drawing/2014/main" id="{4DB24E92-A8B1-40D2-9D97-494FD16533D4}"/>
                        </a:ext>
                      </a:extLst>
                    </p:cNvPr>
                    <p:cNvSpPr/>
                    <p:nvPr/>
                  </p:nvSpPr>
                  <p:spPr>
                    <a:xfrm>
                      <a:off x="4111193" y="3359672"/>
                      <a:ext cx="111183" cy="1182778"/>
                    </a:xfrm>
                    <a:prstGeom prst="line">
                      <a:avLst/>
                    </a:prstGeom>
                    <a:ln w="9360">
                      <a:solidFill>
                        <a:srgbClr val="000000"/>
                      </a:solidFill>
                      <a:round/>
                    </a:ln>
                  </p:spPr>
                </p:sp>
              </p:grpSp>
              <p:sp>
                <p:nvSpPr>
                  <p:cNvPr id="21" name="Oval 16">
                    <a:extLst>
                      <a:ext uri="{FF2B5EF4-FFF2-40B4-BE49-F238E27FC236}">
                        <a16:creationId xmlns:a16="http://schemas.microsoft.com/office/drawing/2014/main" id="{4A600A78-3228-4CAF-9283-450431E1012F}"/>
                      </a:ext>
                    </a:extLst>
                  </p:cNvPr>
                  <p:cNvSpPr/>
                  <p:nvPr/>
                </p:nvSpPr>
                <p:spPr>
                  <a:xfrm>
                    <a:off x="-110842" y="2046810"/>
                    <a:ext cx="2384514" cy="7220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Nombre</a:t>
                    </a:r>
                  </a:p>
                </p:txBody>
              </p:sp>
              <p:sp>
                <p:nvSpPr>
                  <p:cNvPr id="22" name="Oval 17">
                    <a:extLst>
                      <a:ext uri="{FF2B5EF4-FFF2-40B4-BE49-F238E27FC236}">
                        <a16:creationId xmlns:a16="http://schemas.microsoft.com/office/drawing/2014/main" id="{A4DBC26B-09FD-4E1E-A563-95F6432CA113}"/>
                      </a:ext>
                    </a:extLst>
                  </p:cNvPr>
                  <p:cNvSpPr/>
                  <p:nvPr/>
                </p:nvSpPr>
                <p:spPr>
                  <a:xfrm>
                    <a:off x="5768789" y="1291867"/>
                    <a:ext cx="3159474" cy="12533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Fecha de nacimiento</a:t>
                    </a:r>
                  </a:p>
                </p:txBody>
              </p:sp>
              <p:sp>
                <p:nvSpPr>
                  <p:cNvPr id="23" name="Line 9">
                    <a:extLst>
                      <a:ext uri="{FF2B5EF4-FFF2-40B4-BE49-F238E27FC236}">
                        <a16:creationId xmlns:a16="http://schemas.microsoft.com/office/drawing/2014/main" id="{0CB483FA-2B3E-4708-8EE1-8D390E2430D4}"/>
                      </a:ext>
                    </a:extLst>
                  </p:cNvPr>
                  <p:cNvSpPr/>
                  <p:nvPr/>
                </p:nvSpPr>
                <p:spPr>
                  <a:xfrm flipV="1">
                    <a:off x="5191266" y="1807666"/>
                    <a:ext cx="576573" cy="55032"/>
                  </a:xfrm>
                  <a:prstGeom prst="line">
                    <a:avLst/>
                  </a:prstGeom>
                  <a:ln w="9360">
                    <a:solidFill>
                      <a:srgbClr val="000000"/>
                    </a:solidFill>
                    <a:round/>
                  </a:ln>
                </p:spPr>
              </p:sp>
              <p:sp>
                <p:nvSpPr>
                  <p:cNvPr id="24" name="Line 9">
                    <a:extLst>
                      <a:ext uri="{FF2B5EF4-FFF2-40B4-BE49-F238E27FC236}">
                        <a16:creationId xmlns:a16="http://schemas.microsoft.com/office/drawing/2014/main" id="{260F1C14-0205-4EDB-9CEF-3ECCE4DE0D2D}"/>
                      </a:ext>
                    </a:extLst>
                  </p:cNvPr>
                  <p:cNvSpPr/>
                  <p:nvPr/>
                </p:nvSpPr>
                <p:spPr>
                  <a:xfrm flipV="1">
                    <a:off x="2231517" y="2082857"/>
                    <a:ext cx="768448" cy="177247"/>
                  </a:xfrm>
                  <a:prstGeom prst="line">
                    <a:avLst/>
                  </a:prstGeom>
                  <a:ln w="9360">
                    <a:solidFill>
                      <a:srgbClr val="000000"/>
                    </a:solidFill>
                    <a:round/>
                  </a:ln>
                </p:spPr>
              </p:sp>
            </p:grpSp>
            <p:sp>
              <p:nvSpPr>
                <p:cNvPr id="19" name="Line 9">
                  <a:extLst>
                    <a:ext uri="{FF2B5EF4-FFF2-40B4-BE49-F238E27FC236}">
                      <a16:creationId xmlns:a16="http://schemas.microsoft.com/office/drawing/2014/main" id="{76F7E7D6-DDB4-4508-A32D-7A9A10BD171E}"/>
                    </a:ext>
                  </a:extLst>
                </p:cNvPr>
                <p:cNvSpPr/>
                <p:nvPr/>
              </p:nvSpPr>
              <p:spPr>
                <a:xfrm>
                  <a:off x="2425911" y="1532167"/>
                  <a:ext cx="567352" cy="330531"/>
                </a:xfrm>
                <a:prstGeom prst="line">
                  <a:avLst/>
                </a:prstGeom>
                <a:ln w="9360">
                  <a:solidFill>
                    <a:srgbClr val="000000"/>
                  </a:solidFill>
                  <a:round/>
                </a:ln>
              </p:spPr>
            </p:sp>
          </p:grpSp>
          <p:sp>
            <p:nvSpPr>
              <p:cNvPr id="11" name="Oval 43">
                <a:extLst>
                  <a:ext uri="{FF2B5EF4-FFF2-40B4-BE49-F238E27FC236}">
                    <a16:creationId xmlns:a16="http://schemas.microsoft.com/office/drawing/2014/main" id="{6351A552-5F86-4635-AD4E-C2AE83750A4A}"/>
                  </a:ext>
                </a:extLst>
              </p:cNvPr>
              <p:cNvSpPr/>
              <p:nvPr/>
            </p:nvSpPr>
            <p:spPr>
              <a:xfrm>
                <a:off x="5557510" y="5670426"/>
                <a:ext cx="4092817" cy="6854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Especialización</a:t>
                </a:r>
              </a:p>
            </p:txBody>
          </p:sp>
          <p:sp>
            <p:nvSpPr>
              <p:cNvPr id="12" name="Oval 44">
                <a:extLst>
                  <a:ext uri="{FF2B5EF4-FFF2-40B4-BE49-F238E27FC236}">
                    <a16:creationId xmlns:a16="http://schemas.microsoft.com/office/drawing/2014/main" id="{09B16EB2-CB32-449A-85D4-743716E4A680}"/>
                  </a:ext>
                </a:extLst>
              </p:cNvPr>
              <p:cNvSpPr/>
              <p:nvPr/>
            </p:nvSpPr>
            <p:spPr>
              <a:xfrm>
                <a:off x="1537528" y="5695788"/>
                <a:ext cx="3791748" cy="11402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Velocidad de escritura</a:t>
                </a:r>
              </a:p>
            </p:txBody>
          </p:sp>
          <p:sp>
            <p:nvSpPr>
              <p:cNvPr id="13" name="Oval 45">
                <a:extLst>
                  <a:ext uri="{FF2B5EF4-FFF2-40B4-BE49-F238E27FC236}">
                    <a16:creationId xmlns:a16="http://schemas.microsoft.com/office/drawing/2014/main" id="{B86CBE0F-31C9-4423-9D4D-40C095E520ED}"/>
                  </a:ext>
                </a:extLst>
              </p:cNvPr>
              <p:cNvSpPr/>
              <p:nvPr/>
            </p:nvSpPr>
            <p:spPr>
              <a:xfrm>
                <a:off x="-1110419" y="3281006"/>
                <a:ext cx="3818327" cy="11471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Grado de Experiencia</a:t>
                </a:r>
              </a:p>
            </p:txBody>
          </p:sp>
          <p:sp>
            <p:nvSpPr>
              <p:cNvPr id="14" name="Line 9">
                <a:extLst>
                  <a:ext uri="{FF2B5EF4-FFF2-40B4-BE49-F238E27FC236}">
                    <a16:creationId xmlns:a16="http://schemas.microsoft.com/office/drawing/2014/main" id="{A26435FF-B629-4B69-84F0-76D31FD0EDE1}"/>
                  </a:ext>
                </a:extLst>
              </p:cNvPr>
              <p:cNvSpPr/>
              <p:nvPr/>
            </p:nvSpPr>
            <p:spPr>
              <a:xfrm flipH="1" flipV="1">
                <a:off x="1537527" y="4428205"/>
                <a:ext cx="156801" cy="248624"/>
              </a:xfrm>
              <a:prstGeom prst="line">
                <a:avLst/>
              </a:prstGeom>
              <a:ln w="9360">
                <a:solidFill>
                  <a:srgbClr val="000000"/>
                </a:solidFill>
                <a:round/>
              </a:ln>
            </p:spPr>
          </p:sp>
          <p:sp>
            <p:nvSpPr>
              <p:cNvPr id="15" name="Line 9">
                <a:extLst>
                  <a:ext uri="{FF2B5EF4-FFF2-40B4-BE49-F238E27FC236}">
                    <a16:creationId xmlns:a16="http://schemas.microsoft.com/office/drawing/2014/main" id="{C409F18A-97E6-4362-AFDB-55EDAABD5870}"/>
                  </a:ext>
                </a:extLst>
              </p:cNvPr>
              <p:cNvSpPr/>
              <p:nvPr/>
            </p:nvSpPr>
            <p:spPr>
              <a:xfrm flipV="1">
                <a:off x="4138482" y="5389515"/>
                <a:ext cx="268873" cy="316126"/>
              </a:xfrm>
              <a:prstGeom prst="line">
                <a:avLst/>
              </a:prstGeom>
              <a:ln w="9360">
                <a:solidFill>
                  <a:srgbClr val="000000"/>
                </a:solidFill>
                <a:round/>
              </a:ln>
            </p:spPr>
          </p:sp>
          <p:sp>
            <p:nvSpPr>
              <p:cNvPr id="16" name="Line 9">
                <a:extLst>
                  <a:ext uri="{FF2B5EF4-FFF2-40B4-BE49-F238E27FC236}">
                    <a16:creationId xmlns:a16="http://schemas.microsoft.com/office/drawing/2014/main" id="{26B1B414-68A3-451C-9CAA-706A56DDC37C}"/>
                  </a:ext>
                </a:extLst>
              </p:cNvPr>
              <p:cNvSpPr/>
              <p:nvPr/>
            </p:nvSpPr>
            <p:spPr>
              <a:xfrm flipH="1" flipV="1">
                <a:off x="7073152" y="5415888"/>
                <a:ext cx="0" cy="254536"/>
              </a:xfrm>
              <a:prstGeom prst="line">
                <a:avLst/>
              </a:prstGeom>
              <a:ln w="9360">
                <a:solidFill>
                  <a:srgbClr val="000000"/>
                </a:solidFill>
                <a:round/>
              </a:ln>
            </p:spPr>
          </p:sp>
        </p:grpSp>
        <p:sp>
          <p:nvSpPr>
            <p:cNvPr id="7" name="Rectangle 51">
              <a:extLst>
                <a:ext uri="{FF2B5EF4-FFF2-40B4-BE49-F238E27FC236}">
                  <a16:creationId xmlns:a16="http://schemas.microsoft.com/office/drawing/2014/main" id="{D0B1A07B-CD41-4AEF-B7E4-8A133AE86375}"/>
                </a:ext>
              </a:extLst>
            </p:cNvPr>
            <p:cNvSpPr/>
            <p:nvPr/>
          </p:nvSpPr>
          <p:spPr>
            <a:xfrm rot="21374294">
              <a:off x="4120794" y="3441146"/>
              <a:ext cx="546945" cy="769442"/>
            </a:xfrm>
            <a:prstGeom prst="rect">
              <a:avLst/>
            </a:prstGeom>
          </p:spPr>
          <p:txBody>
            <a:bodyPr wrap="none">
              <a:spAutoFit/>
            </a:bodyPr>
            <a:lstStyle/>
            <a:p>
              <a:r>
                <a:rPr lang="es-AR" sz="4400" dirty="0"/>
                <a:t>U</a:t>
              </a:r>
            </a:p>
          </p:txBody>
        </p:sp>
        <p:sp>
          <p:nvSpPr>
            <p:cNvPr id="8" name="Rectangle 54">
              <a:extLst>
                <a:ext uri="{FF2B5EF4-FFF2-40B4-BE49-F238E27FC236}">
                  <a16:creationId xmlns:a16="http://schemas.microsoft.com/office/drawing/2014/main" id="{7372BAF5-DA75-4643-8D56-43C2DA65D4D5}"/>
                </a:ext>
              </a:extLst>
            </p:cNvPr>
            <p:cNvSpPr/>
            <p:nvPr/>
          </p:nvSpPr>
          <p:spPr>
            <a:xfrm rot="18268461">
              <a:off x="5052193" y="3469889"/>
              <a:ext cx="546945" cy="769441"/>
            </a:xfrm>
            <a:prstGeom prst="rect">
              <a:avLst/>
            </a:prstGeom>
          </p:spPr>
          <p:txBody>
            <a:bodyPr wrap="none">
              <a:spAutoFit/>
            </a:bodyPr>
            <a:lstStyle/>
            <a:p>
              <a:r>
                <a:rPr lang="es-AR" sz="4400" dirty="0"/>
                <a:t>U</a:t>
              </a:r>
            </a:p>
          </p:txBody>
        </p:sp>
        <p:sp>
          <p:nvSpPr>
            <p:cNvPr id="9" name="Rectangle 55">
              <a:extLst>
                <a:ext uri="{FF2B5EF4-FFF2-40B4-BE49-F238E27FC236}">
                  <a16:creationId xmlns:a16="http://schemas.microsoft.com/office/drawing/2014/main" id="{CBF384FB-147E-4B7E-BCD3-B093A6227181}"/>
                </a:ext>
              </a:extLst>
            </p:cNvPr>
            <p:cNvSpPr/>
            <p:nvPr/>
          </p:nvSpPr>
          <p:spPr>
            <a:xfrm rot="3241917">
              <a:off x="3139097" y="3287760"/>
              <a:ext cx="546945" cy="769441"/>
            </a:xfrm>
            <a:prstGeom prst="rect">
              <a:avLst/>
            </a:prstGeom>
          </p:spPr>
          <p:txBody>
            <a:bodyPr wrap="none">
              <a:spAutoFit/>
            </a:bodyPr>
            <a:lstStyle/>
            <a:p>
              <a:r>
                <a:rPr lang="es-AR" sz="4400" dirty="0"/>
                <a:t>U</a:t>
              </a:r>
            </a:p>
          </p:txBody>
        </p:sp>
      </p:grpSp>
      <p:sp>
        <p:nvSpPr>
          <p:cNvPr id="36" name="TextBox 44">
            <a:extLst>
              <a:ext uri="{FF2B5EF4-FFF2-40B4-BE49-F238E27FC236}">
                <a16:creationId xmlns:a16="http://schemas.microsoft.com/office/drawing/2014/main" id="{9259F2E2-0DD7-421C-9CF6-E68458A4BAD1}"/>
              </a:ext>
            </a:extLst>
          </p:cNvPr>
          <p:cNvSpPr txBox="1"/>
          <p:nvPr/>
        </p:nvSpPr>
        <p:spPr>
          <a:xfrm>
            <a:off x="191967" y="4821579"/>
            <a:ext cx="8853559" cy="1930915"/>
          </a:xfrm>
          <a:prstGeom prst="rect">
            <a:avLst/>
          </a:prstGeom>
          <a:noFill/>
        </p:spPr>
        <p:txBody>
          <a:bodyPr wrap="square" rtlCol="0">
            <a:normAutofit/>
          </a:bodyPr>
          <a:lstStyle/>
          <a:p>
            <a:r>
              <a:rPr lang="es-AR" sz="2800" b="1" dirty="0">
                <a:solidFill>
                  <a:schemeClr val="accent5">
                    <a:lumMod val="75000"/>
                  </a:schemeClr>
                </a:solidFill>
                <a:effectLst>
                  <a:outerShdw blurRad="38100" dist="38100" dir="2700000" algn="tl">
                    <a:srgbClr val="000000">
                      <a:alpha val="43137"/>
                    </a:srgbClr>
                  </a:outerShdw>
                </a:effectLst>
              </a:rPr>
              <a:t>Empleado (</a:t>
            </a:r>
            <a:r>
              <a:rPr lang="es-AR" sz="2800" b="1" u="sng" dirty="0">
                <a:solidFill>
                  <a:schemeClr val="accent5">
                    <a:lumMod val="75000"/>
                  </a:schemeClr>
                </a:solidFill>
                <a:effectLst>
                  <a:outerShdw blurRad="38100" dist="38100" dir="2700000" algn="tl">
                    <a:srgbClr val="000000">
                      <a:alpha val="43137"/>
                    </a:srgbClr>
                  </a:outerShdw>
                </a:effectLst>
              </a:rPr>
              <a:t>legajo</a:t>
            </a:r>
            <a:r>
              <a:rPr lang="es-AR" sz="2800" b="1" dirty="0">
                <a:solidFill>
                  <a:schemeClr val="accent5">
                    <a:lumMod val="75000"/>
                  </a:schemeClr>
                </a:solidFill>
                <a:effectLst>
                  <a:outerShdw blurRad="38100" dist="38100" dir="2700000" algn="tl">
                    <a:srgbClr val="000000">
                      <a:alpha val="43137"/>
                    </a:srgbClr>
                  </a:outerShdw>
                </a:effectLst>
              </a:rPr>
              <a:t>, nombre, </a:t>
            </a:r>
            <a:r>
              <a:rPr lang="es-AR" sz="2800" b="1" dirty="0" err="1">
                <a:solidFill>
                  <a:schemeClr val="accent5">
                    <a:lumMod val="75000"/>
                  </a:schemeClr>
                </a:solidFill>
                <a:effectLst>
                  <a:outerShdw blurRad="38100" dist="38100" dir="2700000" algn="tl">
                    <a:srgbClr val="000000">
                      <a:alpha val="43137"/>
                    </a:srgbClr>
                  </a:outerShdw>
                </a:effectLst>
              </a:rPr>
              <a:t>fec_nacimiento</a:t>
            </a:r>
            <a:r>
              <a:rPr lang="es-AR" sz="2800" b="1" dirty="0">
                <a:solidFill>
                  <a:schemeClr val="accent5">
                    <a:lumMod val="75000"/>
                  </a:schemeClr>
                </a:solidFill>
                <a:effectLst>
                  <a:outerShdw blurRad="38100" dist="38100" dir="2700000" algn="tl">
                    <a:srgbClr val="000000">
                      <a:alpha val="43137"/>
                    </a:srgbClr>
                  </a:outerShdw>
                </a:effectLst>
              </a:rPr>
              <a:t>)</a:t>
            </a:r>
          </a:p>
          <a:p>
            <a:r>
              <a:rPr lang="es-AR" sz="2800" b="1" dirty="0" err="1">
                <a:solidFill>
                  <a:schemeClr val="accent5">
                    <a:lumMod val="75000"/>
                  </a:schemeClr>
                </a:solidFill>
                <a:effectLst>
                  <a:outerShdw blurRad="38100" dist="38100" dir="2700000" algn="tl">
                    <a:srgbClr val="000000">
                      <a:alpha val="43137"/>
                    </a:srgbClr>
                  </a:outerShdw>
                </a:effectLst>
              </a:rPr>
              <a:t>Tecnico</a:t>
            </a:r>
            <a:r>
              <a:rPr lang="es-AR" sz="2800" b="1" dirty="0">
                <a:solidFill>
                  <a:schemeClr val="accent5">
                    <a:lumMod val="75000"/>
                  </a:schemeClr>
                </a:solidFill>
                <a:effectLst>
                  <a:outerShdw blurRad="38100" dist="38100" dir="2700000" algn="tl">
                    <a:srgbClr val="000000">
                      <a:alpha val="43137"/>
                    </a:srgbClr>
                  </a:outerShdw>
                </a:effectLst>
              </a:rPr>
              <a:t> (</a:t>
            </a:r>
            <a:r>
              <a:rPr lang="es-AR" sz="2800" b="1" u="dbl" dirty="0">
                <a:solidFill>
                  <a:schemeClr val="accent5">
                    <a:lumMod val="75000"/>
                  </a:schemeClr>
                </a:solidFill>
                <a:effectLst>
                  <a:outerShdw blurRad="38100" dist="38100" dir="2700000" algn="tl">
                    <a:srgbClr val="000000">
                      <a:alpha val="43137"/>
                    </a:srgbClr>
                  </a:outerShdw>
                </a:effectLst>
              </a:rPr>
              <a:t>legajo</a:t>
            </a:r>
            <a:r>
              <a:rPr lang="es-AR" sz="2800" b="1" dirty="0">
                <a:solidFill>
                  <a:schemeClr val="accent5">
                    <a:lumMod val="75000"/>
                  </a:schemeClr>
                </a:solidFill>
                <a:effectLst>
                  <a:outerShdw blurRad="38100" dist="38100" dir="2700000" algn="tl">
                    <a:srgbClr val="000000">
                      <a:alpha val="43137"/>
                    </a:srgbClr>
                  </a:outerShdw>
                </a:effectLst>
              </a:rPr>
              <a:t>, </a:t>
            </a:r>
            <a:r>
              <a:rPr lang="es-AR" sz="2800" b="1" dirty="0" err="1">
                <a:solidFill>
                  <a:schemeClr val="accent5">
                    <a:lumMod val="75000"/>
                  </a:schemeClr>
                </a:solidFill>
                <a:effectLst>
                  <a:outerShdw blurRad="38100" dist="38100" dir="2700000" algn="tl">
                    <a:srgbClr val="000000">
                      <a:alpha val="43137"/>
                    </a:srgbClr>
                  </a:outerShdw>
                </a:effectLst>
              </a:rPr>
              <a:t>grd_experiencia</a:t>
            </a:r>
            <a:r>
              <a:rPr lang="es-AR" sz="2800" b="1" dirty="0">
                <a:solidFill>
                  <a:schemeClr val="accent5">
                    <a:lumMod val="75000"/>
                  </a:schemeClr>
                </a:solidFill>
                <a:effectLst>
                  <a:outerShdw blurRad="38100" dist="38100" dir="2700000" algn="tl">
                    <a:srgbClr val="000000">
                      <a:alpha val="43137"/>
                    </a:srgbClr>
                  </a:outerShdw>
                </a:effectLst>
              </a:rPr>
              <a:t>)</a:t>
            </a:r>
          </a:p>
          <a:p>
            <a:r>
              <a:rPr lang="es-AR" sz="2800" b="1" dirty="0">
                <a:solidFill>
                  <a:schemeClr val="accent5">
                    <a:lumMod val="75000"/>
                  </a:schemeClr>
                </a:solidFill>
                <a:effectLst>
                  <a:outerShdw blurRad="38100" dist="38100" dir="2700000" algn="tl">
                    <a:srgbClr val="000000">
                      <a:alpha val="43137"/>
                    </a:srgbClr>
                  </a:outerShdw>
                </a:effectLst>
              </a:rPr>
              <a:t>Secretaria (</a:t>
            </a:r>
            <a:r>
              <a:rPr lang="es-AR" sz="2800" b="1" u="dbl" dirty="0">
                <a:solidFill>
                  <a:schemeClr val="accent5">
                    <a:lumMod val="75000"/>
                  </a:schemeClr>
                </a:solidFill>
                <a:effectLst>
                  <a:outerShdw blurRad="38100" dist="38100" dir="2700000" algn="tl">
                    <a:srgbClr val="000000">
                      <a:alpha val="43137"/>
                    </a:srgbClr>
                  </a:outerShdw>
                </a:effectLst>
              </a:rPr>
              <a:t>legajo</a:t>
            </a:r>
            <a:r>
              <a:rPr lang="es-AR" sz="2800" b="1" dirty="0">
                <a:solidFill>
                  <a:schemeClr val="accent5">
                    <a:lumMod val="75000"/>
                  </a:schemeClr>
                </a:solidFill>
                <a:effectLst>
                  <a:outerShdw blurRad="38100" dist="38100" dir="2700000" algn="tl">
                    <a:srgbClr val="000000">
                      <a:alpha val="43137"/>
                    </a:srgbClr>
                  </a:outerShdw>
                </a:effectLst>
              </a:rPr>
              <a:t>, </a:t>
            </a:r>
            <a:r>
              <a:rPr lang="es-AR" sz="2800" b="1" dirty="0" err="1">
                <a:solidFill>
                  <a:schemeClr val="accent5">
                    <a:lumMod val="75000"/>
                  </a:schemeClr>
                </a:solidFill>
                <a:effectLst>
                  <a:outerShdw blurRad="38100" dist="38100" dir="2700000" algn="tl">
                    <a:srgbClr val="000000">
                      <a:alpha val="43137"/>
                    </a:srgbClr>
                  </a:outerShdw>
                </a:effectLst>
              </a:rPr>
              <a:t>vel_escritura</a:t>
            </a:r>
            <a:r>
              <a:rPr lang="es-AR" sz="2800" b="1" dirty="0">
                <a:solidFill>
                  <a:schemeClr val="accent5">
                    <a:lumMod val="75000"/>
                  </a:schemeClr>
                </a:solidFill>
                <a:effectLst>
                  <a:outerShdw blurRad="38100" dist="38100" dir="2700000" algn="tl">
                    <a:srgbClr val="000000">
                      <a:alpha val="43137"/>
                    </a:srgbClr>
                  </a:outerShdw>
                </a:effectLst>
              </a:rPr>
              <a:t>)</a:t>
            </a:r>
          </a:p>
          <a:p>
            <a:r>
              <a:rPr lang="es-AR" sz="2800" b="1" dirty="0">
                <a:solidFill>
                  <a:schemeClr val="accent5">
                    <a:lumMod val="75000"/>
                  </a:schemeClr>
                </a:solidFill>
                <a:effectLst>
                  <a:outerShdw blurRad="38100" dist="38100" dir="2700000" algn="tl">
                    <a:srgbClr val="000000">
                      <a:alpha val="43137"/>
                    </a:srgbClr>
                  </a:outerShdw>
                </a:effectLst>
              </a:rPr>
              <a:t>Licenciado (</a:t>
            </a:r>
            <a:r>
              <a:rPr lang="es-AR" sz="2800" b="1" u="dbl" dirty="0">
                <a:solidFill>
                  <a:schemeClr val="accent5">
                    <a:lumMod val="75000"/>
                  </a:schemeClr>
                </a:solidFill>
                <a:effectLst>
                  <a:outerShdw blurRad="38100" dist="38100" dir="2700000" algn="tl">
                    <a:srgbClr val="000000">
                      <a:alpha val="43137"/>
                    </a:srgbClr>
                  </a:outerShdw>
                </a:effectLst>
              </a:rPr>
              <a:t>legajo</a:t>
            </a:r>
            <a:r>
              <a:rPr lang="es-AR" sz="2800" b="1" dirty="0">
                <a:solidFill>
                  <a:schemeClr val="accent5">
                    <a:lumMod val="75000"/>
                  </a:schemeClr>
                </a:solidFill>
                <a:effectLst>
                  <a:outerShdw blurRad="38100" dist="38100" dir="2700000" algn="tl">
                    <a:srgbClr val="000000">
                      <a:alpha val="43137"/>
                    </a:srgbClr>
                  </a:outerShdw>
                </a:effectLst>
              </a:rPr>
              <a:t>, </a:t>
            </a:r>
            <a:r>
              <a:rPr lang="es-AR" sz="2800" b="1" dirty="0" err="1">
                <a:solidFill>
                  <a:schemeClr val="accent5">
                    <a:lumMod val="75000"/>
                  </a:schemeClr>
                </a:solidFill>
                <a:effectLst>
                  <a:outerShdw blurRad="38100" dist="38100" dir="2700000" algn="tl">
                    <a:srgbClr val="000000">
                      <a:alpha val="43137"/>
                    </a:srgbClr>
                  </a:outerShdw>
                </a:effectLst>
              </a:rPr>
              <a:t>especializacion</a:t>
            </a:r>
            <a:r>
              <a:rPr lang="es-AR" sz="2800" b="1" dirty="0">
                <a:solidFill>
                  <a:schemeClr val="accent5">
                    <a:lumMod val="75000"/>
                  </a:schemeClr>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374520483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447116" y="0"/>
            <a:ext cx="8137800" cy="902673"/>
          </a:xfrm>
          <a:prstGeom prst="rect">
            <a:avLst/>
          </a:prstGeom>
          <a:noFill/>
          <a:ln>
            <a:noFill/>
          </a:ln>
        </p:spPr>
        <p:txBody>
          <a:bodyPr lIns="90000" tIns="45000" rIns="90000" bIns="45000" anchor="ctr"/>
          <a:lstStyle/>
          <a:p>
            <a:pPr algn="ctr">
              <a:lnSpc>
                <a:spcPct val="100000"/>
              </a:lnSpc>
            </a:pPr>
            <a:r>
              <a:rPr lang="es-AR" sz="3600" dirty="0">
                <a:solidFill>
                  <a:srgbClr val="572314"/>
                </a:solidFill>
                <a:latin typeface="Gill Sans MT"/>
              </a:rPr>
              <a:t>Generalización - Especialización</a:t>
            </a:r>
            <a:endParaRPr lang="es-AR" dirty="0"/>
          </a:p>
        </p:txBody>
      </p:sp>
      <p:sp>
        <p:nvSpPr>
          <p:cNvPr id="122" name="CustomShape 2"/>
          <p:cNvSpPr/>
          <p:nvPr/>
        </p:nvSpPr>
        <p:spPr>
          <a:xfrm>
            <a:off x="1005840" y="1222560"/>
            <a:ext cx="8045640" cy="1336680"/>
          </a:xfrm>
          <a:prstGeom prst="rect">
            <a:avLst/>
          </a:prstGeom>
          <a:noFill/>
          <a:ln>
            <a:noFill/>
          </a:ln>
        </p:spPr>
      </p:sp>
      <p:sp>
        <p:nvSpPr>
          <p:cNvPr id="123" name="CustomShape 3"/>
          <p:cNvSpPr/>
          <p:nvPr/>
        </p:nvSpPr>
        <p:spPr>
          <a:xfrm>
            <a:off x="92520" y="693865"/>
            <a:ext cx="8959680" cy="648345"/>
          </a:xfrm>
          <a:prstGeom prst="rect">
            <a:avLst/>
          </a:prstGeom>
          <a:noFill/>
          <a:ln w="9360">
            <a:noFill/>
          </a:ln>
        </p:spPr>
        <p:txBody>
          <a:bodyPr lIns="90000" tIns="45000" rIns="90000" bIns="45000"/>
          <a:lstStyle/>
          <a:p>
            <a:pPr marL="0" lvl="1">
              <a:spcBef>
                <a:spcPts val="1200"/>
              </a:spcBef>
              <a:buSzPct val="80000"/>
            </a:pPr>
            <a:r>
              <a:rPr lang="es-ES" sz="3200" dirty="0">
                <a:solidFill>
                  <a:srgbClr val="000000"/>
                </a:solidFill>
              </a:rPr>
              <a:t>Varias relaciones (sólo relaciones de subclase)</a:t>
            </a:r>
          </a:p>
        </p:txBody>
      </p:sp>
      <p:grpSp>
        <p:nvGrpSpPr>
          <p:cNvPr id="5" name="Group 52">
            <a:extLst>
              <a:ext uri="{FF2B5EF4-FFF2-40B4-BE49-F238E27FC236}">
                <a16:creationId xmlns:a16="http://schemas.microsoft.com/office/drawing/2014/main" id="{2A277BE2-9FCE-444F-B056-619378A44BB8}"/>
              </a:ext>
            </a:extLst>
          </p:cNvPr>
          <p:cNvGrpSpPr/>
          <p:nvPr/>
        </p:nvGrpSpPr>
        <p:grpSpPr>
          <a:xfrm>
            <a:off x="447123" y="1248683"/>
            <a:ext cx="8137793" cy="3576008"/>
            <a:chOff x="-944531" y="1181155"/>
            <a:chExt cx="10760746" cy="5605573"/>
          </a:xfrm>
        </p:grpSpPr>
        <p:grpSp>
          <p:nvGrpSpPr>
            <p:cNvPr id="6" name="Group 21">
              <a:extLst>
                <a:ext uri="{FF2B5EF4-FFF2-40B4-BE49-F238E27FC236}">
                  <a16:creationId xmlns:a16="http://schemas.microsoft.com/office/drawing/2014/main" id="{27052417-B553-426A-9B70-A807CBC6B10C}"/>
                </a:ext>
              </a:extLst>
            </p:cNvPr>
            <p:cNvGrpSpPr/>
            <p:nvPr/>
          </p:nvGrpSpPr>
          <p:grpSpPr>
            <a:xfrm>
              <a:off x="-944531" y="1181155"/>
              <a:ext cx="10760746" cy="5605573"/>
              <a:chOff x="-1110419" y="1230487"/>
              <a:chExt cx="10760746" cy="5605573"/>
            </a:xfrm>
          </p:grpSpPr>
          <p:grpSp>
            <p:nvGrpSpPr>
              <p:cNvPr id="10" name="Group 15">
                <a:extLst>
                  <a:ext uri="{FF2B5EF4-FFF2-40B4-BE49-F238E27FC236}">
                    <a16:creationId xmlns:a16="http://schemas.microsoft.com/office/drawing/2014/main" id="{D894DB15-213E-425F-A716-9BD46C6F5AA3}"/>
                  </a:ext>
                </a:extLst>
              </p:cNvPr>
              <p:cNvGrpSpPr/>
              <p:nvPr/>
            </p:nvGrpSpPr>
            <p:grpSpPr>
              <a:xfrm>
                <a:off x="20467" y="1230487"/>
                <a:ext cx="9039105" cy="4185402"/>
                <a:chOff x="-110842" y="1085718"/>
                <a:chExt cx="9039105" cy="4185402"/>
              </a:xfrm>
            </p:grpSpPr>
            <p:sp>
              <p:nvSpPr>
                <p:cNvPr id="17" name="Oval 12">
                  <a:extLst>
                    <a:ext uri="{FF2B5EF4-FFF2-40B4-BE49-F238E27FC236}">
                      <a16:creationId xmlns:a16="http://schemas.microsoft.com/office/drawing/2014/main" id="{AB6C13A4-9A9F-43D0-87CB-4884571F4E6F}"/>
                    </a:ext>
                  </a:extLst>
                </p:cNvPr>
                <p:cNvSpPr/>
                <p:nvPr/>
              </p:nvSpPr>
              <p:spPr>
                <a:xfrm>
                  <a:off x="543324" y="1085718"/>
                  <a:ext cx="1882587" cy="7220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u="sng" dirty="0">
                      <a:solidFill>
                        <a:schemeClr val="tx1"/>
                      </a:solidFill>
                    </a:rPr>
                    <a:t>Legajo</a:t>
                  </a:r>
                </a:p>
              </p:txBody>
            </p:sp>
            <p:grpSp>
              <p:nvGrpSpPr>
                <p:cNvPr id="18" name="Group 14">
                  <a:extLst>
                    <a:ext uri="{FF2B5EF4-FFF2-40B4-BE49-F238E27FC236}">
                      <a16:creationId xmlns:a16="http://schemas.microsoft.com/office/drawing/2014/main" id="{2035B7E9-A2F8-435F-A354-EA8582812244}"/>
                    </a:ext>
                  </a:extLst>
                </p:cNvPr>
                <p:cNvGrpSpPr/>
                <p:nvPr/>
              </p:nvGrpSpPr>
              <p:grpSpPr>
                <a:xfrm>
                  <a:off x="-110842" y="1291867"/>
                  <a:ext cx="9039105" cy="3979253"/>
                  <a:chOff x="-110842" y="1291867"/>
                  <a:chExt cx="9039105" cy="3979253"/>
                </a:xfrm>
              </p:grpSpPr>
              <p:grpSp>
                <p:nvGrpSpPr>
                  <p:cNvPr id="20" name="Group 9">
                    <a:extLst>
                      <a:ext uri="{FF2B5EF4-FFF2-40B4-BE49-F238E27FC236}">
                        <a16:creationId xmlns:a16="http://schemas.microsoft.com/office/drawing/2014/main" id="{DE4CEE36-3D09-48C2-A9CB-AF42B47DF327}"/>
                      </a:ext>
                    </a:extLst>
                  </p:cNvPr>
                  <p:cNvGrpSpPr/>
                  <p:nvPr/>
                </p:nvGrpSpPr>
                <p:grpSpPr>
                  <a:xfrm>
                    <a:off x="799668" y="1690767"/>
                    <a:ext cx="7292332" cy="3580353"/>
                    <a:chOff x="799668" y="1690767"/>
                    <a:chExt cx="7292332" cy="3580353"/>
                  </a:xfrm>
                </p:grpSpPr>
                <p:sp>
                  <p:nvSpPr>
                    <p:cNvPr id="25" name="Line 5">
                      <a:extLst>
                        <a:ext uri="{FF2B5EF4-FFF2-40B4-BE49-F238E27FC236}">
                          <a16:creationId xmlns:a16="http://schemas.microsoft.com/office/drawing/2014/main" id="{49A6AA91-1802-4637-A409-1B66467FFE8C}"/>
                        </a:ext>
                      </a:extLst>
                    </p:cNvPr>
                    <p:cNvSpPr/>
                    <p:nvPr/>
                  </p:nvSpPr>
                  <p:spPr>
                    <a:xfrm flipH="1">
                      <a:off x="1949822" y="3211408"/>
                      <a:ext cx="1872584" cy="1321190"/>
                    </a:xfrm>
                    <a:prstGeom prst="line">
                      <a:avLst/>
                    </a:prstGeom>
                    <a:ln w="9360">
                      <a:solidFill>
                        <a:srgbClr val="000000"/>
                      </a:solidFill>
                      <a:round/>
                    </a:ln>
                  </p:spPr>
                </p:sp>
                <p:sp>
                  <p:nvSpPr>
                    <p:cNvPr id="26" name="Line 9">
                      <a:extLst>
                        <a:ext uri="{FF2B5EF4-FFF2-40B4-BE49-F238E27FC236}">
                          <a16:creationId xmlns:a16="http://schemas.microsoft.com/office/drawing/2014/main" id="{4DF0BAB8-ACA9-4A7F-9D87-D14223639C54}"/>
                        </a:ext>
                      </a:extLst>
                    </p:cNvPr>
                    <p:cNvSpPr/>
                    <p:nvPr/>
                  </p:nvSpPr>
                  <p:spPr>
                    <a:xfrm>
                      <a:off x="4336656" y="3211407"/>
                      <a:ext cx="2225509" cy="1331043"/>
                    </a:xfrm>
                    <a:prstGeom prst="line">
                      <a:avLst/>
                    </a:prstGeom>
                    <a:ln w="9360">
                      <a:solidFill>
                        <a:srgbClr val="000000"/>
                      </a:solidFill>
                      <a:round/>
                    </a:ln>
                  </p:spPr>
                </p:sp>
                <p:sp>
                  <p:nvSpPr>
                    <p:cNvPr id="27" name="CustomShape 19">
                      <a:extLst>
                        <a:ext uri="{FF2B5EF4-FFF2-40B4-BE49-F238E27FC236}">
                          <a16:creationId xmlns:a16="http://schemas.microsoft.com/office/drawing/2014/main" id="{A47F5970-572F-4FA3-A705-020EA710C11B}"/>
                        </a:ext>
                      </a:extLst>
                    </p:cNvPr>
                    <p:cNvSpPr/>
                    <p:nvPr/>
                  </p:nvSpPr>
                  <p:spPr>
                    <a:xfrm>
                      <a:off x="6000515" y="4555375"/>
                      <a:ext cx="2091485" cy="715745"/>
                    </a:xfrm>
                    <a:prstGeom prst="rect">
                      <a:avLst/>
                    </a:prstGeom>
                    <a:solidFill>
                      <a:srgbClr val="FFFFFF"/>
                    </a:solidFill>
                    <a:ln w="9360">
                      <a:solidFill>
                        <a:srgbClr val="000000"/>
                      </a:solidFill>
                      <a:miter/>
                    </a:ln>
                  </p:spPr>
                  <p:txBody>
                    <a:bodyPr wrap="none" lIns="36000" tIns="46800" rIns="36000" bIns="10800" anchor="ctr"/>
                    <a:lstStyle/>
                    <a:p>
                      <a:pPr algn="ctr">
                        <a:lnSpc>
                          <a:spcPct val="100000"/>
                        </a:lnSpc>
                      </a:pPr>
                      <a:r>
                        <a:rPr lang="en-US" sz="2400" dirty="0">
                          <a:solidFill>
                            <a:srgbClr val="000000"/>
                          </a:solidFill>
                        </a:rPr>
                        <a:t>LICENCIADO</a:t>
                      </a:r>
                      <a:endParaRPr sz="2400" dirty="0"/>
                    </a:p>
                  </p:txBody>
                </p:sp>
                <p:grpSp>
                  <p:nvGrpSpPr>
                    <p:cNvPr id="28" name="Group 1">
                      <a:extLst>
                        <a:ext uri="{FF2B5EF4-FFF2-40B4-BE49-F238E27FC236}">
                          <a16:creationId xmlns:a16="http://schemas.microsoft.com/office/drawing/2014/main" id="{9A823F4E-8C93-4C13-9130-A0156CB20BB2}"/>
                        </a:ext>
                      </a:extLst>
                    </p:cNvPr>
                    <p:cNvGrpSpPr/>
                    <p:nvPr/>
                  </p:nvGrpSpPr>
                  <p:grpSpPr>
                    <a:xfrm>
                      <a:off x="2973639" y="1690767"/>
                      <a:ext cx="2191300" cy="1144857"/>
                      <a:chOff x="2973639" y="1690767"/>
                      <a:chExt cx="2191300" cy="1144857"/>
                    </a:xfrm>
                  </p:grpSpPr>
                  <p:sp>
                    <p:nvSpPr>
                      <p:cNvPr id="33" name="CustomShape 4">
                        <a:extLst>
                          <a:ext uri="{FF2B5EF4-FFF2-40B4-BE49-F238E27FC236}">
                            <a16:creationId xmlns:a16="http://schemas.microsoft.com/office/drawing/2014/main" id="{1E678372-D786-4CB3-A1B2-69C4B73586C5}"/>
                          </a:ext>
                        </a:extLst>
                      </p:cNvPr>
                      <p:cNvSpPr/>
                      <p:nvPr/>
                    </p:nvSpPr>
                    <p:spPr>
                      <a:xfrm>
                        <a:off x="2973639" y="1690767"/>
                        <a:ext cx="2191300" cy="610750"/>
                      </a:xfrm>
                      <a:prstGeom prst="rect">
                        <a:avLst/>
                      </a:prstGeom>
                      <a:noFill/>
                      <a:ln w="9360">
                        <a:solidFill>
                          <a:srgbClr val="000000"/>
                        </a:solidFill>
                        <a:miter/>
                      </a:ln>
                    </p:spPr>
                    <p:txBody>
                      <a:bodyPr lIns="0" tIns="46800" rIns="0" bIns="10800" anchor="ctr"/>
                      <a:lstStyle/>
                      <a:p>
                        <a:pPr algn="ctr">
                          <a:lnSpc>
                            <a:spcPct val="100000"/>
                          </a:lnSpc>
                        </a:pPr>
                        <a:r>
                          <a:rPr lang="en-US" sz="2400" dirty="0">
                            <a:solidFill>
                              <a:srgbClr val="000000"/>
                            </a:solidFill>
                          </a:rPr>
                          <a:t>EMPLEADO</a:t>
                        </a:r>
                        <a:endParaRPr sz="2400" dirty="0"/>
                      </a:p>
                    </p:txBody>
                  </p:sp>
                  <p:sp>
                    <p:nvSpPr>
                      <p:cNvPr id="34" name="Line 24">
                        <a:extLst>
                          <a:ext uri="{FF2B5EF4-FFF2-40B4-BE49-F238E27FC236}">
                            <a16:creationId xmlns:a16="http://schemas.microsoft.com/office/drawing/2014/main" id="{967D2B00-743C-475E-A200-E6C145080782}"/>
                          </a:ext>
                        </a:extLst>
                      </p:cNvPr>
                      <p:cNvSpPr/>
                      <p:nvPr/>
                    </p:nvSpPr>
                    <p:spPr>
                      <a:xfrm>
                        <a:off x="4095615" y="2279635"/>
                        <a:ext cx="0" cy="555989"/>
                      </a:xfrm>
                      <a:prstGeom prst="line">
                        <a:avLst/>
                      </a:prstGeom>
                      <a:ln w="9360">
                        <a:solidFill>
                          <a:srgbClr val="000000"/>
                        </a:solidFill>
                        <a:round/>
                      </a:ln>
                    </p:spPr>
                  </p:sp>
                </p:grpSp>
                <p:sp>
                  <p:nvSpPr>
                    <p:cNvPr id="29" name="CustomShape 19">
                      <a:extLst>
                        <a:ext uri="{FF2B5EF4-FFF2-40B4-BE49-F238E27FC236}">
                          <a16:creationId xmlns:a16="http://schemas.microsoft.com/office/drawing/2014/main" id="{0FA71573-252D-4CA0-8A68-A447132D410F}"/>
                        </a:ext>
                      </a:extLst>
                    </p:cNvPr>
                    <p:cNvSpPr/>
                    <p:nvPr/>
                  </p:nvSpPr>
                  <p:spPr>
                    <a:xfrm>
                      <a:off x="799668" y="4532059"/>
                      <a:ext cx="1691864" cy="715745"/>
                    </a:xfrm>
                    <a:prstGeom prst="rect">
                      <a:avLst/>
                    </a:prstGeom>
                    <a:solidFill>
                      <a:srgbClr val="FFFFFF"/>
                    </a:solidFill>
                    <a:ln w="9360">
                      <a:solidFill>
                        <a:srgbClr val="000000"/>
                      </a:solidFill>
                      <a:miter/>
                    </a:ln>
                  </p:spPr>
                  <p:txBody>
                    <a:bodyPr wrap="none" lIns="36000" tIns="46800" rIns="36000" bIns="10800" anchor="ctr"/>
                    <a:lstStyle/>
                    <a:p>
                      <a:pPr algn="ctr">
                        <a:lnSpc>
                          <a:spcPct val="100000"/>
                        </a:lnSpc>
                      </a:pPr>
                      <a:r>
                        <a:rPr lang="en-US" sz="2400" dirty="0">
                          <a:solidFill>
                            <a:srgbClr val="000000"/>
                          </a:solidFill>
                        </a:rPr>
                        <a:t>TÉCNICO</a:t>
                      </a:r>
                      <a:endParaRPr sz="2400" dirty="0"/>
                    </a:p>
                  </p:txBody>
                </p:sp>
                <p:sp>
                  <p:nvSpPr>
                    <p:cNvPr id="30" name="CustomShape 19">
                      <a:extLst>
                        <a:ext uri="{FF2B5EF4-FFF2-40B4-BE49-F238E27FC236}">
                          <a16:creationId xmlns:a16="http://schemas.microsoft.com/office/drawing/2014/main" id="{32604C7A-BB87-417D-921F-44A1B25FF55F}"/>
                        </a:ext>
                      </a:extLst>
                    </p:cNvPr>
                    <p:cNvSpPr/>
                    <p:nvPr/>
                  </p:nvSpPr>
                  <p:spPr>
                    <a:xfrm>
                      <a:off x="3239269" y="4542450"/>
                      <a:ext cx="2259105" cy="715745"/>
                    </a:xfrm>
                    <a:prstGeom prst="rect">
                      <a:avLst/>
                    </a:prstGeom>
                    <a:solidFill>
                      <a:srgbClr val="FFFFFF"/>
                    </a:solidFill>
                    <a:ln w="9360">
                      <a:solidFill>
                        <a:srgbClr val="000000"/>
                      </a:solidFill>
                      <a:miter/>
                    </a:ln>
                  </p:spPr>
                  <p:txBody>
                    <a:bodyPr wrap="none" lIns="36000" tIns="46800" rIns="36000" bIns="10800" anchor="ctr"/>
                    <a:lstStyle/>
                    <a:p>
                      <a:pPr algn="ctr">
                        <a:lnSpc>
                          <a:spcPct val="100000"/>
                        </a:lnSpc>
                      </a:pPr>
                      <a:r>
                        <a:rPr lang="en-US" sz="2400" dirty="0">
                          <a:solidFill>
                            <a:srgbClr val="000000"/>
                          </a:solidFill>
                        </a:rPr>
                        <a:t>SECRETARIA</a:t>
                      </a:r>
                      <a:endParaRPr sz="2400" dirty="0"/>
                    </a:p>
                  </p:txBody>
                </p:sp>
                <p:sp>
                  <p:nvSpPr>
                    <p:cNvPr id="31" name="Oval 2">
                      <a:extLst>
                        <a:ext uri="{FF2B5EF4-FFF2-40B4-BE49-F238E27FC236}">
                          <a16:creationId xmlns:a16="http://schemas.microsoft.com/office/drawing/2014/main" id="{F852849F-32ED-4E14-9982-950A51CBE8D7}"/>
                        </a:ext>
                      </a:extLst>
                    </p:cNvPr>
                    <p:cNvSpPr/>
                    <p:nvPr/>
                  </p:nvSpPr>
                  <p:spPr>
                    <a:xfrm>
                      <a:off x="3822407" y="2822177"/>
                      <a:ext cx="546415" cy="5374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d</a:t>
                      </a:r>
                    </a:p>
                  </p:txBody>
                </p:sp>
                <p:sp>
                  <p:nvSpPr>
                    <p:cNvPr id="32" name="Line 9">
                      <a:extLst>
                        <a:ext uri="{FF2B5EF4-FFF2-40B4-BE49-F238E27FC236}">
                          <a16:creationId xmlns:a16="http://schemas.microsoft.com/office/drawing/2014/main" id="{4DB24E92-A8B1-40D2-9D97-494FD16533D4}"/>
                        </a:ext>
                      </a:extLst>
                    </p:cNvPr>
                    <p:cNvSpPr/>
                    <p:nvPr/>
                  </p:nvSpPr>
                  <p:spPr>
                    <a:xfrm>
                      <a:off x="4111193" y="3359672"/>
                      <a:ext cx="111183" cy="1182778"/>
                    </a:xfrm>
                    <a:prstGeom prst="line">
                      <a:avLst/>
                    </a:prstGeom>
                    <a:ln w="9360">
                      <a:solidFill>
                        <a:srgbClr val="000000"/>
                      </a:solidFill>
                      <a:round/>
                    </a:ln>
                  </p:spPr>
                </p:sp>
              </p:grpSp>
              <p:sp>
                <p:nvSpPr>
                  <p:cNvPr id="21" name="Oval 16">
                    <a:extLst>
                      <a:ext uri="{FF2B5EF4-FFF2-40B4-BE49-F238E27FC236}">
                        <a16:creationId xmlns:a16="http://schemas.microsoft.com/office/drawing/2014/main" id="{4A600A78-3228-4CAF-9283-450431E1012F}"/>
                      </a:ext>
                    </a:extLst>
                  </p:cNvPr>
                  <p:cNvSpPr/>
                  <p:nvPr/>
                </p:nvSpPr>
                <p:spPr>
                  <a:xfrm>
                    <a:off x="-110842" y="2046810"/>
                    <a:ext cx="2384514" cy="7220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Nombre</a:t>
                    </a:r>
                  </a:p>
                </p:txBody>
              </p:sp>
              <p:sp>
                <p:nvSpPr>
                  <p:cNvPr id="22" name="Oval 17">
                    <a:extLst>
                      <a:ext uri="{FF2B5EF4-FFF2-40B4-BE49-F238E27FC236}">
                        <a16:creationId xmlns:a16="http://schemas.microsoft.com/office/drawing/2014/main" id="{A4DBC26B-09FD-4E1E-A563-95F6432CA113}"/>
                      </a:ext>
                    </a:extLst>
                  </p:cNvPr>
                  <p:cNvSpPr/>
                  <p:nvPr/>
                </p:nvSpPr>
                <p:spPr>
                  <a:xfrm>
                    <a:off x="5768789" y="1291867"/>
                    <a:ext cx="3159474" cy="12533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Fecha de nacimiento</a:t>
                    </a:r>
                  </a:p>
                </p:txBody>
              </p:sp>
              <p:sp>
                <p:nvSpPr>
                  <p:cNvPr id="23" name="Line 9">
                    <a:extLst>
                      <a:ext uri="{FF2B5EF4-FFF2-40B4-BE49-F238E27FC236}">
                        <a16:creationId xmlns:a16="http://schemas.microsoft.com/office/drawing/2014/main" id="{0CB483FA-2B3E-4708-8EE1-8D390E2430D4}"/>
                      </a:ext>
                    </a:extLst>
                  </p:cNvPr>
                  <p:cNvSpPr/>
                  <p:nvPr/>
                </p:nvSpPr>
                <p:spPr>
                  <a:xfrm flipV="1">
                    <a:off x="5191266" y="1807666"/>
                    <a:ext cx="576573" cy="55032"/>
                  </a:xfrm>
                  <a:prstGeom prst="line">
                    <a:avLst/>
                  </a:prstGeom>
                  <a:ln w="9360">
                    <a:solidFill>
                      <a:srgbClr val="000000"/>
                    </a:solidFill>
                    <a:round/>
                  </a:ln>
                </p:spPr>
              </p:sp>
              <p:sp>
                <p:nvSpPr>
                  <p:cNvPr id="24" name="Line 9">
                    <a:extLst>
                      <a:ext uri="{FF2B5EF4-FFF2-40B4-BE49-F238E27FC236}">
                        <a16:creationId xmlns:a16="http://schemas.microsoft.com/office/drawing/2014/main" id="{260F1C14-0205-4EDB-9CEF-3ECCE4DE0D2D}"/>
                      </a:ext>
                    </a:extLst>
                  </p:cNvPr>
                  <p:cNvSpPr/>
                  <p:nvPr/>
                </p:nvSpPr>
                <p:spPr>
                  <a:xfrm flipV="1">
                    <a:off x="2231517" y="2082857"/>
                    <a:ext cx="768448" cy="177247"/>
                  </a:xfrm>
                  <a:prstGeom prst="line">
                    <a:avLst/>
                  </a:prstGeom>
                  <a:ln w="9360">
                    <a:solidFill>
                      <a:srgbClr val="000000"/>
                    </a:solidFill>
                    <a:round/>
                  </a:ln>
                </p:spPr>
              </p:sp>
            </p:grpSp>
            <p:sp>
              <p:nvSpPr>
                <p:cNvPr id="19" name="Line 9">
                  <a:extLst>
                    <a:ext uri="{FF2B5EF4-FFF2-40B4-BE49-F238E27FC236}">
                      <a16:creationId xmlns:a16="http://schemas.microsoft.com/office/drawing/2014/main" id="{76F7E7D6-DDB4-4508-A32D-7A9A10BD171E}"/>
                    </a:ext>
                  </a:extLst>
                </p:cNvPr>
                <p:cNvSpPr/>
                <p:nvPr/>
              </p:nvSpPr>
              <p:spPr>
                <a:xfrm>
                  <a:off x="2425911" y="1532167"/>
                  <a:ext cx="567352" cy="330531"/>
                </a:xfrm>
                <a:prstGeom prst="line">
                  <a:avLst/>
                </a:prstGeom>
                <a:ln w="9360">
                  <a:solidFill>
                    <a:srgbClr val="000000"/>
                  </a:solidFill>
                  <a:round/>
                </a:ln>
              </p:spPr>
            </p:sp>
          </p:grpSp>
          <p:sp>
            <p:nvSpPr>
              <p:cNvPr id="11" name="Oval 43">
                <a:extLst>
                  <a:ext uri="{FF2B5EF4-FFF2-40B4-BE49-F238E27FC236}">
                    <a16:creationId xmlns:a16="http://schemas.microsoft.com/office/drawing/2014/main" id="{6351A552-5F86-4635-AD4E-C2AE83750A4A}"/>
                  </a:ext>
                </a:extLst>
              </p:cNvPr>
              <p:cNvSpPr/>
              <p:nvPr/>
            </p:nvSpPr>
            <p:spPr>
              <a:xfrm>
                <a:off x="5557510" y="5670426"/>
                <a:ext cx="4092817" cy="6854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Especialización</a:t>
                </a:r>
              </a:p>
            </p:txBody>
          </p:sp>
          <p:sp>
            <p:nvSpPr>
              <p:cNvPr id="12" name="Oval 44">
                <a:extLst>
                  <a:ext uri="{FF2B5EF4-FFF2-40B4-BE49-F238E27FC236}">
                    <a16:creationId xmlns:a16="http://schemas.microsoft.com/office/drawing/2014/main" id="{09B16EB2-CB32-449A-85D4-743716E4A680}"/>
                  </a:ext>
                </a:extLst>
              </p:cNvPr>
              <p:cNvSpPr/>
              <p:nvPr/>
            </p:nvSpPr>
            <p:spPr>
              <a:xfrm>
                <a:off x="1537528" y="5695788"/>
                <a:ext cx="3791748" cy="11402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Velocidad de escritura</a:t>
                </a:r>
              </a:p>
            </p:txBody>
          </p:sp>
          <p:sp>
            <p:nvSpPr>
              <p:cNvPr id="13" name="Oval 45">
                <a:extLst>
                  <a:ext uri="{FF2B5EF4-FFF2-40B4-BE49-F238E27FC236}">
                    <a16:creationId xmlns:a16="http://schemas.microsoft.com/office/drawing/2014/main" id="{B86CBE0F-31C9-4423-9D4D-40C095E520ED}"/>
                  </a:ext>
                </a:extLst>
              </p:cNvPr>
              <p:cNvSpPr/>
              <p:nvPr/>
            </p:nvSpPr>
            <p:spPr>
              <a:xfrm>
                <a:off x="-1110419" y="3281006"/>
                <a:ext cx="3818327" cy="11471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Grado de Experiencia</a:t>
                </a:r>
              </a:p>
            </p:txBody>
          </p:sp>
          <p:sp>
            <p:nvSpPr>
              <p:cNvPr id="14" name="Line 9">
                <a:extLst>
                  <a:ext uri="{FF2B5EF4-FFF2-40B4-BE49-F238E27FC236}">
                    <a16:creationId xmlns:a16="http://schemas.microsoft.com/office/drawing/2014/main" id="{A26435FF-B629-4B69-84F0-76D31FD0EDE1}"/>
                  </a:ext>
                </a:extLst>
              </p:cNvPr>
              <p:cNvSpPr/>
              <p:nvPr/>
            </p:nvSpPr>
            <p:spPr>
              <a:xfrm flipH="1" flipV="1">
                <a:off x="1537527" y="4428205"/>
                <a:ext cx="156801" cy="248624"/>
              </a:xfrm>
              <a:prstGeom prst="line">
                <a:avLst/>
              </a:prstGeom>
              <a:ln w="9360">
                <a:solidFill>
                  <a:srgbClr val="000000"/>
                </a:solidFill>
                <a:round/>
              </a:ln>
            </p:spPr>
          </p:sp>
          <p:sp>
            <p:nvSpPr>
              <p:cNvPr id="15" name="Line 9">
                <a:extLst>
                  <a:ext uri="{FF2B5EF4-FFF2-40B4-BE49-F238E27FC236}">
                    <a16:creationId xmlns:a16="http://schemas.microsoft.com/office/drawing/2014/main" id="{C409F18A-97E6-4362-AFDB-55EDAABD5870}"/>
                  </a:ext>
                </a:extLst>
              </p:cNvPr>
              <p:cNvSpPr/>
              <p:nvPr/>
            </p:nvSpPr>
            <p:spPr>
              <a:xfrm flipV="1">
                <a:off x="4138482" y="5389515"/>
                <a:ext cx="268873" cy="316126"/>
              </a:xfrm>
              <a:prstGeom prst="line">
                <a:avLst/>
              </a:prstGeom>
              <a:ln w="9360">
                <a:solidFill>
                  <a:srgbClr val="000000"/>
                </a:solidFill>
                <a:round/>
              </a:ln>
            </p:spPr>
          </p:sp>
          <p:sp>
            <p:nvSpPr>
              <p:cNvPr id="16" name="Line 9">
                <a:extLst>
                  <a:ext uri="{FF2B5EF4-FFF2-40B4-BE49-F238E27FC236}">
                    <a16:creationId xmlns:a16="http://schemas.microsoft.com/office/drawing/2014/main" id="{26B1B414-68A3-451C-9CAA-706A56DDC37C}"/>
                  </a:ext>
                </a:extLst>
              </p:cNvPr>
              <p:cNvSpPr/>
              <p:nvPr/>
            </p:nvSpPr>
            <p:spPr>
              <a:xfrm flipH="1" flipV="1">
                <a:off x="7073152" y="5415888"/>
                <a:ext cx="0" cy="254536"/>
              </a:xfrm>
              <a:prstGeom prst="line">
                <a:avLst/>
              </a:prstGeom>
              <a:ln w="9360">
                <a:solidFill>
                  <a:srgbClr val="000000"/>
                </a:solidFill>
                <a:round/>
              </a:ln>
            </p:spPr>
          </p:sp>
        </p:grpSp>
        <p:sp>
          <p:nvSpPr>
            <p:cNvPr id="7" name="Rectangle 51">
              <a:extLst>
                <a:ext uri="{FF2B5EF4-FFF2-40B4-BE49-F238E27FC236}">
                  <a16:creationId xmlns:a16="http://schemas.microsoft.com/office/drawing/2014/main" id="{D0B1A07B-CD41-4AEF-B7E4-8A133AE86375}"/>
                </a:ext>
              </a:extLst>
            </p:cNvPr>
            <p:cNvSpPr/>
            <p:nvPr/>
          </p:nvSpPr>
          <p:spPr>
            <a:xfrm rot="21374294">
              <a:off x="4120794" y="3441146"/>
              <a:ext cx="546945" cy="769442"/>
            </a:xfrm>
            <a:prstGeom prst="rect">
              <a:avLst/>
            </a:prstGeom>
          </p:spPr>
          <p:txBody>
            <a:bodyPr wrap="none">
              <a:spAutoFit/>
            </a:bodyPr>
            <a:lstStyle/>
            <a:p>
              <a:r>
                <a:rPr lang="es-AR" sz="4400" dirty="0"/>
                <a:t>U</a:t>
              </a:r>
            </a:p>
          </p:txBody>
        </p:sp>
        <p:sp>
          <p:nvSpPr>
            <p:cNvPr id="8" name="Rectangle 54">
              <a:extLst>
                <a:ext uri="{FF2B5EF4-FFF2-40B4-BE49-F238E27FC236}">
                  <a16:creationId xmlns:a16="http://schemas.microsoft.com/office/drawing/2014/main" id="{7372BAF5-DA75-4643-8D56-43C2DA65D4D5}"/>
                </a:ext>
              </a:extLst>
            </p:cNvPr>
            <p:cNvSpPr/>
            <p:nvPr/>
          </p:nvSpPr>
          <p:spPr>
            <a:xfrm rot="18268461">
              <a:off x="5052193" y="3469889"/>
              <a:ext cx="546945" cy="769441"/>
            </a:xfrm>
            <a:prstGeom prst="rect">
              <a:avLst/>
            </a:prstGeom>
          </p:spPr>
          <p:txBody>
            <a:bodyPr wrap="none">
              <a:spAutoFit/>
            </a:bodyPr>
            <a:lstStyle/>
            <a:p>
              <a:r>
                <a:rPr lang="es-AR" sz="4400" dirty="0"/>
                <a:t>U</a:t>
              </a:r>
            </a:p>
          </p:txBody>
        </p:sp>
        <p:sp>
          <p:nvSpPr>
            <p:cNvPr id="9" name="Rectangle 55">
              <a:extLst>
                <a:ext uri="{FF2B5EF4-FFF2-40B4-BE49-F238E27FC236}">
                  <a16:creationId xmlns:a16="http://schemas.microsoft.com/office/drawing/2014/main" id="{CBF384FB-147E-4B7E-BCD3-B093A6227181}"/>
                </a:ext>
              </a:extLst>
            </p:cNvPr>
            <p:cNvSpPr/>
            <p:nvPr/>
          </p:nvSpPr>
          <p:spPr>
            <a:xfrm rot="3241917">
              <a:off x="3139097" y="3287760"/>
              <a:ext cx="546945" cy="769441"/>
            </a:xfrm>
            <a:prstGeom prst="rect">
              <a:avLst/>
            </a:prstGeom>
          </p:spPr>
          <p:txBody>
            <a:bodyPr wrap="none">
              <a:spAutoFit/>
            </a:bodyPr>
            <a:lstStyle/>
            <a:p>
              <a:r>
                <a:rPr lang="es-AR" sz="4400" dirty="0"/>
                <a:t>U</a:t>
              </a:r>
            </a:p>
          </p:txBody>
        </p:sp>
      </p:grpSp>
      <p:sp>
        <p:nvSpPr>
          <p:cNvPr id="36" name="TextBox 44">
            <a:extLst>
              <a:ext uri="{FF2B5EF4-FFF2-40B4-BE49-F238E27FC236}">
                <a16:creationId xmlns:a16="http://schemas.microsoft.com/office/drawing/2014/main" id="{9259F2E2-0DD7-421C-9CF6-E68458A4BAD1}"/>
              </a:ext>
            </a:extLst>
          </p:cNvPr>
          <p:cNvSpPr txBox="1"/>
          <p:nvPr/>
        </p:nvSpPr>
        <p:spPr>
          <a:xfrm>
            <a:off x="191967" y="4784535"/>
            <a:ext cx="8853559" cy="1967959"/>
          </a:xfrm>
          <a:prstGeom prst="rect">
            <a:avLst/>
          </a:prstGeom>
          <a:noFill/>
        </p:spPr>
        <p:txBody>
          <a:bodyPr wrap="square" rtlCol="0">
            <a:normAutofit/>
          </a:bodyPr>
          <a:lstStyle/>
          <a:p>
            <a:r>
              <a:rPr lang="es-AR" sz="2800" b="1" dirty="0" err="1">
                <a:solidFill>
                  <a:schemeClr val="accent5">
                    <a:lumMod val="75000"/>
                  </a:schemeClr>
                </a:solidFill>
                <a:effectLst>
                  <a:outerShdw blurRad="38100" dist="38100" dir="2700000" algn="tl">
                    <a:srgbClr val="000000">
                      <a:alpha val="43137"/>
                    </a:srgbClr>
                  </a:outerShdw>
                </a:effectLst>
              </a:rPr>
              <a:t>Tecnico</a:t>
            </a:r>
            <a:r>
              <a:rPr lang="es-AR" sz="2800" b="1" dirty="0">
                <a:solidFill>
                  <a:schemeClr val="accent5">
                    <a:lumMod val="75000"/>
                  </a:schemeClr>
                </a:solidFill>
                <a:effectLst>
                  <a:outerShdw blurRad="38100" dist="38100" dir="2700000" algn="tl">
                    <a:srgbClr val="000000">
                      <a:alpha val="43137"/>
                    </a:srgbClr>
                  </a:outerShdw>
                </a:effectLst>
              </a:rPr>
              <a:t> (</a:t>
            </a:r>
            <a:r>
              <a:rPr lang="es-AR" sz="2800" b="1" u="sng" dirty="0">
                <a:solidFill>
                  <a:schemeClr val="accent5">
                    <a:lumMod val="75000"/>
                  </a:schemeClr>
                </a:solidFill>
                <a:effectLst>
                  <a:outerShdw blurRad="38100" dist="38100" dir="2700000" algn="tl">
                    <a:srgbClr val="000000">
                      <a:alpha val="43137"/>
                    </a:srgbClr>
                  </a:outerShdw>
                </a:effectLst>
              </a:rPr>
              <a:t>legajo</a:t>
            </a:r>
            <a:r>
              <a:rPr lang="es-AR" sz="2800" b="1" dirty="0">
                <a:solidFill>
                  <a:schemeClr val="accent5">
                    <a:lumMod val="75000"/>
                  </a:schemeClr>
                </a:solidFill>
                <a:effectLst>
                  <a:outerShdw blurRad="38100" dist="38100" dir="2700000" algn="tl">
                    <a:srgbClr val="000000">
                      <a:alpha val="43137"/>
                    </a:srgbClr>
                  </a:outerShdw>
                </a:effectLst>
              </a:rPr>
              <a:t>, nombre, </a:t>
            </a:r>
            <a:r>
              <a:rPr lang="es-AR" sz="2800" b="1" dirty="0" err="1">
                <a:solidFill>
                  <a:schemeClr val="accent5">
                    <a:lumMod val="75000"/>
                  </a:schemeClr>
                </a:solidFill>
                <a:effectLst>
                  <a:outerShdw blurRad="38100" dist="38100" dir="2700000" algn="tl">
                    <a:srgbClr val="000000">
                      <a:alpha val="43137"/>
                    </a:srgbClr>
                  </a:outerShdw>
                </a:effectLst>
              </a:rPr>
              <a:t>fec_nacimiento</a:t>
            </a:r>
            <a:r>
              <a:rPr lang="es-AR" sz="2800" b="1" dirty="0">
                <a:solidFill>
                  <a:schemeClr val="accent5">
                    <a:lumMod val="75000"/>
                  </a:schemeClr>
                </a:solidFill>
                <a:effectLst>
                  <a:outerShdw blurRad="38100" dist="38100" dir="2700000" algn="tl">
                    <a:srgbClr val="000000">
                      <a:alpha val="43137"/>
                    </a:srgbClr>
                  </a:outerShdw>
                </a:effectLst>
              </a:rPr>
              <a:t>, </a:t>
            </a:r>
            <a:r>
              <a:rPr lang="es-AR" sz="2800" b="1" dirty="0" err="1">
                <a:solidFill>
                  <a:schemeClr val="accent5">
                    <a:lumMod val="75000"/>
                  </a:schemeClr>
                </a:solidFill>
                <a:effectLst>
                  <a:outerShdw blurRad="38100" dist="38100" dir="2700000" algn="tl">
                    <a:srgbClr val="000000">
                      <a:alpha val="43137"/>
                    </a:srgbClr>
                  </a:outerShdw>
                </a:effectLst>
              </a:rPr>
              <a:t>grd_experiencia</a:t>
            </a:r>
            <a:r>
              <a:rPr lang="es-AR" sz="2800" b="1" dirty="0">
                <a:solidFill>
                  <a:schemeClr val="accent5">
                    <a:lumMod val="75000"/>
                  </a:schemeClr>
                </a:solidFill>
                <a:effectLst>
                  <a:outerShdw blurRad="38100" dist="38100" dir="2700000" algn="tl">
                    <a:srgbClr val="000000">
                      <a:alpha val="43137"/>
                    </a:srgbClr>
                  </a:outerShdw>
                </a:effectLst>
              </a:rPr>
              <a:t>)</a:t>
            </a:r>
          </a:p>
          <a:p>
            <a:r>
              <a:rPr lang="es-AR" sz="2800" b="1" dirty="0">
                <a:solidFill>
                  <a:schemeClr val="accent5">
                    <a:lumMod val="75000"/>
                  </a:schemeClr>
                </a:solidFill>
                <a:effectLst>
                  <a:outerShdw blurRad="38100" dist="38100" dir="2700000" algn="tl">
                    <a:srgbClr val="000000">
                      <a:alpha val="43137"/>
                    </a:srgbClr>
                  </a:outerShdw>
                </a:effectLst>
              </a:rPr>
              <a:t>Secretaria (</a:t>
            </a:r>
            <a:r>
              <a:rPr lang="es-AR" sz="2800" b="1" u="sng" dirty="0">
                <a:solidFill>
                  <a:schemeClr val="accent5">
                    <a:lumMod val="75000"/>
                  </a:schemeClr>
                </a:solidFill>
                <a:effectLst>
                  <a:outerShdw blurRad="38100" dist="38100" dir="2700000" algn="tl">
                    <a:srgbClr val="000000">
                      <a:alpha val="43137"/>
                    </a:srgbClr>
                  </a:outerShdw>
                </a:effectLst>
              </a:rPr>
              <a:t>legajo</a:t>
            </a:r>
            <a:r>
              <a:rPr lang="es-AR" sz="2800" b="1" dirty="0">
                <a:solidFill>
                  <a:schemeClr val="accent5">
                    <a:lumMod val="75000"/>
                  </a:schemeClr>
                </a:solidFill>
                <a:effectLst>
                  <a:outerShdw blurRad="38100" dist="38100" dir="2700000" algn="tl">
                    <a:srgbClr val="000000">
                      <a:alpha val="43137"/>
                    </a:srgbClr>
                  </a:outerShdw>
                </a:effectLst>
              </a:rPr>
              <a:t>, nombre, </a:t>
            </a:r>
            <a:r>
              <a:rPr lang="es-AR" sz="2800" b="1" dirty="0" err="1">
                <a:solidFill>
                  <a:schemeClr val="accent5">
                    <a:lumMod val="75000"/>
                  </a:schemeClr>
                </a:solidFill>
                <a:effectLst>
                  <a:outerShdw blurRad="38100" dist="38100" dir="2700000" algn="tl">
                    <a:srgbClr val="000000">
                      <a:alpha val="43137"/>
                    </a:srgbClr>
                  </a:outerShdw>
                </a:effectLst>
              </a:rPr>
              <a:t>fec_nacimiento</a:t>
            </a:r>
            <a:r>
              <a:rPr lang="es-AR" sz="2800" b="1" dirty="0">
                <a:solidFill>
                  <a:schemeClr val="accent5">
                    <a:lumMod val="75000"/>
                  </a:schemeClr>
                </a:solidFill>
                <a:effectLst>
                  <a:outerShdw blurRad="38100" dist="38100" dir="2700000" algn="tl">
                    <a:srgbClr val="000000">
                      <a:alpha val="43137"/>
                    </a:srgbClr>
                  </a:outerShdw>
                </a:effectLst>
              </a:rPr>
              <a:t>, </a:t>
            </a:r>
            <a:r>
              <a:rPr lang="es-AR" sz="2800" b="1" dirty="0" err="1">
                <a:solidFill>
                  <a:schemeClr val="accent5">
                    <a:lumMod val="75000"/>
                  </a:schemeClr>
                </a:solidFill>
                <a:effectLst>
                  <a:outerShdw blurRad="38100" dist="38100" dir="2700000" algn="tl">
                    <a:srgbClr val="000000">
                      <a:alpha val="43137"/>
                    </a:srgbClr>
                  </a:outerShdw>
                </a:effectLst>
              </a:rPr>
              <a:t>vel_escritura</a:t>
            </a:r>
            <a:r>
              <a:rPr lang="es-AR" sz="2800" b="1" dirty="0">
                <a:solidFill>
                  <a:schemeClr val="accent5">
                    <a:lumMod val="75000"/>
                  </a:schemeClr>
                </a:solidFill>
                <a:effectLst>
                  <a:outerShdw blurRad="38100" dist="38100" dir="2700000" algn="tl">
                    <a:srgbClr val="000000">
                      <a:alpha val="43137"/>
                    </a:srgbClr>
                  </a:outerShdw>
                </a:effectLst>
              </a:rPr>
              <a:t>)</a:t>
            </a:r>
          </a:p>
          <a:p>
            <a:r>
              <a:rPr lang="es-AR" sz="2800" b="1" dirty="0">
                <a:solidFill>
                  <a:schemeClr val="accent5">
                    <a:lumMod val="75000"/>
                  </a:schemeClr>
                </a:solidFill>
                <a:effectLst>
                  <a:outerShdw blurRad="38100" dist="38100" dir="2700000" algn="tl">
                    <a:srgbClr val="000000">
                      <a:alpha val="43137"/>
                    </a:srgbClr>
                  </a:outerShdw>
                </a:effectLst>
              </a:rPr>
              <a:t>Licenciado (</a:t>
            </a:r>
            <a:r>
              <a:rPr lang="es-AR" sz="2800" b="1" u="sng" dirty="0">
                <a:solidFill>
                  <a:schemeClr val="accent5">
                    <a:lumMod val="75000"/>
                  </a:schemeClr>
                </a:solidFill>
                <a:effectLst>
                  <a:outerShdw blurRad="38100" dist="38100" dir="2700000" algn="tl">
                    <a:srgbClr val="000000">
                      <a:alpha val="43137"/>
                    </a:srgbClr>
                  </a:outerShdw>
                </a:effectLst>
              </a:rPr>
              <a:t>legajo</a:t>
            </a:r>
            <a:r>
              <a:rPr lang="es-AR" sz="2800" b="1" dirty="0">
                <a:solidFill>
                  <a:schemeClr val="accent5">
                    <a:lumMod val="75000"/>
                  </a:schemeClr>
                </a:solidFill>
                <a:effectLst>
                  <a:outerShdw blurRad="38100" dist="38100" dir="2700000" algn="tl">
                    <a:srgbClr val="000000">
                      <a:alpha val="43137"/>
                    </a:srgbClr>
                  </a:outerShdw>
                </a:effectLst>
              </a:rPr>
              <a:t>, nombre, </a:t>
            </a:r>
            <a:r>
              <a:rPr lang="es-AR" sz="2800" b="1" dirty="0" err="1">
                <a:solidFill>
                  <a:schemeClr val="accent5">
                    <a:lumMod val="75000"/>
                  </a:schemeClr>
                </a:solidFill>
                <a:effectLst>
                  <a:outerShdw blurRad="38100" dist="38100" dir="2700000" algn="tl">
                    <a:srgbClr val="000000">
                      <a:alpha val="43137"/>
                    </a:srgbClr>
                  </a:outerShdw>
                </a:effectLst>
              </a:rPr>
              <a:t>fec_nacimiento</a:t>
            </a:r>
            <a:r>
              <a:rPr lang="es-AR" sz="2800" b="1" dirty="0">
                <a:solidFill>
                  <a:schemeClr val="accent5">
                    <a:lumMod val="75000"/>
                  </a:schemeClr>
                </a:solidFill>
                <a:effectLst>
                  <a:outerShdw blurRad="38100" dist="38100" dir="2700000" algn="tl">
                    <a:srgbClr val="000000">
                      <a:alpha val="43137"/>
                    </a:srgbClr>
                  </a:outerShdw>
                </a:effectLst>
              </a:rPr>
              <a:t>, </a:t>
            </a:r>
            <a:r>
              <a:rPr lang="es-AR" sz="2800" b="1" dirty="0" err="1">
                <a:solidFill>
                  <a:schemeClr val="accent5">
                    <a:lumMod val="75000"/>
                  </a:schemeClr>
                </a:solidFill>
                <a:effectLst>
                  <a:outerShdw blurRad="38100" dist="38100" dir="2700000" algn="tl">
                    <a:srgbClr val="000000">
                      <a:alpha val="43137"/>
                    </a:srgbClr>
                  </a:outerShdw>
                </a:effectLst>
              </a:rPr>
              <a:t>especializacion</a:t>
            </a:r>
            <a:r>
              <a:rPr lang="es-AR" sz="2800" b="1" dirty="0">
                <a:solidFill>
                  <a:schemeClr val="accent5">
                    <a:lumMod val="75000"/>
                  </a:schemeClr>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83702237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447116" y="0"/>
            <a:ext cx="8137800" cy="902673"/>
          </a:xfrm>
          <a:prstGeom prst="rect">
            <a:avLst/>
          </a:prstGeom>
          <a:noFill/>
          <a:ln>
            <a:noFill/>
          </a:ln>
        </p:spPr>
        <p:txBody>
          <a:bodyPr lIns="90000" tIns="45000" rIns="90000" bIns="45000" anchor="ctr"/>
          <a:lstStyle/>
          <a:p>
            <a:pPr algn="ctr">
              <a:lnSpc>
                <a:spcPct val="100000"/>
              </a:lnSpc>
            </a:pPr>
            <a:r>
              <a:rPr lang="es-AR" sz="3600" dirty="0">
                <a:solidFill>
                  <a:srgbClr val="572314"/>
                </a:solidFill>
                <a:latin typeface="Gill Sans MT"/>
              </a:rPr>
              <a:t>Generalización - Especialización</a:t>
            </a:r>
            <a:endParaRPr lang="es-AR" dirty="0"/>
          </a:p>
        </p:txBody>
      </p:sp>
      <p:sp>
        <p:nvSpPr>
          <p:cNvPr id="122" name="CustomShape 2"/>
          <p:cNvSpPr/>
          <p:nvPr/>
        </p:nvSpPr>
        <p:spPr>
          <a:xfrm>
            <a:off x="1005840" y="1222560"/>
            <a:ext cx="8045640" cy="1336680"/>
          </a:xfrm>
          <a:prstGeom prst="rect">
            <a:avLst/>
          </a:prstGeom>
          <a:noFill/>
          <a:ln>
            <a:noFill/>
          </a:ln>
        </p:spPr>
      </p:sp>
      <p:sp>
        <p:nvSpPr>
          <p:cNvPr id="123" name="CustomShape 3"/>
          <p:cNvSpPr/>
          <p:nvPr/>
        </p:nvSpPr>
        <p:spPr>
          <a:xfrm>
            <a:off x="92520" y="693865"/>
            <a:ext cx="8959680" cy="648345"/>
          </a:xfrm>
          <a:prstGeom prst="rect">
            <a:avLst/>
          </a:prstGeom>
          <a:noFill/>
          <a:ln w="9360">
            <a:noFill/>
          </a:ln>
        </p:spPr>
        <p:txBody>
          <a:bodyPr lIns="90000" tIns="45000" rIns="90000" bIns="45000"/>
          <a:lstStyle/>
          <a:p>
            <a:pPr marL="0" lvl="1">
              <a:spcBef>
                <a:spcPts val="1200"/>
              </a:spcBef>
              <a:buSzPct val="80000"/>
            </a:pPr>
            <a:r>
              <a:rPr lang="es-ES" sz="3200" dirty="0">
                <a:solidFill>
                  <a:srgbClr val="000000"/>
                </a:solidFill>
              </a:rPr>
              <a:t>Una sola relación con un atributo de tipo</a:t>
            </a:r>
          </a:p>
        </p:txBody>
      </p:sp>
      <p:grpSp>
        <p:nvGrpSpPr>
          <p:cNvPr id="5" name="Group 52">
            <a:extLst>
              <a:ext uri="{FF2B5EF4-FFF2-40B4-BE49-F238E27FC236}">
                <a16:creationId xmlns:a16="http://schemas.microsoft.com/office/drawing/2014/main" id="{2A277BE2-9FCE-444F-B056-619378A44BB8}"/>
              </a:ext>
            </a:extLst>
          </p:cNvPr>
          <p:cNvGrpSpPr/>
          <p:nvPr/>
        </p:nvGrpSpPr>
        <p:grpSpPr>
          <a:xfrm>
            <a:off x="447123" y="1248683"/>
            <a:ext cx="8137793" cy="3576008"/>
            <a:chOff x="-944531" y="1181155"/>
            <a:chExt cx="10760746" cy="5605573"/>
          </a:xfrm>
        </p:grpSpPr>
        <p:grpSp>
          <p:nvGrpSpPr>
            <p:cNvPr id="6" name="Group 21">
              <a:extLst>
                <a:ext uri="{FF2B5EF4-FFF2-40B4-BE49-F238E27FC236}">
                  <a16:creationId xmlns:a16="http://schemas.microsoft.com/office/drawing/2014/main" id="{27052417-B553-426A-9B70-A807CBC6B10C}"/>
                </a:ext>
              </a:extLst>
            </p:cNvPr>
            <p:cNvGrpSpPr/>
            <p:nvPr/>
          </p:nvGrpSpPr>
          <p:grpSpPr>
            <a:xfrm>
              <a:off x="-944531" y="1181155"/>
              <a:ext cx="10760746" cy="5605573"/>
              <a:chOff x="-1110419" y="1230487"/>
              <a:chExt cx="10760746" cy="5605573"/>
            </a:xfrm>
          </p:grpSpPr>
          <p:grpSp>
            <p:nvGrpSpPr>
              <p:cNvPr id="10" name="Group 15">
                <a:extLst>
                  <a:ext uri="{FF2B5EF4-FFF2-40B4-BE49-F238E27FC236}">
                    <a16:creationId xmlns:a16="http://schemas.microsoft.com/office/drawing/2014/main" id="{D894DB15-213E-425F-A716-9BD46C6F5AA3}"/>
                  </a:ext>
                </a:extLst>
              </p:cNvPr>
              <p:cNvGrpSpPr/>
              <p:nvPr/>
            </p:nvGrpSpPr>
            <p:grpSpPr>
              <a:xfrm>
                <a:off x="20467" y="1230487"/>
                <a:ext cx="9039105" cy="4185402"/>
                <a:chOff x="-110842" y="1085718"/>
                <a:chExt cx="9039105" cy="4185402"/>
              </a:xfrm>
            </p:grpSpPr>
            <p:sp>
              <p:nvSpPr>
                <p:cNvPr id="17" name="Oval 12">
                  <a:extLst>
                    <a:ext uri="{FF2B5EF4-FFF2-40B4-BE49-F238E27FC236}">
                      <a16:creationId xmlns:a16="http://schemas.microsoft.com/office/drawing/2014/main" id="{AB6C13A4-9A9F-43D0-87CB-4884571F4E6F}"/>
                    </a:ext>
                  </a:extLst>
                </p:cNvPr>
                <p:cNvSpPr/>
                <p:nvPr/>
              </p:nvSpPr>
              <p:spPr>
                <a:xfrm>
                  <a:off x="543324" y="1085718"/>
                  <a:ext cx="1882587" cy="7220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u="sng" dirty="0">
                      <a:solidFill>
                        <a:schemeClr val="tx1"/>
                      </a:solidFill>
                    </a:rPr>
                    <a:t>Legajo</a:t>
                  </a:r>
                </a:p>
              </p:txBody>
            </p:sp>
            <p:grpSp>
              <p:nvGrpSpPr>
                <p:cNvPr id="18" name="Group 14">
                  <a:extLst>
                    <a:ext uri="{FF2B5EF4-FFF2-40B4-BE49-F238E27FC236}">
                      <a16:creationId xmlns:a16="http://schemas.microsoft.com/office/drawing/2014/main" id="{2035B7E9-A2F8-435F-A354-EA8582812244}"/>
                    </a:ext>
                  </a:extLst>
                </p:cNvPr>
                <p:cNvGrpSpPr/>
                <p:nvPr/>
              </p:nvGrpSpPr>
              <p:grpSpPr>
                <a:xfrm>
                  <a:off x="-110842" y="1291867"/>
                  <a:ext cx="9039105" cy="3979253"/>
                  <a:chOff x="-110842" y="1291867"/>
                  <a:chExt cx="9039105" cy="3979253"/>
                </a:xfrm>
              </p:grpSpPr>
              <p:grpSp>
                <p:nvGrpSpPr>
                  <p:cNvPr id="20" name="Group 9">
                    <a:extLst>
                      <a:ext uri="{FF2B5EF4-FFF2-40B4-BE49-F238E27FC236}">
                        <a16:creationId xmlns:a16="http://schemas.microsoft.com/office/drawing/2014/main" id="{DE4CEE36-3D09-48C2-A9CB-AF42B47DF327}"/>
                      </a:ext>
                    </a:extLst>
                  </p:cNvPr>
                  <p:cNvGrpSpPr/>
                  <p:nvPr/>
                </p:nvGrpSpPr>
                <p:grpSpPr>
                  <a:xfrm>
                    <a:off x="799668" y="1690767"/>
                    <a:ext cx="7292332" cy="3580353"/>
                    <a:chOff x="799668" y="1690767"/>
                    <a:chExt cx="7292332" cy="3580353"/>
                  </a:xfrm>
                </p:grpSpPr>
                <p:sp>
                  <p:nvSpPr>
                    <p:cNvPr id="25" name="Line 5">
                      <a:extLst>
                        <a:ext uri="{FF2B5EF4-FFF2-40B4-BE49-F238E27FC236}">
                          <a16:creationId xmlns:a16="http://schemas.microsoft.com/office/drawing/2014/main" id="{49A6AA91-1802-4637-A409-1B66467FFE8C}"/>
                        </a:ext>
                      </a:extLst>
                    </p:cNvPr>
                    <p:cNvSpPr/>
                    <p:nvPr/>
                  </p:nvSpPr>
                  <p:spPr>
                    <a:xfrm flipH="1">
                      <a:off x="1949822" y="3211408"/>
                      <a:ext cx="1872584" cy="1321190"/>
                    </a:xfrm>
                    <a:prstGeom prst="line">
                      <a:avLst/>
                    </a:prstGeom>
                    <a:ln w="9360">
                      <a:solidFill>
                        <a:srgbClr val="000000"/>
                      </a:solidFill>
                      <a:round/>
                    </a:ln>
                  </p:spPr>
                </p:sp>
                <p:sp>
                  <p:nvSpPr>
                    <p:cNvPr id="26" name="Line 9">
                      <a:extLst>
                        <a:ext uri="{FF2B5EF4-FFF2-40B4-BE49-F238E27FC236}">
                          <a16:creationId xmlns:a16="http://schemas.microsoft.com/office/drawing/2014/main" id="{4DF0BAB8-ACA9-4A7F-9D87-D14223639C54}"/>
                        </a:ext>
                      </a:extLst>
                    </p:cNvPr>
                    <p:cNvSpPr/>
                    <p:nvPr/>
                  </p:nvSpPr>
                  <p:spPr>
                    <a:xfrm>
                      <a:off x="4336656" y="3211407"/>
                      <a:ext cx="2225509" cy="1331043"/>
                    </a:xfrm>
                    <a:prstGeom prst="line">
                      <a:avLst/>
                    </a:prstGeom>
                    <a:ln w="9360">
                      <a:solidFill>
                        <a:srgbClr val="000000"/>
                      </a:solidFill>
                      <a:round/>
                    </a:ln>
                  </p:spPr>
                </p:sp>
                <p:sp>
                  <p:nvSpPr>
                    <p:cNvPr id="27" name="CustomShape 19">
                      <a:extLst>
                        <a:ext uri="{FF2B5EF4-FFF2-40B4-BE49-F238E27FC236}">
                          <a16:creationId xmlns:a16="http://schemas.microsoft.com/office/drawing/2014/main" id="{A47F5970-572F-4FA3-A705-020EA710C11B}"/>
                        </a:ext>
                      </a:extLst>
                    </p:cNvPr>
                    <p:cNvSpPr/>
                    <p:nvPr/>
                  </p:nvSpPr>
                  <p:spPr>
                    <a:xfrm>
                      <a:off x="6000515" y="4555375"/>
                      <a:ext cx="2091485" cy="715745"/>
                    </a:xfrm>
                    <a:prstGeom prst="rect">
                      <a:avLst/>
                    </a:prstGeom>
                    <a:solidFill>
                      <a:srgbClr val="FFFFFF"/>
                    </a:solidFill>
                    <a:ln w="9360">
                      <a:solidFill>
                        <a:srgbClr val="000000"/>
                      </a:solidFill>
                      <a:miter/>
                    </a:ln>
                  </p:spPr>
                  <p:txBody>
                    <a:bodyPr wrap="none" lIns="36000" tIns="46800" rIns="36000" bIns="10800" anchor="ctr"/>
                    <a:lstStyle/>
                    <a:p>
                      <a:pPr algn="ctr">
                        <a:lnSpc>
                          <a:spcPct val="100000"/>
                        </a:lnSpc>
                      </a:pPr>
                      <a:r>
                        <a:rPr lang="en-US" sz="2400" dirty="0">
                          <a:solidFill>
                            <a:srgbClr val="000000"/>
                          </a:solidFill>
                        </a:rPr>
                        <a:t>LICENCIADO</a:t>
                      </a:r>
                      <a:endParaRPr sz="2400" dirty="0"/>
                    </a:p>
                  </p:txBody>
                </p:sp>
                <p:grpSp>
                  <p:nvGrpSpPr>
                    <p:cNvPr id="28" name="Group 1">
                      <a:extLst>
                        <a:ext uri="{FF2B5EF4-FFF2-40B4-BE49-F238E27FC236}">
                          <a16:creationId xmlns:a16="http://schemas.microsoft.com/office/drawing/2014/main" id="{9A823F4E-8C93-4C13-9130-A0156CB20BB2}"/>
                        </a:ext>
                      </a:extLst>
                    </p:cNvPr>
                    <p:cNvGrpSpPr/>
                    <p:nvPr/>
                  </p:nvGrpSpPr>
                  <p:grpSpPr>
                    <a:xfrm>
                      <a:off x="2973639" y="1690767"/>
                      <a:ext cx="2191300" cy="1144857"/>
                      <a:chOff x="2973639" y="1690767"/>
                      <a:chExt cx="2191300" cy="1144857"/>
                    </a:xfrm>
                  </p:grpSpPr>
                  <p:sp>
                    <p:nvSpPr>
                      <p:cNvPr id="33" name="CustomShape 4">
                        <a:extLst>
                          <a:ext uri="{FF2B5EF4-FFF2-40B4-BE49-F238E27FC236}">
                            <a16:creationId xmlns:a16="http://schemas.microsoft.com/office/drawing/2014/main" id="{1E678372-D786-4CB3-A1B2-69C4B73586C5}"/>
                          </a:ext>
                        </a:extLst>
                      </p:cNvPr>
                      <p:cNvSpPr/>
                      <p:nvPr/>
                    </p:nvSpPr>
                    <p:spPr>
                      <a:xfrm>
                        <a:off x="2973639" y="1690767"/>
                        <a:ext cx="2191300" cy="610750"/>
                      </a:xfrm>
                      <a:prstGeom prst="rect">
                        <a:avLst/>
                      </a:prstGeom>
                      <a:noFill/>
                      <a:ln w="9360">
                        <a:solidFill>
                          <a:srgbClr val="000000"/>
                        </a:solidFill>
                        <a:miter/>
                      </a:ln>
                    </p:spPr>
                    <p:txBody>
                      <a:bodyPr lIns="0" tIns="46800" rIns="0" bIns="10800" anchor="ctr"/>
                      <a:lstStyle/>
                      <a:p>
                        <a:pPr algn="ctr">
                          <a:lnSpc>
                            <a:spcPct val="100000"/>
                          </a:lnSpc>
                        </a:pPr>
                        <a:r>
                          <a:rPr lang="en-US" sz="2400" dirty="0">
                            <a:solidFill>
                              <a:srgbClr val="000000"/>
                            </a:solidFill>
                          </a:rPr>
                          <a:t>EMPLEADO</a:t>
                        </a:r>
                        <a:endParaRPr sz="2400" dirty="0"/>
                      </a:p>
                    </p:txBody>
                  </p:sp>
                  <p:sp>
                    <p:nvSpPr>
                      <p:cNvPr id="34" name="Line 24">
                        <a:extLst>
                          <a:ext uri="{FF2B5EF4-FFF2-40B4-BE49-F238E27FC236}">
                            <a16:creationId xmlns:a16="http://schemas.microsoft.com/office/drawing/2014/main" id="{967D2B00-743C-475E-A200-E6C145080782}"/>
                          </a:ext>
                        </a:extLst>
                      </p:cNvPr>
                      <p:cNvSpPr/>
                      <p:nvPr/>
                    </p:nvSpPr>
                    <p:spPr>
                      <a:xfrm>
                        <a:off x="4095615" y="2279635"/>
                        <a:ext cx="0" cy="555989"/>
                      </a:xfrm>
                      <a:prstGeom prst="line">
                        <a:avLst/>
                      </a:prstGeom>
                      <a:ln w="9360">
                        <a:solidFill>
                          <a:srgbClr val="000000"/>
                        </a:solidFill>
                        <a:round/>
                      </a:ln>
                    </p:spPr>
                  </p:sp>
                </p:grpSp>
                <p:sp>
                  <p:nvSpPr>
                    <p:cNvPr id="29" name="CustomShape 19">
                      <a:extLst>
                        <a:ext uri="{FF2B5EF4-FFF2-40B4-BE49-F238E27FC236}">
                          <a16:creationId xmlns:a16="http://schemas.microsoft.com/office/drawing/2014/main" id="{0FA71573-252D-4CA0-8A68-A447132D410F}"/>
                        </a:ext>
                      </a:extLst>
                    </p:cNvPr>
                    <p:cNvSpPr/>
                    <p:nvPr/>
                  </p:nvSpPr>
                  <p:spPr>
                    <a:xfrm>
                      <a:off x="799668" y="4532059"/>
                      <a:ext cx="1691864" cy="715745"/>
                    </a:xfrm>
                    <a:prstGeom prst="rect">
                      <a:avLst/>
                    </a:prstGeom>
                    <a:solidFill>
                      <a:srgbClr val="FFFFFF"/>
                    </a:solidFill>
                    <a:ln w="9360">
                      <a:solidFill>
                        <a:srgbClr val="000000"/>
                      </a:solidFill>
                      <a:miter/>
                    </a:ln>
                  </p:spPr>
                  <p:txBody>
                    <a:bodyPr wrap="none" lIns="36000" tIns="46800" rIns="36000" bIns="10800" anchor="ctr"/>
                    <a:lstStyle/>
                    <a:p>
                      <a:pPr algn="ctr">
                        <a:lnSpc>
                          <a:spcPct val="100000"/>
                        </a:lnSpc>
                      </a:pPr>
                      <a:r>
                        <a:rPr lang="en-US" sz="2400" dirty="0">
                          <a:solidFill>
                            <a:srgbClr val="000000"/>
                          </a:solidFill>
                        </a:rPr>
                        <a:t>TÉCNICO</a:t>
                      </a:r>
                      <a:endParaRPr sz="2400" dirty="0"/>
                    </a:p>
                  </p:txBody>
                </p:sp>
                <p:sp>
                  <p:nvSpPr>
                    <p:cNvPr id="30" name="CustomShape 19">
                      <a:extLst>
                        <a:ext uri="{FF2B5EF4-FFF2-40B4-BE49-F238E27FC236}">
                          <a16:creationId xmlns:a16="http://schemas.microsoft.com/office/drawing/2014/main" id="{32604C7A-BB87-417D-921F-44A1B25FF55F}"/>
                        </a:ext>
                      </a:extLst>
                    </p:cNvPr>
                    <p:cNvSpPr/>
                    <p:nvPr/>
                  </p:nvSpPr>
                  <p:spPr>
                    <a:xfrm>
                      <a:off x="3239269" y="4542450"/>
                      <a:ext cx="2259105" cy="715745"/>
                    </a:xfrm>
                    <a:prstGeom prst="rect">
                      <a:avLst/>
                    </a:prstGeom>
                    <a:solidFill>
                      <a:srgbClr val="FFFFFF"/>
                    </a:solidFill>
                    <a:ln w="9360">
                      <a:solidFill>
                        <a:srgbClr val="000000"/>
                      </a:solidFill>
                      <a:miter/>
                    </a:ln>
                  </p:spPr>
                  <p:txBody>
                    <a:bodyPr wrap="none" lIns="36000" tIns="46800" rIns="36000" bIns="10800" anchor="ctr"/>
                    <a:lstStyle/>
                    <a:p>
                      <a:pPr algn="ctr">
                        <a:lnSpc>
                          <a:spcPct val="100000"/>
                        </a:lnSpc>
                      </a:pPr>
                      <a:r>
                        <a:rPr lang="en-US" sz="2400" dirty="0">
                          <a:solidFill>
                            <a:srgbClr val="000000"/>
                          </a:solidFill>
                        </a:rPr>
                        <a:t>SECRETARIA</a:t>
                      </a:r>
                      <a:endParaRPr sz="2400" dirty="0"/>
                    </a:p>
                  </p:txBody>
                </p:sp>
                <p:sp>
                  <p:nvSpPr>
                    <p:cNvPr id="31" name="Oval 2">
                      <a:extLst>
                        <a:ext uri="{FF2B5EF4-FFF2-40B4-BE49-F238E27FC236}">
                          <a16:creationId xmlns:a16="http://schemas.microsoft.com/office/drawing/2014/main" id="{F852849F-32ED-4E14-9982-950A51CBE8D7}"/>
                        </a:ext>
                      </a:extLst>
                    </p:cNvPr>
                    <p:cNvSpPr/>
                    <p:nvPr/>
                  </p:nvSpPr>
                  <p:spPr>
                    <a:xfrm>
                      <a:off x="3822407" y="2822177"/>
                      <a:ext cx="546415" cy="5374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d</a:t>
                      </a:r>
                    </a:p>
                  </p:txBody>
                </p:sp>
                <p:sp>
                  <p:nvSpPr>
                    <p:cNvPr id="32" name="Line 9">
                      <a:extLst>
                        <a:ext uri="{FF2B5EF4-FFF2-40B4-BE49-F238E27FC236}">
                          <a16:creationId xmlns:a16="http://schemas.microsoft.com/office/drawing/2014/main" id="{4DB24E92-A8B1-40D2-9D97-494FD16533D4}"/>
                        </a:ext>
                      </a:extLst>
                    </p:cNvPr>
                    <p:cNvSpPr/>
                    <p:nvPr/>
                  </p:nvSpPr>
                  <p:spPr>
                    <a:xfrm>
                      <a:off x="4111193" y="3359672"/>
                      <a:ext cx="111183" cy="1182778"/>
                    </a:xfrm>
                    <a:prstGeom prst="line">
                      <a:avLst/>
                    </a:prstGeom>
                    <a:ln w="9360">
                      <a:solidFill>
                        <a:srgbClr val="000000"/>
                      </a:solidFill>
                      <a:round/>
                    </a:ln>
                  </p:spPr>
                </p:sp>
              </p:grpSp>
              <p:sp>
                <p:nvSpPr>
                  <p:cNvPr id="21" name="Oval 16">
                    <a:extLst>
                      <a:ext uri="{FF2B5EF4-FFF2-40B4-BE49-F238E27FC236}">
                        <a16:creationId xmlns:a16="http://schemas.microsoft.com/office/drawing/2014/main" id="{4A600A78-3228-4CAF-9283-450431E1012F}"/>
                      </a:ext>
                    </a:extLst>
                  </p:cNvPr>
                  <p:cNvSpPr/>
                  <p:nvPr/>
                </p:nvSpPr>
                <p:spPr>
                  <a:xfrm>
                    <a:off x="-110842" y="2046810"/>
                    <a:ext cx="2384514" cy="7220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Nombre</a:t>
                    </a:r>
                  </a:p>
                </p:txBody>
              </p:sp>
              <p:sp>
                <p:nvSpPr>
                  <p:cNvPr id="22" name="Oval 17">
                    <a:extLst>
                      <a:ext uri="{FF2B5EF4-FFF2-40B4-BE49-F238E27FC236}">
                        <a16:creationId xmlns:a16="http://schemas.microsoft.com/office/drawing/2014/main" id="{A4DBC26B-09FD-4E1E-A563-95F6432CA113}"/>
                      </a:ext>
                    </a:extLst>
                  </p:cNvPr>
                  <p:cNvSpPr/>
                  <p:nvPr/>
                </p:nvSpPr>
                <p:spPr>
                  <a:xfrm>
                    <a:off x="5768789" y="1291867"/>
                    <a:ext cx="3159474" cy="12533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Fecha de nacimiento</a:t>
                    </a:r>
                  </a:p>
                </p:txBody>
              </p:sp>
              <p:sp>
                <p:nvSpPr>
                  <p:cNvPr id="23" name="Line 9">
                    <a:extLst>
                      <a:ext uri="{FF2B5EF4-FFF2-40B4-BE49-F238E27FC236}">
                        <a16:creationId xmlns:a16="http://schemas.microsoft.com/office/drawing/2014/main" id="{0CB483FA-2B3E-4708-8EE1-8D390E2430D4}"/>
                      </a:ext>
                    </a:extLst>
                  </p:cNvPr>
                  <p:cNvSpPr/>
                  <p:nvPr/>
                </p:nvSpPr>
                <p:spPr>
                  <a:xfrm flipV="1">
                    <a:off x="5191266" y="1807666"/>
                    <a:ext cx="576573" cy="55032"/>
                  </a:xfrm>
                  <a:prstGeom prst="line">
                    <a:avLst/>
                  </a:prstGeom>
                  <a:ln w="9360">
                    <a:solidFill>
                      <a:srgbClr val="000000"/>
                    </a:solidFill>
                    <a:round/>
                  </a:ln>
                </p:spPr>
              </p:sp>
              <p:sp>
                <p:nvSpPr>
                  <p:cNvPr id="24" name="Line 9">
                    <a:extLst>
                      <a:ext uri="{FF2B5EF4-FFF2-40B4-BE49-F238E27FC236}">
                        <a16:creationId xmlns:a16="http://schemas.microsoft.com/office/drawing/2014/main" id="{260F1C14-0205-4EDB-9CEF-3ECCE4DE0D2D}"/>
                      </a:ext>
                    </a:extLst>
                  </p:cNvPr>
                  <p:cNvSpPr/>
                  <p:nvPr/>
                </p:nvSpPr>
                <p:spPr>
                  <a:xfrm flipV="1">
                    <a:off x="2231517" y="2082857"/>
                    <a:ext cx="768448" cy="177247"/>
                  </a:xfrm>
                  <a:prstGeom prst="line">
                    <a:avLst/>
                  </a:prstGeom>
                  <a:ln w="9360">
                    <a:solidFill>
                      <a:srgbClr val="000000"/>
                    </a:solidFill>
                    <a:round/>
                  </a:ln>
                </p:spPr>
              </p:sp>
            </p:grpSp>
            <p:sp>
              <p:nvSpPr>
                <p:cNvPr id="19" name="Line 9">
                  <a:extLst>
                    <a:ext uri="{FF2B5EF4-FFF2-40B4-BE49-F238E27FC236}">
                      <a16:creationId xmlns:a16="http://schemas.microsoft.com/office/drawing/2014/main" id="{76F7E7D6-DDB4-4508-A32D-7A9A10BD171E}"/>
                    </a:ext>
                  </a:extLst>
                </p:cNvPr>
                <p:cNvSpPr/>
                <p:nvPr/>
              </p:nvSpPr>
              <p:spPr>
                <a:xfrm>
                  <a:off x="2425911" y="1532167"/>
                  <a:ext cx="567352" cy="330531"/>
                </a:xfrm>
                <a:prstGeom prst="line">
                  <a:avLst/>
                </a:prstGeom>
                <a:ln w="9360">
                  <a:solidFill>
                    <a:srgbClr val="000000"/>
                  </a:solidFill>
                  <a:round/>
                </a:ln>
              </p:spPr>
            </p:sp>
          </p:grpSp>
          <p:sp>
            <p:nvSpPr>
              <p:cNvPr id="11" name="Oval 43">
                <a:extLst>
                  <a:ext uri="{FF2B5EF4-FFF2-40B4-BE49-F238E27FC236}">
                    <a16:creationId xmlns:a16="http://schemas.microsoft.com/office/drawing/2014/main" id="{6351A552-5F86-4635-AD4E-C2AE83750A4A}"/>
                  </a:ext>
                </a:extLst>
              </p:cNvPr>
              <p:cNvSpPr/>
              <p:nvPr/>
            </p:nvSpPr>
            <p:spPr>
              <a:xfrm>
                <a:off x="5557510" y="5670426"/>
                <a:ext cx="4092817" cy="6854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Especialización</a:t>
                </a:r>
              </a:p>
            </p:txBody>
          </p:sp>
          <p:sp>
            <p:nvSpPr>
              <p:cNvPr id="12" name="Oval 44">
                <a:extLst>
                  <a:ext uri="{FF2B5EF4-FFF2-40B4-BE49-F238E27FC236}">
                    <a16:creationId xmlns:a16="http://schemas.microsoft.com/office/drawing/2014/main" id="{09B16EB2-CB32-449A-85D4-743716E4A680}"/>
                  </a:ext>
                </a:extLst>
              </p:cNvPr>
              <p:cNvSpPr/>
              <p:nvPr/>
            </p:nvSpPr>
            <p:spPr>
              <a:xfrm>
                <a:off x="1537528" y="5695788"/>
                <a:ext cx="3791748" cy="11402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Velocidad de escritura</a:t>
                </a:r>
              </a:p>
            </p:txBody>
          </p:sp>
          <p:sp>
            <p:nvSpPr>
              <p:cNvPr id="13" name="Oval 45">
                <a:extLst>
                  <a:ext uri="{FF2B5EF4-FFF2-40B4-BE49-F238E27FC236}">
                    <a16:creationId xmlns:a16="http://schemas.microsoft.com/office/drawing/2014/main" id="{B86CBE0F-31C9-4423-9D4D-40C095E520ED}"/>
                  </a:ext>
                </a:extLst>
              </p:cNvPr>
              <p:cNvSpPr/>
              <p:nvPr/>
            </p:nvSpPr>
            <p:spPr>
              <a:xfrm>
                <a:off x="-1110419" y="3281006"/>
                <a:ext cx="3818327" cy="11471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Grado de Experiencia</a:t>
                </a:r>
              </a:p>
            </p:txBody>
          </p:sp>
          <p:sp>
            <p:nvSpPr>
              <p:cNvPr id="14" name="Line 9">
                <a:extLst>
                  <a:ext uri="{FF2B5EF4-FFF2-40B4-BE49-F238E27FC236}">
                    <a16:creationId xmlns:a16="http://schemas.microsoft.com/office/drawing/2014/main" id="{A26435FF-B629-4B69-84F0-76D31FD0EDE1}"/>
                  </a:ext>
                </a:extLst>
              </p:cNvPr>
              <p:cNvSpPr/>
              <p:nvPr/>
            </p:nvSpPr>
            <p:spPr>
              <a:xfrm flipH="1" flipV="1">
                <a:off x="1537527" y="4428205"/>
                <a:ext cx="156801" cy="248624"/>
              </a:xfrm>
              <a:prstGeom prst="line">
                <a:avLst/>
              </a:prstGeom>
              <a:ln w="9360">
                <a:solidFill>
                  <a:srgbClr val="000000"/>
                </a:solidFill>
                <a:round/>
              </a:ln>
            </p:spPr>
          </p:sp>
          <p:sp>
            <p:nvSpPr>
              <p:cNvPr id="15" name="Line 9">
                <a:extLst>
                  <a:ext uri="{FF2B5EF4-FFF2-40B4-BE49-F238E27FC236}">
                    <a16:creationId xmlns:a16="http://schemas.microsoft.com/office/drawing/2014/main" id="{C409F18A-97E6-4362-AFDB-55EDAABD5870}"/>
                  </a:ext>
                </a:extLst>
              </p:cNvPr>
              <p:cNvSpPr/>
              <p:nvPr/>
            </p:nvSpPr>
            <p:spPr>
              <a:xfrm flipV="1">
                <a:off x="4138482" y="5389515"/>
                <a:ext cx="268873" cy="316126"/>
              </a:xfrm>
              <a:prstGeom prst="line">
                <a:avLst/>
              </a:prstGeom>
              <a:ln w="9360">
                <a:solidFill>
                  <a:srgbClr val="000000"/>
                </a:solidFill>
                <a:round/>
              </a:ln>
            </p:spPr>
          </p:sp>
          <p:sp>
            <p:nvSpPr>
              <p:cNvPr id="16" name="Line 9">
                <a:extLst>
                  <a:ext uri="{FF2B5EF4-FFF2-40B4-BE49-F238E27FC236}">
                    <a16:creationId xmlns:a16="http://schemas.microsoft.com/office/drawing/2014/main" id="{26B1B414-68A3-451C-9CAA-706A56DDC37C}"/>
                  </a:ext>
                </a:extLst>
              </p:cNvPr>
              <p:cNvSpPr/>
              <p:nvPr/>
            </p:nvSpPr>
            <p:spPr>
              <a:xfrm flipH="1" flipV="1">
                <a:off x="7073152" y="5415888"/>
                <a:ext cx="0" cy="254536"/>
              </a:xfrm>
              <a:prstGeom prst="line">
                <a:avLst/>
              </a:prstGeom>
              <a:ln w="9360">
                <a:solidFill>
                  <a:srgbClr val="000000"/>
                </a:solidFill>
                <a:round/>
              </a:ln>
            </p:spPr>
          </p:sp>
        </p:grpSp>
        <p:sp>
          <p:nvSpPr>
            <p:cNvPr id="7" name="Rectangle 51">
              <a:extLst>
                <a:ext uri="{FF2B5EF4-FFF2-40B4-BE49-F238E27FC236}">
                  <a16:creationId xmlns:a16="http://schemas.microsoft.com/office/drawing/2014/main" id="{D0B1A07B-CD41-4AEF-B7E4-8A133AE86375}"/>
                </a:ext>
              </a:extLst>
            </p:cNvPr>
            <p:cNvSpPr/>
            <p:nvPr/>
          </p:nvSpPr>
          <p:spPr>
            <a:xfrm rot="21374294">
              <a:off x="4120794" y="3441146"/>
              <a:ext cx="546945" cy="769442"/>
            </a:xfrm>
            <a:prstGeom prst="rect">
              <a:avLst/>
            </a:prstGeom>
          </p:spPr>
          <p:txBody>
            <a:bodyPr wrap="none">
              <a:spAutoFit/>
            </a:bodyPr>
            <a:lstStyle/>
            <a:p>
              <a:r>
                <a:rPr lang="es-AR" sz="4400" dirty="0"/>
                <a:t>U</a:t>
              </a:r>
            </a:p>
          </p:txBody>
        </p:sp>
        <p:sp>
          <p:nvSpPr>
            <p:cNvPr id="8" name="Rectangle 54">
              <a:extLst>
                <a:ext uri="{FF2B5EF4-FFF2-40B4-BE49-F238E27FC236}">
                  <a16:creationId xmlns:a16="http://schemas.microsoft.com/office/drawing/2014/main" id="{7372BAF5-DA75-4643-8D56-43C2DA65D4D5}"/>
                </a:ext>
              </a:extLst>
            </p:cNvPr>
            <p:cNvSpPr/>
            <p:nvPr/>
          </p:nvSpPr>
          <p:spPr>
            <a:xfrm rot="18268461">
              <a:off x="5052193" y="3469889"/>
              <a:ext cx="546945" cy="769441"/>
            </a:xfrm>
            <a:prstGeom prst="rect">
              <a:avLst/>
            </a:prstGeom>
          </p:spPr>
          <p:txBody>
            <a:bodyPr wrap="none">
              <a:spAutoFit/>
            </a:bodyPr>
            <a:lstStyle/>
            <a:p>
              <a:r>
                <a:rPr lang="es-AR" sz="4400" dirty="0"/>
                <a:t>U</a:t>
              </a:r>
            </a:p>
          </p:txBody>
        </p:sp>
        <p:sp>
          <p:nvSpPr>
            <p:cNvPr id="9" name="Rectangle 55">
              <a:extLst>
                <a:ext uri="{FF2B5EF4-FFF2-40B4-BE49-F238E27FC236}">
                  <a16:creationId xmlns:a16="http://schemas.microsoft.com/office/drawing/2014/main" id="{CBF384FB-147E-4B7E-BCD3-B093A6227181}"/>
                </a:ext>
              </a:extLst>
            </p:cNvPr>
            <p:cNvSpPr/>
            <p:nvPr/>
          </p:nvSpPr>
          <p:spPr>
            <a:xfrm rot="3241917">
              <a:off x="3139097" y="3287760"/>
              <a:ext cx="546945" cy="769441"/>
            </a:xfrm>
            <a:prstGeom prst="rect">
              <a:avLst/>
            </a:prstGeom>
          </p:spPr>
          <p:txBody>
            <a:bodyPr wrap="none">
              <a:spAutoFit/>
            </a:bodyPr>
            <a:lstStyle/>
            <a:p>
              <a:r>
                <a:rPr lang="es-AR" sz="4400" dirty="0"/>
                <a:t>U</a:t>
              </a:r>
            </a:p>
          </p:txBody>
        </p:sp>
      </p:grpSp>
      <p:sp>
        <p:nvSpPr>
          <p:cNvPr id="36" name="TextBox 44">
            <a:extLst>
              <a:ext uri="{FF2B5EF4-FFF2-40B4-BE49-F238E27FC236}">
                <a16:creationId xmlns:a16="http://schemas.microsoft.com/office/drawing/2014/main" id="{9259F2E2-0DD7-421C-9CF6-E68458A4BAD1}"/>
              </a:ext>
            </a:extLst>
          </p:cNvPr>
          <p:cNvSpPr txBox="1"/>
          <p:nvPr/>
        </p:nvSpPr>
        <p:spPr>
          <a:xfrm>
            <a:off x="191967" y="4784535"/>
            <a:ext cx="8841197" cy="1967959"/>
          </a:xfrm>
          <a:prstGeom prst="rect">
            <a:avLst/>
          </a:prstGeom>
          <a:noFill/>
        </p:spPr>
        <p:txBody>
          <a:bodyPr wrap="square" rtlCol="0">
            <a:normAutofit/>
          </a:bodyPr>
          <a:lstStyle/>
          <a:p>
            <a:r>
              <a:rPr lang="es-AR" sz="2800" b="1" dirty="0">
                <a:solidFill>
                  <a:schemeClr val="accent5">
                    <a:lumMod val="75000"/>
                  </a:schemeClr>
                </a:solidFill>
                <a:effectLst>
                  <a:outerShdw blurRad="38100" dist="38100" dir="2700000" algn="tl">
                    <a:srgbClr val="000000">
                      <a:alpha val="43137"/>
                    </a:srgbClr>
                  </a:outerShdw>
                </a:effectLst>
              </a:rPr>
              <a:t>Empleado (</a:t>
            </a:r>
            <a:r>
              <a:rPr lang="es-AR" sz="2800" b="1" u="sng" dirty="0">
                <a:solidFill>
                  <a:schemeClr val="accent5">
                    <a:lumMod val="75000"/>
                  </a:schemeClr>
                </a:solidFill>
                <a:effectLst>
                  <a:outerShdw blurRad="38100" dist="38100" dir="2700000" algn="tl">
                    <a:srgbClr val="000000">
                      <a:alpha val="43137"/>
                    </a:srgbClr>
                  </a:outerShdw>
                </a:effectLst>
              </a:rPr>
              <a:t>legajo</a:t>
            </a:r>
            <a:r>
              <a:rPr lang="es-AR" sz="2800" b="1" dirty="0">
                <a:solidFill>
                  <a:schemeClr val="accent5">
                    <a:lumMod val="75000"/>
                  </a:schemeClr>
                </a:solidFill>
                <a:effectLst>
                  <a:outerShdw blurRad="38100" dist="38100" dir="2700000" algn="tl">
                    <a:srgbClr val="000000">
                      <a:alpha val="43137"/>
                    </a:srgbClr>
                  </a:outerShdw>
                </a:effectLst>
              </a:rPr>
              <a:t>, nombre, </a:t>
            </a:r>
            <a:r>
              <a:rPr lang="es-AR" sz="2800" b="1" dirty="0" err="1">
                <a:solidFill>
                  <a:schemeClr val="accent5">
                    <a:lumMod val="75000"/>
                  </a:schemeClr>
                </a:solidFill>
                <a:effectLst>
                  <a:outerShdw blurRad="38100" dist="38100" dir="2700000" algn="tl">
                    <a:srgbClr val="000000">
                      <a:alpha val="43137"/>
                    </a:srgbClr>
                  </a:outerShdw>
                </a:effectLst>
              </a:rPr>
              <a:t>fec_nacimiento</a:t>
            </a:r>
            <a:r>
              <a:rPr lang="es-AR" sz="2800" b="1" dirty="0">
                <a:solidFill>
                  <a:schemeClr val="accent5">
                    <a:lumMod val="75000"/>
                  </a:schemeClr>
                </a:solidFill>
                <a:effectLst>
                  <a:outerShdw blurRad="38100" dist="38100" dir="2700000" algn="tl">
                    <a:srgbClr val="000000">
                      <a:alpha val="43137"/>
                    </a:srgbClr>
                  </a:outerShdw>
                </a:effectLst>
              </a:rPr>
              <a:t>, </a:t>
            </a:r>
            <a:r>
              <a:rPr lang="es-AR" sz="2800" b="1" dirty="0" err="1">
                <a:solidFill>
                  <a:schemeClr val="accent5">
                    <a:lumMod val="75000"/>
                  </a:schemeClr>
                </a:solidFill>
                <a:effectLst>
                  <a:outerShdw blurRad="38100" dist="38100" dir="2700000" algn="tl">
                    <a:srgbClr val="000000">
                      <a:alpha val="43137"/>
                    </a:srgbClr>
                  </a:outerShdw>
                </a:effectLst>
              </a:rPr>
              <a:t>tipo_empleado</a:t>
            </a:r>
            <a:r>
              <a:rPr lang="es-AR" sz="2800" b="1" dirty="0">
                <a:solidFill>
                  <a:schemeClr val="accent5">
                    <a:lumMod val="75000"/>
                  </a:schemeClr>
                </a:solidFill>
                <a:effectLst>
                  <a:outerShdw blurRad="38100" dist="38100" dir="2700000" algn="tl">
                    <a:srgbClr val="000000">
                      <a:alpha val="43137"/>
                    </a:srgbClr>
                  </a:outerShdw>
                </a:effectLst>
              </a:rPr>
              <a:t>, </a:t>
            </a:r>
            <a:r>
              <a:rPr lang="es-AR" sz="2800" b="1" dirty="0" err="1">
                <a:solidFill>
                  <a:schemeClr val="accent5">
                    <a:lumMod val="75000"/>
                  </a:schemeClr>
                </a:solidFill>
                <a:effectLst>
                  <a:outerShdw blurRad="38100" dist="38100" dir="2700000" algn="tl">
                    <a:srgbClr val="000000">
                      <a:alpha val="43137"/>
                    </a:srgbClr>
                  </a:outerShdw>
                </a:effectLst>
              </a:rPr>
              <a:t>grd_experiencia</a:t>
            </a:r>
            <a:r>
              <a:rPr lang="es-AR" sz="2800" b="1" dirty="0">
                <a:solidFill>
                  <a:schemeClr val="accent5">
                    <a:lumMod val="75000"/>
                  </a:schemeClr>
                </a:solidFill>
                <a:effectLst>
                  <a:outerShdw blurRad="38100" dist="38100" dir="2700000" algn="tl">
                    <a:srgbClr val="000000">
                      <a:alpha val="43137"/>
                    </a:srgbClr>
                  </a:outerShdw>
                </a:effectLst>
              </a:rPr>
              <a:t>, </a:t>
            </a:r>
            <a:r>
              <a:rPr lang="es-AR" sz="2800" b="1" dirty="0" err="1">
                <a:solidFill>
                  <a:schemeClr val="accent5">
                    <a:lumMod val="75000"/>
                  </a:schemeClr>
                </a:solidFill>
                <a:effectLst>
                  <a:outerShdw blurRad="38100" dist="38100" dir="2700000" algn="tl">
                    <a:srgbClr val="000000">
                      <a:alpha val="43137"/>
                    </a:srgbClr>
                  </a:outerShdw>
                </a:effectLst>
              </a:rPr>
              <a:t>vel_escritura</a:t>
            </a:r>
            <a:r>
              <a:rPr lang="es-AR" sz="2800" b="1" dirty="0">
                <a:solidFill>
                  <a:schemeClr val="accent5">
                    <a:lumMod val="75000"/>
                  </a:schemeClr>
                </a:solidFill>
                <a:effectLst>
                  <a:outerShdw blurRad="38100" dist="38100" dir="2700000" algn="tl">
                    <a:srgbClr val="000000">
                      <a:alpha val="43137"/>
                    </a:srgbClr>
                  </a:outerShdw>
                </a:effectLst>
              </a:rPr>
              <a:t>, </a:t>
            </a:r>
            <a:r>
              <a:rPr lang="es-AR" sz="2800" b="1" dirty="0" err="1">
                <a:solidFill>
                  <a:schemeClr val="accent5">
                    <a:lumMod val="75000"/>
                  </a:schemeClr>
                </a:solidFill>
                <a:effectLst>
                  <a:outerShdw blurRad="38100" dist="38100" dir="2700000" algn="tl">
                    <a:srgbClr val="000000">
                      <a:alpha val="43137"/>
                    </a:srgbClr>
                  </a:outerShdw>
                </a:effectLst>
              </a:rPr>
              <a:t>especializacion</a:t>
            </a:r>
            <a:r>
              <a:rPr lang="es-AR" sz="2800" b="1" dirty="0">
                <a:solidFill>
                  <a:schemeClr val="accent5">
                    <a:lumMod val="75000"/>
                  </a:schemeClr>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292865300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447116" y="0"/>
            <a:ext cx="8137800" cy="902673"/>
          </a:xfrm>
          <a:prstGeom prst="rect">
            <a:avLst/>
          </a:prstGeom>
          <a:noFill/>
          <a:ln>
            <a:noFill/>
          </a:ln>
        </p:spPr>
        <p:txBody>
          <a:bodyPr lIns="90000" tIns="45000" rIns="90000" bIns="45000" anchor="ctr"/>
          <a:lstStyle/>
          <a:p>
            <a:pPr algn="ctr">
              <a:lnSpc>
                <a:spcPct val="100000"/>
              </a:lnSpc>
            </a:pPr>
            <a:r>
              <a:rPr lang="es-AR" sz="3600" dirty="0">
                <a:solidFill>
                  <a:srgbClr val="572314"/>
                </a:solidFill>
                <a:latin typeface="Gill Sans MT"/>
              </a:rPr>
              <a:t>Generalización - Especialización</a:t>
            </a:r>
            <a:endParaRPr lang="es-AR" dirty="0"/>
          </a:p>
        </p:txBody>
      </p:sp>
      <p:sp>
        <p:nvSpPr>
          <p:cNvPr id="122" name="CustomShape 2"/>
          <p:cNvSpPr/>
          <p:nvPr/>
        </p:nvSpPr>
        <p:spPr>
          <a:xfrm>
            <a:off x="1005840" y="1222560"/>
            <a:ext cx="8045640" cy="1336680"/>
          </a:xfrm>
          <a:prstGeom prst="rect">
            <a:avLst/>
          </a:prstGeom>
          <a:noFill/>
          <a:ln>
            <a:noFill/>
          </a:ln>
        </p:spPr>
      </p:sp>
      <p:sp>
        <p:nvSpPr>
          <p:cNvPr id="123" name="CustomShape 3"/>
          <p:cNvSpPr/>
          <p:nvPr/>
        </p:nvSpPr>
        <p:spPr>
          <a:xfrm>
            <a:off x="92520" y="693865"/>
            <a:ext cx="8959680" cy="648345"/>
          </a:xfrm>
          <a:prstGeom prst="rect">
            <a:avLst/>
          </a:prstGeom>
          <a:noFill/>
          <a:ln w="9360">
            <a:noFill/>
          </a:ln>
        </p:spPr>
        <p:txBody>
          <a:bodyPr lIns="90000" tIns="45000" rIns="90000" bIns="45000"/>
          <a:lstStyle/>
          <a:p>
            <a:pPr marL="0" lvl="1">
              <a:lnSpc>
                <a:spcPct val="100000"/>
              </a:lnSpc>
              <a:spcBef>
                <a:spcPts val="1200"/>
              </a:spcBef>
              <a:buSzPct val="80000"/>
            </a:pPr>
            <a:r>
              <a:rPr lang="es-ES" sz="3200" dirty="0">
                <a:solidFill>
                  <a:srgbClr val="000000"/>
                </a:solidFill>
              </a:rPr>
              <a:t>Una sola relación con varios atributos de tipo</a:t>
            </a:r>
          </a:p>
        </p:txBody>
      </p:sp>
      <p:grpSp>
        <p:nvGrpSpPr>
          <p:cNvPr id="5" name="Group 52">
            <a:extLst>
              <a:ext uri="{FF2B5EF4-FFF2-40B4-BE49-F238E27FC236}">
                <a16:creationId xmlns:a16="http://schemas.microsoft.com/office/drawing/2014/main" id="{2A277BE2-9FCE-444F-B056-619378A44BB8}"/>
              </a:ext>
            </a:extLst>
          </p:cNvPr>
          <p:cNvGrpSpPr/>
          <p:nvPr/>
        </p:nvGrpSpPr>
        <p:grpSpPr>
          <a:xfrm>
            <a:off x="447123" y="1248683"/>
            <a:ext cx="8137793" cy="3576008"/>
            <a:chOff x="-944531" y="1181155"/>
            <a:chExt cx="10760746" cy="5605573"/>
          </a:xfrm>
        </p:grpSpPr>
        <p:grpSp>
          <p:nvGrpSpPr>
            <p:cNvPr id="6" name="Group 21">
              <a:extLst>
                <a:ext uri="{FF2B5EF4-FFF2-40B4-BE49-F238E27FC236}">
                  <a16:creationId xmlns:a16="http://schemas.microsoft.com/office/drawing/2014/main" id="{27052417-B553-426A-9B70-A807CBC6B10C}"/>
                </a:ext>
              </a:extLst>
            </p:cNvPr>
            <p:cNvGrpSpPr/>
            <p:nvPr/>
          </p:nvGrpSpPr>
          <p:grpSpPr>
            <a:xfrm>
              <a:off x="-944531" y="1181155"/>
              <a:ext cx="10760746" cy="5605573"/>
              <a:chOff x="-1110419" y="1230487"/>
              <a:chExt cx="10760746" cy="5605573"/>
            </a:xfrm>
          </p:grpSpPr>
          <p:grpSp>
            <p:nvGrpSpPr>
              <p:cNvPr id="10" name="Group 15">
                <a:extLst>
                  <a:ext uri="{FF2B5EF4-FFF2-40B4-BE49-F238E27FC236}">
                    <a16:creationId xmlns:a16="http://schemas.microsoft.com/office/drawing/2014/main" id="{D894DB15-213E-425F-A716-9BD46C6F5AA3}"/>
                  </a:ext>
                </a:extLst>
              </p:cNvPr>
              <p:cNvGrpSpPr/>
              <p:nvPr/>
            </p:nvGrpSpPr>
            <p:grpSpPr>
              <a:xfrm>
                <a:off x="20467" y="1230487"/>
                <a:ext cx="9039105" cy="4185402"/>
                <a:chOff x="-110842" y="1085718"/>
                <a:chExt cx="9039105" cy="4185402"/>
              </a:xfrm>
            </p:grpSpPr>
            <p:sp>
              <p:nvSpPr>
                <p:cNvPr id="17" name="Oval 12">
                  <a:extLst>
                    <a:ext uri="{FF2B5EF4-FFF2-40B4-BE49-F238E27FC236}">
                      <a16:creationId xmlns:a16="http://schemas.microsoft.com/office/drawing/2014/main" id="{AB6C13A4-9A9F-43D0-87CB-4884571F4E6F}"/>
                    </a:ext>
                  </a:extLst>
                </p:cNvPr>
                <p:cNvSpPr/>
                <p:nvPr/>
              </p:nvSpPr>
              <p:spPr>
                <a:xfrm>
                  <a:off x="543324" y="1085718"/>
                  <a:ext cx="1882587" cy="7220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u="sng" dirty="0">
                      <a:solidFill>
                        <a:schemeClr val="tx1"/>
                      </a:solidFill>
                    </a:rPr>
                    <a:t>Legajo</a:t>
                  </a:r>
                </a:p>
              </p:txBody>
            </p:sp>
            <p:grpSp>
              <p:nvGrpSpPr>
                <p:cNvPr id="18" name="Group 14">
                  <a:extLst>
                    <a:ext uri="{FF2B5EF4-FFF2-40B4-BE49-F238E27FC236}">
                      <a16:creationId xmlns:a16="http://schemas.microsoft.com/office/drawing/2014/main" id="{2035B7E9-A2F8-435F-A354-EA8582812244}"/>
                    </a:ext>
                  </a:extLst>
                </p:cNvPr>
                <p:cNvGrpSpPr/>
                <p:nvPr/>
              </p:nvGrpSpPr>
              <p:grpSpPr>
                <a:xfrm>
                  <a:off x="-110842" y="1291867"/>
                  <a:ext cx="9039105" cy="3979253"/>
                  <a:chOff x="-110842" y="1291867"/>
                  <a:chExt cx="9039105" cy="3979253"/>
                </a:xfrm>
              </p:grpSpPr>
              <p:grpSp>
                <p:nvGrpSpPr>
                  <p:cNvPr id="20" name="Group 9">
                    <a:extLst>
                      <a:ext uri="{FF2B5EF4-FFF2-40B4-BE49-F238E27FC236}">
                        <a16:creationId xmlns:a16="http://schemas.microsoft.com/office/drawing/2014/main" id="{DE4CEE36-3D09-48C2-A9CB-AF42B47DF327}"/>
                      </a:ext>
                    </a:extLst>
                  </p:cNvPr>
                  <p:cNvGrpSpPr/>
                  <p:nvPr/>
                </p:nvGrpSpPr>
                <p:grpSpPr>
                  <a:xfrm>
                    <a:off x="799668" y="1690767"/>
                    <a:ext cx="7292332" cy="3580353"/>
                    <a:chOff x="799668" y="1690767"/>
                    <a:chExt cx="7292332" cy="3580353"/>
                  </a:xfrm>
                </p:grpSpPr>
                <p:sp>
                  <p:nvSpPr>
                    <p:cNvPr id="25" name="Line 5">
                      <a:extLst>
                        <a:ext uri="{FF2B5EF4-FFF2-40B4-BE49-F238E27FC236}">
                          <a16:creationId xmlns:a16="http://schemas.microsoft.com/office/drawing/2014/main" id="{49A6AA91-1802-4637-A409-1B66467FFE8C}"/>
                        </a:ext>
                      </a:extLst>
                    </p:cNvPr>
                    <p:cNvSpPr/>
                    <p:nvPr/>
                  </p:nvSpPr>
                  <p:spPr>
                    <a:xfrm flipH="1">
                      <a:off x="1949822" y="3211408"/>
                      <a:ext cx="1872584" cy="1321190"/>
                    </a:xfrm>
                    <a:prstGeom prst="line">
                      <a:avLst/>
                    </a:prstGeom>
                    <a:ln w="9360">
                      <a:solidFill>
                        <a:srgbClr val="000000"/>
                      </a:solidFill>
                      <a:round/>
                    </a:ln>
                  </p:spPr>
                </p:sp>
                <p:sp>
                  <p:nvSpPr>
                    <p:cNvPr id="26" name="Line 9">
                      <a:extLst>
                        <a:ext uri="{FF2B5EF4-FFF2-40B4-BE49-F238E27FC236}">
                          <a16:creationId xmlns:a16="http://schemas.microsoft.com/office/drawing/2014/main" id="{4DF0BAB8-ACA9-4A7F-9D87-D14223639C54}"/>
                        </a:ext>
                      </a:extLst>
                    </p:cNvPr>
                    <p:cNvSpPr/>
                    <p:nvPr/>
                  </p:nvSpPr>
                  <p:spPr>
                    <a:xfrm>
                      <a:off x="4336656" y="3211407"/>
                      <a:ext cx="2225509" cy="1331043"/>
                    </a:xfrm>
                    <a:prstGeom prst="line">
                      <a:avLst/>
                    </a:prstGeom>
                    <a:ln w="9360">
                      <a:solidFill>
                        <a:srgbClr val="000000"/>
                      </a:solidFill>
                      <a:round/>
                    </a:ln>
                  </p:spPr>
                </p:sp>
                <p:sp>
                  <p:nvSpPr>
                    <p:cNvPr id="27" name="CustomShape 19">
                      <a:extLst>
                        <a:ext uri="{FF2B5EF4-FFF2-40B4-BE49-F238E27FC236}">
                          <a16:creationId xmlns:a16="http://schemas.microsoft.com/office/drawing/2014/main" id="{A47F5970-572F-4FA3-A705-020EA710C11B}"/>
                        </a:ext>
                      </a:extLst>
                    </p:cNvPr>
                    <p:cNvSpPr/>
                    <p:nvPr/>
                  </p:nvSpPr>
                  <p:spPr>
                    <a:xfrm>
                      <a:off x="6000515" y="4555375"/>
                      <a:ext cx="2091485" cy="715745"/>
                    </a:xfrm>
                    <a:prstGeom prst="rect">
                      <a:avLst/>
                    </a:prstGeom>
                    <a:solidFill>
                      <a:srgbClr val="FFFFFF"/>
                    </a:solidFill>
                    <a:ln w="9360">
                      <a:solidFill>
                        <a:srgbClr val="000000"/>
                      </a:solidFill>
                      <a:miter/>
                    </a:ln>
                  </p:spPr>
                  <p:txBody>
                    <a:bodyPr wrap="none" lIns="36000" tIns="46800" rIns="36000" bIns="10800" anchor="ctr"/>
                    <a:lstStyle/>
                    <a:p>
                      <a:pPr algn="ctr">
                        <a:lnSpc>
                          <a:spcPct val="100000"/>
                        </a:lnSpc>
                      </a:pPr>
                      <a:r>
                        <a:rPr lang="en-US" sz="2400" dirty="0">
                          <a:solidFill>
                            <a:srgbClr val="000000"/>
                          </a:solidFill>
                        </a:rPr>
                        <a:t>LICENCIADO</a:t>
                      </a:r>
                      <a:endParaRPr sz="2400" dirty="0"/>
                    </a:p>
                  </p:txBody>
                </p:sp>
                <p:grpSp>
                  <p:nvGrpSpPr>
                    <p:cNvPr id="28" name="Group 1">
                      <a:extLst>
                        <a:ext uri="{FF2B5EF4-FFF2-40B4-BE49-F238E27FC236}">
                          <a16:creationId xmlns:a16="http://schemas.microsoft.com/office/drawing/2014/main" id="{9A823F4E-8C93-4C13-9130-A0156CB20BB2}"/>
                        </a:ext>
                      </a:extLst>
                    </p:cNvPr>
                    <p:cNvGrpSpPr/>
                    <p:nvPr/>
                  </p:nvGrpSpPr>
                  <p:grpSpPr>
                    <a:xfrm>
                      <a:off x="2973639" y="1690767"/>
                      <a:ext cx="2191300" cy="1144857"/>
                      <a:chOff x="2973639" y="1690767"/>
                      <a:chExt cx="2191300" cy="1144857"/>
                    </a:xfrm>
                  </p:grpSpPr>
                  <p:sp>
                    <p:nvSpPr>
                      <p:cNvPr id="33" name="CustomShape 4">
                        <a:extLst>
                          <a:ext uri="{FF2B5EF4-FFF2-40B4-BE49-F238E27FC236}">
                            <a16:creationId xmlns:a16="http://schemas.microsoft.com/office/drawing/2014/main" id="{1E678372-D786-4CB3-A1B2-69C4B73586C5}"/>
                          </a:ext>
                        </a:extLst>
                      </p:cNvPr>
                      <p:cNvSpPr/>
                      <p:nvPr/>
                    </p:nvSpPr>
                    <p:spPr>
                      <a:xfrm>
                        <a:off x="2973639" y="1690767"/>
                        <a:ext cx="2191300" cy="610750"/>
                      </a:xfrm>
                      <a:prstGeom prst="rect">
                        <a:avLst/>
                      </a:prstGeom>
                      <a:noFill/>
                      <a:ln w="9360">
                        <a:solidFill>
                          <a:srgbClr val="000000"/>
                        </a:solidFill>
                        <a:miter/>
                      </a:ln>
                    </p:spPr>
                    <p:txBody>
                      <a:bodyPr lIns="0" tIns="46800" rIns="0" bIns="10800" anchor="ctr"/>
                      <a:lstStyle/>
                      <a:p>
                        <a:pPr algn="ctr">
                          <a:lnSpc>
                            <a:spcPct val="100000"/>
                          </a:lnSpc>
                        </a:pPr>
                        <a:r>
                          <a:rPr lang="en-US" sz="2400" dirty="0">
                            <a:solidFill>
                              <a:srgbClr val="000000"/>
                            </a:solidFill>
                          </a:rPr>
                          <a:t>EMPLEADO</a:t>
                        </a:r>
                        <a:endParaRPr sz="2400" dirty="0"/>
                      </a:p>
                    </p:txBody>
                  </p:sp>
                  <p:sp>
                    <p:nvSpPr>
                      <p:cNvPr id="34" name="Line 24">
                        <a:extLst>
                          <a:ext uri="{FF2B5EF4-FFF2-40B4-BE49-F238E27FC236}">
                            <a16:creationId xmlns:a16="http://schemas.microsoft.com/office/drawing/2014/main" id="{967D2B00-743C-475E-A200-E6C145080782}"/>
                          </a:ext>
                        </a:extLst>
                      </p:cNvPr>
                      <p:cNvSpPr/>
                      <p:nvPr/>
                    </p:nvSpPr>
                    <p:spPr>
                      <a:xfrm>
                        <a:off x="4095615" y="2279635"/>
                        <a:ext cx="0" cy="555989"/>
                      </a:xfrm>
                      <a:prstGeom prst="line">
                        <a:avLst/>
                      </a:prstGeom>
                      <a:ln w="9360">
                        <a:solidFill>
                          <a:srgbClr val="000000"/>
                        </a:solidFill>
                        <a:round/>
                      </a:ln>
                    </p:spPr>
                  </p:sp>
                </p:grpSp>
                <p:sp>
                  <p:nvSpPr>
                    <p:cNvPr id="29" name="CustomShape 19">
                      <a:extLst>
                        <a:ext uri="{FF2B5EF4-FFF2-40B4-BE49-F238E27FC236}">
                          <a16:creationId xmlns:a16="http://schemas.microsoft.com/office/drawing/2014/main" id="{0FA71573-252D-4CA0-8A68-A447132D410F}"/>
                        </a:ext>
                      </a:extLst>
                    </p:cNvPr>
                    <p:cNvSpPr/>
                    <p:nvPr/>
                  </p:nvSpPr>
                  <p:spPr>
                    <a:xfrm>
                      <a:off x="799668" y="4532059"/>
                      <a:ext cx="1691864" cy="715745"/>
                    </a:xfrm>
                    <a:prstGeom prst="rect">
                      <a:avLst/>
                    </a:prstGeom>
                    <a:solidFill>
                      <a:srgbClr val="FFFFFF"/>
                    </a:solidFill>
                    <a:ln w="9360">
                      <a:solidFill>
                        <a:srgbClr val="000000"/>
                      </a:solidFill>
                      <a:miter/>
                    </a:ln>
                  </p:spPr>
                  <p:txBody>
                    <a:bodyPr wrap="none" lIns="36000" tIns="46800" rIns="36000" bIns="10800" anchor="ctr"/>
                    <a:lstStyle/>
                    <a:p>
                      <a:pPr algn="ctr">
                        <a:lnSpc>
                          <a:spcPct val="100000"/>
                        </a:lnSpc>
                      </a:pPr>
                      <a:r>
                        <a:rPr lang="en-US" sz="2400" dirty="0">
                          <a:solidFill>
                            <a:srgbClr val="000000"/>
                          </a:solidFill>
                        </a:rPr>
                        <a:t>TÉCNICO</a:t>
                      </a:r>
                      <a:endParaRPr sz="2400" dirty="0"/>
                    </a:p>
                  </p:txBody>
                </p:sp>
                <p:sp>
                  <p:nvSpPr>
                    <p:cNvPr id="30" name="CustomShape 19">
                      <a:extLst>
                        <a:ext uri="{FF2B5EF4-FFF2-40B4-BE49-F238E27FC236}">
                          <a16:creationId xmlns:a16="http://schemas.microsoft.com/office/drawing/2014/main" id="{32604C7A-BB87-417D-921F-44A1B25FF55F}"/>
                        </a:ext>
                      </a:extLst>
                    </p:cNvPr>
                    <p:cNvSpPr/>
                    <p:nvPr/>
                  </p:nvSpPr>
                  <p:spPr>
                    <a:xfrm>
                      <a:off x="3239269" y="4542450"/>
                      <a:ext cx="2259105" cy="715745"/>
                    </a:xfrm>
                    <a:prstGeom prst="rect">
                      <a:avLst/>
                    </a:prstGeom>
                    <a:solidFill>
                      <a:srgbClr val="FFFFFF"/>
                    </a:solidFill>
                    <a:ln w="9360">
                      <a:solidFill>
                        <a:srgbClr val="000000"/>
                      </a:solidFill>
                      <a:miter/>
                    </a:ln>
                  </p:spPr>
                  <p:txBody>
                    <a:bodyPr wrap="none" lIns="36000" tIns="46800" rIns="36000" bIns="10800" anchor="ctr"/>
                    <a:lstStyle/>
                    <a:p>
                      <a:pPr algn="ctr">
                        <a:lnSpc>
                          <a:spcPct val="100000"/>
                        </a:lnSpc>
                      </a:pPr>
                      <a:r>
                        <a:rPr lang="en-US" sz="2400" dirty="0">
                          <a:solidFill>
                            <a:srgbClr val="000000"/>
                          </a:solidFill>
                        </a:rPr>
                        <a:t>SECRETARIA</a:t>
                      </a:r>
                      <a:endParaRPr sz="2400" dirty="0"/>
                    </a:p>
                  </p:txBody>
                </p:sp>
                <p:sp>
                  <p:nvSpPr>
                    <p:cNvPr id="31" name="Oval 2">
                      <a:extLst>
                        <a:ext uri="{FF2B5EF4-FFF2-40B4-BE49-F238E27FC236}">
                          <a16:creationId xmlns:a16="http://schemas.microsoft.com/office/drawing/2014/main" id="{F852849F-32ED-4E14-9982-950A51CBE8D7}"/>
                        </a:ext>
                      </a:extLst>
                    </p:cNvPr>
                    <p:cNvSpPr/>
                    <p:nvPr/>
                  </p:nvSpPr>
                  <p:spPr>
                    <a:xfrm>
                      <a:off x="3822407" y="2822177"/>
                      <a:ext cx="546415" cy="5374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d</a:t>
                      </a:r>
                    </a:p>
                  </p:txBody>
                </p:sp>
                <p:sp>
                  <p:nvSpPr>
                    <p:cNvPr id="32" name="Line 9">
                      <a:extLst>
                        <a:ext uri="{FF2B5EF4-FFF2-40B4-BE49-F238E27FC236}">
                          <a16:creationId xmlns:a16="http://schemas.microsoft.com/office/drawing/2014/main" id="{4DB24E92-A8B1-40D2-9D97-494FD16533D4}"/>
                        </a:ext>
                      </a:extLst>
                    </p:cNvPr>
                    <p:cNvSpPr/>
                    <p:nvPr/>
                  </p:nvSpPr>
                  <p:spPr>
                    <a:xfrm>
                      <a:off x="4111193" y="3359672"/>
                      <a:ext cx="111183" cy="1182778"/>
                    </a:xfrm>
                    <a:prstGeom prst="line">
                      <a:avLst/>
                    </a:prstGeom>
                    <a:ln w="9360">
                      <a:solidFill>
                        <a:srgbClr val="000000"/>
                      </a:solidFill>
                      <a:round/>
                    </a:ln>
                  </p:spPr>
                </p:sp>
              </p:grpSp>
              <p:sp>
                <p:nvSpPr>
                  <p:cNvPr id="21" name="Oval 16">
                    <a:extLst>
                      <a:ext uri="{FF2B5EF4-FFF2-40B4-BE49-F238E27FC236}">
                        <a16:creationId xmlns:a16="http://schemas.microsoft.com/office/drawing/2014/main" id="{4A600A78-3228-4CAF-9283-450431E1012F}"/>
                      </a:ext>
                    </a:extLst>
                  </p:cNvPr>
                  <p:cNvSpPr/>
                  <p:nvPr/>
                </p:nvSpPr>
                <p:spPr>
                  <a:xfrm>
                    <a:off x="-110842" y="2046810"/>
                    <a:ext cx="2384514" cy="7220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Nombre</a:t>
                    </a:r>
                  </a:p>
                </p:txBody>
              </p:sp>
              <p:sp>
                <p:nvSpPr>
                  <p:cNvPr id="22" name="Oval 17">
                    <a:extLst>
                      <a:ext uri="{FF2B5EF4-FFF2-40B4-BE49-F238E27FC236}">
                        <a16:creationId xmlns:a16="http://schemas.microsoft.com/office/drawing/2014/main" id="{A4DBC26B-09FD-4E1E-A563-95F6432CA113}"/>
                      </a:ext>
                    </a:extLst>
                  </p:cNvPr>
                  <p:cNvSpPr/>
                  <p:nvPr/>
                </p:nvSpPr>
                <p:spPr>
                  <a:xfrm>
                    <a:off x="5768789" y="1291867"/>
                    <a:ext cx="3159474" cy="12533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Fecha de nacimiento</a:t>
                    </a:r>
                  </a:p>
                </p:txBody>
              </p:sp>
              <p:sp>
                <p:nvSpPr>
                  <p:cNvPr id="23" name="Line 9">
                    <a:extLst>
                      <a:ext uri="{FF2B5EF4-FFF2-40B4-BE49-F238E27FC236}">
                        <a16:creationId xmlns:a16="http://schemas.microsoft.com/office/drawing/2014/main" id="{0CB483FA-2B3E-4708-8EE1-8D390E2430D4}"/>
                      </a:ext>
                    </a:extLst>
                  </p:cNvPr>
                  <p:cNvSpPr/>
                  <p:nvPr/>
                </p:nvSpPr>
                <p:spPr>
                  <a:xfrm flipV="1">
                    <a:off x="5191266" y="1807666"/>
                    <a:ext cx="576573" cy="55032"/>
                  </a:xfrm>
                  <a:prstGeom prst="line">
                    <a:avLst/>
                  </a:prstGeom>
                  <a:ln w="9360">
                    <a:solidFill>
                      <a:srgbClr val="000000"/>
                    </a:solidFill>
                    <a:round/>
                  </a:ln>
                </p:spPr>
              </p:sp>
              <p:sp>
                <p:nvSpPr>
                  <p:cNvPr id="24" name="Line 9">
                    <a:extLst>
                      <a:ext uri="{FF2B5EF4-FFF2-40B4-BE49-F238E27FC236}">
                        <a16:creationId xmlns:a16="http://schemas.microsoft.com/office/drawing/2014/main" id="{260F1C14-0205-4EDB-9CEF-3ECCE4DE0D2D}"/>
                      </a:ext>
                    </a:extLst>
                  </p:cNvPr>
                  <p:cNvSpPr/>
                  <p:nvPr/>
                </p:nvSpPr>
                <p:spPr>
                  <a:xfrm flipV="1">
                    <a:off x="2231517" y="2082857"/>
                    <a:ext cx="768448" cy="177247"/>
                  </a:xfrm>
                  <a:prstGeom prst="line">
                    <a:avLst/>
                  </a:prstGeom>
                  <a:ln w="9360">
                    <a:solidFill>
                      <a:srgbClr val="000000"/>
                    </a:solidFill>
                    <a:round/>
                  </a:ln>
                </p:spPr>
              </p:sp>
            </p:grpSp>
            <p:sp>
              <p:nvSpPr>
                <p:cNvPr id="19" name="Line 9">
                  <a:extLst>
                    <a:ext uri="{FF2B5EF4-FFF2-40B4-BE49-F238E27FC236}">
                      <a16:creationId xmlns:a16="http://schemas.microsoft.com/office/drawing/2014/main" id="{76F7E7D6-DDB4-4508-A32D-7A9A10BD171E}"/>
                    </a:ext>
                  </a:extLst>
                </p:cNvPr>
                <p:cNvSpPr/>
                <p:nvPr/>
              </p:nvSpPr>
              <p:spPr>
                <a:xfrm>
                  <a:off x="2425911" y="1532167"/>
                  <a:ext cx="567352" cy="330531"/>
                </a:xfrm>
                <a:prstGeom prst="line">
                  <a:avLst/>
                </a:prstGeom>
                <a:ln w="9360">
                  <a:solidFill>
                    <a:srgbClr val="000000"/>
                  </a:solidFill>
                  <a:round/>
                </a:ln>
              </p:spPr>
            </p:sp>
          </p:grpSp>
          <p:sp>
            <p:nvSpPr>
              <p:cNvPr id="11" name="Oval 43">
                <a:extLst>
                  <a:ext uri="{FF2B5EF4-FFF2-40B4-BE49-F238E27FC236}">
                    <a16:creationId xmlns:a16="http://schemas.microsoft.com/office/drawing/2014/main" id="{6351A552-5F86-4635-AD4E-C2AE83750A4A}"/>
                  </a:ext>
                </a:extLst>
              </p:cNvPr>
              <p:cNvSpPr/>
              <p:nvPr/>
            </p:nvSpPr>
            <p:spPr>
              <a:xfrm>
                <a:off x="5557510" y="5670426"/>
                <a:ext cx="4092817" cy="6854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Especialización</a:t>
                </a:r>
              </a:p>
            </p:txBody>
          </p:sp>
          <p:sp>
            <p:nvSpPr>
              <p:cNvPr id="12" name="Oval 44">
                <a:extLst>
                  <a:ext uri="{FF2B5EF4-FFF2-40B4-BE49-F238E27FC236}">
                    <a16:creationId xmlns:a16="http://schemas.microsoft.com/office/drawing/2014/main" id="{09B16EB2-CB32-449A-85D4-743716E4A680}"/>
                  </a:ext>
                </a:extLst>
              </p:cNvPr>
              <p:cNvSpPr/>
              <p:nvPr/>
            </p:nvSpPr>
            <p:spPr>
              <a:xfrm>
                <a:off x="1537528" y="5695788"/>
                <a:ext cx="3791748" cy="114027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Velocidad de escritura</a:t>
                </a:r>
              </a:p>
            </p:txBody>
          </p:sp>
          <p:sp>
            <p:nvSpPr>
              <p:cNvPr id="13" name="Oval 45">
                <a:extLst>
                  <a:ext uri="{FF2B5EF4-FFF2-40B4-BE49-F238E27FC236}">
                    <a16:creationId xmlns:a16="http://schemas.microsoft.com/office/drawing/2014/main" id="{B86CBE0F-31C9-4423-9D4D-40C095E520ED}"/>
                  </a:ext>
                </a:extLst>
              </p:cNvPr>
              <p:cNvSpPr/>
              <p:nvPr/>
            </p:nvSpPr>
            <p:spPr>
              <a:xfrm>
                <a:off x="-1110419" y="3281006"/>
                <a:ext cx="3818327" cy="11471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Grado de Experiencia</a:t>
                </a:r>
              </a:p>
            </p:txBody>
          </p:sp>
          <p:sp>
            <p:nvSpPr>
              <p:cNvPr id="14" name="Line 9">
                <a:extLst>
                  <a:ext uri="{FF2B5EF4-FFF2-40B4-BE49-F238E27FC236}">
                    <a16:creationId xmlns:a16="http://schemas.microsoft.com/office/drawing/2014/main" id="{A26435FF-B629-4B69-84F0-76D31FD0EDE1}"/>
                  </a:ext>
                </a:extLst>
              </p:cNvPr>
              <p:cNvSpPr/>
              <p:nvPr/>
            </p:nvSpPr>
            <p:spPr>
              <a:xfrm flipH="1" flipV="1">
                <a:off x="1537527" y="4428205"/>
                <a:ext cx="156801" cy="248624"/>
              </a:xfrm>
              <a:prstGeom prst="line">
                <a:avLst/>
              </a:prstGeom>
              <a:ln w="9360">
                <a:solidFill>
                  <a:srgbClr val="000000"/>
                </a:solidFill>
                <a:round/>
              </a:ln>
            </p:spPr>
          </p:sp>
          <p:sp>
            <p:nvSpPr>
              <p:cNvPr id="15" name="Line 9">
                <a:extLst>
                  <a:ext uri="{FF2B5EF4-FFF2-40B4-BE49-F238E27FC236}">
                    <a16:creationId xmlns:a16="http://schemas.microsoft.com/office/drawing/2014/main" id="{C409F18A-97E6-4362-AFDB-55EDAABD5870}"/>
                  </a:ext>
                </a:extLst>
              </p:cNvPr>
              <p:cNvSpPr/>
              <p:nvPr/>
            </p:nvSpPr>
            <p:spPr>
              <a:xfrm flipV="1">
                <a:off x="4138482" y="5389515"/>
                <a:ext cx="268873" cy="316126"/>
              </a:xfrm>
              <a:prstGeom prst="line">
                <a:avLst/>
              </a:prstGeom>
              <a:ln w="9360">
                <a:solidFill>
                  <a:srgbClr val="000000"/>
                </a:solidFill>
                <a:round/>
              </a:ln>
            </p:spPr>
          </p:sp>
          <p:sp>
            <p:nvSpPr>
              <p:cNvPr id="16" name="Line 9">
                <a:extLst>
                  <a:ext uri="{FF2B5EF4-FFF2-40B4-BE49-F238E27FC236}">
                    <a16:creationId xmlns:a16="http://schemas.microsoft.com/office/drawing/2014/main" id="{26B1B414-68A3-451C-9CAA-706A56DDC37C}"/>
                  </a:ext>
                </a:extLst>
              </p:cNvPr>
              <p:cNvSpPr/>
              <p:nvPr/>
            </p:nvSpPr>
            <p:spPr>
              <a:xfrm flipH="1" flipV="1">
                <a:off x="7073152" y="5415888"/>
                <a:ext cx="0" cy="254536"/>
              </a:xfrm>
              <a:prstGeom prst="line">
                <a:avLst/>
              </a:prstGeom>
              <a:ln w="9360">
                <a:solidFill>
                  <a:srgbClr val="000000"/>
                </a:solidFill>
                <a:round/>
              </a:ln>
            </p:spPr>
          </p:sp>
        </p:grpSp>
        <p:sp>
          <p:nvSpPr>
            <p:cNvPr id="7" name="Rectangle 51">
              <a:extLst>
                <a:ext uri="{FF2B5EF4-FFF2-40B4-BE49-F238E27FC236}">
                  <a16:creationId xmlns:a16="http://schemas.microsoft.com/office/drawing/2014/main" id="{D0B1A07B-CD41-4AEF-B7E4-8A133AE86375}"/>
                </a:ext>
              </a:extLst>
            </p:cNvPr>
            <p:cNvSpPr/>
            <p:nvPr/>
          </p:nvSpPr>
          <p:spPr>
            <a:xfrm rot="21374294">
              <a:off x="4120794" y="3441146"/>
              <a:ext cx="546945" cy="769442"/>
            </a:xfrm>
            <a:prstGeom prst="rect">
              <a:avLst/>
            </a:prstGeom>
          </p:spPr>
          <p:txBody>
            <a:bodyPr wrap="none">
              <a:spAutoFit/>
            </a:bodyPr>
            <a:lstStyle/>
            <a:p>
              <a:r>
                <a:rPr lang="es-AR" sz="4400" dirty="0"/>
                <a:t>U</a:t>
              </a:r>
            </a:p>
          </p:txBody>
        </p:sp>
        <p:sp>
          <p:nvSpPr>
            <p:cNvPr id="8" name="Rectangle 54">
              <a:extLst>
                <a:ext uri="{FF2B5EF4-FFF2-40B4-BE49-F238E27FC236}">
                  <a16:creationId xmlns:a16="http://schemas.microsoft.com/office/drawing/2014/main" id="{7372BAF5-DA75-4643-8D56-43C2DA65D4D5}"/>
                </a:ext>
              </a:extLst>
            </p:cNvPr>
            <p:cNvSpPr/>
            <p:nvPr/>
          </p:nvSpPr>
          <p:spPr>
            <a:xfrm rot="18268461">
              <a:off x="5052193" y="3469889"/>
              <a:ext cx="546945" cy="769441"/>
            </a:xfrm>
            <a:prstGeom prst="rect">
              <a:avLst/>
            </a:prstGeom>
          </p:spPr>
          <p:txBody>
            <a:bodyPr wrap="none">
              <a:spAutoFit/>
            </a:bodyPr>
            <a:lstStyle/>
            <a:p>
              <a:r>
                <a:rPr lang="es-AR" sz="4400" dirty="0"/>
                <a:t>U</a:t>
              </a:r>
            </a:p>
          </p:txBody>
        </p:sp>
        <p:sp>
          <p:nvSpPr>
            <p:cNvPr id="9" name="Rectangle 55">
              <a:extLst>
                <a:ext uri="{FF2B5EF4-FFF2-40B4-BE49-F238E27FC236}">
                  <a16:creationId xmlns:a16="http://schemas.microsoft.com/office/drawing/2014/main" id="{CBF384FB-147E-4B7E-BCD3-B093A6227181}"/>
                </a:ext>
              </a:extLst>
            </p:cNvPr>
            <p:cNvSpPr/>
            <p:nvPr/>
          </p:nvSpPr>
          <p:spPr>
            <a:xfrm rot="3241917">
              <a:off x="3139097" y="3287760"/>
              <a:ext cx="546945" cy="769441"/>
            </a:xfrm>
            <a:prstGeom prst="rect">
              <a:avLst/>
            </a:prstGeom>
          </p:spPr>
          <p:txBody>
            <a:bodyPr wrap="none">
              <a:spAutoFit/>
            </a:bodyPr>
            <a:lstStyle/>
            <a:p>
              <a:r>
                <a:rPr lang="es-AR" sz="4400" dirty="0"/>
                <a:t>U</a:t>
              </a:r>
            </a:p>
          </p:txBody>
        </p:sp>
      </p:grpSp>
      <p:sp>
        <p:nvSpPr>
          <p:cNvPr id="36" name="TextBox 44">
            <a:extLst>
              <a:ext uri="{FF2B5EF4-FFF2-40B4-BE49-F238E27FC236}">
                <a16:creationId xmlns:a16="http://schemas.microsoft.com/office/drawing/2014/main" id="{9259F2E2-0DD7-421C-9CF6-E68458A4BAD1}"/>
              </a:ext>
            </a:extLst>
          </p:cNvPr>
          <p:cNvSpPr txBox="1"/>
          <p:nvPr/>
        </p:nvSpPr>
        <p:spPr>
          <a:xfrm>
            <a:off x="191967" y="4784535"/>
            <a:ext cx="8841197" cy="1967959"/>
          </a:xfrm>
          <a:prstGeom prst="rect">
            <a:avLst/>
          </a:prstGeom>
          <a:noFill/>
        </p:spPr>
        <p:txBody>
          <a:bodyPr wrap="square" rtlCol="0">
            <a:normAutofit/>
          </a:bodyPr>
          <a:lstStyle/>
          <a:p>
            <a:r>
              <a:rPr lang="es-AR" sz="2800" b="1" dirty="0">
                <a:solidFill>
                  <a:schemeClr val="accent5">
                    <a:lumMod val="75000"/>
                  </a:schemeClr>
                </a:solidFill>
                <a:effectLst>
                  <a:outerShdw blurRad="38100" dist="38100" dir="2700000" algn="tl">
                    <a:srgbClr val="000000">
                      <a:alpha val="43137"/>
                    </a:srgbClr>
                  </a:outerShdw>
                </a:effectLst>
              </a:rPr>
              <a:t>Empleado (</a:t>
            </a:r>
            <a:r>
              <a:rPr lang="es-AR" sz="2800" b="1" u="sng" dirty="0">
                <a:solidFill>
                  <a:schemeClr val="accent5">
                    <a:lumMod val="75000"/>
                  </a:schemeClr>
                </a:solidFill>
                <a:effectLst>
                  <a:outerShdw blurRad="38100" dist="38100" dir="2700000" algn="tl">
                    <a:srgbClr val="000000">
                      <a:alpha val="43137"/>
                    </a:srgbClr>
                  </a:outerShdw>
                </a:effectLst>
              </a:rPr>
              <a:t>legajo</a:t>
            </a:r>
            <a:r>
              <a:rPr lang="es-AR" sz="2800" b="1" dirty="0">
                <a:solidFill>
                  <a:schemeClr val="accent5">
                    <a:lumMod val="75000"/>
                  </a:schemeClr>
                </a:solidFill>
                <a:effectLst>
                  <a:outerShdw blurRad="38100" dist="38100" dir="2700000" algn="tl">
                    <a:srgbClr val="000000">
                      <a:alpha val="43137"/>
                    </a:srgbClr>
                  </a:outerShdw>
                </a:effectLst>
              </a:rPr>
              <a:t>, nombre, </a:t>
            </a:r>
            <a:r>
              <a:rPr lang="es-AR" sz="2800" b="1" dirty="0" err="1">
                <a:solidFill>
                  <a:schemeClr val="accent5">
                    <a:lumMod val="75000"/>
                  </a:schemeClr>
                </a:solidFill>
                <a:effectLst>
                  <a:outerShdw blurRad="38100" dist="38100" dir="2700000" algn="tl">
                    <a:srgbClr val="000000">
                      <a:alpha val="43137"/>
                    </a:srgbClr>
                  </a:outerShdw>
                </a:effectLst>
              </a:rPr>
              <a:t>fec_nacimiento</a:t>
            </a:r>
            <a:r>
              <a:rPr lang="es-AR" sz="2800" b="1" dirty="0">
                <a:solidFill>
                  <a:schemeClr val="accent5">
                    <a:lumMod val="75000"/>
                  </a:schemeClr>
                </a:solidFill>
                <a:effectLst>
                  <a:outerShdw blurRad="38100" dist="38100" dir="2700000" algn="tl">
                    <a:srgbClr val="000000">
                      <a:alpha val="43137"/>
                    </a:srgbClr>
                  </a:outerShdw>
                </a:effectLst>
              </a:rPr>
              <a:t>, </a:t>
            </a:r>
            <a:r>
              <a:rPr lang="es-AR" sz="2800" b="1" dirty="0" err="1">
                <a:solidFill>
                  <a:schemeClr val="accent5">
                    <a:lumMod val="75000"/>
                  </a:schemeClr>
                </a:solidFill>
                <a:effectLst>
                  <a:outerShdw blurRad="38100" dist="38100" dir="2700000" algn="tl">
                    <a:srgbClr val="000000">
                      <a:alpha val="43137"/>
                    </a:srgbClr>
                  </a:outerShdw>
                </a:effectLst>
              </a:rPr>
              <a:t>es_tecnico</a:t>
            </a:r>
            <a:r>
              <a:rPr lang="es-AR" sz="2800" b="1" dirty="0">
                <a:solidFill>
                  <a:schemeClr val="accent5">
                    <a:lumMod val="75000"/>
                  </a:schemeClr>
                </a:solidFill>
                <a:effectLst>
                  <a:outerShdw blurRad="38100" dist="38100" dir="2700000" algn="tl">
                    <a:srgbClr val="000000">
                      <a:alpha val="43137"/>
                    </a:srgbClr>
                  </a:outerShdw>
                </a:effectLst>
              </a:rPr>
              <a:t>, </a:t>
            </a:r>
            <a:r>
              <a:rPr lang="es-AR" sz="2800" b="1" dirty="0" err="1">
                <a:solidFill>
                  <a:schemeClr val="accent5">
                    <a:lumMod val="75000"/>
                  </a:schemeClr>
                </a:solidFill>
                <a:effectLst>
                  <a:outerShdw blurRad="38100" dist="38100" dir="2700000" algn="tl">
                    <a:srgbClr val="000000">
                      <a:alpha val="43137"/>
                    </a:srgbClr>
                  </a:outerShdw>
                </a:effectLst>
              </a:rPr>
              <a:t>grd_experiencia</a:t>
            </a:r>
            <a:r>
              <a:rPr lang="es-AR" sz="2800" b="1" dirty="0">
                <a:solidFill>
                  <a:schemeClr val="accent5">
                    <a:lumMod val="75000"/>
                  </a:schemeClr>
                </a:solidFill>
                <a:effectLst>
                  <a:outerShdw blurRad="38100" dist="38100" dir="2700000" algn="tl">
                    <a:srgbClr val="000000">
                      <a:alpha val="43137"/>
                    </a:srgbClr>
                  </a:outerShdw>
                </a:effectLst>
              </a:rPr>
              <a:t>, </a:t>
            </a:r>
            <a:r>
              <a:rPr lang="es-AR" sz="2800" b="1" dirty="0" err="1">
                <a:solidFill>
                  <a:schemeClr val="accent5">
                    <a:lumMod val="75000"/>
                  </a:schemeClr>
                </a:solidFill>
                <a:effectLst>
                  <a:outerShdw blurRad="38100" dist="38100" dir="2700000" algn="tl">
                    <a:srgbClr val="000000">
                      <a:alpha val="43137"/>
                    </a:srgbClr>
                  </a:outerShdw>
                </a:effectLst>
              </a:rPr>
              <a:t>es_secretaria</a:t>
            </a:r>
            <a:r>
              <a:rPr lang="es-AR" sz="2800" b="1" dirty="0">
                <a:solidFill>
                  <a:schemeClr val="accent5">
                    <a:lumMod val="75000"/>
                  </a:schemeClr>
                </a:solidFill>
                <a:effectLst>
                  <a:outerShdw blurRad="38100" dist="38100" dir="2700000" algn="tl">
                    <a:srgbClr val="000000">
                      <a:alpha val="43137"/>
                    </a:srgbClr>
                  </a:outerShdw>
                </a:effectLst>
              </a:rPr>
              <a:t>, </a:t>
            </a:r>
            <a:r>
              <a:rPr lang="es-AR" sz="2800" b="1" dirty="0" err="1">
                <a:solidFill>
                  <a:schemeClr val="accent5">
                    <a:lumMod val="75000"/>
                  </a:schemeClr>
                </a:solidFill>
                <a:effectLst>
                  <a:outerShdw blurRad="38100" dist="38100" dir="2700000" algn="tl">
                    <a:srgbClr val="000000">
                      <a:alpha val="43137"/>
                    </a:srgbClr>
                  </a:outerShdw>
                </a:effectLst>
              </a:rPr>
              <a:t>vel_escritura</a:t>
            </a:r>
            <a:r>
              <a:rPr lang="es-AR" sz="2800" b="1" dirty="0">
                <a:solidFill>
                  <a:schemeClr val="accent5">
                    <a:lumMod val="75000"/>
                  </a:schemeClr>
                </a:solidFill>
                <a:effectLst>
                  <a:outerShdw blurRad="38100" dist="38100" dir="2700000" algn="tl">
                    <a:srgbClr val="000000">
                      <a:alpha val="43137"/>
                    </a:srgbClr>
                  </a:outerShdw>
                </a:effectLst>
              </a:rPr>
              <a:t>, </a:t>
            </a:r>
            <a:r>
              <a:rPr lang="es-AR" sz="2800" b="1" dirty="0" err="1">
                <a:solidFill>
                  <a:schemeClr val="accent5">
                    <a:lumMod val="75000"/>
                  </a:schemeClr>
                </a:solidFill>
                <a:effectLst>
                  <a:outerShdw blurRad="38100" dist="38100" dir="2700000" algn="tl">
                    <a:srgbClr val="000000">
                      <a:alpha val="43137"/>
                    </a:srgbClr>
                  </a:outerShdw>
                </a:effectLst>
              </a:rPr>
              <a:t>es_licenciado</a:t>
            </a:r>
            <a:r>
              <a:rPr lang="es-AR" sz="2800" b="1" dirty="0">
                <a:solidFill>
                  <a:schemeClr val="accent5">
                    <a:lumMod val="75000"/>
                  </a:schemeClr>
                </a:solidFill>
                <a:effectLst>
                  <a:outerShdw blurRad="38100" dist="38100" dir="2700000" algn="tl">
                    <a:srgbClr val="000000">
                      <a:alpha val="43137"/>
                    </a:srgbClr>
                  </a:outerShdw>
                </a:effectLst>
              </a:rPr>
              <a:t>, </a:t>
            </a:r>
            <a:r>
              <a:rPr lang="es-AR" sz="2800" b="1" dirty="0" err="1">
                <a:solidFill>
                  <a:schemeClr val="accent5">
                    <a:lumMod val="75000"/>
                  </a:schemeClr>
                </a:solidFill>
                <a:effectLst>
                  <a:outerShdw blurRad="38100" dist="38100" dir="2700000" algn="tl">
                    <a:srgbClr val="000000">
                      <a:alpha val="43137"/>
                    </a:srgbClr>
                  </a:outerShdw>
                </a:effectLst>
              </a:rPr>
              <a:t>especializacion</a:t>
            </a:r>
            <a:r>
              <a:rPr lang="es-AR" sz="2800" b="1" dirty="0">
                <a:solidFill>
                  <a:schemeClr val="accent5">
                    <a:lumMod val="75000"/>
                  </a:schemeClr>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143231503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CustomShape 1"/>
          <p:cNvSpPr/>
          <p:nvPr/>
        </p:nvSpPr>
        <p:spPr>
          <a:xfrm>
            <a:off x="87289" y="30599"/>
            <a:ext cx="8868452" cy="1193083"/>
          </a:xfrm>
          <a:prstGeom prst="rect">
            <a:avLst/>
          </a:prstGeom>
          <a:noFill/>
          <a:ln>
            <a:noFill/>
          </a:ln>
        </p:spPr>
        <p:txBody>
          <a:bodyPr lIns="90000" tIns="45000" rIns="90000" bIns="45000" anchor="ctr">
            <a:normAutofit/>
          </a:bodyPr>
          <a:lstStyle/>
          <a:p>
            <a:pPr algn="ctr">
              <a:lnSpc>
                <a:spcPct val="100000"/>
              </a:lnSpc>
            </a:pPr>
            <a:r>
              <a:rPr lang="es-AR" sz="4300" dirty="0">
                <a:solidFill>
                  <a:srgbClr val="572314"/>
                </a:solidFill>
                <a:latin typeface="Gill Sans MT"/>
              </a:rPr>
              <a:t>Lecturas adicionales</a:t>
            </a:r>
            <a:endParaRPr lang="es-AR" dirty="0"/>
          </a:p>
        </p:txBody>
      </p:sp>
      <p:sp>
        <p:nvSpPr>
          <p:cNvPr id="2" name="Rectangle 1"/>
          <p:cNvSpPr/>
          <p:nvPr/>
        </p:nvSpPr>
        <p:spPr>
          <a:xfrm>
            <a:off x="268941" y="1062317"/>
            <a:ext cx="8592671" cy="5432612"/>
          </a:xfrm>
          <a:prstGeom prst="rect">
            <a:avLst/>
          </a:prstGeom>
        </p:spPr>
        <p:txBody>
          <a:bodyPr wrap="square">
            <a:normAutofit/>
          </a:bodyPr>
          <a:lstStyle/>
          <a:p>
            <a:pPr marL="182563">
              <a:buSzPct val="80000"/>
            </a:pPr>
            <a:r>
              <a:rPr lang="es-ES" sz="3600" dirty="0">
                <a:solidFill>
                  <a:srgbClr val="000000"/>
                </a:solidFill>
              </a:rPr>
              <a:t>Capítulo 5 y 7 de Fundamentos de sistemas de Bases de Datos – </a:t>
            </a:r>
            <a:r>
              <a:rPr lang="es-ES" sz="3600" dirty="0" err="1">
                <a:solidFill>
                  <a:srgbClr val="000000"/>
                </a:solidFill>
              </a:rPr>
              <a:t>Rames</a:t>
            </a:r>
            <a:r>
              <a:rPr lang="es-ES" sz="3600" dirty="0">
                <a:solidFill>
                  <a:srgbClr val="000000"/>
                </a:solidFill>
              </a:rPr>
              <a:t> </a:t>
            </a:r>
            <a:r>
              <a:rPr lang="es-ES" sz="3600" dirty="0" err="1">
                <a:solidFill>
                  <a:srgbClr val="000000"/>
                </a:solidFill>
              </a:rPr>
              <a:t>Elmasri</a:t>
            </a:r>
            <a:r>
              <a:rPr lang="es-ES" sz="3600" dirty="0">
                <a:solidFill>
                  <a:srgbClr val="000000"/>
                </a:solidFill>
              </a:rPr>
              <a:t> , </a:t>
            </a:r>
            <a:r>
              <a:rPr lang="es-ES" sz="3600" dirty="0" err="1">
                <a:solidFill>
                  <a:srgbClr val="000000"/>
                </a:solidFill>
              </a:rPr>
              <a:t>Shamkant</a:t>
            </a:r>
            <a:r>
              <a:rPr lang="es-ES" sz="3600" dirty="0">
                <a:solidFill>
                  <a:srgbClr val="000000"/>
                </a:solidFill>
              </a:rPr>
              <a:t> B. </a:t>
            </a:r>
            <a:r>
              <a:rPr lang="es-ES" sz="3600" dirty="0" err="1">
                <a:solidFill>
                  <a:srgbClr val="000000"/>
                </a:solidFill>
              </a:rPr>
              <a:t>Navathe</a:t>
            </a:r>
            <a:r>
              <a:rPr lang="es-ES" sz="3600" dirty="0">
                <a:solidFill>
                  <a:srgbClr val="000000"/>
                </a:solidFill>
              </a:rPr>
              <a:t> (Obligatorias)</a:t>
            </a:r>
          </a:p>
          <a:p>
            <a:pPr marL="182563">
              <a:buSzPct val="80000"/>
            </a:pPr>
            <a:endParaRPr lang="es-ES" sz="3600" dirty="0">
              <a:solidFill>
                <a:srgbClr val="000000"/>
              </a:solidFill>
            </a:endParaRPr>
          </a:p>
          <a:p>
            <a:pPr marL="182563">
              <a:buSzPct val="80000"/>
            </a:pPr>
            <a:r>
              <a:rPr lang="es-ES" sz="3600" dirty="0">
                <a:solidFill>
                  <a:srgbClr val="000000"/>
                </a:solidFill>
              </a:rPr>
              <a:t>Capítulo 2, de Fundamentos de Bases de Datos – </a:t>
            </a:r>
            <a:r>
              <a:rPr lang="es-ES" sz="3600" dirty="0" err="1">
                <a:solidFill>
                  <a:srgbClr val="000000"/>
                </a:solidFill>
              </a:rPr>
              <a:t>Silberschantz</a:t>
            </a:r>
            <a:r>
              <a:rPr lang="es-ES" sz="3600" dirty="0">
                <a:solidFill>
                  <a:srgbClr val="000000"/>
                </a:solidFill>
              </a:rPr>
              <a:t>, </a:t>
            </a:r>
            <a:r>
              <a:rPr lang="es-ES" sz="3600" dirty="0" err="1">
                <a:solidFill>
                  <a:srgbClr val="000000"/>
                </a:solidFill>
              </a:rPr>
              <a:t>korth</a:t>
            </a:r>
            <a:r>
              <a:rPr lang="es-ES" sz="3600" dirty="0">
                <a:solidFill>
                  <a:srgbClr val="000000"/>
                </a:solidFill>
              </a:rPr>
              <a:t>, </a:t>
            </a:r>
            <a:r>
              <a:rPr lang="es-ES" sz="3600" dirty="0" err="1">
                <a:solidFill>
                  <a:srgbClr val="000000"/>
                </a:solidFill>
              </a:rPr>
              <a:t>sudarshan</a:t>
            </a:r>
            <a:r>
              <a:rPr lang="es-ES" sz="3600" dirty="0">
                <a:solidFill>
                  <a:srgbClr val="000000"/>
                </a:solidFill>
              </a:rPr>
              <a:t> </a:t>
            </a:r>
          </a:p>
        </p:txBody>
      </p:sp>
    </p:spTree>
    <p:extLst>
      <p:ext uri="{BB962C8B-B14F-4D97-AF65-F5344CB8AC3E}">
        <p14:creationId xmlns:p14="http://schemas.microsoft.com/office/powerpoint/2010/main" val="351886794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466692" y="0"/>
            <a:ext cx="8187157" cy="1141560"/>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Conceptos del modelo relacional</a:t>
            </a:r>
            <a:endParaRPr lang="es-ES" dirty="0"/>
          </a:p>
        </p:txBody>
      </p:sp>
      <p:sp>
        <p:nvSpPr>
          <p:cNvPr id="169" name="CustomShape 2"/>
          <p:cNvSpPr/>
          <p:nvPr/>
        </p:nvSpPr>
        <p:spPr>
          <a:xfrm>
            <a:off x="220093" y="981635"/>
            <a:ext cx="8680357" cy="5593977"/>
          </a:xfrm>
          <a:prstGeom prst="rect">
            <a:avLst/>
          </a:prstGeom>
          <a:noFill/>
          <a:ln>
            <a:noFill/>
          </a:ln>
        </p:spPr>
        <p:txBody>
          <a:bodyPr lIns="90000" tIns="45000" rIns="90000" bIns="45000">
            <a:normAutofit fontScale="92500" lnSpcReduction="10000"/>
          </a:bodyPr>
          <a:lstStyle/>
          <a:p>
            <a:pPr marL="457200" indent="-457200">
              <a:lnSpc>
                <a:spcPct val="100000"/>
              </a:lnSpc>
              <a:buSzPct val="80000"/>
              <a:buFont typeface="Arial" panose="020B0604020202020204" pitchFamily="34" charset="0"/>
              <a:buChar char="•"/>
            </a:pPr>
            <a:r>
              <a:rPr lang="es-ES" sz="3600" dirty="0">
                <a:solidFill>
                  <a:srgbClr val="000000"/>
                </a:solidFill>
              </a:rPr>
              <a:t>Nos referimos al nombre de la tabla como </a:t>
            </a:r>
            <a:r>
              <a:rPr lang="es-ES" sz="3600" b="1" dirty="0">
                <a:solidFill>
                  <a:srgbClr val="000000"/>
                </a:solidFill>
                <a:effectLst>
                  <a:outerShdw blurRad="38100" dist="38100" dir="2700000" algn="tl">
                    <a:srgbClr val="000000">
                      <a:alpha val="43137"/>
                    </a:srgbClr>
                  </a:outerShdw>
                </a:effectLst>
              </a:rPr>
              <a:t>Relación</a:t>
            </a:r>
            <a:r>
              <a:rPr lang="es-ES" sz="3600" dirty="0">
                <a:solidFill>
                  <a:srgbClr val="000000"/>
                </a:solidFill>
              </a:rPr>
              <a:t>.</a:t>
            </a:r>
          </a:p>
          <a:p>
            <a:pPr marL="457200" indent="-457200">
              <a:lnSpc>
                <a:spcPct val="100000"/>
              </a:lnSpc>
              <a:buSzPct val="80000"/>
              <a:buFont typeface="Arial" panose="020B0604020202020204" pitchFamily="34" charset="0"/>
              <a:buChar char="•"/>
            </a:pPr>
            <a:r>
              <a:rPr lang="es-ES" sz="3600" dirty="0">
                <a:solidFill>
                  <a:srgbClr val="000000"/>
                </a:solidFill>
              </a:rPr>
              <a:t>Cada fila de la tabla recibe el nombre de </a:t>
            </a:r>
            <a:r>
              <a:rPr lang="es-ES" sz="3600" b="1" dirty="0" err="1">
                <a:solidFill>
                  <a:srgbClr val="000000"/>
                </a:solidFill>
                <a:effectLst>
                  <a:outerShdw blurRad="38100" dist="38100" dir="2700000" algn="tl">
                    <a:srgbClr val="000000">
                      <a:alpha val="43137"/>
                    </a:srgbClr>
                  </a:outerShdw>
                </a:effectLst>
              </a:rPr>
              <a:t>tupla</a:t>
            </a:r>
            <a:r>
              <a:rPr lang="es-ES" sz="3600" dirty="0">
                <a:solidFill>
                  <a:srgbClr val="000000"/>
                </a:solidFill>
              </a:rPr>
              <a:t>.</a:t>
            </a:r>
          </a:p>
          <a:p>
            <a:pPr marL="457200" indent="-457200">
              <a:lnSpc>
                <a:spcPct val="100000"/>
              </a:lnSpc>
              <a:buSzPct val="80000"/>
              <a:buFont typeface="Arial" panose="020B0604020202020204" pitchFamily="34" charset="0"/>
              <a:buChar char="•"/>
            </a:pPr>
            <a:r>
              <a:rPr lang="es-ES" sz="3600" dirty="0">
                <a:solidFill>
                  <a:srgbClr val="000000"/>
                </a:solidFill>
              </a:rPr>
              <a:t>La cabecera de cada columna se la conoce como </a:t>
            </a:r>
            <a:r>
              <a:rPr lang="es-ES" sz="3600" b="1" dirty="0">
                <a:solidFill>
                  <a:srgbClr val="000000"/>
                </a:solidFill>
                <a:effectLst>
                  <a:outerShdw blurRad="38100" dist="38100" dir="2700000" algn="tl">
                    <a:srgbClr val="000000">
                      <a:alpha val="43137"/>
                    </a:srgbClr>
                  </a:outerShdw>
                </a:effectLst>
              </a:rPr>
              <a:t>atributo.</a:t>
            </a:r>
            <a:endParaRPr lang="es-ES" sz="3600" dirty="0">
              <a:solidFill>
                <a:srgbClr val="000000"/>
              </a:solidFill>
            </a:endParaRPr>
          </a:p>
          <a:p>
            <a:pPr marL="457200" indent="-457200">
              <a:lnSpc>
                <a:spcPct val="100000"/>
              </a:lnSpc>
              <a:buSzPct val="80000"/>
              <a:buFont typeface="Arial" panose="020B0604020202020204" pitchFamily="34" charset="0"/>
              <a:buChar char="•"/>
            </a:pPr>
            <a:r>
              <a:rPr lang="es-ES" sz="3600" dirty="0">
                <a:solidFill>
                  <a:srgbClr val="000000"/>
                </a:solidFill>
              </a:rPr>
              <a:t>El tipo de dato que describe los valores que pueden aparecer en cada columna se denomina </a:t>
            </a:r>
            <a:r>
              <a:rPr lang="es-ES" sz="3600" b="1" dirty="0">
                <a:solidFill>
                  <a:srgbClr val="000000"/>
                </a:solidFill>
                <a:effectLst>
                  <a:outerShdw blurRad="38100" dist="38100" dir="2700000" algn="tl">
                    <a:srgbClr val="000000">
                      <a:alpha val="43137"/>
                    </a:srgbClr>
                  </a:outerShdw>
                </a:effectLst>
              </a:rPr>
              <a:t>dominio</a:t>
            </a:r>
            <a:r>
              <a:rPr lang="es-ES" sz="3600" dirty="0">
                <a:solidFill>
                  <a:srgbClr val="000000"/>
                </a:solidFill>
              </a:rPr>
              <a:t>.</a:t>
            </a:r>
          </a:p>
          <a:p>
            <a:pPr marL="457200" indent="-457200">
              <a:lnSpc>
                <a:spcPct val="100000"/>
              </a:lnSpc>
              <a:buSzPct val="80000"/>
              <a:buFont typeface="Arial" panose="020B0604020202020204" pitchFamily="34" charset="0"/>
              <a:buChar char="•"/>
            </a:pPr>
            <a:r>
              <a:rPr lang="es-ES" sz="3600" dirty="0"/>
              <a:t>Un </a:t>
            </a:r>
            <a:r>
              <a:rPr lang="es-ES" sz="3600" b="1" dirty="0">
                <a:effectLst>
                  <a:outerShdw blurRad="38100" dist="38100" dir="2700000" algn="tl">
                    <a:srgbClr val="000000">
                      <a:alpha val="43137"/>
                    </a:srgbClr>
                  </a:outerShdw>
                </a:effectLst>
              </a:rPr>
              <a:t>dominio</a:t>
            </a:r>
            <a:r>
              <a:rPr lang="es-ES" sz="3600" dirty="0"/>
              <a:t> es un conjunto de valores </a:t>
            </a:r>
            <a:r>
              <a:rPr lang="es-ES" sz="3600" b="1" dirty="0">
                <a:effectLst>
                  <a:outerShdw blurRad="38100" dist="38100" dir="2700000" algn="tl">
                    <a:srgbClr val="000000">
                      <a:alpha val="43137"/>
                    </a:srgbClr>
                  </a:outerShdw>
                </a:effectLst>
              </a:rPr>
              <a:t>atómicos</a:t>
            </a:r>
            <a:r>
              <a:rPr lang="es-ES" sz="3600" dirty="0"/>
              <a:t>, es decir que cada valor de un dominio es </a:t>
            </a:r>
            <a:r>
              <a:rPr lang="es-ES" sz="3600" b="1" dirty="0"/>
              <a:t>indivisible</a:t>
            </a:r>
            <a:r>
              <a:rPr lang="es-ES" sz="3600" dirty="0"/>
              <a:t> en lo que al modelo relacional se refiere</a:t>
            </a:r>
          </a:p>
        </p:txBody>
      </p:sp>
    </p:spTree>
    <p:extLst>
      <p:ext uri="{BB962C8B-B14F-4D97-AF65-F5344CB8AC3E}">
        <p14:creationId xmlns:p14="http://schemas.microsoft.com/office/powerpoint/2010/main" val="159084781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695479" y="0"/>
            <a:ext cx="7498080" cy="1141560"/>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El dominio y los tipos de datos</a:t>
            </a:r>
            <a:endParaRPr lang="es-AR" dirty="0"/>
          </a:p>
        </p:txBody>
      </p:sp>
      <p:sp>
        <p:nvSpPr>
          <p:cNvPr id="131" name="CustomShape 2"/>
          <p:cNvSpPr/>
          <p:nvPr/>
        </p:nvSpPr>
        <p:spPr>
          <a:xfrm>
            <a:off x="242047" y="994836"/>
            <a:ext cx="8686800" cy="5689999"/>
          </a:xfrm>
          <a:prstGeom prst="rect">
            <a:avLst/>
          </a:prstGeom>
          <a:noFill/>
          <a:ln>
            <a:noFill/>
          </a:ln>
        </p:spPr>
        <p:txBody>
          <a:bodyPr lIns="90000" tIns="45000" rIns="90000" bIns="45000"/>
          <a:lstStyle/>
          <a:p>
            <a:pPr marL="457200" indent="-457200">
              <a:lnSpc>
                <a:spcPct val="100000"/>
              </a:lnSpc>
              <a:buSzPct val="80000"/>
              <a:buFont typeface="Arial" panose="020B0604020202020204" pitchFamily="34" charset="0"/>
              <a:buChar char="•"/>
            </a:pPr>
            <a:r>
              <a:rPr lang="es-ES" sz="2800" dirty="0">
                <a:solidFill>
                  <a:srgbClr val="000000"/>
                </a:solidFill>
              </a:rPr>
              <a:t>El tipo de datos de las columnas deben responder al dominio al cual pertenecen sin desperdiciar espacio de almacenamiento.</a:t>
            </a:r>
            <a:endParaRPr lang="es-ES" sz="1600" dirty="0"/>
          </a:p>
          <a:p>
            <a:pPr marL="457200" indent="-457200">
              <a:lnSpc>
                <a:spcPct val="100000"/>
              </a:lnSpc>
              <a:buSzPct val="80000"/>
              <a:buFont typeface="Arial" panose="020B0604020202020204" pitchFamily="34" charset="0"/>
              <a:buChar char="•"/>
            </a:pPr>
            <a:r>
              <a:rPr lang="es-ES" sz="2800" dirty="0">
                <a:solidFill>
                  <a:srgbClr val="000000"/>
                </a:solidFill>
              </a:rPr>
              <a:t>Verificar tipos de datos permitidos por motor y por versión.</a:t>
            </a:r>
          </a:p>
          <a:p>
            <a:pPr marL="457200" indent="-457200">
              <a:lnSpc>
                <a:spcPct val="100000"/>
              </a:lnSpc>
              <a:buSzPct val="80000"/>
              <a:buFont typeface="Arial" panose="020B0604020202020204" pitchFamily="34" charset="0"/>
              <a:buChar char="•"/>
            </a:pPr>
            <a:r>
              <a:rPr lang="es-ES" sz="2800" dirty="0">
                <a:solidFill>
                  <a:srgbClr val="000000"/>
                </a:solidFill>
              </a:rPr>
              <a:t>Se debe encontrar el equilibrio entre el dominio actual y el posible futuro.</a:t>
            </a:r>
          </a:p>
          <a:p>
            <a:pPr marL="457200" indent="-457200">
              <a:lnSpc>
                <a:spcPct val="100000"/>
              </a:lnSpc>
              <a:buSzPct val="80000"/>
              <a:buFont typeface="Arial" panose="020B0604020202020204" pitchFamily="34" charset="0"/>
              <a:buChar char="•"/>
            </a:pPr>
            <a:r>
              <a:rPr lang="es-ES" sz="2800" dirty="0">
                <a:solidFill>
                  <a:srgbClr val="000000"/>
                </a:solidFill>
              </a:rPr>
              <a:t>En general se utiliza la premisa:</a:t>
            </a:r>
          </a:p>
          <a:p>
            <a:pPr marL="631825">
              <a:lnSpc>
                <a:spcPct val="100000"/>
              </a:lnSpc>
              <a:buSzPct val="80000"/>
            </a:pPr>
            <a:r>
              <a:rPr lang="es-ES" sz="2800" b="1" i="1" dirty="0">
                <a:solidFill>
                  <a:srgbClr val="000000"/>
                </a:solidFill>
              </a:rPr>
              <a:t>“Usar el mínimo almacenamiento para el máximo valor posible”</a:t>
            </a:r>
          </a:p>
          <a:p>
            <a:pPr marL="457200" indent="-457200">
              <a:lnSpc>
                <a:spcPct val="100000"/>
              </a:lnSpc>
              <a:buSzPct val="80000"/>
              <a:buFont typeface="Arial" panose="020B0604020202020204" pitchFamily="34" charset="0"/>
              <a:buChar char="•"/>
            </a:pPr>
            <a:r>
              <a:rPr lang="es-ES" sz="2800" dirty="0">
                <a:solidFill>
                  <a:srgbClr val="000000"/>
                </a:solidFill>
              </a:rPr>
              <a:t>Otra buena:</a:t>
            </a:r>
          </a:p>
          <a:p>
            <a:pPr marL="631825">
              <a:lnSpc>
                <a:spcPct val="100000"/>
              </a:lnSpc>
              <a:buSzPct val="80000"/>
            </a:pPr>
            <a:r>
              <a:rPr lang="es-ES" sz="2800" b="1" i="1" dirty="0">
                <a:solidFill>
                  <a:srgbClr val="000000"/>
                </a:solidFill>
              </a:rPr>
              <a:t>“El tiempo (si se puede comprar) es más caro que el almacenamiento”</a:t>
            </a:r>
            <a:endParaRPr lang="es-ES" sz="1600" dirty="0"/>
          </a:p>
        </p:txBody>
      </p:sp>
    </p:spTree>
    <p:extLst>
      <p:ext uri="{BB962C8B-B14F-4D97-AF65-F5344CB8AC3E}">
        <p14:creationId xmlns:p14="http://schemas.microsoft.com/office/powerpoint/2010/main" val="109809387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466692" y="0"/>
            <a:ext cx="8187157" cy="1141560"/>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El modelo relacional</a:t>
            </a:r>
            <a:endParaRPr lang="es-ES" dirty="0"/>
          </a:p>
        </p:txBody>
      </p:sp>
      <p:pic>
        <p:nvPicPr>
          <p:cNvPr id="2" name="Picture 1"/>
          <p:cNvPicPr>
            <a:picLocks noChangeAspect="1"/>
          </p:cNvPicPr>
          <p:nvPr/>
        </p:nvPicPr>
        <p:blipFill>
          <a:blip r:embed="rId2"/>
          <a:stretch>
            <a:fillRect/>
          </a:stretch>
        </p:blipFill>
        <p:spPr>
          <a:xfrm>
            <a:off x="63733" y="1336772"/>
            <a:ext cx="8993074" cy="2984127"/>
          </a:xfrm>
          <a:prstGeom prst="rect">
            <a:avLst/>
          </a:prstGeom>
        </p:spPr>
      </p:pic>
      <p:sp>
        <p:nvSpPr>
          <p:cNvPr id="3" name="Rectangle 2"/>
          <p:cNvSpPr/>
          <p:nvPr/>
        </p:nvSpPr>
        <p:spPr>
          <a:xfrm>
            <a:off x="363071" y="4516111"/>
            <a:ext cx="8290778" cy="1494724"/>
          </a:xfrm>
          <a:prstGeom prst="rect">
            <a:avLst/>
          </a:prstGeom>
        </p:spPr>
        <p:txBody>
          <a:bodyPr wrap="square">
            <a:normAutofit/>
          </a:bodyPr>
          <a:lstStyle/>
          <a:p>
            <a:r>
              <a:rPr lang="es-ES" sz="2800" dirty="0"/>
              <a:t>Los </a:t>
            </a:r>
            <a:r>
              <a:rPr lang="es-ES" sz="2800" i="1" dirty="0"/>
              <a:t>valores NULL </a:t>
            </a:r>
            <a:r>
              <a:rPr lang="es-ES" sz="2800" dirty="0"/>
              <a:t>representan atributos cuyos valores no se conocen, o no existen, para una </a:t>
            </a:r>
            <a:r>
              <a:rPr lang="es-ES" sz="2800" dirty="0" err="1"/>
              <a:t>tupla</a:t>
            </a:r>
            <a:r>
              <a:rPr lang="es-ES" sz="2800" dirty="0"/>
              <a:t> </a:t>
            </a:r>
            <a:r>
              <a:rPr lang="es-AR" sz="2800" dirty="0"/>
              <a:t>ESTUDIANTE individual.</a:t>
            </a:r>
          </a:p>
        </p:txBody>
      </p:sp>
    </p:spTree>
    <p:extLst>
      <p:ext uri="{BB962C8B-B14F-4D97-AF65-F5344CB8AC3E}">
        <p14:creationId xmlns:p14="http://schemas.microsoft.com/office/powerpoint/2010/main" val="1490477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466692" y="0"/>
            <a:ext cx="8187157" cy="1141560"/>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Esquema de relación</a:t>
            </a:r>
            <a:endParaRPr lang="es-ES" dirty="0"/>
          </a:p>
        </p:txBody>
      </p:sp>
      <p:sp>
        <p:nvSpPr>
          <p:cNvPr id="169" name="CustomShape 2"/>
          <p:cNvSpPr/>
          <p:nvPr/>
        </p:nvSpPr>
        <p:spPr>
          <a:xfrm>
            <a:off x="220093" y="981635"/>
            <a:ext cx="8680357" cy="5593977"/>
          </a:xfrm>
          <a:prstGeom prst="rect">
            <a:avLst/>
          </a:prstGeom>
          <a:noFill/>
          <a:ln>
            <a:noFill/>
          </a:ln>
        </p:spPr>
        <p:txBody>
          <a:bodyPr lIns="90000" tIns="45000" rIns="90000" bIns="45000">
            <a:normAutofit/>
          </a:bodyPr>
          <a:lstStyle/>
          <a:p>
            <a:pPr>
              <a:lnSpc>
                <a:spcPct val="100000"/>
              </a:lnSpc>
              <a:buSzPct val="80000"/>
            </a:pPr>
            <a:r>
              <a:rPr lang="es-ES" sz="3200" dirty="0"/>
              <a:t>Un </a:t>
            </a:r>
            <a:r>
              <a:rPr lang="es-ES" sz="3200" b="1" dirty="0">
                <a:effectLst>
                  <a:outerShdw blurRad="38100" dist="38100" dir="2700000" algn="tl">
                    <a:srgbClr val="000000">
                      <a:alpha val="43137"/>
                    </a:srgbClr>
                  </a:outerShdw>
                </a:effectLst>
              </a:rPr>
              <a:t>esquema de relación </a:t>
            </a:r>
            <a:r>
              <a:rPr lang="es-ES" sz="3200" b="1" dirty="0">
                <a:solidFill>
                  <a:schemeClr val="accent1">
                    <a:lumMod val="50000"/>
                  </a:schemeClr>
                </a:solidFill>
                <a:effectLst>
                  <a:outerShdw blurRad="38100" dist="38100" dir="2700000" algn="tl">
                    <a:srgbClr val="000000">
                      <a:alpha val="43137"/>
                    </a:srgbClr>
                  </a:outerShdw>
                </a:effectLst>
              </a:rPr>
              <a:t>R</a:t>
            </a:r>
            <a:r>
              <a:rPr lang="es-ES" sz="3200" dirty="0"/>
              <a:t>, denotado por </a:t>
            </a:r>
            <a:r>
              <a:rPr lang="es-ES" sz="3200" b="1" dirty="0">
                <a:solidFill>
                  <a:schemeClr val="accent1">
                    <a:lumMod val="50000"/>
                  </a:schemeClr>
                </a:solidFill>
                <a:effectLst>
                  <a:outerShdw blurRad="38100" dist="38100" dir="2700000" algn="tl">
                    <a:srgbClr val="000000">
                      <a:alpha val="43137"/>
                    </a:srgbClr>
                  </a:outerShdw>
                </a:effectLst>
              </a:rPr>
              <a:t>R(A</a:t>
            </a:r>
            <a:r>
              <a:rPr lang="es-ES" sz="3200" b="1" baseline="-25000" dirty="0">
                <a:solidFill>
                  <a:schemeClr val="accent1">
                    <a:lumMod val="50000"/>
                  </a:schemeClr>
                </a:solidFill>
                <a:effectLst>
                  <a:outerShdw blurRad="38100" dist="38100" dir="2700000" algn="tl">
                    <a:srgbClr val="000000">
                      <a:alpha val="43137"/>
                    </a:srgbClr>
                  </a:outerShdw>
                </a:effectLst>
              </a:rPr>
              <a:t>1</a:t>
            </a:r>
            <a:r>
              <a:rPr lang="es-ES" sz="3200" b="1" dirty="0">
                <a:solidFill>
                  <a:schemeClr val="accent1">
                    <a:lumMod val="50000"/>
                  </a:schemeClr>
                </a:solidFill>
                <a:effectLst>
                  <a:outerShdw blurRad="38100" dist="38100" dir="2700000" algn="tl">
                    <a:srgbClr val="000000">
                      <a:alpha val="43137"/>
                    </a:srgbClr>
                  </a:outerShdw>
                </a:effectLst>
              </a:rPr>
              <a:t>, A</a:t>
            </a:r>
            <a:r>
              <a:rPr lang="es-ES" sz="3200" b="1" baseline="-25000" dirty="0">
                <a:solidFill>
                  <a:schemeClr val="accent1">
                    <a:lumMod val="50000"/>
                  </a:schemeClr>
                </a:solidFill>
                <a:effectLst>
                  <a:outerShdw blurRad="38100" dist="38100" dir="2700000" algn="tl">
                    <a:srgbClr val="000000">
                      <a:alpha val="43137"/>
                    </a:srgbClr>
                  </a:outerShdw>
                </a:effectLst>
              </a:rPr>
              <a:t>2</a:t>
            </a:r>
            <a:r>
              <a:rPr lang="es-ES" sz="3200" b="1" dirty="0">
                <a:solidFill>
                  <a:schemeClr val="accent1">
                    <a:lumMod val="50000"/>
                  </a:schemeClr>
                </a:solidFill>
                <a:effectLst>
                  <a:outerShdw blurRad="38100" dist="38100" dir="2700000" algn="tl">
                    <a:srgbClr val="000000">
                      <a:alpha val="43137"/>
                    </a:srgbClr>
                  </a:outerShdw>
                </a:effectLst>
              </a:rPr>
              <a:t>, . . . ,</a:t>
            </a:r>
            <a:r>
              <a:rPr lang="es-ES" sz="3200" b="1" dirty="0" err="1">
                <a:solidFill>
                  <a:schemeClr val="accent1">
                    <a:lumMod val="50000"/>
                  </a:schemeClr>
                </a:solidFill>
                <a:effectLst>
                  <a:outerShdw blurRad="38100" dist="38100" dir="2700000" algn="tl">
                    <a:srgbClr val="000000">
                      <a:alpha val="43137"/>
                    </a:srgbClr>
                  </a:outerShdw>
                </a:effectLst>
              </a:rPr>
              <a:t>A</a:t>
            </a:r>
            <a:r>
              <a:rPr lang="es-ES" sz="3200" b="1" baseline="-25000" dirty="0" err="1">
                <a:solidFill>
                  <a:schemeClr val="accent1">
                    <a:lumMod val="50000"/>
                  </a:schemeClr>
                </a:solidFill>
                <a:effectLst>
                  <a:outerShdw blurRad="38100" dist="38100" dir="2700000" algn="tl">
                    <a:srgbClr val="000000">
                      <a:alpha val="43137"/>
                    </a:srgbClr>
                  </a:outerShdw>
                </a:effectLst>
              </a:rPr>
              <a:t>n</a:t>
            </a:r>
            <a:r>
              <a:rPr lang="es-ES" sz="3200" b="1" dirty="0">
                <a:solidFill>
                  <a:schemeClr val="accent1">
                    <a:lumMod val="50000"/>
                  </a:schemeClr>
                </a:solidFill>
                <a:effectLst>
                  <a:outerShdw blurRad="38100" dist="38100" dir="2700000" algn="tl">
                    <a:srgbClr val="000000">
                      <a:alpha val="43137"/>
                    </a:srgbClr>
                  </a:outerShdw>
                </a:effectLst>
              </a:rPr>
              <a:t>)</a:t>
            </a:r>
            <a:r>
              <a:rPr lang="es-ES" sz="3200" dirty="0"/>
              <a:t>, está constituido por un nombre de relación </a:t>
            </a:r>
            <a:r>
              <a:rPr lang="es-ES" sz="3200" b="1" dirty="0">
                <a:solidFill>
                  <a:schemeClr val="accent1">
                    <a:lumMod val="50000"/>
                  </a:schemeClr>
                </a:solidFill>
                <a:effectLst>
                  <a:outerShdw blurRad="38100" dist="38100" dir="2700000" algn="tl">
                    <a:srgbClr val="000000">
                      <a:alpha val="43137"/>
                    </a:srgbClr>
                  </a:outerShdw>
                </a:effectLst>
              </a:rPr>
              <a:t>R</a:t>
            </a:r>
            <a:r>
              <a:rPr lang="es-ES" sz="3200" dirty="0"/>
              <a:t> y una lista de atributos </a:t>
            </a:r>
            <a:r>
              <a:rPr lang="es-ES" sz="3200" b="1" dirty="0">
                <a:solidFill>
                  <a:schemeClr val="accent1">
                    <a:lumMod val="50000"/>
                  </a:schemeClr>
                </a:solidFill>
                <a:effectLst>
                  <a:outerShdw blurRad="38100" dist="38100" dir="2700000" algn="tl">
                    <a:srgbClr val="000000">
                      <a:alpha val="43137"/>
                    </a:srgbClr>
                  </a:outerShdw>
                </a:effectLst>
              </a:rPr>
              <a:t>A</a:t>
            </a:r>
            <a:r>
              <a:rPr lang="es-ES" sz="3200" b="1" baseline="-25000" dirty="0">
                <a:solidFill>
                  <a:schemeClr val="accent1">
                    <a:lumMod val="50000"/>
                  </a:schemeClr>
                </a:solidFill>
                <a:effectLst>
                  <a:outerShdw blurRad="38100" dist="38100" dir="2700000" algn="tl">
                    <a:srgbClr val="000000">
                      <a:alpha val="43137"/>
                    </a:srgbClr>
                  </a:outerShdw>
                </a:effectLst>
              </a:rPr>
              <a:t>1</a:t>
            </a:r>
            <a:r>
              <a:rPr lang="es-ES" sz="3200" b="1" dirty="0">
                <a:solidFill>
                  <a:schemeClr val="accent1">
                    <a:lumMod val="50000"/>
                  </a:schemeClr>
                </a:solidFill>
                <a:effectLst>
                  <a:outerShdw blurRad="38100" dist="38100" dir="2700000" algn="tl">
                    <a:srgbClr val="000000">
                      <a:alpha val="43137"/>
                    </a:srgbClr>
                  </a:outerShdw>
                </a:effectLst>
              </a:rPr>
              <a:t>, A</a:t>
            </a:r>
            <a:r>
              <a:rPr lang="es-ES" sz="3200" b="1" baseline="-25000" dirty="0">
                <a:solidFill>
                  <a:schemeClr val="accent1">
                    <a:lumMod val="50000"/>
                  </a:schemeClr>
                </a:solidFill>
                <a:effectLst>
                  <a:outerShdw blurRad="38100" dist="38100" dir="2700000" algn="tl">
                    <a:srgbClr val="000000">
                      <a:alpha val="43137"/>
                    </a:srgbClr>
                  </a:outerShdw>
                </a:effectLst>
              </a:rPr>
              <a:t>2</a:t>
            </a:r>
            <a:r>
              <a:rPr lang="es-ES" sz="3200" b="1" dirty="0">
                <a:solidFill>
                  <a:schemeClr val="accent1">
                    <a:lumMod val="50000"/>
                  </a:schemeClr>
                </a:solidFill>
                <a:effectLst>
                  <a:outerShdw blurRad="38100" dist="38100" dir="2700000" algn="tl">
                    <a:srgbClr val="000000">
                      <a:alpha val="43137"/>
                    </a:srgbClr>
                  </a:outerShdw>
                </a:effectLst>
              </a:rPr>
              <a:t>, . . ., </a:t>
            </a:r>
            <a:r>
              <a:rPr lang="es-ES" sz="3200" b="1" dirty="0" err="1">
                <a:solidFill>
                  <a:schemeClr val="accent1">
                    <a:lumMod val="50000"/>
                  </a:schemeClr>
                </a:solidFill>
                <a:effectLst>
                  <a:outerShdw blurRad="38100" dist="38100" dir="2700000" algn="tl">
                    <a:srgbClr val="000000">
                      <a:alpha val="43137"/>
                    </a:srgbClr>
                  </a:outerShdw>
                </a:effectLst>
              </a:rPr>
              <a:t>A</a:t>
            </a:r>
            <a:r>
              <a:rPr lang="es-ES" sz="3200" b="1" baseline="-25000" dirty="0" err="1">
                <a:solidFill>
                  <a:schemeClr val="accent1">
                    <a:lumMod val="50000"/>
                  </a:schemeClr>
                </a:solidFill>
                <a:effectLst>
                  <a:outerShdw blurRad="38100" dist="38100" dir="2700000" algn="tl">
                    <a:srgbClr val="000000">
                      <a:alpha val="43137"/>
                    </a:srgbClr>
                  </a:outerShdw>
                </a:effectLst>
              </a:rPr>
              <a:t>n</a:t>
            </a:r>
            <a:r>
              <a:rPr lang="es-ES" sz="3200" dirty="0"/>
              <a:t>. Cada </a:t>
            </a:r>
            <a:r>
              <a:rPr lang="es-ES" sz="3200" b="1" dirty="0">
                <a:effectLst>
                  <a:outerShdw blurRad="38100" dist="38100" dir="2700000" algn="tl">
                    <a:srgbClr val="000000">
                      <a:alpha val="43137"/>
                    </a:srgbClr>
                  </a:outerShdw>
                </a:effectLst>
              </a:rPr>
              <a:t>atributo</a:t>
            </a:r>
            <a:r>
              <a:rPr lang="es-ES" sz="3200" dirty="0"/>
              <a:t> </a:t>
            </a:r>
            <a:r>
              <a:rPr lang="es-ES" sz="3200" b="1" dirty="0" err="1">
                <a:solidFill>
                  <a:schemeClr val="accent1">
                    <a:lumMod val="50000"/>
                  </a:schemeClr>
                </a:solidFill>
                <a:effectLst>
                  <a:outerShdw blurRad="38100" dist="38100" dir="2700000" algn="tl">
                    <a:srgbClr val="000000">
                      <a:alpha val="43137"/>
                    </a:srgbClr>
                  </a:outerShdw>
                </a:effectLst>
              </a:rPr>
              <a:t>A</a:t>
            </a:r>
            <a:r>
              <a:rPr lang="es-ES" sz="3200" b="1" baseline="-25000" dirty="0" err="1">
                <a:solidFill>
                  <a:schemeClr val="accent1">
                    <a:lumMod val="50000"/>
                  </a:schemeClr>
                </a:solidFill>
                <a:effectLst>
                  <a:outerShdw blurRad="38100" dist="38100" dir="2700000" algn="tl">
                    <a:srgbClr val="000000">
                      <a:alpha val="43137"/>
                    </a:srgbClr>
                  </a:outerShdw>
                </a:effectLst>
              </a:rPr>
              <a:t>i</a:t>
            </a:r>
            <a:r>
              <a:rPr lang="es-ES" sz="3200" dirty="0"/>
              <a:t> es el nombre de un papel jugado por algún dominio </a:t>
            </a:r>
            <a:r>
              <a:rPr lang="es-ES" sz="3200" b="1" dirty="0">
                <a:solidFill>
                  <a:schemeClr val="accent1">
                    <a:lumMod val="50000"/>
                  </a:schemeClr>
                </a:solidFill>
                <a:effectLst>
                  <a:outerShdw blurRad="38100" dist="38100" dir="2700000" algn="tl">
                    <a:srgbClr val="000000">
                      <a:alpha val="43137"/>
                    </a:srgbClr>
                  </a:outerShdw>
                </a:effectLst>
              </a:rPr>
              <a:t>D</a:t>
            </a:r>
            <a:r>
              <a:rPr lang="es-ES" sz="3200" dirty="0"/>
              <a:t> en el esquema de relación </a:t>
            </a:r>
            <a:r>
              <a:rPr lang="es-ES" sz="3200" b="1" dirty="0">
                <a:solidFill>
                  <a:schemeClr val="accent1">
                    <a:lumMod val="50000"/>
                  </a:schemeClr>
                </a:solidFill>
                <a:effectLst>
                  <a:outerShdw blurRad="38100" dist="38100" dir="2700000" algn="tl">
                    <a:srgbClr val="000000">
                      <a:alpha val="43137"/>
                    </a:srgbClr>
                  </a:outerShdw>
                </a:effectLst>
              </a:rPr>
              <a:t>R</a:t>
            </a:r>
            <a:r>
              <a:rPr lang="es-ES" sz="3200" dirty="0"/>
              <a:t>. Se dice que </a:t>
            </a:r>
            <a:r>
              <a:rPr lang="es-ES" sz="3200" b="1" dirty="0">
                <a:solidFill>
                  <a:schemeClr val="accent1">
                    <a:lumMod val="50000"/>
                  </a:schemeClr>
                </a:solidFill>
                <a:effectLst>
                  <a:outerShdw blurRad="38100" dist="38100" dir="2700000" algn="tl">
                    <a:srgbClr val="000000">
                      <a:alpha val="43137"/>
                    </a:srgbClr>
                  </a:outerShdw>
                </a:effectLst>
              </a:rPr>
              <a:t>D</a:t>
            </a:r>
            <a:r>
              <a:rPr lang="es-ES" sz="3200" dirty="0"/>
              <a:t> es el </a:t>
            </a:r>
            <a:r>
              <a:rPr lang="es-ES" sz="3200" b="1" dirty="0">
                <a:effectLst>
                  <a:outerShdw blurRad="38100" dist="38100" dir="2700000" algn="tl">
                    <a:srgbClr val="000000">
                      <a:alpha val="43137"/>
                    </a:srgbClr>
                  </a:outerShdw>
                </a:effectLst>
              </a:rPr>
              <a:t>dominio</a:t>
            </a:r>
            <a:r>
              <a:rPr lang="es-ES" sz="3200" dirty="0">
                <a:effectLst>
                  <a:outerShdw blurRad="38100" dist="38100" dir="2700000" algn="tl">
                    <a:srgbClr val="000000">
                      <a:alpha val="43137"/>
                    </a:srgbClr>
                  </a:outerShdw>
                </a:effectLst>
              </a:rPr>
              <a:t> </a:t>
            </a:r>
            <a:r>
              <a:rPr lang="es-ES" sz="3200" dirty="0"/>
              <a:t>de </a:t>
            </a:r>
            <a:r>
              <a:rPr lang="es-ES" sz="3200" b="1" dirty="0" err="1">
                <a:solidFill>
                  <a:schemeClr val="accent1">
                    <a:lumMod val="50000"/>
                  </a:schemeClr>
                </a:solidFill>
                <a:effectLst>
                  <a:outerShdw blurRad="38100" dist="38100" dir="2700000" algn="tl">
                    <a:srgbClr val="000000">
                      <a:alpha val="43137"/>
                    </a:srgbClr>
                  </a:outerShdw>
                </a:effectLst>
              </a:rPr>
              <a:t>A</a:t>
            </a:r>
            <a:r>
              <a:rPr lang="es-ES" sz="3200" b="1" baseline="-25000" dirty="0" err="1">
                <a:solidFill>
                  <a:schemeClr val="accent1">
                    <a:lumMod val="50000"/>
                  </a:schemeClr>
                </a:solidFill>
                <a:effectLst>
                  <a:outerShdw blurRad="38100" dist="38100" dir="2700000" algn="tl">
                    <a:srgbClr val="000000">
                      <a:alpha val="43137"/>
                    </a:srgbClr>
                  </a:outerShdw>
                </a:effectLst>
              </a:rPr>
              <a:t>i</a:t>
            </a:r>
            <a:r>
              <a:rPr lang="es-ES" sz="3200" dirty="0"/>
              <a:t> y se especifica como </a:t>
            </a:r>
            <a:r>
              <a:rPr lang="es-ES" sz="3200" b="1" dirty="0" err="1">
                <a:solidFill>
                  <a:schemeClr val="accent1">
                    <a:lumMod val="50000"/>
                  </a:schemeClr>
                </a:solidFill>
                <a:effectLst>
                  <a:outerShdw blurRad="38100" dist="38100" dir="2700000" algn="tl">
                    <a:srgbClr val="000000">
                      <a:alpha val="43137"/>
                    </a:srgbClr>
                  </a:outerShdw>
                </a:effectLst>
              </a:rPr>
              <a:t>dom</a:t>
            </a:r>
            <a:r>
              <a:rPr lang="es-ES" sz="3200" b="1" dirty="0">
                <a:solidFill>
                  <a:schemeClr val="accent1">
                    <a:lumMod val="50000"/>
                  </a:schemeClr>
                </a:solidFill>
                <a:effectLst>
                  <a:outerShdw blurRad="38100" dist="38100" dir="2700000" algn="tl">
                    <a:srgbClr val="000000">
                      <a:alpha val="43137"/>
                    </a:srgbClr>
                  </a:outerShdw>
                </a:effectLst>
              </a:rPr>
              <a:t>(</a:t>
            </a:r>
            <a:r>
              <a:rPr lang="es-ES" sz="3200" b="1" dirty="0" err="1">
                <a:solidFill>
                  <a:schemeClr val="accent1">
                    <a:lumMod val="50000"/>
                  </a:schemeClr>
                </a:solidFill>
                <a:effectLst>
                  <a:outerShdw blurRad="38100" dist="38100" dir="2700000" algn="tl">
                    <a:srgbClr val="000000">
                      <a:alpha val="43137"/>
                    </a:srgbClr>
                  </a:outerShdw>
                </a:effectLst>
              </a:rPr>
              <a:t>A</a:t>
            </a:r>
            <a:r>
              <a:rPr lang="es-ES" sz="3200" b="1" baseline="-25000" dirty="0" err="1">
                <a:solidFill>
                  <a:schemeClr val="accent1">
                    <a:lumMod val="50000"/>
                  </a:schemeClr>
                </a:solidFill>
                <a:effectLst>
                  <a:outerShdw blurRad="38100" dist="38100" dir="2700000" algn="tl">
                    <a:srgbClr val="000000">
                      <a:alpha val="43137"/>
                    </a:srgbClr>
                  </a:outerShdw>
                </a:effectLst>
              </a:rPr>
              <a:t>i</a:t>
            </a:r>
            <a:r>
              <a:rPr lang="es-ES" sz="3200" b="1" dirty="0">
                <a:solidFill>
                  <a:schemeClr val="accent1">
                    <a:lumMod val="50000"/>
                  </a:schemeClr>
                </a:solidFill>
                <a:effectLst>
                  <a:outerShdw blurRad="38100" dist="38100" dir="2700000" algn="tl">
                    <a:srgbClr val="000000">
                      <a:alpha val="43137"/>
                    </a:srgbClr>
                  </a:outerShdw>
                </a:effectLst>
              </a:rPr>
              <a:t>)</a:t>
            </a:r>
            <a:r>
              <a:rPr lang="es-ES" sz="3200" dirty="0"/>
              <a:t>.</a:t>
            </a:r>
          </a:p>
          <a:p>
            <a:pPr>
              <a:lnSpc>
                <a:spcPct val="100000"/>
              </a:lnSpc>
              <a:buSzPct val="80000"/>
            </a:pPr>
            <a:r>
              <a:rPr lang="es-ES" sz="3200" dirty="0"/>
              <a:t>Un esquema de relación se utiliza para </a:t>
            </a:r>
            <a:r>
              <a:rPr lang="es-ES" sz="3200" i="1" dirty="0"/>
              <a:t>describir</a:t>
            </a:r>
            <a:r>
              <a:rPr lang="es-ES" sz="3200" dirty="0"/>
              <a:t> una relación; se dice que </a:t>
            </a:r>
            <a:r>
              <a:rPr lang="es-ES" sz="3200" b="1" dirty="0">
                <a:solidFill>
                  <a:schemeClr val="accent1">
                    <a:lumMod val="50000"/>
                  </a:schemeClr>
                </a:solidFill>
                <a:effectLst>
                  <a:outerShdw blurRad="38100" dist="38100" dir="2700000" algn="tl">
                    <a:srgbClr val="000000">
                      <a:alpha val="43137"/>
                    </a:srgbClr>
                  </a:outerShdw>
                </a:effectLst>
              </a:rPr>
              <a:t>R</a:t>
            </a:r>
            <a:r>
              <a:rPr lang="es-ES" sz="3200" dirty="0"/>
              <a:t> es el </a:t>
            </a:r>
            <a:r>
              <a:rPr lang="es-ES" sz="3200" b="1" dirty="0">
                <a:effectLst>
                  <a:outerShdw blurRad="38100" dist="38100" dir="2700000" algn="tl">
                    <a:srgbClr val="000000">
                      <a:alpha val="43137"/>
                    </a:srgbClr>
                  </a:outerShdw>
                </a:effectLst>
              </a:rPr>
              <a:t>nombre</a:t>
            </a:r>
            <a:r>
              <a:rPr lang="es-ES" sz="3200" dirty="0"/>
              <a:t> de la misma. El </a:t>
            </a:r>
            <a:r>
              <a:rPr lang="es-ES" sz="3200" b="1" dirty="0">
                <a:effectLst>
                  <a:outerShdw blurRad="38100" dist="38100" dir="2700000" algn="tl">
                    <a:srgbClr val="000000">
                      <a:alpha val="43137"/>
                    </a:srgbClr>
                  </a:outerShdw>
                </a:effectLst>
              </a:rPr>
              <a:t>grado</a:t>
            </a:r>
            <a:r>
              <a:rPr lang="es-ES" sz="3200" dirty="0">
                <a:effectLst>
                  <a:outerShdw blurRad="38100" dist="38100" dir="2700000" algn="tl">
                    <a:srgbClr val="000000">
                      <a:alpha val="43137"/>
                    </a:srgbClr>
                  </a:outerShdw>
                </a:effectLst>
              </a:rPr>
              <a:t> </a:t>
            </a:r>
            <a:r>
              <a:rPr lang="es-ES" sz="3200" dirty="0"/>
              <a:t>de una relación es el número de atributos </a:t>
            </a:r>
            <a:r>
              <a:rPr lang="es-ES" sz="3200" b="1" dirty="0" err="1">
                <a:solidFill>
                  <a:schemeClr val="accent1">
                    <a:lumMod val="50000"/>
                  </a:schemeClr>
                </a:solidFill>
                <a:effectLst>
                  <a:outerShdw blurRad="38100" dist="38100" dir="2700000" algn="tl">
                    <a:srgbClr val="000000">
                      <a:alpha val="43137"/>
                    </a:srgbClr>
                  </a:outerShdw>
                </a:effectLst>
              </a:rPr>
              <a:t>A</a:t>
            </a:r>
            <a:r>
              <a:rPr lang="es-ES" sz="3200" b="1" baseline="-25000" dirty="0" err="1">
                <a:solidFill>
                  <a:schemeClr val="accent1">
                    <a:lumMod val="50000"/>
                  </a:schemeClr>
                </a:solidFill>
                <a:effectLst>
                  <a:outerShdw blurRad="38100" dist="38100" dir="2700000" algn="tl">
                    <a:srgbClr val="000000">
                      <a:alpha val="43137"/>
                    </a:srgbClr>
                  </a:outerShdw>
                </a:effectLst>
              </a:rPr>
              <a:t>n</a:t>
            </a:r>
            <a:r>
              <a:rPr lang="es-ES" sz="3200" dirty="0"/>
              <a:t> de la misma.</a:t>
            </a:r>
          </a:p>
        </p:txBody>
      </p:sp>
    </p:spTree>
    <p:extLst>
      <p:ext uri="{BB962C8B-B14F-4D97-AF65-F5344CB8AC3E}">
        <p14:creationId xmlns:p14="http://schemas.microsoft.com/office/powerpoint/2010/main" val="253945984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466692" y="0"/>
            <a:ext cx="8187157" cy="1141560"/>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Estado de relación</a:t>
            </a:r>
            <a:endParaRPr lang="es-ES" dirty="0"/>
          </a:p>
        </p:txBody>
      </p:sp>
      <p:sp>
        <p:nvSpPr>
          <p:cNvPr id="169" name="CustomShape 2"/>
          <p:cNvSpPr/>
          <p:nvPr/>
        </p:nvSpPr>
        <p:spPr>
          <a:xfrm>
            <a:off x="220093" y="981635"/>
            <a:ext cx="8680357" cy="5593977"/>
          </a:xfrm>
          <a:prstGeom prst="rect">
            <a:avLst/>
          </a:prstGeom>
          <a:noFill/>
          <a:ln>
            <a:noFill/>
          </a:ln>
        </p:spPr>
        <p:txBody>
          <a:bodyPr lIns="90000" tIns="45000" rIns="90000" bIns="45000">
            <a:normAutofit lnSpcReduction="10000"/>
          </a:bodyPr>
          <a:lstStyle/>
          <a:p>
            <a:pPr>
              <a:lnSpc>
                <a:spcPct val="100000"/>
              </a:lnSpc>
              <a:buSzPct val="80000"/>
            </a:pPr>
            <a:r>
              <a:rPr lang="es-ES" sz="3600" dirty="0"/>
              <a:t>Un </a:t>
            </a:r>
            <a:r>
              <a:rPr lang="es-ES" sz="3600" b="1" dirty="0">
                <a:effectLst>
                  <a:outerShdw blurRad="38100" dist="38100" dir="2700000" algn="tl">
                    <a:srgbClr val="000000">
                      <a:alpha val="43137"/>
                    </a:srgbClr>
                  </a:outerShdw>
                </a:effectLst>
              </a:rPr>
              <a:t>estado de relación </a:t>
            </a:r>
            <a:r>
              <a:rPr lang="es-ES" sz="3600" b="1" dirty="0">
                <a:solidFill>
                  <a:schemeClr val="accent1">
                    <a:lumMod val="50000"/>
                  </a:schemeClr>
                </a:solidFill>
                <a:effectLst>
                  <a:outerShdw blurRad="38100" dist="38100" dir="2700000" algn="tl">
                    <a:srgbClr val="000000">
                      <a:alpha val="43137"/>
                    </a:srgbClr>
                  </a:outerShdw>
                </a:effectLst>
              </a:rPr>
              <a:t>r</a:t>
            </a:r>
            <a:r>
              <a:rPr lang="es-ES" sz="3600" dirty="0"/>
              <a:t> del esquema </a:t>
            </a:r>
            <a:r>
              <a:rPr lang="es-ES" sz="3600" b="1" dirty="0">
                <a:solidFill>
                  <a:schemeClr val="accent1">
                    <a:lumMod val="50000"/>
                  </a:schemeClr>
                </a:solidFill>
                <a:effectLst>
                  <a:outerShdw blurRad="38100" dist="38100" dir="2700000" algn="tl">
                    <a:srgbClr val="000000">
                      <a:alpha val="43137"/>
                    </a:srgbClr>
                  </a:outerShdw>
                </a:effectLst>
              </a:rPr>
              <a:t>R(A</a:t>
            </a:r>
            <a:r>
              <a:rPr lang="es-ES" sz="3600" b="1" baseline="-25000" dirty="0">
                <a:solidFill>
                  <a:schemeClr val="accent1">
                    <a:lumMod val="50000"/>
                  </a:schemeClr>
                </a:solidFill>
                <a:effectLst>
                  <a:outerShdw blurRad="38100" dist="38100" dir="2700000" algn="tl">
                    <a:srgbClr val="000000">
                      <a:alpha val="43137"/>
                    </a:srgbClr>
                  </a:outerShdw>
                </a:effectLst>
              </a:rPr>
              <a:t>1</a:t>
            </a:r>
            <a:r>
              <a:rPr lang="es-ES" sz="3600" b="1" dirty="0">
                <a:solidFill>
                  <a:schemeClr val="accent1">
                    <a:lumMod val="50000"/>
                  </a:schemeClr>
                </a:solidFill>
                <a:effectLst>
                  <a:outerShdw blurRad="38100" dist="38100" dir="2700000" algn="tl">
                    <a:srgbClr val="000000">
                      <a:alpha val="43137"/>
                    </a:srgbClr>
                  </a:outerShdw>
                </a:effectLst>
              </a:rPr>
              <a:t>, A</a:t>
            </a:r>
            <a:r>
              <a:rPr lang="es-ES" sz="3600" b="1" baseline="-25000" dirty="0">
                <a:solidFill>
                  <a:schemeClr val="accent1">
                    <a:lumMod val="50000"/>
                  </a:schemeClr>
                </a:solidFill>
                <a:effectLst>
                  <a:outerShdw blurRad="38100" dist="38100" dir="2700000" algn="tl">
                    <a:srgbClr val="000000">
                      <a:alpha val="43137"/>
                    </a:srgbClr>
                  </a:outerShdw>
                </a:effectLst>
              </a:rPr>
              <a:t>2</a:t>
            </a:r>
            <a:r>
              <a:rPr lang="es-ES" sz="3600" b="1" dirty="0">
                <a:solidFill>
                  <a:schemeClr val="accent1">
                    <a:lumMod val="50000"/>
                  </a:schemeClr>
                </a:solidFill>
                <a:effectLst>
                  <a:outerShdw blurRad="38100" dist="38100" dir="2700000" algn="tl">
                    <a:srgbClr val="000000">
                      <a:alpha val="43137"/>
                    </a:srgbClr>
                  </a:outerShdw>
                </a:effectLst>
              </a:rPr>
              <a:t>, ... , </a:t>
            </a:r>
            <a:r>
              <a:rPr lang="es-ES" sz="3600" b="1" dirty="0" err="1">
                <a:solidFill>
                  <a:schemeClr val="accent1">
                    <a:lumMod val="50000"/>
                  </a:schemeClr>
                </a:solidFill>
                <a:effectLst>
                  <a:outerShdw blurRad="38100" dist="38100" dir="2700000" algn="tl">
                    <a:srgbClr val="000000">
                      <a:alpha val="43137"/>
                    </a:srgbClr>
                  </a:outerShdw>
                </a:effectLst>
              </a:rPr>
              <a:t>A</a:t>
            </a:r>
            <a:r>
              <a:rPr lang="es-ES" sz="3600" b="1" baseline="-25000" dirty="0" err="1">
                <a:solidFill>
                  <a:schemeClr val="accent1">
                    <a:lumMod val="50000"/>
                  </a:schemeClr>
                </a:solidFill>
                <a:effectLst>
                  <a:outerShdw blurRad="38100" dist="38100" dir="2700000" algn="tl">
                    <a:srgbClr val="000000">
                      <a:alpha val="43137"/>
                    </a:srgbClr>
                  </a:outerShdw>
                </a:effectLst>
              </a:rPr>
              <a:t>n</a:t>
            </a:r>
            <a:r>
              <a:rPr lang="es-ES" sz="3600" b="1" dirty="0">
                <a:solidFill>
                  <a:schemeClr val="accent1">
                    <a:lumMod val="50000"/>
                  </a:schemeClr>
                </a:solidFill>
                <a:effectLst>
                  <a:outerShdw blurRad="38100" dist="38100" dir="2700000" algn="tl">
                    <a:srgbClr val="000000">
                      <a:alpha val="43137"/>
                    </a:srgbClr>
                  </a:outerShdw>
                </a:effectLst>
              </a:rPr>
              <a:t>)</a:t>
            </a:r>
            <a:r>
              <a:rPr lang="es-ES" sz="3600" dirty="0"/>
              <a:t>, también especificado como </a:t>
            </a:r>
            <a:r>
              <a:rPr lang="es-ES" sz="3600" b="1" dirty="0">
                <a:solidFill>
                  <a:schemeClr val="accent1">
                    <a:lumMod val="50000"/>
                  </a:schemeClr>
                </a:solidFill>
                <a:effectLst>
                  <a:outerShdw blurRad="38100" dist="38100" dir="2700000" algn="tl">
                    <a:srgbClr val="000000">
                      <a:alpha val="43137"/>
                    </a:srgbClr>
                  </a:outerShdw>
                </a:effectLst>
              </a:rPr>
              <a:t>r(R)</a:t>
            </a:r>
            <a:r>
              <a:rPr lang="es-ES" sz="3600" dirty="0"/>
              <a:t>, es un conjunto de n-</a:t>
            </a:r>
            <a:r>
              <a:rPr lang="es-ES" sz="3600" dirty="0" err="1"/>
              <a:t>tuplas</a:t>
            </a:r>
            <a:r>
              <a:rPr lang="es-ES" sz="3600" dirty="0"/>
              <a:t> </a:t>
            </a:r>
            <a:r>
              <a:rPr lang="es-ES" sz="3600" b="1" dirty="0">
                <a:solidFill>
                  <a:schemeClr val="accent1">
                    <a:lumMod val="50000"/>
                  </a:schemeClr>
                </a:solidFill>
                <a:effectLst>
                  <a:outerShdw blurRad="38100" dist="38100" dir="2700000" algn="tl">
                    <a:srgbClr val="000000">
                      <a:alpha val="43137"/>
                    </a:srgbClr>
                  </a:outerShdw>
                </a:effectLst>
              </a:rPr>
              <a:t>r = {t</a:t>
            </a:r>
            <a:r>
              <a:rPr lang="es-ES" sz="3600" b="1" baseline="-25000" dirty="0">
                <a:solidFill>
                  <a:schemeClr val="accent1">
                    <a:lumMod val="50000"/>
                  </a:schemeClr>
                </a:solidFill>
                <a:effectLst>
                  <a:outerShdw blurRad="38100" dist="38100" dir="2700000" algn="tl">
                    <a:srgbClr val="000000">
                      <a:alpha val="43137"/>
                    </a:srgbClr>
                  </a:outerShdw>
                </a:effectLst>
              </a:rPr>
              <a:t>1</a:t>
            </a:r>
            <a:r>
              <a:rPr lang="es-ES" sz="3600" b="1" dirty="0">
                <a:solidFill>
                  <a:schemeClr val="accent1">
                    <a:lumMod val="50000"/>
                  </a:schemeClr>
                </a:solidFill>
                <a:effectLst>
                  <a:outerShdw blurRad="38100" dist="38100" dir="2700000" algn="tl">
                    <a:srgbClr val="000000">
                      <a:alpha val="43137"/>
                    </a:srgbClr>
                  </a:outerShdw>
                </a:effectLst>
              </a:rPr>
              <a:t>, t</a:t>
            </a:r>
            <a:r>
              <a:rPr lang="es-ES" sz="3600" b="1" baseline="-25000" dirty="0">
                <a:solidFill>
                  <a:schemeClr val="accent1">
                    <a:lumMod val="50000"/>
                  </a:schemeClr>
                </a:solidFill>
                <a:effectLst>
                  <a:outerShdw blurRad="38100" dist="38100" dir="2700000" algn="tl">
                    <a:srgbClr val="000000">
                      <a:alpha val="43137"/>
                    </a:srgbClr>
                  </a:outerShdw>
                </a:effectLst>
              </a:rPr>
              <a:t>2</a:t>
            </a:r>
            <a:r>
              <a:rPr lang="es-ES" sz="3600" b="1" dirty="0">
                <a:solidFill>
                  <a:schemeClr val="accent1">
                    <a:lumMod val="50000"/>
                  </a:schemeClr>
                </a:solidFill>
                <a:effectLst>
                  <a:outerShdw blurRad="38100" dist="38100" dir="2700000" algn="tl">
                    <a:srgbClr val="000000">
                      <a:alpha val="43137"/>
                    </a:srgbClr>
                  </a:outerShdw>
                </a:effectLst>
              </a:rPr>
              <a:t>, . . . , </a:t>
            </a:r>
            <a:r>
              <a:rPr lang="es-ES" sz="3600" b="1" dirty="0" err="1">
                <a:solidFill>
                  <a:schemeClr val="accent1">
                    <a:lumMod val="50000"/>
                  </a:schemeClr>
                </a:solidFill>
                <a:effectLst>
                  <a:outerShdw blurRad="38100" dist="38100" dir="2700000" algn="tl">
                    <a:srgbClr val="000000">
                      <a:alpha val="43137"/>
                    </a:srgbClr>
                  </a:outerShdw>
                </a:effectLst>
              </a:rPr>
              <a:t>t</a:t>
            </a:r>
            <a:r>
              <a:rPr lang="es-ES" sz="3600" b="1" baseline="-25000" dirty="0" err="1">
                <a:solidFill>
                  <a:schemeClr val="accent1">
                    <a:lumMod val="50000"/>
                  </a:schemeClr>
                </a:solidFill>
                <a:effectLst>
                  <a:outerShdw blurRad="38100" dist="38100" dir="2700000" algn="tl">
                    <a:srgbClr val="000000">
                      <a:alpha val="43137"/>
                    </a:srgbClr>
                  </a:outerShdw>
                </a:effectLst>
              </a:rPr>
              <a:t>m</a:t>
            </a:r>
            <a:r>
              <a:rPr lang="es-ES" sz="3600" b="1" dirty="0">
                <a:solidFill>
                  <a:schemeClr val="accent1">
                    <a:lumMod val="50000"/>
                  </a:schemeClr>
                </a:solidFill>
                <a:effectLst>
                  <a:outerShdw blurRad="38100" dist="38100" dir="2700000" algn="tl">
                    <a:srgbClr val="000000">
                      <a:alpha val="43137"/>
                    </a:srgbClr>
                  </a:outerShdw>
                </a:effectLst>
              </a:rPr>
              <a:t>}</a:t>
            </a:r>
            <a:r>
              <a:rPr lang="es-ES" sz="3600" dirty="0"/>
              <a:t>. Cada </a:t>
            </a:r>
            <a:r>
              <a:rPr lang="es-ES" sz="3600" b="1" dirty="0" err="1">
                <a:effectLst>
                  <a:outerShdw blurRad="38100" dist="38100" dir="2700000" algn="tl">
                    <a:srgbClr val="000000">
                      <a:alpha val="43137"/>
                    </a:srgbClr>
                  </a:outerShdw>
                </a:effectLst>
              </a:rPr>
              <a:t>tupla</a:t>
            </a:r>
            <a:r>
              <a:rPr lang="es-ES" sz="3600" dirty="0">
                <a:effectLst>
                  <a:outerShdw blurRad="38100" dist="38100" dir="2700000" algn="tl">
                    <a:srgbClr val="000000">
                      <a:alpha val="43137"/>
                    </a:srgbClr>
                  </a:outerShdw>
                </a:effectLst>
              </a:rPr>
              <a:t> </a:t>
            </a:r>
            <a:r>
              <a:rPr lang="es-ES" sz="3600" b="1" dirty="0">
                <a:solidFill>
                  <a:schemeClr val="accent1">
                    <a:lumMod val="50000"/>
                  </a:schemeClr>
                </a:solidFill>
                <a:effectLst>
                  <a:outerShdw blurRad="38100" dist="38100" dir="2700000" algn="tl">
                    <a:srgbClr val="000000">
                      <a:alpha val="43137"/>
                    </a:srgbClr>
                  </a:outerShdw>
                </a:effectLst>
              </a:rPr>
              <a:t>t</a:t>
            </a:r>
            <a:r>
              <a:rPr lang="es-ES" sz="3600" dirty="0"/>
              <a:t> es una lista ordenada de </a:t>
            </a:r>
            <a:r>
              <a:rPr lang="es-ES" sz="3600" b="1" dirty="0">
                <a:solidFill>
                  <a:schemeClr val="accent1">
                    <a:lumMod val="50000"/>
                  </a:schemeClr>
                </a:solidFill>
                <a:effectLst>
                  <a:outerShdw blurRad="38100" dist="38100" dir="2700000" algn="tl">
                    <a:srgbClr val="000000">
                      <a:alpha val="43137"/>
                    </a:srgbClr>
                  </a:outerShdw>
                </a:effectLst>
              </a:rPr>
              <a:t>n</a:t>
            </a:r>
            <a:r>
              <a:rPr lang="es-ES" sz="3600" dirty="0"/>
              <a:t> valores </a:t>
            </a:r>
            <a:r>
              <a:rPr lang="es-ES" sz="3600" b="1" dirty="0">
                <a:solidFill>
                  <a:schemeClr val="accent1">
                    <a:lumMod val="50000"/>
                  </a:schemeClr>
                </a:solidFill>
                <a:effectLst>
                  <a:outerShdw blurRad="38100" dist="38100" dir="2700000" algn="tl">
                    <a:srgbClr val="000000">
                      <a:alpha val="43137"/>
                    </a:srgbClr>
                  </a:outerShdw>
                </a:effectLst>
              </a:rPr>
              <a:t>t = &lt;v</a:t>
            </a:r>
            <a:r>
              <a:rPr lang="es-ES" sz="3600" b="1" baseline="-25000" dirty="0">
                <a:solidFill>
                  <a:schemeClr val="accent1">
                    <a:lumMod val="50000"/>
                  </a:schemeClr>
                </a:solidFill>
                <a:effectLst>
                  <a:outerShdw blurRad="38100" dist="38100" dir="2700000" algn="tl">
                    <a:srgbClr val="000000">
                      <a:alpha val="43137"/>
                    </a:srgbClr>
                  </a:outerShdw>
                </a:effectLst>
              </a:rPr>
              <a:t>1</a:t>
            </a:r>
            <a:r>
              <a:rPr lang="es-ES" sz="3600" b="1" dirty="0">
                <a:solidFill>
                  <a:schemeClr val="accent1">
                    <a:lumMod val="50000"/>
                  </a:schemeClr>
                </a:solidFill>
                <a:effectLst>
                  <a:outerShdw blurRad="38100" dist="38100" dir="2700000" algn="tl">
                    <a:srgbClr val="000000">
                      <a:alpha val="43137"/>
                    </a:srgbClr>
                  </a:outerShdw>
                </a:effectLst>
              </a:rPr>
              <a:t>, v</a:t>
            </a:r>
            <a:r>
              <a:rPr lang="es-ES" sz="3600" b="1" baseline="-25000" dirty="0">
                <a:solidFill>
                  <a:schemeClr val="accent1">
                    <a:lumMod val="50000"/>
                  </a:schemeClr>
                </a:solidFill>
                <a:effectLst>
                  <a:outerShdw blurRad="38100" dist="38100" dir="2700000" algn="tl">
                    <a:srgbClr val="000000">
                      <a:alpha val="43137"/>
                    </a:srgbClr>
                  </a:outerShdw>
                </a:effectLst>
              </a:rPr>
              <a:t>2</a:t>
            </a:r>
            <a:r>
              <a:rPr lang="es-ES" sz="3600" b="1" dirty="0">
                <a:solidFill>
                  <a:schemeClr val="accent1">
                    <a:lumMod val="50000"/>
                  </a:schemeClr>
                </a:solidFill>
                <a:effectLst>
                  <a:outerShdw blurRad="38100" dist="38100" dir="2700000" algn="tl">
                    <a:srgbClr val="000000">
                      <a:alpha val="43137"/>
                    </a:srgbClr>
                  </a:outerShdw>
                </a:effectLst>
              </a:rPr>
              <a:t>, . . . , </a:t>
            </a:r>
            <a:r>
              <a:rPr lang="es-ES" sz="3600" b="1" dirty="0" err="1">
                <a:solidFill>
                  <a:schemeClr val="accent1">
                    <a:lumMod val="50000"/>
                  </a:schemeClr>
                </a:solidFill>
                <a:effectLst>
                  <a:outerShdw blurRad="38100" dist="38100" dir="2700000" algn="tl">
                    <a:srgbClr val="000000">
                      <a:alpha val="43137"/>
                    </a:srgbClr>
                  </a:outerShdw>
                </a:effectLst>
              </a:rPr>
              <a:t>v</a:t>
            </a:r>
            <a:r>
              <a:rPr lang="es-ES" sz="3600" b="1" baseline="-25000" dirty="0" err="1">
                <a:solidFill>
                  <a:schemeClr val="accent1">
                    <a:lumMod val="50000"/>
                  </a:schemeClr>
                </a:solidFill>
                <a:effectLst>
                  <a:outerShdw blurRad="38100" dist="38100" dir="2700000" algn="tl">
                    <a:srgbClr val="000000">
                      <a:alpha val="43137"/>
                    </a:srgbClr>
                  </a:outerShdw>
                </a:effectLst>
              </a:rPr>
              <a:t>n</a:t>
            </a:r>
            <a:r>
              <a:rPr lang="es-ES" sz="3600" b="1" dirty="0">
                <a:solidFill>
                  <a:schemeClr val="accent1">
                    <a:lumMod val="50000"/>
                  </a:schemeClr>
                </a:solidFill>
                <a:effectLst>
                  <a:outerShdw blurRad="38100" dist="38100" dir="2700000" algn="tl">
                    <a:srgbClr val="000000">
                      <a:alpha val="43137"/>
                    </a:srgbClr>
                  </a:outerShdw>
                </a:effectLst>
              </a:rPr>
              <a:t>&gt;</a:t>
            </a:r>
            <a:r>
              <a:rPr lang="es-ES" sz="3600" dirty="0"/>
              <a:t>, donde </a:t>
            </a:r>
            <a:r>
              <a:rPr lang="es-ES" sz="3600" b="1" dirty="0">
                <a:solidFill>
                  <a:schemeClr val="accent1">
                    <a:lumMod val="50000"/>
                  </a:schemeClr>
                </a:solidFill>
                <a:effectLst>
                  <a:outerShdw blurRad="38100" dist="38100" dir="2700000" algn="tl">
                    <a:srgbClr val="000000">
                      <a:alpha val="43137"/>
                    </a:srgbClr>
                  </a:outerShdw>
                </a:effectLst>
              </a:rPr>
              <a:t>v</a:t>
            </a:r>
            <a:r>
              <a:rPr lang="es-ES" sz="3600" b="1" baseline="-25000" dirty="0">
                <a:solidFill>
                  <a:schemeClr val="accent1">
                    <a:lumMod val="50000"/>
                  </a:schemeClr>
                </a:solidFill>
                <a:effectLst>
                  <a:outerShdw blurRad="38100" dist="38100" dir="2700000" algn="tl">
                    <a:srgbClr val="000000">
                      <a:alpha val="43137"/>
                    </a:srgbClr>
                  </a:outerShdw>
                </a:effectLst>
              </a:rPr>
              <a:t>i </a:t>
            </a:r>
            <a:r>
              <a:rPr lang="es-ES" sz="3600" b="1" dirty="0">
                <a:solidFill>
                  <a:schemeClr val="accent1">
                    <a:lumMod val="50000"/>
                  </a:schemeClr>
                </a:solidFill>
                <a:effectLst>
                  <a:outerShdw blurRad="38100" dist="38100" dir="2700000" algn="tl">
                    <a:srgbClr val="000000">
                      <a:alpha val="43137"/>
                    </a:srgbClr>
                  </a:outerShdw>
                </a:effectLst>
              </a:rPr>
              <a:t>, 1 &lt;= i &lt;= n</a:t>
            </a:r>
            <a:r>
              <a:rPr lang="es-ES" sz="3600" dirty="0"/>
              <a:t>, es un elemento de </a:t>
            </a:r>
            <a:r>
              <a:rPr lang="es-ES" sz="3600" b="1" dirty="0" err="1">
                <a:solidFill>
                  <a:schemeClr val="accent1">
                    <a:lumMod val="50000"/>
                  </a:schemeClr>
                </a:solidFill>
                <a:effectLst>
                  <a:outerShdw blurRad="38100" dist="38100" dir="2700000" algn="tl">
                    <a:srgbClr val="000000">
                      <a:alpha val="43137"/>
                    </a:srgbClr>
                  </a:outerShdw>
                </a:effectLst>
              </a:rPr>
              <a:t>dom</a:t>
            </a:r>
            <a:r>
              <a:rPr lang="es-ES" sz="3600" b="1" dirty="0">
                <a:solidFill>
                  <a:schemeClr val="accent1">
                    <a:lumMod val="50000"/>
                  </a:schemeClr>
                </a:solidFill>
                <a:effectLst>
                  <a:outerShdw blurRad="38100" dist="38100" dir="2700000" algn="tl">
                    <a:srgbClr val="000000">
                      <a:alpha val="43137"/>
                    </a:srgbClr>
                  </a:outerShdw>
                </a:effectLst>
              </a:rPr>
              <a:t>(</a:t>
            </a:r>
            <a:r>
              <a:rPr lang="es-ES" sz="3600" b="1" dirty="0" err="1">
                <a:solidFill>
                  <a:schemeClr val="accent1">
                    <a:lumMod val="50000"/>
                  </a:schemeClr>
                </a:solidFill>
                <a:effectLst>
                  <a:outerShdw blurRad="38100" dist="38100" dir="2700000" algn="tl">
                    <a:srgbClr val="000000">
                      <a:alpha val="43137"/>
                    </a:srgbClr>
                  </a:outerShdw>
                </a:effectLst>
              </a:rPr>
              <a:t>A</a:t>
            </a:r>
            <a:r>
              <a:rPr lang="es-ES" sz="3600" b="1" baseline="-25000" dirty="0" err="1">
                <a:solidFill>
                  <a:schemeClr val="accent1">
                    <a:lumMod val="50000"/>
                  </a:schemeClr>
                </a:solidFill>
                <a:effectLst>
                  <a:outerShdw blurRad="38100" dist="38100" dir="2700000" algn="tl">
                    <a:srgbClr val="000000">
                      <a:alpha val="43137"/>
                    </a:srgbClr>
                  </a:outerShdw>
                </a:effectLst>
              </a:rPr>
              <a:t>i</a:t>
            </a:r>
            <a:r>
              <a:rPr lang="es-ES" sz="3600" b="1" dirty="0">
                <a:solidFill>
                  <a:schemeClr val="accent1">
                    <a:lumMod val="50000"/>
                  </a:schemeClr>
                </a:solidFill>
                <a:effectLst>
                  <a:outerShdw blurRad="38100" dist="38100" dir="2700000" algn="tl">
                    <a:srgbClr val="000000">
                      <a:alpha val="43137"/>
                    </a:srgbClr>
                  </a:outerShdw>
                </a:effectLst>
              </a:rPr>
              <a:t>)</a:t>
            </a:r>
            <a:r>
              <a:rPr lang="es-ES" sz="3600" dirty="0"/>
              <a:t> o un valor especial NULL (si es permitido).</a:t>
            </a:r>
          </a:p>
          <a:p>
            <a:pPr>
              <a:lnSpc>
                <a:spcPct val="100000"/>
              </a:lnSpc>
              <a:buSzPct val="80000"/>
            </a:pPr>
            <a:r>
              <a:rPr lang="es-ES" sz="3600" dirty="0"/>
              <a:t>El i-enésimo valor de la tupla </a:t>
            </a:r>
            <a:r>
              <a:rPr lang="es-ES" sz="3600" b="1" dirty="0">
                <a:solidFill>
                  <a:schemeClr val="accent1">
                    <a:lumMod val="50000"/>
                  </a:schemeClr>
                </a:solidFill>
                <a:effectLst>
                  <a:outerShdw blurRad="38100" dist="38100" dir="2700000" algn="tl">
                    <a:srgbClr val="000000">
                      <a:alpha val="43137"/>
                    </a:srgbClr>
                  </a:outerShdw>
                </a:effectLst>
              </a:rPr>
              <a:t>t</a:t>
            </a:r>
            <a:r>
              <a:rPr lang="es-ES" sz="3600" dirty="0"/>
              <a:t>, que se corresponde con el atributo </a:t>
            </a:r>
            <a:r>
              <a:rPr lang="es-ES" sz="3600" b="1" dirty="0" err="1">
                <a:solidFill>
                  <a:schemeClr val="accent1">
                    <a:lumMod val="50000"/>
                  </a:schemeClr>
                </a:solidFill>
                <a:effectLst>
                  <a:outerShdw blurRad="38100" dist="38100" dir="2700000" algn="tl">
                    <a:srgbClr val="000000">
                      <a:alpha val="43137"/>
                    </a:srgbClr>
                  </a:outerShdw>
                </a:effectLst>
              </a:rPr>
              <a:t>A</a:t>
            </a:r>
            <a:r>
              <a:rPr lang="es-ES" sz="3600" b="1" baseline="-25000" dirty="0" err="1">
                <a:solidFill>
                  <a:schemeClr val="accent1">
                    <a:lumMod val="50000"/>
                  </a:schemeClr>
                </a:solidFill>
                <a:effectLst>
                  <a:outerShdw blurRad="38100" dist="38100" dir="2700000" algn="tl">
                    <a:srgbClr val="000000">
                      <a:alpha val="43137"/>
                    </a:srgbClr>
                  </a:outerShdw>
                </a:effectLst>
              </a:rPr>
              <a:t>i</a:t>
            </a:r>
            <a:r>
              <a:rPr lang="es-ES" sz="3600" dirty="0"/>
              <a:t>, se referencia como </a:t>
            </a:r>
            <a:r>
              <a:rPr lang="es-ES" sz="3600" b="1" dirty="0">
                <a:solidFill>
                  <a:schemeClr val="accent1">
                    <a:lumMod val="50000"/>
                  </a:schemeClr>
                </a:solidFill>
                <a:effectLst>
                  <a:outerShdw blurRad="38100" dist="38100" dir="2700000" algn="tl">
                    <a:srgbClr val="000000">
                      <a:alpha val="43137"/>
                    </a:srgbClr>
                  </a:outerShdw>
                </a:effectLst>
              </a:rPr>
              <a:t>t[</a:t>
            </a:r>
            <a:r>
              <a:rPr lang="es-ES" sz="3600" b="1" dirty="0" err="1">
                <a:solidFill>
                  <a:schemeClr val="accent1">
                    <a:lumMod val="50000"/>
                  </a:schemeClr>
                </a:solidFill>
                <a:effectLst>
                  <a:outerShdw blurRad="38100" dist="38100" dir="2700000" algn="tl">
                    <a:srgbClr val="000000">
                      <a:alpha val="43137"/>
                    </a:srgbClr>
                  </a:outerShdw>
                </a:effectLst>
              </a:rPr>
              <a:t>A</a:t>
            </a:r>
            <a:r>
              <a:rPr lang="es-ES" sz="3600" b="1" baseline="-25000" dirty="0" err="1">
                <a:solidFill>
                  <a:schemeClr val="accent1">
                    <a:lumMod val="50000"/>
                  </a:schemeClr>
                </a:solidFill>
                <a:effectLst>
                  <a:outerShdw blurRad="38100" dist="38100" dir="2700000" algn="tl">
                    <a:srgbClr val="000000">
                      <a:alpha val="43137"/>
                    </a:srgbClr>
                  </a:outerShdw>
                </a:effectLst>
              </a:rPr>
              <a:t>i</a:t>
            </a:r>
            <a:r>
              <a:rPr lang="es-ES" sz="3600" b="1" dirty="0">
                <a:solidFill>
                  <a:schemeClr val="accent1">
                    <a:lumMod val="50000"/>
                  </a:schemeClr>
                </a:solidFill>
                <a:effectLst>
                  <a:outerShdw blurRad="38100" dist="38100" dir="2700000" algn="tl">
                    <a:srgbClr val="000000">
                      <a:alpha val="43137"/>
                    </a:srgbClr>
                  </a:outerShdw>
                </a:effectLst>
              </a:rPr>
              <a:t>]</a:t>
            </a:r>
            <a:r>
              <a:rPr lang="es-ES" sz="3600" dirty="0"/>
              <a:t> (o </a:t>
            </a:r>
            <a:r>
              <a:rPr lang="es-ES" sz="3600" b="1" dirty="0">
                <a:solidFill>
                  <a:schemeClr val="accent1">
                    <a:lumMod val="50000"/>
                  </a:schemeClr>
                </a:solidFill>
                <a:effectLst>
                  <a:outerShdw blurRad="38100" dist="38100" dir="2700000" algn="tl">
                    <a:srgbClr val="000000">
                      <a:alpha val="43137"/>
                    </a:srgbClr>
                  </a:outerShdw>
                </a:effectLst>
              </a:rPr>
              <a:t>t[i]</a:t>
            </a:r>
            <a:r>
              <a:rPr lang="es-ES" sz="3600" dirty="0"/>
              <a:t> si utilizamos una notación posicional).</a:t>
            </a:r>
          </a:p>
        </p:txBody>
      </p:sp>
    </p:spTree>
    <p:extLst>
      <p:ext uri="{BB962C8B-B14F-4D97-AF65-F5344CB8AC3E}">
        <p14:creationId xmlns:p14="http://schemas.microsoft.com/office/powerpoint/2010/main" val="9682319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7889</TotalTime>
  <Words>4083</Words>
  <Application>Microsoft Office PowerPoint</Application>
  <PresentationFormat>Presentación en pantalla (4:3)</PresentationFormat>
  <Paragraphs>428</Paragraphs>
  <Slides>48</Slides>
  <Notes>4</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48</vt:i4>
      </vt:variant>
    </vt:vector>
  </HeadingPairs>
  <TitlesOfParts>
    <vt:vector size="56" baseType="lpstr">
      <vt:lpstr>Arial</vt:lpstr>
      <vt:lpstr>Arial Narrow</vt:lpstr>
      <vt:lpstr>Calibri</vt:lpstr>
      <vt:lpstr>Calibri Light</vt:lpstr>
      <vt:lpstr>Gill Sans MT</vt:lpstr>
      <vt:lpstr>Times New Roman</vt:lpstr>
      <vt:lpstr>Tema de Office</vt:lpstr>
      <vt:lpstr>1_Tema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Jose Eduardo Leta</cp:lastModifiedBy>
  <cp:revision>247</cp:revision>
  <dcterms:modified xsi:type="dcterms:W3CDTF">2020-08-30T16:12:41Z</dcterms:modified>
</cp:coreProperties>
</file>