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Lst>
  <p:notesMasterIdLst>
    <p:notesMasterId r:id="rId40"/>
  </p:notesMasterIdLst>
  <p:sldIdLst>
    <p:sldId id="256" r:id="rId3"/>
    <p:sldId id="270" r:id="rId4"/>
    <p:sldId id="353" r:id="rId5"/>
    <p:sldId id="357" r:id="rId6"/>
    <p:sldId id="358" r:id="rId7"/>
    <p:sldId id="360" r:id="rId8"/>
    <p:sldId id="359" r:id="rId9"/>
    <p:sldId id="361" r:id="rId10"/>
    <p:sldId id="362" r:id="rId11"/>
    <p:sldId id="363" r:id="rId12"/>
    <p:sldId id="366" r:id="rId13"/>
    <p:sldId id="364" r:id="rId14"/>
    <p:sldId id="365" r:id="rId15"/>
    <p:sldId id="367" r:id="rId16"/>
    <p:sldId id="368" r:id="rId17"/>
    <p:sldId id="369" r:id="rId18"/>
    <p:sldId id="354" r:id="rId19"/>
    <p:sldId id="370" r:id="rId20"/>
    <p:sldId id="356" r:id="rId21"/>
    <p:sldId id="371" r:id="rId22"/>
    <p:sldId id="372" r:id="rId23"/>
    <p:sldId id="373" r:id="rId24"/>
    <p:sldId id="374" r:id="rId25"/>
    <p:sldId id="379" r:id="rId26"/>
    <p:sldId id="375" r:id="rId27"/>
    <p:sldId id="376" r:id="rId28"/>
    <p:sldId id="377" r:id="rId29"/>
    <p:sldId id="378" r:id="rId30"/>
    <p:sldId id="380" r:id="rId31"/>
    <p:sldId id="381" r:id="rId32"/>
    <p:sldId id="382" r:id="rId33"/>
    <p:sldId id="383" r:id="rId34"/>
    <p:sldId id="384" r:id="rId35"/>
    <p:sldId id="385" r:id="rId36"/>
    <p:sldId id="386" r:id="rId37"/>
    <p:sldId id="387" r:id="rId38"/>
    <p:sldId id="351" r:id="rId3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3070" autoAdjust="0"/>
  </p:normalViewPr>
  <p:slideViewPr>
    <p:cSldViewPr snapToGrid="0">
      <p:cViewPr varScale="1">
        <p:scale>
          <a:sx n="68" d="100"/>
          <a:sy n="68" d="100"/>
        </p:scale>
        <p:origin x="13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3905F8CB-4E99-4C23-91FA-B4341534720A}" type="slidenum">
              <a:rPr lang="en-US" sz="1400">
                <a:latin typeface="Times New Roman"/>
              </a:rPr>
              <a:t>‹Nº›</a:t>
            </a:fld>
            <a:endParaRPr/>
          </a:p>
        </p:txBody>
      </p:sp>
    </p:spTree>
    <p:extLst>
      <p:ext uri="{BB962C8B-B14F-4D97-AF65-F5344CB8AC3E}">
        <p14:creationId xmlns:p14="http://schemas.microsoft.com/office/powerpoint/2010/main" val="221593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70360" cy="455760"/>
          </a:xfrm>
          <a:prstGeom prst="rect">
            <a:avLst/>
          </a:prstGeom>
          <a:noFill/>
          <a:ln>
            <a:noFill/>
          </a:ln>
        </p:spPr>
      </p:sp>
      <p:sp>
        <p:nvSpPr>
          <p:cNvPr id="507" name="PlaceHolder 2"/>
          <p:cNvSpPr>
            <a:spLocks noGrp="1"/>
          </p:cNvSpPr>
          <p:nvPr>
            <p:ph type="body"/>
          </p:nvPr>
        </p:nvSpPr>
        <p:spPr>
          <a:xfrm>
            <a:off x="685800" y="4343400"/>
            <a:ext cx="5484960" cy="4113360"/>
          </a:xfrm>
          <a:prstGeom prst="rect">
            <a:avLst/>
          </a:prstGeom>
        </p:spPr>
        <p:txBody>
          <a:bodyPr lIns="0" tIns="0" rIns="0" bIns="0"/>
          <a:lstStyle/>
          <a:p>
            <a:endParaRPr/>
          </a:p>
        </p:txBody>
      </p:sp>
    </p:spTree>
    <p:extLst>
      <p:ext uri="{BB962C8B-B14F-4D97-AF65-F5344CB8AC3E}">
        <p14:creationId xmlns:p14="http://schemas.microsoft.com/office/powerpoint/2010/main" val="217809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10</a:t>
            </a:fld>
            <a:endParaRPr lang="en-US"/>
          </a:p>
        </p:txBody>
      </p:sp>
    </p:spTree>
    <p:extLst>
      <p:ext uri="{BB962C8B-B14F-4D97-AF65-F5344CB8AC3E}">
        <p14:creationId xmlns:p14="http://schemas.microsoft.com/office/powerpoint/2010/main" val="2727713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11</a:t>
            </a:fld>
            <a:endParaRPr lang="en-US"/>
          </a:p>
        </p:txBody>
      </p:sp>
    </p:spTree>
    <p:extLst>
      <p:ext uri="{BB962C8B-B14F-4D97-AF65-F5344CB8AC3E}">
        <p14:creationId xmlns:p14="http://schemas.microsoft.com/office/powerpoint/2010/main" val="2767429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12</a:t>
            </a:fld>
            <a:endParaRPr lang="en-US"/>
          </a:p>
        </p:txBody>
      </p:sp>
    </p:spTree>
    <p:extLst>
      <p:ext uri="{BB962C8B-B14F-4D97-AF65-F5344CB8AC3E}">
        <p14:creationId xmlns:p14="http://schemas.microsoft.com/office/powerpoint/2010/main" val="126788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13</a:t>
            </a:fld>
            <a:endParaRPr lang="en-US"/>
          </a:p>
        </p:txBody>
      </p:sp>
    </p:spTree>
    <p:extLst>
      <p:ext uri="{BB962C8B-B14F-4D97-AF65-F5344CB8AC3E}">
        <p14:creationId xmlns:p14="http://schemas.microsoft.com/office/powerpoint/2010/main" val="1804422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14</a:t>
            </a:fld>
            <a:endParaRPr lang="en-US"/>
          </a:p>
        </p:txBody>
      </p:sp>
    </p:spTree>
    <p:extLst>
      <p:ext uri="{BB962C8B-B14F-4D97-AF65-F5344CB8AC3E}">
        <p14:creationId xmlns:p14="http://schemas.microsoft.com/office/powerpoint/2010/main" val="1434911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15</a:t>
            </a:fld>
            <a:endParaRPr lang="en-US"/>
          </a:p>
        </p:txBody>
      </p:sp>
    </p:spTree>
    <p:extLst>
      <p:ext uri="{BB962C8B-B14F-4D97-AF65-F5344CB8AC3E}">
        <p14:creationId xmlns:p14="http://schemas.microsoft.com/office/powerpoint/2010/main" val="209536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16</a:t>
            </a:fld>
            <a:endParaRPr lang="en-US"/>
          </a:p>
        </p:txBody>
      </p:sp>
    </p:spTree>
    <p:extLst>
      <p:ext uri="{BB962C8B-B14F-4D97-AF65-F5344CB8AC3E}">
        <p14:creationId xmlns:p14="http://schemas.microsoft.com/office/powerpoint/2010/main" val="2869003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17</a:t>
            </a:fld>
            <a:endParaRPr lang="en-US"/>
          </a:p>
        </p:txBody>
      </p:sp>
    </p:spTree>
    <p:extLst>
      <p:ext uri="{BB962C8B-B14F-4D97-AF65-F5344CB8AC3E}">
        <p14:creationId xmlns:p14="http://schemas.microsoft.com/office/powerpoint/2010/main" val="438085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18</a:t>
            </a:fld>
            <a:endParaRPr lang="en-US"/>
          </a:p>
        </p:txBody>
      </p:sp>
    </p:spTree>
    <p:extLst>
      <p:ext uri="{BB962C8B-B14F-4D97-AF65-F5344CB8AC3E}">
        <p14:creationId xmlns:p14="http://schemas.microsoft.com/office/powerpoint/2010/main" val="729377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19</a:t>
            </a:fld>
            <a:endParaRPr lang="en-US"/>
          </a:p>
        </p:txBody>
      </p:sp>
    </p:spTree>
    <p:extLst>
      <p:ext uri="{BB962C8B-B14F-4D97-AF65-F5344CB8AC3E}">
        <p14:creationId xmlns:p14="http://schemas.microsoft.com/office/powerpoint/2010/main" val="163385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a:t>
            </a:fld>
            <a:endParaRPr lang="en-US"/>
          </a:p>
        </p:txBody>
      </p:sp>
    </p:spTree>
    <p:extLst>
      <p:ext uri="{BB962C8B-B14F-4D97-AF65-F5344CB8AC3E}">
        <p14:creationId xmlns:p14="http://schemas.microsoft.com/office/powerpoint/2010/main" val="204818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20</a:t>
            </a:fld>
            <a:endParaRPr lang="en-US"/>
          </a:p>
        </p:txBody>
      </p:sp>
    </p:spTree>
    <p:extLst>
      <p:ext uri="{BB962C8B-B14F-4D97-AF65-F5344CB8AC3E}">
        <p14:creationId xmlns:p14="http://schemas.microsoft.com/office/powerpoint/2010/main" val="4221576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21</a:t>
            </a:fld>
            <a:endParaRPr lang="en-US"/>
          </a:p>
        </p:txBody>
      </p:sp>
    </p:spTree>
    <p:extLst>
      <p:ext uri="{BB962C8B-B14F-4D97-AF65-F5344CB8AC3E}">
        <p14:creationId xmlns:p14="http://schemas.microsoft.com/office/powerpoint/2010/main" val="2819370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22</a:t>
            </a:fld>
            <a:endParaRPr lang="en-US"/>
          </a:p>
        </p:txBody>
      </p:sp>
    </p:spTree>
    <p:extLst>
      <p:ext uri="{BB962C8B-B14F-4D97-AF65-F5344CB8AC3E}">
        <p14:creationId xmlns:p14="http://schemas.microsoft.com/office/powerpoint/2010/main" val="3281498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23</a:t>
            </a:fld>
            <a:endParaRPr lang="en-US"/>
          </a:p>
        </p:txBody>
      </p:sp>
    </p:spTree>
    <p:extLst>
      <p:ext uri="{BB962C8B-B14F-4D97-AF65-F5344CB8AC3E}">
        <p14:creationId xmlns:p14="http://schemas.microsoft.com/office/powerpoint/2010/main" val="341567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24</a:t>
            </a:fld>
            <a:endParaRPr lang="en-US"/>
          </a:p>
        </p:txBody>
      </p:sp>
    </p:spTree>
    <p:extLst>
      <p:ext uri="{BB962C8B-B14F-4D97-AF65-F5344CB8AC3E}">
        <p14:creationId xmlns:p14="http://schemas.microsoft.com/office/powerpoint/2010/main" val="2359165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25</a:t>
            </a:fld>
            <a:endParaRPr lang="en-US"/>
          </a:p>
        </p:txBody>
      </p:sp>
    </p:spTree>
    <p:extLst>
      <p:ext uri="{BB962C8B-B14F-4D97-AF65-F5344CB8AC3E}">
        <p14:creationId xmlns:p14="http://schemas.microsoft.com/office/powerpoint/2010/main" val="331525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26</a:t>
            </a:fld>
            <a:endParaRPr lang="en-US"/>
          </a:p>
        </p:txBody>
      </p:sp>
    </p:spTree>
    <p:extLst>
      <p:ext uri="{BB962C8B-B14F-4D97-AF65-F5344CB8AC3E}">
        <p14:creationId xmlns:p14="http://schemas.microsoft.com/office/powerpoint/2010/main" val="2951213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27</a:t>
            </a:fld>
            <a:endParaRPr lang="en-US"/>
          </a:p>
        </p:txBody>
      </p:sp>
    </p:spTree>
    <p:extLst>
      <p:ext uri="{BB962C8B-B14F-4D97-AF65-F5344CB8AC3E}">
        <p14:creationId xmlns:p14="http://schemas.microsoft.com/office/powerpoint/2010/main" val="1652825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28</a:t>
            </a:fld>
            <a:endParaRPr lang="en-US"/>
          </a:p>
        </p:txBody>
      </p:sp>
    </p:spTree>
    <p:extLst>
      <p:ext uri="{BB962C8B-B14F-4D97-AF65-F5344CB8AC3E}">
        <p14:creationId xmlns:p14="http://schemas.microsoft.com/office/powerpoint/2010/main" val="1316426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29</a:t>
            </a:fld>
            <a:endParaRPr lang="en-US"/>
          </a:p>
        </p:txBody>
      </p:sp>
    </p:spTree>
    <p:extLst>
      <p:ext uri="{BB962C8B-B14F-4D97-AF65-F5344CB8AC3E}">
        <p14:creationId xmlns:p14="http://schemas.microsoft.com/office/powerpoint/2010/main" val="336325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a:t>
            </a:fld>
            <a:endParaRPr lang="en-US"/>
          </a:p>
        </p:txBody>
      </p:sp>
    </p:spTree>
    <p:extLst>
      <p:ext uri="{BB962C8B-B14F-4D97-AF65-F5344CB8AC3E}">
        <p14:creationId xmlns:p14="http://schemas.microsoft.com/office/powerpoint/2010/main" val="4052638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30</a:t>
            </a:fld>
            <a:endParaRPr lang="en-US"/>
          </a:p>
        </p:txBody>
      </p:sp>
    </p:spTree>
    <p:extLst>
      <p:ext uri="{BB962C8B-B14F-4D97-AF65-F5344CB8AC3E}">
        <p14:creationId xmlns:p14="http://schemas.microsoft.com/office/powerpoint/2010/main" val="3412826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31</a:t>
            </a:fld>
            <a:endParaRPr lang="en-US"/>
          </a:p>
        </p:txBody>
      </p:sp>
    </p:spTree>
    <p:extLst>
      <p:ext uri="{BB962C8B-B14F-4D97-AF65-F5344CB8AC3E}">
        <p14:creationId xmlns:p14="http://schemas.microsoft.com/office/powerpoint/2010/main" val="3707081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32</a:t>
            </a:fld>
            <a:endParaRPr lang="en-US"/>
          </a:p>
        </p:txBody>
      </p:sp>
    </p:spTree>
    <p:extLst>
      <p:ext uri="{BB962C8B-B14F-4D97-AF65-F5344CB8AC3E}">
        <p14:creationId xmlns:p14="http://schemas.microsoft.com/office/powerpoint/2010/main" val="1871896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33</a:t>
            </a:fld>
            <a:endParaRPr lang="en-US"/>
          </a:p>
        </p:txBody>
      </p:sp>
    </p:spTree>
    <p:extLst>
      <p:ext uri="{BB962C8B-B14F-4D97-AF65-F5344CB8AC3E}">
        <p14:creationId xmlns:p14="http://schemas.microsoft.com/office/powerpoint/2010/main" val="2565858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34</a:t>
            </a:fld>
            <a:endParaRPr lang="en-US"/>
          </a:p>
        </p:txBody>
      </p:sp>
    </p:spTree>
    <p:extLst>
      <p:ext uri="{BB962C8B-B14F-4D97-AF65-F5344CB8AC3E}">
        <p14:creationId xmlns:p14="http://schemas.microsoft.com/office/powerpoint/2010/main" val="667498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35</a:t>
            </a:fld>
            <a:endParaRPr lang="en-US"/>
          </a:p>
        </p:txBody>
      </p:sp>
    </p:spTree>
    <p:extLst>
      <p:ext uri="{BB962C8B-B14F-4D97-AF65-F5344CB8AC3E}">
        <p14:creationId xmlns:p14="http://schemas.microsoft.com/office/powerpoint/2010/main" val="360313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36</a:t>
            </a:fld>
            <a:endParaRPr lang="en-US"/>
          </a:p>
        </p:txBody>
      </p:sp>
    </p:spTree>
    <p:extLst>
      <p:ext uri="{BB962C8B-B14F-4D97-AF65-F5344CB8AC3E}">
        <p14:creationId xmlns:p14="http://schemas.microsoft.com/office/powerpoint/2010/main" val="432328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4</a:t>
            </a:fld>
            <a:endParaRPr lang="en-US"/>
          </a:p>
        </p:txBody>
      </p:sp>
    </p:spTree>
    <p:extLst>
      <p:ext uri="{BB962C8B-B14F-4D97-AF65-F5344CB8AC3E}">
        <p14:creationId xmlns:p14="http://schemas.microsoft.com/office/powerpoint/2010/main" val="148500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5</a:t>
            </a:fld>
            <a:endParaRPr lang="en-US"/>
          </a:p>
        </p:txBody>
      </p:sp>
    </p:spTree>
    <p:extLst>
      <p:ext uri="{BB962C8B-B14F-4D97-AF65-F5344CB8AC3E}">
        <p14:creationId xmlns:p14="http://schemas.microsoft.com/office/powerpoint/2010/main" val="1344026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6</a:t>
            </a:fld>
            <a:endParaRPr lang="en-US"/>
          </a:p>
        </p:txBody>
      </p:sp>
    </p:spTree>
    <p:extLst>
      <p:ext uri="{BB962C8B-B14F-4D97-AF65-F5344CB8AC3E}">
        <p14:creationId xmlns:p14="http://schemas.microsoft.com/office/powerpoint/2010/main" val="321637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7</a:t>
            </a:fld>
            <a:endParaRPr lang="en-US"/>
          </a:p>
        </p:txBody>
      </p:sp>
    </p:spTree>
    <p:extLst>
      <p:ext uri="{BB962C8B-B14F-4D97-AF65-F5344CB8AC3E}">
        <p14:creationId xmlns:p14="http://schemas.microsoft.com/office/powerpoint/2010/main" val="373680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8</a:t>
            </a:fld>
            <a:endParaRPr lang="en-US"/>
          </a:p>
        </p:txBody>
      </p:sp>
    </p:spTree>
    <p:extLst>
      <p:ext uri="{BB962C8B-B14F-4D97-AF65-F5344CB8AC3E}">
        <p14:creationId xmlns:p14="http://schemas.microsoft.com/office/powerpoint/2010/main" val="237119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9</a:t>
            </a:fld>
            <a:endParaRPr lang="en-US"/>
          </a:p>
        </p:txBody>
      </p:sp>
    </p:spTree>
    <p:extLst>
      <p:ext uri="{BB962C8B-B14F-4D97-AF65-F5344CB8AC3E}">
        <p14:creationId xmlns:p14="http://schemas.microsoft.com/office/powerpoint/2010/main" val="533176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0929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464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1387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85897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26827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072006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7240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30/8/2020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0309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30/8/2020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838268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30/8/2020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052791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6961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983746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8770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563522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5921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181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28367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30/8/2020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9445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30/8/2020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59777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30/8/2020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4110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73594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8992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30/8/2020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2210285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30/8/2020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37591428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385F8F5A-0AA9-419A-921A-CF8C9A368957}"/>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6" name="Rectangle 3">
            <a:extLst>
              <a:ext uri="{FF2B5EF4-FFF2-40B4-BE49-F238E27FC236}">
                <a16:creationId xmlns:a16="http://schemas.microsoft.com/office/drawing/2014/main" id="{A00ABF0B-3F12-4EB2-9291-E890C7385EB6}"/>
              </a:ext>
            </a:extLst>
          </p:cNvPr>
          <p:cNvSpPr/>
          <p:nvPr/>
        </p:nvSpPr>
        <p:spPr>
          <a:xfrm>
            <a:off x="153045" y="2817846"/>
            <a:ext cx="8864345" cy="1015663"/>
          </a:xfrm>
          <a:prstGeom prst="rect">
            <a:avLst/>
          </a:prstGeom>
        </p:spPr>
        <p:txBody>
          <a:bodyPr wrap="square">
            <a:spAutoFit/>
          </a:bodyPr>
          <a:lstStyle/>
          <a:p>
            <a:pPr lvl="0" algn="ctr"/>
            <a:r>
              <a:rPr lang="es-ES" sz="6000" kern="0" dirty="0">
                <a:ln>
                  <a:solidFill>
                    <a:srgbClr val="5B9BD5"/>
                  </a:solidFill>
                </a:ln>
                <a:solidFill>
                  <a:srgbClr val="44546A"/>
                </a:solidFill>
              </a:rPr>
              <a:t>Dependencias Funcionales</a:t>
            </a:r>
          </a:p>
        </p:txBody>
      </p:sp>
      <p:sp>
        <p:nvSpPr>
          <p:cNvPr id="7" name="2 Subtítulo">
            <a:extLst>
              <a:ext uri="{FF2B5EF4-FFF2-40B4-BE49-F238E27FC236}">
                <a16:creationId xmlns:a16="http://schemas.microsoft.com/office/drawing/2014/main" id="{82DF8BF3-919C-461A-961C-79BC4F44C584}"/>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2 – Redundancias y anomalías</a:t>
            </a:r>
            <a:endParaRPr lang="es-AR" dirty="0"/>
          </a:p>
        </p:txBody>
      </p:sp>
      <p:sp>
        <p:nvSpPr>
          <p:cNvPr id="133" name="CustomShape 2"/>
          <p:cNvSpPr/>
          <p:nvPr/>
        </p:nvSpPr>
        <p:spPr>
          <a:xfrm>
            <a:off x="215154" y="874060"/>
            <a:ext cx="8740587" cy="2447364"/>
          </a:xfrm>
          <a:prstGeom prst="rect">
            <a:avLst/>
          </a:prstGeom>
          <a:noFill/>
          <a:ln>
            <a:noFill/>
          </a:ln>
        </p:spPr>
        <p:txBody>
          <a:bodyPr lIns="90000" tIns="45000" rIns="90000" bIns="45000">
            <a:normAutofit fontScale="77500" lnSpcReduction="20000"/>
          </a:bodyPr>
          <a:lstStyle/>
          <a:p>
            <a:pPr>
              <a:lnSpc>
                <a:spcPct val="100000"/>
              </a:lnSpc>
              <a:spcBef>
                <a:spcPts val="1200"/>
              </a:spcBef>
              <a:buSzPct val="80000"/>
            </a:pPr>
            <a:r>
              <a:rPr lang="es-ES" sz="3200" dirty="0">
                <a:solidFill>
                  <a:srgbClr val="000000"/>
                </a:solidFill>
              </a:rPr>
              <a:t>Anomalías de modificación:</a:t>
            </a:r>
          </a:p>
          <a:p>
            <a:pPr>
              <a:lnSpc>
                <a:spcPct val="100000"/>
              </a:lnSpc>
              <a:spcBef>
                <a:spcPts val="1200"/>
              </a:spcBef>
              <a:buSzPct val="80000"/>
            </a:pPr>
            <a:r>
              <a:rPr lang="es-ES" sz="3200" dirty="0">
                <a:solidFill>
                  <a:srgbClr val="000000"/>
                </a:solidFill>
              </a:rPr>
              <a:t>La anomalía de modificación sugiere que al tener información redundante podemos dejar la base de datos en un estado inconsistente. En el ejemplo, si cambiamos el valor de uno de los atributos de un departamento particular, debemos actualizar las </a:t>
            </a:r>
            <a:r>
              <a:rPr lang="es-ES" sz="3200" dirty="0" err="1">
                <a:solidFill>
                  <a:srgbClr val="000000"/>
                </a:solidFill>
              </a:rPr>
              <a:t>tuplas</a:t>
            </a:r>
            <a:r>
              <a:rPr lang="es-ES" sz="3200" dirty="0">
                <a:solidFill>
                  <a:srgbClr val="000000"/>
                </a:solidFill>
              </a:rPr>
              <a:t> de todos los empleados que trabajan en ese departamento; en caso de no hacerlo, la base de datos se volverá inconsistente.</a:t>
            </a:r>
          </a:p>
        </p:txBody>
      </p:sp>
      <p:pic>
        <p:nvPicPr>
          <p:cNvPr id="2" name="Picture 1"/>
          <p:cNvPicPr>
            <a:picLocks noChangeAspect="1"/>
          </p:cNvPicPr>
          <p:nvPr/>
        </p:nvPicPr>
        <p:blipFill>
          <a:blip r:embed="rId3"/>
          <a:stretch>
            <a:fillRect/>
          </a:stretch>
        </p:blipFill>
        <p:spPr>
          <a:xfrm>
            <a:off x="16972" y="3174346"/>
            <a:ext cx="9127028" cy="3535737"/>
          </a:xfrm>
          <a:prstGeom prst="rect">
            <a:avLst/>
          </a:prstGeom>
        </p:spPr>
      </p:pic>
    </p:spTree>
    <p:extLst>
      <p:ext uri="{BB962C8B-B14F-4D97-AF65-F5344CB8AC3E}">
        <p14:creationId xmlns:p14="http://schemas.microsoft.com/office/powerpoint/2010/main" val="39648020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2 – Redundancias y anomalías</a:t>
            </a:r>
            <a:endParaRPr lang="es-AR" dirty="0"/>
          </a:p>
        </p:txBody>
      </p:sp>
      <p:pic>
        <p:nvPicPr>
          <p:cNvPr id="3" name="Picture 2"/>
          <p:cNvPicPr>
            <a:picLocks noChangeAspect="1"/>
          </p:cNvPicPr>
          <p:nvPr/>
        </p:nvPicPr>
        <p:blipFill>
          <a:blip r:embed="rId3"/>
          <a:stretch>
            <a:fillRect/>
          </a:stretch>
        </p:blipFill>
        <p:spPr>
          <a:xfrm>
            <a:off x="242049" y="968188"/>
            <a:ext cx="8454698" cy="5889812"/>
          </a:xfrm>
          <a:prstGeom prst="rect">
            <a:avLst/>
          </a:prstGeom>
        </p:spPr>
      </p:pic>
    </p:spTree>
    <p:extLst>
      <p:ext uri="{BB962C8B-B14F-4D97-AF65-F5344CB8AC3E}">
        <p14:creationId xmlns:p14="http://schemas.microsoft.com/office/powerpoint/2010/main" val="35941282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3 – Valores NULL</a:t>
            </a:r>
            <a:endParaRPr lang="es-AR" dirty="0"/>
          </a:p>
        </p:txBody>
      </p:sp>
      <p:sp>
        <p:nvSpPr>
          <p:cNvPr id="133" name="CustomShape 2"/>
          <p:cNvSpPr/>
          <p:nvPr/>
        </p:nvSpPr>
        <p:spPr>
          <a:xfrm>
            <a:off x="215154" y="874060"/>
            <a:ext cx="8740587" cy="5674658"/>
          </a:xfrm>
          <a:prstGeom prst="rect">
            <a:avLst/>
          </a:prstGeom>
          <a:noFill/>
          <a:ln>
            <a:noFill/>
          </a:ln>
        </p:spPr>
        <p:txBody>
          <a:bodyPr lIns="90000" tIns="45000" rIns="90000" bIns="45000">
            <a:normAutofit fontScale="85000" lnSpcReduction="20000"/>
          </a:bodyPr>
          <a:lstStyle/>
          <a:p>
            <a:pPr>
              <a:spcBef>
                <a:spcPts val="1200"/>
              </a:spcBef>
              <a:buSzPct val="80000"/>
            </a:pPr>
            <a:r>
              <a:rPr lang="es-ES" sz="3200" dirty="0">
                <a:solidFill>
                  <a:srgbClr val="000000"/>
                </a:solidFill>
              </a:rPr>
              <a:t>En relaciones grandes, si muchos de los atributos no se aplican a todas las </a:t>
            </a:r>
            <a:r>
              <a:rPr lang="es-ES" sz="3200" dirty="0" err="1">
                <a:solidFill>
                  <a:srgbClr val="000000"/>
                </a:solidFill>
              </a:rPr>
              <a:t>tuplas</a:t>
            </a:r>
            <a:r>
              <a:rPr lang="es-ES" sz="3200" dirty="0">
                <a:solidFill>
                  <a:srgbClr val="000000"/>
                </a:solidFill>
              </a:rPr>
              <a:t> de la relación, nos encontraremos con muchos valores NULL en esas </a:t>
            </a:r>
            <a:r>
              <a:rPr lang="es-ES" sz="3200" dirty="0" err="1">
                <a:solidFill>
                  <a:srgbClr val="000000"/>
                </a:solidFill>
              </a:rPr>
              <a:t>tuplas</a:t>
            </a:r>
            <a:r>
              <a:rPr lang="es-ES" sz="3200" dirty="0">
                <a:solidFill>
                  <a:srgbClr val="000000"/>
                </a:solidFill>
              </a:rPr>
              <a:t>, lo que genera desperdicio de espacio de almacenamiento y resultados impredecibles en las comparaciones. También los NULL pueden tener múltiples interpretaciones:</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El atributo no se aplica a esta </a:t>
            </a:r>
            <a:r>
              <a:rPr lang="es-ES" sz="3200" dirty="0" err="1">
                <a:solidFill>
                  <a:srgbClr val="000000"/>
                </a:solidFill>
              </a:rPr>
              <a:t>tupla</a:t>
            </a:r>
            <a:r>
              <a:rPr lang="es-ES" sz="3200" dirty="0">
                <a:solidFill>
                  <a:srgbClr val="000000"/>
                </a:solidFill>
              </a:rPr>
              <a:t>.</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El valor de atributo de esta </a:t>
            </a:r>
            <a:r>
              <a:rPr lang="es-ES" sz="3200" dirty="0" err="1">
                <a:solidFill>
                  <a:srgbClr val="000000"/>
                </a:solidFill>
              </a:rPr>
              <a:t>tupla</a:t>
            </a:r>
            <a:r>
              <a:rPr lang="es-ES" sz="3200" dirty="0">
                <a:solidFill>
                  <a:srgbClr val="000000"/>
                </a:solidFill>
              </a:rPr>
              <a:t> es desconocido.</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El valor es conocido pero está ausente, es decir, aún no se ha grabado.</a:t>
            </a:r>
          </a:p>
          <a:p>
            <a:pPr>
              <a:lnSpc>
                <a:spcPct val="100000"/>
              </a:lnSpc>
              <a:spcBef>
                <a:spcPts val="1200"/>
              </a:spcBef>
              <a:buSzPct val="80000"/>
            </a:pPr>
            <a:r>
              <a:rPr lang="es-ES" sz="3200" dirty="0">
                <a:solidFill>
                  <a:srgbClr val="000000"/>
                </a:solidFill>
              </a:rPr>
              <a:t>La tercera directriz dice que hay que evitar tener en una relación base atributos cuyos valores sean NULL frecuentemente. En caso de no poder evitarlo hay que asegúrese de que se aplican sólo en casos excepcionales y no se aplican a la mayor parte de las </a:t>
            </a:r>
            <a:r>
              <a:rPr lang="es-ES" sz="3200" dirty="0" err="1">
                <a:solidFill>
                  <a:srgbClr val="000000"/>
                </a:solidFill>
              </a:rPr>
              <a:t>tuplas</a:t>
            </a:r>
            <a:r>
              <a:rPr lang="es-ES" sz="3200" dirty="0">
                <a:solidFill>
                  <a:srgbClr val="000000"/>
                </a:solidFill>
              </a:rPr>
              <a:t> de la relación.</a:t>
            </a:r>
          </a:p>
          <a:p>
            <a:pPr marL="457200" indent="-457200">
              <a:lnSpc>
                <a:spcPct val="100000"/>
              </a:lnSpc>
              <a:spcBef>
                <a:spcPts val="1200"/>
              </a:spcBef>
              <a:buSzPct val="80000"/>
              <a:buFont typeface="Arial" panose="020B0604020202020204" pitchFamily="34" charset="0"/>
              <a:buChar char="•"/>
            </a:pPr>
            <a:endParaRPr lang="es-ES" sz="3200" dirty="0">
              <a:solidFill>
                <a:srgbClr val="000000"/>
              </a:solidFill>
            </a:endParaRPr>
          </a:p>
        </p:txBody>
      </p:sp>
    </p:spTree>
    <p:extLst>
      <p:ext uri="{BB962C8B-B14F-4D97-AF65-F5344CB8AC3E}">
        <p14:creationId xmlns:p14="http://schemas.microsoft.com/office/powerpoint/2010/main" val="22657773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4 – </a:t>
            </a:r>
            <a:r>
              <a:rPr lang="es-ES" sz="4300" dirty="0" err="1">
                <a:solidFill>
                  <a:srgbClr val="572314"/>
                </a:solidFill>
                <a:latin typeface="Gill Sans MT"/>
              </a:rPr>
              <a:t>Tuplas</a:t>
            </a:r>
            <a:r>
              <a:rPr lang="es-ES" sz="4300" dirty="0">
                <a:solidFill>
                  <a:srgbClr val="572314"/>
                </a:solidFill>
                <a:latin typeface="Gill Sans MT"/>
              </a:rPr>
              <a:t> Falsas</a:t>
            </a:r>
            <a:endParaRPr lang="es-AR" dirty="0"/>
          </a:p>
        </p:txBody>
      </p:sp>
      <p:sp>
        <p:nvSpPr>
          <p:cNvPr id="133" name="CustomShape 2"/>
          <p:cNvSpPr/>
          <p:nvPr/>
        </p:nvSpPr>
        <p:spPr>
          <a:xfrm>
            <a:off x="215154" y="874059"/>
            <a:ext cx="8740587" cy="5809129"/>
          </a:xfrm>
          <a:prstGeom prst="rect">
            <a:avLst/>
          </a:prstGeom>
          <a:noFill/>
          <a:ln>
            <a:noFill/>
          </a:ln>
        </p:spPr>
        <p:txBody>
          <a:bodyPr lIns="90000" tIns="45000" rIns="90000" bIns="45000">
            <a:normAutofit fontScale="92500" lnSpcReduction="10000"/>
          </a:bodyPr>
          <a:lstStyle/>
          <a:p>
            <a:pPr>
              <a:lnSpc>
                <a:spcPct val="100000"/>
              </a:lnSpc>
              <a:spcBef>
                <a:spcPts val="1200"/>
              </a:spcBef>
              <a:buSzPct val="80000"/>
            </a:pPr>
            <a:r>
              <a:rPr lang="es-ES" sz="3200" dirty="0">
                <a:solidFill>
                  <a:srgbClr val="000000"/>
                </a:solidFill>
              </a:rPr>
              <a:t>Las </a:t>
            </a:r>
            <a:r>
              <a:rPr lang="es-ES" sz="3200" dirty="0" err="1">
                <a:solidFill>
                  <a:srgbClr val="000000"/>
                </a:solidFill>
              </a:rPr>
              <a:t>tuplas</a:t>
            </a:r>
            <a:r>
              <a:rPr lang="es-ES" sz="3200" dirty="0">
                <a:solidFill>
                  <a:srgbClr val="000000"/>
                </a:solidFill>
              </a:rPr>
              <a:t> falsas surgen cuando no podemos recuperar la información que fue originalmente guardada en la base de datos. Cuando necesitamos recuperar información de las distintas relaciones combinadas entre sí, esa información debe ser la correcta, un mal diseño puede generar muchas más </a:t>
            </a:r>
            <a:r>
              <a:rPr lang="es-ES" sz="3200" dirty="0" err="1">
                <a:solidFill>
                  <a:srgbClr val="000000"/>
                </a:solidFill>
              </a:rPr>
              <a:t>tuplas</a:t>
            </a:r>
            <a:r>
              <a:rPr lang="es-ES" sz="3200" dirty="0">
                <a:solidFill>
                  <a:srgbClr val="000000"/>
                </a:solidFill>
              </a:rPr>
              <a:t> que las existentes en el conjunto original.</a:t>
            </a:r>
          </a:p>
          <a:p>
            <a:pPr>
              <a:lnSpc>
                <a:spcPct val="100000"/>
              </a:lnSpc>
              <a:spcBef>
                <a:spcPts val="1200"/>
              </a:spcBef>
              <a:buSzPct val="80000"/>
            </a:pPr>
            <a:r>
              <a:rPr lang="es-ES" sz="3200" dirty="0">
                <a:solidFill>
                  <a:srgbClr val="000000"/>
                </a:solidFill>
              </a:rPr>
              <a:t>La cuarta directriz establece que el diseño de los esquemas de relación  se debe realizar de forma que puedan concatenarse con condiciones de igualdad en los atributos que son parejas de clave principal y </a:t>
            </a:r>
            <a:r>
              <a:rPr lang="es-ES" sz="3200" dirty="0" err="1">
                <a:solidFill>
                  <a:srgbClr val="000000"/>
                </a:solidFill>
              </a:rPr>
              <a:t>foreign</a:t>
            </a:r>
            <a:r>
              <a:rPr lang="es-ES" sz="3200" dirty="0">
                <a:solidFill>
                  <a:srgbClr val="000000"/>
                </a:solidFill>
              </a:rPr>
              <a:t> </a:t>
            </a:r>
            <a:r>
              <a:rPr lang="es-ES" sz="3200" dirty="0" err="1">
                <a:solidFill>
                  <a:srgbClr val="000000"/>
                </a:solidFill>
              </a:rPr>
              <a:t>key</a:t>
            </a:r>
            <a:r>
              <a:rPr lang="es-ES" sz="3200" dirty="0">
                <a:solidFill>
                  <a:srgbClr val="000000"/>
                </a:solidFill>
              </a:rPr>
              <a:t> de forma que se garantice que no se van a generar </a:t>
            </a:r>
            <a:r>
              <a:rPr lang="es-ES" sz="3200" dirty="0" err="1">
                <a:solidFill>
                  <a:srgbClr val="000000"/>
                </a:solidFill>
              </a:rPr>
              <a:t>tuplas</a:t>
            </a:r>
            <a:r>
              <a:rPr lang="es-ES" sz="3200" dirty="0">
                <a:solidFill>
                  <a:srgbClr val="000000"/>
                </a:solidFill>
              </a:rPr>
              <a:t> falsas.</a:t>
            </a:r>
          </a:p>
        </p:txBody>
      </p:sp>
    </p:spTree>
    <p:extLst>
      <p:ext uri="{BB962C8B-B14F-4D97-AF65-F5344CB8AC3E}">
        <p14:creationId xmlns:p14="http://schemas.microsoft.com/office/powerpoint/2010/main" val="21369724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4 – </a:t>
            </a:r>
            <a:r>
              <a:rPr lang="es-ES" sz="4300" dirty="0" err="1">
                <a:solidFill>
                  <a:srgbClr val="572314"/>
                </a:solidFill>
                <a:latin typeface="Gill Sans MT"/>
              </a:rPr>
              <a:t>Tuplas</a:t>
            </a:r>
            <a:r>
              <a:rPr lang="es-ES" sz="4300" dirty="0">
                <a:solidFill>
                  <a:srgbClr val="572314"/>
                </a:solidFill>
                <a:latin typeface="Gill Sans MT"/>
              </a:rPr>
              <a:t> Falsas</a:t>
            </a:r>
            <a:endParaRPr lang="es-AR" dirty="0"/>
          </a:p>
        </p:txBody>
      </p:sp>
      <p:sp>
        <p:nvSpPr>
          <p:cNvPr id="133" name="CustomShape 2"/>
          <p:cNvSpPr/>
          <p:nvPr/>
        </p:nvSpPr>
        <p:spPr>
          <a:xfrm>
            <a:off x="215154" y="874060"/>
            <a:ext cx="8740587" cy="2460811"/>
          </a:xfrm>
          <a:prstGeom prst="rect">
            <a:avLst/>
          </a:prstGeom>
          <a:noFill/>
          <a:ln>
            <a:noFill/>
          </a:ln>
        </p:spPr>
        <p:txBody>
          <a:bodyPr lIns="90000" tIns="45000" rIns="90000" bIns="45000">
            <a:normAutofit fontScale="92500" lnSpcReduction="20000"/>
          </a:bodyPr>
          <a:lstStyle/>
          <a:p>
            <a:pPr>
              <a:lnSpc>
                <a:spcPct val="100000"/>
              </a:lnSpc>
              <a:spcBef>
                <a:spcPts val="1200"/>
              </a:spcBef>
              <a:buSzPct val="80000"/>
            </a:pPr>
            <a:r>
              <a:rPr lang="es-ES" sz="3200" dirty="0">
                <a:solidFill>
                  <a:srgbClr val="000000"/>
                </a:solidFill>
              </a:rPr>
              <a:t>Evite las relaciones que contienen atributos coincidentes que no son combinaciones de </a:t>
            </a:r>
            <a:r>
              <a:rPr lang="es-ES" sz="3200" dirty="0" err="1">
                <a:solidFill>
                  <a:srgbClr val="000000"/>
                </a:solidFill>
              </a:rPr>
              <a:t>foreign</a:t>
            </a:r>
            <a:r>
              <a:rPr lang="es-ES" sz="3200" dirty="0">
                <a:solidFill>
                  <a:srgbClr val="000000"/>
                </a:solidFill>
              </a:rPr>
              <a:t> </a:t>
            </a:r>
            <a:r>
              <a:rPr lang="es-ES" sz="3200" dirty="0" err="1">
                <a:solidFill>
                  <a:srgbClr val="000000"/>
                </a:solidFill>
              </a:rPr>
              <a:t>key</a:t>
            </a:r>
            <a:r>
              <a:rPr lang="es-ES" sz="3200" dirty="0">
                <a:solidFill>
                  <a:srgbClr val="000000"/>
                </a:solidFill>
              </a:rPr>
              <a:t> y clave principal ya que la concatenación de estos atributos puede producir </a:t>
            </a:r>
            <a:r>
              <a:rPr lang="es-ES" sz="3200" dirty="0" err="1">
                <a:solidFill>
                  <a:srgbClr val="000000"/>
                </a:solidFill>
              </a:rPr>
              <a:t>tuplas</a:t>
            </a:r>
            <a:r>
              <a:rPr lang="es-ES" sz="3200" dirty="0">
                <a:solidFill>
                  <a:srgbClr val="000000"/>
                </a:solidFill>
              </a:rPr>
              <a:t> falsas.</a:t>
            </a:r>
          </a:p>
          <a:p>
            <a:pPr>
              <a:lnSpc>
                <a:spcPct val="100000"/>
              </a:lnSpc>
              <a:spcBef>
                <a:spcPts val="1200"/>
              </a:spcBef>
              <a:buSzPct val="80000"/>
            </a:pPr>
            <a:r>
              <a:rPr lang="es-ES" sz="3200" dirty="0">
                <a:solidFill>
                  <a:srgbClr val="000000"/>
                </a:solidFill>
              </a:rPr>
              <a:t>Lo veremos mas claro con un ejemplo, imaginemos las siguientes relaciones (sigue en diapositiva próxima):</a:t>
            </a:r>
          </a:p>
        </p:txBody>
      </p:sp>
      <p:pic>
        <p:nvPicPr>
          <p:cNvPr id="2" name="Picture 1"/>
          <p:cNvPicPr>
            <a:picLocks noChangeAspect="1"/>
          </p:cNvPicPr>
          <p:nvPr/>
        </p:nvPicPr>
        <p:blipFill>
          <a:blip r:embed="rId3"/>
          <a:stretch>
            <a:fillRect/>
          </a:stretch>
        </p:blipFill>
        <p:spPr>
          <a:xfrm>
            <a:off x="132534" y="3334871"/>
            <a:ext cx="8878931" cy="3200400"/>
          </a:xfrm>
          <a:prstGeom prst="rect">
            <a:avLst/>
          </a:prstGeom>
        </p:spPr>
      </p:pic>
    </p:spTree>
    <p:extLst>
      <p:ext uri="{BB962C8B-B14F-4D97-AF65-F5344CB8AC3E}">
        <p14:creationId xmlns:p14="http://schemas.microsoft.com/office/powerpoint/2010/main" val="15870108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4 – </a:t>
            </a:r>
            <a:r>
              <a:rPr lang="es-ES" sz="4300" dirty="0" err="1">
                <a:solidFill>
                  <a:srgbClr val="572314"/>
                </a:solidFill>
                <a:latin typeface="Gill Sans MT"/>
              </a:rPr>
              <a:t>Tuplas</a:t>
            </a:r>
            <a:r>
              <a:rPr lang="es-ES" sz="4300" dirty="0">
                <a:solidFill>
                  <a:srgbClr val="572314"/>
                </a:solidFill>
                <a:latin typeface="Gill Sans MT"/>
              </a:rPr>
              <a:t> Falsas</a:t>
            </a:r>
            <a:endParaRPr lang="es-AR" dirty="0"/>
          </a:p>
        </p:txBody>
      </p:sp>
      <p:pic>
        <p:nvPicPr>
          <p:cNvPr id="3" name="Picture 2"/>
          <p:cNvPicPr>
            <a:picLocks noChangeAspect="1"/>
          </p:cNvPicPr>
          <p:nvPr/>
        </p:nvPicPr>
        <p:blipFill>
          <a:blip r:embed="rId3"/>
          <a:stretch>
            <a:fillRect/>
          </a:stretch>
        </p:blipFill>
        <p:spPr>
          <a:xfrm>
            <a:off x="265803" y="968188"/>
            <a:ext cx="8612393" cy="5419165"/>
          </a:xfrm>
          <a:prstGeom prst="rect">
            <a:avLst/>
          </a:prstGeom>
        </p:spPr>
      </p:pic>
    </p:spTree>
    <p:extLst>
      <p:ext uri="{BB962C8B-B14F-4D97-AF65-F5344CB8AC3E}">
        <p14:creationId xmlns:p14="http://schemas.microsoft.com/office/powerpoint/2010/main" val="1175194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4 – </a:t>
            </a:r>
            <a:r>
              <a:rPr lang="es-ES" sz="4300" dirty="0" err="1">
                <a:solidFill>
                  <a:srgbClr val="572314"/>
                </a:solidFill>
                <a:latin typeface="Gill Sans MT"/>
              </a:rPr>
              <a:t>Tuplas</a:t>
            </a:r>
            <a:r>
              <a:rPr lang="es-ES" sz="4300" dirty="0">
                <a:solidFill>
                  <a:srgbClr val="572314"/>
                </a:solidFill>
                <a:latin typeface="Gill Sans MT"/>
              </a:rPr>
              <a:t> Falsas</a:t>
            </a:r>
            <a:endParaRPr lang="es-AR" dirty="0"/>
          </a:p>
        </p:txBody>
      </p:sp>
      <p:sp>
        <p:nvSpPr>
          <p:cNvPr id="133" name="CustomShape 2"/>
          <p:cNvSpPr/>
          <p:nvPr/>
        </p:nvSpPr>
        <p:spPr>
          <a:xfrm>
            <a:off x="215154" y="874060"/>
            <a:ext cx="8740587" cy="1882587"/>
          </a:xfrm>
          <a:prstGeom prst="rect">
            <a:avLst/>
          </a:prstGeom>
          <a:noFill/>
          <a:ln>
            <a:noFill/>
          </a:ln>
        </p:spPr>
        <p:txBody>
          <a:bodyPr lIns="90000" tIns="45000" rIns="90000" bIns="45000">
            <a:normAutofit fontScale="92500" lnSpcReduction="10000"/>
          </a:bodyPr>
          <a:lstStyle/>
          <a:p>
            <a:pPr>
              <a:lnSpc>
                <a:spcPct val="100000"/>
              </a:lnSpc>
              <a:spcBef>
                <a:spcPts val="1200"/>
              </a:spcBef>
              <a:buSzPct val="80000"/>
            </a:pPr>
            <a:r>
              <a:rPr lang="es-ES" sz="3200" dirty="0">
                <a:solidFill>
                  <a:srgbClr val="000000"/>
                </a:solidFill>
              </a:rPr>
              <a:t>Si queremos combinar los empleados de EMP_LOCS con los proyectos EMP_PROJ1, solo lo podemos hacer mediante el campo </a:t>
            </a:r>
            <a:r>
              <a:rPr lang="es-ES" sz="3200" dirty="0" err="1">
                <a:solidFill>
                  <a:srgbClr val="000000"/>
                </a:solidFill>
              </a:rPr>
              <a:t>Ubicación_Proyecto</a:t>
            </a:r>
            <a:r>
              <a:rPr lang="es-ES" sz="3200" dirty="0">
                <a:solidFill>
                  <a:srgbClr val="000000"/>
                </a:solidFill>
              </a:rPr>
              <a:t>, lo que genera el siguiente resultado:</a:t>
            </a:r>
          </a:p>
        </p:txBody>
      </p:sp>
      <p:pic>
        <p:nvPicPr>
          <p:cNvPr id="3" name="Picture 2"/>
          <p:cNvPicPr>
            <a:picLocks noChangeAspect="1"/>
          </p:cNvPicPr>
          <p:nvPr/>
        </p:nvPicPr>
        <p:blipFill>
          <a:blip r:embed="rId3"/>
          <a:stretch>
            <a:fillRect/>
          </a:stretch>
        </p:blipFill>
        <p:spPr>
          <a:xfrm>
            <a:off x="91990" y="2637304"/>
            <a:ext cx="9052010" cy="3010461"/>
          </a:xfrm>
          <a:prstGeom prst="rect">
            <a:avLst/>
          </a:prstGeom>
        </p:spPr>
      </p:pic>
      <p:sp>
        <p:nvSpPr>
          <p:cNvPr id="4" name="Rectangle 3"/>
          <p:cNvSpPr/>
          <p:nvPr/>
        </p:nvSpPr>
        <p:spPr>
          <a:xfrm>
            <a:off x="215154" y="5812720"/>
            <a:ext cx="8740587" cy="789785"/>
          </a:xfrm>
          <a:prstGeom prst="rect">
            <a:avLst/>
          </a:prstGeom>
        </p:spPr>
        <p:txBody>
          <a:bodyPr wrap="square">
            <a:normAutofit/>
          </a:bodyPr>
          <a:lstStyle/>
          <a:p>
            <a:r>
              <a:rPr lang="es-ES" sz="4000" dirty="0" err="1">
                <a:solidFill>
                  <a:srgbClr val="000000"/>
                </a:solidFill>
              </a:rPr>
              <a:t>Notese</a:t>
            </a:r>
            <a:r>
              <a:rPr lang="es-ES" sz="4000" dirty="0">
                <a:solidFill>
                  <a:srgbClr val="000000"/>
                </a:solidFill>
              </a:rPr>
              <a:t> que las </a:t>
            </a:r>
            <a:r>
              <a:rPr lang="es-ES" sz="4000" dirty="0" err="1">
                <a:solidFill>
                  <a:srgbClr val="000000"/>
                </a:solidFill>
              </a:rPr>
              <a:t>tuplas</a:t>
            </a:r>
            <a:r>
              <a:rPr lang="es-ES" sz="4000" dirty="0">
                <a:solidFill>
                  <a:srgbClr val="000000"/>
                </a:solidFill>
              </a:rPr>
              <a:t> con * son falsas</a:t>
            </a:r>
            <a:endParaRPr lang="es-AR" sz="4000" dirty="0"/>
          </a:p>
        </p:txBody>
      </p:sp>
    </p:spTree>
    <p:extLst>
      <p:ext uri="{BB962C8B-B14F-4D97-AF65-F5344CB8AC3E}">
        <p14:creationId xmlns:p14="http://schemas.microsoft.com/office/powerpoint/2010/main" val="15349238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Dependencias funcionales (DF)</a:t>
            </a:r>
            <a:endParaRPr lang="es-AR" dirty="0"/>
          </a:p>
        </p:txBody>
      </p:sp>
      <p:sp>
        <p:nvSpPr>
          <p:cNvPr id="133" name="CustomShape 2"/>
          <p:cNvSpPr/>
          <p:nvPr/>
        </p:nvSpPr>
        <p:spPr>
          <a:xfrm>
            <a:off x="215154" y="775856"/>
            <a:ext cx="8619564" cy="5893886"/>
          </a:xfrm>
          <a:prstGeom prst="rect">
            <a:avLst/>
          </a:prstGeom>
          <a:noFill/>
          <a:ln>
            <a:noFill/>
          </a:ln>
        </p:spPr>
        <p:txBody>
          <a:bodyPr lIns="90000" tIns="45000" rIns="90000" bIns="45000">
            <a:normAutofit fontScale="85000" lnSpcReduction="10000"/>
          </a:bodyPr>
          <a:lstStyle/>
          <a:p>
            <a:pPr>
              <a:spcAft>
                <a:spcPts val="1200"/>
              </a:spcAft>
              <a:buSzPct val="80000"/>
            </a:pPr>
            <a:r>
              <a:rPr lang="es-ES" sz="3200" dirty="0">
                <a:solidFill>
                  <a:srgbClr val="000000"/>
                </a:solidFill>
              </a:rPr>
              <a:t>Una dependencia funcional es una restricción que se establece entre dos conjuntos de atributos de la base de datos de la siguiente manera:</a:t>
            </a:r>
          </a:p>
          <a:p>
            <a:pPr>
              <a:spcAft>
                <a:spcPts val="1200"/>
              </a:spcAft>
              <a:buSzPct val="80000"/>
            </a:pPr>
            <a:r>
              <a:rPr lang="es-ES" sz="3200" b="1" dirty="0">
                <a:solidFill>
                  <a:srgbClr val="000000"/>
                </a:solidFill>
                <a:effectLst>
                  <a:outerShdw blurRad="38100" dist="38100" dir="2700000" algn="tl">
                    <a:srgbClr val="000000">
                      <a:alpha val="43137"/>
                    </a:srgbClr>
                  </a:outerShdw>
                </a:effectLst>
              </a:rPr>
              <a:t>Una dependencia funcional, denotada por X→Y, entre dos conjuntos de atributos X e Y que son subconjuntos de R, especifica una restricción en las posibles </a:t>
            </a:r>
            <a:r>
              <a:rPr lang="es-ES" sz="3200" b="1" dirty="0" err="1">
                <a:solidFill>
                  <a:srgbClr val="000000"/>
                </a:solidFill>
                <a:effectLst>
                  <a:outerShdw blurRad="38100" dist="38100" dir="2700000" algn="tl">
                    <a:srgbClr val="000000">
                      <a:alpha val="43137"/>
                    </a:srgbClr>
                  </a:outerShdw>
                </a:effectLst>
              </a:rPr>
              <a:t>tuplas</a:t>
            </a:r>
            <a:r>
              <a:rPr lang="es-ES" sz="3200" b="1" dirty="0">
                <a:solidFill>
                  <a:srgbClr val="000000"/>
                </a:solidFill>
                <a:effectLst>
                  <a:outerShdw blurRad="38100" dist="38100" dir="2700000" algn="tl">
                    <a:srgbClr val="000000">
                      <a:alpha val="43137"/>
                    </a:srgbClr>
                  </a:outerShdw>
                </a:effectLst>
              </a:rPr>
              <a:t> que pueden formar un estado de relación r de R.</a:t>
            </a:r>
          </a:p>
          <a:p>
            <a:pPr>
              <a:spcAft>
                <a:spcPts val="1200"/>
              </a:spcAft>
            </a:pPr>
            <a:r>
              <a:rPr lang="es-ES" sz="3200" b="1" dirty="0">
                <a:effectLst>
                  <a:outerShdw blurRad="38100" dist="38100" dir="2700000" algn="tl">
                    <a:srgbClr val="000000">
                      <a:alpha val="43137"/>
                    </a:srgbClr>
                  </a:outerShdw>
                </a:effectLst>
              </a:rPr>
              <a:t>La restricción dice que dos </a:t>
            </a:r>
            <a:r>
              <a:rPr lang="es-ES" sz="3200" b="1" dirty="0" err="1">
                <a:effectLst>
                  <a:outerShdw blurRad="38100" dist="38100" dir="2700000" algn="tl">
                    <a:srgbClr val="000000">
                      <a:alpha val="43137"/>
                    </a:srgbClr>
                  </a:outerShdw>
                </a:effectLst>
              </a:rPr>
              <a:t>tuplas</a:t>
            </a:r>
            <a:r>
              <a:rPr lang="es-ES" sz="3200" b="1" dirty="0">
                <a:effectLst>
                  <a:outerShdw blurRad="38100" dist="38100" dir="2700000" algn="tl">
                    <a:srgbClr val="000000">
                      <a:alpha val="43137"/>
                    </a:srgbClr>
                  </a:outerShdw>
                </a:effectLst>
              </a:rPr>
              <a:t> </a:t>
            </a:r>
            <a:r>
              <a:rPr lang="es-ES" sz="3200" b="1" i="1" dirty="0">
                <a:effectLst>
                  <a:outerShdw blurRad="38100" dist="38100" dir="2700000" algn="tl">
                    <a:srgbClr val="000000">
                      <a:alpha val="43137"/>
                    </a:srgbClr>
                  </a:outerShdw>
                </a:effectLst>
              </a:rPr>
              <a:t>t</a:t>
            </a:r>
            <a:r>
              <a:rPr lang="es-ES" sz="3200" b="1" dirty="0">
                <a:effectLst>
                  <a:outerShdw blurRad="38100" dist="38100" dir="2700000" algn="tl">
                    <a:srgbClr val="000000">
                      <a:alpha val="43137"/>
                    </a:srgbClr>
                  </a:outerShdw>
                </a:effectLst>
              </a:rPr>
              <a:t>1 y </a:t>
            </a:r>
            <a:r>
              <a:rPr lang="es-ES" sz="3200" b="1" i="1" dirty="0">
                <a:effectLst>
                  <a:outerShdw blurRad="38100" dist="38100" dir="2700000" algn="tl">
                    <a:srgbClr val="000000">
                      <a:alpha val="43137"/>
                    </a:srgbClr>
                  </a:outerShdw>
                </a:effectLst>
              </a:rPr>
              <a:t>t</a:t>
            </a:r>
            <a:r>
              <a:rPr lang="es-ES" sz="3200" b="1" dirty="0">
                <a:effectLst>
                  <a:outerShdw blurRad="38100" dist="38100" dir="2700000" algn="tl">
                    <a:srgbClr val="000000">
                      <a:alpha val="43137"/>
                    </a:srgbClr>
                  </a:outerShdw>
                </a:effectLst>
              </a:rPr>
              <a:t>2 en </a:t>
            </a:r>
            <a:r>
              <a:rPr lang="es-ES" sz="3200" b="1" i="1" dirty="0">
                <a:effectLst>
                  <a:outerShdw blurRad="38100" dist="38100" dir="2700000" algn="tl">
                    <a:srgbClr val="000000">
                      <a:alpha val="43137"/>
                    </a:srgbClr>
                  </a:outerShdw>
                </a:effectLst>
              </a:rPr>
              <a:t>r </a:t>
            </a:r>
            <a:r>
              <a:rPr lang="es-ES" sz="3200" b="1" dirty="0">
                <a:effectLst>
                  <a:outerShdw blurRad="38100" dist="38100" dir="2700000" algn="tl">
                    <a:srgbClr val="000000">
                      <a:alpha val="43137"/>
                    </a:srgbClr>
                  </a:outerShdw>
                </a:effectLst>
              </a:rPr>
              <a:t>que cumplen que </a:t>
            </a:r>
            <a:r>
              <a:rPr lang="es-ES" sz="3200" b="1" i="1" dirty="0">
                <a:effectLst>
                  <a:outerShdw blurRad="38100" dist="38100" dir="2700000" algn="tl">
                    <a:srgbClr val="000000">
                      <a:alpha val="43137"/>
                    </a:srgbClr>
                  </a:outerShdw>
                </a:effectLst>
              </a:rPr>
              <a:t>t</a:t>
            </a:r>
            <a:r>
              <a:rPr lang="es-ES" sz="3200" b="1" dirty="0">
                <a:effectLst>
                  <a:outerShdw blurRad="38100" dist="38100" dir="2700000" algn="tl">
                    <a:srgbClr val="000000">
                      <a:alpha val="43137"/>
                    </a:srgbClr>
                  </a:outerShdw>
                </a:effectLst>
              </a:rPr>
              <a:t>1[</a:t>
            </a:r>
            <a:r>
              <a:rPr lang="es-ES" sz="3200" b="1" i="1" dirty="0">
                <a:effectLst>
                  <a:outerShdw blurRad="38100" dist="38100" dir="2700000" algn="tl">
                    <a:srgbClr val="000000">
                      <a:alpha val="43137"/>
                    </a:srgbClr>
                  </a:outerShdw>
                </a:effectLst>
              </a:rPr>
              <a:t>X</a:t>
            </a:r>
            <a:r>
              <a:rPr lang="es-ES" sz="3200" b="1" dirty="0">
                <a:effectLst>
                  <a:outerShdw blurRad="38100" dist="38100" dir="2700000" algn="tl">
                    <a:srgbClr val="000000">
                      <a:alpha val="43137"/>
                    </a:srgbClr>
                  </a:outerShdw>
                </a:effectLst>
              </a:rPr>
              <a:t>] = </a:t>
            </a:r>
            <a:r>
              <a:rPr lang="es-ES" sz="3200" b="1" i="1" dirty="0">
                <a:effectLst>
                  <a:outerShdw blurRad="38100" dist="38100" dir="2700000" algn="tl">
                    <a:srgbClr val="000000">
                      <a:alpha val="43137"/>
                    </a:srgbClr>
                  </a:outerShdw>
                </a:effectLst>
              </a:rPr>
              <a:t>t</a:t>
            </a:r>
            <a:r>
              <a:rPr lang="es-ES" sz="3200" b="1" dirty="0">
                <a:effectLst>
                  <a:outerShdw blurRad="38100" dist="38100" dir="2700000" algn="tl">
                    <a:srgbClr val="000000">
                      <a:alpha val="43137"/>
                    </a:srgbClr>
                  </a:outerShdw>
                </a:effectLst>
              </a:rPr>
              <a:t>2[</a:t>
            </a:r>
            <a:r>
              <a:rPr lang="es-ES" sz="3200" b="1" i="1" dirty="0">
                <a:effectLst>
                  <a:outerShdw blurRad="38100" dist="38100" dir="2700000" algn="tl">
                    <a:srgbClr val="000000">
                      <a:alpha val="43137"/>
                    </a:srgbClr>
                  </a:outerShdw>
                </a:effectLst>
              </a:rPr>
              <a:t>X</a:t>
            </a:r>
            <a:r>
              <a:rPr lang="es-ES" sz="3200" b="1" dirty="0">
                <a:effectLst>
                  <a:outerShdw blurRad="38100" dist="38100" dir="2700000" algn="tl">
                    <a:srgbClr val="000000">
                      <a:alpha val="43137"/>
                    </a:srgbClr>
                  </a:outerShdw>
                </a:effectLst>
              </a:rPr>
              <a:t>], deben cumplir también que </a:t>
            </a:r>
            <a:r>
              <a:rPr lang="es-ES" sz="3200" b="1" i="1" dirty="0">
                <a:effectLst>
                  <a:outerShdw blurRad="38100" dist="38100" dir="2700000" algn="tl">
                    <a:srgbClr val="000000">
                      <a:alpha val="43137"/>
                    </a:srgbClr>
                  </a:outerShdw>
                </a:effectLst>
              </a:rPr>
              <a:t>t</a:t>
            </a:r>
            <a:r>
              <a:rPr lang="es-ES" sz="3200" b="1" dirty="0">
                <a:effectLst>
                  <a:outerShdw blurRad="38100" dist="38100" dir="2700000" algn="tl">
                    <a:srgbClr val="000000">
                      <a:alpha val="43137"/>
                    </a:srgbClr>
                  </a:outerShdw>
                </a:effectLst>
              </a:rPr>
              <a:t>1[</a:t>
            </a:r>
            <a:r>
              <a:rPr lang="es-ES" sz="3200" b="1" i="1" dirty="0">
                <a:effectLst>
                  <a:outerShdw blurRad="38100" dist="38100" dir="2700000" algn="tl">
                    <a:srgbClr val="000000">
                      <a:alpha val="43137"/>
                    </a:srgbClr>
                  </a:outerShdw>
                </a:effectLst>
              </a:rPr>
              <a:t>Y</a:t>
            </a:r>
            <a:r>
              <a:rPr lang="es-ES" sz="3200" b="1" dirty="0">
                <a:effectLst>
                  <a:outerShdw blurRad="38100" dist="38100" dir="2700000" algn="tl">
                    <a:srgbClr val="000000">
                      <a:alpha val="43137"/>
                    </a:srgbClr>
                  </a:outerShdw>
                </a:effectLst>
              </a:rPr>
              <a:t>] = </a:t>
            </a:r>
            <a:r>
              <a:rPr lang="es-ES" sz="3200" b="1" i="1" dirty="0">
                <a:effectLst>
                  <a:outerShdw blurRad="38100" dist="38100" dir="2700000" algn="tl">
                    <a:srgbClr val="000000">
                      <a:alpha val="43137"/>
                    </a:srgbClr>
                  </a:outerShdw>
                </a:effectLst>
              </a:rPr>
              <a:t>t</a:t>
            </a:r>
            <a:r>
              <a:rPr lang="es-ES" sz="3200" b="1" dirty="0">
                <a:effectLst>
                  <a:outerShdw blurRad="38100" dist="38100" dir="2700000" algn="tl">
                    <a:srgbClr val="000000">
                      <a:alpha val="43137"/>
                    </a:srgbClr>
                  </a:outerShdw>
                </a:effectLst>
              </a:rPr>
              <a:t>2[</a:t>
            </a:r>
            <a:r>
              <a:rPr lang="es-ES" sz="3200" b="1" i="1" dirty="0">
                <a:effectLst>
                  <a:outerShdw blurRad="38100" dist="38100" dir="2700000" algn="tl">
                    <a:srgbClr val="000000">
                      <a:alpha val="43137"/>
                    </a:srgbClr>
                  </a:outerShdw>
                </a:effectLst>
              </a:rPr>
              <a:t>Y</a:t>
            </a:r>
            <a:r>
              <a:rPr lang="es-ES" sz="3200" b="1" dirty="0">
                <a:effectLst>
                  <a:outerShdw blurRad="38100" dist="38100" dir="2700000" algn="tl">
                    <a:srgbClr val="000000">
                      <a:alpha val="43137"/>
                    </a:srgbClr>
                  </a:outerShdw>
                </a:effectLst>
              </a:rPr>
              <a:t>].</a:t>
            </a:r>
          </a:p>
          <a:p>
            <a:pPr>
              <a:spcAft>
                <a:spcPts val="1200"/>
              </a:spcAft>
            </a:pPr>
            <a:r>
              <a:rPr lang="es-ES" sz="3200" dirty="0">
                <a:solidFill>
                  <a:srgbClr val="000000"/>
                </a:solidFill>
              </a:rPr>
              <a:t>Esto significa que X determina funcionalmente Y si para toda instancia r del esquema de relación R, no es posible que r tenga dos </a:t>
            </a:r>
            <a:r>
              <a:rPr lang="es-ES" sz="3200" dirty="0" err="1">
                <a:solidFill>
                  <a:srgbClr val="000000"/>
                </a:solidFill>
              </a:rPr>
              <a:t>tuplas</a:t>
            </a:r>
            <a:r>
              <a:rPr lang="es-ES" sz="3200" dirty="0">
                <a:solidFill>
                  <a:srgbClr val="000000"/>
                </a:solidFill>
              </a:rPr>
              <a:t> que coincidan en los atributos de X y no lo hagan en los atributos de Y.</a:t>
            </a:r>
            <a:endParaRPr lang="es-AR" sz="3200" dirty="0">
              <a:solidFill>
                <a:srgbClr val="000000"/>
              </a:solidFill>
            </a:endParaRPr>
          </a:p>
        </p:txBody>
      </p:sp>
    </p:spTree>
    <p:extLst>
      <p:ext uri="{BB962C8B-B14F-4D97-AF65-F5344CB8AC3E}">
        <p14:creationId xmlns:p14="http://schemas.microsoft.com/office/powerpoint/2010/main" val="30294790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Dependencias funcionales (DF)</a:t>
            </a:r>
            <a:endParaRPr lang="es-AR" dirty="0"/>
          </a:p>
        </p:txBody>
      </p:sp>
      <p:sp>
        <p:nvSpPr>
          <p:cNvPr id="133" name="CustomShape 2"/>
          <p:cNvSpPr/>
          <p:nvPr/>
        </p:nvSpPr>
        <p:spPr>
          <a:xfrm>
            <a:off x="215154" y="775856"/>
            <a:ext cx="8619564" cy="5893886"/>
          </a:xfrm>
          <a:prstGeom prst="rect">
            <a:avLst/>
          </a:prstGeom>
          <a:noFill/>
          <a:ln>
            <a:noFill/>
          </a:ln>
        </p:spPr>
        <p:txBody>
          <a:bodyPr lIns="90000" tIns="45000" rIns="90000" bIns="45000">
            <a:normAutofit fontScale="85000" lnSpcReduction="20000"/>
          </a:bodyPr>
          <a:lstStyle/>
          <a:p>
            <a:pPr>
              <a:lnSpc>
                <a:spcPct val="100000"/>
              </a:lnSpc>
              <a:spcAft>
                <a:spcPts val="600"/>
              </a:spcAft>
              <a:buSzPct val="80000"/>
            </a:pPr>
            <a:r>
              <a:rPr lang="es-ES" sz="3200" dirty="0">
                <a:solidFill>
                  <a:srgbClr val="000000"/>
                </a:solidFill>
              </a:rPr>
              <a:t>De la definición de </a:t>
            </a:r>
            <a:r>
              <a:rPr lang="es-ES" sz="3200" dirty="0" err="1">
                <a:solidFill>
                  <a:srgbClr val="000000"/>
                </a:solidFill>
              </a:rPr>
              <a:t>DFs</a:t>
            </a:r>
            <a:r>
              <a:rPr lang="es-ES" sz="3200" dirty="0">
                <a:solidFill>
                  <a:srgbClr val="000000"/>
                </a:solidFill>
              </a:rPr>
              <a:t> podemos intuir que:</a:t>
            </a:r>
          </a:p>
          <a:p>
            <a:pPr marL="457200" indent="-457200">
              <a:lnSpc>
                <a:spcPct val="100000"/>
              </a:lnSpc>
              <a:spcAft>
                <a:spcPts val="600"/>
              </a:spcAft>
              <a:buSzPct val="80000"/>
              <a:buFont typeface="Arial" panose="020B0604020202020204" pitchFamily="34" charset="0"/>
              <a:buChar char="•"/>
            </a:pPr>
            <a:r>
              <a:rPr lang="es-ES" sz="3200" dirty="0">
                <a:solidFill>
                  <a:srgbClr val="000000"/>
                </a:solidFill>
              </a:rPr>
              <a:t>Si X es una clave candidata de R, se cumple que X→Y para cualquier subconjunto de atributos Y de R (la restricción de clave implica que dos </a:t>
            </a:r>
            <a:r>
              <a:rPr lang="es-ES" sz="3200" dirty="0" err="1">
                <a:solidFill>
                  <a:srgbClr val="000000"/>
                </a:solidFill>
              </a:rPr>
              <a:t>tuplas</a:t>
            </a:r>
            <a:r>
              <a:rPr lang="es-ES" sz="3200" dirty="0">
                <a:solidFill>
                  <a:srgbClr val="000000"/>
                </a:solidFill>
              </a:rPr>
              <a:t> en cualquier estado legal r(R) no tendrán el mismo valor de X).</a:t>
            </a:r>
          </a:p>
          <a:p>
            <a:pPr marL="457200" indent="-457200">
              <a:lnSpc>
                <a:spcPct val="100000"/>
              </a:lnSpc>
              <a:spcAft>
                <a:spcPts val="600"/>
              </a:spcAft>
              <a:buSzPct val="80000"/>
              <a:buFont typeface="Arial" panose="020B0604020202020204" pitchFamily="34" charset="0"/>
              <a:buChar char="•"/>
            </a:pPr>
            <a:r>
              <a:rPr lang="es-ES" sz="3200" dirty="0">
                <a:solidFill>
                  <a:srgbClr val="000000"/>
                </a:solidFill>
              </a:rPr>
              <a:t>Si X→Y en R, esto no supone que Y→X en R.</a:t>
            </a:r>
          </a:p>
          <a:p>
            <a:pPr marL="457200" indent="-457200">
              <a:lnSpc>
                <a:spcPct val="100000"/>
              </a:lnSpc>
              <a:spcAft>
                <a:spcPts val="600"/>
              </a:spcAft>
              <a:buSzPct val="80000"/>
              <a:buFont typeface="Arial" panose="020B0604020202020204" pitchFamily="34" charset="0"/>
              <a:buChar char="•"/>
            </a:pPr>
            <a:r>
              <a:rPr lang="es-ES" sz="3200" dirty="0">
                <a:solidFill>
                  <a:srgbClr val="000000"/>
                </a:solidFill>
              </a:rPr>
              <a:t>Una dependencia funcional es una propiedad de la semántica o significado de los atributos.</a:t>
            </a:r>
          </a:p>
          <a:p>
            <a:pPr marL="457200" indent="-457200">
              <a:spcAft>
                <a:spcPts val="600"/>
              </a:spcAft>
              <a:buSzPct val="80000"/>
              <a:buFont typeface="Arial" panose="020B0604020202020204" pitchFamily="34" charset="0"/>
              <a:buChar char="•"/>
            </a:pPr>
            <a:r>
              <a:rPr lang="es-AR" sz="3200" dirty="0">
                <a:solidFill>
                  <a:srgbClr val="000000"/>
                </a:solidFill>
              </a:rPr>
              <a:t>Siempre que la semántica de dos conjuntos de atributos de R indique </a:t>
            </a:r>
            <a:r>
              <a:rPr lang="es-ES" sz="3200" dirty="0">
                <a:solidFill>
                  <a:srgbClr val="000000"/>
                </a:solidFill>
              </a:rPr>
              <a:t>que debe mantenerse una dependencia funcional, la especificamos como una restricción de los atributos.</a:t>
            </a:r>
          </a:p>
          <a:p>
            <a:pPr marL="457200" indent="-457200">
              <a:spcAft>
                <a:spcPts val="600"/>
              </a:spcAft>
              <a:buSzPct val="80000"/>
              <a:buFont typeface="Arial" panose="020B0604020202020204" pitchFamily="34" charset="0"/>
              <a:buChar char="•"/>
            </a:pPr>
            <a:r>
              <a:rPr lang="es-ES" sz="3200" dirty="0">
                <a:solidFill>
                  <a:srgbClr val="000000"/>
                </a:solidFill>
              </a:rPr>
              <a:t>Las dependencias funcionales deben mantenerse en todos los estados de relación (extensiones) r de R.</a:t>
            </a:r>
          </a:p>
          <a:p>
            <a:pPr marL="457200" indent="-457200">
              <a:spcAft>
                <a:spcPts val="600"/>
              </a:spcAft>
              <a:buSzPct val="80000"/>
              <a:buFont typeface="Arial" panose="020B0604020202020204" pitchFamily="34" charset="0"/>
              <a:buChar char="•"/>
            </a:pPr>
            <a:r>
              <a:rPr lang="es-ES" sz="3200" dirty="0">
                <a:solidFill>
                  <a:srgbClr val="000000"/>
                </a:solidFill>
              </a:rPr>
              <a:t>Los estados de relación r(R) que satisfacen la restricción de DF reciben el nombre de estados de relación legales</a:t>
            </a:r>
          </a:p>
          <a:p>
            <a:pPr marL="457200" indent="-457200">
              <a:spcAft>
                <a:spcPts val="600"/>
              </a:spcAft>
              <a:buSzPct val="80000"/>
              <a:buFont typeface="Arial" panose="020B0604020202020204" pitchFamily="34" charset="0"/>
              <a:buChar char="•"/>
            </a:pPr>
            <a:endParaRPr lang="es-AR" sz="3200" dirty="0">
              <a:solidFill>
                <a:srgbClr val="000000"/>
              </a:solidFill>
            </a:endParaRPr>
          </a:p>
        </p:txBody>
      </p:sp>
    </p:spTree>
    <p:extLst>
      <p:ext uri="{BB962C8B-B14F-4D97-AF65-F5344CB8AC3E}">
        <p14:creationId xmlns:p14="http://schemas.microsoft.com/office/powerpoint/2010/main" val="34609825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Dependencias funcionales (DF)</a:t>
            </a:r>
            <a:endParaRPr lang="es-AR" dirty="0"/>
          </a:p>
        </p:txBody>
      </p:sp>
      <p:sp>
        <p:nvSpPr>
          <p:cNvPr id="133" name="CustomShape 2"/>
          <p:cNvSpPr/>
          <p:nvPr/>
        </p:nvSpPr>
        <p:spPr>
          <a:xfrm>
            <a:off x="215154" y="1250576"/>
            <a:ext cx="8619564" cy="5419166"/>
          </a:xfrm>
          <a:prstGeom prst="rect">
            <a:avLst/>
          </a:prstGeom>
          <a:noFill/>
          <a:ln>
            <a:noFill/>
          </a:ln>
        </p:spPr>
        <p:txBody>
          <a:bodyPr lIns="90000" tIns="45000" rIns="90000" bIns="45000">
            <a:normAutofit fontScale="92500" lnSpcReduction="20000"/>
          </a:bodyPr>
          <a:lstStyle/>
          <a:p>
            <a:pPr>
              <a:lnSpc>
                <a:spcPct val="100000"/>
              </a:lnSpc>
              <a:spcAft>
                <a:spcPts val="1200"/>
              </a:spcAft>
              <a:buSzPct val="80000"/>
            </a:pPr>
            <a:r>
              <a:rPr lang="es-AR" sz="3200" dirty="0">
                <a:solidFill>
                  <a:srgbClr val="000000"/>
                </a:solidFill>
              </a:rPr>
              <a:t>El </a:t>
            </a:r>
            <a:r>
              <a:rPr lang="es-ES" sz="3200" dirty="0">
                <a:solidFill>
                  <a:srgbClr val="000000"/>
                </a:solidFill>
              </a:rPr>
              <a:t>uso fundamental de las dependencias funcionales es describir más en profundidad un esquema de relación R especificando restricciones de sus atributos que siempre deben cumplirse.</a:t>
            </a:r>
          </a:p>
          <a:p>
            <a:pPr>
              <a:lnSpc>
                <a:spcPct val="100000"/>
              </a:lnSpc>
              <a:spcAft>
                <a:spcPts val="1200"/>
              </a:spcAft>
              <a:buSzPct val="80000"/>
            </a:pPr>
            <a:r>
              <a:rPr lang="es-ES" sz="3200" dirty="0">
                <a:solidFill>
                  <a:srgbClr val="000000"/>
                </a:solidFill>
              </a:rPr>
              <a:t>Una dependencia funcional es una propiedad del esquema de relación R, y no un estado de relación legal particular r de R. Por consiguiente, una DF no puede ser inferida automáticamente a partir de una extensión de relación r, sino que alguien que conozca la semántica de los atributos de R debe definirla explícitamente.</a:t>
            </a:r>
          </a:p>
          <a:p>
            <a:pPr>
              <a:lnSpc>
                <a:spcPct val="100000"/>
              </a:lnSpc>
              <a:spcAft>
                <a:spcPts val="1200"/>
              </a:spcAft>
              <a:buSzPct val="80000"/>
            </a:pPr>
            <a:r>
              <a:rPr lang="es-ES" sz="3200" dirty="0">
                <a:solidFill>
                  <a:srgbClr val="000000"/>
                </a:solidFill>
              </a:rPr>
              <a:t>Es posible que ci</a:t>
            </a:r>
            <a:r>
              <a:rPr lang="es-ES" sz="3200" dirty="0"/>
              <a:t>ertas dependencias funcionales dejen de existir en el mundo real si cambia </a:t>
            </a:r>
            <a:r>
              <a:rPr lang="es-AR" sz="3200" dirty="0"/>
              <a:t>la relación.</a:t>
            </a:r>
            <a:endParaRPr lang="es-AR" sz="3200" dirty="0">
              <a:solidFill>
                <a:srgbClr val="000000"/>
              </a:solidFill>
            </a:endParaRPr>
          </a:p>
        </p:txBody>
      </p:sp>
    </p:spTree>
    <p:extLst>
      <p:ext uri="{BB962C8B-B14F-4D97-AF65-F5344CB8AC3E}">
        <p14:creationId xmlns:p14="http://schemas.microsoft.com/office/powerpoint/2010/main" val="25656581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Dependencias Funcionales</a:t>
            </a:r>
            <a:endParaRPr lang="es-ES" dirty="0"/>
          </a:p>
        </p:txBody>
      </p:sp>
      <p:sp>
        <p:nvSpPr>
          <p:cNvPr id="133" name="CustomShape 2"/>
          <p:cNvSpPr/>
          <p:nvPr/>
        </p:nvSpPr>
        <p:spPr>
          <a:xfrm>
            <a:off x="215154" y="775856"/>
            <a:ext cx="8619564" cy="5893886"/>
          </a:xfrm>
          <a:prstGeom prst="rect">
            <a:avLst/>
          </a:prstGeom>
          <a:noFill/>
          <a:ln>
            <a:noFill/>
          </a:ln>
        </p:spPr>
        <p:txBody>
          <a:bodyPr lIns="90000" tIns="45000" rIns="90000" bIns="45000">
            <a:normAutofit fontScale="92500" lnSpcReduction="20000"/>
          </a:bodyPr>
          <a:lstStyle/>
          <a:p>
            <a:pPr>
              <a:lnSpc>
                <a:spcPct val="100000"/>
              </a:lnSpc>
              <a:buSzPct val="80000"/>
            </a:pPr>
            <a:r>
              <a:rPr lang="es-ES" sz="3200" dirty="0">
                <a:solidFill>
                  <a:srgbClr val="000000"/>
                </a:solidFill>
              </a:rPr>
              <a:t>El diseño de una base de datos relacional en líneas generales se realiza con una metodología descendente, o por análisis.</a:t>
            </a:r>
          </a:p>
          <a:p>
            <a:pPr>
              <a:lnSpc>
                <a:spcPct val="100000"/>
              </a:lnSpc>
              <a:buSzPct val="80000"/>
            </a:pPr>
            <a:r>
              <a:rPr lang="es-ES" sz="3200" dirty="0">
                <a:solidFill>
                  <a:srgbClr val="000000"/>
                </a:solidFill>
              </a:rPr>
              <a:t>Se empieza con varios agrupamientos de atributos de una relación que están juntos de forma natural, como por ejemplo, en una factura, un formulario o un informe. Las relaciones son entonces analizadas individual y colectivamente, lo que conduce a una descomposición posterior que permite conocer todas las propiedades deseables del modelo.</a:t>
            </a:r>
          </a:p>
          <a:p>
            <a:pPr>
              <a:lnSpc>
                <a:spcPct val="100000"/>
              </a:lnSpc>
              <a:buSzPct val="80000"/>
            </a:pPr>
            <a:r>
              <a:rPr lang="es-ES" sz="3200" dirty="0">
                <a:solidFill>
                  <a:srgbClr val="000000"/>
                </a:solidFill>
              </a:rPr>
              <a:t>Las dependencias funcionales, utilizan las restricciones formales entre los atributos como la herramienta principal para la medida formal de la idoneidad del</a:t>
            </a:r>
          </a:p>
          <a:p>
            <a:pPr>
              <a:lnSpc>
                <a:spcPct val="100000"/>
              </a:lnSpc>
              <a:buSzPct val="80000"/>
            </a:pPr>
            <a:r>
              <a:rPr lang="es-ES" sz="3200" dirty="0">
                <a:solidFill>
                  <a:srgbClr val="000000"/>
                </a:solidFill>
              </a:rPr>
              <a:t>agrupamiento de atributos en los esquemas de relación.</a:t>
            </a:r>
            <a:endParaRPr lang="es-AR" sz="3200" dirty="0">
              <a:solidFill>
                <a:srgbClr val="00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Dependencias funcionales (DF)</a:t>
            </a:r>
            <a:endParaRPr lang="es-AR" dirty="0"/>
          </a:p>
        </p:txBody>
      </p:sp>
      <p:sp>
        <p:nvSpPr>
          <p:cNvPr id="133" name="CustomShape 2"/>
          <p:cNvSpPr/>
          <p:nvPr/>
        </p:nvSpPr>
        <p:spPr>
          <a:xfrm>
            <a:off x="215154" y="775856"/>
            <a:ext cx="8727140" cy="3809591"/>
          </a:xfrm>
          <a:prstGeom prst="rect">
            <a:avLst/>
          </a:prstGeom>
          <a:noFill/>
          <a:ln>
            <a:noFill/>
          </a:ln>
        </p:spPr>
        <p:txBody>
          <a:bodyPr lIns="90000" tIns="45000" rIns="90000" bIns="45000">
            <a:normAutofit/>
          </a:bodyPr>
          <a:lstStyle/>
          <a:p>
            <a:pPr>
              <a:lnSpc>
                <a:spcPct val="100000"/>
              </a:lnSpc>
              <a:spcAft>
                <a:spcPts val="600"/>
              </a:spcAft>
              <a:buSzPct val="80000"/>
            </a:pPr>
            <a:r>
              <a:rPr lang="es-AR" sz="2800" dirty="0"/>
              <a:t>Las </a:t>
            </a:r>
            <a:r>
              <a:rPr lang="es-AR" sz="2800" dirty="0" err="1"/>
              <a:t>DFs</a:t>
            </a:r>
            <a:r>
              <a:rPr lang="es-AR" sz="2800" dirty="0"/>
              <a:t> también se pueden expresar mediante </a:t>
            </a:r>
            <a:r>
              <a:rPr lang="es-ES" sz="2800" dirty="0"/>
              <a:t>Notación diagramática. Por ejemplo</a:t>
            </a:r>
            <a:r>
              <a:rPr lang="es-AR" sz="2800" dirty="0"/>
              <a:t>:</a:t>
            </a:r>
          </a:p>
          <a:p>
            <a:pPr>
              <a:lnSpc>
                <a:spcPct val="100000"/>
              </a:lnSpc>
              <a:spcAft>
                <a:spcPts val="600"/>
              </a:spcAft>
              <a:buSzPct val="80000"/>
            </a:pPr>
            <a:r>
              <a:rPr lang="es-ES" sz="2800" dirty="0"/>
              <a:t>Dadas las siguientes dependencias funcionales:</a:t>
            </a:r>
          </a:p>
          <a:p>
            <a:pPr marL="457200" indent="-457200">
              <a:lnSpc>
                <a:spcPct val="100000"/>
              </a:lnSpc>
              <a:spcAft>
                <a:spcPts val="600"/>
              </a:spcAft>
              <a:buSzPct val="80000"/>
              <a:buFont typeface="Arial" panose="020B0604020202020204" pitchFamily="34" charset="0"/>
              <a:buChar char="•"/>
            </a:pPr>
            <a:r>
              <a:rPr lang="es-ES" sz="2800" dirty="0" err="1"/>
              <a:t>Dni</a:t>
            </a:r>
            <a:r>
              <a:rPr lang="es-ES" sz="2800" dirty="0"/>
              <a:t> → </a:t>
            </a:r>
            <a:r>
              <a:rPr lang="es-ES" sz="2800" dirty="0" err="1"/>
              <a:t>NombreE</a:t>
            </a:r>
            <a:endParaRPr lang="es-ES" sz="2800" dirty="0"/>
          </a:p>
          <a:p>
            <a:pPr marL="457200" indent="-457200">
              <a:lnSpc>
                <a:spcPct val="100000"/>
              </a:lnSpc>
              <a:spcAft>
                <a:spcPts val="600"/>
              </a:spcAft>
              <a:buSzPct val="80000"/>
              <a:buFont typeface="Arial" panose="020B0604020202020204" pitchFamily="34" charset="0"/>
              <a:buChar char="•"/>
            </a:pPr>
            <a:r>
              <a:rPr lang="es-ES" sz="2800" dirty="0" err="1"/>
              <a:t>NumProyecto</a:t>
            </a:r>
            <a:r>
              <a:rPr lang="es-ES" sz="2800" dirty="0"/>
              <a:t> → {</a:t>
            </a:r>
            <a:r>
              <a:rPr lang="es-ES" sz="2800" dirty="0" err="1"/>
              <a:t>NombreProyecto</a:t>
            </a:r>
            <a:r>
              <a:rPr lang="es-ES" sz="2800" dirty="0"/>
              <a:t>, </a:t>
            </a:r>
            <a:r>
              <a:rPr lang="es-ES" sz="2800" dirty="0" err="1"/>
              <a:t>UbicaciónProyecto</a:t>
            </a:r>
            <a:r>
              <a:rPr lang="es-ES" sz="2800" dirty="0"/>
              <a:t>}</a:t>
            </a:r>
          </a:p>
          <a:p>
            <a:pPr marL="457200" indent="-457200">
              <a:spcAft>
                <a:spcPts val="600"/>
              </a:spcAft>
              <a:buSzPct val="80000"/>
              <a:buFont typeface="Arial" panose="020B0604020202020204" pitchFamily="34" charset="0"/>
              <a:buChar char="•"/>
            </a:pPr>
            <a:r>
              <a:rPr lang="es-ES" sz="2800" dirty="0"/>
              <a:t>{</a:t>
            </a:r>
            <a:r>
              <a:rPr lang="es-ES" sz="2800" dirty="0" err="1"/>
              <a:t>Dni</a:t>
            </a:r>
            <a:r>
              <a:rPr lang="es-ES" sz="2800" dirty="0"/>
              <a:t>, </a:t>
            </a:r>
            <a:r>
              <a:rPr lang="es-ES" sz="2800" dirty="0" err="1"/>
              <a:t>NumProyecto</a:t>
            </a:r>
            <a:r>
              <a:rPr lang="es-ES" sz="2800" dirty="0"/>
              <a:t>} → Horas</a:t>
            </a:r>
          </a:p>
          <a:p>
            <a:pPr>
              <a:spcAft>
                <a:spcPts val="600"/>
              </a:spcAft>
              <a:buSzPct val="80000"/>
            </a:pPr>
            <a:r>
              <a:rPr lang="es-ES" sz="2800" dirty="0"/>
              <a:t>La notación diagramática sería la siguiente: </a:t>
            </a:r>
          </a:p>
          <a:p>
            <a:pPr>
              <a:lnSpc>
                <a:spcPct val="100000"/>
              </a:lnSpc>
              <a:spcAft>
                <a:spcPts val="600"/>
              </a:spcAft>
              <a:buSzPct val="80000"/>
            </a:pPr>
            <a:endParaRPr lang="es-AR" sz="3200" dirty="0">
              <a:solidFill>
                <a:srgbClr val="000000"/>
              </a:solidFill>
            </a:endParaRPr>
          </a:p>
        </p:txBody>
      </p:sp>
      <p:pic>
        <p:nvPicPr>
          <p:cNvPr id="2" name="Picture 1"/>
          <p:cNvPicPr>
            <a:picLocks noChangeAspect="1"/>
          </p:cNvPicPr>
          <p:nvPr/>
        </p:nvPicPr>
        <p:blipFill>
          <a:blip r:embed="rId3"/>
          <a:stretch>
            <a:fillRect/>
          </a:stretch>
        </p:blipFill>
        <p:spPr>
          <a:xfrm>
            <a:off x="363630" y="4251561"/>
            <a:ext cx="8296275" cy="2219483"/>
          </a:xfrm>
          <a:prstGeom prst="rect">
            <a:avLst/>
          </a:prstGeom>
        </p:spPr>
      </p:pic>
    </p:spTree>
    <p:extLst>
      <p:ext uri="{BB962C8B-B14F-4D97-AF65-F5344CB8AC3E}">
        <p14:creationId xmlns:p14="http://schemas.microsoft.com/office/powerpoint/2010/main" val="32046027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Inferencia de </a:t>
            </a:r>
            <a:r>
              <a:rPr lang="es-AR" sz="4300" dirty="0" err="1">
                <a:solidFill>
                  <a:srgbClr val="572314"/>
                </a:solidFill>
                <a:latin typeface="Gill Sans MT"/>
              </a:rPr>
              <a:t>DFs</a:t>
            </a:r>
            <a:endParaRPr lang="es-AR"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a:bodyPr>
          <a:lstStyle/>
          <a:p>
            <a:pPr>
              <a:lnSpc>
                <a:spcPct val="100000"/>
              </a:lnSpc>
              <a:spcAft>
                <a:spcPts val="600"/>
              </a:spcAft>
              <a:buSzPct val="80000"/>
            </a:pPr>
            <a:r>
              <a:rPr lang="es-ES" sz="3200" dirty="0"/>
              <a:t>Definimos a F como el conjunto de dependencias funcionales de en un esquema de relación R.</a:t>
            </a:r>
          </a:p>
          <a:p>
            <a:pPr>
              <a:lnSpc>
                <a:spcPct val="100000"/>
              </a:lnSpc>
              <a:spcAft>
                <a:spcPts val="600"/>
              </a:spcAft>
              <a:buSzPct val="80000"/>
            </a:pPr>
            <a:r>
              <a:rPr lang="es-ES" sz="3200" dirty="0"/>
              <a:t>Habitualmente se especifican las dependencias funcionales que son semánticamente obvias. Sin embargo, es habitual que muchas otras dependencias funcionales “legales” (satisfacen las dependencias de F) se puedan </a:t>
            </a:r>
            <a:r>
              <a:rPr lang="es-ES" sz="3200" b="1" dirty="0">
                <a:effectLst>
                  <a:outerShdw blurRad="38100" dist="38100" dir="2700000" algn="tl">
                    <a:srgbClr val="000000">
                      <a:alpha val="43137"/>
                    </a:srgbClr>
                  </a:outerShdw>
                </a:effectLst>
              </a:rPr>
              <a:t>inferir</a:t>
            </a:r>
            <a:r>
              <a:rPr lang="es-ES" sz="3200" dirty="0"/>
              <a:t> o </a:t>
            </a:r>
            <a:r>
              <a:rPr lang="es-ES" sz="3200" b="1" dirty="0">
                <a:effectLst>
                  <a:outerShdw blurRad="38100" dist="38100" dir="2700000" algn="tl">
                    <a:srgbClr val="000000">
                      <a:alpha val="43137"/>
                    </a:srgbClr>
                  </a:outerShdw>
                </a:effectLst>
              </a:rPr>
              <a:t>derivar</a:t>
            </a:r>
            <a:r>
              <a:rPr lang="es-ES" sz="3200" dirty="0"/>
              <a:t>.</a:t>
            </a:r>
          </a:p>
          <a:p>
            <a:pPr>
              <a:lnSpc>
                <a:spcPct val="100000"/>
              </a:lnSpc>
              <a:spcAft>
                <a:spcPts val="600"/>
              </a:spcAft>
              <a:buSzPct val="80000"/>
            </a:pPr>
            <a:r>
              <a:rPr lang="es-ES" sz="3200" dirty="0"/>
              <a:t>En la vida real, es imposible especificar todas las dependencias funcionales posibles para una situación concreta.</a:t>
            </a:r>
          </a:p>
          <a:p>
            <a:pPr>
              <a:lnSpc>
                <a:spcPct val="100000"/>
              </a:lnSpc>
              <a:spcAft>
                <a:spcPts val="600"/>
              </a:spcAft>
              <a:buSzPct val="80000"/>
            </a:pPr>
            <a:endParaRPr lang="es-ES" sz="2800" dirty="0"/>
          </a:p>
        </p:txBody>
      </p:sp>
    </p:spTree>
    <p:extLst>
      <p:ext uri="{BB962C8B-B14F-4D97-AF65-F5344CB8AC3E}">
        <p14:creationId xmlns:p14="http://schemas.microsoft.com/office/powerpoint/2010/main" val="33326931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Inferencia de </a:t>
            </a:r>
            <a:r>
              <a:rPr lang="es-AR" sz="4300" dirty="0" err="1">
                <a:solidFill>
                  <a:srgbClr val="572314"/>
                </a:solidFill>
                <a:latin typeface="Gill Sans MT"/>
              </a:rPr>
              <a:t>DFs</a:t>
            </a:r>
            <a:endParaRPr lang="es-AR" sz="4400"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a:bodyPr>
          <a:lstStyle/>
          <a:p>
            <a:pPr>
              <a:lnSpc>
                <a:spcPct val="100000"/>
              </a:lnSpc>
              <a:spcAft>
                <a:spcPts val="600"/>
              </a:spcAft>
              <a:buSzPct val="80000"/>
            </a:pPr>
            <a:r>
              <a:rPr lang="es-ES" sz="2800" dirty="0"/>
              <a:t>Por ejemplo:</a:t>
            </a:r>
          </a:p>
          <a:p>
            <a:pPr marL="457200" indent="-457200">
              <a:lnSpc>
                <a:spcPct val="100000"/>
              </a:lnSpc>
              <a:spcAft>
                <a:spcPts val="600"/>
              </a:spcAft>
              <a:buSzPct val="80000"/>
              <a:buFont typeface="Arial" panose="020B0604020202020204" pitchFamily="34" charset="0"/>
              <a:buChar char="•"/>
            </a:pPr>
            <a:r>
              <a:rPr lang="es-ES" sz="2800" dirty="0"/>
              <a:t>Si cada departamento tiene un director, de manera que </a:t>
            </a:r>
            <a:r>
              <a:rPr lang="es-ES" sz="2800" dirty="0" err="1"/>
              <a:t>NroDpto</a:t>
            </a:r>
            <a:r>
              <a:rPr lang="es-ES" sz="2800" dirty="0"/>
              <a:t> determina de forma única </a:t>
            </a:r>
            <a:r>
              <a:rPr lang="es-ES" sz="2800" dirty="0" err="1"/>
              <a:t>DniDirector</a:t>
            </a:r>
            <a:r>
              <a:rPr lang="es-ES" sz="2800" dirty="0"/>
              <a:t> (</a:t>
            </a:r>
            <a:r>
              <a:rPr lang="es-ES" sz="2800" dirty="0" err="1"/>
              <a:t>NroDpto→DniDirector</a:t>
            </a:r>
            <a:r>
              <a:rPr lang="es-ES" sz="2800" dirty="0"/>
              <a:t>)</a:t>
            </a:r>
          </a:p>
          <a:p>
            <a:pPr marL="457200" indent="-457200">
              <a:lnSpc>
                <a:spcPct val="100000"/>
              </a:lnSpc>
              <a:spcAft>
                <a:spcPts val="600"/>
              </a:spcAft>
              <a:buSzPct val="80000"/>
              <a:buFont typeface="Arial" panose="020B0604020202020204" pitchFamily="34" charset="0"/>
              <a:buChar char="•"/>
            </a:pPr>
            <a:r>
              <a:rPr lang="es-ES" sz="2800" dirty="0"/>
              <a:t>y un director tiene un único número de teléfono </a:t>
            </a:r>
            <a:r>
              <a:rPr lang="es-ES" sz="2800" dirty="0" err="1"/>
              <a:t>TelDirector</a:t>
            </a:r>
            <a:r>
              <a:rPr lang="es-ES" sz="2800" dirty="0"/>
              <a:t> (</a:t>
            </a:r>
            <a:r>
              <a:rPr lang="es-ES" sz="2800" dirty="0" err="1"/>
              <a:t>DniDirector→TeléfonoDirector</a:t>
            </a:r>
            <a:r>
              <a:rPr lang="es-ES" sz="2800" dirty="0"/>
              <a:t>)</a:t>
            </a:r>
          </a:p>
          <a:p>
            <a:pPr>
              <a:lnSpc>
                <a:spcPct val="100000"/>
              </a:lnSpc>
              <a:spcAft>
                <a:spcPts val="600"/>
              </a:spcAft>
              <a:buSzPct val="80000"/>
            </a:pPr>
            <a:r>
              <a:rPr lang="es-ES" sz="2800" dirty="0"/>
              <a:t>Entonces:</a:t>
            </a:r>
          </a:p>
          <a:p>
            <a:pPr marL="457200" indent="-457200">
              <a:lnSpc>
                <a:spcPct val="100000"/>
              </a:lnSpc>
              <a:spcAft>
                <a:spcPts val="600"/>
              </a:spcAft>
              <a:buSzPct val="80000"/>
              <a:buFont typeface="Arial" panose="020B0604020202020204" pitchFamily="34" charset="0"/>
              <a:buChar char="•"/>
            </a:pPr>
            <a:r>
              <a:rPr lang="es-ES" sz="2800" dirty="0"/>
              <a:t>Ambas dependencias juntas suponen que </a:t>
            </a:r>
            <a:r>
              <a:rPr lang="es-ES" sz="2800" dirty="0" err="1"/>
              <a:t>NroDpto→TeléfonoDirector</a:t>
            </a:r>
            <a:r>
              <a:rPr lang="es-ES" sz="2800" dirty="0"/>
              <a:t>.</a:t>
            </a:r>
          </a:p>
          <a:p>
            <a:pPr marL="457200" indent="-457200">
              <a:lnSpc>
                <a:spcPct val="100000"/>
              </a:lnSpc>
              <a:spcAft>
                <a:spcPts val="600"/>
              </a:spcAft>
              <a:buSzPct val="80000"/>
              <a:buFont typeface="Arial" panose="020B0604020202020204" pitchFamily="34" charset="0"/>
              <a:buChar char="•"/>
            </a:pPr>
            <a:r>
              <a:rPr lang="es-ES" sz="2800" dirty="0"/>
              <a:t>Esto es una DF inferida y no tiene que declararse explícitamente.</a:t>
            </a:r>
          </a:p>
          <a:p>
            <a:pPr>
              <a:lnSpc>
                <a:spcPct val="100000"/>
              </a:lnSpc>
              <a:spcAft>
                <a:spcPts val="600"/>
              </a:spcAft>
              <a:buSzPct val="80000"/>
            </a:pPr>
            <a:endParaRPr lang="es-ES" sz="2800" dirty="0"/>
          </a:p>
        </p:txBody>
      </p:sp>
    </p:spTree>
    <p:extLst>
      <p:ext uri="{BB962C8B-B14F-4D97-AF65-F5344CB8AC3E}">
        <p14:creationId xmlns:p14="http://schemas.microsoft.com/office/powerpoint/2010/main" val="38636699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Clausura F y F+</a:t>
            </a:r>
            <a:endParaRPr lang="es-AR"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a:bodyPr>
          <a:lstStyle/>
          <a:p>
            <a:pPr>
              <a:lnSpc>
                <a:spcPct val="100000"/>
              </a:lnSpc>
              <a:spcAft>
                <a:spcPts val="1200"/>
              </a:spcAft>
              <a:buSzPct val="80000"/>
            </a:pPr>
            <a:r>
              <a:rPr lang="es-ES" sz="3200" dirty="0"/>
              <a:t>La </a:t>
            </a:r>
            <a:r>
              <a:rPr lang="es-ES" sz="3200" b="1" dirty="0">
                <a:effectLst>
                  <a:outerShdw blurRad="38100" dist="38100" dir="2700000" algn="tl">
                    <a:srgbClr val="000000">
                      <a:alpha val="43137"/>
                    </a:srgbClr>
                  </a:outerShdw>
                </a:effectLst>
              </a:rPr>
              <a:t>clausura F</a:t>
            </a:r>
            <a:r>
              <a:rPr lang="es-ES" sz="3200" dirty="0"/>
              <a:t> es el conjunto de todas las dependencias que se especifican sobre el esquema de relación R.</a:t>
            </a:r>
          </a:p>
          <a:p>
            <a:pPr>
              <a:lnSpc>
                <a:spcPct val="100000"/>
              </a:lnSpc>
              <a:spcAft>
                <a:spcPts val="1200"/>
              </a:spcAft>
              <a:buSzPct val="80000"/>
            </a:pPr>
            <a:r>
              <a:rPr lang="es-ES" sz="3200" dirty="0"/>
              <a:t>La </a:t>
            </a:r>
            <a:r>
              <a:rPr lang="es-ES" sz="3200" b="1" dirty="0">
                <a:effectLst>
                  <a:outerShdw blurRad="38100" dist="38100" dir="2700000" algn="tl">
                    <a:srgbClr val="000000">
                      <a:alpha val="43137"/>
                    </a:srgbClr>
                  </a:outerShdw>
                </a:effectLst>
              </a:rPr>
              <a:t>clausura F+</a:t>
            </a:r>
            <a:r>
              <a:rPr lang="es-ES" sz="3200" dirty="0"/>
              <a:t> es el conjunto de todas las </a:t>
            </a:r>
            <a:r>
              <a:rPr lang="es-ES" sz="3200" dirty="0" err="1"/>
              <a:t>DFs</a:t>
            </a:r>
            <a:r>
              <a:rPr lang="es-ES" sz="3200" dirty="0"/>
              <a:t> que se cumplen en todas las instancias que satisfacen a F. Es decir es la clausura F, mas las dependencias que pueden inferirse de F.</a:t>
            </a:r>
          </a:p>
          <a:p>
            <a:pPr>
              <a:spcAft>
                <a:spcPts val="1200"/>
              </a:spcAft>
              <a:buSzPct val="80000"/>
            </a:pPr>
            <a:r>
              <a:rPr lang="es-ES" sz="3200" dirty="0"/>
              <a:t>La notación F |= X→Y sirve para indicar que la dependencia funcional X→Y se infiere del conjunto de dependencias funcionales F</a:t>
            </a:r>
          </a:p>
        </p:txBody>
      </p:sp>
    </p:spTree>
    <p:extLst>
      <p:ext uri="{BB962C8B-B14F-4D97-AF65-F5344CB8AC3E}">
        <p14:creationId xmlns:p14="http://schemas.microsoft.com/office/powerpoint/2010/main" val="36326618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Inferencia de </a:t>
            </a:r>
            <a:r>
              <a:rPr lang="es-ES" sz="4300" dirty="0" err="1">
                <a:solidFill>
                  <a:srgbClr val="572314"/>
                </a:solidFill>
                <a:latin typeface="Gill Sans MT"/>
              </a:rPr>
              <a:t>DFs</a:t>
            </a:r>
            <a:endParaRPr lang="es-AR"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a:bodyPr>
          <a:lstStyle/>
          <a:p>
            <a:pPr>
              <a:lnSpc>
                <a:spcPct val="100000"/>
              </a:lnSpc>
              <a:spcAft>
                <a:spcPts val="1200"/>
              </a:spcAft>
              <a:buSzPct val="80000"/>
            </a:pPr>
            <a:r>
              <a:rPr lang="es-ES" sz="3200" dirty="0"/>
              <a:t>Para determinar una manera sistemática de inferir dependencias, debemos explicar un conjunto de reglas de inferencia que pueden usarse para deducir nuevas dependencias a partir de un conjunto de dependencias concreto.</a:t>
            </a:r>
          </a:p>
        </p:txBody>
      </p:sp>
    </p:spTree>
    <p:extLst>
      <p:ext uri="{BB962C8B-B14F-4D97-AF65-F5344CB8AC3E}">
        <p14:creationId xmlns:p14="http://schemas.microsoft.com/office/powerpoint/2010/main" val="9745597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Reglas de inferencia</a:t>
            </a:r>
            <a:endParaRPr lang="es-AR"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lnSpcReduction="10000"/>
          </a:bodyPr>
          <a:lstStyle/>
          <a:p>
            <a:pPr>
              <a:lnSpc>
                <a:spcPct val="100000"/>
              </a:lnSpc>
              <a:spcAft>
                <a:spcPts val="1200"/>
              </a:spcAft>
              <a:buSzPct val="80000"/>
            </a:pPr>
            <a:r>
              <a:rPr lang="es-ES" sz="2800" dirty="0"/>
              <a:t>Siendo W, X, Y, Z conjuntos de atributos, podemos describir las siguientes reglas:</a:t>
            </a:r>
          </a:p>
          <a:p>
            <a:pPr marL="457200" indent="-457200">
              <a:lnSpc>
                <a:spcPct val="100000"/>
              </a:lnSpc>
              <a:spcAft>
                <a:spcPts val="1200"/>
              </a:spcAft>
              <a:buSzPct val="80000"/>
              <a:buFont typeface="Arial" panose="020B0604020202020204" pitchFamily="34" charset="0"/>
              <a:buChar char="•"/>
            </a:pPr>
            <a:r>
              <a:rPr lang="es-ES" sz="2800" dirty="0"/>
              <a:t>(RI1) reflexiva: Si X ⊇ Y, entonces X→Y</a:t>
            </a:r>
          </a:p>
          <a:p>
            <a:pPr marL="457200" indent="-457200">
              <a:lnSpc>
                <a:spcPct val="100000"/>
              </a:lnSpc>
              <a:spcAft>
                <a:spcPts val="1200"/>
              </a:spcAft>
              <a:buSzPct val="80000"/>
              <a:buFont typeface="Arial" panose="020B0604020202020204" pitchFamily="34" charset="0"/>
              <a:buChar char="•"/>
            </a:pPr>
            <a:r>
              <a:rPr lang="es-ES" sz="2800" dirty="0"/>
              <a:t>(RI2) de aumento: {X→Y} |= XZ→YZ</a:t>
            </a:r>
          </a:p>
          <a:p>
            <a:pPr marL="457200" indent="-457200">
              <a:lnSpc>
                <a:spcPct val="100000"/>
              </a:lnSpc>
              <a:spcAft>
                <a:spcPts val="1200"/>
              </a:spcAft>
              <a:buSzPct val="80000"/>
              <a:buFont typeface="Arial" panose="020B0604020202020204" pitchFamily="34" charset="0"/>
              <a:buChar char="•"/>
            </a:pPr>
            <a:r>
              <a:rPr lang="es-ES" sz="2800" dirty="0"/>
              <a:t>(RI3) transitiva: {X→Y, Y→Z} |= X→Z</a:t>
            </a:r>
          </a:p>
          <a:p>
            <a:pPr marL="457200" indent="-457200">
              <a:lnSpc>
                <a:spcPct val="100000"/>
              </a:lnSpc>
              <a:spcAft>
                <a:spcPts val="1200"/>
              </a:spcAft>
              <a:buSzPct val="80000"/>
              <a:buFont typeface="Arial" panose="020B0604020202020204" pitchFamily="34" charset="0"/>
              <a:buChar char="•"/>
            </a:pPr>
            <a:r>
              <a:rPr lang="es-ES" sz="2800" dirty="0"/>
              <a:t>(RI4) descomposición: {X→YZ} |= X→Y</a:t>
            </a:r>
          </a:p>
          <a:p>
            <a:pPr marL="457200" indent="-457200">
              <a:lnSpc>
                <a:spcPct val="100000"/>
              </a:lnSpc>
              <a:spcAft>
                <a:spcPts val="1200"/>
              </a:spcAft>
              <a:buSzPct val="80000"/>
              <a:buFont typeface="Arial" panose="020B0604020202020204" pitchFamily="34" charset="0"/>
              <a:buChar char="•"/>
            </a:pPr>
            <a:r>
              <a:rPr lang="es-ES" sz="2800" dirty="0"/>
              <a:t>(RI5) unión: {X→Y, X→Z} |= X→YZ</a:t>
            </a:r>
          </a:p>
          <a:p>
            <a:pPr marL="457200" indent="-457200">
              <a:lnSpc>
                <a:spcPct val="100000"/>
              </a:lnSpc>
              <a:spcAft>
                <a:spcPts val="1200"/>
              </a:spcAft>
              <a:buSzPct val="80000"/>
              <a:buFont typeface="Arial" panose="020B0604020202020204" pitchFamily="34" charset="0"/>
              <a:buChar char="•"/>
            </a:pPr>
            <a:r>
              <a:rPr lang="es-ES" sz="2800" dirty="0"/>
              <a:t>(RI6) </a:t>
            </a:r>
            <a:r>
              <a:rPr lang="es-ES" sz="2800" dirty="0" err="1"/>
              <a:t>pseudotransitiva</a:t>
            </a:r>
            <a:r>
              <a:rPr lang="es-ES" sz="2800" dirty="0"/>
              <a:t>: {X→Y, WY→Z} |= WX→Z</a:t>
            </a:r>
          </a:p>
          <a:p>
            <a:pPr>
              <a:lnSpc>
                <a:spcPct val="110000"/>
              </a:lnSpc>
              <a:spcAft>
                <a:spcPts val="1200"/>
              </a:spcAft>
              <a:buSzPct val="80000"/>
            </a:pPr>
            <a:r>
              <a:rPr lang="es-ES" sz="2800" dirty="0"/>
              <a:t>Las reglas RI1 a RI3 son conocidas como reglas de Armstrong, y son </a:t>
            </a:r>
            <a:r>
              <a:rPr lang="es-ES" sz="2800" dirty="0" err="1"/>
              <a:t>minimales</a:t>
            </a:r>
            <a:r>
              <a:rPr lang="es-ES" sz="2800" dirty="0"/>
              <a:t>, es decir las demás se pueden derivar a partir de ellas tres.</a:t>
            </a:r>
          </a:p>
        </p:txBody>
      </p:sp>
    </p:spTree>
    <p:extLst>
      <p:ext uri="{BB962C8B-B14F-4D97-AF65-F5344CB8AC3E}">
        <p14:creationId xmlns:p14="http://schemas.microsoft.com/office/powerpoint/2010/main" val="1764749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Reglas de inferencia</a:t>
            </a:r>
            <a:endParaRPr lang="es-AR"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lnSpcReduction="10000"/>
          </a:bodyPr>
          <a:lstStyle/>
          <a:p>
            <a:pPr>
              <a:lnSpc>
                <a:spcPct val="100000"/>
              </a:lnSpc>
              <a:spcAft>
                <a:spcPts val="1200"/>
              </a:spcAft>
              <a:buSzPct val="80000"/>
            </a:pPr>
            <a:r>
              <a:rPr lang="es-ES" sz="2800" dirty="0"/>
              <a:t>(RI1) reflexiva: Si X ⊇ Y, entonces X→Y</a:t>
            </a:r>
          </a:p>
          <a:p>
            <a:pPr lvl="1">
              <a:spcAft>
                <a:spcPts val="1200"/>
              </a:spcAft>
              <a:buSzPct val="80000"/>
            </a:pPr>
            <a:r>
              <a:rPr lang="es-ES" sz="2800" dirty="0"/>
              <a:t>Esta regla especifica que un conjunto de atributos siempre se determina a sí mismo o cualquiera de sus subconjuntos.</a:t>
            </a:r>
          </a:p>
          <a:p>
            <a:pPr>
              <a:spcAft>
                <a:spcPts val="1200"/>
              </a:spcAft>
              <a:buSzPct val="80000"/>
            </a:pPr>
            <a:r>
              <a:rPr lang="es-ES" sz="2800" dirty="0"/>
              <a:t>(RI2) de aumento: {X→Y} |= XZ→YZ</a:t>
            </a:r>
          </a:p>
          <a:p>
            <a:pPr lvl="1">
              <a:spcAft>
                <a:spcPts val="1200"/>
              </a:spcAft>
              <a:buSzPct val="80000"/>
            </a:pPr>
            <a:r>
              <a:rPr lang="es-ES" sz="2800" dirty="0"/>
              <a:t>Al añadir el mismo conjunto de atributos a ambos lados de una dependencia genera otra dependencia válida</a:t>
            </a:r>
          </a:p>
          <a:p>
            <a:pPr>
              <a:spcAft>
                <a:spcPts val="1200"/>
              </a:spcAft>
              <a:buSzPct val="80000"/>
            </a:pPr>
            <a:r>
              <a:rPr lang="es-ES" sz="2800" dirty="0"/>
              <a:t>(RI3) transitiva: {X→Y, Y→Z} |= X→Z</a:t>
            </a:r>
          </a:p>
          <a:p>
            <a:pPr lvl="1">
              <a:spcAft>
                <a:spcPts val="1200"/>
              </a:spcAft>
              <a:buSzPct val="80000"/>
            </a:pPr>
            <a:r>
              <a:rPr lang="es-ES" sz="2800" dirty="0"/>
              <a:t>Las dependencias funcionales son transitivas</a:t>
            </a:r>
          </a:p>
          <a:p>
            <a:pPr>
              <a:lnSpc>
                <a:spcPct val="100000"/>
              </a:lnSpc>
              <a:spcAft>
                <a:spcPts val="1200"/>
              </a:spcAft>
              <a:buSzPct val="80000"/>
            </a:pPr>
            <a:r>
              <a:rPr lang="es-ES" sz="2800" dirty="0"/>
              <a:t>(RI4) descomposición: {X→YZ} |= X→Y</a:t>
            </a:r>
          </a:p>
          <a:p>
            <a:pPr lvl="1">
              <a:spcAft>
                <a:spcPts val="1200"/>
              </a:spcAft>
              <a:buSzPct val="80000"/>
            </a:pPr>
            <a:r>
              <a:rPr lang="es-ES" sz="2800" dirty="0"/>
              <a:t>Especifica que podemos eliminar atributos del lado derecho de una dependencia</a:t>
            </a:r>
          </a:p>
        </p:txBody>
      </p:sp>
    </p:spTree>
    <p:extLst>
      <p:ext uri="{BB962C8B-B14F-4D97-AF65-F5344CB8AC3E}">
        <p14:creationId xmlns:p14="http://schemas.microsoft.com/office/powerpoint/2010/main" val="2262614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Reglas de inferencia</a:t>
            </a:r>
            <a:endParaRPr lang="es-AR" dirty="0"/>
          </a:p>
        </p:txBody>
      </p:sp>
      <p:sp>
        <p:nvSpPr>
          <p:cNvPr id="133" name="CustomShape 2"/>
          <p:cNvSpPr/>
          <p:nvPr/>
        </p:nvSpPr>
        <p:spPr>
          <a:xfrm>
            <a:off x="215154" y="1343891"/>
            <a:ext cx="8727140" cy="5245168"/>
          </a:xfrm>
          <a:prstGeom prst="rect">
            <a:avLst/>
          </a:prstGeom>
          <a:noFill/>
          <a:ln>
            <a:noFill/>
          </a:ln>
        </p:spPr>
        <p:txBody>
          <a:bodyPr lIns="90000" tIns="45000" rIns="90000" bIns="45000">
            <a:normAutofit/>
          </a:bodyPr>
          <a:lstStyle/>
          <a:p>
            <a:pPr>
              <a:spcAft>
                <a:spcPts val="1200"/>
              </a:spcAft>
              <a:buSzPct val="80000"/>
            </a:pPr>
            <a:r>
              <a:rPr lang="es-ES" sz="2800" dirty="0"/>
              <a:t>(RI5) unión: {X→Y, X→Z} |= X→YZ</a:t>
            </a:r>
          </a:p>
          <a:p>
            <a:pPr lvl="1">
              <a:spcAft>
                <a:spcPts val="1200"/>
              </a:spcAft>
              <a:buSzPct val="80000"/>
            </a:pPr>
            <a:r>
              <a:rPr lang="es-ES" sz="2800" dirty="0"/>
              <a:t>Esta regla especifica que </a:t>
            </a:r>
            <a:r>
              <a:rPr lang="es-AR" sz="2800" dirty="0"/>
              <a:t>podemos combinar un conjunto de dependencias. Sin embargo: </a:t>
            </a:r>
            <a:endParaRPr lang="es-ES" sz="2800" dirty="0"/>
          </a:p>
          <a:p>
            <a:pPr marL="1371600" lvl="2" indent="-457200">
              <a:spcAft>
                <a:spcPts val="1200"/>
              </a:spcAft>
              <a:buSzPct val="80000"/>
              <a:buFont typeface="Arial" panose="020B0604020202020204" pitchFamily="34" charset="0"/>
              <a:buChar char="•"/>
            </a:pPr>
            <a:r>
              <a:rPr lang="es-ES" sz="2800" dirty="0"/>
              <a:t>X→A e Y→B no implican que XY→AB.</a:t>
            </a:r>
          </a:p>
          <a:p>
            <a:pPr marL="1371600" lvl="2" indent="-457200">
              <a:spcAft>
                <a:spcPts val="1200"/>
              </a:spcAft>
              <a:buSzPct val="80000"/>
              <a:buFont typeface="Arial" panose="020B0604020202020204" pitchFamily="34" charset="0"/>
              <a:buChar char="•"/>
            </a:pPr>
            <a:r>
              <a:rPr lang="es-ES" sz="2800" dirty="0"/>
              <a:t>XY→A no implica necesariamente ni X→A ni Y→A</a:t>
            </a:r>
          </a:p>
          <a:p>
            <a:pPr marL="0" lvl="2">
              <a:spcAft>
                <a:spcPts val="1200"/>
              </a:spcAft>
              <a:buSzPct val="80000"/>
            </a:pPr>
            <a:r>
              <a:rPr lang="es-ES" sz="2800" dirty="0"/>
              <a:t>(RI6) </a:t>
            </a:r>
            <a:r>
              <a:rPr lang="es-ES" sz="2800" dirty="0" err="1"/>
              <a:t>pseudotransitiva</a:t>
            </a:r>
            <a:r>
              <a:rPr lang="es-ES" sz="2800" dirty="0"/>
              <a:t>: {X→Y, WY→Z} |= WX→Z</a:t>
            </a:r>
          </a:p>
          <a:p>
            <a:pPr marL="457200" lvl="3">
              <a:spcAft>
                <a:spcPts val="1200"/>
              </a:spcAft>
              <a:buSzPct val="80000"/>
            </a:pPr>
            <a:r>
              <a:rPr lang="es-ES" sz="2800" dirty="0"/>
              <a:t>Por esta regla podemos deducir que una dependencia funcional puede ser parcialmente transitiva</a:t>
            </a:r>
          </a:p>
          <a:p>
            <a:pPr lvl="2">
              <a:spcAft>
                <a:spcPts val="1200"/>
              </a:spcAft>
              <a:buSzPct val="80000"/>
            </a:pPr>
            <a:endParaRPr lang="es-ES" sz="2800" dirty="0"/>
          </a:p>
        </p:txBody>
      </p:sp>
    </p:spTree>
    <p:extLst>
      <p:ext uri="{BB962C8B-B14F-4D97-AF65-F5344CB8AC3E}">
        <p14:creationId xmlns:p14="http://schemas.microsoft.com/office/powerpoint/2010/main" val="1607317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Clausura de X bajo F (X+)</a:t>
            </a:r>
            <a:endParaRPr lang="es-AR"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a:bodyPr>
          <a:lstStyle/>
          <a:p>
            <a:pPr>
              <a:spcAft>
                <a:spcPts val="1200"/>
              </a:spcAft>
              <a:buSzPct val="80000"/>
            </a:pPr>
            <a:r>
              <a:rPr lang="es-AR" sz="2800" dirty="0"/>
              <a:t>La clausura de X bajo F (X+) es el conjunto de atributos determinados funcionalmente por X. En otras palabras son todos los atributos que es posible ubicar del lado derecho de la dependencia funcional (</a:t>
            </a:r>
            <a:r>
              <a:rPr lang="es-ES" sz="2800" dirty="0"/>
              <a:t>X→Z</a:t>
            </a:r>
            <a:r>
              <a:rPr lang="es-AR" sz="2800" dirty="0"/>
              <a:t>).</a:t>
            </a:r>
          </a:p>
          <a:p>
            <a:pPr>
              <a:spcAft>
                <a:spcPts val="1200"/>
              </a:spcAft>
              <a:buSzPct val="80000"/>
            </a:pPr>
            <a:r>
              <a:rPr lang="es-AR" sz="2800" dirty="0"/>
              <a:t>Se puede determinar X+ de la siguiente manera:</a:t>
            </a:r>
            <a:endParaRPr lang="es-ES" sz="2800" dirty="0"/>
          </a:p>
          <a:p>
            <a:pPr lvl="2">
              <a:spcAft>
                <a:spcPts val="1200"/>
              </a:spcAft>
              <a:buSzPct val="80000"/>
            </a:pPr>
            <a:r>
              <a:rPr lang="es-ES" sz="2800" dirty="0"/>
              <a:t>𝑋+ := 𝑋</a:t>
            </a:r>
          </a:p>
          <a:p>
            <a:pPr lvl="2">
              <a:spcAft>
                <a:spcPts val="1200"/>
              </a:spcAft>
              <a:buSzPct val="80000"/>
            </a:pPr>
            <a:r>
              <a:rPr lang="es-ES" sz="2800" dirty="0"/>
              <a:t>repetir hasta que 𝑋+ no cambie</a:t>
            </a:r>
          </a:p>
          <a:p>
            <a:pPr lvl="3">
              <a:spcAft>
                <a:spcPts val="1200"/>
              </a:spcAft>
              <a:buSzPct val="80000"/>
            </a:pPr>
            <a:r>
              <a:rPr lang="es-ES" sz="2800" dirty="0"/>
              <a:t>Antigua 𝑋+ := 𝑋+;</a:t>
            </a:r>
          </a:p>
          <a:p>
            <a:pPr lvl="3">
              <a:spcAft>
                <a:spcPts val="1200"/>
              </a:spcAft>
              <a:buSzPct val="80000"/>
            </a:pPr>
            <a:r>
              <a:rPr lang="es-ES" sz="2800" dirty="0"/>
              <a:t>para cada 𝑌 → 𝑍 en 𝐹 ejecutar:</a:t>
            </a:r>
          </a:p>
          <a:p>
            <a:pPr lvl="4">
              <a:spcAft>
                <a:spcPts val="1200"/>
              </a:spcAft>
              <a:buSzPct val="80000"/>
            </a:pPr>
            <a:r>
              <a:rPr lang="es-ES" sz="2800" dirty="0"/>
              <a:t>si Y ⊆ 𝑋+ </a:t>
            </a:r>
            <a:r>
              <a:rPr lang="es-ES" sz="2800" dirty="0">
                <a:cs typeface="Arial" panose="020B0604020202020204" pitchFamily="34" charset="0"/>
              </a:rPr>
              <a:t>entonces</a:t>
            </a:r>
            <a:r>
              <a:rPr lang="es-ES" sz="2800" dirty="0"/>
              <a:t> 𝑋+ = 𝑋+ ∪ 𝑍 y comienzo nuevamente en la primera DF</a:t>
            </a:r>
          </a:p>
        </p:txBody>
      </p:sp>
    </p:spTree>
    <p:extLst>
      <p:ext uri="{BB962C8B-B14F-4D97-AF65-F5344CB8AC3E}">
        <p14:creationId xmlns:p14="http://schemas.microsoft.com/office/powerpoint/2010/main" val="29542735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012" y="0"/>
            <a:ext cx="8027893"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Algoritmo para determinar X+</a:t>
            </a:r>
            <a:endParaRPr lang="es-AR" dirty="0"/>
          </a:p>
        </p:txBody>
      </p:sp>
      <p:sp>
        <p:nvSpPr>
          <p:cNvPr id="133" name="CustomShape 2"/>
          <p:cNvSpPr/>
          <p:nvPr/>
        </p:nvSpPr>
        <p:spPr>
          <a:xfrm>
            <a:off x="215154" y="775856"/>
            <a:ext cx="8727140" cy="5813203"/>
          </a:xfrm>
          <a:prstGeom prst="rect">
            <a:avLst/>
          </a:prstGeom>
          <a:noFill/>
          <a:ln>
            <a:noFill/>
          </a:ln>
        </p:spPr>
        <p:txBody>
          <a:bodyPr lIns="90000" tIns="45000" rIns="90000" bIns="45000">
            <a:normAutofit/>
          </a:bodyPr>
          <a:lstStyle/>
          <a:p>
            <a:pPr>
              <a:spcAft>
                <a:spcPts val="1200"/>
              </a:spcAft>
              <a:buSzPct val="80000"/>
            </a:pPr>
            <a:r>
              <a:rPr lang="es-ES" sz="2800" dirty="0"/>
              <a:t>El algoritmo empieza asignado a X+ todos los atributos de X. Según RI1, sabemos que todos esos atributos son funcionalmente dependientes de X.</a:t>
            </a:r>
          </a:p>
          <a:p>
            <a:pPr>
              <a:spcAft>
                <a:spcPts val="1200"/>
              </a:spcAft>
              <a:buSzPct val="80000"/>
            </a:pPr>
            <a:r>
              <a:rPr lang="es-ES" sz="2800" dirty="0"/>
              <a:t>Luego usando las reglas de inferencia RI3 (transitiva) y RI4 (descomposición), añadimos atributos a X+, usando cada una de las dependencias funcionales en F.</a:t>
            </a:r>
          </a:p>
          <a:p>
            <a:pPr>
              <a:spcAft>
                <a:spcPts val="1200"/>
              </a:spcAft>
              <a:buSzPct val="80000"/>
            </a:pPr>
            <a:r>
              <a:rPr lang="es-ES" sz="2800" dirty="0"/>
              <a:t>El bucle repetir nos dice que debemos continuar por todas las dependencias de F hasta que no se añadan más atributos a X+ durante un ciclo completo a través de las dependencias de F.</a:t>
            </a:r>
          </a:p>
        </p:txBody>
      </p:sp>
    </p:spTree>
    <p:extLst>
      <p:ext uri="{BB962C8B-B14F-4D97-AF65-F5344CB8AC3E}">
        <p14:creationId xmlns:p14="http://schemas.microsoft.com/office/powerpoint/2010/main" val="32951343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15154" y="0"/>
            <a:ext cx="8619563" cy="145228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Directrices de diseño informales para los esquemas de relación</a:t>
            </a:r>
            <a:endParaRPr lang="es-AR" dirty="0"/>
          </a:p>
        </p:txBody>
      </p:sp>
      <p:sp>
        <p:nvSpPr>
          <p:cNvPr id="133" name="CustomShape 2"/>
          <p:cNvSpPr/>
          <p:nvPr/>
        </p:nvSpPr>
        <p:spPr>
          <a:xfrm>
            <a:off x="215154" y="1627094"/>
            <a:ext cx="8767480" cy="5042648"/>
          </a:xfrm>
          <a:prstGeom prst="rect">
            <a:avLst/>
          </a:prstGeom>
          <a:noFill/>
          <a:ln>
            <a:noFill/>
          </a:ln>
        </p:spPr>
        <p:txBody>
          <a:bodyPr lIns="90000" tIns="45000" rIns="90000" bIns="45000">
            <a:normAutofit fontScale="92500" lnSpcReduction="20000"/>
          </a:bodyPr>
          <a:lstStyle/>
          <a:p>
            <a:pPr>
              <a:lnSpc>
                <a:spcPct val="100000"/>
              </a:lnSpc>
              <a:spcBef>
                <a:spcPts val="1200"/>
              </a:spcBef>
              <a:buSzPct val="80000"/>
            </a:pPr>
            <a:r>
              <a:rPr lang="es-ES" sz="3200" dirty="0">
                <a:solidFill>
                  <a:srgbClr val="000000"/>
                </a:solidFill>
              </a:rPr>
              <a:t>Antes de tratar la teoría formal, veremos cuatro medidas informales de calidad para el diseño de un esquema de relación:</a:t>
            </a:r>
          </a:p>
          <a:p>
            <a:pPr marL="363538" indent="-363538">
              <a:lnSpc>
                <a:spcPct val="100000"/>
              </a:lnSpc>
              <a:spcBef>
                <a:spcPts val="1200"/>
              </a:spcBef>
              <a:buSzPct val="80000"/>
              <a:buFont typeface="Arial" panose="020B0604020202020204" pitchFamily="34" charset="0"/>
              <a:buChar char="•"/>
            </a:pPr>
            <a:r>
              <a:rPr lang="es-ES" sz="3200" dirty="0">
                <a:solidFill>
                  <a:srgbClr val="000000"/>
                </a:solidFill>
              </a:rPr>
              <a:t>La semántica de los atributos.</a:t>
            </a:r>
          </a:p>
          <a:p>
            <a:pPr marL="363538" indent="-363538">
              <a:lnSpc>
                <a:spcPct val="100000"/>
              </a:lnSpc>
              <a:spcBef>
                <a:spcPts val="1200"/>
              </a:spcBef>
              <a:buSzPct val="80000"/>
              <a:buFont typeface="Arial" panose="020B0604020202020204" pitchFamily="34" charset="0"/>
              <a:buChar char="•"/>
            </a:pPr>
            <a:r>
              <a:rPr lang="es-ES" sz="3200" dirty="0">
                <a:solidFill>
                  <a:srgbClr val="000000"/>
                </a:solidFill>
              </a:rPr>
              <a:t>La reducción de información redundante en las </a:t>
            </a:r>
            <a:r>
              <a:rPr lang="es-ES" sz="3200" dirty="0" err="1">
                <a:solidFill>
                  <a:srgbClr val="000000"/>
                </a:solidFill>
              </a:rPr>
              <a:t>tuplas</a:t>
            </a:r>
            <a:endParaRPr lang="es-ES" sz="3200" dirty="0">
              <a:solidFill>
                <a:srgbClr val="000000"/>
              </a:solidFill>
            </a:endParaRPr>
          </a:p>
          <a:p>
            <a:pPr marL="363538" indent="-363538">
              <a:lnSpc>
                <a:spcPct val="100000"/>
              </a:lnSpc>
              <a:spcBef>
                <a:spcPts val="1200"/>
              </a:spcBef>
              <a:buSzPct val="80000"/>
              <a:buFont typeface="Arial" panose="020B0604020202020204" pitchFamily="34" charset="0"/>
              <a:buChar char="•"/>
            </a:pPr>
            <a:r>
              <a:rPr lang="es-ES" sz="3200" dirty="0">
                <a:solidFill>
                  <a:srgbClr val="000000"/>
                </a:solidFill>
              </a:rPr>
              <a:t>La reducción de los valores NULL en las tuplas.</a:t>
            </a:r>
          </a:p>
          <a:p>
            <a:pPr marL="363538" indent="-363538">
              <a:lnSpc>
                <a:spcPct val="100000"/>
              </a:lnSpc>
              <a:spcBef>
                <a:spcPts val="1200"/>
              </a:spcBef>
              <a:buSzPct val="80000"/>
              <a:buFont typeface="Arial" panose="020B0604020202020204" pitchFamily="34" charset="0"/>
              <a:buChar char="•"/>
            </a:pPr>
            <a:r>
              <a:rPr lang="es-ES" sz="3200" dirty="0">
                <a:solidFill>
                  <a:srgbClr val="000000"/>
                </a:solidFill>
              </a:rPr>
              <a:t>Prohibición de la posibilidad de generar tuplas falsas.</a:t>
            </a:r>
          </a:p>
          <a:p>
            <a:pPr>
              <a:lnSpc>
                <a:spcPct val="100000"/>
              </a:lnSpc>
              <a:spcBef>
                <a:spcPts val="1200"/>
              </a:spcBef>
              <a:buSzPct val="80000"/>
            </a:pPr>
            <a:r>
              <a:rPr lang="es-ES" sz="3200" dirty="0">
                <a:solidFill>
                  <a:srgbClr val="000000"/>
                </a:solidFill>
              </a:rPr>
              <a:t>Las medidas se llevan adelante por medio de directrices. Una </a:t>
            </a:r>
            <a:r>
              <a:rPr lang="es-ES" sz="3200" b="1" dirty="0">
                <a:solidFill>
                  <a:srgbClr val="000000"/>
                </a:solidFill>
                <a:effectLst>
                  <a:outerShdw blurRad="38100" dist="38100" dir="2700000" algn="tl">
                    <a:srgbClr val="000000">
                      <a:alpha val="43137"/>
                    </a:srgbClr>
                  </a:outerShdw>
                </a:effectLst>
              </a:rPr>
              <a:t>Directriz</a:t>
            </a:r>
            <a:r>
              <a:rPr lang="es-ES" sz="3200" dirty="0">
                <a:solidFill>
                  <a:srgbClr val="000000"/>
                </a:solidFill>
                <a:effectLst>
                  <a:outerShdw blurRad="38100" dist="38100" dir="2700000" algn="tl">
                    <a:srgbClr val="000000">
                      <a:alpha val="43137"/>
                    </a:srgbClr>
                  </a:outerShdw>
                </a:effectLst>
              </a:rPr>
              <a:t> </a:t>
            </a:r>
            <a:r>
              <a:rPr lang="es-ES" sz="3200" dirty="0">
                <a:solidFill>
                  <a:srgbClr val="000000"/>
                </a:solidFill>
              </a:rPr>
              <a:t>es una instrucción o norma que ha de seguirse en la ejecución de algo</a:t>
            </a:r>
          </a:p>
          <a:p>
            <a:pPr marL="457200" indent="-457200">
              <a:lnSpc>
                <a:spcPct val="100000"/>
              </a:lnSpc>
              <a:buSzPct val="80000"/>
              <a:buFont typeface="Arial" panose="020B0604020202020204" pitchFamily="34" charset="0"/>
              <a:buChar char="•"/>
            </a:pPr>
            <a:endParaRPr lang="es-AR" dirty="0"/>
          </a:p>
        </p:txBody>
      </p:sp>
    </p:spTree>
    <p:extLst>
      <p:ext uri="{BB962C8B-B14F-4D97-AF65-F5344CB8AC3E}">
        <p14:creationId xmlns:p14="http://schemas.microsoft.com/office/powerpoint/2010/main" val="3828883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Algoritmo para determinar X+</a:t>
            </a:r>
            <a:endParaRPr lang="es-AR" sz="4400" dirty="0"/>
          </a:p>
        </p:txBody>
      </p:sp>
      <p:sp>
        <p:nvSpPr>
          <p:cNvPr id="133" name="CustomShape 2"/>
          <p:cNvSpPr/>
          <p:nvPr/>
        </p:nvSpPr>
        <p:spPr>
          <a:xfrm>
            <a:off x="215154" y="908640"/>
            <a:ext cx="8727140" cy="5680419"/>
          </a:xfrm>
          <a:prstGeom prst="rect">
            <a:avLst/>
          </a:prstGeom>
          <a:noFill/>
          <a:ln>
            <a:noFill/>
          </a:ln>
        </p:spPr>
        <p:txBody>
          <a:bodyPr lIns="90000" tIns="45000" rIns="90000" bIns="45000">
            <a:normAutofit fontScale="85000" lnSpcReduction="20000"/>
          </a:bodyPr>
          <a:lstStyle/>
          <a:p>
            <a:pPr>
              <a:spcAft>
                <a:spcPts val="1200"/>
              </a:spcAft>
              <a:buSzPct val="80000"/>
            </a:pPr>
            <a:r>
              <a:rPr lang="es-ES" sz="2800" dirty="0"/>
              <a:t>Apliquemos el algoritmo a un ejemplo concreto.</a:t>
            </a:r>
          </a:p>
          <a:p>
            <a:pPr>
              <a:spcAft>
                <a:spcPts val="1200"/>
              </a:spcAft>
              <a:buSzPct val="80000"/>
            </a:pPr>
            <a:r>
              <a:rPr lang="es-ES" sz="2800" dirty="0"/>
              <a:t>Considerando un esquema de relación que representa empleados asignados a proyectos de la semántica de los atributos, podemos especificar el siguiente conjunto F de dependencias funcionales que deben cumplirse:</a:t>
            </a:r>
          </a:p>
          <a:p>
            <a:pPr lvl="1">
              <a:spcAft>
                <a:spcPts val="1200"/>
              </a:spcAft>
              <a:buSzPct val="80000"/>
            </a:pPr>
            <a:r>
              <a:rPr lang="es-ES" sz="2800" dirty="0"/>
              <a:t>F = {</a:t>
            </a:r>
            <a:r>
              <a:rPr lang="es-ES" sz="2800" dirty="0" err="1"/>
              <a:t>Dni</a:t>
            </a:r>
            <a:r>
              <a:rPr lang="es-ES" sz="2800" dirty="0"/>
              <a:t> → </a:t>
            </a:r>
            <a:r>
              <a:rPr lang="es-ES" sz="2800" dirty="0" err="1"/>
              <a:t>NombreE</a:t>
            </a:r>
            <a:r>
              <a:rPr lang="es-ES" sz="2800" dirty="0"/>
              <a:t>,</a:t>
            </a:r>
          </a:p>
          <a:p>
            <a:pPr lvl="1">
              <a:spcAft>
                <a:spcPts val="1200"/>
              </a:spcAft>
              <a:buSzPct val="80000"/>
            </a:pPr>
            <a:r>
              <a:rPr lang="es-ES" sz="2800" dirty="0" err="1"/>
              <a:t>NumProyecto</a:t>
            </a:r>
            <a:r>
              <a:rPr lang="es-ES" sz="2800" dirty="0"/>
              <a:t> → {</a:t>
            </a:r>
            <a:r>
              <a:rPr lang="es-ES" sz="2800" dirty="0" err="1"/>
              <a:t>NombreProyecto</a:t>
            </a:r>
            <a:r>
              <a:rPr lang="es-ES" sz="2800" dirty="0"/>
              <a:t>, </a:t>
            </a:r>
            <a:r>
              <a:rPr lang="es-ES" sz="2800" dirty="0" err="1"/>
              <a:t>UbicaciónProyecto</a:t>
            </a:r>
            <a:r>
              <a:rPr lang="es-ES" sz="2800" dirty="0"/>
              <a:t>},</a:t>
            </a:r>
          </a:p>
          <a:p>
            <a:pPr lvl="1">
              <a:spcAft>
                <a:spcPts val="1200"/>
              </a:spcAft>
              <a:buSzPct val="80000"/>
            </a:pPr>
            <a:r>
              <a:rPr lang="es-ES" sz="2800" dirty="0"/>
              <a:t>{</a:t>
            </a:r>
            <a:r>
              <a:rPr lang="es-ES" sz="2800" dirty="0" err="1"/>
              <a:t>Dni</a:t>
            </a:r>
            <a:r>
              <a:rPr lang="es-ES" sz="2800" dirty="0"/>
              <a:t>, </a:t>
            </a:r>
            <a:r>
              <a:rPr lang="es-ES" sz="2800" dirty="0" err="1"/>
              <a:t>NumProyecto</a:t>
            </a:r>
            <a:r>
              <a:rPr lang="es-ES" sz="2800" dirty="0"/>
              <a:t>} → Horas}</a:t>
            </a:r>
          </a:p>
          <a:p>
            <a:pPr>
              <a:spcAft>
                <a:spcPts val="1200"/>
              </a:spcAft>
              <a:buSzPct val="80000"/>
            </a:pPr>
            <a:r>
              <a:rPr lang="es-ES" sz="2800" dirty="0"/>
              <a:t>Usando el </a:t>
            </a:r>
            <a:r>
              <a:rPr lang="es-ES" sz="2800" dirty="0" err="1"/>
              <a:t>algorimo</a:t>
            </a:r>
            <a:r>
              <a:rPr lang="es-ES" sz="2800" dirty="0"/>
              <a:t> calculamos las siguientes X+:</a:t>
            </a:r>
          </a:p>
          <a:p>
            <a:pPr lvl="1">
              <a:spcAft>
                <a:spcPts val="1200"/>
              </a:spcAft>
              <a:buSzPct val="80000"/>
            </a:pPr>
            <a:r>
              <a:rPr lang="es-ES" sz="2800" dirty="0"/>
              <a:t>{</a:t>
            </a:r>
            <a:r>
              <a:rPr lang="es-ES" sz="2800" dirty="0" err="1"/>
              <a:t>Dni</a:t>
            </a:r>
            <a:r>
              <a:rPr lang="es-ES" sz="2800" dirty="0"/>
              <a:t>}+ = {</a:t>
            </a:r>
            <a:r>
              <a:rPr lang="es-ES" sz="2800" dirty="0" err="1"/>
              <a:t>Dni</a:t>
            </a:r>
            <a:r>
              <a:rPr lang="es-ES" sz="2800" dirty="0"/>
              <a:t>, </a:t>
            </a:r>
            <a:r>
              <a:rPr lang="es-ES" sz="2800" dirty="0" err="1"/>
              <a:t>NombreE</a:t>
            </a:r>
            <a:r>
              <a:rPr lang="es-ES" sz="2800" dirty="0"/>
              <a:t>}</a:t>
            </a:r>
          </a:p>
          <a:p>
            <a:pPr lvl="1">
              <a:spcAft>
                <a:spcPts val="1200"/>
              </a:spcAft>
              <a:buSzPct val="80000"/>
            </a:pPr>
            <a:r>
              <a:rPr lang="es-ES" sz="2800" dirty="0"/>
              <a:t>{</a:t>
            </a:r>
            <a:r>
              <a:rPr lang="es-ES" sz="2800" dirty="0" err="1"/>
              <a:t>NumProyecto</a:t>
            </a:r>
            <a:r>
              <a:rPr lang="es-ES" sz="2800" dirty="0"/>
              <a:t>}+ = {</a:t>
            </a:r>
            <a:r>
              <a:rPr lang="es-ES" sz="2800" dirty="0" err="1"/>
              <a:t>NumProyecto</a:t>
            </a:r>
            <a:r>
              <a:rPr lang="es-ES" sz="2800" dirty="0"/>
              <a:t>, </a:t>
            </a:r>
            <a:r>
              <a:rPr lang="es-ES" sz="2800" dirty="0" err="1"/>
              <a:t>NombreProyecto</a:t>
            </a:r>
            <a:r>
              <a:rPr lang="es-ES" sz="2800" dirty="0"/>
              <a:t>, 					  </a:t>
            </a:r>
            <a:r>
              <a:rPr lang="es-ES" sz="2800" dirty="0" err="1"/>
              <a:t>UbicaciónProyecto</a:t>
            </a:r>
            <a:r>
              <a:rPr lang="es-ES" sz="2800" dirty="0"/>
              <a:t>}</a:t>
            </a:r>
          </a:p>
          <a:p>
            <a:pPr lvl="1">
              <a:spcAft>
                <a:spcPts val="1200"/>
              </a:spcAft>
              <a:buSzPct val="80000"/>
            </a:pPr>
            <a:r>
              <a:rPr lang="es-ES" sz="2800" dirty="0"/>
              <a:t>{</a:t>
            </a:r>
            <a:r>
              <a:rPr lang="es-ES" sz="2800" dirty="0" err="1"/>
              <a:t>Dni</a:t>
            </a:r>
            <a:r>
              <a:rPr lang="es-ES" sz="2800" dirty="0"/>
              <a:t>, </a:t>
            </a:r>
            <a:r>
              <a:rPr lang="es-ES" sz="2800" dirty="0" err="1"/>
              <a:t>NumProyecto</a:t>
            </a:r>
            <a:r>
              <a:rPr lang="es-ES" sz="2800" dirty="0"/>
              <a:t>}+ = {</a:t>
            </a:r>
            <a:r>
              <a:rPr lang="es-ES" sz="2800" dirty="0" err="1"/>
              <a:t>Dni</a:t>
            </a:r>
            <a:r>
              <a:rPr lang="es-ES" sz="2800" dirty="0"/>
              <a:t>, </a:t>
            </a:r>
            <a:r>
              <a:rPr lang="es-ES" sz="2800" dirty="0" err="1"/>
              <a:t>NumProyecto</a:t>
            </a:r>
            <a:r>
              <a:rPr lang="es-ES" sz="2800" dirty="0"/>
              <a:t>, </a:t>
            </a:r>
            <a:r>
              <a:rPr lang="es-ES" sz="2800" dirty="0" err="1"/>
              <a:t>NombreE</a:t>
            </a:r>
            <a:r>
              <a:rPr lang="es-ES" sz="2800" dirty="0"/>
              <a:t>, 					</a:t>
            </a:r>
            <a:r>
              <a:rPr lang="es-ES" sz="2800" dirty="0" err="1"/>
              <a:t>NombreProyecto</a:t>
            </a:r>
            <a:r>
              <a:rPr lang="es-ES" sz="2800" dirty="0"/>
              <a:t>, </a:t>
            </a:r>
            <a:r>
              <a:rPr lang="es-ES" sz="2800" dirty="0" err="1"/>
              <a:t>UbicaciónProyecto</a:t>
            </a:r>
            <a:r>
              <a:rPr lang="es-ES" sz="2800" dirty="0"/>
              <a:t>, Horas}</a:t>
            </a:r>
          </a:p>
          <a:p>
            <a:pPr>
              <a:spcAft>
                <a:spcPts val="1200"/>
              </a:spcAft>
              <a:buSzPct val="80000"/>
            </a:pPr>
            <a:endParaRPr lang="es-ES" sz="2800" dirty="0"/>
          </a:p>
        </p:txBody>
      </p:sp>
    </p:spTree>
    <p:extLst>
      <p:ext uri="{BB962C8B-B14F-4D97-AF65-F5344CB8AC3E}">
        <p14:creationId xmlns:p14="http://schemas.microsoft.com/office/powerpoint/2010/main" val="12683177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Equivalencias entre conjuntos de </a:t>
            </a:r>
            <a:r>
              <a:rPr lang="es-ES" sz="4300" dirty="0" err="1">
                <a:solidFill>
                  <a:srgbClr val="572314"/>
                </a:solidFill>
                <a:latin typeface="Gill Sans MT"/>
              </a:rPr>
              <a:t>DFs</a:t>
            </a:r>
            <a:endParaRPr lang="es-AR" sz="4400" dirty="0"/>
          </a:p>
        </p:txBody>
      </p:sp>
      <p:sp>
        <p:nvSpPr>
          <p:cNvPr id="133" name="CustomShape 2"/>
          <p:cNvSpPr/>
          <p:nvPr/>
        </p:nvSpPr>
        <p:spPr>
          <a:xfrm>
            <a:off x="215154" y="908640"/>
            <a:ext cx="8727140" cy="5680419"/>
          </a:xfrm>
          <a:prstGeom prst="rect">
            <a:avLst/>
          </a:prstGeom>
          <a:noFill/>
          <a:ln>
            <a:noFill/>
          </a:ln>
        </p:spPr>
        <p:txBody>
          <a:bodyPr lIns="90000" tIns="45000" rIns="90000" bIns="45000">
            <a:normAutofit/>
          </a:bodyPr>
          <a:lstStyle/>
          <a:p>
            <a:pPr>
              <a:spcAft>
                <a:spcPts val="1200"/>
              </a:spcAft>
              <a:buSzPct val="80000"/>
            </a:pPr>
            <a:r>
              <a:rPr lang="es-ES" sz="2800" dirty="0"/>
              <a:t>Dos conjuntos de dependencias funcionales E y F son equivalentes si E+ = F+. Por consiguiente, equivalencia significa que cada DF de E puede inferirse a partir de F, y viceversa; es decir, E es equivalente a F si se cumplen las condiciones E cubre a F y F cubre a E.</a:t>
            </a:r>
          </a:p>
          <a:p>
            <a:pPr>
              <a:spcAft>
                <a:spcPts val="1200"/>
              </a:spcAft>
              <a:buSzPct val="80000"/>
            </a:pPr>
            <a:r>
              <a:rPr lang="es-ES" sz="2800" dirty="0"/>
              <a:t>Podemos determinar si F cubre a E calculando X+ respecto a F para cada DF X → Y en E, y comprobando después si X+ incluye todos los atributos de Y. Si es el caso para toda DF en E, entonces F cubre a E. Determinamos si E y F son equivalentes comprobando que E cubre a F y que F cubre a E.</a:t>
            </a:r>
          </a:p>
          <a:p>
            <a:pPr>
              <a:spcAft>
                <a:spcPts val="1200"/>
              </a:spcAft>
              <a:buSzPct val="80000"/>
            </a:pPr>
            <a:endParaRPr lang="es-ES" sz="2800" dirty="0"/>
          </a:p>
        </p:txBody>
      </p:sp>
    </p:spTree>
    <p:extLst>
      <p:ext uri="{BB962C8B-B14F-4D97-AF65-F5344CB8AC3E}">
        <p14:creationId xmlns:p14="http://schemas.microsoft.com/office/powerpoint/2010/main" val="19922281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Equivalencias entre conjuntos de </a:t>
            </a:r>
            <a:r>
              <a:rPr lang="es-ES" sz="4300" dirty="0" err="1">
                <a:solidFill>
                  <a:srgbClr val="572314"/>
                </a:solidFill>
                <a:latin typeface="Gill Sans MT"/>
              </a:rPr>
              <a:t>DFs</a:t>
            </a:r>
            <a:endParaRPr lang="es-AR" sz="4400" dirty="0"/>
          </a:p>
        </p:txBody>
      </p:sp>
      <p:sp>
        <p:nvSpPr>
          <p:cNvPr id="133" name="CustomShape 2"/>
          <p:cNvSpPr/>
          <p:nvPr/>
        </p:nvSpPr>
        <p:spPr>
          <a:xfrm>
            <a:off x="215154" y="908641"/>
            <a:ext cx="8727140" cy="1502050"/>
          </a:xfrm>
          <a:prstGeom prst="rect">
            <a:avLst/>
          </a:prstGeom>
          <a:noFill/>
          <a:ln>
            <a:noFill/>
          </a:ln>
        </p:spPr>
        <p:txBody>
          <a:bodyPr lIns="90000" tIns="45000" rIns="90000" bIns="45000">
            <a:normAutofit fontScale="85000" lnSpcReduction="20000"/>
          </a:bodyPr>
          <a:lstStyle/>
          <a:p>
            <a:pPr>
              <a:spcAft>
                <a:spcPts val="1200"/>
              </a:spcAft>
              <a:buSzPct val="80000"/>
            </a:pPr>
            <a:r>
              <a:rPr lang="es-ES" sz="3000" dirty="0"/>
              <a:t>Apliquemos explicado a un ejemplo. Dados los conjuntos:</a:t>
            </a:r>
          </a:p>
          <a:p>
            <a:pPr lvl="4">
              <a:spcAft>
                <a:spcPts val="1200"/>
              </a:spcAft>
              <a:buSzPct val="80000"/>
            </a:pPr>
            <a:r>
              <a:rPr lang="es-ES" sz="3000" dirty="0"/>
              <a:t>F = {A → C, AC → D, E → AD, E →H}</a:t>
            </a:r>
          </a:p>
          <a:p>
            <a:pPr lvl="4">
              <a:spcAft>
                <a:spcPts val="1200"/>
              </a:spcAft>
              <a:buSzPct val="80000"/>
            </a:pPr>
            <a:r>
              <a:rPr lang="es-ES" sz="3000" dirty="0"/>
              <a:t>E = {A → CD, E → AH}</a:t>
            </a:r>
          </a:p>
          <a:p>
            <a:pPr>
              <a:spcAft>
                <a:spcPts val="1200"/>
              </a:spcAft>
              <a:buSzPct val="80000"/>
            </a:pPr>
            <a:endParaRPr lang="es-ES" sz="2800" dirty="0"/>
          </a:p>
        </p:txBody>
      </p:sp>
      <p:sp>
        <p:nvSpPr>
          <p:cNvPr id="3" name="CuadroTexto 2">
            <a:extLst>
              <a:ext uri="{FF2B5EF4-FFF2-40B4-BE49-F238E27FC236}">
                <a16:creationId xmlns:a16="http://schemas.microsoft.com/office/drawing/2014/main" id="{6263DC09-948D-49D0-9D93-76A65A805B69}"/>
              </a:ext>
            </a:extLst>
          </p:cNvPr>
          <p:cNvSpPr txBox="1"/>
          <p:nvPr/>
        </p:nvSpPr>
        <p:spPr>
          <a:xfrm>
            <a:off x="201705" y="2286000"/>
            <a:ext cx="4266793" cy="3663359"/>
          </a:xfrm>
          <a:prstGeom prst="rect">
            <a:avLst/>
          </a:prstGeom>
          <a:noFill/>
          <a:ln>
            <a:solidFill>
              <a:schemeClr val="tx1"/>
            </a:solidFill>
          </a:ln>
        </p:spPr>
        <p:txBody>
          <a:bodyPr wrap="none" rtlCol="0">
            <a:normAutofit fontScale="92500" lnSpcReduction="10000"/>
          </a:bodyPr>
          <a:lstStyle/>
          <a:p>
            <a:r>
              <a:rPr lang="es-AR" sz="2800" dirty="0"/>
              <a:t>Calculemos F+ mirando F</a:t>
            </a:r>
          </a:p>
          <a:p>
            <a:r>
              <a:rPr lang="es-AR" sz="2800" dirty="0"/>
              <a:t>          A+ = </a:t>
            </a:r>
            <a:r>
              <a:rPr lang="es-ES" sz="2800" dirty="0"/>
              <a:t>{A, C, D}</a:t>
            </a:r>
          </a:p>
          <a:p>
            <a:r>
              <a:rPr lang="es-AR" sz="2800" dirty="0"/>
              <a:t>F+     AC+ = </a:t>
            </a:r>
            <a:r>
              <a:rPr lang="es-ES" sz="2800" dirty="0"/>
              <a:t>{A, C, D}</a:t>
            </a:r>
          </a:p>
          <a:p>
            <a:r>
              <a:rPr lang="es-ES" sz="2800" dirty="0"/>
              <a:t>          E+ = {E, A, D, H, C}</a:t>
            </a:r>
          </a:p>
          <a:p>
            <a:pPr>
              <a:spcBef>
                <a:spcPts val="600"/>
              </a:spcBef>
            </a:pPr>
            <a:r>
              <a:rPr lang="es-AR" sz="2800" dirty="0"/>
              <a:t>Calculemos F+ mirando E</a:t>
            </a:r>
          </a:p>
          <a:p>
            <a:r>
              <a:rPr lang="es-AR" sz="2800" dirty="0"/>
              <a:t>          A+ = </a:t>
            </a:r>
            <a:r>
              <a:rPr lang="es-ES" sz="2800" dirty="0"/>
              <a:t>{A, C, D}</a:t>
            </a:r>
          </a:p>
          <a:p>
            <a:r>
              <a:rPr lang="es-AR" sz="2800" dirty="0"/>
              <a:t>F+     AC+ = </a:t>
            </a:r>
            <a:r>
              <a:rPr lang="es-ES" sz="2800" dirty="0"/>
              <a:t>{A, C, D}</a:t>
            </a:r>
          </a:p>
          <a:p>
            <a:r>
              <a:rPr lang="es-ES" sz="2800" dirty="0"/>
              <a:t>          E+ = {E, A, H, C, D}</a:t>
            </a:r>
          </a:p>
          <a:p>
            <a:pPr>
              <a:spcBef>
                <a:spcPts val="1200"/>
              </a:spcBef>
            </a:pPr>
            <a:r>
              <a:rPr lang="es-ES" sz="2800" dirty="0"/>
              <a:t>(1) Verificamos que E cubre a F</a:t>
            </a:r>
          </a:p>
          <a:p>
            <a:endParaRPr lang="es-AR" sz="2800" dirty="0"/>
          </a:p>
        </p:txBody>
      </p:sp>
      <p:sp>
        <p:nvSpPr>
          <p:cNvPr id="6" name="CuadroTexto 5">
            <a:extLst>
              <a:ext uri="{FF2B5EF4-FFF2-40B4-BE49-F238E27FC236}">
                <a16:creationId xmlns:a16="http://schemas.microsoft.com/office/drawing/2014/main" id="{D9DCAD00-51C9-4DFD-919F-DD41498389A0}"/>
              </a:ext>
            </a:extLst>
          </p:cNvPr>
          <p:cNvSpPr txBox="1"/>
          <p:nvPr/>
        </p:nvSpPr>
        <p:spPr>
          <a:xfrm>
            <a:off x="4578724" y="2276277"/>
            <a:ext cx="4266793" cy="3663358"/>
          </a:xfrm>
          <a:prstGeom prst="rect">
            <a:avLst/>
          </a:prstGeom>
          <a:noFill/>
          <a:ln>
            <a:solidFill>
              <a:schemeClr val="tx1"/>
            </a:solidFill>
          </a:ln>
        </p:spPr>
        <p:txBody>
          <a:bodyPr wrap="none" rtlCol="0">
            <a:normAutofit fontScale="92500" lnSpcReduction="10000"/>
          </a:bodyPr>
          <a:lstStyle/>
          <a:p>
            <a:r>
              <a:rPr lang="es-AR" sz="2800" dirty="0"/>
              <a:t>Calculemos E+ mirando E</a:t>
            </a:r>
          </a:p>
          <a:p>
            <a:r>
              <a:rPr lang="es-AR" sz="2800" dirty="0"/>
              <a:t>          A+ = </a:t>
            </a:r>
            <a:r>
              <a:rPr lang="es-ES" sz="2800" dirty="0"/>
              <a:t>{A, C, D}</a:t>
            </a:r>
          </a:p>
          <a:p>
            <a:r>
              <a:rPr lang="es-AR" sz="2800" dirty="0"/>
              <a:t>E+</a:t>
            </a:r>
            <a:endParaRPr lang="es-ES" sz="2800" dirty="0"/>
          </a:p>
          <a:p>
            <a:r>
              <a:rPr lang="es-ES" sz="2800" dirty="0"/>
              <a:t>          E+ = {E, A, H, C, D}</a:t>
            </a:r>
          </a:p>
          <a:p>
            <a:pPr>
              <a:spcBef>
                <a:spcPts val="600"/>
              </a:spcBef>
            </a:pPr>
            <a:r>
              <a:rPr lang="es-AR" sz="2800" dirty="0"/>
              <a:t>Calculemos E+ mirando F</a:t>
            </a:r>
          </a:p>
          <a:p>
            <a:r>
              <a:rPr lang="es-AR" sz="2800" dirty="0"/>
              <a:t>          A+ = </a:t>
            </a:r>
            <a:r>
              <a:rPr lang="es-ES" sz="2800" dirty="0"/>
              <a:t>{A, C, D}</a:t>
            </a:r>
          </a:p>
          <a:p>
            <a:r>
              <a:rPr lang="es-AR" sz="2800" dirty="0"/>
              <a:t>F+ </a:t>
            </a:r>
          </a:p>
          <a:p>
            <a:r>
              <a:rPr lang="es-AR" sz="2800" dirty="0"/>
              <a:t>          </a:t>
            </a:r>
            <a:r>
              <a:rPr lang="es-ES" sz="2800" dirty="0"/>
              <a:t>E+ = {E, A, D, H, C}</a:t>
            </a:r>
          </a:p>
          <a:p>
            <a:pPr>
              <a:spcBef>
                <a:spcPts val="1200"/>
              </a:spcBef>
            </a:pPr>
            <a:r>
              <a:rPr lang="es-ES" sz="2800" dirty="0"/>
              <a:t>(2) Verificamos que F cubre a E</a:t>
            </a:r>
          </a:p>
          <a:p>
            <a:endParaRPr lang="es-AR" sz="2800" dirty="0"/>
          </a:p>
        </p:txBody>
      </p:sp>
      <p:sp>
        <p:nvSpPr>
          <p:cNvPr id="4" name="Abrir llave 3">
            <a:extLst>
              <a:ext uri="{FF2B5EF4-FFF2-40B4-BE49-F238E27FC236}">
                <a16:creationId xmlns:a16="http://schemas.microsoft.com/office/drawing/2014/main" id="{5C40D883-61E6-40F4-81F9-029700F87DFC}"/>
              </a:ext>
            </a:extLst>
          </p:cNvPr>
          <p:cNvSpPr/>
          <p:nvPr/>
        </p:nvSpPr>
        <p:spPr>
          <a:xfrm>
            <a:off x="789708" y="2729345"/>
            <a:ext cx="193962" cy="105870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Abrir llave 7">
            <a:extLst>
              <a:ext uri="{FF2B5EF4-FFF2-40B4-BE49-F238E27FC236}">
                <a16:creationId xmlns:a16="http://schemas.microsoft.com/office/drawing/2014/main" id="{655BA443-DAAC-45F0-8FE1-6D651726842B}"/>
              </a:ext>
            </a:extLst>
          </p:cNvPr>
          <p:cNvSpPr/>
          <p:nvPr/>
        </p:nvSpPr>
        <p:spPr>
          <a:xfrm>
            <a:off x="5035309" y="2729345"/>
            <a:ext cx="201709" cy="105870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Abrir llave 8">
            <a:extLst>
              <a:ext uri="{FF2B5EF4-FFF2-40B4-BE49-F238E27FC236}">
                <a16:creationId xmlns:a16="http://schemas.microsoft.com/office/drawing/2014/main" id="{BC9581BC-673B-491A-BBB7-4DA7D267B784}"/>
              </a:ext>
            </a:extLst>
          </p:cNvPr>
          <p:cNvSpPr/>
          <p:nvPr/>
        </p:nvSpPr>
        <p:spPr>
          <a:xfrm>
            <a:off x="789708" y="4236068"/>
            <a:ext cx="193962" cy="105870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Abrir llave 9">
            <a:extLst>
              <a:ext uri="{FF2B5EF4-FFF2-40B4-BE49-F238E27FC236}">
                <a16:creationId xmlns:a16="http://schemas.microsoft.com/office/drawing/2014/main" id="{A6B893F8-218A-4F32-8CE2-F286F84B101E}"/>
              </a:ext>
            </a:extLst>
          </p:cNvPr>
          <p:cNvSpPr/>
          <p:nvPr/>
        </p:nvSpPr>
        <p:spPr>
          <a:xfrm>
            <a:off x="5035308" y="4236068"/>
            <a:ext cx="201709" cy="92934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CustomShape 2">
            <a:extLst>
              <a:ext uri="{FF2B5EF4-FFF2-40B4-BE49-F238E27FC236}">
                <a16:creationId xmlns:a16="http://schemas.microsoft.com/office/drawing/2014/main" id="{220F17FB-9DFE-4FBA-8017-BCB0E0D760F3}"/>
              </a:ext>
            </a:extLst>
          </p:cNvPr>
          <p:cNvSpPr/>
          <p:nvPr/>
        </p:nvSpPr>
        <p:spPr>
          <a:xfrm>
            <a:off x="215154" y="5911926"/>
            <a:ext cx="8727140" cy="761999"/>
          </a:xfrm>
          <a:prstGeom prst="rect">
            <a:avLst/>
          </a:prstGeom>
          <a:noFill/>
          <a:ln>
            <a:noFill/>
          </a:ln>
        </p:spPr>
        <p:txBody>
          <a:bodyPr lIns="90000" tIns="45000" rIns="90000" bIns="45000">
            <a:normAutofit/>
          </a:bodyPr>
          <a:lstStyle/>
          <a:p>
            <a:pPr>
              <a:spcAft>
                <a:spcPts val="1200"/>
              </a:spcAft>
              <a:buSzPct val="80000"/>
            </a:pPr>
            <a:r>
              <a:rPr lang="es-ES" sz="2800" dirty="0"/>
              <a:t>Como se cumple (1) y (2) entonces F+ = E+</a:t>
            </a:r>
          </a:p>
          <a:p>
            <a:pPr>
              <a:spcAft>
                <a:spcPts val="1200"/>
              </a:spcAft>
              <a:buSzPct val="80000"/>
            </a:pPr>
            <a:endParaRPr lang="es-ES" sz="2800" dirty="0"/>
          </a:p>
        </p:txBody>
      </p:sp>
    </p:spTree>
    <p:extLst>
      <p:ext uri="{BB962C8B-B14F-4D97-AF65-F5344CB8AC3E}">
        <p14:creationId xmlns:p14="http://schemas.microsoft.com/office/powerpoint/2010/main" val="15774345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Conjunto mínimo de </a:t>
            </a:r>
            <a:r>
              <a:rPr lang="es-ES" sz="4300" dirty="0" err="1">
                <a:solidFill>
                  <a:srgbClr val="572314"/>
                </a:solidFill>
                <a:latin typeface="Gill Sans MT"/>
              </a:rPr>
              <a:t>DFs</a:t>
            </a:r>
            <a:endParaRPr lang="es-AR" sz="4400" dirty="0"/>
          </a:p>
        </p:txBody>
      </p:sp>
      <p:sp>
        <p:nvSpPr>
          <p:cNvPr id="133" name="CustomShape 2"/>
          <p:cNvSpPr/>
          <p:nvPr/>
        </p:nvSpPr>
        <p:spPr>
          <a:xfrm>
            <a:off x="215154" y="908640"/>
            <a:ext cx="8727140" cy="5680419"/>
          </a:xfrm>
          <a:prstGeom prst="rect">
            <a:avLst/>
          </a:prstGeom>
          <a:noFill/>
          <a:ln>
            <a:noFill/>
          </a:ln>
        </p:spPr>
        <p:txBody>
          <a:bodyPr lIns="90000" tIns="45000" rIns="90000" bIns="45000">
            <a:normAutofit fontScale="92500" lnSpcReduction="10000"/>
          </a:bodyPr>
          <a:lstStyle/>
          <a:p>
            <a:pPr>
              <a:spcAft>
                <a:spcPts val="1200"/>
              </a:spcAft>
              <a:buSzPct val="80000"/>
            </a:pPr>
            <a:r>
              <a:rPr lang="es-ES" sz="2800" dirty="0"/>
              <a:t>Podemos definir formalmente que un conjunto de dependencias funcionales F es mínimo si satisface las siguientes condiciones:</a:t>
            </a:r>
          </a:p>
          <a:p>
            <a:pPr marL="514350" indent="-514350">
              <a:spcAft>
                <a:spcPts val="1200"/>
              </a:spcAft>
              <a:buSzPct val="80000"/>
              <a:buFont typeface="+mj-lt"/>
              <a:buAutoNum type="arabicPeriod"/>
            </a:pPr>
            <a:r>
              <a:rPr lang="es-ES" sz="2800" dirty="0"/>
              <a:t>Toda dependencia en F tiene un único atributo en su lado derecho. Se logra aplicando la regla de inferencia número 4 (descomposición)</a:t>
            </a:r>
          </a:p>
          <a:p>
            <a:pPr marL="514350" indent="-514350">
              <a:spcAft>
                <a:spcPts val="1200"/>
              </a:spcAft>
              <a:buSzPct val="80000"/>
              <a:buFont typeface="+mj-lt"/>
              <a:buAutoNum type="arabicPeriod"/>
            </a:pPr>
            <a:r>
              <a:rPr lang="es-ES" sz="2800" dirty="0"/>
              <a:t>No podemos reemplazar ninguna dependencia X → A de F por otra dependencia Y → A, donde Y es un subconjunto propio de X, y seguir teniendo un conjunto de dependencias equivalente a F.</a:t>
            </a:r>
          </a:p>
          <a:p>
            <a:pPr marL="514350" indent="-514350">
              <a:spcAft>
                <a:spcPts val="1200"/>
              </a:spcAft>
              <a:buSzPct val="80000"/>
              <a:buFont typeface="+mj-lt"/>
              <a:buAutoNum type="arabicPeriod"/>
            </a:pPr>
            <a:r>
              <a:rPr lang="es-ES" sz="2800" dirty="0"/>
              <a:t>No podemos eliminar ninguna dependencia de F y seguir teniendo un conjunto de dependencias equivalente a F.</a:t>
            </a:r>
          </a:p>
          <a:p>
            <a:pPr>
              <a:spcAft>
                <a:spcPts val="1200"/>
              </a:spcAft>
              <a:buSzPct val="80000"/>
            </a:pPr>
            <a:r>
              <a:rPr lang="es-ES" sz="2800" dirty="0"/>
              <a:t>Es posible que hayan varios conjuntos mínimos de </a:t>
            </a:r>
            <a:r>
              <a:rPr lang="es-ES" sz="2800" dirty="0" err="1"/>
              <a:t>DFs</a:t>
            </a:r>
            <a:endParaRPr lang="es-ES" sz="2800" dirty="0"/>
          </a:p>
        </p:txBody>
      </p:sp>
    </p:spTree>
    <p:extLst>
      <p:ext uri="{BB962C8B-B14F-4D97-AF65-F5344CB8AC3E}">
        <p14:creationId xmlns:p14="http://schemas.microsoft.com/office/powerpoint/2010/main" val="3939010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Conjunto mínimo de </a:t>
            </a:r>
            <a:r>
              <a:rPr lang="es-ES" sz="4300" dirty="0" err="1">
                <a:solidFill>
                  <a:srgbClr val="572314"/>
                </a:solidFill>
                <a:latin typeface="Gill Sans MT"/>
              </a:rPr>
              <a:t>DFs</a:t>
            </a:r>
            <a:endParaRPr lang="es-AR" sz="4400" dirty="0"/>
          </a:p>
        </p:txBody>
      </p:sp>
      <p:sp>
        <p:nvSpPr>
          <p:cNvPr id="133" name="CustomShape 2"/>
          <p:cNvSpPr/>
          <p:nvPr/>
        </p:nvSpPr>
        <p:spPr>
          <a:xfrm>
            <a:off x="215154" y="789710"/>
            <a:ext cx="8727140" cy="5799350"/>
          </a:xfrm>
          <a:prstGeom prst="rect">
            <a:avLst/>
          </a:prstGeom>
          <a:noFill/>
          <a:ln>
            <a:noFill/>
          </a:ln>
        </p:spPr>
        <p:txBody>
          <a:bodyPr lIns="90000" tIns="45000" rIns="90000" bIns="45000">
            <a:normAutofit fontScale="77500" lnSpcReduction="20000"/>
          </a:bodyPr>
          <a:lstStyle/>
          <a:p>
            <a:pPr>
              <a:spcAft>
                <a:spcPts val="1200"/>
              </a:spcAft>
              <a:buSzPct val="80000"/>
            </a:pPr>
            <a:r>
              <a:rPr lang="es-ES" sz="4100" dirty="0"/>
              <a:t>Algoritmo para localizar una cobertura mínima F para un conjunto de dependencias funcionales E.</a:t>
            </a:r>
          </a:p>
          <a:p>
            <a:pPr marL="360363" indent="-360363">
              <a:spcAft>
                <a:spcPts val="1200"/>
              </a:spcAft>
              <a:buSzPct val="80000"/>
              <a:buFont typeface="+mj-lt"/>
              <a:buAutoNum type="arabicPeriod"/>
            </a:pPr>
            <a:r>
              <a:rPr lang="es-ES" sz="3400" dirty="0"/>
              <a:t>Establecer F := E;</a:t>
            </a:r>
          </a:p>
          <a:p>
            <a:pPr marL="360363" indent="-360363">
              <a:spcAft>
                <a:spcPts val="1200"/>
              </a:spcAft>
              <a:buSzPct val="80000"/>
              <a:buFont typeface="+mj-lt"/>
              <a:buAutoNum type="arabicPeriod"/>
            </a:pPr>
            <a:r>
              <a:rPr lang="es-ES" sz="3400" dirty="0"/>
              <a:t>Reemplazar cada DF X → {A</a:t>
            </a:r>
            <a:r>
              <a:rPr lang="es-ES" sz="3400" baseline="-25000" dirty="0"/>
              <a:t>1</a:t>
            </a:r>
            <a:r>
              <a:rPr lang="es-ES" sz="3400" dirty="0"/>
              <a:t>, A</a:t>
            </a:r>
            <a:r>
              <a:rPr lang="es-ES" sz="3400" baseline="-25000" dirty="0"/>
              <a:t>2</a:t>
            </a:r>
            <a:r>
              <a:rPr lang="es-ES" sz="3400" dirty="0"/>
              <a:t>, . . . ,</a:t>
            </a:r>
            <a:r>
              <a:rPr lang="es-ES" sz="3400" dirty="0" err="1"/>
              <a:t>A</a:t>
            </a:r>
            <a:r>
              <a:rPr lang="es-ES" sz="3400" baseline="-25000" dirty="0" err="1"/>
              <a:t>n</a:t>
            </a:r>
            <a:r>
              <a:rPr lang="es-ES" sz="3400" dirty="0"/>
              <a:t>} en F por las n </a:t>
            </a:r>
            <a:r>
              <a:rPr lang="es-ES" sz="3400" dirty="0" err="1"/>
              <a:t>DFs</a:t>
            </a:r>
            <a:r>
              <a:rPr lang="es-ES" sz="3400" dirty="0"/>
              <a:t>     X → A</a:t>
            </a:r>
            <a:r>
              <a:rPr lang="es-ES" sz="3400" baseline="-25000" dirty="0"/>
              <a:t>1</a:t>
            </a:r>
            <a:r>
              <a:rPr lang="es-ES" sz="3400" dirty="0"/>
              <a:t>, X → A</a:t>
            </a:r>
            <a:r>
              <a:rPr lang="es-ES" sz="3400" baseline="-25000" dirty="0"/>
              <a:t>2</a:t>
            </a:r>
            <a:r>
              <a:rPr lang="es-ES" sz="3400" dirty="0"/>
              <a:t>, ... , X → </a:t>
            </a:r>
            <a:r>
              <a:rPr lang="es-ES" sz="3400" dirty="0" err="1"/>
              <a:t>A</a:t>
            </a:r>
            <a:r>
              <a:rPr lang="es-ES" sz="3400" baseline="-25000" dirty="0" err="1"/>
              <a:t>n</a:t>
            </a:r>
            <a:r>
              <a:rPr lang="es-ES" sz="3400" dirty="0"/>
              <a:t>;</a:t>
            </a:r>
          </a:p>
          <a:p>
            <a:pPr marL="360363" indent="-360363">
              <a:spcAft>
                <a:spcPts val="1200"/>
              </a:spcAft>
              <a:buSzPct val="80000"/>
              <a:buFont typeface="+mj-lt"/>
              <a:buAutoNum type="arabicPeriod"/>
            </a:pPr>
            <a:r>
              <a:rPr lang="es-ES" sz="3400" dirty="0"/>
              <a:t>Por cada DF restante X → A en F</a:t>
            </a:r>
          </a:p>
          <a:p>
            <a:pPr>
              <a:spcAft>
                <a:spcPts val="1200"/>
              </a:spcAft>
              <a:buSzPct val="80000"/>
            </a:pPr>
            <a:r>
              <a:rPr lang="es-ES" sz="3400" dirty="0"/>
              <a:t>        por cada atributo B que sea un elemento de X</a:t>
            </a:r>
          </a:p>
          <a:p>
            <a:pPr>
              <a:spcAft>
                <a:spcPts val="1200"/>
              </a:spcAft>
              <a:buSzPct val="80000"/>
            </a:pPr>
            <a:r>
              <a:rPr lang="es-ES" sz="3400" dirty="0"/>
              <a:t>	si {{F – {X → A} } ∪ { (X – {B} ) → A} } es equivalente a F,</a:t>
            </a:r>
          </a:p>
          <a:p>
            <a:pPr>
              <a:spcAft>
                <a:spcPts val="1200"/>
              </a:spcAft>
              <a:buSzPct val="80000"/>
            </a:pPr>
            <a:r>
              <a:rPr lang="es-ES" sz="3400" dirty="0"/>
              <a:t>		entonces reemplazar X → A por (X - {B}) → A en F;</a:t>
            </a:r>
          </a:p>
          <a:p>
            <a:pPr marL="360363" indent="-360363">
              <a:spcAft>
                <a:spcPts val="1200"/>
              </a:spcAft>
              <a:buSzPct val="80000"/>
              <a:buFont typeface="+mj-lt"/>
              <a:buAutoNum type="arabicPeriod" startAt="4"/>
            </a:pPr>
            <a:r>
              <a:rPr lang="es-ES" sz="3400" dirty="0"/>
              <a:t>Por cada DF X → A sobrante en F</a:t>
            </a:r>
          </a:p>
          <a:p>
            <a:pPr>
              <a:spcAft>
                <a:spcPts val="1200"/>
              </a:spcAft>
              <a:buSzPct val="80000"/>
            </a:pPr>
            <a:r>
              <a:rPr lang="es-ES" sz="3400" dirty="0"/>
              <a:t>	si {F – {X → A} } es equivalente a F,</a:t>
            </a:r>
          </a:p>
          <a:p>
            <a:pPr>
              <a:spcAft>
                <a:spcPts val="1200"/>
              </a:spcAft>
              <a:buSzPct val="80000"/>
            </a:pPr>
            <a:r>
              <a:rPr lang="es-ES" sz="3400" dirty="0"/>
              <a:t>		entonces eliminar X → A de F.</a:t>
            </a:r>
          </a:p>
          <a:p>
            <a:pPr>
              <a:spcAft>
                <a:spcPts val="1200"/>
              </a:spcAft>
              <a:buSzPct val="80000"/>
            </a:pPr>
            <a:endParaRPr lang="es-ES" sz="2800" dirty="0"/>
          </a:p>
        </p:txBody>
      </p:sp>
    </p:spTree>
    <p:extLst>
      <p:ext uri="{BB962C8B-B14F-4D97-AF65-F5344CB8AC3E}">
        <p14:creationId xmlns:p14="http://schemas.microsoft.com/office/powerpoint/2010/main" val="4564240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Conjunto mínimo de </a:t>
            </a:r>
            <a:r>
              <a:rPr lang="es-ES" sz="4300" dirty="0" err="1">
                <a:solidFill>
                  <a:srgbClr val="572314"/>
                </a:solidFill>
                <a:latin typeface="Gill Sans MT"/>
              </a:rPr>
              <a:t>DFs</a:t>
            </a:r>
            <a:endParaRPr lang="es-AR" sz="4400" dirty="0"/>
          </a:p>
        </p:txBody>
      </p:sp>
      <p:sp>
        <p:nvSpPr>
          <p:cNvPr id="133" name="CustomShape 2"/>
          <p:cNvSpPr/>
          <p:nvPr/>
        </p:nvSpPr>
        <p:spPr>
          <a:xfrm>
            <a:off x="215154" y="789709"/>
            <a:ext cx="8727140" cy="5888182"/>
          </a:xfrm>
          <a:prstGeom prst="rect">
            <a:avLst/>
          </a:prstGeom>
          <a:noFill/>
          <a:ln>
            <a:noFill/>
          </a:ln>
        </p:spPr>
        <p:txBody>
          <a:bodyPr lIns="90000" tIns="45000" rIns="90000" bIns="45000">
            <a:normAutofit fontScale="40000" lnSpcReduction="20000"/>
          </a:bodyPr>
          <a:lstStyle/>
          <a:p>
            <a:pPr>
              <a:spcAft>
                <a:spcPts val="1200"/>
              </a:spcAft>
              <a:buSzPct val="80000"/>
            </a:pPr>
            <a:r>
              <a:rPr lang="es-ES" sz="5000" dirty="0"/>
              <a:t>Localizar su cobertura mínima para E = {B → A, D → A, AB → D}</a:t>
            </a:r>
          </a:p>
          <a:p>
            <a:pPr marL="360363" indent="-360363">
              <a:spcAft>
                <a:spcPts val="1200"/>
              </a:spcAft>
              <a:buSzPct val="80000"/>
              <a:buFont typeface="+mj-lt"/>
              <a:buAutoNum type="arabicPeriod"/>
            </a:pPr>
            <a:r>
              <a:rPr lang="es-ES" sz="5000" dirty="0"/>
              <a:t>El paso 1 del algoritmo esta hecho porque todas las dependencias anteriores están en forma canónica (todos los lados derechos tienen un solo atributo)</a:t>
            </a:r>
          </a:p>
          <a:p>
            <a:pPr marL="360363" indent="-360363">
              <a:spcAft>
                <a:spcPts val="1200"/>
              </a:spcAft>
              <a:buSzPct val="80000"/>
              <a:buFont typeface="+mj-lt"/>
              <a:buAutoNum type="arabicPeriod"/>
            </a:pPr>
            <a:r>
              <a:rPr lang="es-ES" sz="5000" dirty="0"/>
              <a:t>Para el paso 2 necesitamos determinar si AB → D tiene algún atributo redundante en el lado izquierdo, es decir, ¿puede sustituirse por B→D o A→D?</a:t>
            </a:r>
          </a:p>
          <a:p>
            <a:pPr marL="360363">
              <a:spcAft>
                <a:spcPts val="1200"/>
              </a:spcAft>
              <a:buSzPct val="80000"/>
            </a:pPr>
            <a:r>
              <a:rPr lang="es-ES" sz="5000" dirty="0"/>
              <a:t>Ya que B→A, aumentando con B en ambos lados (RI2), tenemos que BB→AB, o bien  B→AB (i). Sin embargo, AB→D como se ha dado (</a:t>
            </a:r>
            <a:r>
              <a:rPr lang="es-ES" sz="5000" dirty="0" err="1"/>
              <a:t>ii</a:t>
            </a:r>
            <a:r>
              <a:rPr lang="es-ES" sz="5000" dirty="0"/>
              <a:t>).</a:t>
            </a:r>
          </a:p>
          <a:p>
            <a:pPr marL="360363">
              <a:spcAft>
                <a:spcPts val="1200"/>
              </a:spcAft>
              <a:buSzPct val="80000"/>
            </a:pPr>
            <a:r>
              <a:rPr lang="es-ES" sz="5000" dirty="0"/>
              <a:t>Por la regla transitiva (RI3), obtenemos de (i) y (</a:t>
            </a:r>
            <a:r>
              <a:rPr lang="es-ES" sz="5000" dirty="0" err="1"/>
              <a:t>ii</a:t>
            </a:r>
            <a:r>
              <a:rPr lang="es-ES" sz="5000" dirty="0"/>
              <a:t>), B→D. Por consiguiente AB→D podría sustituirse por B→D.</a:t>
            </a:r>
          </a:p>
          <a:p>
            <a:pPr marL="360363">
              <a:spcAft>
                <a:spcPts val="1200"/>
              </a:spcAft>
              <a:buSzPct val="80000"/>
            </a:pPr>
            <a:r>
              <a:rPr lang="es-ES" sz="5000" dirty="0"/>
              <a:t>Ahora tenemos un conjunto equivalente al E original, el E' : {B→A, D→A, B→D}. Ahora que todas las DF tienen un único atributo en el lado izquierdo damos por finalizado el paso 2.</a:t>
            </a:r>
          </a:p>
          <a:p>
            <a:pPr marL="360363" indent="-360363">
              <a:spcAft>
                <a:spcPts val="1200"/>
              </a:spcAft>
              <a:buSzPct val="80000"/>
              <a:buFont typeface="+mj-lt"/>
              <a:buAutoNum type="arabicPeriod" startAt="3"/>
            </a:pPr>
            <a:r>
              <a:rPr lang="es-ES" sz="5000" dirty="0"/>
              <a:t>En el paso 3 buscamos una DF redundante en E'. Usando la regla transitiva en B→D y D→A, derivamos B→A. Por tanto, B→A es redundante en E' y puede eliminarse.</a:t>
            </a:r>
          </a:p>
          <a:p>
            <a:pPr>
              <a:spcAft>
                <a:spcPts val="1200"/>
              </a:spcAft>
              <a:buSzPct val="80000"/>
            </a:pPr>
            <a:r>
              <a:rPr lang="es-ES" sz="5000" dirty="0"/>
              <a:t>Finalizado el tercer paso encontramos que la cobertura mínima de E es {B→D, D→A}.</a:t>
            </a:r>
          </a:p>
          <a:p>
            <a:pPr>
              <a:spcAft>
                <a:spcPts val="1200"/>
              </a:spcAft>
              <a:buSzPct val="80000"/>
            </a:pPr>
            <a:endParaRPr lang="es-ES" sz="2800" dirty="0"/>
          </a:p>
        </p:txBody>
      </p:sp>
    </p:spTree>
    <p:extLst>
      <p:ext uri="{BB962C8B-B14F-4D97-AF65-F5344CB8AC3E}">
        <p14:creationId xmlns:p14="http://schemas.microsoft.com/office/powerpoint/2010/main" val="17174086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Conjunto mínimo de </a:t>
            </a:r>
            <a:r>
              <a:rPr lang="es-ES" sz="4300" dirty="0" err="1">
                <a:solidFill>
                  <a:srgbClr val="572314"/>
                </a:solidFill>
                <a:latin typeface="Gill Sans MT"/>
              </a:rPr>
              <a:t>DFs</a:t>
            </a:r>
            <a:endParaRPr lang="es-AR" sz="4400" dirty="0"/>
          </a:p>
        </p:txBody>
      </p:sp>
      <p:sp>
        <p:nvSpPr>
          <p:cNvPr id="133" name="CustomShape 2"/>
          <p:cNvSpPr/>
          <p:nvPr/>
        </p:nvSpPr>
        <p:spPr>
          <a:xfrm>
            <a:off x="215154" y="789709"/>
            <a:ext cx="8727140" cy="5888182"/>
          </a:xfrm>
          <a:prstGeom prst="rect">
            <a:avLst/>
          </a:prstGeom>
          <a:noFill/>
          <a:ln>
            <a:noFill/>
          </a:ln>
        </p:spPr>
        <p:txBody>
          <a:bodyPr lIns="90000" tIns="45000" rIns="90000" bIns="45000">
            <a:normAutofit fontScale="55000" lnSpcReduction="20000"/>
          </a:bodyPr>
          <a:lstStyle/>
          <a:p>
            <a:pPr>
              <a:spcAft>
                <a:spcPts val="1200"/>
              </a:spcAft>
              <a:buSzPct val="80000"/>
            </a:pPr>
            <a:r>
              <a:rPr lang="es-ES" sz="4600" dirty="0"/>
              <a:t>Otro ejemplo.</a:t>
            </a:r>
          </a:p>
          <a:p>
            <a:pPr>
              <a:spcAft>
                <a:spcPts val="1200"/>
              </a:spcAft>
              <a:buSzPct val="80000"/>
            </a:pPr>
            <a:r>
              <a:rPr lang="es-ES" sz="4600" dirty="0"/>
              <a:t>F = {AB</a:t>
            </a:r>
            <a:r>
              <a:rPr lang="es-ES" sz="4800" dirty="0"/>
              <a:t> → </a:t>
            </a:r>
            <a:r>
              <a:rPr lang="es-ES" sz="4600" dirty="0"/>
              <a:t>C, B</a:t>
            </a:r>
            <a:r>
              <a:rPr lang="es-ES" sz="4800" dirty="0"/>
              <a:t> → </a:t>
            </a:r>
            <a:r>
              <a:rPr lang="es-ES" sz="4600" dirty="0"/>
              <a:t>D, D</a:t>
            </a:r>
            <a:r>
              <a:rPr lang="es-ES" sz="4800" dirty="0"/>
              <a:t> → </a:t>
            </a:r>
            <a:r>
              <a:rPr lang="es-ES" sz="4600" dirty="0"/>
              <a:t>GCA, CG </a:t>
            </a:r>
            <a:r>
              <a:rPr lang="es-ES" sz="4800" dirty="0"/>
              <a:t>→</a:t>
            </a:r>
            <a:r>
              <a:rPr lang="es-ES" sz="4600" dirty="0"/>
              <a:t> H}</a:t>
            </a:r>
          </a:p>
          <a:p>
            <a:pPr>
              <a:spcAft>
                <a:spcPts val="1200"/>
              </a:spcAft>
              <a:buSzPct val="80000"/>
            </a:pPr>
            <a:r>
              <a:rPr lang="es-ES" sz="4600" dirty="0"/>
              <a:t>Paso 1: Cada dependencia que tiene varios atributos a la derecha, es sustituida por las dependencias a los atributos individuales.</a:t>
            </a:r>
          </a:p>
          <a:p>
            <a:pPr marL="263525">
              <a:spcAft>
                <a:spcPts val="1200"/>
              </a:spcAft>
              <a:buSzPct val="80000"/>
            </a:pPr>
            <a:r>
              <a:rPr lang="es-ES" sz="4600" dirty="0"/>
              <a:t>F = {AB </a:t>
            </a:r>
            <a:r>
              <a:rPr lang="es-ES" sz="4800" dirty="0"/>
              <a:t>→</a:t>
            </a:r>
            <a:r>
              <a:rPr lang="es-ES" sz="4600" dirty="0"/>
              <a:t> C, B </a:t>
            </a:r>
            <a:r>
              <a:rPr lang="es-ES" sz="4800" dirty="0"/>
              <a:t>→</a:t>
            </a:r>
            <a:r>
              <a:rPr lang="es-ES" sz="4600" dirty="0"/>
              <a:t> D, D </a:t>
            </a:r>
            <a:r>
              <a:rPr lang="es-ES" sz="4800" dirty="0"/>
              <a:t>→</a:t>
            </a:r>
            <a:r>
              <a:rPr lang="es-ES" sz="4600" dirty="0"/>
              <a:t> G, D </a:t>
            </a:r>
            <a:r>
              <a:rPr lang="es-ES" sz="4800" dirty="0"/>
              <a:t>→</a:t>
            </a:r>
            <a:r>
              <a:rPr lang="es-ES" sz="4600" dirty="0"/>
              <a:t> C, D </a:t>
            </a:r>
            <a:r>
              <a:rPr lang="es-ES" sz="4800" dirty="0"/>
              <a:t>→</a:t>
            </a:r>
            <a:r>
              <a:rPr lang="es-ES" sz="4600" dirty="0"/>
              <a:t> A, CG </a:t>
            </a:r>
            <a:r>
              <a:rPr lang="es-ES" sz="4800" dirty="0"/>
              <a:t>→ </a:t>
            </a:r>
            <a:r>
              <a:rPr lang="es-ES" sz="4600" dirty="0"/>
              <a:t>H}</a:t>
            </a:r>
          </a:p>
          <a:p>
            <a:pPr>
              <a:spcAft>
                <a:spcPts val="1200"/>
              </a:spcAft>
              <a:buSzPct val="80000"/>
            </a:pPr>
            <a:r>
              <a:rPr lang="es-ES" sz="4600" dirty="0"/>
              <a:t>Paso 2: Estudiamos atributos redundantes. Para AB </a:t>
            </a:r>
            <a:r>
              <a:rPr lang="es-ES" sz="4800" dirty="0"/>
              <a:t>→</a:t>
            </a:r>
            <a:r>
              <a:rPr lang="es-ES" sz="4600" dirty="0"/>
              <a:t> C veo que  B</a:t>
            </a:r>
            <a:r>
              <a:rPr lang="es-ES" sz="4400" dirty="0"/>
              <a:t> → </a:t>
            </a:r>
            <a:r>
              <a:rPr lang="es-ES" sz="4600" dirty="0"/>
              <a:t>D y D </a:t>
            </a:r>
            <a:r>
              <a:rPr lang="es-ES" sz="4800" dirty="0"/>
              <a:t>→</a:t>
            </a:r>
            <a:r>
              <a:rPr lang="es-ES" sz="4600" dirty="0"/>
              <a:t> A por lo que por </a:t>
            </a:r>
            <a:r>
              <a:rPr lang="es-ES" sz="4500" dirty="0"/>
              <a:t>transitividad B → A, ahora si agrego B en ambos lados obtengo que BB → AB, nuevamente por transitividad B → AB y </a:t>
            </a:r>
            <a:r>
              <a:rPr lang="es-ES" sz="4400" dirty="0"/>
              <a:t>AB → C por lo que </a:t>
            </a:r>
            <a:r>
              <a:rPr lang="es-ES" sz="4500" dirty="0"/>
              <a:t>B → </a:t>
            </a:r>
            <a:r>
              <a:rPr lang="es-ES" sz="4400" dirty="0"/>
              <a:t>C </a:t>
            </a:r>
            <a:endParaRPr lang="es-ES" sz="4500" dirty="0"/>
          </a:p>
          <a:p>
            <a:pPr marL="263525">
              <a:spcAft>
                <a:spcPts val="1200"/>
              </a:spcAft>
              <a:buSzPct val="80000"/>
            </a:pPr>
            <a:r>
              <a:rPr lang="es-ES" sz="4600" dirty="0"/>
              <a:t>F = {B </a:t>
            </a:r>
            <a:r>
              <a:rPr lang="es-ES" sz="4800" dirty="0"/>
              <a:t>→</a:t>
            </a:r>
            <a:r>
              <a:rPr lang="es-ES" sz="4600" dirty="0"/>
              <a:t> C, B </a:t>
            </a:r>
            <a:r>
              <a:rPr lang="es-ES" sz="4800" dirty="0"/>
              <a:t>→</a:t>
            </a:r>
            <a:r>
              <a:rPr lang="es-ES" sz="4600" dirty="0"/>
              <a:t> D, D </a:t>
            </a:r>
            <a:r>
              <a:rPr lang="es-ES" sz="4800" dirty="0"/>
              <a:t>→</a:t>
            </a:r>
            <a:r>
              <a:rPr lang="es-ES" sz="4600" dirty="0"/>
              <a:t> G, D </a:t>
            </a:r>
            <a:r>
              <a:rPr lang="es-ES" sz="4800" dirty="0"/>
              <a:t>→</a:t>
            </a:r>
            <a:r>
              <a:rPr lang="es-ES" sz="4600" dirty="0"/>
              <a:t> C, D </a:t>
            </a:r>
            <a:r>
              <a:rPr lang="es-ES" sz="4800" dirty="0"/>
              <a:t>→</a:t>
            </a:r>
            <a:r>
              <a:rPr lang="es-ES" sz="4600" dirty="0"/>
              <a:t> A, CG </a:t>
            </a:r>
            <a:r>
              <a:rPr lang="es-ES" sz="4800" dirty="0"/>
              <a:t>→ </a:t>
            </a:r>
            <a:r>
              <a:rPr lang="es-ES" sz="4600" dirty="0"/>
              <a:t>H}</a:t>
            </a:r>
          </a:p>
          <a:p>
            <a:pPr>
              <a:spcAft>
                <a:spcPts val="1200"/>
              </a:spcAft>
              <a:buSzPct val="80000"/>
            </a:pPr>
            <a:r>
              <a:rPr lang="es-ES" sz="4600" dirty="0"/>
              <a:t>Paso 3: Estudiamos dependencias redundantes. B </a:t>
            </a:r>
            <a:r>
              <a:rPr lang="es-ES" sz="4800" dirty="0"/>
              <a:t>→</a:t>
            </a:r>
            <a:r>
              <a:rPr lang="es-ES" sz="4600" dirty="0"/>
              <a:t> D y D </a:t>
            </a:r>
            <a:r>
              <a:rPr lang="es-ES" sz="4800" dirty="0"/>
              <a:t>→</a:t>
            </a:r>
            <a:r>
              <a:rPr lang="es-ES" sz="4600" dirty="0"/>
              <a:t> C entonces B </a:t>
            </a:r>
            <a:r>
              <a:rPr lang="es-ES" sz="4800" dirty="0"/>
              <a:t>→</a:t>
            </a:r>
            <a:r>
              <a:rPr lang="es-ES" sz="4600" dirty="0"/>
              <a:t> C es redundante.</a:t>
            </a:r>
          </a:p>
          <a:p>
            <a:pPr marL="263525">
              <a:spcAft>
                <a:spcPts val="1200"/>
              </a:spcAft>
              <a:buSzPct val="80000"/>
            </a:pPr>
            <a:r>
              <a:rPr lang="es-ES" sz="4600" dirty="0"/>
              <a:t>F={B </a:t>
            </a:r>
            <a:r>
              <a:rPr lang="es-ES" sz="4800" dirty="0"/>
              <a:t>→</a:t>
            </a:r>
            <a:r>
              <a:rPr lang="es-ES" sz="4600" dirty="0"/>
              <a:t> D, D </a:t>
            </a:r>
            <a:r>
              <a:rPr lang="es-ES" sz="4800" dirty="0"/>
              <a:t>→</a:t>
            </a:r>
            <a:r>
              <a:rPr lang="es-ES" sz="4600" dirty="0"/>
              <a:t> G, D </a:t>
            </a:r>
            <a:r>
              <a:rPr lang="es-ES" sz="4800" dirty="0"/>
              <a:t>→</a:t>
            </a:r>
            <a:r>
              <a:rPr lang="es-ES" sz="4600" dirty="0"/>
              <a:t> C, D </a:t>
            </a:r>
            <a:r>
              <a:rPr lang="es-ES" sz="4800" dirty="0"/>
              <a:t>→</a:t>
            </a:r>
            <a:r>
              <a:rPr lang="es-ES" sz="4600" dirty="0"/>
              <a:t> A, CG </a:t>
            </a:r>
            <a:r>
              <a:rPr lang="es-ES" sz="4800" dirty="0"/>
              <a:t>→ </a:t>
            </a:r>
            <a:r>
              <a:rPr lang="es-ES" sz="4600" dirty="0"/>
              <a:t>H} </a:t>
            </a:r>
            <a:r>
              <a:rPr lang="es-ES" sz="4600" dirty="0" err="1"/>
              <a:t>Minimal</a:t>
            </a:r>
            <a:r>
              <a:rPr lang="es-ES" sz="4600" dirty="0"/>
              <a:t>.</a:t>
            </a:r>
          </a:p>
          <a:p>
            <a:pPr>
              <a:spcAft>
                <a:spcPts val="1200"/>
              </a:spcAft>
              <a:buSzPct val="80000"/>
            </a:pPr>
            <a:endParaRPr lang="es-ES" sz="2800" dirty="0"/>
          </a:p>
        </p:txBody>
      </p:sp>
    </p:spTree>
    <p:extLst>
      <p:ext uri="{BB962C8B-B14F-4D97-AF65-F5344CB8AC3E}">
        <p14:creationId xmlns:p14="http://schemas.microsoft.com/office/powerpoint/2010/main" val="25415137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Lecturas adicionales</a:t>
            </a:r>
            <a:endParaRPr lang="es-AR" dirty="0"/>
          </a:p>
        </p:txBody>
      </p:sp>
      <p:sp>
        <p:nvSpPr>
          <p:cNvPr id="2" name="Rectangle 1"/>
          <p:cNvSpPr/>
          <p:nvPr/>
        </p:nvSpPr>
        <p:spPr>
          <a:xfrm>
            <a:off x="268941" y="1062317"/>
            <a:ext cx="8592671" cy="5432612"/>
          </a:xfrm>
          <a:prstGeom prst="rect">
            <a:avLst/>
          </a:prstGeom>
        </p:spPr>
        <p:txBody>
          <a:bodyPr wrap="square">
            <a:normAutofit/>
          </a:bodyPr>
          <a:lstStyle/>
          <a:p>
            <a:pPr marL="182563">
              <a:buSzPct val="80000"/>
            </a:pPr>
            <a:r>
              <a:rPr lang="es-ES" sz="3600" dirty="0">
                <a:solidFill>
                  <a:srgbClr val="000000"/>
                </a:solidFill>
              </a:rPr>
              <a:t>Capítulo  10 de Fundamentos de sistemas de Bases de Datos – </a:t>
            </a:r>
            <a:r>
              <a:rPr lang="es-ES" sz="3600" dirty="0" err="1">
                <a:solidFill>
                  <a:srgbClr val="000000"/>
                </a:solidFill>
              </a:rPr>
              <a:t>Rames</a:t>
            </a:r>
            <a:r>
              <a:rPr lang="es-ES" sz="3600" dirty="0">
                <a:solidFill>
                  <a:srgbClr val="000000"/>
                </a:solidFill>
              </a:rPr>
              <a:t> </a:t>
            </a:r>
            <a:r>
              <a:rPr lang="es-ES" sz="3600" dirty="0" err="1">
                <a:solidFill>
                  <a:srgbClr val="000000"/>
                </a:solidFill>
              </a:rPr>
              <a:t>Elmasri</a:t>
            </a:r>
            <a:r>
              <a:rPr lang="es-ES" sz="3600" dirty="0">
                <a:solidFill>
                  <a:srgbClr val="000000"/>
                </a:solidFill>
              </a:rPr>
              <a:t> , </a:t>
            </a:r>
            <a:r>
              <a:rPr lang="es-ES" sz="3600" dirty="0" err="1">
                <a:solidFill>
                  <a:srgbClr val="000000"/>
                </a:solidFill>
              </a:rPr>
              <a:t>Shamkant</a:t>
            </a:r>
            <a:r>
              <a:rPr lang="es-ES" sz="3600" dirty="0">
                <a:solidFill>
                  <a:srgbClr val="000000"/>
                </a:solidFill>
              </a:rPr>
              <a:t> B. </a:t>
            </a:r>
            <a:r>
              <a:rPr lang="es-ES" sz="3600" dirty="0" err="1">
                <a:solidFill>
                  <a:srgbClr val="000000"/>
                </a:solidFill>
              </a:rPr>
              <a:t>Navathe</a:t>
            </a:r>
            <a:r>
              <a:rPr lang="es-ES" sz="3600" dirty="0">
                <a:solidFill>
                  <a:srgbClr val="000000"/>
                </a:solidFill>
              </a:rPr>
              <a:t> (Obligatorias)</a:t>
            </a:r>
          </a:p>
          <a:p>
            <a:pPr marL="182563">
              <a:buSzPct val="80000"/>
            </a:pPr>
            <a:endParaRPr lang="es-ES" sz="3600" dirty="0">
              <a:solidFill>
                <a:srgbClr val="000000"/>
              </a:solidFill>
            </a:endParaRPr>
          </a:p>
          <a:p>
            <a:pPr marL="182563">
              <a:buSzPct val="80000"/>
            </a:pPr>
            <a:r>
              <a:rPr lang="es-ES" sz="3600" dirty="0">
                <a:solidFill>
                  <a:srgbClr val="000000"/>
                </a:solidFill>
              </a:rPr>
              <a:t>Capítulo 2, de Fundamentos de Bases de Datos – </a:t>
            </a:r>
            <a:r>
              <a:rPr lang="es-ES" sz="3600" dirty="0" err="1">
                <a:solidFill>
                  <a:srgbClr val="000000"/>
                </a:solidFill>
              </a:rPr>
              <a:t>Silberschantz</a:t>
            </a:r>
            <a:r>
              <a:rPr lang="es-ES" sz="3600" dirty="0">
                <a:solidFill>
                  <a:srgbClr val="000000"/>
                </a:solidFill>
              </a:rPr>
              <a:t>, </a:t>
            </a:r>
            <a:r>
              <a:rPr lang="es-ES" sz="3600" dirty="0" err="1">
                <a:solidFill>
                  <a:srgbClr val="000000"/>
                </a:solidFill>
              </a:rPr>
              <a:t>korth</a:t>
            </a:r>
            <a:r>
              <a:rPr lang="es-ES" sz="3600" dirty="0">
                <a:solidFill>
                  <a:srgbClr val="000000"/>
                </a:solidFill>
              </a:rPr>
              <a:t>, </a:t>
            </a:r>
            <a:r>
              <a:rPr lang="es-ES" sz="3600" dirty="0" err="1">
                <a:solidFill>
                  <a:srgbClr val="000000"/>
                </a:solidFill>
              </a:rPr>
              <a:t>sudarshan</a:t>
            </a:r>
            <a:r>
              <a:rPr lang="es-ES" sz="3600" dirty="0">
                <a:solidFill>
                  <a:srgbClr val="000000"/>
                </a:solidFill>
              </a:rPr>
              <a:t> </a:t>
            </a:r>
          </a:p>
        </p:txBody>
      </p:sp>
    </p:spTree>
    <p:extLst>
      <p:ext uri="{BB962C8B-B14F-4D97-AF65-F5344CB8AC3E}">
        <p14:creationId xmlns:p14="http://schemas.microsoft.com/office/powerpoint/2010/main" val="35188679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1 - Semántica de los atributos</a:t>
            </a:r>
            <a:endParaRPr lang="es-AR" dirty="0"/>
          </a:p>
        </p:txBody>
      </p:sp>
      <p:sp>
        <p:nvSpPr>
          <p:cNvPr id="133" name="CustomShape 2"/>
          <p:cNvSpPr/>
          <p:nvPr/>
        </p:nvSpPr>
        <p:spPr>
          <a:xfrm>
            <a:off x="215154" y="874060"/>
            <a:ext cx="8740587" cy="5795682"/>
          </a:xfrm>
          <a:prstGeom prst="rect">
            <a:avLst/>
          </a:prstGeom>
          <a:noFill/>
          <a:ln>
            <a:noFill/>
          </a:ln>
        </p:spPr>
        <p:txBody>
          <a:bodyPr lIns="90000" tIns="45000" rIns="90000" bIns="45000">
            <a:normAutofit/>
          </a:bodyPr>
          <a:lstStyle/>
          <a:p>
            <a:pPr>
              <a:lnSpc>
                <a:spcPct val="100000"/>
              </a:lnSpc>
              <a:spcBef>
                <a:spcPts val="1200"/>
              </a:spcBef>
              <a:buSzPct val="80000"/>
            </a:pPr>
            <a:r>
              <a:rPr lang="es-ES" sz="3200" dirty="0">
                <a:solidFill>
                  <a:srgbClr val="000000"/>
                </a:solidFill>
              </a:rPr>
              <a:t>La semántica de una relación hace referencia a la interpretación de los valores de un atributo en una </a:t>
            </a:r>
            <a:r>
              <a:rPr lang="es-ES" sz="3200" dirty="0" err="1">
                <a:solidFill>
                  <a:srgbClr val="000000"/>
                </a:solidFill>
              </a:rPr>
              <a:t>tupla</a:t>
            </a:r>
            <a:r>
              <a:rPr lang="es-ES" sz="3200" dirty="0">
                <a:solidFill>
                  <a:srgbClr val="000000"/>
                </a:solidFill>
              </a:rPr>
              <a:t>.</a:t>
            </a:r>
          </a:p>
          <a:p>
            <a:pPr>
              <a:lnSpc>
                <a:spcPct val="100000"/>
              </a:lnSpc>
              <a:spcBef>
                <a:spcPts val="1200"/>
              </a:spcBef>
              <a:buSzPct val="80000"/>
            </a:pPr>
            <a:r>
              <a:rPr lang="es-ES" sz="3200" dirty="0">
                <a:solidFill>
                  <a:srgbClr val="000000"/>
                </a:solidFill>
              </a:rPr>
              <a:t>La primera directriz dice que en líneas generales, cuanto más sencillo es explicar la semántica de la relación, mejor será el diseño del esquema de relación.</a:t>
            </a:r>
          </a:p>
          <a:p>
            <a:pPr>
              <a:lnSpc>
                <a:spcPct val="100000"/>
              </a:lnSpc>
              <a:spcBef>
                <a:spcPts val="1200"/>
              </a:spcBef>
              <a:buSzPct val="80000"/>
            </a:pPr>
            <a:r>
              <a:rPr lang="es-ES" sz="3200" dirty="0">
                <a:solidFill>
                  <a:srgbClr val="000000"/>
                </a:solidFill>
              </a:rPr>
              <a:t>La facilidad con la que se pueda explicar el significado de los atributos de una relación es una medida informal de lo bien que está diseñada esa relación.</a:t>
            </a:r>
            <a:endParaRPr lang="es-AR" dirty="0"/>
          </a:p>
        </p:txBody>
      </p:sp>
    </p:spTree>
    <p:extLst>
      <p:ext uri="{BB962C8B-B14F-4D97-AF65-F5344CB8AC3E}">
        <p14:creationId xmlns:p14="http://schemas.microsoft.com/office/powerpoint/2010/main" val="2737190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1 - Semántica de los atributos</a:t>
            </a:r>
            <a:endParaRPr lang="es-AR" dirty="0"/>
          </a:p>
        </p:txBody>
      </p:sp>
      <p:sp>
        <p:nvSpPr>
          <p:cNvPr id="133" name="CustomShape 2"/>
          <p:cNvSpPr/>
          <p:nvPr/>
        </p:nvSpPr>
        <p:spPr>
          <a:xfrm>
            <a:off x="215154" y="874060"/>
            <a:ext cx="8740587" cy="5795682"/>
          </a:xfrm>
          <a:prstGeom prst="rect">
            <a:avLst/>
          </a:prstGeom>
          <a:noFill/>
          <a:ln>
            <a:noFill/>
          </a:ln>
        </p:spPr>
        <p:txBody>
          <a:bodyPr lIns="90000" tIns="45000" rIns="90000" bIns="45000">
            <a:normAutofit/>
          </a:bodyPr>
          <a:lstStyle/>
          <a:p>
            <a:pPr>
              <a:lnSpc>
                <a:spcPct val="100000"/>
              </a:lnSpc>
              <a:spcBef>
                <a:spcPts val="1200"/>
              </a:spcBef>
              <a:buSzPct val="80000"/>
            </a:pPr>
            <a:r>
              <a:rPr lang="es-ES" sz="3200" dirty="0">
                <a:solidFill>
                  <a:srgbClr val="000000"/>
                </a:solidFill>
              </a:rPr>
              <a:t>Instrucciones de la primera directriz:</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Diseñar un esquema de relación para que sea fácil explicar su significado.</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No combine atributos de varios tipos de entidad y de relación en una única relación.</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Si la relación está compuesta por una mezcla de múltiples entidades y relaciones, se producirá una ambigüedad semántica y la relación no podrá explicarse con claridad.</a:t>
            </a:r>
            <a:endParaRPr lang="es-AR" dirty="0"/>
          </a:p>
        </p:txBody>
      </p:sp>
    </p:spTree>
    <p:extLst>
      <p:ext uri="{BB962C8B-B14F-4D97-AF65-F5344CB8AC3E}">
        <p14:creationId xmlns:p14="http://schemas.microsoft.com/office/powerpoint/2010/main" val="37199784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2 – Redundancias y anomalías</a:t>
            </a:r>
            <a:endParaRPr lang="es-AR" sz="4400" dirty="0"/>
          </a:p>
        </p:txBody>
      </p:sp>
      <p:sp>
        <p:nvSpPr>
          <p:cNvPr id="133" name="CustomShape 2"/>
          <p:cNvSpPr/>
          <p:nvPr/>
        </p:nvSpPr>
        <p:spPr>
          <a:xfrm>
            <a:off x="215154" y="874060"/>
            <a:ext cx="8740587" cy="5795682"/>
          </a:xfrm>
          <a:prstGeom prst="rect">
            <a:avLst/>
          </a:prstGeom>
          <a:noFill/>
          <a:ln>
            <a:noFill/>
          </a:ln>
        </p:spPr>
        <p:txBody>
          <a:bodyPr lIns="90000" tIns="45000" rIns="90000" bIns="45000">
            <a:normAutofit/>
          </a:bodyPr>
          <a:lstStyle/>
          <a:p>
            <a:pPr>
              <a:lnSpc>
                <a:spcPct val="100000"/>
              </a:lnSpc>
              <a:spcBef>
                <a:spcPts val="1200"/>
              </a:spcBef>
              <a:buSzPct val="80000"/>
            </a:pPr>
            <a:r>
              <a:rPr lang="es-ES" sz="3200" dirty="0">
                <a:solidFill>
                  <a:srgbClr val="000000"/>
                </a:solidFill>
              </a:rPr>
              <a:t>El agrupamiento de atributos en esquemas de relación tiene un efecto significativo sobre el </a:t>
            </a:r>
            <a:r>
              <a:rPr lang="es-ES" sz="3200" b="1" dirty="0">
                <a:solidFill>
                  <a:srgbClr val="000000"/>
                </a:solidFill>
                <a:effectLst>
                  <a:outerShdw blurRad="38100" dist="38100" dir="2700000" algn="tl">
                    <a:srgbClr val="000000">
                      <a:alpha val="43137"/>
                    </a:srgbClr>
                  </a:outerShdw>
                </a:effectLst>
              </a:rPr>
              <a:t>espacio de almacenamiento </a:t>
            </a:r>
            <a:r>
              <a:rPr lang="es-ES" sz="3200" dirty="0">
                <a:solidFill>
                  <a:srgbClr val="000000"/>
                </a:solidFill>
              </a:rPr>
              <a:t>y su </a:t>
            </a:r>
            <a:r>
              <a:rPr lang="es-ES" sz="3200" b="1" dirty="0">
                <a:solidFill>
                  <a:srgbClr val="000000"/>
                </a:solidFill>
                <a:effectLst>
                  <a:outerShdw blurRad="38100" dist="38100" dir="2700000" algn="tl">
                    <a:srgbClr val="000000">
                      <a:alpha val="43137"/>
                    </a:srgbClr>
                  </a:outerShdw>
                </a:effectLst>
              </a:rPr>
              <a:t>mantenimiento </a:t>
            </a:r>
            <a:r>
              <a:rPr lang="es-ES" sz="3200" dirty="0">
                <a:solidFill>
                  <a:srgbClr val="000000"/>
                </a:solidFill>
              </a:rPr>
              <a:t>mediante </a:t>
            </a:r>
            <a:r>
              <a:rPr lang="es-ES" sz="3200" b="1" dirty="0">
                <a:solidFill>
                  <a:srgbClr val="000000"/>
                </a:solidFill>
                <a:effectLst>
                  <a:outerShdw blurRad="38100" dist="38100" dir="2700000" algn="tl">
                    <a:srgbClr val="000000">
                      <a:alpha val="43137"/>
                    </a:srgbClr>
                  </a:outerShdw>
                </a:effectLst>
              </a:rPr>
              <a:t>actualizaciones</a:t>
            </a:r>
            <a:r>
              <a:rPr lang="es-ES" sz="3200" dirty="0">
                <a:solidFill>
                  <a:srgbClr val="000000"/>
                </a:solidFill>
              </a:rPr>
              <a:t>.</a:t>
            </a:r>
          </a:p>
          <a:p>
            <a:pPr>
              <a:spcBef>
                <a:spcPts val="1200"/>
              </a:spcBef>
              <a:buSzPct val="80000"/>
            </a:pPr>
            <a:r>
              <a:rPr lang="es-ES" sz="3200" dirty="0">
                <a:solidFill>
                  <a:srgbClr val="000000"/>
                </a:solidFill>
              </a:rPr>
              <a:t>La segunda directriz tiene por objetivo reducir el espacio de almacenamiento y evitar que se presenten </a:t>
            </a:r>
            <a:r>
              <a:rPr lang="es-ES" sz="3200" b="1" dirty="0">
                <a:solidFill>
                  <a:srgbClr val="000000"/>
                </a:solidFill>
                <a:effectLst>
                  <a:outerShdw blurRad="38100" dist="38100" dir="2700000" algn="tl">
                    <a:srgbClr val="000000">
                      <a:alpha val="43137"/>
                    </a:srgbClr>
                  </a:outerShdw>
                </a:effectLst>
              </a:rPr>
              <a:t>anomalías de actualización </a:t>
            </a:r>
            <a:r>
              <a:rPr lang="es-ES" sz="3200" dirty="0">
                <a:solidFill>
                  <a:srgbClr val="000000"/>
                </a:solidFill>
              </a:rPr>
              <a:t>(inserción, borrado o actualización en las relaciones).</a:t>
            </a:r>
            <a:endParaRPr lang="es-AR" sz="3200" dirty="0"/>
          </a:p>
        </p:txBody>
      </p:sp>
    </p:spTree>
    <p:extLst>
      <p:ext uri="{BB962C8B-B14F-4D97-AF65-F5344CB8AC3E}">
        <p14:creationId xmlns:p14="http://schemas.microsoft.com/office/powerpoint/2010/main" val="34528378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2 – Redundancias y anomalías</a:t>
            </a:r>
            <a:endParaRPr lang="es-AR" dirty="0"/>
          </a:p>
        </p:txBody>
      </p:sp>
      <p:sp>
        <p:nvSpPr>
          <p:cNvPr id="133" name="CustomShape 2"/>
          <p:cNvSpPr/>
          <p:nvPr/>
        </p:nvSpPr>
        <p:spPr>
          <a:xfrm>
            <a:off x="215154" y="874059"/>
            <a:ext cx="8740587" cy="2219603"/>
          </a:xfrm>
          <a:prstGeom prst="rect">
            <a:avLst/>
          </a:prstGeom>
          <a:noFill/>
          <a:ln>
            <a:noFill/>
          </a:ln>
        </p:spPr>
        <p:txBody>
          <a:bodyPr lIns="90000" tIns="45000" rIns="90000" bIns="45000">
            <a:normAutofit fontScale="85000" lnSpcReduction="10000"/>
          </a:bodyPr>
          <a:lstStyle/>
          <a:p>
            <a:pPr>
              <a:lnSpc>
                <a:spcPct val="100000"/>
              </a:lnSpc>
              <a:spcBef>
                <a:spcPts val="1200"/>
              </a:spcBef>
              <a:buSzPct val="80000"/>
            </a:pPr>
            <a:r>
              <a:rPr lang="es-ES" sz="3200" dirty="0">
                <a:solidFill>
                  <a:srgbClr val="000000"/>
                </a:solidFill>
              </a:rPr>
              <a:t>Anomalías de Inserción:</a:t>
            </a:r>
          </a:p>
          <a:p>
            <a:pPr>
              <a:lnSpc>
                <a:spcPct val="100000"/>
              </a:lnSpc>
              <a:spcBef>
                <a:spcPts val="1200"/>
              </a:spcBef>
              <a:buSzPct val="80000"/>
            </a:pPr>
            <a:r>
              <a:rPr lang="es-ES" sz="3200" dirty="0">
                <a:solidFill>
                  <a:srgbClr val="000000"/>
                </a:solidFill>
              </a:rPr>
              <a:t>Al insertar nuevas </a:t>
            </a:r>
            <a:r>
              <a:rPr lang="es-ES" sz="3200" dirty="0" err="1">
                <a:solidFill>
                  <a:srgbClr val="000000"/>
                </a:solidFill>
              </a:rPr>
              <a:t>tuplas</a:t>
            </a:r>
            <a:r>
              <a:rPr lang="es-ES" sz="3200" dirty="0">
                <a:solidFill>
                  <a:srgbClr val="000000"/>
                </a:solidFill>
              </a:rPr>
              <a:t> se pueden generar incoherencias. En el siguiente ejemplo, si deseamos insertar un empleado en el departamento 5 debemos respetar el nombre del departamento y el DNI del director.</a:t>
            </a:r>
          </a:p>
        </p:txBody>
      </p:sp>
      <p:pic>
        <p:nvPicPr>
          <p:cNvPr id="2" name="Picture 1"/>
          <p:cNvPicPr>
            <a:picLocks noChangeAspect="1"/>
          </p:cNvPicPr>
          <p:nvPr/>
        </p:nvPicPr>
        <p:blipFill>
          <a:blip r:embed="rId3"/>
          <a:stretch>
            <a:fillRect/>
          </a:stretch>
        </p:blipFill>
        <p:spPr>
          <a:xfrm>
            <a:off x="21933" y="3093663"/>
            <a:ext cx="9127028" cy="3535737"/>
          </a:xfrm>
          <a:prstGeom prst="rect">
            <a:avLst/>
          </a:prstGeom>
        </p:spPr>
      </p:pic>
    </p:spTree>
    <p:extLst>
      <p:ext uri="{BB962C8B-B14F-4D97-AF65-F5344CB8AC3E}">
        <p14:creationId xmlns:p14="http://schemas.microsoft.com/office/powerpoint/2010/main" val="31067175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2 – Redundancias y anomalías</a:t>
            </a:r>
            <a:endParaRPr lang="es-AR" dirty="0"/>
          </a:p>
        </p:txBody>
      </p:sp>
      <p:sp>
        <p:nvSpPr>
          <p:cNvPr id="133" name="CustomShape 2"/>
          <p:cNvSpPr/>
          <p:nvPr/>
        </p:nvSpPr>
        <p:spPr>
          <a:xfrm>
            <a:off x="215154" y="874059"/>
            <a:ext cx="8740587" cy="2164975"/>
          </a:xfrm>
          <a:prstGeom prst="rect">
            <a:avLst/>
          </a:prstGeom>
          <a:noFill/>
          <a:ln>
            <a:noFill/>
          </a:ln>
        </p:spPr>
        <p:txBody>
          <a:bodyPr lIns="90000" tIns="45000" rIns="90000" bIns="45000">
            <a:normAutofit fontScale="77500" lnSpcReduction="20000"/>
          </a:bodyPr>
          <a:lstStyle/>
          <a:p>
            <a:pPr>
              <a:lnSpc>
                <a:spcPct val="100000"/>
              </a:lnSpc>
              <a:spcBef>
                <a:spcPts val="1200"/>
              </a:spcBef>
              <a:buSzPct val="80000"/>
            </a:pPr>
            <a:r>
              <a:rPr lang="es-ES" sz="3200" dirty="0">
                <a:solidFill>
                  <a:srgbClr val="000000"/>
                </a:solidFill>
              </a:rPr>
              <a:t>Anomalías de Inserción:</a:t>
            </a:r>
          </a:p>
          <a:p>
            <a:pPr>
              <a:lnSpc>
                <a:spcPct val="100000"/>
              </a:lnSpc>
              <a:spcBef>
                <a:spcPts val="1200"/>
              </a:spcBef>
              <a:buSzPct val="80000"/>
            </a:pPr>
            <a:r>
              <a:rPr lang="es-ES" sz="3200" dirty="0">
                <a:solidFill>
                  <a:srgbClr val="000000"/>
                </a:solidFill>
              </a:rPr>
              <a:t>Otro problema puede presentarse al no tener todos los datos iniciales para la inserción. Siguiendo con el ejemplo, si deseamos insertar un departamento sin tener ningún empleado deberemos colocar todos los demás valores en NULL, el DNI es clave y por ende, no lo permite.</a:t>
            </a:r>
          </a:p>
        </p:txBody>
      </p:sp>
      <p:pic>
        <p:nvPicPr>
          <p:cNvPr id="2" name="Picture 1"/>
          <p:cNvPicPr>
            <a:picLocks noChangeAspect="1"/>
          </p:cNvPicPr>
          <p:nvPr/>
        </p:nvPicPr>
        <p:blipFill>
          <a:blip r:embed="rId3"/>
          <a:stretch>
            <a:fillRect/>
          </a:stretch>
        </p:blipFill>
        <p:spPr>
          <a:xfrm>
            <a:off x="16972" y="3174346"/>
            <a:ext cx="9127028" cy="3535737"/>
          </a:xfrm>
          <a:prstGeom prst="rect">
            <a:avLst/>
          </a:prstGeom>
        </p:spPr>
      </p:pic>
    </p:spTree>
    <p:extLst>
      <p:ext uri="{BB962C8B-B14F-4D97-AF65-F5344CB8AC3E}">
        <p14:creationId xmlns:p14="http://schemas.microsoft.com/office/powerpoint/2010/main" val="33444561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6818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Directriz 2 – Redundancias y anomalías</a:t>
            </a:r>
            <a:endParaRPr lang="es-AR" dirty="0"/>
          </a:p>
        </p:txBody>
      </p:sp>
      <p:sp>
        <p:nvSpPr>
          <p:cNvPr id="133" name="CustomShape 2"/>
          <p:cNvSpPr/>
          <p:nvPr/>
        </p:nvSpPr>
        <p:spPr>
          <a:xfrm>
            <a:off x="215154" y="874060"/>
            <a:ext cx="8740587" cy="2300286"/>
          </a:xfrm>
          <a:prstGeom prst="rect">
            <a:avLst/>
          </a:prstGeom>
          <a:noFill/>
          <a:ln>
            <a:noFill/>
          </a:ln>
        </p:spPr>
        <p:txBody>
          <a:bodyPr lIns="90000" tIns="45000" rIns="90000" bIns="45000">
            <a:normAutofit fontScale="85000" lnSpcReduction="20000"/>
          </a:bodyPr>
          <a:lstStyle/>
          <a:p>
            <a:pPr>
              <a:lnSpc>
                <a:spcPct val="100000"/>
              </a:lnSpc>
              <a:spcBef>
                <a:spcPts val="1200"/>
              </a:spcBef>
              <a:buSzPct val="80000"/>
            </a:pPr>
            <a:r>
              <a:rPr lang="es-ES" sz="3200" dirty="0">
                <a:solidFill>
                  <a:srgbClr val="000000"/>
                </a:solidFill>
              </a:rPr>
              <a:t>Anomalías de borrado:</a:t>
            </a:r>
          </a:p>
          <a:p>
            <a:pPr>
              <a:lnSpc>
                <a:spcPct val="100000"/>
              </a:lnSpc>
              <a:spcBef>
                <a:spcPts val="1200"/>
              </a:spcBef>
              <a:buSzPct val="80000"/>
            </a:pPr>
            <a:r>
              <a:rPr lang="es-ES" sz="3200" dirty="0">
                <a:solidFill>
                  <a:srgbClr val="000000"/>
                </a:solidFill>
              </a:rPr>
              <a:t>La anomalía de borrado esta relacionada con la segunda anomalía de inserción. En el ejemplo, imaginemos que necesitamos eliminar el último empleado de un departamento, al hacerlo estaríamos eliminando el departamento.</a:t>
            </a:r>
          </a:p>
        </p:txBody>
      </p:sp>
      <p:pic>
        <p:nvPicPr>
          <p:cNvPr id="2" name="Picture 1"/>
          <p:cNvPicPr>
            <a:picLocks noChangeAspect="1"/>
          </p:cNvPicPr>
          <p:nvPr/>
        </p:nvPicPr>
        <p:blipFill>
          <a:blip r:embed="rId3"/>
          <a:stretch>
            <a:fillRect/>
          </a:stretch>
        </p:blipFill>
        <p:spPr>
          <a:xfrm>
            <a:off x="16972" y="3174346"/>
            <a:ext cx="9127028" cy="3535737"/>
          </a:xfrm>
          <a:prstGeom prst="rect">
            <a:avLst/>
          </a:prstGeom>
        </p:spPr>
      </p:pic>
    </p:spTree>
    <p:extLst>
      <p:ext uri="{BB962C8B-B14F-4D97-AF65-F5344CB8AC3E}">
        <p14:creationId xmlns:p14="http://schemas.microsoft.com/office/powerpoint/2010/main" val="10139379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8827</TotalTime>
  <Words>6461</Words>
  <Application>Microsoft Office PowerPoint</Application>
  <PresentationFormat>Presentación en pantalla (4:3)</PresentationFormat>
  <Paragraphs>353</Paragraphs>
  <Slides>37</Slides>
  <Notes>36</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37</vt:i4>
      </vt:variant>
    </vt:vector>
  </HeadingPairs>
  <TitlesOfParts>
    <vt:vector size="44" baseType="lpstr">
      <vt:lpstr>Arial</vt:lpstr>
      <vt:lpstr>Calibri</vt:lpstr>
      <vt:lpstr>Calibri Light</vt:lpstr>
      <vt:lpstr>Gill Sans MT</vt:lpstr>
      <vt:lpstr>Times New Roman</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Jose Eduardo Leta</cp:lastModifiedBy>
  <cp:revision>335</cp:revision>
  <dcterms:modified xsi:type="dcterms:W3CDTF">2020-08-30T20:32:50Z</dcterms:modified>
</cp:coreProperties>
</file>