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Lst>
  <p:notesMasterIdLst>
    <p:notesMasterId r:id="rId25"/>
  </p:notesMasterIdLst>
  <p:sldIdLst>
    <p:sldId id="256" r:id="rId3"/>
    <p:sldId id="270" r:id="rId4"/>
    <p:sldId id="388" r:id="rId5"/>
    <p:sldId id="389" r:id="rId6"/>
    <p:sldId id="390" r:id="rId7"/>
    <p:sldId id="352" r:id="rId8"/>
    <p:sldId id="391" r:id="rId9"/>
    <p:sldId id="273" r:id="rId10"/>
    <p:sldId id="274" r:id="rId11"/>
    <p:sldId id="275" r:id="rId12"/>
    <p:sldId id="393" r:id="rId13"/>
    <p:sldId id="271" r:id="rId14"/>
    <p:sldId id="276" r:id="rId15"/>
    <p:sldId id="394" r:id="rId16"/>
    <p:sldId id="392" r:id="rId17"/>
    <p:sldId id="272" r:id="rId18"/>
    <p:sldId id="395" r:id="rId19"/>
    <p:sldId id="277" r:id="rId20"/>
    <p:sldId id="294" r:id="rId21"/>
    <p:sldId id="295" r:id="rId22"/>
    <p:sldId id="296" r:id="rId23"/>
    <p:sldId id="351"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3070" autoAdjust="0"/>
  </p:normalViewPr>
  <p:slideViewPr>
    <p:cSldViewPr snapToGrid="0">
      <p:cViewPr varScale="1">
        <p:scale>
          <a:sx n="68" d="100"/>
          <a:sy n="68" d="100"/>
        </p:scale>
        <p:origin x="13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905F8CB-4E99-4C23-91FA-B4341534720A}" type="slidenum">
              <a:rPr lang="en-US" sz="1400">
                <a:latin typeface="Times New Roman"/>
              </a:rPr>
              <a:t>‹Nº›</a:t>
            </a:fld>
            <a:endParaRPr/>
          </a:p>
        </p:txBody>
      </p:sp>
    </p:spTree>
    <p:extLst>
      <p:ext uri="{BB962C8B-B14F-4D97-AF65-F5344CB8AC3E}">
        <p14:creationId xmlns:p14="http://schemas.microsoft.com/office/powerpoint/2010/main" val="221593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extLst>
      <p:ext uri="{BB962C8B-B14F-4D97-AF65-F5344CB8AC3E}">
        <p14:creationId xmlns:p14="http://schemas.microsoft.com/office/powerpoint/2010/main" val="217809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IMPORTANTE PARA EVALUAR 2FN: </a:t>
            </a:r>
          </a:p>
          <a:p>
            <a:r>
              <a:rPr lang="es-AR" dirty="0"/>
              <a:t>Conocer</a:t>
            </a:r>
            <a:r>
              <a:rPr lang="es-AR" baseline="0" dirty="0"/>
              <a:t> la Clave.</a:t>
            </a:r>
          </a:p>
          <a:p>
            <a:r>
              <a:rPr lang="es-AR" baseline="0" dirty="0"/>
              <a:t>Conocer las inter dependencias de los atributos de la relación. Reglas de Negocio.</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14</a:t>
            </a:fld>
            <a:endParaRPr lang="en-US"/>
          </a:p>
        </p:txBody>
      </p:sp>
    </p:spTree>
    <p:extLst>
      <p:ext uri="{BB962C8B-B14F-4D97-AF65-F5344CB8AC3E}">
        <p14:creationId xmlns:p14="http://schemas.microsoft.com/office/powerpoint/2010/main" val="3636818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Primero debo conocer cual es la PK</a:t>
            </a:r>
            <a:r>
              <a:rPr lang="es-AR" baseline="0" dirty="0"/>
              <a:t> para evaluar. Luego, suponiendo DNI y Proyecto como PK, debo hacer la consulta ¿Las Hs de trabajo son del Empleado? ¿Son del Proyecto? En ambos casos estaría violando 2FN. Si en cambio se trata de las Hs del empleado en el Proyecto (ambas) cumple 2FN.</a:t>
            </a:r>
          </a:p>
          <a:p>
            <a:endParaRPr lang="es-AR" baseline="0" dirty="0"/>
          </a:p>
          <a:p>
            <a:r>
              <a:rPr lang="es-AR" baseline="0" dirty="0"/>
              <a:t>NOTA TIP: Para evaluar 2da forma normal debemos de estar evaluando contra una PK compuesta.</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15</a:t>
            </a:fld>
            <a:endParaRPr lang="en-US"/>
          </a:p>
        </p:txBody>
      </p:sp>
    </p:spTree>
    <p:extLst>
      <p:ext uri="{BB962C8B-B14F-4D97-AF65-F5344CB8AC3E}">
        <p14:creationId xmlns:p14="http://schemas.microsoft.com/office/powerpoint/2010/main" val="85546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16</a:t>
            </a:fld>
            <a:endParaRPr lang="en-US"/>
          </a:p>
        </p:txBody>
      </p:sp>
    </p:spTree>
    <p:extLst>
      <p:ext uri="{BB962C8B-B14F-4D97-AF65-F5344CB8AC3E}">
        <p14:creationId xmlns:p14="http://schemas.microsoft.com/office/powerpoint/2010/main" val="138028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17</a:t>
            </a:fld>
            <a:endParaRPr lang="en-US"/>
          </a:p>
        </p:txBody>
      </p:sp>
    </p:spTree>
    <p:extLst>
      <p:ext uri="{BB962C8B-B14F-4D97-AF65-F5344CB8AC3E}">
        <p14:creationId xmlns:p14="http://schemas.microsoft.com/office/powerpoint/2010/main" val="1369631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NO DISCUTIR EL NEGOCIO. </a:t>
            </a:r>
          </a:p>
          <a:p>
            <a:r>
              <a:rPr lang="es-AR" dirty="0"/>
              <a:t>Las reglas casi</a:t>
            </a:r>
            <a:r>
              <a:rPr lang="es-AR" baseline="0" dirty="0"/>
              <a:t> el 100% de las veces son RELEVADAS. NO IMPUESTAS. No hay que suponer.</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19</a:t>
            </a:fld>
            <a:endParaRPr lang="en-US"/>
          </a:p>
        </p:txBody>
      </p:sp>
    </p:spTree>
    <p:extLst>
      <p:ext uri="{BB962C8B-B14F-4D97-AF65-F5344CB8AC3E}">
        <p14:creationId xmlns:p14="http://schemas.microsoft.com/office/powerpoint/2010/main" val="1645463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2</a:t>
            </a:fld>
            <a:endParaRPr lang="en-US"/>
          </a:p>
        </p:txBody>
      </p:sp>
    </p:spTree>
    <p:extLst>
      <p:ext uri="{BB962C8B-B14F-4D97-AF65-F5344CB8AC3E}">
        <p14:creationId xmlns:p14="http://schemas.microsoft.com/office/powerpoint/2010/main" val="20481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3</a:t>
            </a:fld>
            <a:endParaRPr lang="en-US"/>
          </a:p>
        </p:txBody>
      </p:sp>
    </p:spTree>
    <p:extLst>
      <p:ext uri="{BB962C8B-B14F-4D97-AF65-F5344CB8AC3E}">
        <p14:creationId xmlns:p14="http://schemas.microsoft.com/office/powerpoint/2010/main" val="3171603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4</a:t>
            </a:fld>
            <a:endParaRPr lang="en-US"/>
          </a:p>
        </p:txBody>
      </p:sp>
    </p:spTree>
    <p:extLst>
      <p:ext uri="{BB962C8B-B14F-4D97-AF65-F5344CB8AC3E}">
        <p14:creationId xmlns:p14="http://schemas.microsoft.com/office/powerpoint/2010/main" val="510123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5</a:t>
            </a:fld>
            <a:endParaRPr lang="en-US"/>
          </a:p>
        </p:txBody>
      </p:sp>
    </p:spTree>
    <p:extLst>
      <p:ext uri="{BB962C8B-B14F-4D97-AF65-F5344CB8AC3E}">
        <p14:creationId xmlns:p14="http://schemas.microsoft.com/office/powerpoint/2010/main" val="106187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6</a:t>
            </a:fld>
            <a:endParaRPr lang="en-US"/>
          </a:p>
        </p:txBody>
      </p:sp>
    </p:spTree>
    <p:extLst>
      <p:ext uri="{BB962C8B-B14F-4D97-AF65-F5344CB8AC3E}">
        <p14:creationId xmlns:p14="http://schemas.microsoft.com/office/powerpoint/2010/main" val="402080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Suele ocurrir con atributos </a:t>
            </a:r>
            <a:r>
              <a:rPr lang="es-AR" dirty="0" err="1"/>
              <a:t>multivaluados</a:t>
            </a:r>
            <a:r>
              <a:rPr lang="es-AR" dirty="0"/>
              <a:t>:</a:t>
            </a:r>
            <a:r>
              <a:rPr lang="es-AR" baseline="0" dirty="0"/>
              <a:t> Asignaturas, Teléfonos, Contactos, </a:t>
            </a:r>
            <a:r>
              <a:rPr lang="es-AR" baseline="0" dirty="0" err="1"/>
              <a:t>eMails</a:t>
            </a:r>
            <a:r>
              <a:rPr lang="es-AR" baseline="0" dirty="0"/>
              <a:t>… etc.</a:t>
            </a:r>
          </a:p>
          <a:p>
            <a:r>
              <a:rPr lang="es-AR" baseline="0" dirty="0"/>
              <a:t>Suele ocurrir con atributos compuestos: “Nombre”. Cuando una quiere construir mensajes automáticos “Estimado Sr. [Apellido],…” requiere utilizar </a:t>
            </a:r>
            <a:r>
              <a:rPr lang="es-AR" baseline="0" dirty="0" err="1"/>
              <a:t>strtoken</a:t>
            </a:r>
            <a:r>
              <a:rPr lang="es-AR" baseline="0" dirty="0"/>
              <a:t>.</a:t>
            </a:r>
          </a:p>
          <a:p>
            <a:r>
              <a:rPr lang="es-AR" baseline="0" dirty="0"/>
              <a:t>Suele ocurrir con Códigos: Ejemplo 1ro 3 dígitos indican Sucursal, luego identifica el cliente, luego el id de cuenta… si se debe pre procesar para “extraer” cada dato el diseño falló.</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7</a:t>
            </a:fld>
            <a:endParaRPr lang="en-US"/>
          </a:p>
        </p:txBody>
      </p:sp>
    </p:spTree>
    <p:extLst>
      <p:ext uri="{BB962C8B-B14F-4D97-AF65-F5344CB8AC3E}">
        <p14:creationId xmlns:p14="http://schemas.microsoft.com/office/powerpoint/2010/main" val="920741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Primero debo conocer cual es la PK</a:t>
            </a:r>
            <a:r>
              <a:rPr lang="es-AR" baseline="0" dirty="0"/>
              <a:t> para evaluar. Luego, suponiendo DNI y Proyecto como PK, debo hacer la consulta ¿Las Hs de trabajo son del Empleado? ¿Son del Proyecto? En ambos casos estaría violando 2FN. Si en cambio se trata de las Hs del empleado en el Proyecto (ambas) cumple 2FN.</a:t>
            </a:r>
          </a:p>
          <a:p>
            <a:endParaRPr lang="es-AR" baseline="0" dirty="0"/>
          </a:p>
          <a:p>
            <a:r>
              <a:rPr lang="es-AR" baseline="0" dirty="0"/>
              <a:t>NOTA TIP: Para evaluar 2da forma normal debemos de estar evaluando contra una PK compuesta.</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12</a:t>
            </a:fld>
            <a:endParaRPr lang="en-US"/>
          </a:p>
        </p:txBody>
      </p:sp>
    </p:spTree>
    <p:extLst>
      <p:ext uri="{BB962C8B-B14F-4D97-AF65-F5344CB8AC3E}">
        <p14:creationId xmlns:p14="http://schemas.microsoft.com/office/powerpoint/2010/main" val="2446222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IMPORTANTE PARA EVALUAR 2FN: </a:t>
            </a:r>
          </a:p>
          <a:p>
            <a:r>
              <a:rPr lang="es-AR" dirty="0"/>
              <a:t>Conocer</a:t>
            </a:r>
            <a:r>
              <a:rPr lang="es-AR" baseline="0" dirty="0"/>
              <a:t> la Clave.</a:t>
            </a:r>
          </a:p>
          <a:p>
            <a:r>
              <a:rPr lang="es-AR" baseline="0" dirty="0"/>
              <a:t>Conocer las inter dependencias de los atributos de la relación. Reglas de Negocio.</a:t>
            </a:r>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13</a:t>
            </a:fld>
            <a:endParaRPr lang="en-US"/>
          </a:p>
        </p:txBody>
      </p:sp>
    </p:spTree>
    <p:extLst>
      <p:ext uri="{BB962C8B-B14F-4D97-AF65-F5344CB8AC3E}">
        <p14:creationId xmlns:p14="http://schemas.microsoft.com/office/powerpoint/2010/main" val="223288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0929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464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1387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858975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26827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072006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7240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0309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838268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052791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69613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983746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87708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563522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5921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30/8/2020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181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28367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30/8/2020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9445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30/8/2020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59777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30/8/2020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4110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73594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30/8/2020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8992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221028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30/8/2020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37591428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07/relationships/hdphoto" Target="../media/hdphoto3.wdp"/><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3804D924-20F1-423A-AABE-EE65BC95297D}"/>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6" name="2 Subtítulo">
            <a:extLst>
              <a:ext uri="{FF2B5EF4-FFF2-40B4-BE49-F238E27FC236}">
                <a16:creationId xmlns:a16="http://schemas.microsoft.com/office/drawing/2014/main" id="{0782F7DB-698B-40D9-8DCD-1A27285329EC}"/>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 name="Rectangle 3">
            <a:extLst>
              <a:ext uri="{FF2B5EF4-FFF2-40B4-BE49-F238E27FC236}">
                <a16:creationId xmlns:a16="http://schemas.microsoft.com/office/drawing/2014/main" id="{DF0AA139-3A43-4F99-95D7-33865F08FD21}"/>
              </a:ext>
            </a:extLst>
          </p:cNvPr>
          <p:cNvSpPr/>
          <p:nvPr/>
        </p:nvSpPr>
        <p:spPr>
          <a:xfrm>
            <a:off x="153046" y="2817846"/>
            <a:ext cx="8640960" cy="1077218"/>
          </a:xfrm>
          <a:prstGeom prst="rect">
            <a:avLst/>
          </a:prstGeom>
        </p:spPr>
        <p:txBody>
          <a:bodyPr wrap="square">
            <a:spAutoFit/>
          </a:bodyPr>
          <a:lstStyle/>
          <a:p>
            <a:pPr lvl="0" algn="ctr"/>
            <a:r>
              <a:rPr lang="es-ES" sz="6400" kern="0" dirty="0">
                <a:ln>
                  <a:solidFill>
                    <a:srgbClr val="5B9BD5"/>
                  </a:solidFill>
                </a:ln>
                <a:solidFill>
                  <a:srgbClr val="44546A"/>
                </a:solidFill>
              </a:rPr>
              <a:t>Normalización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75846" y="923192"/>
            <a:ext cx="8499185" cy="659423"/>
          </a:xfrm>
          <a:prstGeom prst="rect">
            <a:avLst/>
          </a:prstGeom>
          <a:noFill/>
          <a:ln>
            <a:noFill/>
          </a:ln>
        </p:spPr>
        <p:txBody>
          <a:bodyPr lIns="90000" tIns="45000" rIns="90000" bIns="45000"/>
          <a:lstStyle/>
          <a:p>
            <a:pPr>
              <a:lnSpc>
                <a:spcPct val="100000"/>
              </a:lnSpc>
              <a:buSzPct val="80000"/>
            </a:pPr>
            <a:r>
              <a:rPr lang="es-ES" sz="3200" dirty="0">
                <a:solidFill>
                  <a:srgbClr val="000000"/>
                </a:solidFill>
              </a:rPr>
              <a:t>Solución 2</a:t>
            </a:r>
            <a:endParaRPr lang="es-ES" sz="3200" dirty="0"/>
          </a:p>
          <a:p>
            <a:pPr>
              <a:lnSpc>
                <a:spcPct val="100000"/>
              </a:lnSpc>
            </a:pPr>
            <a:endParaRPr dirty="0"/>
          </a:p>
        </p:txBody>
      </p:sp>
      <p:pic>
        <p:nvPicPr>
          <p:cNvPr id="147" name="Picture 3"/>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30141"/>
          <a:stretch/>
        </p:blipFill>
        <p:spPr>
          <a:xfrm>
            <a:off x="2176657" y="3956414"/>
            <a:ext cx="3675185" cy="2901586"/>
          </a:xfrm>
          <a:prstGeom prst="rect">
            <a:avLst/>
          </a:prstGeom>
          <a:ln>
            <a:noFill/>
          </a:ln>
        </p:spPr>
      </p:pic>
      <p:pic>
        <p:nvPicPr>
          <p:cNvPr id="148" name="Picture 4"/>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30823" y="1631529"/>
            <a:ext cx="8547578" cy="2200672"/>
          </a:xfrm>
          <a:prstGeom prst="rect">
            <a:avLst/>
          </a:prstGeom>
          <a:ln>
            <a:noFill/>
          </a:ln>
        </p:spPr>
      </p:pic>
      <p:sp>
        <p:nvSpPr>
          <p:cNvPr id="2" name="Flecha curvada hacia la izquierda 1"/>
          <p:cNvSpPr/>
          <p:nvPr/>
        </p:nvSpPr>
        <p:spPr>
          <a:xfrm rot="1299331">
            <a:off x="6075067" y="3686504"/>
            <a:ext cx="858066" cy="224199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solidFill>
                <a:schemeClr val="tx1"/>
              </a:solidFill>
            </a:endParaRPr>
          </a:p>
        </p:txBody>
      </p:sp>
      <p:sp>
        <p:nvSpPr>
          <p:cNvPr id="3" name="Señal de prohibido 2"/>
          <p:cNvSpPr/>
          <p:nvPr/>
        </p:nvSpPr>
        <p:spPr>
          <a:xfrm>
            <a:off x="5655678" y="1755742"/>
            <a:ext cx="1996752" cy="1802645"/>
          </a:xfrm>
          <a:prstGeom prst="noSmoking">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s-AR">
              <a:solidFill>
                <a:schemeClr val="tx1"/>
              </a:solidFill>
            </a:endParaRPr>
          </a:p>
        </p:txBody>
      </p:sp>
      <p:sp>
        <p:nvSpPr>
          <p:cNvPr id="8" name="Flecha curvada hacia la izquierda 7"/>
          <p:cNvSpPr/>
          <p:nvPr/>
        </p:nvSpPr>
        <p:spPr>
          <a:xfrm rot="1299331">
            <a:off x="6059518" y="3689616"/>
            <a:ext cx="858066" cy="2241990"/>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AR">
              <a:solidFill>
                <a:schemeClr val="tx1"/>
              </a:solidFill>
            </a:endParaRPr>
          </a:p>
        </p:txBody>
      </p:sp>
      <p:sp>
        <p:nvSpPr>
          <p:cNvPr id="9" name="CustomShape 1"/>
          <p:cNvSpPr/>
          <p:nvPr/>
        </p:nvSpPr>
        <p:spPr>
          <a:xfrm>
            <a:off x="725833"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spTree>
  </p:cSld>
  <p:clrMapOvr>
    <a:masterClrMapping/>
  </p:clrMapOvr>
  <p:timing>
    <p:tnLst>
      <p:par>
        <p:cTn id="1" dur="indefinite" restart="never" nodeType="tmRoot">
          <p:childTnLst>
            <p:seq>
              <p:cTn id="2"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75846" y="923192"/>
            <a:ext cx="8499185" cy="659423"/>
          </a:xfrm>
          <a:prstGeom prst="rect">
            <a:avLst/>
          </a:prstGeom>
          <a:noFill/>
          <a:ln>
            <a:noFill/>
          </a:ln>
        </p:spPr>
        <p:txBody>
          <a:bodyPr lIns="90000" tIns="45000" rIns="90000" bIns="45000"/>
          <a:lstStyle/>
          <a:p>
            <a:pPr>
              <a:lnSpc>
                <a:spcPct val="100000"/>
              </a:lnSpc>
              <a:buSzPct val="80000"/>
            </a:pPr>
            <a:r>
              <a:rPr lang="es-ES" sz="3200" dirty="0">
                <a:solidFill>
                  <a:srgbClr val="000000"/>
                </a:solidFill>
              </a:rPr>
              <a:t>Solución 3</a:t>
            </a:r>
            <a:endParaRPr lang="es-ES" sz="3200" dirty="0"/>
          </a:p>
          <a:p>
            <a:pPr>
              <a:lnSpc>
                <a:spcPct val="100000"/>
              </a:lnSpc>
            </a:pPr>
            <a:endParaRPr dirty="0"/>
          </a:p>
        </p:txBody>
      </p:sp>
      <p:sp>
        <p:nvSpPr>
          <p:cNvPr id="9" name="CustomShape 1"/>
          <p:cNvSpPr/>
          <p:nvPr/>
        </p:nvSpPr>
        <p:spPr>
          <a:xfrm>
            <a:off x="725833"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pic>
        <p:nvPicPr>
          <p:cNvPr id="4" name="Picture 3"/>
          <p:cNvPicPr>
            <a:picLocks noChangeAspect="1"/>
          </p:cNvPicPr>
          <p:nvPr/>
        </p:nvPicPr>
        <p:blipFill>
          <a:blip r:embed="rId2"/>
          <a:stretch>
            <a:fillRect/>
          </a:stretch>
        </p:blipFill>
        <p:spPr>
          <a:xfrm>
            <a:off x="160244" y="1894008"/>
            <a:ext cx="8661006" cy="2695577"/>
          </a:xfrm>
          <a:prstGeom prst="rect">
            <a:avLst/>
          </a:prstGeom>
        </p:spPr>
      </p:pic>
    </p:spTree>
    <p:extLst>
      <p:ext uri="{BB962C8B-B14F-4D97-AF65-F5344CB8AC3E}">
        <p14:creationId xmlns:p14="http://schemas.microsoft.com/office/powerpoint/2010/main" val="412572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13866" y="0"/>
            <a:ext cx="7498080" cy="887506"/>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Segunda</a:t>
            </a:r>
            <a:r>
              <a:rPr lang="en-US" sz="4300" dirty="0">
                <a:solidFill>
                  <a:srgbClr val="572314"/>
                </a:solidFill>
                <a:latin typeface="Gill Sans MT"/>
              </a:rPr>
              <a:t> forma normal</a:t>
            </a:r>
            <a:endParaRPr dirty="0"/>
          </a:p>
        </p:txBody>
      </p:sp>
      <p:sp>
        <p:nvSpPr>
          <p:cNvPr id="135" name="CustomShape 2"/>
          <p:cNvSpPr/>
          <p:nvPr/>
        </p:nvSpPr>
        <p:spPr>
          <a:xfrm>
            <a:off x="295835" y="887506"/>
            <a:ext cx="8565777" cy="5593976"/>
          </a:xfrm>
          <a:prstGeom prst="rect">
            <a:avLst/>
          </a:prstGeom>
          <a:noFill/>
          <a:ln>
            <a:noFill/>
          </a:ln>
        </p:spPr>
        <p:txBody>
          <a:bodyPr lIns="90000" tIns="45000" rIns="90000" bIns="45000">
            <a:normAutofit lnSpcReduction="10000"/>
          </a:bodyPr>
          <a:lstStyle/>
          <a:p>
            <a:pPr marL="457200" indent="-457200">
              <a:lnSpc>
                <a:spcPct val="100000"/>
              </a:lnSpc>
              <a:buSzPct val="80000"/>
              <a:buFont typeface="Arial" panose="020B0604020202020204" pitchFamily="34" charset="0"/>
              <a:buChar char="•"/>
            </a:pPr>
            <a:r>
              <a:rPr lang="es-AR" sz="2800" dirty="0">
                <a:solidFill>
                  <a:srgbClr val="000000"/>
                </a:solidFill>
              </a:rPr>
              <a:t>Esta basada en el concepto de </a:t>
            </a:r>
            <a:r>
              <a:rPr lang="es-AR" sz="2800" b="1" dirty="0">
                <a:solidFill>
                  <a:srgbClr val="000000"/>
                </a:solidFill>
              </a:rPr>
              <a:t>Dependencia Funcional Total</a:t>
            </a:r>
          </a:p>
          <a:p>
            <a:pPr marL="457200" indent="-457200">
              <a:lnSpc>
                <a:spcPct val="100000"/>
              </a:lnSpc>
              <a:buSzPct val="80000"/>
              <a:buFont typeface="Arial" panose="020B0604020202020204" pitchFamily="34" charset="0"/>
              <a:buChar char="•"/>
            </a:pPr>
            <a:r>
              <a:rPr lang="es-AR" sz="2800" dirty="0">
                <a:solidFill>
                  <a:srgbClr val="000000"/>
                </a:solidFill>
              </a:rPr>
              <a:t>Una relación está en 2FN si está en 1FN y si todos los atributos no primos (que no forman parte de la clave principal) dependen de forma completa de los atributos primos (que si forman parte de la clave principal.) </a:t>
            </a:r>
          </a:p>
          <a:p>
            <a:pPr marL="457200" indent="-457200">
              <a:lnSpc>
                <a:spcPct val="100000"/>
              </a:lnSpc>
              <a:buSzPct val="80000"/>
              <a:buFont typeface="Arial" panose="020B0604020202020204" pitchFamily="34" charset="0"/>
              <a:buChar char="•"/>
            </a:pPr>
            <a:r>
              <a:rPr lang="es-ES" sz="2800" dirty="0">
                <a:solidFill>
                  <a:srgbClr val="000000"/>
                </a:solidFill>
              </a:rPr>
              <a:t>La comprobación para 2FN implica la verificación de que todos los atributos del lado izquierdo de las dependencias funcionales (</a:t>
            </a:r>
            <a:r>
              <a:rPr lang="es-ES" sz="2800" dirty="0"/>
              <a:t>X → Y</a:t>
            </a:r>
            <a:r>
              <a:rPr lang="es-ES" sz="2800" dirty="0">
                <a:solidFill>
                  <a:srgbClr val="000000"/>
                </a:solidFill>
              </a:rPr>
              <a:t>) formen parte de la clave principal.</a:t>
            </a:r>
          </a:p>
          <a:p>
            <a:pPr marL="457200" indent="-457200">
              <a:lnSpc>
                <a:spcPct val="100000"/>
              </a:lnSpc>
              <a:buSzPct val="80000"/>
              <a:buFont typeface="Arial" panose="020B0604020202020204" pitchFamily="34" charset="0"/>
              <a:buChar char="•"/>
            </a:pPr>
            <a:r>
              <a:rPr lang="es-ES" sz="2800" b="1" dirty="0">
                <a:solidFill>
                  <a:srgbClr val="000000"/>
                </a:solidFill>
              </a:rPr>
              <a:t>Importante: Si la clave principal contiene un único atributo, no es necesario aplicar la verificación.</a:t>
            </a:r>
            <a:endParaRPr lang="es-AR"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2"/>
          <p:cNvSpPr/>
          <p:nvPr/>
        </p:nvSpPr>
        <p:spPr>
          <a:xfrm>
            <a:off x="182232" y="673239"/>
            <a:ext cx="8719171" cy="663192"/>
          </a:xfrm>
          <a:prstGeom prst="rect">
            <a:avLst/>
          </a:prstGeom>
          <a:noFill/>
          <a:ln>
            <a:noFill/>
          </a:ln>
        </p:spPr>
        <p:txBody>
          <a:bodyPr lIns="90000" tIns="45000" rIns="90000" bIns="45000"/>
          <a:lstStyle/>
          <a:p>
            <a:pPr>
              <a:lnSpc>
                <a:spcPct val="100000"/>
              </a:lnSpc>
              <a:buSzPct val="80000"/>
            </a:pPr>
            <a:r>
              <a:rPr lang="es-ES" sz="3600" dirty="0">
                <a:solidFill>
                  <a:srgbClr val="000000"/>
                </a:solidFill>
              </a:rPr>
              <a:t>¿Está en 2FN?</a:t>
            </a:r>
          </a:p>
          <a:p>
            <a:pPr>
              <a:lnSpc>
                <a:spcPct val="100000"/>
              </a:lnSpc>
            </a:pPr>
            <a:endParaRPr sz="2400" dirty="0">
              <a:latin typeface="+mj-lt"/>
            </a:endParaRPr>
          </a:p>
        </p:txBody>
      </p:sp>
      <p:sp>
        <p:nvSpPr>
          <p:cNvPr id="4" name="CustomShape 1"/>
          <p:cNvSpPr/>
          <p:nvPr/>
        </p:nvSpPr>
        <p:spPr>
          <a:xfrm>
            <a:off x="725833" y="0"/>
            <a:ext cx="7498080" cy="813916"/>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grpSp>
        <p:nvGrpSpPr>
          <p:cNvPr id="5" name="Group 4"/>
          <p:cNvGrpSpPr/>
          <p:nvPr/>
        </p:nvGrpSpPr>
        <p:grpSpPr>
          <a:xfrm>
            <a:off x="182232" y="1336432"/>
            <a:ext cx="8719171" cy="3205424"/>
            <a:chOff x="205021" y="1998602"/>
            <a:chExt cx="8719171" cy="3303159"/>
          </a:xfrm>
        </p:grpSpPr>
        <p:pic>
          <p:nvPicPr>
            <p:cNvPr id="6" name="Picture 2"/>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r="3465"/>
            <a:stretch/>
          </p:blipFill>
          <p:spPr>
            <a:xfrm>
              <a:off x="205021" y="1998602"/>
              <a:ext cx="8719171" cy="3303159"/>
            </a:xfrm>
            <a:prstGeom prst="rect">
              <a:avLst/>
            </a:prstGeom>
            <a:ln>
              <a:noFill/>
            </a:ln>
          </p:spPr>
        </p:pic>
        <p:cxnSp>
          <p:nvCxnSpPr>
            <p:cNvPr id="7" name="Straight Connector 6"/>
            <p:cNvCxnSpPr/>
            <p:nvPr/>
          </p:nvCxnSpPr>
          <p:spPr>
            <a:xfrm flipV="1">
              <a:off x="205021" y="2286000"/>
              <a:ext cx="375271" cy="87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294552" y="2294792"/>
              <a:ext cx="653694" cy="87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182232" y="4541857"/>
            <a:ext cx="8719171" cy="2080008"/>
          </a:xfrm>
          <a:prstGeom prst="rect">
            <a:avLst/>
          </a:prstGeom>
        </p:spPr>
        <p:txBody>
          <a:bodyPr wrap="square">
            <a:normAutofit/>
          </a:bodyPr>
          <a:lstStyle/>
          <a:p>
            <a:r>
              <a:rPr lang="es-ES" sz="2400" dirty="0">
                <a:solidFill>
                  <a:srgbClr val="000000"/>
                </a:solidFill>
              </a:rPr>
              <a:t>Para determinar si la relación esta en 2FN cada atributo no primo debe depender de la clave primaria completa, es decir en todos sus atributos.</a:t>
            </a:r>
          </a:p>
          <a:p>
            <a:r>
              <a:rPr lang="es-ES" sz="2400" dirty="0">
                <a:solidFill>
                  <a:srgbClr val="000000"/>
                </a:solidFill>
              </a:rPr>
              <a:t>Tendremos que observar los atributos no primos que dependan de la clave parcialmente.</a:t>
            </a:r>
            <a:endParaRPr lang="es-A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2"/>
          <p:cNvSpPr/>
          <p:nvPr/>
        </p:nvSpPr>
        <p:spPr>
          <a:xfrm>
            <a:off x="182233" y="813916"/>
            <a:ext cx="8719171" cy="2774781"/>
          </a:xfrm>
          <a:prstGeom prst="rect">
            <a:avLst/>
          </a:prstGeom>
          <a:noFill/>
          <a:ln>
            <a:noFill/>
          </a:ln>
        </p:spPr>
        <p:txBody>
          <a:bodyPr lIns="90000" tIns="45000" rIns="90000" bIns="45000"/>
          <a:lstStyle/>
          <a:p>
            <a:pPr>
              <a:lnSpc>
                <a:spcPct val="100000"/>
              </a:lnSpc>
              <a:buSzPct val="80000"/>
            </a:pPr>
            <a:r>
              <a:rPr lang="es-ES" sz="2800" dirty="0">
                <a:solidFill>
                  <a:srgbClr val="000000"/>
                </a:solidFill>
              </a:rPr>
              <a:t>En nuestro ejemplo la clave principal esta compuesta por los atributos </a:t>
            </a:r>
            <a:r>
              <a:rPr lang="es-ES" sz="2800" dirty="0" err="1">
                <a:solidFill>
                  <a:srgbClr val="000000"/>
                </a:solidFill>
              </a:rPr>
              <a:t>nss</a:t>
            </a:r>
            <a:r>
              <a:rPr lang="es-ES" sz="2800" dirty="0">
                <a:solidFill>
                  <a:srgbClr val="000000"/>
                </a:solidFill>
              </a:rPr>
              <a:t> y email. Ahora, analizaremos las dependencias de los atributos no primos nombre, puesto y salario dependen solo de </a:t>
            </a:r>
            <a:r>
              <a:rPr lang="es-ES" sz="2800" dirty="0" err="1">
                <a:solidFill>
                  <a:srgbClr val="000000"/>
                </a:solidFill>
              </a:rPr>
              <a:t>nss</a:t>
            </a:r>
            <a:r>
              <a:rPr lang="es-ES" sz="2800" dirty="0">
                <a:solidFill>
                  <a:srgbClr val="000000"/>
                </a:solidFill>
              </a:rPr>
              <a:t> (y no de email). </a:t>
            </a:r>
          </a:p>
          <a:p>
            <a:pPr>
              <a:lnSpc>
                <a:spcPct val="100000"/>
              </a:lnSpc>
              <a:buSzPct val="80000"/>
            </a:pPr>
            <a:r>
              <a:rPr lang="es-ES" sz="2800" dirty="0">
                <a:solidFill>
                  <a:srgbClr val="000000"/>
                </a:solidFill>
              </a:rPr>
              <a:t>Para llevar la relación a la 2FN debemos separar la relación en dos nuevas relaciones.</a:t>
            </a:r>
            <a:endParaRPr lang="es-ES" sz="2400" dirty="0"/>
          </a:p>
          <a:p>
            <a:pPr>
              <a:lnSpc>
                <a:spcPct val="100000"/>
              </a:lnSpc>
            </a:pPr>
            <a:endParaRPr sz="2400" dirty="0">
              <a:latin typeface="+mj-lt"/>
            </a:endParaRPr>
          </a:p>
        </p:txBody>
      </p:sp>
      <p:sp>
        <p:nvSpPr>
          <p:cNvPr id="4" name="CustomShape 1"/>
          <p:cNvSpPr/>
          <p:nvPr/>
        </p:nvSpPr>
        <p:spPr>
          <a:xfrm>
            <a:off x="725833"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pic>
        <p:nvPicPr>
          <p:cNvPr id="2" name="Picture 1"/>
          <p:cNvPicPr>
            <a:picLocks noChangeAspect="1"/>
          </p:cNvPicPr>
          <p:nvPr/>
        </p:nvPicPr>
        <p:blipFill>
          <a:blip r:embed="rId3"/>
          <a:stretch>
            <a:fillRect/>
          </a:stretch>
        </p:blipFill>
        <p:spPr>
          <a:xfrm>
            <a:off x="278894" y="3588697"/>
            <a:ext cx="4848225" cy="2228850"/>
          </a:xfrm>
          <a:prstGeom prst="rect">
            <a:avLst/>
          </a:prstGeom>
          <a:ln>
            <a:solidFill>
              <a:schemeClr val="tx1"/>
            </a:solidFill>
          </a:ln>
        </p:spPr>
      </p:pic>
      <p:pic>
        <p:nvPicPr>
          <p:cNvPr id="9" name="Picture 3"/>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r="30141"/>
          <a:stretch/>
        </p:blipFill>
        <p:spPr>
          <a:xfrm>
            <a:off x="5275769" y="3343464"/>
            <a:ext cx="3675185" cy="2901586"/>
          </a:xfrm>
          <a:prstGeom prst="rect">
            <a:avLst/>
          </a:prstGeom>
          <a:ln>
            <a:solidFill>
              <a:schemeClr val="tx1"/>
            </a:solidFill>
          </a:ln>
        </p:spPr>
      </p:pic>
    </p:spTree>
    <p:extLst>
      <p:ext uri="{BB962C8B-B14F-4D97-AF65-F5344CB8AC3E}">
        <p14:creationId xmlns:p14="http://schemas.microsoft.com/office/powerpoint/2010/main" val="348112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613866" y="0"/>
            <a:ext cx="7498080" cy="887506"/>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Tercera</a:t>
            </a:r>
            <a:r>
              <a:rPr lang="en-US" sz="4300" dirty="0">
                <a:solidFill>
                  <a:srgbClr val="572314"/>
                </a:solidFill>
                <a:latin typeface="Gill Sans MT"/>
              </a:rPr>
              <a:t> forma normal</a:t>
            </a:r>
            <a:endParaRPr dirty="0"/>
          </a:p>
        </p:txBody>
      </p:sp>
      <p:sp>
        <p:nvSpPr>
          <p:cNvPr id="135" name="CustomShape 2"/>
          <p:cNvSpPr/>
          <p:nvPr/>
        </p:nvSpPr>
        <p:spPr>
          <a:xfrm>
            <a:off x="170823" y="887505"/>
            <a:ext cx="8690790" cy="5664019"/>
          </a:xfrm>
          <a:prstGeom prst="rect">
            <a:avLst/>
          </a:prstGeom>
          <a:noFill/>
          <a:ln>
            <a:noFill/>
          </a:ln>
        </p:spPr>
        <p:txBody>
          <a:bodyPr lIns="90000" tIns="45000" rIns="90000" bIns="45000">
            <a:normAutofit/>
          </a:bodyPr>
          <a:lstStyle/>
          <a:p>
            <a:pPr marL="457200" indent="-457200">
              <a:lnSpc>
                <a:spcPct val="100000"/>
              </a:lnSpc>
              <a:buSzPct val="80000"/>
              <a:buFont typeface="Arial" panose="020B0604020202020204" pitchFamily="34" charset="0"/>
              <a:buChar char="•"/>
            </a:pPr>
            <a:r>
              <a:rPr lang="es-AR" sz="2800" dirty="0">
                <a:solidFill>
                  <a:srgbClr val="000000"/>
                </a:solidFill>
              </a:rPr>
              <a:t>Esta basada en el concepto de </a:t>
            </a:r>
            <a:r>
              <a:rPr lang="es-AR" sz="2800" b="1" dirty="0">
                <a:solidFill>
                  <a:srgbClr val="000000"/>
                </a:solidFill>
              </a:rPr>
              <a:t>Dependencia Transitiva</a:t>
            </a:r>
          </a:p>
          <a:p>
            <a:pPr marL="457200" indent="-457200">
              <a:buSzPct val="80000"/>
              <a:buFont typeface="Arial" panose="020B0604020202020204" pitchFamily="34" charset="0"/>
              <a:buChar char="•"/>
            </a:pPr>
            <a:r>
              <a:rPr lang="es-AR" sz="2800" dirty="0">
                <a:solidFill>
                  <a:srgbClr val="000000"/>
                </a:solidFill>
              </a:rPr>
              <a:t>Una relación está en 3FN si está en 2FN y ningún atributo </a:t>
            </a:r>
            <a:r>
              <a:rPr lang="es-ES" sz="2800">
                <a:solidFill>
                  <a:srgbClr val="000000"/>
                </a:solidFill>
              </a:rPr>
              <a:t>no primo </a:t>
            </a:r>
            <a:r>
              <a:rPr lang="es-ES" sz="2800" dirty="0">
                <a:solidFill>
                  <a:srgbClr val="000000"/>
                </a:solidFill>
              </a:rPr>
              <a:t>(que no forman parte de la clave primaria) de la relación es transitivamente dependiente en la clave principal. </a:t>
            </a:r>
            <a:r>
              <a:rPr lang="es-AR" sz="2800" dirty="0">
                <a:solidFill>
                  <a:srgbClr val="000000"/>
                </a:solidFill>
              </a:rPr>
              <a:t>En otras palabras n</a:t>
            </a:r>
            <a:r>
              <a:rPr lang="es-ES" sz="2800" dirty="0">
                <a:solidFill>
                  <a:srgbClr val="000000"/>
                </a:solidFill>
              </a:rPr>
              <a:t>o deben existir dependencias entre atributos no primos de la relación</a:t>
            </a:r>
            <a:endParaRPr lang="es-AR" sz="2800" dirty="0">
              <a:solidFill>
                <a:srgbClr val="000000"/>
              </a:solidFill>
            </a:endParaRPr>
          </a:p>
          <a:p>
            <a:pPr marL="457200" indent="-457200">
              <a:lnSpc>
                <a:spcPct val="100000"/>
              </a:lnSpc>
              <a:buSzPct val="80000"/>
              <a:buFont typeface="Arial" panose="020B0604020202020204" pitchFamily="34" charset="0"/>
              <a:buChar char="•"/>
            </a:pPr>
            <a:r>
              <a:rPr lang="es-ES" sz="2800" dirty="0">
                <a:solidFill>
                  <a:srgbClr val="000000"/>
                </a:solidFill>
              </a:rPr>
              <a:t>Para llevar el esquema de relación a 3FN se la debe dividir en dos nuevos esquemas de relación donde una de ellas contendrá la clave principal y una clave foránea a la segunda entidad quien a su vez adquirirá como clave principal el atributo del que dependía parcialmente.</a:t>
            </a:r>
            <a:endParaRPr lang="es-AR" dirty="0"/>
          </a:p>
        </p:txBody>
      </p:sp>
    </p:spTree>
    <p:extLst>
      <p:ext uri="{BB962C8B-B14F-4D97-AF65-F5344CB8AC3E}">
        <p14:creationId xmlns:p14="http://schemas.microsoft.com/office/powerpoint/2010/main" val="8314185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727788" y="26634"/>
            <a:ext cx="7498080" cy="90056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sp>
        <p:nvSpPr>
          <p:cNvPr id="137" name="CustomShape 2"/>
          <p:cNvSpPr/>
          <p:nvPr/>
        </p:nvSpPr>
        <p:spPr>
          <a:xfrm>
            <a:off x="84526" y="4160018"/>
            <a:ext cx="8928848" cy="2401556"/>
          </a:xfrm>
          <a:prstGeom prst="rect">
            <a:avLst/>
          </a:prstGeom>
          <a:noFill/>
          <a:ln>
            <a:noFill/>
          </a:ln>
        </p:spPr>
        <p:txBody>
          <a:bodyPr lIns="90000" tIns="45000" rIns="90000" bIns="45000">
            <a:normAutofit fontScale="85000" lnSpcReduction="10000"/>
          </a:bodyPr>
          <a:lstStyle/>
          <a:p>
            <a:pPr>
              <a:buSzPct val="80000"/>
            </a:pPr>
            <a:r>
              <a:rPr lang="es-AR" sz="3200" dirty="0">
                <a:solidFill>
                  <a:srgbClr val="000000"/>
                </a:solidFill>
              </a:rPr>
              <a:t>Recordemos que no pueden haber </a:t>
            </a:r>
            <a:r>
              <a:rPr lang="es-AR" sz="3200" b="1" dirty="0">
                <a:solidFill>
                  <a:srgbClr val="000000"/>
                </a:solidFill>
                <a:effectLst>
                  <a:outerShdw blurRad="38100" dist="38100" dir="2700000" algn="tl">
                    <a:srgbClr val="000000">
                      <a:alpha val="43137"/>
                    </a:srgbClr>
                  </a:outerShdw>
                </a:effectLst>
              </a:rPr>
              <a:t>dependencias transitivas </a:t>
            </a:r>
            <a:r>
              <a:rPr lang="es-AR" sz="3200" dirty="0">
                <a:solidFill>
                  <a:srgbClr val="000000"/>
                </a:solidFill>
              </a:rPr>
              <a:t>de la clave principal.  Es decir todas los atributos deben ser determinados exclusivamente por la PK.</a:t>
            </a:r>
          </a:p>
          <a:p>
            <a:pPr>
              <a:lnSpc>
                <a:spcPct val="100000"/>
              </a:lnSpc>
              <a:buSzPct val="80000"/>
            </a:pPr>
            <a:r>
              <a:rPr lang="es-AR" sz="3200" dirty="0">
                <a:solidFill>
                  <a:srgbClr val="000000"/>
                </a:solidFill>
              </a:rPr>
              <a:t>En el ejercicio la PK esta dada por los atributos Torneo y Año</a:t>
            </a:r>
            <a:endParaRPr lang="es-AR" sz="3200" dirty="0"/>
          </a:p>
          <a:p>
            <a:pPr>
              <a:lnSpc>
                <a:spcPct val="100000"/>
              </a:lnSpc>
              <a:buSzPct val="80000"/>
            </a:pPr>
            <a:r>
              <a:rPr lang="es-AR" sz="3200" dirty="0">
                <a:solidFill>
                  <a:srgbClr val="000000"/>
                </a:solidFill>
              </a:rPr>
              <a:t>El atributo no primo “</a:t>
            </a:r>
            <a:r>
              <a:rPr lang="es-AR" sz="3200" dirty="0" err="1">
                <a:solidFill>
                  <a:srgbClr val="000000"/>
                </a:solidFill>
              </a:rPr>
              <a:t>FechaNac</a:t>
            </a:r>
            <a:r>
              <a:rPr lang="es-AR" sz="3200" dirty="0">
                <a:solidFill>
                  <a:srgbClr val="000000"/>
                </a:solidFill>
              </a:rPr>
              <a:t>” no depende de la PK sino que depende del atributo no primo “Ganador”.</a:t>
            </a:r>
            <a:endParaRPr lang="es-AR" sz="3200" dirty="0"/>
          </a:p>
        </p:txBody>
      </p:sp>
      <p:grpSp>
        <p:nvGrpSpPr>
          <p:cNvPr id="3" name="Group 2"/>
          <p:cNvGrpSpPr/>
          <p:nvPr/>
        </p:nvGrpSpPr>
        <p:grpSpPr>
          <a:xfrm>
            <a:off x="385248" y="190919"/>
            <a:ext cx="7840619" cy="3743846"/>
            <a:chOff x="727787" y="1958662"/>
            <a:chExt cx="6942539" cy="4462783"/>
          </a:xfrm>
        </p:grpSpPr>
        <p:graphicFrame>
          <p:nvGraphicFramePr>
            <p:cNvPr id="138" name="Table 3"/>
            <p:cNvGraphicFramePr/>
            <p:nvPr>
              <p:extLst>
                <p:ext uri="{D42A27DB-BD31-4B8C-83A1-F6EECF244321}">
                  <p14:modId xmlns:p14="http://schemas.microsoft.com/office/powerpoint/2010/main" val="4199995781"/>
                </p:ext>
              </p:extLst>
            </p:nvPr>
          </p:nvGraphicFramePr>
          <p:xfrm>
            <a:off x="727787" y="3433662"/>
            <a:ext cx="6942539" cy="2987783"/>
          </p:xfrm>
          <a:graphic>
            <a:graphicData uri="http://schemas.openxmlformats.org/drawingml/2006/table">
              <a:tbl>
                <a:tblPr/>
                <a:tblGrid>
                  <a:gridCol w="2170924">
                    <a:extLst>
                      <a:ext uri="{9D8B030D-6E8A-4147-A177-3AD203B41FA5}">
                        <a16:colId xmlns:a16="http://schemas.microsoft.com/office/drawing/2014/main" val="20000"/>
                      </a:ext>
                    </a:extLst>
                  </a:gridCol>
                  <a:gridCol w="1096001">
                    <a:extLst>
                      <a:ext uri="{9D8B030D-6E8A-4147-A177-3AD203B41FA5}">
                        <a16:colId xmlns:a16="http://schemas.microsoft.com/office/drawing/2014/main" val="20001"/>
                      </a:ext>
                    </a:extLst>
                  </a:gridCol>
                  <a:gridCol w="2002309">
                    <a:extLst>
                      <a:ext uri="{9D8B030D-6E8A-4147-A177-3AD203B41FA5}">
                        <a16:colId xmlns:a16="http://schemas.microsoft.com/office/drawing/2014/main" val="20002"/>
                      </a:ext>
                    </a:extLst>
                  </a:gridCol>
                  <a:gridCol w="2571385">
                    <a:extLst>
                      <a:ext uri="{9D8B030D-6E8A-4147-A177-3AD203B41FA5}">
                        <a16:colId xmlns:a16="http://schemas.microsoft.com/office/drawing/2014/main" val="20003"/>
                      </a:ext>
                    </a:extLst>
                  </a:gridCol>
                </a:tblGrid>
                <a:tr h="594189">
                  <a:tc>
                    <a:txBody>
                      <a:bodyPr/>
                      <a:lstStyle/>
                      <a:p>
                        <a:pPr algn="ctr">
                          <a:lnSpc>
                            <a:spcPct val="100000"/>
                          </a:lnSpc>
                        </a:pPr>
                        <a:r>
                          <a:rPr lang="es-ES" sz="1600" u="sng" noProof="0" dirty="0">
                            <a:solidFill>
                              <a:srgbClr val="000000"/>
                            </a:solidFill>
                            <a:latin typeface="Gill Sans MT"/>
                          </a:rPr>
                          <a:t>Torneo</a:t>
                        </a:r>
                        <a:endParaRPr lang="es-ES" sz="1600" noProof="0" dirty="0"/>
                      </a:p>
                    </a:txBody>
                    <a:tcPr/>
                  </a:tc>
                  <a:tc>
                    <a:txBody>
                      <a:bodyPr/>
                      <a:lstStyle/>
                      <a:p>
                        <a:pPr algn="ctr">
                          <a:lnSpc>
                            <a:spcPct val="100000"/>
                          </a:lnSpc>
                        </a:pPr>
                        <a:r>
                          <a:rPr lang="es-ES" sz="1600" u="sng" noProof="0" dirty="0">
                            <a:solidFill>
                              <a:srgbClr val="000000"/>
                            </a:solidFill>
                            <a:latin typeface="Gill Sans MT"/>
                          </a:rPr>
                          <a:t>Año</a:t>
                        </a:r>
                        <a:endParaRPr lang="es-ES" sz="1600" noProof="0" dirty="0"/>
                      </a:p>
                    </a:txBody>
                    <a:tcPr/>
                  </a:tc>
                  <a:tc>
                    <a:txBody>
                      <a:bodyPr/>
                      <a:lstStyle/>
                      <a:p>
                        <a:pPr algn="ctr">
                          <a:lnSpc>
                            <a:spcPct val="100000"/>
                          </a:lnSpc>
                        </a:pPr>
                        <a:r>
                          <a:rPr lang="es-ES" sz="1600" noProof="0" dirty="0">
                            <a:solidFill>
                              <a:srgbClr val="000000"/>
                            </a:solidFill>
                            <a:latin typeface="Gill Sans MT"/>
                          </a:rPr>
                          <a:t>Ganador</a:t>
                        </a:r>
                        <a:endParaRPr lang="es-ES" sz="1600" noProof="0" dirty="0"/>
                      </a:p>
                    </a:txBody>
                    <a:tcPr/>
                  </a:tc>
                  <a:tc>
                    <a:txBody>
                      <a:bodyPr/>
                      <a:lstStyle/>
                      <a:p>
                        <a:pPr algn="ctr">
                          <a:lnSpc>
                            <a:spcPct val="100000"/>
                          </a:lnSpc>
                        </a:pPr>
                        <a:r>
                          <a:rPr lang="es-ES" sz="1600" noProof="0" dirty="0" err="1">
                            <a:solidFill>
                              <a:srgbClr val="000000"/>
                            </a:solidFill>
                            <a:latin typeface="Gill Sans MT"/>
                          </a:rPr>
                          <a:t>FechaNacGanador</a:t>
                        </a:r>
                        <a:r>
                          <a:rPr lang="es-ES" sz="1600" noProof="0" dirty="0">
                            <a:solidFill>
                              <a:srgbClr val="000000"/>
                            </a:solidFill>
                            <a:latin typeface="Gill Sans MT"/>
                          </a:rPr>
                          <a:t> </a:t>
                        </a:r>
                        <a:r>
                          <a:rPr lang="es-AR" sz="1600" dirty="0">
                            <a:solidFill>
                              <a:srgbClr val="000000"/>
                            </a:solidFill>
                          </a:rPr>
                          <a:t>(</a:t>
                        </a:r>
                        <a:r>
                          <a:rPr lang="es-ES" sz="1600" noProof="0" dirty="0">
                            <a:solidFill>
                              <a:srgbClr val="000000"/>
                            </a:solidFill>
                            <a:latin typeface="Gill Sans MT"/>
                          </a:rPr>
                          <a:t>Fecha de nacimiento del ganador)</a:t>
                        </a:r>
                        <a:endParaRPr lang="es-ES" sz="1600" noProof="0" dirty="0"/>
                      </a:p>
                    </a:txBody>
                    <a:tcPr/>
                  </a:tc>
                  <a:extLst>
                    <a:ext uri="{0D108BD9-81ED-4DB2-BD59-A6C34878D82A}">
                      <a16:rowId xmlns:a16="http://schemas.microsoft.com/office/drawing/2014/main" val="10000"/>
                    </a:ext>
                  </a:extLst>
                </a:tr>
                <a:tr h="498259">
                  <a:tc>
                    <a:txBody>
                      <a:bodyPr/>
                      <a:lstStyle/>
                      <a:p>
                        <a:pPr>
                          <a:lnSpc>
                            <a:spcPct val="100000"/>
                          </a:lnSpc>
                        </a:pPr>
                        <a:r>
                          <a:rPr lang="en-US" sz="1600" dirty="0">
                            <a:solidFill>
                              <a:srgbClr val="000000"/>
                            </a:solidFill>
                            <a:latin typeface="Gill Sans MT"/>
                          </a:rPr>
                          <a:t>Indiana Invitational</a:t>
                        </a:r>
                        <a:endParaRPr sz="1600" dirty="0"/>
                      </a:p>
                    </a:txBody>
                    <a:tcPr/>
                  </a:tc>
                  <a:tc>
                    <a:txBody>
                      <a:bodyPr/>
                      <a:lstStyle/>
                      <a:p>
                        <a:pPr>
                          <a:lnSpc>
                            <a:spcPct val="100000"/>
                          </a:lnSpc>
                        </a:pPr>
                        <a:r>
                          <a:rPr lang="en-US" sz="1600" dirty="0">
                            <a:solidFill>
                              <a:srgbClr val="000000"/>
                            </a:solidFill>
                            <a:latin typeface="Gill Sans MT"/>
                          </a:rPr>
                          <a:t>1998</a:t>
                        </a:r>
                        <a:endParaRPr sz="1600" dirty="0"/>
                      </a:p>
                    </a:txBody>
                    <a:tcPr/>
                  </a:tc>
                  <a:tc>
                    <a:txBody>
                      <a:bodyPr/>
                      <a:lstStyle/>
                      <a:p>
                        <a:pPr>
                          <a:lnSpc>
                            <a:spcPct val="100000"/>
                          </a:lnSpc>
                        </a:pPr>
                        <a:r>
                          <a:rPr lang="en-US" sz="1600">
                            <a:solidFill>
                              <a:srgbClr val="000000"/>
                            </a:solidFill>
                            <a:latin typeface="Gill Sans MT"/>
                          </a:rPr>
                          <a:t>Al Fredrickson</a:t>
                        </a:r>
                        <a:endParaRPr sz="1600"/>
                      </a:p>
                    </a:txBody>
                    <a:tcPr/>
                  </a:tc>
                  <a:tc>
                    <a:txBody>
                      <a:bodyPr/>
                      <a:lstStyle/>
                      <a:p>
                        <a:pPr>
                          <a:lnSpc>
                            <a:spcPct val="100000"/>
                          </a:lnSpc>
                        </a:pPr>
                        <a:r>
                          <a:rPr lang="en-US" sz="1600" dirty="0">
                            <a:solidFill>
                              <a:srgbClr val="000000"/>
                            </a:solidFill>
                            <a:latin typeface="Gill Sans MT"/>
                          </a:rPr>
                          <a:t>21 de </a:t>
                        </a:r>
                        <a:r>
                          <a:rPr lang="en-US" sz="1600" dirty="0" err="1">
                            <a:solidFill>
                              <a:srgbClr val="000000"/>
                            </a:solidFill>
                            <a:latin typeface="Gill Sans MT"/>
                          </a:rPr>
                          <a:t>julio</a:t>
                        </a:r>
                        <a:r>
                          <a:rPr lang="en-US" sz="1600" dirty="0">
                            <a:solidFill>
                              <a:srgbClr val="000000"/>
                            </a:solidFill>
                            <a:latin typeface="Gill Sans MT"/>
                          </a:rPr>
                          <a:t> de 1975</a:t>
                        </a:r>
                        <a:endParaRPr sz="1600" dirty="0"/>
                      </a:p>
                    </a:txBody>
                    <a:tcPr/>
                  </a:tc>
                  <a:extLst>
                    <a:ext uri="{0D108BD9-81ED-4DB2-BD59-A6C34878D82A}">
                      <a16:rowId xmlns:a16="http://schemas.microsoft.com/office/drawing/2014/main" val="10001"/>
                    </a:ext>
                  </a:extLst>
                </a:tr>
                <a:tr h="438208">
                  <a:tc>
                    <a:txBody>
                      <a:bodyPr/>
                      <a:lstStyle/>
                      <a:p>
                        <a:pPr>
                          <a:lnSpc>
                            <a:spcPct val="100000"/>
                          </a:lnSpc>
                        </a:pPr>
                        <a:r>
                          <a:rPr lang="en-US" sz="1600" dirty="0">
                            <a:solidFill>
                              <a:srgbClr val="000000"/>
                            </a:solidFill>
                            <a:latin typeface="Gill Sans MT"/>
                          </a:rPr>
                          <a:t>Cleveland Open</a:t>
                        </a:r>
                        <a:endParaRPr sz="1600" dirty="0"/>
                      </a:p>
                    </a:txBody>
                    <a:tcPr/>
                  </a:tc>
                  <a:tc>
                    <a:txBody>
                      <a:bodyPr/>
                      <a:lstStyle/>
                      <a:p>
                        <a:pPr>
                          <a:lnSpc>
                            <a:spcPct val="100000"/>
                          </a:lnSpc>
                        </a:pPr>
                        <a:r>
                          <a:rPr lang="en-US" sz="1600" dirty="0">
                            <a:solidFill>
                              <a:srgbClr val="000000"/>
                            </a:solidFill>
                            <a:latin typeface="Gill Sans MT"/>
                          </a:rPr>
                          <a:t>1999</a:t>
                        </a:r>
                        <a:endParaRPr sz="1600" dirty="0"/>
                      </a:p>
                    </a:txBody>
                    <a:tcPr/>
                  </a:tc>
                  <a:tc>
                    <a:txBody>
                      <a:bodyPr/>
                      <a:lstStyle/>
                      <a:p>
                        <a:pPr>
                          <a:lnSpc>
                            <a:spcPct val="100000"/>
                          </a:lnSpc>
                        </a:pPr>
                        <a:r>
                          <a:rPr lang="en-US" sz="1600" dirty="0">
                            <a:solidFill>
                              <a:srgbClr val="000000"/>
                            </a:solidFill>
                            <a:latin typeface="Gill Sans MT"/>
                          </a:rPr>
                          <a:t>Bob Albertson</a:t>
                        </a:r>
                        <a:endParaRPr sz="1600" dirty="0"/>
                      </a:p>
                    </a:txBody>
                    <a:tcPr/>
                  </a:tc>
                  <a:tc>
                    <a:txBody>
                      <a:bodyPr/>
                      <a:lstStyle/>
                      <a:p>
                        <a:pPr>
                          <a:lnSpc>
                            <a:spcPct val="100000"/>
                          </a:lnSpc>
                        </a:pPr>
                        <a:r>
                          <a:rPr lang="en-US" sz="1600" dirty="0">
                            <a:solidFill>
                              <a:srgbClr val="000000"/>
                            </a:solidFill>
                            <a:latin typeface="Gill Sans MT"/>
                          </a:rPr>
                          <a:t>28 de </a:t>
                        </a:r>
                        <a:r>
                          <a:rPr lang="en-US" sz="1600" dirty="0" err="1">
                            <a:solidFill>
                              <a:srgbClr val="000000"/>
                            </a:solidFill>
                            <a:latin typeface="Gill Sans MT"/>
                          </a:rPr>
                          <a:t>septiembre</a:t>
                        </a:r>
                        <a:r>
                          <a:rPr lang="en-US" sz="1600" dirty="0">
                            <a:solidFill>
                              <a:srgbClr val="000000"/>
                            </a:solidFill>
                            <a:latin typeface="Gill Sans MT"/>
                          </a:rPr>
                          <a:t> de 1968</a:t>
                        </a:r>
                        <a:endParaRPr sz="1600" dirty="0"/>
                      </a:p>
                    </a:txBody>
                    <a:tcPr/>
                  </a:tc>
                  <a:extLst>
                    <a:ext uri="{0D108BD9-81ED-4DB2-BD59-A6C34878D82A}">
                      <a16:rowId xmlns:a16="http://schemas.microsoft.com/office/drawing/2014/main" val="10002"/>
                    </a:ext>
                  </a:extLst>
                </a:tr>
                <a:tr h="537599">
                  <a:tc>
                    <a:txBody>
                      <a:bodyPr/>
                      <a:lstStyle/>
                      <a:p>
                        <a:pPr>
                          <a:lnSpc>
                            <a:spcPct val="100000"/>
                          </a:lnSpc>
                        </a:pPr>
                        <a:r>
                          <a:rPr lang="en-US" sz="1600" dirty="0">
                            <a:solidFill>
                              <a:srgbClr val="000000"/>
                            </a:solidFill>
                            <a:latin typeface="Gill Sans MT"/>
                          </a:rPr>
                          <a:t>Des Moines Masters</a:t>
                        </a:r>
                        <a:endParaRPr sz="1600" dirty="0"/>
                      </a:p>
                    </a:txBody>
                    <a:tcPr/>
                  </a:tc>
                  <a:tc>
                    <a:txBody>
                      <a:bodyPr/>
                      <a:lstStyle/>
                      <a:p>
                        <a:pPr>
                          <a:lnSpc>
                            <a:spcPct val="100000"/>
                          </a:lnSpc>
                        </a:pPr>
                        <a:r>
                          <a:rPr lang="en-US" sz="1600">
                            <a:solidFill>
                              <a:srgbClr val="000000"/>
                            </a:solidFill>
                            <a:latin typeface="Gill Sans MT"/>
                          </a:rPr>
                          <a:t>1999</a:t>
                        </a:r>
                        <a:endParaRPr sz="1600"/>
                      </a:p>
                    </a:txBody>
                    <a:tcPr/>
                  </a:tc>
                  <a:tc>
                    <a:txBody>
                      <a:bodyPr/>
                      <a:lstStyle/>
                      <a:p>
                        <a:pPr>
                          <a:lnSpc>
                            <a:spcPct val="100000"/>
                          </a:lnSpc>
                        </a:pPr>
                        <a:r>
                          <a:rPr lang="en-US" sz="1600">
                            <a:solidFill>
                              <a:srgbClr val="000000"/>
                            </a:solidFill>
                            <a:latin typeface="Gill Sans MT"/>
                          </a:rPr>
                          <a:t>Al Fredrickson</a:t>
                        </a:r>
                        <a:endParaRPr sz="1600"/>
                      </a:p>
                    </a:txBody>
                    <a:tcPr/>
                  </a:tc>
                  <a:tc>
                    <a:txBody>
                      <a:bodyPr/>
                      <a:lstStyle/>
                      <a:p>
                        <a:pPr>
                          <a:lnSpc>
                            <a:spcPct val="100000"/>
                          </a:lnSpc>
                        </a:pPr>
                        <a:r>
                          <a:rPr lang="en-US" sz="1600" dirty="0">
                            <a:solidFill>
                              <a:srgbClr val="000000"/>
                            </a:solidFill>
                            <a:latin typeface="Gill Sans MT"/>
                          </a:rPr>
                          <a:t>21 de </a:t>
                        </a:r>
                        <a:r>
                          <a:rPr lang="en-US" sz="1600" dirty="0" err="1">
                            <a:solidFill>
                              <a:srgbClr val="000000"/>
                            </a:solidFill>
                            <a:latin typeface="Gill Sans MT"/>
                          </a:rPr>
                          <a:t>julio</a:t>
                        </a:r>
                        <a:r>
                          <a:rPr lang="en-US" sz="1600" dirty="0">
                            <a:solidFill>
                              <a:srgbClr val="000000"/>
                            </a:solidFill>
                            <a:latin typeface="Gill Sans MT"/>
                          </a:rPr>
                          <a:t> de 1975</a:t>
                        </a:r>
                        <a:endParaRPr sz="1600" dirty="0"/>
                      </a:p>
                    </a:txBody>
                    <a:tcPr/>
                  </a:tc>
                  <a:extLst>
                    <a:ext uri="{0D108BD9-81ED-4DB2-BD59-A6C34878D82A}">
                      <a16:rowId xmlns:a16="http://schemas.microsoft.com/office/drawing/2014/main" val="10003"/>
                    </a:ext>
                  </a:extLst>
                </a:tr>
                <a:tr h="438208">
                  <a:tc>
                    <a:txBody>
                      <a:bodyPr/>
                      <a:lstStyle/>
                      <a:p>
                        <a:pPr>
                          <a:lnSpc>
                            <a:spcPct val="100000"/>
                          </a:lnSpc>
                        </a:pPr>
                        <a:r>
                          <a:rPr lang="en-US" sz="1600" dirty="0">
                            <a:solidFill>
                              <a:srgbClr val="000000"/>
                            </a:solidFill>
                            <a:latin typeface="Gill Sans MT"/>
                          </a:rPr>
                          <a:t>Indiana Invitational</a:t>
                        </a:r>
                        <a:endParaRPr sz="1600" dirty="0"/>
                      </a:p>
                    </a:txBody>
                    <a:tcPr/>
                  </a:tc>
                  <a:tc>
                    <a:txBody>
                      <a:bodyPr/>
                      <a:lstStyle/>
                      <a:p>
                        <a:pPr>
                          <a:lnSpc>
                            <a:spcPct val="100000"/>
                          </a:lnSpc>
                        </a:pPr>
                        <a:r>
                          <a:rPr lang="en-US" sz="1600" dirty="0">
                            <a:solidFill>
                              <a:srgbClr val="000000"/>
                            </a:solidFill>
                            <a:latin typeface="Gill Sans MT"/>
                          </a:rPr>
                          <a:t>1999</a:t>
                        </a:r>
                        <a:endParaRPr sz="1600" dirty="0"/>
                      </a:p>
                    </a:txBody>
                    <a:tcPr/>
                  </a:tc>
                  <a:tc>
                    <a:txBody>
                      <a:bodyPr/>
                      <a:lstStyle/>
                      <a:p>
                        <a:pPr>
                          <a:lnSpc>
                            <a:spcPct val="100000"/>
                          </a:lnSpc>
                        </a:pPr>
                        <a:r>
                          <a:rPr lang="en-US" sz="1600" dirty="0">
                            <a:solidFill>
                              <a:srgbClr val="000000"/>
                            </a:solidFill>
                            <a:latin typeface="Gill Sans MT"/>
                          </a:rPr>
                          <a:t>Chip Masterson</a:t>
                        </a:r>
                        <a:endParaRPr sz="1600" dirty="0"/>
                      </a:p>
                    </a:txBody>
                    <a:tcPr/>
                  </a:tc>
                  <a:tc>
                    <a:txBody>
                      <a:bodyPr/>
                      <a:lstStyle/>
                      <a:p>
                        <a:pPr>
                          <a:lnSpc>
                            <a:spcPct val="100000"/>
                          </a:lnSpc>
                        </a:pPr>
                        <a:r>
                          <a:rPr lang="en-US" sz="1600" dirty="0">
                            <a:solidFill>
                              <a:srgbClr val="000000"/>
                            </a:solidFill>
                            <a:latin typeface="Gill Sans MT"/>
                          </a:rPr>
                          <a:t>14 de </a:t>
                        </a:r>
                        <a:r>
                          <a:rPr lang="en-US" sz="1600" dirty="0" err="1">
                            <a:solidFill>
                              <a:srgbClr val="000000"/>
                            </a:solidFill>
                            <a:latin typeface="Gill Sans MT"/>
                          </a:rPr>
                          <a:t>marzo</a:t>
                        </a:r>
                        <a:r>
                          <a:rPr lang="en-US" sz="1600" dirty="0">
                            <a:solidFill>
                              <a:srgbClr val="000000"/>
                            </a:solidFill>
                            <a:latin typeface="Gill Sans MT"/>
                          </a:rPr>
                          <a:t> de 1977</a:t>
                        </a:r>
                        <a:endParaRPr sz="1600" dirty="0"/>
                      </a:p>
                    </a:txBody>
                    <a:tcPr/>
                  </a:tc>
                  <a:extLst>
                    <a:ext uri="{0D108BD9-81ED-4DB2-BD59-A6C34878D82A}">
                      <a16:rowId xmlns:a16="http://schemas.microsoft.com/office/drawing/2014/main" val="10004"/>
                    </a:ext>
                  </a:extLst>
                </a:tr>
              </a:tbl>
            </a:graphicData>
          </a:graphic>
        </p:graphicFrame>
        <p:sp>
          <p:nvSpPr>
            <p:cNvPr id="6" name="Flecha circular 5"/>
            <p:cNvSpPr/>
            <p:nvPr/>
          </p:nvSpPr>
          <p:spPr>
            <a:xfrm rot="10800000" flipV="1">
              <a:off x="4354901" y="1958662"/>
              <a:ext cx="3140687" cy="3174157"/>
            </a:xfrm>
            <a:prstGeom prst="circularArrow">
              <a:avLst>
                <a:gd name="adj1" fmla="val 12088"/>
                <a:gd name="adj2" fmla="val 1379922"/>
                <a:gd name="adj3" fmla="val 19819097"/>
                <a:gd name="adj4" fmla="val 11161264"/>
                <a:gd name="adj5" fmla="val 25000"/>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AR">
                <a:solidFill>
                  <a:schemeClr val="tx1"/>
                </a:solidFill>
              </a:endParaRPr>
            </a:p>
          </p:txBody>
        </p:sp>
      </p:grpSp>
      <p:sp>
        <p:nvSpPr>
          <p:cNvPr id="7" name="CustomShape 2"/>
          <p:cNvSpPr/>
          <p:nvPr/>
        </p:nvSpPr>
        <p:spPr>
          <a:xfrm>
            <a:off x="182232" y="673239"/>
            <a:ext cx="8719171" cy="663192"/>
          </a:xfrm>
          <a:prstGeom prst="rect">
            <a:avLst/>
          </a:prstGeom>
          <a:noFill/>
          <a:ln>
            <a:noFill/>
          </a:ln>
        </p:spPr>
        <p:txBody>
          <a:bodyPr lIns="90000" tIns="45000" rIns="90000" bIns="45000"/>
          <a:lstStyle/>
          <a:p>
            <a:pPr>
              <a:lnSpc>
                <a:spcPct val="100000"/>
              </a:lnSpc>
              <a:buSzPct val="80000"/>
            </a:pPr>
            <a:r>
              <a:rPr lang="es-ES" sz="3600" dirty="0">
                <a:solidFill>
                  <a:srgbClr val="000000"/>
                </a:solidFill>
              </a:rPr>
              <a:t>¿Está en 3FN?</a:t>
            </a:r>
          </a:p>
          <a:p>
            <a:pPr>
              <a:lnSpc>
                <a:spcPct val="100000"/>
              </a:lnSpc>
            </a:pPr>
            <a:endParaRPr sz="24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727788" y="26634"/>
            <a:ext cx="7498080" cy="90056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sp>
        <p:nvSpPr>
          <p:cNvPr id="137" name="CustomShape 2"/>
          <p:cNvSpPr/>
          <p:nvPr/>
        </p:nvSpPr>
        <p:spPr>
          <a:xfrm>
            <a:off x="84526" y="927200"/>
            <a:ext cx="8928848" cy="1313582"/>
          </a:xfrm>
          <a:prstGeom prst="rect">
            <a:avLst/>
          </a:prstGeom>
          <a:noFill/>
          <a:ln>
            <a:noFill/>
          </a:ln>
        </p:spPr>
        <p:txBody>
          <a:bodyPr lIns="90000" tIns="45000" rIns="90000" bIns="45000">
            <a:noAutofit/>
          </a:bodyPr>
          <a:lstStyle/>
          <a:p>
            <a:pPr>
              <a:buSzPct val="80000"/>
            </a:pPr>
            <a:r>
              <a:rPr lang="es-ES" sz="2800" dirty="0">
                <a:solidFill>
                  <a:srgbClr val="000000"/>
                </a:solidFill>
              </a:rPr>
              <a:t>Para llevar la relación a la 3FN debemos separar la relación en dos nuevas relaciones.</a:t>
            </a:r>
            <a:endParaRPr lang="es-ES" sz="2800" dirty="0"/>
          </a:p>
        </p:txBody>
      </p:sp>
      <p:pic>
        <p:nvPicPr>
          <p:cNvPr id="2" name="Picture 1"/>
          <p:cNvPicPr>
            <a:picLocks noChangeAspect="1"/>
          </p:cNvPicPr>
          <p:nvPr/>
        </p:nvPicPr>
        <p:blipFill>
          <a:blip r:embed="rId3"/>
          <a:stretch>
            <a:fillRect/>
          </a:stretch>
        </p:blipFill>
        <p:spPr>
          <a:xfrm>
            <a:off x="84526" y="2427915"/>
            <a:ext cx="4609944" cy="2204375"/>
          </a:xfrm>
          <a:prstGeom prst="rect">
            <a:avLst/>
          </a:prstGeom>
        </p:spPr>
      </p:pic>
      <p:pic>
        <p:nvPicPr>
          <p:cNvPr id="5" name="Picture 4"/>
          <p:cNvPicPr>
            <a:picLocks noChangeAspect="1"/>
          </p:cNvPicPr>
          <p:nvPr/>
        </p:nvPicPr>
        <p:blipFill>
          <a:blip r:embed="rId4"/>
          <a:stretch>
            <a:fillRect/>
          </a:stretch>
        </p:blipFill>
        <p:spPr>
          <a:xfrm>
            <a:off x="5071065" y="3332267"/>
            <a:ext cx="3942309" cy="2177738"/>
          </a:xfrm>
          <a:prstGeom prst="rect">
            <a:avLst/>
          </a:prstGeom>
        </p:spPr>
      </p:pic>
    </p:spTree>
    <p:extLst>
      <p:ext uri="{BB962C8B-B14F-4D97-AF65-F5344CB8AC3E}">
        <p14:creationId xmlns:p14="http://schemas.microsoft.com/office/powerpoint/2010/main" val="1608483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2"/>
          <p:cNvSpPr/>
          <p:nvPr/>
        </p:nvSpPr>
        <p:spPr>
          <a:xfrm>
            <a:off x="179436" y="813339"/>
            <a:ext cx="8733452" cy="3680248"/>
          </a:xfrm>
          <a:prstGeom prst="rect">
            <a:avLst/>
          </a:prstGeom>
          <a:noFill/>
          <a:ln>
            <a:noFill/>
          </a:ln>
        </p:spPr>
        <p:txBody>
          <a:bodyPr lIns="90000" tIns="45000" rIns="90000" bIns="45000">
            <a:normAutofit fontScale="92500"/>
          </a:bodyPr>
          <a:lstStyle/>
          <a:p>
            <a:pPr>
              <a:lnSpc>
                <a:spcPct val="100000"/>
              </a:lnSpc>
              <a:buSzPct val="80000"/>
            </a:pPr>
            <a:r>
              <a:rPr lang="es-ES" sz="2800" dirty="0">
                <a:solidFill>
                  <a:srgbClr val="000000"/>
                </a:solidFill>
              </a:rPr>
              <a:t>Para la siguiente relación:</a:t>
            </a:r>
          </a:p>
          <a:p>
            <a:pPr marL="361950">
              <a:lnSpc>
                <a:spcPct val="100000"/>
              </a:lnSpc>
              <a:buSzPct val="80000"/>
            </a:pPr>
            <a:r>
              <a:rPr lang="es-ES" sz="2800" dirty="0">
                <a:solidFill>
                  <a:srgbClr val="000000"/>
                </a:solidFill>
              </a:rPr>
              <a:t>R = (</a:t>
            </a:r>
            <a:r>
              <a:rPr lang="es-ES" sz="2800" dirty="0" err="1">
                <a:solidFill>
                  <a:srgbClr val="000000"/>
                </a:solidFill>
              </a:rPr>
              <a:t>Nss</a:t>
            </a:r>
            <a:r>
              <a:rPr lang="es-ES" sz="2800" dirty="0">
                <a:solidFill>
                  <a:srgbClr val="000000"/>
                </a:solidFill>
              </a:rPr>
              <a:t>, Nombre, Puesto, Salario)</a:t>
            </a:r>
          </a:p>
          <a:p>
            <a:pPr>
              <a:lnSpc>
                <a:spcPct val="100000"/>
              </a:lnSpc>
              <a:buSzPct val="80000"/>
            </a:pPr>
            <a:r>
              <a:rPr lang="es-ES" sz="2800" dirty="0">
                <a:solidFill>
                  <a:srgbClr val="000000"/>
                </a:solidFill>
              </a:rPr>
              <a:t>Con las siguientes </a:t>
            </a:r>
            <a:r>
              <a:rPr lang="es-ES" sz="2800" dirty="0" err="1">
                <a:solidFill>
                  <a:srgbClr val="000000"/>
                </a:solidFill>
              </a:rPr>
              <a:t>DFs</a:t>
            </a:r>
            <a:r>
              <a:rPr lang="es-ES" sz="2800" dirty="0">
                <a:solidFill>
                  <a:srgbClr val="000000"/>
                </a:solidFill>
              </a:rPr>
              <a:t>:</a:t>
            </a:r>
          </a:p>
          <a:p>
            <a:pPr marL="361950">
              <a:lnSpc>
                <a:spcPct val="100000"/>
              </a:lnSpc>
              <a:buSzPct val="80000"/>
            </a:pPr>
            <a:r>
              <a:rPr lang="es-ES" sz="2800" dirty="0">
                <a:solidFill>
                  <a:srgbClr val="000000"/>
                </a:solidFill>
              </a:rPr>
              <a:t>F =</a:t>
            </a:r>
            <a:r>
              <a:rPr lang="es-AR" sz="2800" dirty="0">
                <a:solidFill>
                  <a:srgbClr val="000000"/>
                </a:solidFill>
              </a:rPr>
              <a:t> </a:t>
            </a:r>
            <a:r>
              <a:rPr lang="es-ES" sz="2800" dirty="0">
                <a:solidFill>
                  <a:srgbClr val="000000"/>
                </a:solidFill>
              </a:rPr>
              <a:t>{ </a:t>
            </a:r>
            <a:r>
              <a:rPr lang="es-ES" sz="2800" dirty="0" err="1">
                <a:solidFill>
                  <a:srgbClr val="000000"/>
                </a:solidFill>
              </a:rPr>
              <a:t>Nss</a:t>
            </a:r>
            <a:r>
              <a:rPr lang="es-ES" sz="2800" dirty="0">
                <a:solidFill>
                  <a:srgbClr val="000000"/>
                </a:solidFill>
              </a:rPr>
              <a:t> → (Nombre, Puesto), Puesto  → Salario }</a:t>
            </a:r>
          </a:p>
          <a:p>
            <a:pPr>
              <a:lnSpc>
                <a:spcPct val="100000"/>
              </a:lnSpc>
              <a:buSzPct val="80000"/>
            </a:pPr>
            <a:r>
              <a:rPr lang="es-ES" sz="2800" dirty="0">
                <a:solidFill>
                  <a:srgbClr val="000000"/>
                </a:solidFill>
              </a:rPr>
              <a:t>¿Esta en 3FN?</a:t>
            </a:r>
          </a:p>
          <a:p>
            <a:pPr>
              <a:lnSpc>
                <a:spcPct val="100000"/>
              </a:lnSpc>
              <a:buSzPct val="80000"/>
            </a:pPr>
            <a:r>
              <a:rPr lang="es-ES" sz="2800" dirty="0">
                <a:solidFill>
                  <a:srgbClr val="000000"/>
                </a:solidFill>
              </a:rPr>
              <a:t>De las </a:t>
            </a:r>
            <a:r>
              <a:rPr lang="es-ES" sz="2800" dirty="0" err="1">
                <a:solidFill>
                  <a:srgbClr val="000000"/>
                </a:solidFill>
              </a:rPr>
              <a:t>DFs</a:t>
            </a:r>
            <a:r>
              <a:rPr lang="es-ES" sz="2800" dirty="0">
                <a:solidFill>
                  <a:srgbClr val="000000"/>
                </a:solidFill>
              </a:rPr>
              <a:t> encontramos que la relación original no esta en 3 FN ya que hay dependencias transitivas, Salario depende de Puesto y Puesto depende de </a:t>
            </a:r>
            <a:r>
              <a:rPr lang="es-ES" sz="2800" dirty="0" err="1">
                <a:solidFill>
                  <a:srgbClr val="000000"/>
                </a:solidFill>
              </a:rPr>
              <a:t>Nss</a:t>
            </a:r>
            <a:r>
              <a:rPr lang="es-ES" sz="2800" dirty="0">
                <a:solidFill>
                  <a:srgbClr val="000000"/>
                </a:solidFill>
              </a:rPr>
              <a:t>. Por lo que tendremos que separar R en R1 = (</a:t>
            </a:r>
            <a:r>
              <a:rPr lang="es-ES" sz="2800" dirty="0" err="1">
                <a:solidFill>
                  <a:srgbClr val="000000"/>
                </a:solidFill>
              </a:rPr>
              <a:t>Nss</a:t>
            </a:r>
            <a:r>
              <a:rPr lang="es-ES" sz="2800" dirty="0">
                <a:solidFill>
                  <a:srgbClr val="000000"/>
                </a:solidFill>
              </a:rPr>
              <a:t>, Nombre, Puesto) y R2 = (Puesto, Salario) </a:t>
            </a:r>
          </a:p>
        </p:txBody>
      </p:sp>
      <p:pic>
        <p:nvPicPr>
          <p:cNvPr id="2" name="Imagen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374919" y="4493587"/>
            <a:ext cx="2977974" cy="2124075"/>
          </a:xfrm>
          <a:prstGeom prst="rect">
            <a:avLst/>
          </a:prstGeom>
        </p:spPr>
      </p:pic>
      <p:pic>
        <p:nvPicPr>
          <p:cNvPr id="3" name="Imagen 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27343" y="4493587"/>
            <a:ext cx="4049485" cy="2240782"/>
          </a:xfrm>
          <a:prstGeom prst="rect">
            <a:avLst/>
          </a:prstGeom>
        </p:spPr>
      </p:pic>
      <p:sp>
        <p:nvSpPr>
          <p:cNvPr id="6" name="CustomShape 1"/>
          <p:cNvSpPr/>
          <p:nvPr/>
        </p:nvSpPr>
        <p:spPr>
          <a:xfrm>
            <a:off x="727788" y="26634"/>
            <a:ext cx="7498080" cy="90056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CustomShape 1"/>
          <p:cNvSpPr/>
          <p:nvPr/>
        </p:nvSpPr>
        <p:spPr>
          <a:xfrm>
            <a:off x="335902" y="0"/>
            <a:ext cx="8349818" cy="102493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Ejercicio 1 Normalización</a:t>
            </a:r>
            <a:endParaRPr lang="es-ES" dirty="0"/>
          </a:p>
        </p:txBody>
      </p:sp>
      <p:sp>
        <p:nvSpPr>
          <p:cNvPr id="499" name="CustomShape 2"/>
          <p:cNvSpPr/>
          <p:nvPr/>
        </p:nvSpPr>
        <p:spPr>
          <a:xfrm>
            <a:off x="180870" y="1024932"/>
            <a:ext cx="8782260" cy="5562480"/>
          </a:xfrm>
          <a:prstGeom prst="rect">
            <a:avLst/>
          </a:prstGeom>
          <a:noFill/>
          <a:ln>
            <a:noFill/>
          </a:ln>
        </p:spPr>
        <p:txBody>
          <a:bodyPr lIns="90000" tIns="45000" rIns="90000" bIns="45000">
            <a:normAutofit fontScale="92500" lnSpcReduction="10000"/>
          </a:bodyPr>
          <a:lstStyle/>
          <a:p>
            <a:pPr>
              <a:lnSpc>
                <a:spcPct val="100000"/>
              </a:lnSpc>
              <a:buSzPct val="80000"/>
            </a:pPr>
            <a:r>
              <a:rPr lang="es-ES" sz="3200" dirty="0">
                <a:solidFill>
                  <a:srgbClr val="000000"/>
                </a:solidFill>
              </a:rPr>
              <a:t>Dada la relación</a:t>
            </a:r>
          </a:p>
          <a:p>
            <a:pPr>
              <a:lnSpc>
                <a:spcPct val="100000"/>
              </a:lnSpc>
              <a:buSzPct val="80000"/>
            </a:pPr>
            <a:r>
              <a:rPr lang="es-ES" sz="3200" dirty="0" err="1">
                <a:solidFill>
                  <a:srgbClr val="000000"/>
                </a:solidFill>
              </a:rPr>
              <a:t>VentaDeAutos</a:t>
            </a:r>
            <a:r>
              <a:rPr lang="es-ES" sz="3200" dirty="0">
                <a:solidFill>
                  <a:srgbClr val="000000"/>
                </a:solidFill>
              </a:rPr>
              <a:t> (Vendedor, Auto, </a:t>
            </a:r>
            <a:r>
              <a:rPr lang="es-ES" sz="3200" dirty="0" err="1">
                <a:solidFill>
                  <a:srgbClr val="000000"/>
                </a:solidFill>
              </a:rPr>
              <a:t>FechaVenta</a:t>
            </a:r>
            <a:r>
              <a:rPr lang="es-ES" sz="3200" dirty="0">
                <a:solidFill>
                  <a:srgbClr val="000000"/>
                </a:solidFill>
              </a:rPr>
              <a:t>, Comisión, Descuento)</a:t>
            </a:r>
          </a:p>
          <a:p>
            <a:pPr>
              <a:lnSpc>
                <a:spcPct val="100000"/>
              </a:lnSpc>
              <a:buSzPct val="80000"/>
            </a:pPr>
            <a:r>
              <a:rPr lang="es-ES" sz="3200" dirty="0"/>
              <a:t>Con la siguiente semántica del </a:t>
            </a:r>
            <a:r>
              <a:rPr lang="es-ES" sz="3200" dirty="0" err="1"/>
              <a:t>UdeD</a:t>
            </a:r>
            <a:r>
              <a:rPr lang="es-ES" sz="3200" dirty="0"/>
              <a:t>:</a:t>
            </a:r>
          </a:p>
          <a:p>
            <a:pPr marL="1079500" indent="-457200">
              <a:lnSpc>
                <a:spcPct val="100000"/>
              </a:lnSpc>
              <a:buSzPct val="80000"/>
              <a:buFont typeface="Arial" panose="020B0604020202020204" pitchFamily="34" charset="0"/>
              <a:buChar char="•"/>
            </a:pPr>
            <a:r>
              <a:rPr lang="es-ES" sz="3200" dirty="0">
                <a:solidFill>
                  <a:srgbClr val="000000"/>
                </a:solidFill>
              </a:rPr>
              <a:t>Un auto puede ser vendido por múltiples vendedores.</a:t>
            </a:r>
          </a:p>
          <a:p>
            <a:pPr marL="1079500" indent="-457200">
              <a:lnSpc>
                <a:spcPct val="100000"/>
              </a:lnSpc>
              <a:buSzPct val="80000"/>
              <a:buFont typeface="Arial" panose="020B0604020202020204" pitchFamily="34" charset="0"/>
              <a:buChar char="•"/>
            </a:pPr>
            <a:r>
              <a:rPr lang="es-ES" sz="3200" dirty="0">
                <a:solidFill>
                  <a:srgbClr val="000000"/>
                </a:solidFill>
              </a:rPr>
              <a:t>La clave es vendedor y auto.</a:t>
            </a:r>
            <a:endParaRPr lang="es-ES" sz="3200" dirty="0"/>
          </a:p>
          <a:p>
            <a:pPr marL="1079500" indent="-457200">
              <a:lnSpc>
                <a:spcPct val="100000"/>
              </a:lnSpc>
              <a:buSzPct val="80000"/>
              <a:buFont typeface="Arial" panose="020B0604020202020204" pitchFamily="34" charset="0"/>
              <a:buChar char="•"/>
            </a:pPr>
            <a:r>
              <a:rPr lang="es-ES" sz="3200" dirty="0">
                <a:solidFill>
                  <a:srgbClr val="000000"/>
                </a:solidFill>
              </a:rPr>
              <a:t>Según la Fecha de Venta el descuento aplicado.</a:t>
            </a:r>
            <a:endParaRPr lang="es-ES" sz="3200" dirty="0"/>
          </a:p>
          <a:p>
            <a:pPr marL="1079500" indent="-457200">
              <a:lnSpc>
                <a:spcPct val="100000"/>
              </a:lnSpc>
              <a:buSzPct val="80000"/>
              <a:buFont typeface="Arial" panose="020B0604020202020204" pitchFamily="34" charset="0"/>
              <a:buChar char="•"/>
            </a:pPr>
            <a:r>
              <a:rPr lang="es-ES" sz="3200" dirty="0">
                <a:solidFill>
                  <a:srgbClr val="000000"/>
                </a:solidFill>
              </a:rPr>
              <a:t>Según el vendedor el monto de comisión</a:t>
            </a:r>
          </a:p>
          <a:p>
            <a:pPr>
              <a:lnSpc>
                <a:spcPct val="100000"/>
              </a:lnSpc>
              <a:spcBef>
                <a:spcPts val="1200"/>
              </a:spcBef>
              <a:buSzPct val="80000"/>
            </a:pPr>
            <a:r>
              <a:rPr lang="es-ES" sz="3200" dirty="0">
                <a:solidFill>
                  <a:srgbClr val="000000"/>
                </a:solidFill>
              </a:rPr>
              <a:t>Determinar las </a:t>
            </a:r>
            <a:r>
              <a:rPr lang="es-ES" sz="3200" dirty="0" err="1">
                <a:solidFill>
                  <a:srgbClr val="000000"/>
                </a:solidFill>
              </a:rPr>
              <a:t>DFs</a:t>
            </a:r>
            <a:r>
              <a:rPr lang="es-ES" sz="3200" dirty="0">
                <a:solidFill>
                  <a:srgbClr val="000000"/>
                </a:solidFill>
              </a:rPr>
              <a:t>. ¿Cumple 1FN? ¿Cumple 2FN? ¿Cumple 3FN? ¿Cómo resolvería en cada caso? Justifique cada una de las respuestas</a:t>
            </a:r>
            <a:endParaRPr lang="es-ES" sz="3200" dirty="0"/>
          </a:p>
        </p:txBody>
      </p:sp>
    </p:spTree>
    <p:extLst>
      <p:ext uri="{BB962C8B-B14F-4D97-AF65-F5344CB8AC3E}">
        <p14:creationId xmlns:p14="http://schemas.microsoft.com/office/powerpoint/2010/main" val="2085290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Normalización</a:t>
            </a:r>
            <a:endParaRPr lang="es-ES" dirty="0"/>
          </a:p>
        </p:txBody>
      </p:sp>
      <p:sp>
        <p:nvSpPr>
          <p:cNvPr id="133" name="CustomShape 2"/>
          <p:cNvSpPr/>
          <p:nvPr/>
        </p:nvSpPr>
        <p:spPr>
          <a:xfrm>
            <a:off x="215154" y="775856"/>
            <a:ext cx="8619564" cy="5893886"/>
          </a:xfrm>
          <a:prstGeom prst="rect">
            <a:avLst/>
          </a:prstGeom>
          <a:noFill/>
          <a:ln>
            <a:noFill/>
          </a:ln>
        </p:spPr>
        <p:txBody>
          <a:bodyPr lIns="90000" tIns="45000" rIns="90000" bIns="45000">
            <a:normAutofit fontScale="85000" lnSpcReduction="10000"/>
          </a:bodyPr>
          <a:lstStyle/>
          <a:p>
            <a:pPr>
              <a:lnSpc>
                <a:spcPct val="100000"/>
              </a:lnSpc>
              <a:buSzPct val="80000"/>
            </a:pPr>
            <a:r>
              <a:rPr lang="es-ES" sz="3200" dirty="0">
                <a:solidFill>
                  <a:srgbClr val="000000"/>
                </a:solidFill>
              </a:rPr>
              <a:t>Hasta ahora sólo hemos utilizado el sentido común del diseñador de la base de datos para agrupar los atributos y formar un esquema de relación, o bien hemos utilizado un diseño de esquema de base de datos a partir de un modelo de datos conceptual como ER o EER, o algún otro. Estos modelos hacen que el diseñador identifique los tipos de entidad y de relación y sus respectivos atributos, lo que nos lleva a un agrupamiento natural y lógico de los atributos en relaciones cuando van seguidos por los procedimientos de mapeado.</a:t>
            </a:r>
          </a:p>
          <a:p>
            <a:pPr>
              <a:lnSpc>
                <a:spcPct val="100000"/>
              </a:lnSpc>
              <a:buSzPct val="80000"/>
            </a:pPr>
            <a:r>
              <a:rPr lang="es-ES" sz="3200" dirty="0">
                <a:solidFill>
                  <a:srgbClr val="000000"/>
                </a:solidFill>
              </a:rPr>
              <a:t>La normalización es un método que nos indica la idoneidad de la calidad del diseño en base a la que medimos formalmente y podemos justificar por qué un conjunto de agrupaciones de atributos en un esquema de relación es mejor que otro</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CustomShape 2"/>
          <p:cNvSpPr/>
          <p:nvPr/>
        </p:nvSpPr>
        <p:spPr>
          <a:xfrm>
            <a:off x="241160" y="1024931"/>
            <a:ext cx="8691880" cy="5576835"/>
          </a:xfrm>
          <a:prstGeom prst="rect">
            <a:avLst/>
          </a:prstGeom>
          <a:noFill/>
          <a:ln>
            <a:noFill/>
          </a:ln>
        </p:spPr>
        <p:txBody>
          <a:bodyPr lIns="90000" tIns="45000" rIns="90000" bIns="45000">
            <a:normAutofit/>
          </a:bodyPr>
          <a:lstStyle/>
          <a:p>
            <a:pPr>
              <a:buSzPct val="80000"/>
            </a:pPr>
            <a:r>
              <a:rPr lang="es-ES" sz="3600" dirty="0">
                <a:solidFill>
                  <a:srgbClr val="000000"/>
                </a:solidFill>
              </a:rPr>
              <a:t>Dada la relación</a:t>
            </a:r>
          </a:p>
          <a:p>
            <a:pPr marL="542925">
              <a:lnSpc>
                <a:spcPct val="100000"/>
              </a:lnSpc>
              <a:buSzPct val="80000"/>
            </a:pPr>
            <a:r>
              <a:rPr lang="es-ES" sz="3600" dirty="0">
                <a:solidFill>
                  <a:srgbClr val="000000"/>
                </a:solidFill>
              </a:rPr>
              <a:t>Prestamos (</a:t>
            </a:r>
            <a:r>
              <a:rPr lang="es-ES" sz="3600" dirty="0" err="1">
                <a:solidFill>
                  <a:srgbClr val="000000"/>
                </a:solidFill>
              </a:rPr>
              <a:t>NroPrestamo</a:t>
            </a:r>
            <a:r>
              <a:rPr lang="es-ES" sz="3600" dirty="0">
                <a:solidFill>
                  <a:srgbClr val="000000"/>
                </a:solidFill>
              </a:rPr>
              <a:t>, </a:t>
            </a:r>
            <a:r>
              <a:rPr lang="es-ES" sz="3600" dirty="0" err="1">
                <a:solidFill>
                  <a:srgbClr val="000000"/>
                </a:solidFill>
              </a:rPr>
              <a:t>NroSucursal</a:t>
            </a:r>
            <a:r>
              <a:rPr lang="es-ES" sz="3600" dirty="0">
                <a:solidFill>
                  <a:srgbClr val="000000"/>
                </a:solidFill>
              </a:rPr>
              <a:t>, Cliente, </a:t>
            </a:r>
            <a:r>
              <a:rPr lang="es-ES" sz="3600" dirty="0" err="1">
                <a:solidFill>
                  <a:srgbClr val="000000"/>
                </a:solidFill>
              </a:rPr>
              <a:t>CiudadSucursal</a:t>
            </a:r>
            <a:r>
              <a:rPr lang="es-ES" sz="3600" dirty="0">
                <a:solidFill>
                  <a:srgbClr val="000000"/>
                </a:solidFill>
              </a:rPr>
              <a:t>,  Activo, Calle, Importe)</a:t>
            </a:r>
          </a:p>
          <a:p>
            <a:pPr>
              <a:buSzPct val="80000"/>
            </a:pPr>
            <a:r>
              <a:rPr lang="es-ES" sz="3600" dirty="0"/>
              <a:t>Con la siguiente semántica del </a:t>
            </a:r>
            <a:r>
              <a:rPr lang="es-ES" sz="3600" dirty="0" err="1"/>
              <a:t>UdeD</a:t>
            </a:r>
            <a:r>
              <a:rPr lang="es-ES" sz="3600" dirty="0"/>
              <a:t>:</a:t>
            </a:r>
          </a:p>
          <a:p>
            <a:pPr marL="542925">
              <a:buSzPct val="80000"/>
            </a:pPr>
            <a:r>
              <a:rPr lang="es-ES" sz="3600" dirty="0">
                <a:solidFill>
                  <a:srgbClr val="000000"/>
                </a:solidFill>
              </a:rPr>
              <a:t>F =</a:t>
            </a:r>
            <a:r>
              <a:rPr lang="es-AR" sz="3600" dirty="0">
                <a:solidFill>
                  <a:srgbClr val="000000"/>
                </a:solidFill>
              </a:rPr>
              <a:t> </a:t>
            </a:r>
            <a:r>
              <a:rPr lang="es-ES" sz="3600" dirty="0">
                <a:solidFill>
                  <a:srgbClr val="000000"/>
                </a:solidFill>
              </a:rPr>
              <a:t>{</a:t>
            </a:r>
            <a:r>
              <a:rPr lang="es-ES" sz="3600" dirty="0" err="1">
                <a:solidFill>
                  <a:srgbClr val="000000"/>
                </a:solidFill>
              </a:rPr>
              <a:t>NroPrestamo</a:t>
            </a:r>
            <a:r>
              <a:rPr lang="es-ES" sz="3600" dirty="0">
                <a:solidFill>
                  <a:srgbClr val="000000"/>
                </a:solidFill>
              </a:rPr>
              <a:t>, </a:t>
            </a:r>
            <a:r>
              <a:rPr lang="es-ES" sz="3600" dirty="0" err="1">
                <a:solidFill>
                  <a:srgbClr val="000000"/>
                </a:solidFill>
              </a:rPr>
              <a:t>NroSucursal</a:t>
            </a:r>
            <a:r>
              <a:rPr lang="es-ES" sz="3600" dirty="0">
                <a:solidFill>
                  <a:srgbClr val="000000"/>
                </a:solidFill>
              </a:rPr>
              <a:t> → Importe, </a:t>
            </a:r>
            <a:r>
              <a:rPr lang="es-ES" sz="3600" dirty="0" err="1">
                <a:solidFill>
                  <a:srgbClr val="000000"/>
                </a:solidFill>
              </a:rPr>
              <a:t>NroSucursal</a:t>
            </a:r>
            <a:r>
              <a:rPr lang="es-ES" sz="3600" dirty="0">
                <a:solidFill>
                  <a:srgbClr val="000000"/>
                </a:solidFill>
              </a:rPr>
              <a:t> → (</a:t>
            </a:r>
            <a:r>
              <a:rPr lang="es-ES" sz="3600" dirty="0" err="1">
                <a:solidFill>
                  <a:srgbClr val="000000"/>
                </a:solidFill>
              </a:rPr>
              <a:t>CiudadSucursal</a:t>
            </a:r>
            <a:r>
              <a:rPr lang="es-ES" sz="3600" dirty="0">
                <a:solidFill>
                  <a:srgbClr val="000000"/>
                </a:solidFill>
              </a:rPr>
              <a:t>, Activo), Cliente → Calle}</a:t>
            </a:r>
          </a:p>
          <a:p>
            <a:pPr>
              <a:lnSpc>
                <a:spcPct val="100000"/>
              </a:lnSpc>
              <a:buSzPct val="80000"/>
            </a:pPr>
            <a:r>
              <a:rPr lang="es-ES" sz="3600" dirty="0">
                <a:solidFill>
                  <a:srgbClr val="000000"/>
                </a:solidFill>
              </a:rPr>
              <a:t>Considerar PK </a:t>
            </a:r>
            <a:r>
              <a:rPr lang="es-ES" sz="3600" dirty="0" err="1">
                <a:solidFill>
                  <a:srgbClr val="000000"/>
                </a:solidFill>
              </a:rPr>
              <a:t>NroPrestamo</a:t>
            </a:r>
            <a:r>
              <a:rPr lang="es-ES" sz="3600" dirty="0">
                <a:solidFill>
                  <a:srgbClr val="000000"/>
                </a:solidFill>
              </a:rPr>
              <a:t>, </a:t>
            </a:r>
            <a:r>
              <a:rPr lang="es-ES" sz="3600" dirty="0" err="1">
                <a:solidFill>
                  <a:srgbClr val="000000"/>
                </a:solidFill>
              </a:rPr>
              <a:t>NroSucursal</a:t>
            </a:r>
            <a:r>
              <a:rPr lang="es-ES" sz="3600" dirty="0">
                <a:solidFill>
                  <a:srgbClr val="000000"/>
                </a:solidFill>
              </a:rPr>
              <a:t> y Cliente</a:t>
            </a:r>
            <a:r>
              <a:rPr lang="es-ES" sz="3600" dirty="0"/>
              <a:t>.</a:t>
            </a:r>
          </a:p>
        </p:txBody>
      </p:sp>
      <p:sp>
        <p:nvSpPr>
          <p:cNvPr id="4" name="CustomShape 1"/>
          <p:cNvSpPr/>
          <p:nvPr/>
        </p:nvSpPr>
        <p:spPr>
          <a:xfrm>
            <a:off x="335902" y="0"/>
            <a:ext cx="8349818" cy="102493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Ejercicio 2 Normalización</a:t>
            </a:r>
            <a:endParaRPr lang="es-ES" dirty="0"/>
          </a:p>
        </p:txBody>
      </p:sp>
    </p:spTree>
    <p:extLst>
      <p:ext uri="{BB962C8B-B14F-4D97-AF65-F5344CB8AC3E}">
        <p14:creationId xmlns:p14="http://schemas.microsoft.com/office/powerpoint/2010/main" val="31233685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CustomShape 2"/>
          <p:cNvSpPr/>
          <p:nvPr/>
        </p:nvSpPr>
        <p:spPr>
          <a:xfrm>
            <a:off x="170823" y="1024932"/>
            <a:ext cx="8762218" cy="5222148"/>
          </a:xfrm>
          <a:prstGeom prst="rect">
            <a:avLst/>
          </a:prstGeom>
          <a:noFill/>
          <a:ln>
            <a:noFill/>
          </a:ln>
        </p:spPr>
        <p:txBody>
          <a:bodyPr lIns="90000" tIns="45000" rIns="90000" bIns="45000"/>
          <a:lstStyle/>
          <a:p>
            <a:pPr>
              <a:buSzPct val="80000"/>
            </a:pPr>
            <a:r>
              <a:rPr lang="es-ES" sz="3600" dirty="0">
                <a:solidFill>
                  <a:srgbClr val="000000"/>
                </a:solidFill>
              </a:rPr>
              <a:t>Dada la relación</a:t>
            </a:r>
          </a:p>
          <a:p>
            <a:pPr marL="803275">
              <a:lnSpc>
                <a:spcPct val="100000"/>
              </a:lnSpc>
              <a:buSzPct val="80000"/>
            </a:pPr>
            <a:r>
              <a:rPr lang="es-ES" sz="3600" dirty="0" err="1">
                <a:solidFill>
                  <a:srgbClr val="000000"/>
                </a:solidFill>
              </a:rPr>
              <a:t>HorasProyecto</a:t>
            </a:r>
            <a:r>
              <a:rPr lang="es-ES" sz="3600" dirty="0">
                <a:solidFill>
                  <a:srgbClr val="000000"/>
                </a:solidFill>
              </a:rPr>
              <a:t>(Empleado, </a:t>
            </a:r>
            <a:r>
              <a:rPr lang="es-ES" sz="3600" dirty="0" err="1">
                <a:solidFill>
                  <a:srgbClr val="000000"/>
                </a:solidFill>
              </a:rPr>
              <a:t>Telefono</a:t>
            </a:r>
            <a:r>
              <a:rPr lang="es-ES" sz="3600" dirty="0">
                <a:solidFill>
                  <a:srgbClr val="000000"/>
                </a:solidFill>
              </a:rPr>
              <a:t>, Proyecto, Tarea, Horas, </a:t>
            </a:r>
            <a:r>
              <a:rPr lang="es-ES" sz="3600" dirty="0" err="1">
                <a:solidFill>
                  <a:srgbClr val="000000"/>
                </a:solidFill>
              </a:rPr>
              <a:t>DescProyecto</a:t>
            </a:r>
            <a:r>
              <a:rPr lang="es-ES" sz="3600" dirty="0">
                <a:solidFill>
                  <a:srgbClr val="000000"/>
                </a:solidFill>
              </a:rPr>
              <a:t>)</a:t>
            </a:r>
            <a:endParaRPr lang="es-ES" sz="2000" dirty="0"/>
          </a:p>
          <a:p>
            <a:pPr>
              <a:lnSpc>
                <a:spcPct val="100000"/>
              </a:lnSpc>
              <a:buSzPct val="80000"/>
            </a:pPr>
            <a:endParaRPr lang="es-ES" sz="3600" dirty="0">
              <a:solidFill>
                <a:srgbClr val="000000"/>
              </a:solidFill>
            </a:endParaRPr>
          </a:p>
          <a:p>
            <a:pPr>
              <a:lnSpc>
                <a:spcPct val="100000"/>
              </a:lnSpc>
              <a:buSzPct val="80000"/>
            </a:pPr>
            <a:r>
              <a:rPr lang="es-ES" sz="3600" dirty="0">
                <a:solidFill>
                  <a:srgbClr val="000000"/>
                </a:solidFill>
              </a:rPr>
              <a:t>Considerar PK Empleado, Proyecto, Tarea</a:t>
            </a:r>
            <a:endParaRPr lang="es-ES" sz="2000" dirty="0"/>
          </a:p>
        </p:txBody>
      </p:sp>
      <p:sp>
        <p:nvSpPr>
          <p:cNvPr id="4" name="CustomShape 1"/>
          <p:cNvSpPr/>
          <p:nvPr/>
        </p:nvSpPr>
        <p:spPr>
          <a:xfrm>
            <a:off x="335902" y="0"/>
            <a:ext cx="8349818" cy="1024932"/>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Ejercicio 3 Normalización</a:t>
            </a:r>
            <a:endParaRPr lang="es-ES" dirty="0"/>
          </a:p>
        </p:txBody>
      </p:sp>
    </p:spTree>
    <p:extLst>
      <p:ext uri="{BB962C8B-B14F-4D97-AF65-F5344CB8AC3E}">
        <p14:creationId xmlns:p14="http://schemas.microsoft.com/office/powerpoint/2010/main" val="880961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87289" y="30599"/>
            <a:ext cx="8868452" cy="1193083"/>
          </a:xfrm>
          <a:prstGeom prst="rect">
            <a:avLst/>
          </a:prstGeom>
          <a:noFill/>
          <a:ln>
            <a:noFill/>
          </a:ln>
        </p:spPr>
        <p:txBody>
          <a:bodyPr lIns="90000" tIns="45000" rIns="90000" bIns="45000" anchor="ctr">
            <a:normAutofit/>
          </a:bodyPr>
          <a:lstStyle/>
          <a:p>
            <a:pPr algn="ctr">
              <a:lnSpc>
                <a:spcPct val="100000"/>
              </a:lnSpc>
            </a:pPr>
            <a:r>
              <a:rPr lang="es-AR" sz="4300" dirty="0">
                <a:solidFill>
                  <a:srgbClr val="572314"/>
                </a:solidFill>
                <a:latin typeface="Gill Sans MT"/>
              </a:rPr>
              <a:t>Lecturas adicionales</a:t>
            </a:r>
            <a:endParaRPr lang="es-AR" dirty="0"/>
          </a:p>
        </p:txBody>
      </p:sp>
      <p:sp>
        <p:nvSpPr>
          <p:cNvPr id="2" name="Rectangle 1"/>
          <p:cNvSpPr/>
          <p:nvPr/>
        </p:nvSpPr>
        <p:spPr>
          <a:xfrm>
            <a:off x="268941" y="1062317"/>
            <a:ext cx="8592671" cy="5432612"/>
          </a:xfrm>
          <a:prstGeom prst="rect">
            <a:avLst/>
          </a:prstGeom>
        </p:spPr>
        <p:txBody>
          <a:bodyPr wrap="square">
            <a:normAutofit/>
          </a:bodyPr>
          <a:lstStyle/>
          <a:p>
            <a:pPr marL="182563">
              <a:buSzPct val="80000"/>
            </a:pPr>
            <a:r>
              <a:rPr lang="es-ES" sz="3600" dirty="0">
                <a:solidFill>
                  <a:srgbClr val="000000"/>
                </a:solidFill>
              </a:rPr>
              <a:t>Capítulo  10 de Fundamentos de sistemas de Bases de Datos – </a:t>
            </a:r>
            <a:r>
              <a:rPr lang="es-ES" sz="3600" dirty="0" err="1">
                <a:solidFill>
                  <a:srgbClr val="000000"/>
                </a:solidFill>
              </a:rPr>
              <a:t>Rames</a:t>
            </a:r>
            <a:r>
              <a:rPr lang="es-ES" sz="3600" dirty="0">
                <a:solidFill>
                  <a:srgbClr val="000000"/>
                </a:solidFill>
              </a:rPr>
              <a:t> </a:t>
            </a:r>
            <a:r>
              <a:rPr lang="es-ES" sz="3600" dirty="0" err="1">
                <a:solidFill>
                  <a:srgbClr val="000000"/>
                </a:solidFill>
              </a:rPr>
              <a:t>Elmasri</a:t>
            </a:r>
            <a:r>
              <a:rPr lang="es-ES" sz="3600" dirty="0">
                <a:solidFill>
                  <a:srgbClr val="000000"/>
                </a:solidFill>
              </a:rPr>
              <a:t> , </a:t>
            </a:r>
            <a:r>
              <a:rPr lang="es-ES" sz="3600" dirty="0" err="1">
                <a:solidFill>
                  <a:srgbClr val="000000"/>
                </a:solidFill>
              </a:rPr>
              <a:t>Shamkant</a:t>
            </a:r>
            <a:r>
              <a:rPr lang="es-ES" sz="3600" dirty="0">
                <a:solidFill>
                  <a:srgbClr val="000000"/>
                </a:solidFill>
              </a:rPr>
              <a:t> B. </a:t>
            </a:r>
            <a:r>
              <a:rPr lang="es-ES" sz="3600" dirty="0" err="1">
                <a:solidFill>
                  <a:srgbClr val="000000"/>
                </a:solidFill>
              </a:rPr>
              <a:t>Navathe</a:t>
            </a:r>
            <a:r>
              <a:rPr lang="es-ES" sz="3600" dirty="0">
                <a:solidFill>
                  <a:srgbClr val="000000"/>
                </a:solidFill>
              </a:rPr>
              <a:t> (Obligatorias)</a:t>
            </a:r>
          </a:p>
          <a:p>
            <a:pPr marL="182563">
              <a:buSzPct val="80000"/>
            </a:pPr>
            <a:endParaRPr lang="es-ES" sz="3600" dirty="0">
              <a:solidFill>
                <a:srgbClr val="000000"/>
              </a:solidFill>
            </a:endParaRPr>
          </a:p>
          <a:p>
            <a:pPr marL="182563">
              <a:buSzPct val="80000"/>
            </a:pPr>
            <a:r>
              <a:rPr lang="es-ES" sz="3600" dirty="0">
                <a:solidFill>
                  <a:srgbClr val="000000"/>
                </a:solidFill>
              </a:rPr>
              <a:t>Capítulo 2, de Fundamentos de Bases de Datos – </a:t>
            </a:r>
            <a:r>
              <a:rPr lang="es-ES" sz="3600" dirty="0" err="1">
                <a:solidFill>
                  <a:srgbClr val="000000"/>
                </a:solidFill>
              </a:rPr>
              <a:t>Silberschantz</a:t>
            </a:r>
            <a:r>
              <a:rPr lang="es-ES" sz="3600" dirty="0">
                <a:solidFill>
                  <a:srgbClr val="000000"/>
                </a:solidFill>
              </a:rPr>
              <a:t>, </a:t>
            </a:r>
            <a:r>
              <a:rPr lang="es-ES" sz="3600" dirty="0" err="1">
                <a:solidFill>
                  <a:srgbClr val="000000"/>
                </a:solidFill>
              </a:rPr>
              <a:t>korth</a:t>
            </a:r>
            <a:r>
              <a:rPr lang="es-ES" sz="3600" dirty="0">
                <a:solidFill>
                  <a:srgbClr val="000000"/>
                </a:solidFill>
              </a:rPr>
              <a:t>, </a:t>
            </a:r>
            <a:r>
              <a:rPr lang="es-ES" sz="3600" dirty="0" err="1">
                <a:solidFill>
                  <a:srgbClr val="000000"/>
                </a:solidFill>
              </a:rPr>
              <a:t>sudarshan</a:t>
            </a:r>
            <a:r>
              <a:rPr lang="es-ES" sz="3600" dirty="0">
                <a:solidFill>
                  <a:srgbClr val="000000"/>
                </a:solidFill>
              </a:rPr>
              <a:t> </a:t>
            </a:r>
          </a:p>
        </p:txBody>
      </p:sp>
    </p:spTree>
    <p:extLst>
      <p:ext uri="{BB962C8B-B14F-4D97-AF65-F5344CB8AC3E}">
        <p14:creationId xmlns:p14="http://schemas.microsoft.com/office/powerpoint/2010/main" val="351886794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Formas Normales</a:t>
            </a:r>
            <a:endParaRPr lang="es-AR" sz="4400" dirty="0"/>
          </a:p>
        </p:txBody>
      </p:sp>
      <p:sp>
        <p:nvSpPr>
          <p:cNvPr id="133" name="CustomShape 2"/>
          <p:cNvSpPr/>
          <p:nvPr/>
        </p:nvSpPr>
        <p:spPr>
          <a:xfrm>
            <a:off x="215154" y="908639"/>
            <a:ext cx="8727140" cy="5769251"/>
          </a:xfrm>
          <a:prstGeom prst="rect">
            <a:avLst/>
          </a:prstGeom>
          <a:noFill/>
          <a:ln>
            <a:noFill/>
          </a:ln>
        </p:spPr>
        <p:txBody>
          <a:bodyPr lIns="90000" tIns="45000" rIns="90000" bIns="45000">
            <a:normAutofit/>
          </a:bodyPr>
          <a:lstStyle/>
          <a:p>
            <a:pPr>
              <a:spcAft>
                <a:spcPts val="1200"/>
              </a:spcAft>
              <a:buSzPct val="80000"/>
            </a:pPr>
            <a:r>
              <a:rPr lang="es-ES" sz="2800" dirty="0"/>
              <a:t>El proceso de normalización, tal y como fue propuesto en un principio por Codd (1972a), hace pasar un esquema de relación por una serie de comprobaciones para certificar que satisface una determinada </a:t>
            </a:r>
            <a:r>
              <a:rPr lang="es-ES" sz="2800" b="1" dirty="0">
                <a:effectLst>
                  <a:outerShdw blurRad="38100" dist="38100" dir="2700000" algn="tl">
                    <a:srgbClr val="000000">
                      <a:alpha val="43137"/>
                    </a:srgbClr>
                  </a:outerShdw>
                </a:effectLst>
              </a:rPr>
              <a:t>forma normal</a:t>
            </a:r>
            <a:r>
              <a:rPr lang="es-ES" sz="2800" dirty="0"/>
              <a:t>.</a:t>
            </a:r>
          </a:p>
          <a:p>
            <a:pPr>
              <a:spcAft>
                <a:spcPts val="1200"/>
              </a:spcAft>
              <a:buSzPct val="80000"/>
            </a:pPr>
            <a:r>
              <a:rPr lang="es-ES" sz="2800" dirty="0"/>
              <a:t>El proceso de normalización sigue un método descendente evaluando cada relación contra el criterio de las formas normales y descomponiendo las relaciones según sea necesario.</a:t>
            </a:r>
          </a:p>
          <a:p>
            <a:pPr>
              <a:spcAft>
                <a:spcPts val="1200"/>
              </a:spcAft>
              <a:buSzPct val="80000"/>
            </a:pPr>
            <a:r>
              <a:rPr lang="es-ES" sz="2800" dirty="0"/>
              <a:t>Puede considerarse como un diseño relacional por análisis.</a:t>
            </a:r>
          </a:p>
        </p:txBody>
      </p:sp>
    </p:spTree>
    <p:extLst>
      <p:ext uri="{BB962C8B-B14F-4D97-AF65-F5344CB8AC3E}">
        <p14:creationId xmlns:p14="http://schemas.microsoft.com/office/powerpoint/2010/main" val="41430008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Formas Normales</a:t>
            </a:r>
            <a:endParaRPr lang="es-AR" sz="4400" dirty="0"/>
          </a:p>
        </p:txBody>
      </p:sp>
      <p:sp>
        <p:nvSpPr>
          <p:cNvPr id="133" name="CustomShape 2"/>
          <p:cNvSpPr/>
          <p:nvPr/>
        </p:nvSpPr>
        <p:spPr>
          <a:xfrm>
            <a:off x="215154" y="908639"/>
            <a:ext cx="8727140" cy="5769251"/>
          </a:xfrm>
          <a:prstGeom prst="rect">
            <a:avLst/>
          </a:prstGeom>
          <a:noFill/>
          <a:ln>
            <a:noFill/>
          </a:ln>
        </p:spPr>
        <p:txBody>
          <a:bodyPr lIns="90000" tIns="45000" rIns="90000" bIns="45000">
            <a:normAutofit fontScale="92500" lnSpcReduction="10000"/>
          </a:bodyPr>
          <a:lstStyle/>
          <a:p>
            <a:pPr>
              <a:spcAft>
                <a:spcPts val="1200"/>
              </a:spcAft>
              <a:buSzPct val="80000"/>
            </a:pPr>
            <a:r>
              <a:rPr lang="es-ES" sz="2800" dirty="0"/>
              <a:t>La normalización de datos puede considerarse como un proceso de análisis de un esquema de relación, basado en sus dependencias funcionales y sus claves principales, para obtener las propiedades deseables de </a:t>
            </a:r>
            <a:r>
              <a:rPr lang="es-ES" sz="2800" b="1" dirty="0"/>
              <a:t>(1) minimizar la redundancia y (2) minimizar las anomalías de inserción, borrado y actualización</a:t>
            </a:r>
            <a:r>
              <a:rPr lang="es-ES" sz="2800" dirty="0"/>
              <a:t>.</a:t>
            </a:r>
          </a:p>
          <a:p>
            <a:r>
              <a:rPr lang="es-ES" sz="2800" dirty="0"/>
              <a:t>Es importante remarcar que </a:t>
            </a:r>
            <a:r>
              <a:rPr lang="es-ES" sz="2800" b="1" dirty="0"/>
              <a:t>las formas normales, consideradas aisladas de otros factores, no garantizan un buen diseño de base de datos</a:t>
            </a:r>
            <a:r>
              <a:rPr lang="es-ES" sz="2800" dirty="0"/>
              <a:t>. Por ello, el proceso de normalización por descomposición debe confirmar también la existencia de las propiedades adicionales que los esquemas relacionales, en conjunto, deben poseer. Dos de estas propiedades son las siguientes:</a:t>
            </a:r>
          </a:p>
          <a:p>
            <a:pPr marL="901700" indent="-457200">
              <a:buFont typeface="Arial" panose="020B0604020202020204" pitchFamily="34" charset="0"/>
              <a:buChar char="•"/>
            </a:pPr>
            <a:r>
              <a:rPr lang="es-ES" sz="2800" b="1" dirty="0"/>
              <a:t>Propiedad de reunión sin pérdida o reunión no aditiva</a:t>
            </a:r>
          </a:p>
          <a:p>
            <a:pPr marL="901700" indent="-457200">
              <a:buFont typeface="Arial" panose="020B0604020202020204" pitchFamily="34" charset="0"/>
              <a:buChar char="•"/>
            </a:pPr>
            <a:r>
              <a:rPr lang="es-ES" sz="2800" b="1" dirty="0"/>
              <a:t>Propiedad de conservación de las dependencias</a:t>
            </a:r>
          </a:p>
          <a:p>
            <a:endParaRPr lang="es-ES" sz="2800" dirty="0"/>
          </a:p>
        </p:txBody>
      </p:sp>
    </p:spTree>
    <p:extLst>
      <p:ext uri="{BB962C8B-B14F-4D97-AF65-F5344CB8AC3E}">
        <p14:creationId xmlns:p14="http://schemas.microsoft.com/office/powerpoint/2010/main" val="3647749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r>
              <a:rPr lang="es-ES" sz="4300" dirty="0">
                <a:solidFill>
                  <a:srgbClr val="572314"/>
                </a:solidFill>
                <a:latin typeface="Gill Sans MT"/>
              </a:rPr>
              <a:t>Formas Normales</a:t>
            </a:r>
            <a:r>
              <a:rPr lang="es-AR" sz="4400" dirty="0"/>
              <a:t> - </a:t>
            </a:r>
            <a:r>
              <a:rPr lang="es-ES" sz="4300" dirty="0">
                <a:solidFill>
                  <a:srgbClr val="572314"/>
                </a:solidFill>
                <a:latin typeface="Gill Sans MT"/>
              </a:rPr>
              <a:t>Algunas definiciones</a:t>
            </a:r>
            <a:endParaRPr lang="es-AR" sz="4400" dirty="0"/>
          </a:p>
        </p:txBody>
      </p:sp>
      <p:sp>
        <p:nvSpPr>
          <p:cNvPr id="133" name="CustomShape 2"/>
          <p:cNvSpPr/>
          <p:nvPr/>
        </p:nvSpPr>
        <p:spPr>
          <a:xfrm>
            <a:off x="215154" y="908639"/>
            <a:ext cx="8727140" cy="5769251"/>
          </a:xfrm>
          <a:prstGeom prst="rect">
            <a:avLst/>
          </a:prstGeom>
          <a:noFill/>
          <a:ln>
            <a:noFill/>
          </a:ln>
        </p:spPr>
        <p:txBody>
          <a:bodyPr lIns="90000" tIns="45000" rIns="90000" bIns="45000">
            <a:normAutofit fontScale="92500" lnSpcReduction="20000"/>
          </a:bodyPr>
          <a:lstStyle/>
          <a:p>
            <a:pPr>
              <a:spcAft>
                <a:spcPts val="1200"/>
              </a:spcAft>
              <a:buSzPct val="80000"/>
            </a:pPr>
            <a:r>
              <a:rPr lang="es-ES" sz="2800" dirty="0"/>
              <a:t>Una </a:t>
            </a:r>
            <a:r>
              <a:rPr lang="es-ES" sz="2800" b="1" dirty="0" err="1">
                <a:effectLst>
                  <a:outerShdw blurRad="38100" dist="38100" dir="2700000" algn="tl">
                    <a:srgbClr val="000000">
                      <a:alpha val="43137"/>
                    </a:srgbClr>
                  </a:outerShdw>
                </a:effectLst>
              </a:rPr>
              <a:t>superclave</a:t>
            </a:r>
            <a:r>
              <a:rPr lang="es-ES" sz="2800" dirty="0"/>
              <a:t> de un esquema de relación R = {A</a:t>
            </a:r>
            <a:r>
              <a:rPr lang="es-ES" sz="2800" baseline="-25000" dirty="0"/>
              <a:t>1</a:t>
            </a:r>
            <a:r>
              <a:rPr lang="es-ES" sz="2800" dirty="0"/>
              <a:t>, A</a:t>
            </a:r>
            <a:r>
              <a:rPr lang="es-ES" sz="2800" baseline="-25000" dirty="0"/>
              <a:t>2</a:t>
            </a:r>
            <a:r>
              <a:rPr lang="es-ES" sz="2800" dirty="0"/>
              <a:t>, ... , </a:t>
            </a:r>
            <a:r>
              <a:rPr lang="es-ES" sz="2800" dirty="0" err="1"/>
              <a:t>A</a:t>
            </a:r>
            <a:r>
              <a:rPr lang="es-ES" sz="2800" baseline="-25000" dirty="0" err="1"/>
              <a:t>n</a:t>
            </a:r>
            <a:r>
              <a:rPr lang="es-ES" sz="2800" dirty="0"/>
              <a:t>} es un conjunto de atributos S ⊇ R con la propiedad de que no habrá un par de tuplas t</a:t>
            </a:r>
            <a:r>
              <a:rPr lang="es-ES" sz="2800" baseline="-25000" dirty="0"/>
              <a:t>1</a:t>
            </a:r>
            <a:r>
              <a:rPr lang="es-ES" sz="2800" dirty="0"/>
              <a:t> y t</a:t>
            </a:r>
            <a:r>
              <a:rPr lang="es-ES" sz="2800" baseline="-25000" dirty="0"/>
              <a:t>2</a:t>
            </a:r>
            <a:r>
              <a:rPr lang="es-ES" sz="2800" dirty="0"/>
              <a:t> en ningún estado de relación permitido r de R tal que t1[S] = t2[S].</a:t>
            </a:r>
          </a:p>
          <a:p>
            <a:pPr>
              <a:spcAft>
                <a:spcPts val="1200"/>
              </a:spcAft>
              <a:buSzPct val="80000"/>
            </a:pPr>
            <a:r>
              <a:rPr lang="es-ES" sz="2800" dirty="0"/>
              <a:t>Una </a:t>
            </a:r>
            <a:r>
              <a:rPr lang="es-ES" sz="2800" b="1" dirty="0">
                <a:effectLst>
                  <a:outerShdw blurRad="38100" dist="38100" dir="2700000" algn="tl">
                    <a:srgbClr val="000000">
                      <a:alpha val="43137"/>
                    </a:srgbClr>
                  </a:outerShdw>
                </a:effectLst>
              </a:rPr>
              <a:t>clave</a:t>
            </a:r>
            <a:r>
              <a:rPr lang="es-ES" sz="2800" dirty="0"/>
              <a:t> K es una </a:t>
            </a:r>
            <a:r>
              <a:rPr lang="es-ES" sz="2800" dirty="0" err="1"/>
              <a:t>superclave</a:t>
            </a:r>
            <a:r>
              <a:rPr lang="es-ES" sz="2800" dirty="0"/>
              <a:t> con la propiedad adicional de que la eliminación de cualquier atributo de K provocará que K deje de ser una </a:t>
            </a:r>
            <a:r>
              <a:rPr lang="es-ES" sz="2800" dirty="0" err="1"/>
              <a:t>superclave</a:t>
            </a:r>
            <a:r>
              <a:rPr lang="es-ES" sz="2800" dirty="0"/>
              <a:t>.</a:t>
            </a:r>
          </a:p>
          <a:p>
            <a:pPr>
              <a:spcAft>
                <a:spcPts val="1200"/>
              </a:spcAft>
              <a:buSzPct val="80000"/>
            </a:pPr>
            <a:r>
              <a:rPr lang="es-ES" sz="2800" dirty="0"/>
              <a:t>Si un esquema de relación tiene más de una clave, cada una de ellas se denomina </a:t>
            </a:r>
            <a:r>
              <a:rPr lang="es-ES" sz="2800" b="1" dirty="0">
                <a:effectLst>
                  <a:outerShdw blurRad="38100" dist="38100" dir="2700000" algn="tl">
                    <a:srgbClr val="000000">
                      <a:alpha val="43137"/>
                    </a:srgbClr>
                  </a:outerShdw>
                </a:effectLst>
              </a:rPr>
              <a:t>clave candidata</a:t>
            </a:r>
            <a:r>
              <a:rPr lang="es-ES" sz="2800" dirty="0"/>
              <a:t>.</a:t>
            </a:r>
          </a:p>
          <a:p>
            <a:pPr>
              <a:spcAft>
                <a:spcPts val="1200"/>
              </a:spcAft>
              <a:buSzPct val="80000"/>
            </a:pPr>
            <a:r>
              <a:rPr lang="es-ES" sz="2800" dirty="0">
                <a:solidFill>
                  <a:schemeClr val="accent5">
                    <a:lumMod val="75000"/>
                  </a:schemeClr>
                </a:solidFill>
              </a:rPr>
              <a:t>Un atributo del esquema de relación R recibe el nombre de </a:t>
            </a:r>
            <a:r>
              <a:rPr lang="es-ES" sz="2800" b="1" dirty="0">
                <a:solidFill>
                  <a:schemeClr val="accent5">
                    <a:lumMod val="75000"/>
                  </a:schemeClr>
                </a:solidFill>
                <a:effectLst>
                  <a:outerShdw blurRad="38100" dist="38100" dir="2700000" algn="tl">
                    <a:srgbClr val="000000">
                      <a:alpha val="43137"/>
                    </a:srgbClr>
                  </a:outerShdw>
                </a:effectLst>
              </a:rPr>
              <a:t>atributo primo</a:t>
            </a:r>
            <a:r>
              <a:rPr lang="es-ES" sz="2800" dirty="0">
                <a:solidFill>
                  <a:schemeClr val="accent5">
                    <a:lumMod val="75000"/>
                  </a:schemeClr>
                </a:solidFill>
              </a:rPr>
              <a:t> de R si es miembro de alguna de las claves candidatas de R.</a:t>
            </a:r>
          </a:p>
          <a:p>
            <a:pPr>
              <a:spcAft>
                <a:spcPts val="1200"/>
              </a:spcAft>
              <a:buSzPct val="80000"/>
            </a:pPr>
            <a:r>
              <a:rPr lang="es-ES" sz="2800" dirty="0">
                <a:solidFill>
                  <a:schemeClr val="accent5">
                    <a:lumMod val="75000"/>
                  </a:schemeClr>
                </a:solidFill>
              </a:rPr>
              <a:t>Un </a:t>
            </a:r>
            <a:r>
              <a:rPr lang="es-ES" sz="2800" b="1" dirty="0">
                <a:solidFill>
                  <a:schemeClr val="accent5">
                    <a:lumMod val="75000"/>
                  </a:schemeClr>
                </a:solidFill>
                <a:effectLst>
                  <a:outerShdw blurRad="38100" dist="38100" dir="2700000" algn="tl">
                    <a:srgbClr val="000000">
                      <a:alpha val="43137"/>
                    </a:srgbClr>
                  </a:outerShdw>
                </a:effectLst>
              </a:rPr>
              <a:t>atributo es no primo</a:t>
            </a:r>
            <a:r>
              <a:rPr lang="es-ES" sz="2800" dirty="0">
                <a:solidFill>
                  <a:schemeClr val="accent5">
                    <a:lumMod val="75000"/>
                  </a:schemeClr>
                </a:solidFill>
              </a:rPr>
              <a:t> si no es miembro de ninguna clave candidata.</a:t>
            </a:r>
          </a:p>
          <a:p>
            <a:pPr>
              <a:spcAft>
                <a:spcPts val="1200"/>
              </a:spcAft>
              <a:buSzPct val="80000"/>
            </a:pPr>
            <a:endParaRPr lang="es-ES" sz="2800" dirty="0"/>
          </a:p>
        </p:txBody>
      </p:sp>
    </p:spTree>
    <p:extLst>
      <p:ext uri="{BB962C8B-B14F-4D97-AF65-F5344CB8AC3E}">
        <p14:creationId xmlns:p14="http://schemas.microsoft.com/office/powerpoint/2010/main" val="113805127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32527" y="0"/>
            <a:ext cx="7498080" cy="908640"/>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Primera</a:t>
            </a:r>
            <a:r>
              <a:rPr lang="en-US" sz="4300" dirty="0">
                <a:solidFill>
                  <a:srgbClr val="572314"/>
                </a:solidFill>
                <a:latin typeface="Gill Sans MT"/>
              </a:rPr>
              <a:t> Forma Normal</a:t>
            </a:r>
            <a:endParaRPr dirty="0"/>
          </a:p>
        </p:txBody>
      </p:sp>
      <p:sp>
        <p:nvSpPr>
          <p:cNvPr id="133" name="CustomShape 2"/>
          <p:cNvSpPr/>
          <p:nvPr/>
        </p:nvSpPr>
        <p:spPr>
          <a:xfrm>
            <a:off x="215154" y="908640"/>
            <a:ext cx="8619564" cy="5761101"/>
          </a:xfrm>
          <a:prstGeom prst="rect">
            <a:avLst/>
          </a:prstGeom>
          <a:noFill/>
          <a:ln>
            <a:noFill/>
          </a:ln>
        </p:spPr>
        <p:txBody>
          <a:bodyPr lIns="90000" tIns="45000" rIns="90000" bIns="45000">
            <a:normAutofit fontScale="92500" lnSpcReduction="20000"/>
          </a:bodyPr>
          <a:lstStyle/>
          <a:p>
            <a:pPr marL="457200" indent="-457200">
              <a:lnSpc>
                <a:spcPct val="100000"/>
              </a:lnSpc>
              <a:buSzPct val="80000"/>
              <a:buFont typeface="Arial" panose="020B0604020202020204" pitchFamily="34" charset="0"/>
              <a:buChar char="•"/>
            </a:pPr>
            <a:r>
              <a:rPr lang="es-ES" sz="3200" dirty="0"/>
              <a:t>Fue definida para prohibir los atributos </a:t>
            </a:r>
            <a:r>
              <a:rPr lang="es-ES" sz="3200" dirty="0" err="1"/>
              <a:t>multivalor</a:t>
            </a:r>
            <a:r>
              <a:rPr lang="es-ES" sz="3200" dirty="0"/>
              <a:t>, los atributos compuestos y sus combinaciones</a:t>
            </a:r>
          </a:p>
          <a:p>
            <a:pPr marL="457200" indent="-457200">
              <a:lnSpc>
                <a:spcPct val="100000"/>
              </a:lnSpc>
              <a:buSzPct val="80000"/>
              <a:buFont typeface="Arial" panose="020B0604020202020204" pitchFamily="34" charset="0"/>
              <a:buChar char="•"/>
            </a:pPr>
            <a:r>
              <a:rPr lang="es-AR" sz="3200" dirty="0">
                <a:solidFill>
                  <a:srgbClr val="000000"/>
                </a:solidFill>
              </a:rPr>
              <a:t>Todos los valores de los atributos deben ser </a:t>
            </a:r>
            <a:r>
              <a:rPr lang="es-AR" sz="3200" dirty="0">
                <a:solidFill>
                  <a:schemeClr val="tx2"/>
                </a:solidFill>
              </a:rPr>
              <a:t>atómicos</a:t>
            </a:r>
            <a:r>
              <a:rPr lang="es-AR" sz="3200" dirty="0">
                <a:solidFill>
                  <a:srgbClr val="000000"/>
                </a:solidFill>
              </a:rPr>
              <a:t>, por lo que los elementos del dominio deben ser simples e indivisibles, mínimos.</a:t>
            </a:r>
          </a:p>
          <a:p>
            <a:pPr marL="457200" indent="-457200">
              <a:lnSpc>
                <a:spcPct val="100000"/>
              </a:lnSpc>
              <a:buSzPct val="80000"/>
              <a:buFont typeface="Arial" panose="020B0604020202020204" pitchFamily="34" charset="0"/>
              <a:buChar char="•"/>
            </a:pPr>
            <a:r>
              <a:rPr lang="es-AR" sz="3200" dirty="0">
                <a:solidFill>
                  <a:srgbClr val="000000"/>
                </a:solidFill>
              </a:rPr>
              <a:t>Cada atributo debe tener un único valor.</a:t>
            </a:r>
          </a:p>
          <a:p>
            <a:pPr marL="457200" indent="-457200">
              <a:buSzPct val="80000"/>
              <a:buFont typeface="Arial" panose="020B0604020202020204" pitchFamily="34" charset="0"/>
              <a:buChar char="•"/>
            </a:pPr>
            <a:r>
              <a:rPr lang="es-AR" sz="3200" dirty="0">
                <a:solidFill>
                  <a:srgbClr val="000000"/>
                </a:solidFill>
              </a:rPr>
              <a:t>Una tabla no puede tener múltiples valores en cada columna.</a:t>
            </a:r>
            <a:endParaRPr lang="es-AR" sz="3200" dirty="0"/>
          </a:p>
          <a:p>
            <a:pPr>
              <a:lnSpc>
                <a:spcPct val="100000"/>
              </a:lnSpc>
              <a:buSzPct val="80000"/>
              <a:buFont typeface="Wingdings 2" charset="2"/>
              <a:buChar char=""/>
            </a:pPr>
            <a:endParaRPr lang="es-AR" sz="2400" dirty="0">
              <a:solidFill>
                <a:srgbClr val="000000"/>
              </a:solidFill>
            </a:endParaRPr>
          </a:p>
          <a:p>
            <a:pPr>
              <a:buSzPct val="80000"/>
            </a:pPr>
            <a:r>
              <a:rPr lang="es-AR" sz="2400" dirty="0">
                <a:solidFill>
                  <a:srgbClr val="000000"/>
                </a:solidFill>
              </a:rPr>
              <a:t> Otras premisas (en distintas bibliografías)</a:t>
            </a:r>
            <a:endParaRPr lang="es-AR" sz="2400" dirty="0"/>
          </a:p>
          <a:p>
            <a:pPr marL="342900" indent="-342900">
              <a:lnSpc>
                <a:spcPct val="100000"/>
              </a:lnSpc>
              <a:buSzPct val="80000"/>
              <a:buFont typeface="Arial" panose="020B0604020202020204" pitchFamily="34" charset="0"/>
              <a:buChar char="•"/>
            </a:pPr>
            <a:r>
              <a:rPr lang="es-AR" sz="2400" dirty="0">
                <a:solidFill>
                  <a:srgbClr val="000000"/>
                </a:solidFill>
              </a:rPr>
              <a:t>La tabla contiene una clave primaria única.</a:t>
            </a:r>
            <a:endParaRPr lang="es-AR" dirty="0"/>
          </a:p>
          <a:p>
            <a:pPr marL="342900" indent="-342900">
              <a:lnSpc>
                <a:spcPct val="100000"/>
              </a:lnSpc>
              <a:buSzPct val="80000"/>
              <a:buFont typeface="Arial" panose="020B0604020202020204" pitchFamily="34" charset="0"/>
              <a:buChar char="•"/>
            </a:pPr>
            <a:r>
              <a:rPr lang="es-AR" sz="2400" dirty="0">
                <a:solidFill>
                  <a:srgbClr val="000000"/>
                </a:solidFill>
              </a:rPr>
              <a:t>Se deben evitar los grupos repetitivos.</a:t>
            </a:r>
            <a:endParaRPr lang="es-AR" dirty="0"/>
          </a:p>
          <a:p>
            <a:pPr marL="342900" indent="-342900">
              <a:lnSpc>
                <a:spcPct val="100000"/>
              </a:lnSpc>
              <a:buSzPct val="80000"/>
              <a:buFont typeface="Arial" panose="020B0604020202020204" pitchFamily="34" charset="0"/>
              <a:buChar char="•"/>
            </a:pPr>
            <a:r>
              <a:rPr lang="es-AR" sz="2400" dirty="0">
                <a:solidFill>
                  <a:srgbClr val="000000"/>
                </a:solidFill>
              </a:rPr>
              <a:t>No debe existir variación en el número de columnas.</a:t>
            </a:r>
            <a:endParaRPr lang="es-AR" dirty="0"/>
          </a:p>
          <a:p>
            <a:pPr marL="342900" indent="-342900">
              <a:lnSpc>
                <a:spcPct val="100000"/>
              </a:lnSpc>
              <a:buSzPct val="80000"/>
              <a:buFont typeface="Arial" panose="020B0604020202020204" pitchFamily="34" charset="0"/>
              <a:buChar char="•"/>
            </a:pPr>
            <a:r>
              <a:rPr lang="es-AR" sz="2400" dirty="0">
                <a:solidFill>
                  <a:srgbClr val="000000"/>
                </a:solidFill>
              </a:rPr>
              <a:t>Debe Existir una independencia del orden tanto de las filas como de las columnas, es decir, si los datos cambian de orden no deben cambiar sus significados</a:t>
            </a:r>
            <a:endParaRPr lang="es-AR" dirty="0"/>
          </a:p>
          <a:p>
            <a:pPr>
              <a:lnSpc>
                <a:spcPct val="100000"/>
              </a:lnSpc>
            </a:pPr>
            <a:endParaRPr lang="es-AR" dirty="0"/>
          </a:p>
        </p:txBody>
      </p:sp>
    </p:spTree>
    <p:extLst>
      <p:ext uri="{BB962C8B-B14F-4D97-AF65-F5344CB8AC3E}">
        <p14:creationId xmlns:p14="http://schemas.microsoft.com/office/powerpoint/2010/main" val="36688653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0"/>
            <a:ext cx="9144000" cy="908640"/>
          </a:xfrm>
          <a:prstGeom prst="rect">
            <a:avLst/>
          </a:prstGeom>
          <a:noFill/>
          <a:ln>
            <a:noFill/>
          </a:ln>
        </p:spPr>
        <p:txBody>
          <a:bodyPr lIns="90000" tIns="45000" rIns="90000" bIns="45000" anchor="ctr"/>
          <a:lstStyle/>
          <a:p>
            <a:pPr algn="ctr">
              <a:lnSpc>
                <a:spcPct val="100000"/>
              </a:lnSpc>
            </a:pPr>
            <a:r>
              <a:rPr lang="en-US" sz="4300" dirty="0" err="1">
                <a:solidFill>
                  <a:srgbClr val="572314"/>
                </a:solidFill>
                <a:latin typeface="Gill Sans MT"/>
              </a:rPr>
              <a:t>Primera</a:t>
            </a:r>
            <a:r>
              <a:rPr lang="en-US" sz="4300" dirty="0">
                <a:solidFill>
                  <a:srgbClr val="572314"/>
                </a:solidFill>
                <a:latin typeface="Gill Sans MT"/>
              </a:rPr>
              <a:t> Forma Normal</a:t>
            </a:r>
            <a:endParaRPr lang="en-US" sz="4400" dirty="0"/>
          </a:p>
        </p:txBody>
      </p:sp>
      <p:sp>
        <p:nvSpPr>
          <p:cNvPr id="133" name="CustomShape 2"/>
          <p:cNvSpPr/>
          <p:nvPr/>
        </p:nvSpPr>
        <p:spPr>
          <a:xfrm>
            <a:off x="215154" y="908639"/>
            <a:ext cx="8727140" cy="5769251"/>
          </a:xfrm>
          <a:prstGeom prst="rect">
            <a:avLst/>
          </a:prstGeom>
          <a:noFill/>
          <a:ln>
            <a:noFill/>
          </a:ln>
        </p:spPr>
        <p:txBody>
          <a:bodyPr lIns="90000" tIns="45000" rIns="90000" bIns="45000">
            <a:normAutofit fontScale="85000" lnSpcReduction="20000"/>
          </a:bodyPr>
          <a:lstStyle/>
          <a:p>
            <a:pPr>
              <a:spcAft>
                <a:spcPts val="1200"/>
              </a:spcAft>
              <a:buSzPct val="80000"/>
            </a:pPr>
            <a:r>
              <a:rPr lang="es-ES" sz="2800" dirty="0"/>
              <a:t>Cuando un atributo dentro de una relación no es atómico </a:t>
            </a:r>
            <a:r>
              <a:rPr lang="es-AR" sz="2800" dirty="0"/>
              <a:t>hay tres formas de llegar a la primera forma normal:</a:t>
            </a:r>
          </a:p>
          <a:p>
            <a:pPr marL="514350" indent="-514350">
              <a:spcAft>
                <a:spcPts val="1200"/>
              </a:spcAft>
              <a:buSzPct val="80000"/>
              <a:buFont typeface="+mj-lt"/>
              <a:buAutoNum type="arabicPeriod"/>
            </a:pPr>
            <a:r>
              <a:rPr lang="es-ES" sz="2800" dirty="0"/>
              <a:t>Expandir la clave de forma que exista una </a:t>
            </a:r>
            <a:r>
              <a:rPr lang="es-ES" sz="2800" dirty="0" err="1"/>
              <a:t>tupla</a:t>
            </a:r>
            <a:r>
              <a:rPr lang="es-ES" sz="2800" dirty="0"/>
              <a:t> separada en la relación original por cada posible valor del atributo </a:t>
            </a:r>
            <a:r>
              <a:rPr lang="es-ES" sz="2800" dirty="0" err="1"/>
              <a:t>multivaluado</a:t>
            </a:r>
            <a:r>
              <a:rPr lang="es-ES" sz="2800" dirty="0"/>
              <a:t>. En este caso, la clave principal resulta de la combinación de la clave original mas el valor del atributo </a:t>
            </a:r>
            <a:r>
              <a:rPr lang="es-ES" sz="2800" dirty="0" err="1"/>
              <a:t>multivaluado</a:t>
            </a:r>
            <a:r>
              <a:rPr lang="es-ES" sz="2800" dirty="0"/>
              <a:t>. Esta solución tiene la desventaja de introducir redundancia en la relación, por lo que el proceso posterior de normalización nos va a obligar a optar por la siguiente opción.</a:t>
            </a:r>
          </a:p>
          <a:p>
            <a:pPr marL="514350" indent="-514350">
              <a:spcAft>
                <a:spcPts val="1200"/>
              </a:spcAft>
              <a:buSzPct val="80000"/>
              <a:buFont typeface="+mj-lt"/>
              <a:buAutoNum type="arabicPeriod"/>
            </a:pPr>
            <a:r>
              <a:rPr lang="es-ES" sz="2800" dirty="0"/>
              <a:t>Eliminar el atributo que viola la 1FN y colocarlo en una relación aparte junto con la clave principal de la entidad original (armar una entidad débil).</a:t>
            </a:r>
          </a:p>
          <a:p>
            <a:pPr marL="514350" indent="-514350">
              <a:spcAft>
                <a:spcPts val="1200"/>
              </a:spcAft>
              <a:buSzPct val="80000"/>
              <a:buFont typeface="+mj-lt"/>
              <a:buAutoNum type="arabicPeriod"/>
            </a:pPr>
            <a:r>
              <a:rPr lang="es-ES" sz="2800" dirty="0"/>
              <a:t>Si se conoce un número máximo de valores para el atributo entonces sustituir el atributo por esa cantidad de atributos (ahora atómicos). Esta solución tiene el inconveniente de introducir valores NULL, además de traer una semántica confusa y complicaciones al realizar futuras consultas.</a:t>
            </a:r>
          </a:p>
          <a:p>
            <a:pPr>
              <a:spcAft>
                <a:spcPts val="1200"/>
              </a:spcAft>
              <a:buSzPct val="80000"/>
            </a:pPr>
            <a:endParaRPr lang="es-AR" sz="2800" dirty="0"/>
          </a:p>
          <a:p>
            <a:pPr>
              <a:spcAft>
                <a:spcPts val="1200"/>
              </a:spcAft>
              <a:buSzPct val="80000"/>
            </a:pPr>
            <a:endParaRPr lang="es-ES" sz="2800" dirty="0"/>
          </a:p>
          <a:p>
            <a:pPr>
              <a:spcAft>
                <a:spcPts val="1200"/>
              </a:spcAft>
              <a:buSzPct val="80000"/>
            </a:pPr>
            <a:endParaRPr lang="es-ES" sz="2800" dirty="0"/>
          </a:p>
        </p:txBody>
      </p:sp>
    </p:spTree>
    <p:extLst>
      <p:ext uri="{BB962C8B-B14F-4D97-AF65-F5344CB8AC3E}">
        <p14:creationId xmlns:p14="http://schemas.microsoft.com/office/powerpoint/2010/main" val="12318717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725833"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sp>
        <p:nvSpPr>
          <p:cNvPr id="140" name="CustomShape 2"/>
          <p:cNvSpPr/>
          <p:nvPr/>
        </p:nvSpPr>
        <p:spPr>
          <a:xfrm>
            <a:off x="149469" y="1141560"/>
            <a:ext cx="8783571" cy="783955"/>
          </a:xfrm>
          <a:prstGeom prst="rect">
            <a:avLst/>
          </a:prstGeom>
          <a:noFill/>
          <a:ln>
            <a:noFill/>
          </a:ln>
        </p:spPr>
        <p:txBody>
          <a:bodyPr lIns="90000" tIns="45000" rIns="90000" bIns="45000"/>
          <a:lstStyle/>
          <a:p>
            <a:pPr>
              <a:lnSpc>
                <a:spcPct val="100000"/>
              </a:lnSpc>
              <a:buSzPct val="80000"/>
            </a:pPr>
            <a:r>
              <a:rPr lang="en-US" sz="3200" dirty="0">
                <a:solidFill>
                  <a:srgbClr val="000000"/>
                </a:solidFill>
              </a:rPr>
              <a:t>¿</a:t>
            </a:r>
            <a:r>
              <a:rPr lang="es-AR" sz="3200" dirty="0">
                <a:solidFill>
                  <a:srgbClr val="000000"/>
                </a:solidFill>
              </a:rPr>
              <a:t>Cumple</a:t>
            </a:r>
            <a:r>
              <a:rPr lang="en-US" sz="3200" dirty="0">
                <a:solidFill>
                  <a:srgbClr val="000000"/>
                </a:solidFill>
              </a:rPr>
              <a:t> 1FN?</a:t>
            </a:r>
            <a:endParaRPr dirty="0"/>
          </a:p>
        </p:txBody>
      </p:sp>
      <p:grpSp>
        <p:nvGrpSpPr>
          <p:cNvPr id="9" name="Group 8"/>
          <p:cNvGrpSpPr/>
          <p:nvPr/>
        </p:nvGrpSpPr>
        <p:grpSpPr>
          <a:xfrm>
            <a:off x="149469" y="2118946"/>
            <a:ext cx="8783572" cy="2963008"/>
            <a:chOff x="149469" y="2118946"/>
            <a:chExt cx="8783572" cy="2963008"/>
          </a:xfrm>
        </p:grpSpPr>
        <p:pic>
          <p:nvPicPr>
            <p:cNvPr id="141" name="Picture 2"/>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98" t="359" r="10166" b="-359"/>
            <a:stretch/>
          </p:blipFill>
          <p:spPr>
            <a:xfrm>
              <a:off x="272563" y="2362251"/>
              <a:ext cx="8660478" cy="2719703"/>
            </a:xfrm>
            <a:prstGeom prst="rect">
              <a:avLst/>
            </a:prstGeom>
            <a:ln>
              <a:noFill/>
            </a:ln>
          </p:spPr>
        </p:pic>
        <p:cxnSp>
          <p:nvCxnSpPr>
            <p:cNvPr id="7" name="Straight Connector 6"/>
            <p:cNvCxnSpPr/>
            <p:nvPr/>
          </p:nvCxnSpPr>
          <p:spPr>
            <a:xfrm flipV="1">
              <a:off x="272563" y="2725615"/>
              <a:ext cx="342899" cy="879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149469" y="2118946"/>
              <a:ext cx="576364" cy="2725616"/>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2"/>
          <p:cNvSpPr/>
          <p:nvPr/>
        </p:nvSpPr>
        <p:spPr>
          <a:xfrm>
            <a:off x="205021" y="1011115"/>
            <a:ext cx="2131779" cy="601487"/>
          </a:xfrm>
          <a:prstGeom prst="rect">
            <a:avLst/>
          </a:prstGeom>
          <a:noFill/>
          <a:ln>
            <a:noFill/>
          </a:ln>
        </p:spPr>
        <p:txBody>
          <a:bodyPr lIns="90000" tIns="45000" rIns="90000" bIns="45000"/>
          <a:lstStyle/>
          <a:p>
            <a:pPr>
              <a:lnSpc>
                <a:spcPct val="100000"/>
              </a:lnSpc>
              <a:buSzPct val="80000"/>
            </a:pPr>
            <a:r>
              <a:rPr lang="es-ES" sz="3200" dirty="0">
                <a:solidFill>
                  <a:srgbClr val="000000"/>
                </a:solidFill>
              </a:rPr>
              <a:t>Solución 1</a:t>
            </a:r>
            <a:endParaRPr lang="es-ES" sz="3200"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p:txBody>
      </p:sp>
      <p:sp>
        <p:nvSpPr>
          <p:cNvPr id="5" name="CustomShape 1"/>
          <p:cNvSpPr/>
          <p:nvPr/>
        </p:nvSpPr>
        <p:spPr>
          <a:xfrm>
            <a:off x="725833" y="0"/>
            <a:ext cx="7498080" cy="114156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Ejercicio</a:t>
            </a:r>
            <a:endParaRPr lang="es-AR" dirty="0"/>
          </a:p>
        </p:txBody>
      </p:sp>
      <p:grpSp>
        <p:nvGrpSpPr>
          <p:cNvPr id="6" name="Group 5"/>
          <p:cNvGrpSpPr/>
          <p:nvPr/>
        </p:nvGrpSpPr>
        <p:grpSpPr>
          <a:xfrm>
            <a:off x="205021" y="1998602"/>
            <a:ext cx="8719171" cy="3303159"/>
            <a:chOff x="205021" y="1998602"/>
            <a:chExt cx="8719171" cy="3303159"/>
          </a:xfrm>
        </p:grpSpPr>
        <p:pic>
          <p:nvPicPr>
            <p:cNvPr id="144" name="Picture 2"/>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r="3465"/>
            <a:stretch/>
          </p:blipFill>
          <p:spPr>
            <a:xfrm>
              <a:off x="205021" y="1998602"/>
              <a:ext cx="8719171" cy="3303159"/>
            </a:xfrm>
            <a:prstGeom prst="rect">
              <a:avLst/>
            </a:prstGeom>
            <a:ln>
              <a:noFill/>
            </a:ln>
          </p:spPr>
        </p:pic>
        <p:cxnSp>
          <p:nvCxnSpPr>
            <p:cNvPr id="3" name="Straight Connector 2"/>
            <p:cNvCxnSpPr/>
            <p:nvPr/>
          </p:nvCxnSpPr>
          <p:spPr>
            <a:xfrm flipV="1">
              <a:off x="205021" y="2286000"/>
              <a:ext cx="375271" cy="87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294552" y="2294792"/>
              <a:ext cx="653694" cy="87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 name="Oval 6"/>
          <p:cNvSpPr/>
          <p:nvPr/>
        </p:nvSpPr>
        <p:spPr>
          <a:xfrm>
            <a:off x="0" y="1767254"/>
            <a:ext cx="852854" cy="35696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Oval 8"/>
          <p:cNvSpPr/>
          <p:nvPr/>
        </p:nvSpPr>
        <p:spPr>
          <a:xfrm>
            <a:off x="6910753" y="1560634"/>
            <a:ext cx="2074985" cy="398291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TextBox 9"/>
          <p:cNvSpPr txBox="1"/>
          <p:nvPr/>
        </p:nvSpPr>
        <p:spPr>
          <a:xfrm>
            <a:off x="1810962" y="5724693"/>
            <a:ext cx="5810437" cy="523220"/>
          </a:xfrm>
          <a:prstGeom prst="rect">
            <a:avLst/>
          </a:prstGeom>
          <a:noFill/>
        </p:spPr>
        <p:txBody>
          <a:bodyPr wrap="none" rtlCol="0">
            <a:spAutoFit/>
          </a:bodyPr>
          <a:lstStyle/>
          <a:p>
            <a:r>
              <a:rPr lang="es-AR" sz="2800" dirty="0">
                <a:solidFill>
                  <a:srgbClr val="0070C0"/>
                </a:solidFill>
              </a:rPr>
              <a:t>Nuevo atributo forma parte de la clave</a:t>
            </a:r>
          </a:p>
        </p:txBody>
      </p:sp>
      <p:cxnSp>
        <p:nvCxnSpPr>
          <p:cNvPr id="12" name="Straight Arrow Connector 11"/>
          <p:cNvCxnSpPr/>
          <p:nvPr/>
        </p:nvCxnSpPr>
        <p:spPr>
          <a:xfrm flipV="1">
            <a:off x="6554709" y="5299524"/>
            <a:ext cx="739843" cy="4402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43475" y="2449444"/>
            <a:ext cx="8495359" cy="95966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6" name="Straight Arrow Connector 15"/>
          <p:cNvCxnSpPr/>
          <p:nvPr/>
        </p:nvCxnSpPr>
        <p:spPr>
          <a:xfrm flipH="1">
            <a:off x="5062890" y="1445208"/>
            <a:ext cx="547995" cy="86291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34805" y="1018209"/>
            <a:ext cx="5750933" cy="523220"/>
          </a:xfrm>
          <a:prstGeom prst="rect">
            <a:avLst/>
          </a:prstGeom>
          <a:noFill/>
        </p:spPr>
        <p:txBody>
          <a:bodyPr wrap="none" rtlCol="0">
            <a:spAutoFit/>
          </a:bodyPr>
          <a:lstStyle/>
          <a:p>
            <a:r>
              <a:rPr lang="es-AR" sz="2800" dirty="0">
                <a:solidFill>
                  <a:srgbClr val="FF0000"/>
                </a:solidFill>
              </a:rPr>
              <a:t>Se introduce redundancia a la relación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animBg="1"/>
      <p:bldP spid="1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8807</TotalTime>
  <Words>2351</Words>
  <Application>Microsoft Office PowerPoint</Application>
  <PresentationFormat>Presentación en pantalla (4:3)</PresentationFormat>
  <Paragraphs>177</Paragraphs>
  <Slides>22</Slides>
  <Notes>14</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22</vt:i4>
      </vt:variant>
    </vt:vector>
  </HeadingPairs>
  <TitlesOfParts>
    <vt:vector size="30" baseType="lpstr">
      <vt:lpstr>Arial</vt:lpstr>
      <vt:lpstr>Calibri</vt:lpstr>
      <vt:lpstr>Calibri Light</vt:lpstr>
      <vt:lpstr>Gill Sans MT</vt:lpstr>
      <vt:lpstr>Times New Roman</vt:lpstr>
      <vt:lpstr>Wingdings 2</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Eduardo Leta</cp:lastModifiedBy>
  <cp:revision>335</cp:revision>
  <dcterms:modified xsi:type="dcterms:W3CDTF">2020-08-30T19:55:58Z</dcterms:modified>
</cp:coreProperties>
</file>