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69" r:id="rId2"/>
    <p:sldId id="270" r:id="rId3"/>
    <p:sldId id="271" r:id="rId4"/>
    <p:sldId id="263" r:id="rId5"/>
    <p:sldId id="264" r:id="rId6"/>
    <p:sldId id="272" r:id="rId7"/>
    <p:sldId id="276" r:id="rId8"/>
    <p:sldId id="266" r:id="rId9"/>
    <p:sldId id="274" r:id="rId10"/>
    <p:sldId id="275"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4" r:id="rId27"/>
    <p:sldId id="297" r:id="rId28"/>
    <p:sldId id="293" r:id="rId29"/>
    <p:sldId id="295" r:id="rId30"/>
    <p:sldId id="296" r:id="rId31"/>
    <p:sldId id="298" r:id="rId32"/>
    <p:sldId id="299" r:id="rId33"/>
    <p:sldId id="300" r:id="rId34"/>
    <p:sldId id="301" r:id="rId35"/>
    <p:sldId id="292" r:id="rId36"/>
    <p:sldId id="302" r:id="rId37"/>
    <p:sldId id="303" r:id="rId38"/>
    <p:sldId id="304" r:id="rId39"/>
    <p:sldId id="351"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81488" autoAdjust="0"/>
  </p:normalViewPr>
  <p:slideViewPr>
    <p:cSldViewPr snapToGrid="0">
      <p:cViewPr varScale="1">
        <p:scale>
          <a:sx n="55" d="100"/>
          <a:sy n="55" d="100"/>
        </p:scale>
        <p:origin x="16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8E63A-DFDD-44A4-8A0F-5A5AED8ACD98}" type="datetimeFigureOut">
              <a:rPr lang="es-AR" smtClean="0"/>
              <a:t>2/9/2020</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D506F-098D-411F-A20A-16E9688FA5B1}" type="slidenum">
              <a:rPr lang="es-AR" smtClean="0"/>
              <a:t>‹Nº›</a:t>
            </a:fld>
            <a:endParaRPr lang="es-AR"/>
          </a:p>
        </p:txBody>
      </p:sp>
    </p:spTree>
    <p:extLst>
      <p:ext uri="{BB962C8B-B14F-4D97-AF65-F5344CB8AC3E}">
        <p14:creationId xmlns:p14="http://schemas.microsoft.com/office/powerpoint/2010/main" val="3970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3884760" y="8685360"/>
            <a:ext cx="2970360" cy="455760"/>
          </a:xfrm>
          <a:prstGeom prst="rect">
            <a:avLst/>
          </a:prstGeom>
          <a:noFill/>
          <a:ln>
            <a:noFill/>
          </a:ln>
        </p:spPr>
      </p:sp>
      <p:sp>
        <p:nvSpPr>
          <p:cNvPr id="507" name="PlaceHolder 2"/>
          <p:cNvSpPr>
            <a:spLocks noGrp="1"/>
          </p:cNvSpPr>
          <p:nvPr>
            <p:ph type="body"/>
          </p:nvPr>
        </p:nvSpPr>
        <p:spPr>
          <a:xfrm>
            <a:off x="685800" y="4343400"/>
            <a:ext cx="5484960" cy="4113360"/>
          </a:xfrm>
          <a:prstGeom prst="rect">
            <a:avLst/>
          </a:prstGeom>
        </p:spPr>
        <p:txBody>
          <a:bodyPr lIns="0" tIns="0" rIns="0" bIns="0"/>
          <a:lstStyle/>
          <a:p>
            <a:endParaRPr/>
          </a:p>
        </p:txBody>
      </p:sp>
    </p:spTree>
    <p:extLst>
      <p:ext uri="{BB962C8B-B14F-4D97-AF65-F5344CB8AC3E}">
        <p14:creationId xmlns:p14="http://schemas.microsoft.com/office/powerpoint/2010/main" val="217809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11</a:t>
            </a:fld>
            <a:endParaRPr lang="es-AR"/>
          </a:p>
        </p:txBody>
      </p:sp>
    </p:spTree>
    <p:extLst>
      <p:ext uri="{BB962C8B-B14F-4D97-AF65-F5344CB8AC3E}">
        <p14:creationId xmlns:p14="http://schemas.microsoft.com/office/powerpoint/2010/main" val="122529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12</a:t>
            </a:fld>
            <a:endParaRPr lang="es-AR"/>
          </a:p>
        </p:txBody>
      </p:sp>
    </p:spTree>
    <p:extLst>
      <p:ext uri="{BB962C8B-B14F-4D97-AF65-F5344CB8AC3E}">
        <p14:creationId xmlns:p14="http://schemas.microsoft.com/office/powerpoint/2010/main" val="4185304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13</a:t>
            </a:fld>
            <a:endParaRPr lang="es-AR"/>
          </a:p>
        </p:txBody>
      </p:sp>
    </p:spTree>
    <p:extLst>
      <p:ext uri="{BB962C8B-B14F-4D97-AF65-F5344CB8AC3E}">
        <p14:creationId xmlns:p14="http://schemas.microsoft.com/office/powerpoint/2010/main" val="94261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14</a:t>
            </a:fld>
            <a:endParaRPr lang="es-AR"/>
          </a:p>
        </p:txBody>
      </p:sp>
    </p:spTree>
    <p:extLst>
      <p:ext uri="{BB962C8B-B14F-4D97-AF65-F5344CB8AC3E}">
        <p14:creationId xmlns:p14="http://schemas.microsoft.com/office/powerpoint/2010/main" val="182257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15</a:t>
            </a:fld>
            <a:endParaRPr lang="es-AR"/>
          </a:p>
        </p:txBody>
      </p:sp>
    </p:spTree>
    <p:extLst>
      <p:ext uri="{BB962C8B-B14F-4D97-AF65-F5344CB8AC3E}">
        <p14:creationId xmlns:p14="http://schemas.microsoft.com/office/powerpoint/2010/main" val="2454471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16</a:t>
            </a:fld>
            <a:endParaRPr lang="es-AR"/>
          </a:p>
        </p:txBody>
      </p:sp>
    </p:spTree>
    <p:extLst>
      <p:ext uri="{BB962C8B-B14F-4D97-AF65-F5344CB8AC3E}">
        <p14:creationId xmlns:p14="http://schemas.microsoft.com/office/powerpoint/2010/main" val="1612976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17</a:t>
            </a:fld>
            <a:endParaRPr lang="es-AR"/>
          </a:p>
        </p:txBody>
      </p:sp>
    </p:spTree>
    <p:extLst>
      <p:ext uri="{BB962C8B-B14F-4D97-AF65-F5344CB8AC3E}">
        <p14:creationId xmlns:p14="http://schemas.microsoft.com/office/powerpoint/2010/main" val="4189761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18</a:t>
            </a:fld>
            <a:endParaRPr lang="es-AR"/>
          </a:p>
        </p:txBody>
      </p:sp>
    </p:spTree>
    <p:extLst>
      <p:ext uri="{BB962C8B-B14F-4D97-AF65-F5344CB8AC3E}">
        <p14:creationId xmlns:p14="http://schemas.microsoft.com/office/powerpoint/2010/main" val="3364646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19</a:t>
            </a:fld>
            <a:endParaRPr lang="es-AR"/>
          </a:p>
        </p:txBody>
      </p:sp>
    </p:spTree>
    <p:extLst>
      <p:ext uri="{BB962C8B-B14F-4D97-AF65-F5344CB8AC3E}">
        <p14:creationId xmlns:p14="http://schemas.microsoft.com/office/powerpoint/2010/main" val="4207870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20</a:t>
            </a:fld>
            <a:endParaRPr lang="es-AR"/>
          </a:p>
        </p:txBody>
      </p:sp>
    </p:spTree>
    <p:extLst>
      <p:ext uri="{BB962C8B-B14F-4D97-AF65-F5344CB8AC3E}">
        <p14:creationId xmlns:p14="http://schemas.microsoft.com/office/powerpoint/2010/main" val="3249557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a:t>
            </a:fld>
            <a:endParaRPr lang="en-US"/>
          </a:p>
        </p:txBody>
      </p:sp>
    </p:spTree>
    <p:extLst>
      <p:ext uri="{BB962C8B-B14F-4D97-AF65-F5344CB8AC3E}">
        <p14:creationId xmlns:p14="http://schemas.microsoft.com/office/powerpoint/2010/main" val="204818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21</a:t>
            </a:fld>
            <a:endParaRPr lang="es-AR"/>
          </a:p>
        </p:txBody>
      </p:sp>
    </p:spTree>
    <p:extLst>
      <p:ext uri="{BB962C8B-B14F-4D97-AF65-F5344CB8AC3E}">
        <p14:creationId xmlns:p14="http://schemas.microsoft.com/office/powerpoint/2010/main" val="1926499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22</a:t>
            </a:fld>
            <a:endParaRPr lang="es-AR"/>
          </a:p>
        </p:txBody>
      </p:sp>
    </p:spTree>
    <p:extLst>
      <p:ext uri="{BB962C8B-B14F-4D97-AF65-F5344CB8AC3E}">
        <p14:creationId xmlns:p14="http://schemas.microsoft.com/office/powerpoint/2010/main" val="2291963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23</a:t>
            </a:fld>
            <a:endParaRPr lang="es-AR"/>
          </a:p>
        </p:txBody>
      </p:sp>
    </p:spTree>
    <p:extLst>
      <p:ext uri="{BB962C8B-B14F-4D97-AF65-F5344CB8AC3E}">
        <p14:creationId xmlns:p14="http://schemas.microsoft.com/office/powerpoint/2010/main" val="1418919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24</a:t>
            </a:fld>
            <a:endParaRPr lang="es-AR"/>
          </a:p>
        </p:txBody>
      </p:sp>
    </p:spTree>
    <p:extLst>
      <p:ext uri="{BB962C8B-B14F-4D97-AF65-F5344CB8AC3E}">
        <p14:creationId xmlns:p14="http://schemas.microsoft.com/office/powerpoint/2010/main" val="3919334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25</a:t>
            </a:fld>
            <a:endParaRPr lang="es-AR"/>
          </a:p>
        </p:txBody>
      </p:sp>
    </p:spTree>
    <p:extLst>
      <p:ext uri="{BB962C8B-B14F-4D97-AF65-F5344CB8AC3E}">
        <p14:creationId xmlns:p14="http://schemas.microsoft.com/office/powerpoint/2010/main" val="3059383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26</a:t>
            </a:fld>
            <a:endParaRPr lang="es-AR"/>
          </a:p>
        </p:txBody>
      </p:sp>
    </p:spTree>
    <p:extLst>
      <p:ext uri="{BB962C8B-B14F-4D97-AF65-F5344CB8AC3E}">
        <p14:creationId xmlns:p14="http://schemas.microsoft.com/office/powerpoint/2010/main" val="2942225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27</a:t>
            </a:fld>
            <a:endParaRPr lang="es-AR"/>
          </a:p>
        </p:txBody>
      </p:sp>
    </p:spTree>
    <p:extLst>
      <p:ext uri="{BB962C8B-B14F-4D97-AF65-F5344CB8AC3E}">
        <p14:creationId xmlns:p14="http://schemas.microsoft.com/office/powerpoint/2010/main" val="109518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28</a:t>
            </a:fld>
            <a:endParaRPr lang="es-AR"/>
          </a:p>
        </p:txBody>
      </p:sp>
    </p:spTree>
    <p:extLst>
      <p:ext uri="{BB962C8B-B14F-4D97-AF65-F5344CB8AC3E}">
        <p14:creationId xmlns:p14="http://schemas.microsoft.com/office/powerpoint/2010/main" val="228671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29</a:t>
            </a:fld>
            <a:endParaRPr lang="es-AR"/>
          </a:p>
        </p:txBody>
      </p:sp>
    </p:spTree>
    <p:extLst>
      <p:ext uri="{BB962C8B-B14F-4D97-AF65-F5344CB8AC3E}">
        <p14:creationId xmlns:p14="http://schemas.microsoft.com/office/powerpoint/2010/main" val="195220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30</a:t>
            </a:fld>
            <a:endParaRPr lang="es-AR"/>
          </a:p>
        </p:txBody>
      </p:sp>
    </p:spTree>
    <p:extLst>
      <p:ext uri="{BB962C8B-B14F-4D97-AF65-F5344CB8AC3E}">
        <p14:creationId xmlns:p14="http://schemas.microsoft.com/office/powerpoint/2010/main" val="946165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a:t>
            </a:fld>
            <a:endParaRPr lang="en-US"/>
          </a:p>
        </p:txBody>
      </p:sp>
    </p:spTree>
    <p:extLst>
      <p:ext uri="{BB962C8B-B14F-4D97-AF65-F5344CB8AC3E}">
        <p14:creationId xmlns:p14="http://schemas.microsoft.com/office/powerpoint/2010/main" val="3949580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31</a:t>
            </a:fld>
            <a:endParaRPr lang="es-AR"/>
          </a:p>
        </p:txBody>
      </p:sp>
    </p:spTree>
    <p:extLst>
      <p:ext uri="{BB962C8B-B14F-4D97-AF65-F5344CB8AC3E}">
        <p14:creationId xmlns:p14="http://schemas.microsoft.com/office/powerpoint/2010/main" val="2962888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32</a:t>
            </a:fld>
            <a:endParaRPr lang="es-AR"/>
          </a:p>
        </p:txBody>
      </p:sp>
    </p:spTree>
    <p:extLst>
      <p:ext uri="{BB962C8B-B14F-4D97-AF65-F5344CB8AC3E}">
        <p14:creationId xmlns:p14="http://schemas.microsoft.com/office/powerpoint/2010/main" val="2628491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33</a:t>
            </a:fld>
            <a:endParaRPr lang="es-AR"/>
          </a:p>
        </p:txBody>
      </p:sp>
    </p:spTree>
    <p:extLst>
      <p:ext uri="{BB962C8B-B14F-4D97-AF65-F5344CB8AC3E}">
        <p14:creationId xmlns:p14="http://schemas.microsoft.com/office/powerpoint/2010/main" val="3129525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34</a:t>
            </a:fld>
            <a:endParaRPr lang="es-AR"/>
          </a:p>
        </p:txBody>
      </p:sp>
    </p:spTree>
    <p:extLst>
      <p:ext uri="{BB962C8B-B14F-4D97-AF65-F5344CB8AC3E}">
        <p14:creationId xmlns:p14="http://schemas.microsoft.com/office/powerpoint/2010/main" val="1216291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35</a:t>
            </a:fld>
            <a:endParaRPr lang="es-AR"/>
          </a:p>
        </p:txBody>
      </p:sp>
    </p:spTree>
    <p:extLst>
      <p:ext uri="{BB962C8B-B14F-4D97-AF65-F5344CB8AC3E}">
        <p14:creationId xmlns:p14="http://schemas.microsoft.com/office/powerpoint/2010/main" val="4164997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36</a:t>
            </a:fld>
            <a:endParaRPr lang="es-AR"/>
          </a:p>
        </p:txBody>
      </p:sp>
    </p:spTree>
    <p:extLst>
      <p:ext uri="{BB962C8B-B14F-4D97-AF65-F5344CB8AC3E}">
        <p14:creationId xmlns:p14="http://schemas.microsoft.com/office/powerpoint/2010/main" val="3520235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37</a:t>
            </a:fld>
            <a:endParaRPr lang="es-AR"/>
          </a:p>
        </p:txBody>
      </p:sp>
    </p:spTree>
    <p:extLst>
      <p:ext uri="{BB962C8B-B14F-4D97-AF65-F5344CB8AC3E}">
        <p14:creationId xmlns:p14="http://schemas.microsoft.com/office/powerpoint/2010/main" val="55595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38</a:t>
            </a:fld>
            <a:endParaRPr lang="es-AR"/>
          </a:p>
        </p:txBody>
      </p:sp>
    </p:spTree>
    <p:extLst>
      <p:ext uri="{BB962C8B-B14F-4D97-AF65-F5344CB8AC3E}">
        <p14:creationId xmlns:p14="http://schemas.microsoft.com/office/powerpoint/2010/main" val="282474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extraer subconjuntos específicos de una relación.</a:t>
            </a:r>
          </a:p>
        </p:txBody>
      </p:sp>
      <p:sp>
        <p:nvSpPr>
          <p:cNvPr id="4" name="Marcador de número de diapositiva 3"/>
          <p:cNvSpPr>
            <a:spLocks noGrp="1"/>
          </p:cNvSpPr>
          <p:nvPr>
            <p:ph type="sldNum" sz="quarter" idx="10"/>
          </p:nvPr>
        </p:nvSpPr>
        <p:spPr/>
        <p:txBody>
          <a:bodyPr/>
          <a:lstStyle/>
          <a:p>
            <a:fld id="{D41D506F-098D-411F-A20A-16E9688FA5B1}" type="slidenum">
              <a:rPr lang="es-AR" smtClean="0"/>
              <a:t>5</a:t>
            </a:fld>
            <a:endParaRPr lang="es-AR"/>
          </a:p>
        </p:txBody>
      </p:sp>
    </p:spTree>
    <p:extLst>
      <p:ext uri="{BB962C8B-B14F-4D97-AF65-F5344CB8AC3E}">
        <p14:creationId xmlns:p14="http://schemas.microsoft.com/office/powerpoint/2010/main" val="144591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extraer subconjuntos específicos de una relación.</a:t>
            </a:r>
          </a:p>
        </p:txBody>
      </p:sp>
      <p:sp>
        <p:nvSpPr>
          <p:cNvPr id="4" name="Marcador de número de diapositiva 3"/>
          <p:cNvSpPr>
            <a:spLocks noGrp="1"/>
          </p:cNvSpPr>
          <p:nvPr>
            <p:ph type="sldNum" sz="quarter" idx="10"/>
          </p:nvPr>
        </p:nvSpPr>
        <p:spPr/>
        <p:txBody>
          <a:bodyPr/>
          <a:lstStyle/>
          <a:p>
            <a:fld id="{D41D506F-098D-411F-A20A-16E9688FA5B1}" type="slidenum">
              <a:rPr lang="es-AR" smtClean="0"/>
              <a:t>6</a:t>
            </a:fld>
            <a:endParaRPr lang="es-AR"/>
          </a:p>
        </p:txBody>
      </p:sp>
    </p:spTree>
    <p:extLst>
      <p:ext uri="{BB962C8B-B14F-4D97-AF65-F5344CB8AC3E}">
        <p14:creationId xmlns:p14="http://schemas.microsoft.com/office/powerpoint/2010/main" val="412187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extraer subconjuntos específicos de una relación.</a:t>
            </a:r>
          </a:p>
        </p:txBody>
      </p:sp>
      <p:sp>
        <p:nvSpPr>
          <p:cNvPr id="4" name="Marcador de número de diapositiva 3"/>
          <p:cNvSpPr>
            <a:spLocks noGrp="1"/>
          </p:cNvSpPr>
          <p:nvPr>
            <p:ph type="sldNum" sz="quarter" idx="10"/>
          </p:nvPr>
        </p:nvSpPr>
        <p:spPr/>
        <p:txBody>
          <a:bodyPr/>
          <a:lstStyle/>
          <a:p>
            <a:fld id="{D41D506F-098D-411F-A20A-16E9688FA5B1}" type="slidenum">
              <a:rPr lang="es-AR" smtClean="0"/>
              <a:t>7</a:t>
            </a:fld>
            <a:endParaRPr lang="es-AR"/>
          </a:p>
        </p:txBody>
      </p:sp>
    </p:spTree>
    <p:extLst>
      <p:ext uri="{BB962C8B-B14F-4D97-AF65-F5344CB8AC3E}">
        <p14:creationId xmlns:p14="http://schemas.microsoft.com/office/powerpoint/2010/main" val="396577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8</a:t>
            </a:fld>
            <a:endParaRPr lang="es-AR"/>
          </a:p>
        </p:txBody>
      </p:sp>
    </p:spTree>
    <p:extLst>
      <p:ext uri="{BB962C8B-B14F-4D97-AF65-F5344CB8AC3E}">
        <p14:creationId xmlns:p14="http://schemas.microsoft.com/office/powerpoint/2010/main" val="2260022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9</a:t>
            </a:fld>
            <a:endParaRPr lang="es-AR"/>
          </a:p>
        </p:txBody>
      </p:sp>
    </p:spTree>
    <p:extLst>
      <p:ext uri="{BB962C8B-B14F-4D97-AF65-F5344CB8AC3E}">
        <p14:creationId xmlns:p14="http://schemas.microsoft.com/office/powerpoint/2010/main" val="364886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AR" dirty="0"/>
              <a:t>Nos permite obtener subconjuntos</a:t>
            </a:r>
            <a:r>
              <a:rPr lang="es-AR" baseline="0" dirty="0"/>
              <a:t> de cualquier permutación realizada</a:t>
            </a:r>
            <a:endParaRPr lang="es-AR" dirty="0"/>
          </a:p>
        </p:txBody>
      </p:sp>
      <p:sp>
        <p:nvSpPr>
          <p:cNvPr id="4" name="Marcador de número de diapositiva 3"/>
          <p:cNvSpPr>
            <a:spLocks noGrp="1"/>
          </p:cNvSpPr>
          <p:nvPr>
            <p:ph type="sldNum" sz="quarter" idx="10"/>
          </p:nvPr>
        </p:nvSpPr>
        <p:spPr/>
        <p:txBody>
          <a:bodyPr/>
          <a:lstStyle/>
          <a:p>
            <a:fld id="{D41D506F-098D-411F-A20A-16E9688FA5B1}" type="slidenum">
              <a:rPr lang="es-AR" smtClean="0"/>
              <a:t>10</a:t>
            </a:fld>
            <a:endParaRPr lang="es-AR"/>
          </a:p>
        </p:txBody>
      </p:sp>
    </p:spTree>
    <p:extLst>
      <p:ext uri="{BB962C8B-B14F-4D97-AF65-F5344CB8AC3E}">
        <p14:creationId xmlns:p14="http://schemas.microsoft.com/office/powerpoint/2010/main" val="269844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50E8064-8D1E-403E-8AAA-FB006C8DE3DE}" type="datetimeFigureOut">
              <a:rPr lang="es-AR" smtClean="0"/>
              <a:t>2/9/2020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106735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0E8064-8D1E-403E-8AAA-FB006C8DE3DE}" type="datetimeFigureOut">
              <a:rPr lang="es-AR" smtClean="0"/>
              <a:t>2/9/2020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218773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0E8064-8D1E-403E-8AAA-FB006C8DE3DE}" type="datetimeFigureOut">
              <a:rPr lang="es-AR" smtClean="0"/>
              <a:t>2/9/2020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274977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0E8064-8D1E-403E-8AAA-FB006C8DE3DE}" type="datetimeFigureOut">
              <a:rPr lang="es-AR" smtClean="0"/>
              <a:t>2/9/2020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113507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50E8064-8D1E-403E-8AAA-FB006C8DE3DE}" type="datetimeFigureOut">
              <a:rPr lang="es-AR" smtClean="0"/>
              <a:t>2/9/2020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72564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50E8064-8D1E-403E-8AAA-FB006C8DE3DE}" type="datetimeFigureOut">
              <a:rPr lang="es-AR" smtClean="0"/>
              <a:t>2/9/2020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150083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0E8064-8D1E-403E-8AAA-FB006C8DE3DE}" type="datetimeFigureOut">
              <a:rPr lang="es-AR" smtClean="0"/>
              <a:t>2/9/2020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390004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50E8064-8D1E-403E-8AAA-FB006C8DE3DE}" type="datetimeFigureOut">
              <a:rPr lang="es-AR" smtClean="0"/>
              <a:t>2/9/2020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119402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E8064-8D1E-403E-8AAA-FB006C8DE3DE}" type="datetimeFigureOut">
              <a:rPr lang="es-AR" smtClean="0"/>
              <a:t>2/9/2020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55184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50E8064-8D1E-403E-8AAA-FB006C8DE3DE}" type="datetimeFigureOut">
              <a:rPr lang="es-AR" smtClean="0"/>
              <a:t>2/9/2020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361509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50E8064-8D1E-403E-8AAA-FB006C8DE3DE}" type="datetimeFigureOut">
              <a:rPr lang="es-AR" smtClean="0"/>
              <a:t>2/9/2020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28620BB-F9A6-4B32-B108-8B3AFAB7A0F7}" type="slidenum">
              <a:rPr lang="es-AR" smtClean="0"/>
              <a:t>‹Nº›</a:t>
            </a:fld>
            <a:endParaRPr lang="es-AR"/>
          </a:p>
        </p:txBody>
      </p:sp>
    </p:spTree>
    <p:extLst>
      <p:ext uri="{BB962C8B-B14F-4D97-AF65-F5344CB8AC3E}">
        <p14:creationId xmlns:p14="http://schemas.microsoft.com/office/powerpoint/2010/main" val="195359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E8064-8D1E-403E-8AAA-FB006C8DE3DE}" type="datetimeFigureOut">
              <a:rPr lang="es-AR" smtClean="0"/>
              <a:t>2/9/2020</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620BB-F9A6-4B32-B108-8B3AFAB7A0F7}" type="slidenum">
              <a:rPr lang="es-AR" smtClean="0"/>
              <a:t>‹Nº›</a:t>
            </a:fld>
            <a:endParaRPr lang="es-AR"/>
          </a:p>
        </p:txBody>
      </p:sp>
    </p:spTree>
    <p:extLst>
      <p:ext uri="{BB962C8B-B14F-4D97-AF65-F5344CB8AC3E}">
        <p14:creationId xmlns:p14="http://schemas.microsoft.com/office/powerpoint/2010/main" val="2135387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413C48E2-7DDA-439C-9FEF-D2AE46126FEB}"/>
              </a:ext>
            </a:extLst>
          </p:cNvPr>
          <p:cNvSpPr txBox="1">
            <a:spLocks/>
          </p:cNvSpPr>
          <p:nvPr/>
        </p:nvSpPr>
        <p:spPr>
          <a:xfrm>
            <a:off x="251520" y="116631"/>
            <a:ext cx="8640960" cy="20621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20000"/>
              </a:lnSpc>
            </a:pPr>
            <a: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t>Escuela de Formación Continua</a:t>
            </a:r>
            <a:b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br>
            <a: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t>Licenciatura en Gestión Tecnológica</a:t>
            </a:r>
          </a:p>
          <a:p>
            <a:pPr lvl="0">
              <a:lnSpc>
                <a:spcPct val="120000"/>
              </a:lnSpc>
            </a:pPr>
            <a:b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br>
            <a:r>
              <a:rPr lang="es-ES" sz="5300" b="1" dirty="0">
                <a:solidFill>
                  <a:sysClr val="windowText" lastClr="000000"/>
                </a:solidFill>
                <a:latin typeface="Calibri"/>
              </a:rPr>
              <a:t>Explotación y administración</a:t>
            </a:r>
          </a:p>
          <a:p>
            <a:pPr lvl="0"/>
            <a:r>
              <a:rPr lang="es-ES" sz="5300" b="1" dirty="0">
                <a:solidFill>
                  <a:sysClr val="windowText" lastClr="000000"/>
                </a:solidFill>
                <a:latin typeface="Calibri"/>
              </a:rPr>
              <a:t>de Base de datos</a:t>
            </a:r>
          </a:p>
        </p:txBody>
      </p:sp>
      <p:sp>
        <p:nvSpPr>
          <p:cNvPr id="7" name="Rectangle 3">
            <a:extLst>
              <a:ext uri="{FF2B5EF4-FFF2-40B4-BE49-F238E27FC236}">
                <a16:creationId xmlns:a16="http://schemas.microsoft.com/office/drawing/2014/main" id="{3123B629-E6DB-42DA-BCFC-A1EECEC31DFB}"/>
              </a:ext>
            </a:extLst>
          </p:cNvPr>
          <p:cNvSpPr/>
          <p:nvPr/>
        </p:nvSpPr>
        <p:spPr>
          <a:xfrm>
            <a:off x="153045" y="2817846"/>
            <a:ext cx="8864345" cy="1015663"/>
          </a:xfrm>
          <a:prstGeom prst="rect">
            <a:avLst/>
          </a:prstGeom>
        </p:spPr>
        <p:txBody>
          <a:bodyPr wrap="square">
            <a:spAutoFit/>
          </a:bodyPr>
          <a:lstStyle/>
          <a:p>
            <a:pPr lvl="0" algn="ctr" defTabSz="914400"/>
            <a:r>
              <a:rPr lang="es-ES" sz="6000" kern="0" dirty="0">
                <a:ln>
                  <a:solidFill>
                    <a:srgbClr val="5B9BD5"/>
                  </a:solidFill>
                </a:ln>
                <a:solidFill>
                  <a:srgbClr val="44546A"/>
                </a:solidFill>
              </a:rPr>
              <a:t>Algebra Relacional</a:t>
            </a:r>
            <a:endParaRPr kumimoji="0" lang="es-ES" sz="6000" b="0" i="0" u="none" strike="noStrike" kern="0" cap="none" spc="0" normalizeH="0" baseline="0" noProof="0" dirty="0">
              <a:ln>
                <a:solidFill>
                  <a:srgbClr val="5B9BD5"/>
                </a:solidFill>
              </a:ln>
              <a:solidFill>
                <a:srgbClr val="44546A"/>
              </a:solidFill>
              <a:effectLst/>
              <a:uLnTx/>
              <a:uFillTx/>
            </a:endParaRPr>
          </a:p>
        </p:txBody>
      </p:sp>
      <p:sp>
        <p:nvSpPr>
          <p:cNvPr id="8" name="2 Subtítulo">
            <a:extLst>
              <a:ext uri="{FF2B5EF4-FFF2-40B4-BE49-F238E27FC236}">
                <a16:creationId xmlns:a16="http://schemas.microsoft.com/office/drawing/2014/main" id="{20D1D6BC-9D7A-43F3-8FAA-EED8F894E49B}"/>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90864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Proyección (</a:t>
            </a:r>
            <a:r>
              <a:rPr lang="el-GR" sz="4300" dirty="0">
                <a:solidFill>
                  <a:srgbClr val="572314"/>
                </a:solidFill>
                <a:latin typeface="Gill Sans MT"/>
              </a:rPr>
              <a:t>π</a:t>
            </a:r>
            <a:r>
              <a:rPr lang="es-AR" sz="4300" dirty="0">
                <a:solidFill>
                  <a:srgbClr val="572314"/>
                </a:solidFill>
                <a:latin typeface="Gill Sans MT"/>
              </a:rPr>
              <a:t>) </a:t>
            </a:r>
            <a:endParaRPr lang="es-ES" sz="4300" dirty="0">
              <a:solidFill>
                <a:srgbClr val="572314"/>
              </a:solidFill>
              <a:latin typeface="Gill Sans MT"/>
            </a:endParaRPr>
          </a:p>
        </p:txBody>
      </p:sp>
      <p:pic>
        <p:nvPicPr>
          <p:cNvPr id="8" name="Imagen 7">
            <a:extLst>
              <a:ext uri="{FF2B5EF4-FFF2-40B4-BE49-F238E27FC236}">
                <a16:creationId xmlns:a16="http://schemas.microsoft.com/office/drawing/2014/main" id="{CDC387EE-7F82-4C7E-91BC-A34A9B381B10}"/>
              </a:ext>
            </a:extLst>
          </p:cNvPr>
          <p:cNvPicPr>
            <a:picLocks noChangeAspect="1"/>
          </p:cNvPicPr>
          <p:nvPr/>
        </p:nvPicPr>
        <p:blipFill>
          <a:blip r:embed="rId3"/>
          <a:stretch>
            <a:fillRect/>
          </a:stretch>
        </p:blipFill>
        <p:spPr>
          <a:xfrm>
            <a:off x="544802" y="697624"/>
            <a:ext cx="7368275" cy="2737661"/>
          </a:xfrm>
          <a:prstGeom prst="rect">
            <a:avLst/>
          </a:prstGeom>
        </p:spPr>
      </p:pic>
      <p:sp>
        <p:nvSpPr>
          <p:cNvPr id="2" name="Rectángulo 1">
            <a:extLst>
              <a:ext uri="{FF2B5EF4-FFF2-40B4-BE49-F238E27FC236}">
                <a16:creationId xmlns:a16="http://schemas.microsoft.com/office/drawing/2014/main" id="{0819D5D4-5EB1-4039-9EB2-AB27A8029ABC}"/>
              </a:ext>
            </a:extLst>
          </p:cNvPr>
          <p:cNvSpPr/>
          <p:nvPr/>
        </p:nvSpPr>
        <p:spPr>
          <a:xfrm>
            <a:off x="544802" y="3584894"/>
            <a:ext cx="5961506" cy="744997"/>
          </a:xfrm>
          <a:prstGeom prst="rect">
            <a:avLst/>
          </a:prstGeom>
        </p:spPr>
        <p:txBody>
          <a:bodyPr wrap="square">
            <a:noAutofit/>
          </a:bodyPr>
          <a:lstStyle/>
          <a:p>
            <a:r>
              <a:rPr lang="el-GR" sz="3600" dirty="0"/>
              <a:t>π </a:t>
            </a:r>
            <a:r>
              <a:rPr lang="es-AR" sz="3600" dirty="0"/>
              <a:t> </a:t>
            </a:r>
            <a:r>
              <a:rPr lang="es-AR" sz="3600" baseline="-25000" dirty="0"/>
              <a:t>Sexo, Sueldo</a:t>
            </a:r>
            <a:r>
              <a:rPr lang="es-AR" sz="3600" dirty="0"/>
              <a:t>(EMPLEADO</a:t>
            </a:r>
            <a:r>
              <a:rPr lang="es-AR" sz="3600" dirty="0">
                <a:latin typeface="Arial" panose="020B0604020202020204" pitchFamily="34" charset="0"/>
              </a:rPr>
              <a:t>)</a:t>
            </a:r>
            <a:endParaRPr lang="es-AR" sz="3600" dirty="0"/>
          </a:p>
        </p:txBody>
      </p:sp>
      <p:pic>
        <p:nvPicPr>
          <p:cNvPr id="3" name="Imagen 2">
            <a:extLst>
              <a:ext uri="{FF2B5EF4-FFF2-40B4-BE49-F238E27FC236}">
                <a16:creationId xmlns:a16="http://schemas.microsoft.com/office/drawing/2014/main" id="{99B42612-0F55-4765-94F6-161635E0827A}"/>
              </a:ext>
            </a:extLst>
          </p:cNvPr>
          <p:cNvPicPr>
            <a:picLocks noChangeAspect="1"/>
          </p:cNvPicPr>
          <p:nvPr/>
        </p:nvPicPr>
        <p:blipFill>
          <a:blip r:embed="rId4"/>
          <a:stretch>
            <a:fillRect/>
          </a:stretch>
        </p:blipFill>
        <p:spPr>
          <a:xfrm>
            <a:off x="3333750" y="4329891"/>
            <a:ext cx="1431681" cy="2411832"/>
          </a:xfrm>
          <a:prstGeom prst="rect">
            <a:avLst/>
          </a:prstGeom>
        </p:spPr>
      </p:pic>
    </p:spTree>
    <p:extLst>
      <p:ext uri="{BB962C8B-B14F-4D97-AF65-F5344CB8AC3E}">
        <p14:creationId xmlns:p14="http://schemas.microsoft.com/office/powerpoint/2010/main" val="187767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Secuencias de operaciones</a:t>
            </a:r>
          </a:p>
        </p:txBody>
      </p:sp>
      <p:sp>
        <p:nvSpPr>
          <p:cNvPr id="7" name="Rectángulo 6">
            <a:extLst>
              <a:ext uri="{FF2B5EF4-FFF2-40B4-BE49-F238E27FC236}">
                <a16:creationId xmlns:a16="http://schemas.microsoft.com/office/drawing/2014/main" id="{F924FFAF-2E6E-4DDB-9CFB-4B3F4A374FDA}"/>
              </a:ext>
            </a:extLst>
          </p:cNvPr>
          <p:cNvSpPr/>
          <p:nvPr/>
        </p:nvSpPr>
        <p:spPr>
          <a:xfrm>
            <a:off x="215154" y="756137"/>
            <a:ext cx="8713692" cy="5750171"/>
          </a:xfrm>
          <a:prstGeom prst="rect">
            <a:avLst/>
          </a:prstGeom>
        </p:spPr>
        <p:txBody>
          <a:bodyPr wrap="square">
            <a:noAutofit/>
          </a:bodyPr>
          <a:lstStyle/>
          <a:p>
            <a:pPr>
              <a:spcAft>
                <a:spcPts val="1200"/>
              </a:spcAft>
            </a:pPr>
            <a:r>
              <a:rPr lang="es-ES" sz="3200" dirty="0"/>
              <a:t>Cuando queremos aplicar varias operaciones de álgebra relacional una tras otra, podemos:</a:t>
            </a:r>
          </a:p>
          <a:p>
            <a:pPr marL="439738" indent="-439738">
              <a:spcAft>
                <a:spcPts val="1200"/>
              </a:spcAft>
              <a:buFont typeface="Arial" panose="020B0604020202020204" pitchFamily="34" charset="0"/>
              <a:buChar char="•"/>
            </a:pPr>
            <a:r>
              <a:rPr lang="es-ES" sz="3200" dirty="0"/>
              <a:t>escribir las operaciones como una única expresión de álgebra relacional anidando dichas operaciones.</a:t>
            </a:r>
          </a:p>
          <a:p>
            <a:pPr marL="633413">
              <a:spcAft>
                <a:spcPts val="1200"/>
              </a:spcAft>
            </a:pPr>
            <a:r>
              <a:rPr lang="el-GR" sz="3200" dirty="0"/>
              <a:t>π</a:t>
            </a:r>
            <a:r>
              <a:rPr lang="es-AR" sz="3200" dirty="0"/>
              <a:t> </a:t>
            </a:r>
            <a:r>
              <a:rPr lang="es-ES" sz="3200" baseline="-25000" dirty="0"/>
              <a:t>Nombre, Apellido1, Sueldo</a:t>
            </a:r>
            <a:r>
              <a:rPr lang="es-ES" sz="3200" dirty="0"/>
              <a:t>(</a:t>
            </a:r>
            <a:r>
              <a:rPr lang="el-GR" sz="3200" dirty="0"/>
              <a:t>σ </a:t>
            </a:r>
            <a:r>
              <a:rPr lang="es-ES" sz="3200" baseline="-25000" dirty="0" err="1"/>
              <a:t>Dno</a:t>
            </a:r>
            <a:r>
              <a:rPr lang="es-ES" sz="3200" baseline="-25000" dirty="0"/>
              <a:t>=5</a:t>
            </a:r>
            <a:r>
              <a:rPr lang="es-ES" sz="3200" dirty="0"/>
              <a:t>(EMPLEADO))</a:t>
            </a:r>
          </a:p>
          <a:p>
            <a:pPr marL="439738" indent="-439738">
              <a:spcAft>
                <a:spcPts val="1200"/>
              </a:spcAft>
              <a:buFont typeface="Arial" panose="020B0604020202020204" pitchFamily="34" charset="0"/>
              <a:buChar char="•"/>
            </a:pPr>
            <a:r>
              <a:rPr lang="es-ES" sz="3200" dirty="0"/>
              <a:t>aplicar una sola expresión una única vez y crear relaciones intermedias.</a:t>
            </a:r>
          </a:p>
          <a:p>
            <a:pPr marL="633413">
              <a:spcAft>
                <a:spcPts val="1200"/>
              </a:spcAft>
            </a:pPr>
            <a:r>
              <a:rPr lang="es-ES" sz="3200" dirty="0"/>
              <a:t>DEP5_EMP ← </a:t>
            </a:r>
            <a:r>
              <a:rPr lang="el-GR" sz="3200" dirty="0"/>
              <a:t>σ </a:t>
            </a:r>
            <a:r>
              <a:rPr lang="es-ES" sz="3200" baseline="-25000" dirty="0" err="1"/>
              <a:t>Dno</a:t>
            </a:r>
            <a:r>
              <a:rPr lang="es-ES" sz="3200" baseline="-25000" dirty="0"/>
              <a:t>=5</a:t>
            </a:r>
            <a:r>
              <a:rPr lang="es-ES" sz="3200" dirty="0"/>
              <a:t>(EMPLEADO)</a:t>
            </a:r>
          </a:p>
          <a:p>
            <a:pPr marL="633413">
              <a:spcAft>
                <a:spcPts val="1200"/>
              </a:spcAft>
            </a:pPr>
            <a:r>
              <a:rPr lang="es-ES" sz="3200" dirty="0"/>
              <a:t>RESULTADO ← </a:t>
            </a:r>
            <a:r>
              <a:rPr lang="el-GR" sz="3200" dirty="0"/>
              <a:t>π </a:t>
            </a:r>
            <a:r>
              <a:rPr lang="es-ES" sz="3200" baseline="-25000" dirty="0"/>
              <a:t>Nombre, Apellido1, Sueldo</a:t>
            </a:r>
            <a:r>
              <a:rPr lang="es-ES" sz="3200" dirty="0"/>
              <a:t>(DEP5_EMP)</a:t>
            </a:r>
          </a:p>
        </p:txBody>
      </p:sp>
    </p:spTree>
    <p:extLst>
      <p:ext uri="{BB962C8B-B14F-4D97-AF65-F5344CB8AC3E}">
        <p14:creationId xmlns:p14="http://schemas.microsoft.com/office/powerpoint/2010/main" val="89285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Renombrar (</a:t>
            </a:r>
            <a:r>
              <a:rPr lang="el-GR" sz="4300" dirty="0">
                <a:solidFill>
                  <a:srgbClr val="572314"/>
                </a:solidFill>
                <a:latin typeface="Gill Sans MT"/>
              </a:rPr>
              <a:t>ρ</a:t>
            </a:r>
            <a:r>
              <a:rPr lang="es-AR" sz="4300" dirty="0">
                <a:solidFill>
                  <a:srgbClr val="572314"/>
                </a:solidFill>
                <a:latin typeface="Gill Sans MT"/>
              </a:rPr>
              <a:t>)</a:t>
            </a:r>
            <a:endParaRPr lang="es-ES" sz="4300" dirty="0">
              <a:solidFill>
                <a:srgbClr val="572314"/>
              </a:solidFill>
              <a:latin typeface="Gill Sans MT"/>
            </a:endParaRPr>
          </a:p>
        </p:txBody>
      </p:sp>
      <p:sp>
        <p:nvSpPr>
          <p:cNvPr id="7" name="Rectángulo 6">
            <a:extLst>
              <a:ext uri="{FF2B5EF4-FFF2-40B4-BE49-F238E27FC236}">
                <a16:creationId xmlns:a16="http://schemas.microsoft.com/office/drawing/2014/main" id="{F924FFAF-2E6E-4DDB-9CFB-4B3F4A374FDA}"/>
              </a:ext>
            </a:extLst>
          </p:cNvPr>
          <p:cNvSpPr/>
          <p:nvPr/>
        </p:nvSpPr>
        <p:spPr>
          <a:xfrm>
            <a:off x="215154" y="756136"/>
            <a:ext cx="8713692" cy="5978771"/>
          </a:xfrm>
          <a:prstGeom prst="rect">
            <a:avLst/>
          </a:prstGeom>
        </p:spPr>
        <p:txBody>
          <a:bodyPr wrap="square">
            <a:normAutofit lnSpcReduction="10000"/>
          </a:bodyPr>
          <a:lstStyle/>
          <a:p>
            <a:pPr>
              <a:spcAft>
                <a:spcPts val="1200"/>
              </a:spcAft>
            </a:pPr>
            <a:r>
              <a:rPr lang="es-ES" sz="3100" dirty="0"/>
              <a:t>La operación RENOMBRAR aplicada a una relación R de grado n aparece denotada de cualquiera de estas tres formas:</a:t>
            </a:r>
          </a:p>
          <a:p>
            <a:pPr marL="1160463" indent="-615950">
              <a:spcAft>
                <a:spcPts val="1200"/>
              </a:spcAft>
              <a:buFont typeface="Arial" panose="020B0604020202020204" pitchFamily="34" charset="0"/>
              <a:buChar char="•"/>
            </a:pPr>
            <a:r>
              <a:rPr lang="el-GR" sz="3100" dirty="0"/>
              <a:t>ρ</a:t>
            </a:r>
            <a:r>
              <a:rPr lang="es-ES" sz="3100" baseline="-25000" dirty="0"/>
              <a:t>S(B</a:t>
            </a:r>
            <a:r>
              <a:rPr lang="es-ES" sz="3100" baseline="-50000" dirty="0"/>
              <a:t>1</a:t>
            </a:r>
            <a:r>
              <a:rPr lang="es-ES" sz="3100" baseline="-25000" dirty="0"/>
              <a:t>, B</a:t>
            </a:r>
            <a:r>
              <a:rPr lang="es-ES" sz="3100" baseline="-50000" dirty="0"/>
              <a:t>2</a:t>
            </a:r>
            <a:r>
              <a:rPr lang="es-ES" sz="3100" baseline="-25000" dirty="0"/>
              <a:t>, ..., </a:t>
            </a:r>
            <a:r>
              <a:rPr lang="es-ES" sz="3100" baseline="-25000" dirty="0" err="1"/>
              <a:t>B</a:t>
            </a:r>
            <a:r>
              <a:rPr lang="es-ES" sz="3100" baseline="-50000" dirty="0" err="1"/>
              <a:t>n</a:t>
            </a:r>
            <a:r>
              <a:rPr lang="es-ES" sz="3100" baseline="-25000" dirty="0"/>
              <a:t>)</a:t>
            </a:r>
            <a:r>
              <a:rPr lang="es-ES" sz="3100" dirty="0"/>
              <a:t>(R) </a:t>
            </a:r>
          </a:p>
          <a:p>
            <a:pPr marL="1160463" indent="-615950">
              <a:spcAft>
                <a:spcPts val="1200"/>
              </a:spcAft>
              <a:buFont typeface="Arial" panose="020B0604020202020204" pitchFamily="34" charset="0"/>
              <a:buChar char="•"/>
            </a:pPr>
            <a:r>
              <a:rPr lang="el-GR" sz="3100" dirty="0"/>
              <a:t>ρ</a:t>
            </a:r>
            <a:r>
              <a:rPr lang="es-ES" sz="3100" baseline="-25000" dirty="0"/>
              <a:t>S</a:t>
            </a:r>
            <a:r>
              <a:rPr lang="es-ES" sz="3100" dirty="0"/>
              <a:t>(R)</a:t>
            </a:r>
          </a:p>
          <a:p>
            <a:pPr marL="1160463" indent="-615950">
              <a:spcAft>
                <a:spcPts val="1200"/>
              </a:spcAft>
              <a:buFont typeface="Arial" panose="020B0604020202020204" pitchFamily="34" charset="0"/>
              <a:buChar char="•"/>
            </a:pPr>
            <a:r>
              <a:rPr lang="el-GR" sz="3100" dirty="0"/>
              <a:t>ρ</a:t>
            </a:r>
            <a:r>
              <a:rPr lang="es-ES" sz="3100" baseline="-25000" dirty="0"/>
              <a:t>(B</a:t>
            </a:r>
            <a:r>
              <a:rPr lang="es-ES" sz="3100" baseline="-50000" dirty="0"/>
              <a:t>1</a:t>
            </a:r>
            <a:r>
              <a:rPr lang="es-ES" sz="3100" baseline="-25000" dirty="0"/>
              <a:t>, B</a:t>
            </a:r>
            <a:r>
              <a:rPr lang="es-ES" sz="3100" baseline="-50000" dirty="0"/>
              <a:t>2</a:t>
            </a:r>
            <a:r>
              <a:rPr lang="es-ES" sz="3100" baseline="-25000" dirty="0"/>
              <a:t>, ..., </a:t>
            </a:r>
            <a:r>
              <a:rPr lang="es-ES" sz="3100" baseline="-25000" dirty="0" err="1"/>
              <a:t>B</a:t>
            </a:r>
            <a:r>
              <a:rPr lang="es-ES" sz="3100" baseline="-50000" dirty="0" err="1"/>
              <a:t>n</a:t>
            </a:r>
            <a:r>
              <a:rPr lang="es-ES" sz="3100" baseline="-25000" dirty="0"/>
              <a:t>)</a:t>
            </a:r>
            <a:r>
              <a:rPr lang="es-ES" sz="3100" dirty="0"/>
              <a:t>(R)</a:t>
            </a:r>
          </a:p>
          <a:p>
            <a:pPr>
              <a:spcAft>
                <a:spcPts val="1200"/>
              </a:spcAft>
            </a:pPr>
            <a:r>
              <a:rPr lang="es-ES" sz="3100" dirty="0"/>
              <a:t>Donde el símbolo ρ (rho) se utiliza para especificar el operador RENOMBRAR, S es el nombre de la nueva relación y B</a:t>
            </a:r>
            <a:r>
              <a:rPr lang="es-ES" sz="3100" baseline="-25000" dirty="0"/>
              <a:t>1</a:t>
            </a:r>
            <a:r>
              <a:rPr lang="es-ES" sz="3100" dirty="0"/>
              <a:t>, B</a:t>
            </a:r>
            <a:r>
              <a:rPr lang="es-ES" sz="3100" baseline="-25000" dirty="0"/>
              <a:t>2</a:t>
            </a:r>
            <a:r>
              <a:rPr lang="es-ES" sz="3100" dirty="0"/>
              <a:t>, . . ., </a:t>
            </a:r>
            <a:r>
              <a:rPr lang="es-ES" sz="3100" dirty="0" err="1"/>
              <a:t>B</a:t>
            </a:r>
            <a:r>
              <a:rPr lang="es-ES" sz="3100" baseline="-25000" dirty="0" err="1"/>
              <a:t>n</a:t>
            </a:r>
            <a:r>
              <a:rPr lang="es-ES" sz="3100" dirty="0"/>
              <a:t> son los de los nuevos atributos. La primera expresión renombra tanto la relación como sus atributos, la segunda sólo lo hace con la relación y la tercera sólo con los atributos.</a:t>
            </a:r>
          </a:p>
        </p:txBody>
      </p:sp>
    </p:spTree>
    <p:extLst>
      <p:ext uri="{BB962C8B-B14F-4D97-AF65-F5344CB8AC3E}">
        <p14:creationId xmlns:p14="http://schemas.microsoft.com/office/powerpoint/2010/main" val="325895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fontScale="85000" lnSpcReduction="10000"/>
          </a:bodyPr>
          <a:lstStyle/>
          <a:p>
            <a:pPr algn="ctr">
              <a:lnSpc>
                <a:spcPct val="100000"/>
              </a:lnSpc>
            </a:pPr>
            <a:r>
              <a:rPr lang="es-ES" sz="4300" dirty="0">
                <a:solidFill>
                  <a:srgbClr val="572314"/>
                </a:solidFill>
                <a:latin typeface="Gill Sans MT"/>
              </a:rPr>
              <a:t>Unión (</a:t>
            </a:r>
            <a:r>
              <a:rPr lang="el-GR" sz="4300" dirty="0">
                <a:solidFill>
                  <a:srgbClr val="572314"/>
                </a:solidFill>
                <a:latin typeface="Gill Sans MT"/>
              </a:rPr>
              <a:t>∪</a:t>
            </a:r>
            <a:r>
              <a:rPr lang="es-AR" sz="4300" dirty="0">
                <a:solidFill>
                  <a:srgbClr val="572314"/>
                </a:solidFill>
                <a:latin typeface="Gill Sans MT"/>
              </a:rPr>
              <a:t>) - </a:t>
            </a:r>
            <a:r>
              <a:rPr lang="es-ES" sz="4300" dirty="0">
                <a:solidFill>
                  <a:srgbClr val="572314"/>
                </a:solidFill>
                <a:latin typeface="Gill Sans MT"/>
              </a:rPr>
              <a:t>Intersección (</a:t>
            </a:r>
            <a:r>
              <a:rPr lang="el-GR" sz="4300" dirty="0">
                <a:solidFill>
                  <a:srgbClr val="572314"/>
                </a:solidFill>
                <a:latin typeface="Gill Sans MT"/>
              </a:rPr>
              <a:t>∩</a:t>
            </a:r>
            <a:r>
              <a:rPr lang="es-AR" sz="4300" dirty="0">
                <a:solidFill>
                  <a:srgbClr val="572314"/>
                </a:solidFill>
                <a:latin typeface="Gill Sans MT"/>
              </a:rPr>
              <a:t>)</a:t>
            </a:r>
            <a:r>
              <a:rPr lang="es-ES" sz="4300" dirty="0">
                <a:solidFill>
                  <a:srgbClr val="572314"/>
                </a:solidFill>
                <a:latin typeface="Gill Sans MT"/>
              </a:rPr>
              <a:t> - Diferencia (</a:t>
            </a:r>
            <a:r>
              <a:rPr lang="es-AR" sz="4300" dirty="0">
                <a:solidFill>
                  <a:srgbClr val="572314"/>
                </a:solidFill>
                <a:latin typeface="Gill Sans MT"/>
              </a:rPr>
              <a:t>-)</a:t>
            </a:r>
            <a:endParaRPr lang="es-ES" sz="4300" dirty="0">
              <a:solidFill>
                <a:srgbClr val="572314"/>
              </a:solidFill>
              <a:latin typeface="Gill Sans MT"/>
            </a:endParaRPr>
          </a:p>
        </p:txBody>
      </p:sp>
      <p:sp>
        <p:nvSpPr>
          <p:cNvPr id="7" name="Rectángulo 6">
            <a:extLst>
              <a:ext uri="{FF2B5EF4-FFF2-40B4-BE49-F238E27FC236}">
                <a16:creationId xmlns:a16="http://schemas.microsoft.com/office/drawing/2014/main" id="{F924FFAF-2E6E-4DDB-9CFB-4B3F4A374FDA}"/>
              </a:ext>
            </a:extLst>
          </p:cNvPr>
          <p:cNvSpPr/>
          <p:nvPr/>
        </p:nvSpPr>
        <p:spPr>
          <a:xfrm>
            <a:off x="215154" y="756136"/>
            <a:ext cx="8713692" cy="5978771"/>
          </a:xfrm>
          <a:prstGeom prst="rect">
            <a:avLst/>
          </a:prstGeom>
        </p:spPr>
        <p:txBody>
          <a:bodyPr wrap="square">
            <a:normAutofit fontScale="85000" lnSpcReduction="20000"/>
          </a:bodyPr>
          <a:lstStyle/>
          <a:p>
            <a:pPr>
              <a:spcAft>
                <a:spcPts val="1200"/>
              </a:spcAft>
            </a:pPr>
            <a:r>
              <a:rPr lang="es-ES" sz="3100" dirty="0"/>
              <a:t>La UNIÓN, la INTERSECCIÓN y la DIFERENCIA DE CONJUNTOS son operaciones binarias, es decir, se aplican a dos conjuntos (de tuplas).</a:t>
            </a:r>
          </a:p>
          <a:p>
            <a:pPr>
              <a:spcAft>
                <a:spcPts val="1200"/>
              </a:spcAft>
            </a:pPr>
            <a:r>
              <a:rPr lang="es-ES" sz="3100" dirty="0"/>
              <a:t>Las relaciones sobre las que se aplican estas tres operaciones deben tener el mismo tipo de tuplas; esta condición recibe el nombre de </a:t>
            </a:r>
            <a:r>
              <a:rPr lang="es-ES" sz="3100" b="1" dirty="0">
                <a:effectLst>
                  <a:outerShdw blurRad="38100" dist="38100" dir="2700000" algn="tl">
                    <a:srgbClr val="000000">
                      <a:alpha val="43137"/>
                    </a:srgbClr>
                  </a:outerShdw>
                </a:effectLst>
              </a:rPr>
              <a:t>compatibilidad de unión</a:t>
            </a:r>
            <a:r>
              <a:rPr lang="es-ES" sz="3100" dirty="0"/>
              <a:t>.</a:t>
            </a:r>
          </a:p>
          <a:p>
            <a:pPr marL="457200" indent="-457200">
              <a:spcAft>
                <a:spcPts val="1200"/>
              </a:spcAft>
              <a:buFont typeface="Arial" panose="020B0604020202020204" pitchFamily="34" charset="0"/>
              <a:buChar char="•"/>
            </a:pPr>
            <a:r>
              <a:rPr lang="es-ES" sz="3100" dirty="0"/>
              <a:t>UNIÓN. El resultado de esta operación,  especificada como R ∪ S, es una relación que incluye todas las tuplas que están tanto en R como en S o en ambas, R y S. Las tuplas duplicadas se eliminan.</a:t>
            </a:r>
          </a:p>
          <a:p>
            <a:pPr marL="457200" indent="-457200">
              <a:spcAft>
                <a:spcPts val="1200"/>
              </a:spcAft>
              <a:buFont typeface="Arial" panose="020B0604020202020204" pitchFamily="34" charset="0"/>
              <a:buChar char="•"/>
            </a:pPr>
            <a:r>
              <a:rPr lang="es-ES" sz="3100" dirty="0"/>
              <a:t>INTERSECCIÓN. El resultado de esta operación, especificada como R </a:t>
            </a:r>
            <a:r>
              <a:rPr lang="es-AR" sz="3100" dirty="0"/>
              <a:t>∩</a:t>
            </a:r>
            <a:r>
              <a:rPr lang="es-ES" sz="3100" dirty="0"/>
              <a:t> S, es una relación que incluye todas las tuplas que están en R y en S.</a:t>
            </a:r>
          </a:p>
          <a:p>
            <a:pPr marL="457200" indent="-457200">
              <a:spcAft>
                <a:spcPts val="1200"/>
              </a:spcAft>
              <a:buFont typeface="Arial" panose="020B0604020202020204" pitchFamily="34" charset="0"/>
              <a:buChar char="•"/>
            </a:pPr>
            <a:r>
              <a:rPr lang="es-ES" sz="3100" dirty="0"/>
              <a:t>DIFERENCIA DE CONJUNTO (o MENOS). El resultado de esta operación, especificada como R - S, es una relación que incluye todas las tuplas que están en R pero no en S.</a:t>
            </a:r>
          </a:p>
        </p:txBody>
      </p:sp>
    </p:spTree>
    <p:extLst>
      <p:ext uri="{BB962C8B-B14F-4D97-AF65-F5344CB8AC3E}">
        <p14:creationId xmlns:p14="http://schemas.microsoft.com/office/powerpoint/2010/main" val="147238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fontScale="85000" lnSpcReduction="10000"/>
          </a:bodyPr>
          <a:lstStyle/>
          <a:p>
            <a:pPr algn="ctr">
              <a:lnSpc>
                <a:spcPct val="100000"/>
              </a:lnSpc>
            </a:pPr>
            <a:r>
              <a:rPr lang="es-ES" sz="4300" dirty="0">
                <a:solidFill>
                  <a:srgbClr val="572314"/>
                </a:solidFill>
                <a:latin typeface="Gill Sans MT"/>
              </a:rPr>
              <a:t>Unión (</a:t>
            </a:r>
            <a:r>
              <a:rPr lang="el-GR" sz="4300" dirty="0">
                <a:solidFill>
                  <a:srgbClr val="572314"/>
                </a:solidFill>
                <a:latin typeface="Gill Sans MT"/>
              </a:rPr>
              <a:t>∪</a:t>
            </a:r>
            <a:r>
              <a:rPr lang="es-AR" sz="4300" dirty="0">
                <a:solidFill>
                  <a:srgbClr val="572314"/>
                </a:solidFill>
                <a:latin typeface="Gill Sans MT"/>
              </a:rPr>
              <a:t>) - </a:t>
            </a:r>
            <a:r>
              <a:rPr lang="es-ES" sz="4300" dirty="0">
                <a:solidFill>
                  <a:srgbClr val="572314"/>
                </a:solidFill>
                <a:latin typeface="Gill Sans MT"/>
              </a:rPr>
              <a:t>Intersección (</a:t>
            </a:r>
            <a:r>
              <a:rPr lang="el-GR" sz="4300" dirty="0">
                <a:solidFill>
                  <a:srgbClr val="572314"/>
                </a:solidFill>
                <a:latin typeface="Gill Sans MT"/>
              </a:rPr>
              <a:t>∩</a:t>
            </a:r>
            <a:r>
              <a:rPr lang="es-AR" sz="4300" dirty="0">
                <a:solidFill>
                  <a:srgbClr val="572314"/>
                </a:solidFill>
                <a:latin typeface="Gill Sans MT"/>
              </a:rPr>
              <a:t>)</a:t>
            </a:r>
            <a:r>
              <a:rPr lang="es-ES" sz="4300" dirty="0">
                <a:solidFill>
                  <a:srgbClr val="572314"/>
                </a:solidFill>
                <a:latin typeface="Gill Sans MT"/>
              </a:rPr>
              <a:t> - Diferencia (</a:t>
            </a:r>
            <a:r>
              <a:rPr lang="es-AR" sz="4300" dirty="0">
                <a:solidFill>
                  <a:srgbClr val="572314"/>
                </a:solidFill>
                <a:latin typeface="Gill Sans MT"/>
              </a:rPr>
              <a:t>-)</a:t>
            </a:r>
            <a:endParaRPr lang="es-ES" sz="4300" dirty="0">
              <a:solidFill>
                <a:srgbClr val="572314"/>
              </a:solidFill>
              <a:latin typeface="Gill Sans MT"/>
            </a:endParaRPr>
          </a:p>
        </p:txBody>
      </p:sp>
      <p:sp>
        <p:nvSpPr>
          <p:cNvPr id="7" name="Rectángulo 6">
            <a:extLst>
              <a:ext uri="{FF2B5EF4-FFF2-40B4-BE49-F238E27FC236}">
                <a16:creationId xmlns:a16="http://schemas.microsoft.com/office/drawing/2014/main" id="{F924FFAF-2E6E-4DDB-9CFB-4B3F4A374FDA}"/>
              </a:ext>
            </a:extLst>
          </p:cNvPr>
          <p:cNvSpPr/>
          <p:nvPr/>
        </p:nvSpPr>
        <p:spPr>
          <a:xfrm>
            <a:off x="215154" y="756136"/>
            <a:ext cx="8713692" cy="5978771"/>
          </a:xfrm>
          <a:prstGeom prst="rect">
            <a:avLst/>
          </a:prstGeom>
        </p:spPr>
        <p:txBody>
          <a:bodyPr wrap="square">
            <a:normAutofit/>
          </a:bodyPr>
          <a:lstStyle/>
          <a:p>
            <a:pPr>
              <a:spcAft>
                <a:spcPts val="1200"/>
              </a:spcAft>
            </a:pPr>
            <a:r>
              <a:rPr lang="es-ES" sz="3100" dirty="0"/>
              <a:t>Tanto la UNIÓN como la INTERSECCIÓN son operaciones conmutativas, esto es,</a:t>
            </a:r>
          </a:p>
          <a:p>
            <a:pPr marL="914400" lvl="1" indent="-457200">
              <a:spcAft>
                <a:spcPts val="1200"/>
              </a:spcAft>
              <a:buFont typeface="Arial" panose="020B0604020202020204" pitchFamily="34" charset="0"/>
              <a:buChar char="•"/>
            </a:pPr>
            <a:r>
              <a:rPr lang="es-ES" sz="3100" dirty="0"/>
              <a:t>R ∪ S = S ∪ R</a:t>
            </a:r>
          </a:p>
          <a:p>
            <a:pPr marL="914400" lvl="1" indent="-457200">
              <a:spcAft>
                <a:spcPts val="1200"/>
              </a:spcAft>
              <a:buFont typeface="Arial" panose="020B0604020202020204" pitchFamily="34" charset="0"/>
              <a:buChar char="•"/>
            </a:pPr>
            <a:r>
              <a:rPr lang="es-ES" sz="3100" dirty="0"/>
              <a:t>R </a:t>
            </a:r>
            <a:r>
              <a:rPr lang="es-AR" sz="3100" dirty="0"/>
              <a:t>∩</a:t>
            </a:r>
            <a:r>
              <a:rPr lang="es-ES" sz="3100" dirty="0"/>
              <a:t> S = S </a:t>
            </a:r>
            <a:r>
              <a:rPr lang="es-AR" sz="3100" dirty="0"/>
              <a:t>∩</a:t>
            </a:r>
            <a:r>
              <a:rPr lang="es-ES" sz="3100" dirty="0"/>
              <a:t> R</a:t>
            </a:r>
          </a:p>
          <a:p>
            <a:pPr>
              <a:spcAft>
                <a:spcPts val="1200"/>
              </a:spcAft>
            </a:pPr>
            <a:r>
              <a:rPr lang="es-ES" sz="3100" dirty="0"/>
              <a:t>También son estructuras asociativas, es decir,</a:t>
            </a:r>
          </a:p>
          <a:p>
            <a:pPr marL="914400" lvl="1" indent="-457200">
              <a:spcAft>
                <a:spcPts val="1200"/>
              </a:spcAft>
              <a:buFont typeface="Arial" panose="020B0604020202020204" pitchFamily="34" charset="0"/>
              <a:buChar char="•"/>
            </a:pPr>
            <a:r>
              <a:rPr lang="es-ES" sz="3100" dirty="0"/>
              <a:t>R ∪ (S ∪ T) = (R ∪ S) ∪ T</a:t>
            </a:r>
          </a:p>
          <a:p>
            <a:pPr marL="914400" lvl="1" indent="-457200">
              <a:spcAft>
                <a:spcPts val="1200"/>
              </a:spcAft>
              <a:buFont typeface="Arial" panose="020B0604020202020204" pitchFamily="34" charset="0"/>
              <a:buChar char="•"/>
            </a:pPr>
            <a:r>
              <a:rPr lang="es-ES" sz="3100" dirty="0"/>
              <a:t>(R </a:t>
            </a:r>
            <a:r>
              <a:rPr lang="es-AR" sz="3100" dirty="0"/>
              <a:t>∩</a:t>
            </a:r>
            <a:r>
              <a:rPr lang="es-ES" sz="3100" dirty="0"/>
              <a:t> S) </a:t>
            </a:r>
            <a:r>
              <a:rPr lang="es-AR" sz="3100" dirty="0"/>
              <a:t>∩</a:t>
            </a:r>
            <a:r>
              <a:rPr lang="es-ES" sz="3100" dirty="0"/>
              <a:t> T = R </a:t>
            </a:r>
            <a:r>
              <a:rPr lang="es-AR" sz="3100" dirty="0"/>
              <a:t>∩</a:t>
            </a:r>
            <a:r>
              <a:rPr lang="es-ES" sz="3100" dirty="0"/>
              <a:t> (S </a:t>
            </a:r>
            <a:r>
              <a:rPr lang="es-AR" sz="3100" dirty="0"/>
              <a:t>∩</a:t>
            </a:r>
            <a:r>
              <a:rPr lang="es-ES" sz="3100" dirty="0"/>
              <a:t> T)</a:t>
            </a:r>
          </a:p>
          <a:p>
            <a:r>
              <a:rPr lang="es-ES" sz="3100" dirty="0"/>
              <a:t>La operación MENOS no es conmutativa; por tanto, en general,</a:t>
            </a:r>
          </a:p>
          <a:p>
            <a:pPr marL="914400" lvl="1" indent="-457200">
              <a:buFont typeface="Arial" panose="020B0604020202020204" pitchFamily="34" charset="0"/>
              <a:buChar char="•"/>
            </a:pPr>
            <a:r>
              <a:rPr lang="es-AR" sz="3100" dirty="0"/>
              <a:t>R – S ≠ S – R</a:t>
            </a:r>
            <a:endParaRPr lang="es-ES" sz="3100" dirty="0"/>
          </a:p>
          <a:p>
            <a:pPr marL="457200" indent="-457200">
              <a:spcAft>
                <a:spcPts val="1200"/>
              </a:spcAft>
              <a:buFont typeface="Arial" panose="020B0604020202020204" pitchFamily="34" charset="0"/>
              <a:buChar char="•"/>
            </a:pPr>
            <a:endParaRPr lang="es-ES" sz="3100" dirty="0"/>
          </a:p>
        </p:txBody>
      </p:sp>
    </p:spTree>
    <p:extLst>
      <p:ext uri="{BB962C8B-B14F-4D97-AF65-F5344CB8AC3E}">
        <p14:creationId xmlns:p14="http://schemas.microsoft.com/office/powerpoint/2010/main" val="90047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Unión (</a:t>
            </a:r>
            <a:r>
              <a:rPr lang="el-GR" sz="4300" dirty="0">
                <a:solidFill>
                  <a:srgbClr val="572314"/>
                </a:solidFill>
                <a:latin typeface="Gill Sans MT"/>
              </a:rPr>
              <a:t>∪</a:t>
            </a:r>
            <a:r>
              <a:rPr lang="es-AR" sz="4300" dirty="0">
                <a:solidFill>
                  <a:srgbClr val="572314"/>
                </a:solidFill>
                <a:latin typeface="Gill Sans MT"/>
              </a:rPr>
              <a:t>)</a:t>
            </a:r>
            <a:endParaRPr lang="es-ES" sz="4300" dirty="0">
              <a:solidFill>
                <a:srgbClr val="572314"/>
              </a:solidFill>
              <a:latin typeface="Gill Sans MT"/>
            </a:endParaRPr>
          </a:p>
        </p:txBody>
      </p:sp>
      <p:sp>
        <p:nvSpPr>
          <p:cNvPr id="7" name="Rectángulo 6">
            <a:extLst>
              <a:ext uri="{FF2B5EF4-FFF2-40B4-BE49-F238E27FC236}">
                <a16:creationId xmlns:a16="http://schemas.microsoft.com/office/drawing/2014/main" id="{F924FFAF-2E6E-4DDB-9CFB-4B3F4A374FDA}"/>
              </a:ext>
            </a:extLst>
          </p:cNvPr>
          <p:cNvSpPr/>
          <p:nvPr/>
        </p:nvSpPr>
        <p:spPr>
          <a:xfrm>
            <a:off x="1019908" y="1138119"/>
            <a:ext cx="7315200" cy="602758"/>
          </a:xfrm>
          <a:prstGeom prst="rect">
            <a:avLst/>
          </a:prstGeom>
        </p:spPr>
        <p:txBody>
          <a:bodyPr wrap="square">
            <a:noAutofit/>
          </a:bodyPr>
          <a:lstStyle/>
          <a:p>
            <a:pPr>
              <a:spcAft>
                <a:spcPts val="1200"/>
              </a:spcAft>
            </a:pPr>
            <a:r>
              <a:rPr lang="es-ES" sz="3200" dirty="0"/>
              <a:t>RESULTADO ← ESTUDIANTE ∪ </a:t>
            </a:r>
            <a:r>
              <a:rPr lang="es-AR" sz="3200" dirty="0"/>
              <a:t>PROFESOR</a:t>
            </a:r>
            <a:endParaRPr lang="es-ES" sz="3200" dirty="0"/>
          </a:p>
        </p:txBody>
      </p:sp>
      <p:pic>
        <p:nvPicPr>
          <p:cNvPr id="4" name="Imagen 3">
            <a:extLst>
              <a:ext uri="{FF2B5EF4-FFF2-40B4-BE49-F238E27FC236}">
                <a16:creationId xmlns:a16="http://schemas.microsoft.com/office/drawing/2014/main" id="{24F0EB87-82B4-4890-8DCC-13CC87B7B9ED}"/>
              </a:ext>
            </a:extLst>
          </p:cNvPr>
          <p:cNvPicPr>
            <a:picLocks noChangeAspect="1"/>
          </p:cNvPicPr>
          <p:nvPr/>
        </p:nvPicPr>
        <p:blipFill>
          <a:blip r:embed="rId3"/>
          <a:stretch>
            <a:fillRect/>
          </a:stretch>
        </p:blipFill>
        <p:spPr>
          <a:xfrm>
            <a:off x="6044709" y="2276237"/>
            <a:ext cx="2971969" cy="4552516"/>
          </a:xfrm>
          <a:prstGeom prst="rect">
            <a:avLst/>
          </a:prstGeom>
        </p:spPr>
      </p:pic>
      <p:pic>
        <p:nvPicPr>
          <p:cNvPr id="6" name="Imagen 5">
            <a:extLst>
              <a:ext uri="{FF2B5EF4-FFF2-40B4-BE49-F238E27FC236}">
                <a16:creationId xmlns:a16="http://schemas.microsoft.com/office/drawing/2014/main" id="{763A403F-E035-4959-89F1-EE5FC40BBC8D}"/>
              </a:ext>
            </a:extLst>
          </p:cNvPr>
          <p:cNvPicPr>
            <a:picLocks noChangeAspect="1"/>
          </p:cNvPicPr>
          <p:nvPr/>
        </p:nvPicPr>
        <p:blipFill>
          <a:blip r:embed="rId4"/>
          <a:stretch>
            <a:fillRect/>
          </a:stretch>
        </p:blipFill>
        <p:spPr>
          <a:xfrm>
            <a:off x="320753" y="2078152"/>
            <a:ext cx="5105400" cy="3400425"/>
          </a:xfrm>
          <a:prstGeom prst="rect">
            <a:avLst/>
          </a:prstGeom>
        </p:spPr>
      </p:pic>
    </p:spTree>
    <p:extLst>
      <p:ext uri="{BB962C8B-B14F-4D97-AF65-F5344CB8AC3E}">
        <p14:creationId xmlns:p14="http://schemas.microsoft.com/office/powerpoint/2010/main" val="331196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Intersección (</a:t>
            </a:r>
            <a:r>
              <a:rPr lang="el-GR" sz="4300" dirty="0">
                <a:solidFill>
                  <a:srgbClr val="572314"/>
                </a:solidFill>
                <a:latin typeface="Gill Sans MT"/>
              </a:rPr>
              <a:t>∩</a:t>
            </a:r>
            <a:r>
              <a:rPr lang="es-AR" sz="4300" dirty="0">
                <a:solidFill>
                  <a:srgbClr val="572314"/>
                </a:solidFill>
                <a:latin typeface="Gill Sans MT"/>
              </a:rPr>
              <a:t>)</a:t>
            </a:r>
            <a:endParaRPr lang="es-ES" sz="4300" dirty="0">
              <a:solidFill>
                <a:srgbClr val="572314"/>
              </a:solidFill>
              <a:latin typeface="Gill Sans MT"/>
            </a:endParaRPr>
          </a:p>
        </p:txBody>
      </p:sp>
      <p:sp>
        <p:nvSpPr>
          <p:cNvPr id="7" name="Rectángulo 6">
            <a:extLst>
              <a:ext uri="{FF2B5EF4-FFF2-40B4-BE49-F238E27FC236}">
                <a16:creationId xmlns:a16="http://schemas.microsoft.com/office/drawing/2014/main" id="{F924FFAF-2E6E-4DDB-9CFB-4B3F4A374FDA}"/>
              </a:ext>
            </a:extLst>
          </p:cNvPr>
          <p:cNvSpPr/>
          <p:nvPr/>
        </p:nvSpPr>
        <p:spPr>
          <a:xfrm>
            <a:off x="430308" y="1143002"/>
            <a:ext cx="8713692" cy="720968"/>
          </a:xfrm>
          <a:prstGeom prst="rect">
            <a:avLst/>
          </a:prstGeom>
        </p:spPr>
        <p:txBody>
          <a:bodyPr wrap="square">
            <a:normAutofit/>
          </a:bodyPr>
          <a:lstStyle/>
          <a:p>
            <a:pPr lvl="1">
              <a:spcAft>
                <a:spcPts val="1200"/>
              </a:spcAft>
            </a:pPr>
            <a:r>
              <a:rPr lang="es-ES" sz="3200" dirty="0"/>
              <a:t>RESULTADO ← ESTUDIANTE </a:t>
            </a:r>
            <a:r>
              <a:rPr lang="es-AR" sz="3200" dirty="0"/>
              <a:t>∩</a:t>
            </a:r>
            <a:r>
              <a:rPr lang="es-ES" sz="3200" dirty="0"/>
              <a:t> </a:t>
            </a:r>
            <a:r>
              <a:rPr lang="es-AR" sz="3200" dirty="0"/>
              <a:t>PROFESOR</a:t>
            </a:r>
            <a:endParaRPr lang="es-ES" sz="3200" dirty="0"/>
          </a:p>
        </p:txBody>
      </p:sp>
      <p:pic>
        <p:nvPicPr>
          <p:cNvPr id="4" name="Imagen 3">
            <a:extLst>
              <a:ext uri="{FF2B5EF4-FFF2-40B4-BE49-F238E27FC236}">
                <a16:creationId xmlns:a16="http://schemas.microsoft.com/office/drawing/2014/main" id="{25C225AB-5F89-4C37-BFF0-6A3BFE366041}"/>
              </a:ext>
            </a:extLst>
          </p:cNvPr>
          <p:cNvPicPr>
            <a:picLocks noChangeAspect="1"/>
          </p:cNvPicPr>
          <p:nvPr/>
        </p:nvPicPr>
        <p:blipFill>
          <a:blip r:embed="rId3"/>
          <a:stretch>
            <a:fillRect/>
          </a:stretch>
        </p:blipFill>
        <p:spPr>
          <a:xfrm>
            <a:off x="267999" y="1863970"/>
            <a:ext cx="5105400" cy="3400425"/>
          </a:xfrm>
          <a:prstGeom prst="rect">
            <a:avLst/>
          </a:prstGeom>
        </p:spPr>
      </p:pic>
      <p:pic>
        <p:nvPicPr>
          <p:cNvPr id="2" name="Imagen 1">
            <a:extLst>
              <a:ext uri="{FF2B5EF4-FFF2-40B4-BE49-F238E27FC236}">
                <a16:creationId xmlns:a16="http://schemas.microsoft.com/office/drawing/2014/main" id="{64D82FDC-CB47-41E2-BB4A-E66D83F8D121}"/>
              </a:ext>
            </a:extLst>
          </p:cNvPr>
          <p:cNvPicPr>
            <a:picLocks noChangeAspect="1"/>
          </p:cNvPicPr>
          <p:nvPr/>
        </p:nvPicPr>
        <p:blipFill>
          <a:blip r:embed="rId4"/>
          <a:stretch>
            <a:fillRect/>
          </a:stretch>
        </p:blipFill>
        <p:spPr>
          <a:xfrm>
            <a:off x="5948497" y="2347181"/>
            <a:ext cx="2620404" cy="1741610"/>
          </a:xfrm>
          <a:prstGeom prst="rect">
            <a:avLst/>
          </a:prstGeom>
        </p:spPr>
      </p:pic>
    </p:spTree>
    <p:extLst>
      <p:ext uri="{BB962C8B-B14F-4D97-AF65-F5344CB8AC3E}">
        <p14:creationId xmlns:p14="http://schemas.microsoft.com/office/powerpoint/2010/main" val="2637817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Diferencia (</a:t>
            </a:r>
            <a:r>
              <a:rPr lang="es-AR" sz="4300" dirty="0">
                <a:solidFill>
                  <a:srgbClr val="572314"/>
                </a:solidFill>
                <a:latin typeface="Gill Sans MT"/>
              </a:rPr>
              <a:t>-)</a:t>
            </a:r>
            <a:endParaRPr lang="es-ES" sz="4300" dirty="0">
              <a:solidFill>
                <a:srgbClr val="572314"/>
              </a:solidFill>
              <a:latin typeface="Gill Sans MT"/>
            </a:endParaRPr>
          </a:p>
        </p:txBody>
      </p:sp>
      <p:pic>
        <p:nvPicPr>
          <p:cNvPr id="4" name="Imagen 3">
            <a:extLst>
              <a:ext uri="{FF2B5EF4-FFF2-40B4-BE49-F238E27FC236}">
                <a16:creationId xmlns:a16="http://schemas.microsoft.com/office/drawing/2014/main" id="{88BCCFB4-E00C-4D90-BF04-E7A7E91A7212}"/>
              </a:ext>
            </a:extLst>
          </p:cNvPr>
          <p:cNvPicPr>
            <a:picLocks noChangeAspect="1"/>
          </p:cNvPicPr>
          <p:nvPr/>
        </p:nvPicPr>
        <p:blipFill>
          <a:blip r:embed="rId3"/>
          <a:stretch>
            <a:fillRect/>
          </a:stretch>
        </p:blipFill>
        <p:spPr>
          <a:xfrm>
            <a:off x="267999" y="1863970"/>
            <a:ext cx="5105400" cy="3400425"/>
          </a:xfrm>
          <a:prstGeom prst="rect">
            <a:avLst/>
          </a:prstGeom>
        </p:spPr>
      </p:pic>
      <p:sp>
        <p:nvSpPr>
          <p:cNvPr id="6" name="Rectángulo 5">
            <a:extLst>
              <a:ext uri="{FF2B5EF4-FFF2-40B4-BE49-F238E27FC236}">
                <a16:creationId xmlns:a16="http://schemas.microsoft.com/office/drawing/2014/main" id="{5E65C2E1-E731-4AA4-A5AF-501346CFE4E1}"/>
              </a:ext>
            </a:extLst>
          </p:cNvPr>
          <p:cNvSpPr/>
          <p:nvPr/>
        </p:nvSpPr>
        <p:spPr>
          <a:xfrm>
            <a:off x="430308" y="1143002"/>
            <a:ext cx="8713692" cy="720968"/>
          </a:xfrm>
          <a:prstGeom prst="rect">
            <a:avLst/>
          </a:prstGeom>
        </p:spPr>
        <p:txBody>
          <a:bodyPr wrap="square">
            <a:normAutofit/>
          </a:bodyPr>
          <a:lstStyle/>
          <a:p>
            <a:pPr lvl="1">
              <a:spcAft>
                <a:spcPts val="1200"/>
              </a:spcAft>
            </a:pPr>
            <a:r>
              <a:rPr lang="es-ES" sz="3200" dirty="0"/>
              <a:t>RESULTADO ← ESTUDIANTE </a:t>
            </a:r>
            <a:r>
              <a:rPr lang="es-AR" sz="3200" dirty="0"/>
              <a:t>-</a:t>
            </a:r>
            <a:r>
              <a:rPr lang="es-ES" sz="3200" dirty="0"/>
              <a:t> </a:t>
            </a:r>
            <a:r>
              <a:rPr lang="es-AR" sz="3200" dirty="0"/>
              <a:t>PROFESOR</a:t>
            </a:r>
            <a:endParaRPr lang="es-ES" sz="3200" dirty="0"/>
          </a:p>
        </p:txBody>
      </p:sp>
      <p:pic>
        <p:nvPicPr>
          <p:cNvPr id="2" name="Imagen 1">
            <a:extLst>
              <a:ext uri="{FF2B5EF4-FFF2-40B4-BE49-F238E27FC236}">
                <a16:creationId xmlns:a16="http://schemas.microsoft.com/office/drawing/2014/main" id="{6431F016-CF20-421F-85A3-030E135DF4BA}"/>
              </a:ext>
            </a:extLst>
          </p:cNvPr>
          <p:cNvPicPr>
            <a:picLocks noChangeAspect="1"/>
          </p:cNvPicPr>
          <p:nvPr/>
        </p:nvPicPr>
        <p:blipFill>
          <a:blip r:embed="rId4"/>
          <a:stretch>
            <a:fillRect/>
          </a:stretch>
        </p:blipFill>
        <p:spPr>
          <a:xfrm>
            <a:off x="5824086" y="2477369"/>
            <a:ext cx="2475851" cy="2516662"/>
          </a:xfrm>
          <a:prstGeom prst="rect">
            <a:avLst/>
          </a:prstGeom>
        </p:spPr>
      </p:pic>
    </p:spTree>
    <p:extLst>
      <p:ext uri="{BB962C8B-B14F-4D97-AF65-F5344CB8AC3E}">
        <p14:creationId xmlns:p14="http://schemas.microsoft.com/office/powerpoint/2010/main" val="392703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Diferencia (</a:t>
            </a:r>
            <a:r>
              <a:rPr lang="es-AR" sz="4300" dirty="0">
                <a:solidFill>
                  <a:srgbClr val="572314"/>
                </a:solidFill>
                <a:latin typeface="Gill Sans MT"/>
              </a:rPr>
              <a:t>-)</a:t>
            </a:r>
            <a:endParaRPr lang="es-ES" sz="4300" dirty="0">
              <a:solidFill>
                <a:srgbClr val="572314"/>
              </a:solidFill>
              <a:latin typeface="Gill Sans MT"/>
            </a:endParaRPr>
          </a:p>
        </p:txBody>
      </p:sp>
      <p:pic>
        <p:nvPicPr>
          <p:cNvPr id="4" name="Imagen 3">
            <a:extLst>
              <a:ext uri="{FF2B5EF4-FFF2-40B4-BE49-F238E27FC236}">
                <a16:creationId xmlns:a16="http://schemas.microsoft.com/office/drawing/2014/main" id="{88BCCFB4-E00C-4D90-BF04-E7A7E91A7212}"/>
              </a:ext>
            </a:extLst>
          </p:cNvPr>
          <p:cNvPicPr>
            <a:picLocks noChangeAspect="1"/>
          </p:cNvPicPr>
          <p:nvPr/>
        </p:nvPicPr>
        <p:blipFill>
          <a:blip r:embed="rId3"/>
          <a:stretch>
            <a:fillRect/>
          </a:stretch>
        </p:blipFill>
        <p:spPr>
          <a:xfrm>
            <a:off x="267999" y="1863970"/>
            <a:ext cx="5105400" cy="3400425"/>
          </a:xfrm>
          <a:prstGeom prst="rect">
            <a:avLst/>
          </a:prstGeom>
        </p:spPr>
      </p:pic>
      <p:sp>
        <p:nvSpPr>
          <p:cNvPr id="6" name="Rectángulo 5">
            <a:extLst>
              <a:ext uri="{FF2B5EF4-FFF2-40B4-BE49-F238E27FC236}">
                <a16:creationId xmlns:a16="http://schemas.microsoft.com/office/drawing/2014/main" id="{5E65C2E1-E731-4AA4-A5AF-501346CFE4E1}"/>
              </a:ext>
            </a:extLst>
          </p:cNvPr>
          <p:cNvSpPr/>
          <p:nvPr/>
        </p:nvSpPr>
        <p:spPr>
          <a:xfrm>
            <a:off x="430308" y="1143002"/>
            <a:ext cx="8713692" cy="720968"/>
          </a:xfrm>
          <a:prstGeom prst="rect">
            <a:avLst/>
          </a:prstGeom>
        </p:spPr>
        <p:txBody>
          <a:bodyPr wrap="square">
            <a:normAutofit/>
          </a:bodyPr>
          <a:lstStyle/>
          <a:p>
            <a:pPr lvl="1">
              <a:spcAft>
                <a:spcPts val="1200"/>
              </a:spcAft>
            </a:pPr>
            <a:r>
              <a:rPr lang="es-ES" sz="3200" dirty="0"/>
              <a:t>RESULTADO ← </a:t>
            </a:r>
            <a:r>
              <a:rPr lang="es-AR" sz="3200" dirty="0"/>
              <a:t>PROFESOR - </a:t>
            </a:r>
            <a:r>
              <a:rPr lang="es-ES" sz="3200" dirty="0"/>
              <a:t>ESTUDIANTE</a:t>
            </a:r>
          </a:p>
        </p:txBody>
      </p:sp>
      <p:pic>
        <p:nvPicPr>
          <p:cNvPr id="2" name="Imagen 1">
            <a:extLst>
              <a:ext uri="{FF2B5EF4-FFF2-40B4-BE49-F238E27FC236}">
                <a16:creationId xmlns:a16="http://schemas.microsoft.com/office/drawing/2014/main" id="{C3EBA9D9-005D-4123-BE2F-9096A5194FDA}"/>
              </a:ext>
            </a:extLst>
          </p:cNvPr>
          <p:cNvPicPr>
            <a:picLocks noChangeAspect="1"/>
          </p:cNvPicPr>
          <p:nvPr/>
        </p:nvPicPr>
        <p:blipFill>
          <a:blip r:embed="rId4"/>
          <a:stretch>
            <a:fillRect/>
          </a:stretch>
        </p:blipFill>
        <p:spPr>
          <a:xfrm>
            <a:off x="5578353" y="2894867"/>
            <a:ext cx="3085932" cy="1877157"/>
          </a:xfrm>
          <a:prstGeom prst="rect">
            <a:avLst/>
          </a:prstGeom>
        </p:spPr>
      </p:pic>
    </p:spTree>
    <p:extLst>
      <p:ext uri="{BB962C8B-B14F-4D97-AF65-F5344CB8AC3E}">
        <p14:creationId xmlns:p14="http://schemas.microsoft.com/office/powerpoint/2010/main" val="3842499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El producto cartesiano (</a:t>
            </a:r>
            <a:r>
              <a:rPr lang="es-AR" sz="4300" dirty="0">
                <a:solidFill>
                  <a:srgbClr val="572314"/>
                </a:solidFill>
                <a:latin typeface="Gill Sans MT"/>
              </a:rPr>
              <a:t>×)</a:t>
            </a:r>
            <a:endParaRPr lang="es-ES" sz="4300" dirty="0">
              <a:solidFill>
                <a:srgbClr val="572314"/>
              </a:solidFill>
              <a:latin typeface="Gill Sans MT"/>
            </a:endParaRPr>
          </a:p>
        </p:txBody>
      </p:sp>
      <p:sp>
        <p:nvSpPr>
          <p:cNvPr id="6" name="Rectángulo 5">
            <a:extLst>
              <a:ext uri="{FF2B5EF4-FFF2-40B4-BE49-F238E27FC236}">
                <a16:creationId xmlns:a16="http://schemas.microsoft.com/office/drawing/2014/main" id="{5E65C2E1-E731-4AA4-A5AF-501346CFE4E1}"/>
              </a:ext>
            </a:extLst>
          </p:cNvPr>
          <p:cNvSpPr/>
          <p:nvPr/>
        </p:nvSpPr>
        <p:spPr>
          <a:xfrm>
            <a:off x="215154" y="896815"/>
            <a:ext cx="8713692" cy="5539154"/>
          </a:xfrm>
          <a:prstGeom prst="rect">
            <a:avLst/>
          </a:prstGeom>
        </p:spPr>
        <p:txBody>
          <a:bodyPr wrap="square">
            <a:normAutofit fontScale="92500" lnSpcReduction="10000"/>
          </a:bodyPr>
          <a:lstStyle/>
          <a:p>
            <a:pPr marL="0" lvl="1">
              <a:spcAft>
                <a:spcPts val="1200"/>
              </a:spcAft>
            </a:pPr>
            <a:r>
              <a:rPr lang="es-ES" sz="3200" dirty="0"/>
              <a:t>Conocida también como PRODUCTO CRUZADO (CROSS PRODUCT) o CONCATENACIÓN CRUZADA (CROSS JOIN).</a:t>
            </a:r>
          </a:p>
          <a:p>
            <a:pPr marL="0" lvl="1">
              <a:spcAft>
                <a:spcPts val="1200"/>
              </a:spcAft>
            </a:pPr>
            <a:r>
              <a:rPr lang="es-ES" sz="3200" dirty="0"/>
              <a:t>No es necesario que las relaciones en las que se aplica sean una unión compatible.</a:t>
            </a:r>
          </a:p>
          <a:p>
            <a:pPr marL="0" lvl="1">
              <a:spcAft>
                <a:spcPts val="1200"/>
              </a:spcAft>
            </a:pPr>
            <a:r>
              <a:rPr lang="es-ES" sz="3200" dirty="0"/>
              <a:t>En su forma binaria produce un nuevo elemento combinando cada miembro (tupla) de una relación (conjunto) con los de la otra.</a:t>
            </a:r>
          </a:p>
          <a:p>
            <a:pPr marL="0" lvl="1">
              <a:spcAft>
                <a:spcPts val="1200"/>
              </a:spcAft>
            </a:pPr>
            <a:r>
              <a:rPr lang="es-ES" sz="3200" dirty="0"/>
              <a:t>La operación aplicada es, por sí misma, absurda. Es útil cuando va seguida por una selección que correlacione los valores de los atributos procedentes de las relaciones componentes</a:t>
            </a:r>
          </a:p>
        </p:txBody>
      </p:sp>
    </p:spTree>
    <p:extLst>
      <p:ext uri="{BB962C8B-B14F-4D97-AF65-F5344CB8AC3E}">
        <p14:creationId xmlns:p14="http://schemas.microsoft.com/office/powerpoint/2010/main" val="55395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527" y="0"/>
            <a:ext cx="749808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Introducción</a:t>
            </a:r>
            <a:endParaRPr lang="es-ES" dirty="0"/>
          </a:p>
        </p:txBody>
      </p:sp>
      <p:sp>
        <p:nvSpPr>
          <p:cNvPr id="133" name="CustomShape 2"/>
          <p:cNvSpPr/>
          <p:nvPr/>
        </p:nvSpPr>
        <p:spPr>
          <a:xfrm>
            <a:off x="215154" y="775856"/>
            <a:ext cx="8619564" cy="5893886"/>
          </a:xfrm>
          <a:prstGeom prst="rect">
            <a:avLst/>
          </a:prstGeom>
          <a:noFill/>
          <a:ln>
            <a:noFill/>
          </a:ln>
        </p:spPr>
        <p:txBody>
          <a:bodyPr lIns="90000" tIns="45000" rIns="90000" bIns="45000">
            <a:normAutofit/>
          </a:bodyPr>
          <a:lstStyle/>
          <a:p>
            <a:pPr marL="457200" indent="-457200">
              <a:lnSpc>
                <a:spcPct val="100000"/>
              </a:lnSpc>
              <a:buSzPct val="80000"/>
              <a:buFont typeface="Arial" panose="020B0604020202020204" pitchFamily="34" charset="0"/>
              <a:buChar char="•"/>
            </a:pPr>
            <a:r>
              <a:rPr lang="es-ES" sz="3200" dirty="0">
                <a:solidFill>
                  <a:srgbClr val="000000"/>
                </a:solidFill>
              </a:rPr>
              <a:t>Un modelo de datos debe incluir un conjunto de operaciones para manipular la base de datos junto con los conceptos necesarios para la definición de su estructura y restricciones.</a:t>
            </a:r>
          </a:p>
          <a:p>
            <a:pPr marL="457200" indent="-457200">
              <a:lnSpc>
                <a:spcPct val="100000"/>
              </a:lnSpc>
              <a:buSzPct val="80000"/>
              <a:buFont typeface="Arial" panose="020B0604020202020204" pitchFamily="34" charset="0"/>
              <a:buChar char="•"/>
            </a:pPr>
            <a:r>
              <a:rPr lang="es-ES" sz="3200" dirty="0">
                <a:solidFill>
                  <a:srgbClr val="000000"/>
                </a:solidFill>
              </a:rPr>
              <a:t>El conjunto de operaciones básicas del modelo relacional es el </a:t>
            </a:r>
            <a:r>
              <a:rPr lang="es-ES" sz="3200" b="1" dirty="0">
                <a:solidFill>
                  <a:srgbClr val="000000"/>
                </a:solidFill>
                <a:effectLst>
                  <a:outerShdw blurRad="38100" dist="38100" dir="2700000" algn="tl">
                    <a:srgbClr val="000000">
                      <a:alpha val="43137"/>
                    </a:srgbClr>
                  </a:outerShdw>
                </a:effectLst>
              </a:rPr>
              <a:t>álgebra relacional</a:t>
            </a:r>
            <a:r>
              <a:rPr lang="es-ES" sz="3200" dirty="0">
                <a:solidFill>
                  <a:srgbClr val="000000"/>
                </a:solidFill>
              </a:rPr>
              <a:t>, el cual permite al usuario especificar las peticiones fundamentales de recuperación.</a:t>
            </a:r>
          </a:p>
          <a:p>
            <a:pPr marL="457200" indent="-457200">
              <a:lnSpc>
                <a:spcPct val="100000"/>
              </a:lnSpc>
              <a:buSzPct val="80000"/>
              <a:buFont typeface="Arial" panose="020B0604020202020204" pitchFamily="34" charset="0"/>
              <a:buChar char="•"/>
            </a:pPr>
            <a:r>
              <a:rPr lang="es-ES" sz="3200" dirty="0">
                <a:solidFill>
                  <a:srgbClr val="000000"/>
                </a:solidFill>
              </a:rPr>
              <a:t>El resultado de una recuperación es una nueva relación, la cual puede estar constituida por una o más relaciones.</a:t>
            </a: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El producto cartesiano (</a:t>
            </a:r>
            <a:r>
              <a:rPr lang="es-AR" sz="4300" dirty="0">
                <a:solidFill>
                  <a:srgbClr val="572314"/>
                </a:solidFill>
                <a:latin typeface="Gill Sans MT"/>
              </a:rPr>
              <a:t>×)</a:t>
            </a:r>
            <a:endParaRPr lang="es-ES" sz="4300" dirty="0">
              <a:solidFill>
                <a:srgbClr val="572314"/>
              </a:solidFill>
              <a:latin typeface="Gill Sans MT"/>
            </a:endParaRPr>
          </a:p>
        </p:txBody>
      </p:sp>
      <p:sp>
        <p:nvSpPr>
          <p:cNvPr id="6" name="Rectángulo 5">
            <a:extLst>
              <a:ext uri="{FF2B5EF4-FFF2-40B4-BE49-F238E27FC236}">
                <a16:creationId xmlns:a16="http://schemas.microsoft.com/office/drawing/2014/main" id="{5E65C2E1-E731-4AA4-A5AF-501346CFE4E1}"/>
              </a:ext>
            </a:extLst>
          </p:cNvPr>
          <p:cNvSpPr/>
          <p:nvPr/>
        </p:nvSpPr>
        <p:spPr>
          <a:xfrm>
            <a:off x="215154" y="896814"/>
            <a:ext cx="8713692" cy="5046785"/>
          </a:xfrm>
          <a:prstGeom prst="rect">
            <a:avLst/>
          </a:prstGeom>
        </p:spPr>
        <p:txBody>
          <a:bodyPr wrap="square">
            <a:normAutofit fontScale="85000" lnSpcReduction="10000"/>
          </a:bodyPr>
          <a:lstStyle/>
          <a:p>
            <a:pPr marL="0" lvl="1">
              <a:spcAft>
                <a:spcPts val="1200"/>
              </a:spcAft>
            </a:pPr>
            <a:r>
              <a:rPr lang="es-ES" sz="3200" dirty="0"/>
              <a:t>Por ejemplo, necesitamos recuperar una lista de nombres de cada subordinado de una empleada femenina. Podemos realizar esta operación como sigue:</a:t>
            </a:r>
          </a:p>
          <a:p>
            <a:pPr marL="0" lvl="1">
              <a:spcAft>
                <a:spcPts val="1200"/>
              </a:spcAft>
            </a:pPr>
            <a:endParaRPr lang="es-ES" sz="3200" dirty="0"/>
          </a:p>
          <a:p>
            <a:pPr marL="0" lvl="1">
              <a:spcAft>
                <a:spcPts val="1200"/>
              </a:spcAft>
            </a:pPr>
            <a:r>
              <a:rPr lang="es-ES" sz="3200" dirty="0"/>
              <a:t>EMP_FEMENINAS ← </a:t>
            </a:r>
            <a:r>
              <a:rPr lang="el-GR" sz="3200" dirty="0">
                <a:solidFill>
                  <a:srgbClr val="572314"/>
                </a:solidFill>
              </a:rPr>
              <a:t>σ</a:t>
            </a:r>
            <a:r>
              <a:rPr lang="es-ES" sz="3200" baseline="-25000" dirty="0"/>
              <a:t>Sexo =‘M’</a:t>
            </a:r>
            <a:r>
              <a:rPr lang="es-ES" sz="3200" dirty="0"/>
              <a:t>(EMPLEADO)</a:t>
            </a:r>
          </a:p>
          <a:p>
            <a:pPr marL="0" lvl="1">
              <a:spcAft>
                <a:spcPts val="1200"/>
              </a:spcAft>
            </a:pPr>
            <a:r>
              <a:rPr lang="es-ES" sz="3200" dirty="0"/>
              <a:t>NOMBRES_EMP ← </a:t>
            </a:r>
            <a:r>
              <a:rPr lang="el-GR" sz="3200" dirty="0"/>
              <a:t>π</a:t>
            </a:r>
            <a:r>
              <a:rPr lang="es-ES" sz="3200" baseline="-25000" dirty="0"/>
              <a:t>Nombre, Apellido1, </a:t>
            </a:r>
            <a:r>
              <a:rPr lang="es-ES" sz="3200" baseline="-25000" dirty="0" err="1"/>
              <a:t>Dni</a:t>
            </a:r>
            <a:r>
              <a:rPr lang="es-ES" sz="3200" dirty="0"/>
              <a:t>(EMP_FEMENINAS)</a:t>
            </a:r>
          </a:p>
          <a:p>
            <a:pPr marL="0" lvl="1">
              <a:spcAft>
                <a:spcPts val="1200"/>
              </a:spcAft>
            </a:pPr>
            <a:r>
              <a:rPr lang="es-ES" sz="3200" dirty="0"/>
              <a:t>EMP_SUBORDINADOS ← NOMBRES_EMP × SUBORDINADO</a:t>
            </a:r>
          </a:p>
          <a:p>
            <a:pPr marL="0" lvl="1">
              <a:spcAft>
                <a:spcPts val="1200"/>
              </a:spcAft>
            </a:pPr>
            <a:r>
              <a:rPr lang="es-ES" sz="3200" dirty="0"/>
              <a:t>SUBOR_ACT ← </a:t>
            </a:r>
            <a:r>
              <a:rPr lang="el-GR" sz="3200" dirty="0">
                <a:solidFill>
                  <a:srgbClr val="572314"/>
                </a:solidFill>
              </a:rPr>
              <a:t>σ</a:t>
            </a:r>
            <a:r>
              <a:rPr lang="es-ES" sz="3200" baseline="-25000" dirty="0" err="1"/>
              <a:t>Dni</a:t>
            </a:r>
            <a:r>
              <a:rPr lang="es-ES" sz="3200" baseline="-25000" dirty="0"/>
              <a:t>=</a:t>
            </a:r>
            <a:r>
              <a:rPr lang="es-ES" sz="3200" baseline="-25000" dirty="0" err="1"/>
              <a:t>DniEmpleado</a:t>
            </a:r>
            <a:r>
              <a:rPr lang="es-ES" sz="3200" dirty="0"/>
              <a:t>(EMP_SUBORDINADOS)</a:t>
            </a:r>
          </a:p>
          <a:p>
            <a:pPr marL="0" lvl="1">
              <a:spcAft>
                <a:spcPts val="1200"/>
              </a:spcAft>
            </a:pPr>
            <a:r>
              <a:rPr lang="es-ES" sz="3200" dirty="0"/>
              <a:t>RESULTADO ← </a:t>
            </a:r>
            <a:r>
              <a:rPr lang="el-GR" sz="3200" dirty="0"/>
              <a:t>π</a:t>
            </a:r>
            <a:r>
              <a:rPr lang="es-ES" sz="3200" baseline="-25000" dirty="0"/>
              <a:t>Nombre, Apellido1, </a:t>
            </a:r>
            <a:r>
              <a:rPr lang="es-ES" sz="3200" baseline="-25000" dirty="0" err="1"/>
              <a:t>NombreSubordinado</a:t>
            </a:r>
            <a:r>
              <a:rPr lang="es-ES" sz="3200" dirty="0"/>
              <a:t>(SUBOR_ACT)</a:t>
            </a:r>
          </a:p>
        </p:txBody>
      </p:sp>
    </p:spTree>
    <p:extLst>
      <p:ext uri="{BB962C8B-B14F-4D97-AF65-F5344CB8AC3E}">
        <p14:creationId xmlns:p14="http://schemas.microsoft.com/office/powerpoint/2010/main" val="2093508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El producto cartesiano (</a:t>
            </a:r>
            <a:r>
              <a:rPr lang="es-AR" sz="4300" dirty="0">
                <a:solidFill>
                  <a:srgbClr val="572314"/>
                </a:solidFill>
                <a:latin typeface="Gill Sans MT"/>
              </a:rPr>
              <a:t>×)</a:t>
            </a:r>
            <a:endParaRPr lang="es-ES" sz="4300" dirty="0">
              <a:solidFill>
                <a:srgbClr val="572314"/>
              </a:solidFill>
              <a:latin typeface="Gill Sans MT"/>
            </a:endParaRPr>
          </a:p>
        </p:txBody>
      </p:sp>
      <p:sp>
        <p:nvSpPr>
          <p:cNvPr id="6" name="Rectángulo 5">
            <a:extLst>
              <a:ext uri="{FF2B5EF4-FFF2-40B4-BE49-F238E27FC236}">
                <a16:creationId xmlns:a16="http://schemas.microsoft.com/office/drawing/2014/main" id="{5E65C2E1-E731-4AA4-A5AF-501346CFE4E1}"/>
              </a:ext>
            </a:extLst>
          </p:cNvPr>
          <p:cNvSpPr/>
          <p:nvPr/>
        </p:nvSpPr>
        <p:spPr>
          <a:xfrm>
            <a:off x="430308" y="4050221"/>
            <a:ext cx="8713692" cy="720970"/>
          </a:xfrm>
          <a:prstGeom prst="rect">
            <a:avLst/>
          </a:prstGeom>
        </p:spPr>
        <p:txBody>
          <a:bodyPr wrap="square">
            <a:normAutofit/>
          </a:bodyPr>
          <a:lstStyle/>
          <a:p>
            <a:pPr marL="0" lvl="1">
              <a:spcAft>
                <a:spcPts val="1200"/>
              </a:spcAft>
            </a:pPr>
            <a:r>
              <a:rPr lang="es-ES" sz="3200" dirty="0"/>
              <a:t>EMP_FEMENINAS ← </a:t>
            </a:r>
            <a:r>
              <a:rPr lang="el-GR" sz="3200" dirty="0"/>
              <a:t>σ</a:t>
            </a:r>
            <a:r>
              <a:rPr lang="es-ES" sz="3200" baseline="-25000" dirty="0"/>
              <a:t>Sexo =‘M’</a:t>
            </a:r>
            <a:r>
              <a:rPr lang="es-ES" sz="3200" dirty="0"/>
              <a:t>(EMPLEADO)</a:t>
            </a:r>
          </a:p>
        </p:txBody>
      </p:sp>
      <p:pic>
        <p:nvPicPr>
          <p:cNvPr id="4" name="Imagen 3">
            <a:extLst>
              <a:ext uri="{FF2B5EF4-FFF2-40B4-BE49-F238E27FC236}">
                <a16:creationId xmlns:a16="http://schemas.microsoft.com/office/drawing/2014/main" id="{B17632EC-47D4-4FB0-87FB-18CF4EAFADF9}"/>
              </a:ext>
            </a:extLst>
          </p:cNvPr>
          <p:cNvPicPr>
            <a:picLocks noChangeAspect="1"/>
          </p:cNvPicPr>
          <p:nvPr/>
        </p:nvPicPr>
        <p:blipFill>
          <a:blip r:embed="rId3"/>
          <a:stretch>
            <a:fillRect/>
          </a:stretch>
        </p:blipFill>
        <p:spPr>
          <a:xfrm>
            <a:off x="430308" y="896815"/>
            <a:ext cx="8013954" cy="2977561"/>
          </a:xfrm>
          <a:prstGeom prst="rect">
            <a:avLst/>
          </a:prstGeom>
        </p:spPr>
      </p:pic>
      <p:pic>
        <p:nvPicPr>
          <p:cNvPr id="2" name="Imagen 1">
            <a:extLst>
              <a:ext uri="{FF2B5EF4-FFF2-40B4-BE49-F238E27FC236}">
                <a16:creationId xmlns:a16="http://schemas.microsoft.com/office/drawing/2014/main" id="{D658CAB7-FC0E-46A4-A97A-89C333997498}"/>
              </a:ext>
            </a:extLst>
          </p:cNvPr>
          <p:cNvPicPr>
            <a:picLocks noChangeAspect="1"/>
          </p:cNvPicPr>
          <p:nvPr/>
        </p:nvPicPr>
        <p:blipFill>
          <a:blip r:embed="rId4"/>
          <a:stretch>
            <a:fillRect/>
          </a:stretch>
        </p:blipFill>
        <p:spPr>
          <a:xfrm>
            <a:off x="430308" y="4776950"/>
            <a:ext cx="7967382" cy="1524000"/>
          </a:xfrm>
          <a:prstGeom prst="rect">
            <a:avLst/>
          </a:prstGeom>
        </p:spPr>
      </p:pic>
    </p:spTree>
    <p:extLst>
      <p:ext uri="{BB962C8B-B14F-4D97-AF65-F5344CB8AC3E}">
        <p14:creationId xmlns:p14="http://schemas.microsoft.com/office/powerpoint/2010/main" val="3203865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El producto cartesiano (</a:t>
            </a:r>
            <a:r>
              <a:rPr lang="es-AR" sz="4300" dirty="0">
                <a:solidFill>
                  <a:srgbClr val="572314"/>
                </a:solidFill>
                <a:latin typeface="Gill Sans MT"/>
              </a:rPr>
              <a:t>×)</a:t>
            </a:r>
            <a:endParaRPr lang="es-ES" sz="4300" dirty="0">
              <a:solidFill>
                <a:srgbClr val="572314"/>
              </a:solidFill>
              <a:latin typeface="Gill Sans MT"/>
            </a:endParaRPr>
          </a:p>
        </p:txBody>
      </p:sp>
      <p:sp>
        <p:nvSpPr>
          <p:cNvPr id="6" name="Rectángulo 5">
            <a:extLst>
              <a:ext uri="{FF2B5EF4-FFF2-40B4-BE49-F238E27FC236}">
                <a16:creationId xmlns:a16="http://schemas.microsoft.com/office/drawing/2014/main" id="{5E65C2E1-E731-4AA4-A5AF-501346CFE4E1}"/>
              </a:ext>
            </a:extLst>
          </p:cNvPr>
          <p:cNvSpPr/>
          <p:nvPr/>
        </p:nvSpPr>
        <p:spPr>
          <a:xfrm>
            <a:off x="430308" y="2708030"/>
            <a:ext cx="8713692" cy="720970"/>
          </a:xfrm>
          <a:prstGeom prst="rect">
            <a:avLst/>
          </a:prstGeom>
        </p:spPr>
        <p:txBody>
          <a:bodyPr wrap="square">
            <a:normAutofit fontScale="85000" lnSpcReduction="10000"/>
          </a:bodyPr>
          <a:lstStyle/>
          <a:p>
            <a:pPr marL="0" lvl="1">
              <a:spcAft>
                <a:spcPts val="1200"/>
              </a:spcAft>
            </a:pPr>
            <a:r>
              <a:rPr lang="es-ES" sz="3200" dirty="0"/>
              <a:t>NOMBRES_EMP ← </a:t>
            </a:r>
            <a:r>
              <a:rPr lang="el-GR" sz="3200" dirty="0"/>
              <a:t>π</a:t>
            </a:r>
            <a:r>
              <a:rPr lang="es-ES" sz="3200" baseline="-25000" dirty="0"/>
              <a:t>Nombre, Apellido1, </a:t>
            </a:r>
            <a:r>
              <a:rPr lang="es-ES" sz="3200" baseline="-25000" dirty="0" err="1"/>
              <a:t>Dni</a:t>
            </a:r>
            <a:r>
              <a:rPr lang="es-ES" sz="3200" dirty="0"/>
              <a:t>(EMP_FEMENINAS)</a:t>
            </a:r>
          </a:p>
        </p:txBody>
      </p:sp>
      <p:pic>
        <p:nvPicPr>
          <p:cNvPr id="2" name="Imagen 1">
            <a:extLst>
              <a:ext uri="{FF2B5EF4-FFF2-40B4-BE49-F238E27FC236}">
                <a16:creationId xmlns:a16="http://schemas.microsoft.com/office/drawing/2014/main" id="{D658CAB7-FC0E-46A4-A97A-89C333997498}"/>
              </a:ext>
            </a:extLst>
          </p:cNvPr>
          <p:cNvPicPr>
            <a:picLocks noChangeAspect="1"/>
          </p:cNvPicPr>
          <p:nvPr/>
        </p:nvPicPr>
        <p:blipFill>
          <a:blip r:embed="rId3"/>
          <a:stretch>
            <a:fillRect/>
          </a:stretch>
        </p:blipFill>
        <p:spPr>
          <a:xfrm>
            <a:off x="544393" y="949518"/>
            <a:ext cx="7967382" cy="1524000"/>
          </a:xfrm>
          <a:prstGeom prst="rect">
            <a:avLst/>
          </a:prstGeom>
        </p:spPr>
      </p:pic>
      <p:pic>
        <p:nvPicPr>
          <p:cNvPr id="3" name="Imagen 2">
            <a:extLst>
              <a:ext uri="{FF2B5EF4-FFF2-40B4-BE49-F238E27FC236}">
                <a16:creationId xmlns:a16="http://schemas.microsoft.com/office/drawing/2014/main" id="{753F869A-BE10-4B2E-A598-A641F8A54812}"/>
              </a:ext>
            </a:extLst>
          </p:cNvPr>
          <p:cNvPicPr>
            <a:picLocks noChangeAspect="1"/>
          </p:cNvPicPr>
          <p:nvPr/>
        </p:nvPicPr>
        <p:blipFill>
          <a:blip r:embed="rId4"/>
          <a:stretch>
            <a:fillRect/>
          </a:stretch>
        </p:blipFill>
        <p:spPr>
          <a:xfrm>
            <a:off x="1779755" y="3663512"/>
            <a:ext cx="4906947" cy="2479482"/>
          </a:xfrm>
          <a:prstGeom prst="rect">
            <a:avLst/>
          </a:prstGeom>
        </p:spPr>
      </p:pic>
    </p:spTree>
    <p:extLst>
      <p:ext uri="{BB962C8B-B14F-4D97-AF65-F5344CB8AC3E}">
        <p14:creationId xmlns:p14="http://schemas.microsoft.com/office/powerpoint/2010/main" val="1621592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El producto cartesiano (</a:t>
            </a:r>
            <a:r>
              <a:rPr lang="es-AR" sz="4300" dirty="0">
                <a:solidFill>
                  <a:srgbClr val="572314"/>
                </a:solidFill>
                <a:latin typeface="Gill Sans MT"/>
              </a:rPr>
              <a:t>×)</a:t>
            </a:r>
            <a:endParaRPr lang="es-ES" sz="4300" dirty="0">
              <a:solidFill>
                <a:srgbClr val="572314"/>
              </a:solidFill>
              <a:latin typeface="Gill Sans MT"/>
            </a:endParaRPr>
          </a:p>
        </p:txBody>
      </p:sp>
      <p:sp>
        <p:nvSpPr>
          <p:cNvPr id="6" name="Rectángulo 5">
            <a:extLst>
              <a:ext uri="{FF2B5EF4-FFF2-40B4-BE49-F238E27FC236}">
                <a16:creationId xmlns:a16="http://schemas.microsoft.com/office/drawing/2014/main" id="{5E65C2E1-E731-4AA4-A5AF-501346CFE4E1}"/>
              </a:ext>
            </a:extLst>
          </p:cNvPr>
          <p:cNvSpPr/>
          <p:nvPr/>
        </p:nvSpPr>
        <p:spPr>
          <a:xfrm>
            <a:off x="127322" y="5585594"/>
            <a:ext cx="9016678" cy="1096559"/>
          </a:xfrm>
          <a:prstGeom prst="rect">
            <a:avLst/>
          </a:prstGeom>
        </p:spPr>
        <p:txBody>
          <a:bodyPr wrap="square">
            <a:normAutofit fontScale="85000" lnSpcReduction="20000"/>
          </a:bodyPr>
          <a:lstStyle/>
          <a:p>
            <a:pPr marL="0" lvl="1">
              <a:spcAft>
                <a:spcPts val="1200"/>
              </a:spcAft>
            </a:pPr>
            <a:r>
              <a:rPr lang="es-ES" sz="3200" dirty="0"/>
              <a:t>EMP_SUBORDINADOS ← NOMBRES_EMP × SUBORDINADO</a:t>
            </a:r>
          </a:p>
          <a:p>
            <a:pPr marL="0" lvl="1">
              <a:spcAft>
                <a:spcPts val="1200"/>
              </a:spcAft>
            </a:pPr>
            <a:r>
              <a:rPr lang="es-ES" sz="3200" dirty="0"/>
              <a:t>Observar las tuplas espuria en el resultado</a:t>
            </a:r>
          </a:p>
          <a:p>
            <a:pPr marL="0" lvl="1">
              <a:spcAft>
                <a:spcPts val="1200"/>
              </a:spcAft>
            </a:pPr>
            <a:endParaRPr lang="es-ES" sz="3200" dirty="0"/>
          </a:p>
        </p:txBody>
      </p:sp>
      <p:pic>
        <p:nvPicPr>
          <p:cNvPr id="7" name="Imagen 6">
            <a:extLst>
              <a:ext uri="{FF2B5EF4-FFF2-40B4-BE49-F238E27FC236}">
                <a16:creationId xmlns:a16="http://schemas.microsoft.com/office/drawing/2014/main" id="{7EA62D33-A9C5-4BC9-B159-61061AC6BDFB}"/>
              </a:ext>
            </a:extLst>
          </p:cNvPr>
          <p:cNvPicPr>
            <a:picLocks noChangeAspect="1"/>
          </p:cNvPicPr>
          <p:nvPr/>
        </p:nvPicPr>
        <p:blipFill>
          <a:blip r:embed="rId3"/>
          <a:stretch>
            <a:fillRect/>
          </a:stretch>
        </p:blipFill>
        <p:spPr>
          <a:xfrm>
            <a:off x="391001" y="994514"/>
            <a:ext cx="2897322" cy="1464017"/>
          </a:xfrm>
          <a:prstGeom prst="rect">
            <a:avLst/>
          </a:prstGeom>
        </p:spPr>
      </p:pic>
      <p:pic>
        <p:nvPicPr>
          <p:cNvPr id="3" name="Imagen 2">
            <a:extLst>
              <a:ext uri="{FF2B5EF4-FFF2-40B4-BE49-F238E27FC236}">
                <a16:creationId xmlns:a16="http://schemas.microsoft.com/office/drawing/2014/main" id="{6BB5C701-F68A-4938-9F5E-F3DF69489442}"/>
              </a:ext>
            </a:extLst>
          </p:cNvPr>
          <p:cNvPicPr>
            <a:picLocks noChangeAspect="1"/>
          </p:cNvPicPr>
          <p:nvPr/>
        </p:nvPicPr>
        <p:blipFill>
          <a:blip r:embed="rId4"/>
          <a:stretch>
            <a:fillRect/>
          </a:stretch>
        </p:blipFill>
        <p:spPr>
          <a:xfrm>
            <a:off x="1994315" y="2679221"/>
            <a:ext cx="6548385" cy="2682052"/>
          </a:xfrm>
          <a:prstGeom prst="rect">
            <a:avLst/>
          </a:prstGeom>
        </p:spPr>
      </p:pic>
    </p:spTree>
    <p:extLst>
      <p:ext uri="{BB962C8B-B14F-4D97-AF65-F5344CB8AC3E}">
        <p14:creationId xmlns:p14="http://schemas.microsoft.com/office/powerpoint/2010/main" val="2160827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El producto cartesiano (</a:t>
            </a:r>
            <a:r>
              <a:rPr lang="es-AR" sz="4300" dirty="0">
                <a:solidFill>
                  <a:srgbClr val="572314"/>
                </a:solidFill>
                <a:latin typeface="Gill Sans MT"/>
              </a:rPr>
              <a:t>×)</a:t>
            </a:r>
            <a:endParaRPr lang="es-ES" sz="4300" dirty="0">
              <a:solidFill>
                <a:srgbClr val="572314"/>
              </a:solidFill>
              <a:latin typeface="Gill Sans MT"/>
            </a:endParaRPr>
          </a:p>
        </p:txBody>
      </p:sp>
      <p:pic>
        <p:nvPicPr>
          <p:cNvPr id="4" name="Imagen 3">
            <a:extLst>
              <a:ext uri="{FF2B5EF4-FFF2-40B4-BE49-F238E27FC236}">
                <a16:creationId xmlns:a16="http://schemas.microsoft.com/office/drawing/2014/main" id="{EB151F8C-1856-4D62-A52F-6D4C0DCA22A2}"/>
              </a:ext>
            </a:extLst>
          </p:cNvPr>
          <p:cNvPicPr>
            <a:picLocks noChangeAspect="1"/>
          </p:cNvPicPr>
          <p:nvPr/>
        </p:nvPicPr>
        <p:blipFill>
          <a:blip r:embed="rId3"/>
          <a:stretch>
            <a:fillRect/>
          </a:stretch>
        </p:blipFill>
        <p:spPr>
          <a:xfrm>
            <a:off x="1074493" y="723899"/>
            <a:ext cx="6733076" cy="6060835"/>
          </a:xfrm>
          <a:prstGeom prst="rect">
            <a:avLst/>
          </a:prstGeom>
        </p:spPr>
      </p:pic>
    </p:spTree>
    <p:extLst>
      <p:ext uri="{BB962C8B-B14F-4D97-AF65-F5344CB8AC3E}">
        <p14:creationId xmlns:p14="http://schemas.microsoft.com/office/powerpoint/2010/main" val="2443049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896815"/>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El producto cartesiano (</a:t>
            </a:r>
            <a:r>
              <a:rPr lang="es-AR" sz="4300" dirty="0">
                <a:solidFill>
                  <a:srgbClr val="572314"/>
                </a:solidFill>
                <a:latin typeface="Gill Sans MT"/>
              </a:rPr>
              <a:t>×)</a:t>
            </a:r>
            <a:endParaRPr lang="es-ES" sz="4300" dirty="0">
              <a:solidFill>
                <a:srgbClr val="572314"/>
              </a:solidFill>
              <a:latin typeface="Gill Sans MT"/>
            </a:endParaRPr>
          </a:p>
        </p:txBody>
      </p:sp>
      <p:sp>
        <p:nvSpPr>
          <p:cNvPr id="3" name="Rectángulo 2">
            <a:extLst>
              <a:ext uri="{FF2B5EF4-FFF2-40B4-BE49-F238E27FC236}">
                <a16:creationId xmlns:a16="http://schemas.microsoft.com/office/drawing/2014/main" id="{5F2A874C-876B-4DFE-ADFB-0C2184086590}"/>
              </a:ext>
            </a:extLst>
          </p:cNvPr>
          <p:cNvSpPr/>
          <p:nvPr/>
        </p:nvSpPr>
        <p:spPr>
          <a:xfrm>
            <a:off x="127322" y="933334"/>
            <a:ext cx="8718136" cy="784830"/>
          </a:xfrm>
          <a:prstGeom prst="rect">
            <a:avLst/>
          </a:prstGeom>
        </p:spPr>
        <p:txBody>
          <a:bodyPr wrap="square">
            <a:normAutofit fontScale="92500"/>
          </a:bodyPr>
          <a:lstStyle/>
          <a:p>
            <a:pPr marL="0" lvl="1">
              <a:spcAft>
                <a:spcPts val="1200"/>
              </a:spcAft>
            </a:pPr>
            <a:r>
              <a:rPr lang="es-ES" sz="3200" dirty="0"/>
              <a:t>SUBOR_ACT ← </a:t>
            </a:r>
            <a:r>
              <a:rPr lang="el-GR" sz="3200" dirty="0"/>
              <a:t>σ</a:t>
            </a:r>
            <a:r>
              <a:rPr lang="es-ES" sz="3200" baseline="-25000" dirty="0" err="1"/>
              <a:t>Dni</a:t>
            </a:r>
            <a:r>
              <a:rPr lang="es-ES" sz="3200" baseline="-25000" dirty="0"/>
              <a:t>=</a:t>
            </a:r>
            <a:r>
              <a:rPr lang="es-ES" sz="3200" baseline="-25000" dirty="0" err="1"/>
              <a:t>DniEmpleado</a:t>
            </a:r>
            <a:r>
              <a:rPr lang="es-ES" sz="3200" dirty="0"/>
              <a:t>(EMP_SUBORDINADOS)</a:t>
            </a:r>
          </a:p>
        </p:txBody>
      </p:sp>
      <p:pic>
        <p:nvPicPr>
          <p:cNvPr id="4" name="Imagen 3">
            <a:extLst>
              <a:ext uri="{FF2B5EF4-FFF2-40B4-BE49-F238E27FC236}">
                <a16:creationId xmlns:a16="http://schemas.microsoft.com/office/drawing/2014/main" id="{7326FC79-CCC0-47ED-B6DF-0E5572848320}"/>
              </a:ext>
            </a:extLst>
          </p:cNvPr>
          <p:cNvPicPr>
            <a:picLocks noChangeAspect="1"/>
          </p:cNvPicPr>
          <p:nvPr/>
        </p:nvPicPr>
        <p:blipFill>
          <a:blip r:embed="rId3"/>
          <a:stretch>
            <a:fillRect/>
          </a:stretch>
        </p:blipFill>
        <p:spPr>
          <a:xfrm>
            <a:off x="175159" y="1718164"/>
            <a:ext cx="8705850" cy="1066800"/>
          </a:xfrm>
          <a:prstGeom prst="rect">
            <a:avLst/>
          </a:prstGeom>
        </p:spPr>
      </p:pic>
      <p:sp>
        <p:nvSpPr>
          <p:cNvPr id="6" name="Rectángulo 5">
            <a:extLst>
              <a:ext uri="{FF2B5EF4-FFF2-40B4-BE49-F238E27FC236}">
                <a16:creationId xmlns:a16="http://schemas.microsoft.com/office/drawing/2014/main" id="{5CD76795-8FF1-4901-B164-535748975F8E}"/>
              </a:ext>
            </a:extLst>
          </p:cNvPr>
          <p:cNvSpPr/>
          <p:nvPr/>
        </p:nvSpPr>
        <p:spPr>
          <a:xfrm>
            <a:off x="127322" y="3465402"/>
            <a:ext cx="9016679" cy="778544"/>
          </a:xfrm>
          <a:prstGeom prst="rect">
            <a:avLst/>
          </a:prstGeom>
        </p:spPr>
        <p:txBody>
          <a:bodyPr wrap="square">
            <a:normAutofit fontScale="85000" lnSpcReduction="10000"/>
          </a:bodyPr>
          <a:lstStyle/>
          <a:p>
            <a:pPr marL="0" lvl="1">
              <a:spcAft>
                <a:spcPts val="1200"/>
              </a:spcAft>
            </a:pPr>
            <a:r>
              <a:rPr lang="es-ES" sz="3200" dirty="0"/>
              <a:t>RESULTADO ← </a:t>
            </a:r>
            <a:r>
              <a:rPr lang="el-GR" sz="3200" dirty="0"/>
              <a:t>π</a:t>
            </a:r>
            <a:r>
              <a:rPr lang="es-ES" sz="3200" baseline="-25000" dirty="0"/>
              <a:t>Nombre, Apellido1, </a:t>
            </a:r>
            <a:r>
              <a:rPr lang="es-ES" sz="3200" baseline="-25000" dirty="0" err="1"/>
              <a:t>NombreSubordinado</a:t>
            </a:r>
            <a:r>
              <a:rPr lang="es-ES" sz="3200" dirty="0"/>
              <a:t>(SUBOR_ACT)</a:t>
            </a:r>
          </a:p>
        </p:txBody>
      </p:sp>
      <p:pic>
        <p:nvPicPr>
          <p:cNvPr id="9" name="Imagen 8">
            <a:extLst>
              <a:ext uri="{FF2B5EF4-FFF2-40B4-BE49-F238E27FC236}">
                <a16:creationId xmlns:a16="http://schemas.microsoft.com/office/drawing/2014/main" id="{631823A0-1DBF-4E96-8795-A0A71A1505C8}"/>
              </a:ext>
            </a:extLst>
          </p:cNvPr>
          <p:cNvPicPr>
            <a:picLocks noChangeAspect="1"/>
          </p:cNvPicPr>
          <p:nvPr/>
        </p:nvPicPr>
        <p:blipFill>
          <a:blip r:embed="rId4"/>
          <a:stretch>
            <a:fillRect/>
          </a:stretch>
        </p:blipFill>
        <p:spPr>
          <a:xfrm>
            <a:off x="1856275" y="4262222"/>
            <a:ext cx="4773125" cy="1221406"/>
          </a:xfrm>
          <a:prstGeom prst="rect">
            <a:avLst/>
          </a:prstGeom>
        </p:spPr>
      </p:pic>
    </p:spTree>
    <p:extLst>
      <p:ext uri="{BB962C8B-B14F-4D97-AF65-F5344CB8AC3E}">
        <p14:creationId xmlns:p14="http://schemas.microsoft.com/office/powerpoint/2010/main" val="808165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933334"/>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Concatenación - </a:t>
            </a:r>
            <a:r>
              <a:rPr lang="es-ES" sz="4300" dirty="0" err="1">
                <a:solidFill>
                  <a:srgbClr val="572314"/>
                </a:solidFill>
                <a:latin typeface="Gill Sans MT"/>
              </a:rPr>
              <a:t>Join</a:t>
            </a:r>
            <a:r>
              <a:rPr lang="es-ES" sz="4300" dirty="0">
                <a:solidFill>
                  <a:srgbClr val="572314"/>
                </a:solidFill>
                <a:latin typeface="Gill Sans MT"/>
              </a:rPr>
              <a:t> (⋈)</a:t>
            </a:r>
          </a:p>
        </p:txBody>
      </p:sp>
      <p:sp>
        <p:nvSpPr>
          <p:cNvPr id="3" name="Rectángulo 2">
            <a:extLst>
              <a:ext uri="{FF2B5EF4-FFF2-40B4-BE49-F238E27FC236}">
                <a16:creationId xmlns:a16="http://schemas.microsoft.com/office/drawing/2014/main" id="{5F2A874C-876B-4DFE-ADFB-0C2184086590}"/>
              </a:ext>
            </a:extLst>
          </p:cNvPr>
          <p:cNvSpPr/>
          <p:nvPr/>
        </p:nvSpPr>
        <p:spPr>
          <a:xfrm>
            <a:off x="127322" y="762001"/>
            <a:ext cx="8718136" cy="5977466"/>
          </a:xfrm>
          <a:prstGeom prst="rect">
            <a:avLst/>
          </a:prstGeom>
        </p:spPr>
        <p:txBody>
          <a:bodyPr wrap="square">
            <a:normAutofit/>
          </a:bodyPr>
          <a:lstStyle/>
          <a:p>
            <a:pPr marL="0" lvl="1">
              <a:spcAft>
                <a:spcPts val="1200"/>
              </a:spcAft>
            </a:pPr>
            <a:r>
              <a:rPr lang="es-ES" sz="3300" dirty="0"/>
              <a:t>Se emplea para combinar </a:t>
            </a:r>
            <a:r>
              <a:rPr lang="es-ES" sz="3300" dirty="0" err="1"/>
              <a:t>tuplas</a:t>
            </a:r>
            <a:r>
              <a:rPr lang="es-ES" sz="3300" dirty="0"/>
              <a:t> relacionadas de dos relaciones en una sola.</a:t>
            </a:r>
          </a:p>
          <a:p>
            <a:pPr marL="0" lvl="1">
              <a:spcAft>
                <a:spcPts val="1200"/>
              </a:spcAft>
            </a:pPr>
            <a:r>
              <a:rPr lang="es-ES" sz="3300" dirty="0"/>
              <a:t>La </a:t>
            </a:r>
            <a:r>
              <a:rPr lang="es-ES" sz="3300" b="1" dirty="0">
                <a:effectLst>
                  <a:outerShdw blurRad="38100" dist="38100" dir="2700000" algn="tl">
                    <a:srgbClr val="000000">
                      <a:alpha val="43137"/>
                    </a:srgbClr>
                  </a:outerShdw>
                </a:effectLst>
              </a:rPr>
              <a:t>concatenación</a:t>
            </a:r>
            <a:r>
              <a:rPr lang="es-ES" sz="3300" dirty="0">
                <a:effectLst>
                  <a:outerShdw blurRad="38100" dist="38100" dir="2700000" algn="tl">
                    <a:srgbClr val="000000">
                      <a:alpha val="43137"/>
                    </a:srgbClr>
                  </a:outerShdw>
                </a:effectLst>
              </a:rPr>
              <a:t> </a:t>
            </a:r>
            <a:r>
              <a:rPr lang="es-ES" sz="3300" dirty="0"/>
              <a:t>puede ser enunciada en términos de un </a:t>
            </a:r>
            <a:r>
              <a:rPr lang="es-ES" sz="3300" b="1" dirty="0">
                <a:effectLst>
                  <a:outerShdw blurRad="38100" dist="38100" dir="2700000" algn="tl">
                    <a:srgbClr val="000000">
                      <a:alpha val="43137"/>
                    </a:srgbClr>
                  </a:outerShdw>
                </a:effectLst>
              </a:rPr>
              <a:t>producto cartesiano</a:t>
            </a:r>
            <a:r>
              <a:rPr lang="es-ES" sz="3300" dirty="0"/>
              <a:t> seguido de una </a:t>
            </a:r>
            <a:r>
              <a:rPr lang="es-ES" sz="3300" b="1" dirty="0">
                <a:effectLst>
                  <a:outerShdw blurRad="38100" dist="38100" dir="2700000" algn="tl">
                    <a:srgbClr val="000000">
                      <a:alpha val="43137"/>
                    </a:srgbClr>
                  </a:outerShdw>
                </a:effectLst>
              </a:rPr>
              <a:t>selección</a:t>
            </a:r>
            <a:r>
              <a:rPr lang="es-ES" sz="3300" dirty="0"/>
              <a:t>.</a:t>
            </a:r>
          </a:p>
        </p:txBody>
      </p:sp>
    </p:spTree>
    <p:extLst>
      <p:ext uri="{BB962C8B-B14F-4D97-AF65-F5344CB8AC3E}">
        <p14:creationId xmlns:p14="http://schemas.microsoft.com/office/powerpoint/2010/main" val="1424561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933334"/>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Concatenación - </a:t>
            </a:r>
            <a:r>
              <a:rPr lang="es-ES" sz="4300" dirty="0" err="1">
                <a:solidFill>
                  <a:srgbClr val="572314"/>
                </a:solidFill>
                <a:latin typeface="Gill Sans MT"/>
              </a:rPr>
              <a:t>Join</a:t>
            </a:r>
            <a:r>
              <a:rPr lang="es-ES" sz="4300" dirty="0">
                <a:solidFill>
                  <a:srgbClr val="572314"/>
                </a:solidFill>
                <a:latin typeface="Gill Sans MT"/>
              </a:rPr>
              <a:t> (⋈)</a:t>
            </a:r>
          </a:p>
        </p:txBody>
      </p:sp>
      <p:sp>
        <p:nvSpPr>
          <p:cNvPr id="3" name="Rectángulo 2">
            <a:extLst>
              <a:ext uri="{FF2B5EF4-FFF2-40B4-BE49-F238E27FC236}">
                <a16:creationId xmlns:a16="http://schemas.microsoft.com/office/drawing/2014/main" id="{5F2A874C-876B-4DFE-ADFB-0C2184086590}"/>
              </a:ext>
            </a:extLst>
          </p:cNvPr>
          <p:cNvSpPr/>
          <p:nvPr/>
        </p:nvSpPr>
        <p:spPr>
          <a:xfrm>
            <a:off x="127322" y="762001"/>
            <a:ext cx="8718136" cy="5977466"/>
          </a:xfrm>
          <a:prstGeom prst="rect">
            <a:avLst/>
          </a:prstGeom>
        </p:spPr>
        <p:txBody>
          <a:bodyPr wrap="square">
            <a:normAutofit fontScale="85000" lnSpcReduction="20000"/>
          </a:bodyPr>
          <a:lstStyle/>
          <a:p>
            <a:pPr marL="0" lvl="1">
              <a:spcAft>
                <a:spcPts val="1200"/>
              </a:spcAft>
            </a:pPr>
            <a:r>
              <a:rPr lang="es-ES" sz="3300" dirty="0"/>
              <a:t>La forma general de una </a:t>
            </a:r>
            <a:r>
              <a:rPr lang="es-ES" sz="3300" b="1" dirty="0">
                <a:effectLst>
                  <a:outerShdw blurRad="38100" dist="38100" dir="2700000" algn="tl">
                    <a:srgbClr val="000000">
                      <a:alpha val="43137"/>
                    </a:srgbClr>
                  </a:outerShdw>
                </a:effectLst>
              </a:rPr>
              <a:t>concatenación</a:t>
            </a:r>
            <a:r>
              <a:rPr lang="es-ES" sz="3300" dirty="0">
                <a:effectLst>
                  <a:outerShdw blurRad="38100" dist="38100" dir="2700000" algn="tl">
                    <a:srgbClr val="000000">
                      <a:alpha val="43137"/>
                    </a:srgbClr>
                  </a:outerShdw>
                </a:effectLst>
              </a:rPr>
              <a:t> </a:t>
            </a:r>
            <a:r>
              <a:rPr lang="es-ES" sz="3300" dirty="0"/>
              <a:t>en dos relaciones R(A</a:t>
            </a:r>
            <a:r>
              <a:rPr lang="es-ES" sz="3300" baseline="-25000" dirty="0"/>
              <a:t>1</a:t>
            </a:r>
            <a:r>
              <a:rPr lang="es-ES" sz="3300" dirty="0"/>
              <a:t>, A</a:t>
            </a:r>
            <a:r>
              <a:rPr lang="es-ES" sz="3300" baseline="-25000" dirty="0"/>
              <a:t>2</a:t>
            </a:r>
            <a:r>
              <a:rPr lang="es-ES" sz="3300" dirty="0"/>
              <a:t>, . . . , </a:t>
            </a:r>
            <a:r>
              <a:rPr lang="es-ES" sz="3300" dirty="0" err="1"/>
              <a:t>A</a:t>
            </a:r>
            <a:r>
              <a:rPr lang="es-ES" sz="3300" baseline="-25000" dirty="0" err="1"/>
              <a:t>n</a:t>
            </a:r>
            <a:r>
              <a:rPr lang="es-ES" sz="3300" dirty="0"/>
              <a:t>) y S(B</a:t>
            </a:r>
            <a:r>
              <a:rPr lang="es-ES" sz="3300" baseline="-25000" dirty="0"/>
              <a:t>1</a:t>
            </a:r>
            <a:r>
              <a:rPr lang="es-ES" sz="3300" dirty="0"/>
              <a:t>, B</a:t>
            </a:r>
            <a:r>
              <a:rPr lang="es-ES" sz="3300" baseline="-25000" dirty="0"/>
              <a:t>2</a:t>
            </a:r>
            <a:r>
              <a:rPr lang="es-ES" sz="3300" dirty="0"/>
              <a:t>, . . . , </a:t>
            </a:r>
            <a:r>
              <a:rPr lang="es-ES" sz="3300" dirty="0" err="1"/>
              <a:t>B</a:t>
            </a:r>
            <a:r>
              <a:rPr lang="es-ES" sz="3300" baseline="-25000" dirty="0" err="1"/>
              <a:t>m</a:t>
            </a:r>
            <a:r>
              <a:rPr lang="es-ES" sz="3300" dirty="0"/>
              <a:t>) es:</a:t>
            </a:r>
          </a:p>
          <a:p>
            <a:pPr marL="0" lvl="1" algn="ctr">
              <a:spcAft>
                <a:spcPts val="1200"/>
              </a:spcAft>
            </a:pPr>
            <a:r>
              <a:rPr lang="es-ES" sz="4000" b="1" dirty="0">
                <a:effectLst>
                  <a:outerShdw blurRad="38100" dist="38100" dir="2700000" algn="tl">
                    <a:srgbClr val="000000">
                      <a:alpha val="43137"/>
                    </a:srgbClr>
                  </a:outerShdw>
                </a:effectLst>
              </a:rPr>
              <a:t>R </a:t>
            </a:r>
            <a:r>
              <a:rPr lang="es-AR" sz="4000" b="1" dirty="0">
                <a:effectLst>
                  <a:outerShdw blurRad="38100" dist="38100" dir="2700000" algn="tl">
                    <a:srgbClr val="000000">
                      <a:alpha val="43137"/>
                    </a:srgbClr>
                  </a:outerShdw>
                </a:effectLst>
              </a:rPr>
              <a:t>⋈</a:t>
            </a:r>
            <a:r>
              <a:rPr lang="es-ES" sz="4000" b="1" dirty="0">
                <a:effectLst>
                  <a:outerShdw blurRad="38100" dist="38100" dir="2700000" algn="tl">
                    <a:srgbClr val="000000">
                      <a:alpha val="43137"/>
                    </a:srgbClr>
                  </a:outerShdw>
                </a:effectLst>
              </a:rPr>
              <a:t> </a:t>
            </a:r>
            <a:r>
              <a:rPr lang="es-ES" sz="4000" b="1" baseline="-25000" dirty="0">
                <a:effectLst>
                  <a:outerShdw blurRad="38100" dist="38100" dir="2700000" algn="tl">
                    <a:srgbClr val="000000">
                      <a:alpha val="43137"/>
                    </a:srgbClr>
                  </a:outerShdw>
                </a:effectLst>
              </a:rPr>
              <a:t>&lt;condición de conexión&gt;</a:t>
            </a:r>
            <a:r>
              <a:rPr lang="es-ES" sz="4000" b="1" dirty="0">
                <a:effectLst>
                  <a:outerShdw blurRad="38100" dist="38100" dir="2700000" algn="tl">
                    <a:srgbClr val="000000">
                      <a:alpha val="43137"/>
                    </a:srgbClr>
                  </a:outerShdw>
                </a:effectLst>
              </a:rPr>
              <a:t>S</a:t>
            </a:r>
          </a:p>
          <a:p>
            <a:pPr marL="0" lvl="1">
              <a:spcAft>
                <a:spcPts val="1200"/>
              </a:spcAft>
            </a:pPr>
            <a:r>
              <a:rPr lang="es-ES" sz="3300" dirty="0"/>
              <a:t>La condición de conexión tiene la forma </a:t>
            </a:r>
            <a:r>
              <a:rPr lang="es-ES" sz="3300" dirty="0" err="1"/>
              <a:t>A</a:t>
            </a:r>
            <a:r>
              <a:rPr lang="es-ES" sz="3300" baseline="-25000" dirty="0" err="1"/>
              <a:t>i</a:t>
            </a:r>
            <a:r>
              <a:rPr lang="es-ES" sz="3300" dirty="0"/>
              <a:t> </a:t>
            </a:r>
            <a:r>
              <a:rPr lang="el-GR" sz="3300" dirty="0"/>
              <a:t>θ</a:t>
            </a:r>
            <a:r>
              <a:rPr lang="es-AR" sz="3300" dirty="0"/>
              <a:t> </a:t>
            </a:r>
            <a:r>
              <a:rPr lang="es-ES" sz="3300" dirty="0" err="1"/>
              <a:t>B</a:t>
            </a:r>
            <a:r>
              <a:rPr lang="es-ES" sz="3300" baseline="-25000" dirty="0" err="1"/>
              <a:t>j</a:t>
            </a:r>
            <a:r>
              <a:rPr lang="es-ES" sz="3300" dirty="0"/>
              <a:t> donde </a:t>
            </a:r>
            <a:r>
              <a:rPr lang="es-ES" sz="3300" dirty="0" err="1"/>
              <a:t>A</a:t>
            </a:r>
            <a:r>
              <a:rPr lang="es-ES" sz="3300" baseline="-25000" dirty="0" err="1"/>
              <a:t>i</a:t>
            </a:r>
            <a:r>
              <a:rPr lang="es-ES" sz="3300" dirty="0"/>
              <a:t> y </a:t>
            </a:r>
            <a:r>
              <a:rPr lang="es-ES" sz="3300" dirty="0" err="1"/>
              <a:t>B</a:t>
            </a:r>
            <a:r>
              <a:rPr lang="es-ES" sz="3300" baseline="-25000" dirty="0" err="1"/>
              <a:t>j</a:t>
            </a:r>
            <a:r>
              <a:rPr lang="es-ES" sz="3300" dirty="0"/>
              <a:t> tienen el mismo dominio y </a:t>
            </a:r>
            <a:r>
              <a:rPr lang="el-GR" sz="3300" dirty="0"/>
              <a:t>θ</a:t>
            </a:r>
            <a:r>
              <a:rPr lang="es-AR" sz="3300" dirty="0"/>
              <a:t> </a:t>
            </a:r>
            <a:r>
              <a:rPr lang="es-ES" sz="3300" dirty="0"/>
              <a:t>(theta) es uno de los operadores de comparación {=, &lt;, ≤, &gt;, ≥, </a:t>
            </a:r>
            <a:r>
              <a:rPr lang="es-AR" sz="2800" dirty="0"/>
              <a:t>≠</a:t>
            </a:r>
            <a:r>
              <a:rPr lang="es-ES" sz="3300" dirty="0"/>
              <a:t>}</a:t>
            </a:r>
          </a:p>
          <a:p>
            <a:pPr marL="0" lvl="1">
              <a:spcAft>
                <a:spcPts val="1200"/>
              </a:spcAft>
            </a:pPr>
            <a:r>
              <a:rPr lang="es-ES" sz="3300" dirty="0"/>
              <a:t>El resultado de la </a:t>
            </a:r>
            <a:r>
              <a:rPr lang="es-ES" sz="3300" b="1" dirty="0">
                <a:effectLst>
                  <a:outerShdw blurRad="38100" dist="38100" dir="2700000" algn="tl">
                    <a:srgbClr val="000000">
                      <a:alpha val="43137"/>
                    </a:srgbClr>
                  </a:outerShdw>
                </a:effectLst>
              </a:rPr>
              <a:t>concatenación</a:t>
            </a:r>
            <a:r>
              <a:rPr lang="es-ES" sz="3300" dirty="0">
                <a:effectLst>
                  <a:outerShdw blurRad="38100" dist="38100" dir="2700000" algn="tl">
                    <a:srgbClr val="000000">
                      <a:alpha val="43137"/>
                    </a:srgbClr>
                  </a:outerShdw>
                </a:effectLst>
              </a:rPr>
              <a:t> </a:t>
            </a:r>
            <a:r>
              <a:rPr lang="es-ES" sz="3300" dirty="0"/>
              <a:t>es una relación Q de n + m atributos Q(A</a:t>
            </a:r>
            <a:r>
              <a:rPr lang="es-ES" sz="3300" baseline="-25000" dirty="0"/>
              <a:t>1</a:t>
            </a:r>
            <a:r>
              <a:rPr lang="es-ES" sz="3300" dirty="0"/>
              <a:t>, A</a:t>
            </a:r>
            <a:r>
              <a:rPr lang="es-ES" sz="3300" baseline="-25000" dirty="0"/>
              <a:t>2</a:t>
            </a:r>
            <a:r>
              <a:rPr lang="es-ES" sz="3300" dirty="0"/>
              <a:t>, . . . , </a:t>
            </a:r>
            <a:r>
              <a:rPr lang="es-ES" sz="3300" dirty="0" err="1"/>
              <a:t>A</a:t>
            </a:r>
            <a:r>
              <a:rPr lang="es-ES" sz="3300" baseline="-25000" dirty="0" err="1"/>
              <a:t>n</a:t>
            </a:r>
            <a:r>
              <a:rPr lang="es-ES" sz="3300" dirty="0"/>
              <a:t>, B</a:t>
            </a:r>
            <a:r>
              <a:rPr lang="es-ES" sz="3300" baseline="-25000" dirty="0"/>
              <a:t>1</a:t>
            </a:r>
            <a:r>
              <a:rPr lang="es-ES" sz="3300" dirty="0"/>
              <a:t>, B</a:t>
            </a:r>
            <a:r>
              <a:rPr lang="es-ES" sz="3300" baseline="-25000" dirty="0"/>
              <a:t>2</a:t>
            </a:r>
            <a:r>
              <a:rPr lang="es-ES" sz="3300" dirty="0"/>
              <a:t>, . . . , </a:t>
            </a:r>
            <a:r>
              <a:rPr lang="es-ES" sz="3300" dirty="0" err="1"/>
              <a:t>B</a:t>
            </a:r>
            <a:r>
              <a:rPr lang="es-ES" sz="3300" baseline="-25000" dirty="0" err="1"/>
              <a:t>m</a:t>
            </a:r>
            <a:r>
              <a:rPr lang="es-ES" sz="3300" dirty="0"/>
              <a:t>) por este orden; Q tiene una </a:t>
            </a:r>
            <a:r>
              <a:rPr lang="es-ES" sz="3300" dirty="0" err="1"/>
              <a:t>tupla</a:t>
            </a:r>
            <a:r>
              <a:rPr lang="es-ES" sz="3300" dirty="0"/>
              <a:t> por cada combinación de éstas (una para R y otra para S) siempre que dicha combinación satisfaga la condición de conexión.</a:t>
            </a:r>
          </a:p>
          <a:p>
            <a:pPr marL="0" lvl="1">
              <a:spcAft>
                <a:spcPts val="1200"/>
              </a:spcAft>
            </a:pPr>
            <a:r>
              <a:rPr lang="es-ES" sz="3300" dirty="0"/>
              <a:t>Las </a:t>
            </a:r>
            <a:r>
              <a:rPr lang="es-ES" sz="3300" dirty="0" err="1"/>
              <a:t>tuplas</a:t>
            </a:r>
            <a:r>
              <a:rPr lang="es-ES" sz="3300" dirty="0"/>
              <a:t> cuyos atributos de conexión son NULL, o aquéllas cuya condición de conexión es FALSA, no aparecen en el resultado.</a:t>
            </a:r>
          </a:p>
        </p:txBody>
      </p:sp>
    </p:spTree>
    <p:extLst>
      <p:ext uri="{BB962C8B-B14F-4D97-AF65-F5344CB8AC3E}">
        <p14:creationId xmlns:p14="http://schemas.microsoft.com/office/powerpoint/2010/main" val="604467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933334"/>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Concatenación - </a:t>
            </a:r>
            <a:r>
              <a:rPr lang="es-ES" sz="4300" dirty="0" err="1">
                <a:solidFill>
                  <a:srgbClr val="572314"/>
                </a:solidFill>
                <a:latin typeface="Gill Sans MT"/>
              </a:rPr>
              <a:t>Join</a:t>
            </a:r>
            <a:r>
              <a:rPr lang="es-ES" sz="4300" dirty="0">
                <a:solidFill>
                  <a:srgbClr val="572314"/>
                </a:solidFill>
                <a:latin typeface="Gill Sans MT"/>
              </a:rPr>
              <a:t> (⋈)</a:t>
            </a:r>
          </a:p>
        </p:txBody>
      </p:sp>
      <p:sp>
        <p:nvSpPr>
          <p:cNvPr id="3" name="Rectángulo 2">
            <a:extLst>
              <a:ext uri="{FF2B5EF4-FFF2-40B4-BE49-F238E27FC236}">
                <a16:creationId xmlns:a16="http://schemas.microsoft.com/office/drawing/2014/main" id="{5F2A874C-876B-4DFE-ADFB-0C2184086590}"/>
              </a:ext>
            </a:extLst>
          </p:cNvPr>
          <p:cNvSpPr/>
          <p:nvPr/>
        </p:nvSpPr>
        <p:spPr>
          <a:xfrm>
            <a:off x="169016" y="4191713"/>
            <a:ext cx="8718136" cy="558800"/>
          </a:xfrm>
          <a:prstGeom prst="rect">
            <a:avLst/>
          </a:prstGeom>
        </p:spPr>
        <p:txBody>
          <a:bodyPr wrap="square">
            <a:normAutofit/>
          </a:bodyPr>
          <a:lstStyle/>
          <a:p>
            <a:r>
              <a:rPr lang="es-AR" sz="2600" dirty="0"/>
              <a:t>DIRECTOR_DPTO ← DEPARTAMENTO  ⋈</a:t>
            </a:r>
            <a:r>
              <a:rPr lang="es-AR" sz="2600" baseline="-25000" dirty="0" err="1"/>
              <a:t>DniDirector</a:t>
            </a:r>
            <a:r>
              <a:rPr lang="es-AR" sz="2600" baseline="-25000" dirty="0"/>
              <a:t>=</a:t>
            </a:r>
            <a:r>
              <a:rPr lang="es-AR" sz="2600" baseline="-25000" dirty="0" err="1"/>
              <a:t>Dni</a:t>
            </a:r>
            <a:r>
              <a:rPr lang="es-AR" sz="2600" baseline="-25000" dirty="0"/>
              <a:t> </a:t>
            </a:r>
            <a:r>
              <a:rPr lang="es-AR" sz="2600" dirty="0"/>
              <a:t>EMPLEADO</a:t>
            </a:r>
            <a:endParaRPr lang="es-ES" sz="2600" dirty="0"/>
          </a:p>
        </p:txBody>
      </p:sp>
      <p:pic>
        <p:nvPicPr>
          <p:cNvPr id="2" name="Picture 1"/>
          <p:cNvPicPr>
            <a:picLocks noChangeAspect="1"/>
          </p:cNvPicPr>
          <p:nvPr/>
        </p:nvPicPr>
        <p:blipFill>
          <a:blip r:embed="rId3"/>
          <a:stretch>
            <a:fillRect/>
          </a:stretch>
        </p:blipFill>
        <p:spPr>
          <a:xfrm>
            <a:off x="255587" y="4750513"/>
            <a:ext cx="8673259" cy="1686799"/>
          </a:xfrm>
          <a:prstGeom prst="rect">
            <a:avLst/>
          </a:prstGeom>
        </p:spPr>
      </p:pic>
      <p:grpSp>
        <p:nvGrpSpPr>
          <p:cNvPr id="9" name="Group 8"/>
          <p:cNvGrpSpPr/>
          <p:nvPr/>
        </p:nvGrpSpPr>
        <p:grpSpPr>
          <a:xfrm>
            <a:off x="255587" y="781222"/>
            <a:ext cx="8353425" cy="3410491"/>
            <a:chOff x="255587" y="781222"/>
            <a:chExt cx="8353425" cy="3410491"/>
          </a:xfrm>
        </p:grpSpPr>
        <p:pic>
          <p:nvPicPr>
            <p:cNvPr id="4" name="Picture 3"/>
            <p:cNvPicPr>
              <a:picLocks noChangeAspect="1"/>
            </p:cNvPicPr>
            <p:nvPr/>
          </p:nvPicPr>
          <p:blipFill>
            <a:blip r:embed="rId4"/>
            <a:stretch>
              <a:fillRect/>
            </a:stretch>
          </p:blipFill>
          <p:spPr>
            <a:xfrm>
              <a:off x="255587" y="785812"/>
              <a:ext cx="6962775" cy="2543175"/>
            </a:xfrm>
            <a:prstGeom prst="rect">
              <a:avLst/>
            </a:prstGeom>
          </p:spPr>
        </p:pic>
        <p:pic>
          <p:nvPicPr>
            <p:cNvPr id="6" name="Picture 5"/>
            <p:cNvPicPr>
              <a:picLocks noChangeAspect="1"/>
            </p:cNvPicPr>
            <p:nvPr/>
          </p:nvPicPr>
          <p:blipFill>
            <a:blip r:embed="rId5"/>
            <a:stretch>
              <a:fillRect/>
            </a:stretch>
          </p:blipFill>
          <p:spPr>
            <a:xfrm>
              <a:off x="3989387" y="2790824"/>
              <a:ext cx="4619625" cy="1323975"/>
            </a:xfrm>
            <a:prstGeom prst="rect">
              <a:avLst/>
            </a:prstGeom>
            <a:ln w="50800">
              <a:solidFill>
                <a:schemeClr val="accent1"/>
              </a:solidFill>
            </a:ln>
          </p:spPr>
        </p:pic>
        <p:sp>
          <p:nvSpPr>
            <p:cNvPr id="7" name="Rounded Rectangle 6"/>
            <p:cNvSpPr/>
            <p:nvPr/>
          </p:nvSpPr>
          <p:spPr>
            <a:xfrm>
              <a:off x="6062133" y="2790824"/>
              <a:ext cx="982134" cy="140088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ounded Rectangle 7"/>
            <p:cNvSpPr/>
            <p:nvPr/>
          </p:nvSpPr>
          <p:spPr>
            <a:xfrm>
              <a:off x="2319866" y="781222"/>
              <a:ext cx="982134" cy="26901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3468182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762001"/>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Concatenación Natural (*)</a:t>
            </a:r>
          </a:p>
        </p:txBody>
      </p:sp>
      <p:sp>
        <p:nvSpPr>
          <p:cNvPr id="3" name="Rectángulo 2">
            <a:extLst>
              <a:ext uri="{FF2B5EF4-FFF2-40B4-BE49-F238E27FC236}">
                <a16:creationId xmlns:a16="http://schemas.microsoft.com/office/drawing/2014/main" id="{5F2A874C-876B-4DFE-ADFB-0C2184086590}"/>
              </a:ext>
            </a:extLst>
          </p:cNvPr>
          <p:cNvSpPr/>
          <p:nvPr/>
        </p:nvSpPr>
        <p:spPr>
          <a:xfrm>
            <a:off x="127322" y="762001"/>
            <a:ext cx="8718136" cy="5977466"/>
          </a:xfrm>
          <a:prstGeom prst="rect">
            <a:avLst/>
          </a:prstGeom>
        </p:spPr>
        <p:txBody>
          <a:bodyPr wrap="square">
            <a:normAutofit fontScale="92500" lnSpcReduction="20000"/>
          </a:bodyPr>
          <a:lstStyle/>
          <a:p>
            <a:pPr marL="0" lvl="1">
              <a:spcAft>
                <a:spcPts val="1200"/>
              </a:spcAft>
            </a:pPr>
            <a:r>
              <a:rPr lang="es-ES" sz="3200" dirty="0"/>
              <a:t>El uso más habitual de </a:t>
            </a:r>
            <a:r>
              <a:rPr lang="es-ES" sz="3200" b="1" dirty="0">
                <a:effectLst>
                  <a:outerShdw blurRad="38100" dist="38100" dir="2700000" algn="tl">
                    <a:srgbClr val="000000">
                      <a:alpha val="43137"/>
                    </a:srgbClr>
                  </a:outerShdw>
                </a:effectLst>
              </a:rPr>
              <a:t>concatenación</a:t>
            </a:r>
            <a:r>
              <a:rPr lang="es-ES" sz="3200" dirty="0">
                <a:effectLst>
                  <a:outerShdw blurRad="38100" dist="38100" dir="2700000" algn="tl">
                    <a:srgbClr val="000000">
                      <a:alpha val="43137"/>
                    </a:srgbClr>
                  </a:outerShdw>
                </a:effectLst>
              </a:rPr>
              <a:t> </a:t>
            </a:r>
            <a:r>
              <a:rPr lang="es-ES" sz="3200" dirty="0"/>
              <a:t>supone el uso de condiciones de conexión que solo tienen comparaciones de igualdad, en este caso recibe el nombre de </a:t>
            </a:r>
            <a:r>
              <a:rPr lang="es-ES" sz="3200" b="1" dirty="0" err="1">
                <a:effectLst>
                  <a:outerShdw blurRad="38100" dist="38100" dir="2700000" algn="tl">
                    <a:srgbClr val="000000">
                      <a:alpha val="43137"/>
                    </a:srgbClr>
                  </a:outerShdw>
                </a:effectLst>
              </a:rPr>
              <a:t>equijoin</a:t>
            </a:r>
            <a:r>
              <a:rPr lang="es-ES" sz="3200" dirty="0"/>
              <a:t>.</a:t>
            </a:r>
          </a:p>
          <a:p>
            <a:pPr marL="0" lvl="1">
              <a:spcAft>
                <a:spcPts val="1200"/>
              </a:spcAft>
            </a:pPr>
            <a:r>
              <a:rPr lang="es-ES" sz="3200" dirty="0"/>
              <a:t>En una </a:t>
            </a:r>
            <a:r>
              <a:rPr lang="es-ES" sz="3200" b="1" dirty="0" err="1">
                <a:effectLst>
                  <a:outerShdw blurRad="38100" dist="38100" dir="2700000" algn="tl">
                    <a:srgbClr val="000000">
                      <a:alpha val="43137"/>
                    </a:srgbClr>
                  </a:outerShdw>
                </a:effectLst>
              </a:rPr>
              <a:t>equijoin</a:t>
            </a:r>
            <a:r>
              <a:rPr lang="es-ES" sz="3200" b="1" dirty="0">
                <a:effectLst>
                  <a:outerShdw blurRad="38100" dist="38100" dir="2700000" algn="tl">
                    <a:srgbClr val="000000">
                      <a:alpha val="43137"/>
                    </a:srgbClr>
                  </a:outerShdw>
                </a:effectLst>
              </a:rPr>
              <a:t> </a:t>
            </a:r>
            <a:r>
              <a:rPr lang="es-ES" sz="3200" dirty="0"/>
              <a:t>siempre tenemos uno o más pares de atributos que cuentan con valores idénticos en cada </a:t>
            </a:r>
            <a:r>
              <a:rPr lang="es-ES" sz="3200" dirty="0" err="1"/>
              <a:t>tupla</a:t>
            </a:r>
            <a:r>
              <a:rPr lang="es-ES" sz="3200" dirty="0"/>
              <a:t>.</a:t>
            </a:r>
          </a:p>
          <a:p>
            <a:pPr marL="0" lvl="1">
              <a:spcAft>
                <a:spcPts val="1200"/>
              </a:spcAft>
            </a:pPr>
            <a:r>
              <a:rPr lang="es-ES" sz="3200" dirty="0"/>
              <a:t>La concatenación natural sirve para deshacerse de del segundo atributo superfluo.</a:t>
            </a:r>
          </a:p>
          <a:p>
            <a:pPr marL="0" lvl="1">
              <a:spcAft>
                <a:spcPts val="1200"/>
              </a:spcAft>
            </a:pPr>
            <a:r>
              <a:rPr lang="es-ES" sz="3200" dirty="0"/>
              <a:t>La definición estándar de esta operación precisa que los dos atributos de conexión tengan el mismo nombre en ambas relaciones.</a:t>
            </a:r>
          </a:p>
          <a:p>
            <a:pPr marL="0" lvl="1">
              <a:spcAft>
                <a:spcPts val="1200"/>
              </a:spcAft>
            </a:pPr>
            <a:r>
              <a:rPr lang="es-ES" sz="3200" dirty="0"/>
              <a:t>Si no es el caso, se aplica en primer lugar una operación de renombrado.</a:t>
            </a:r>
          </a:p>
        </p:txBody>
      </p:sp>
    </p:spTree>
    <p:extLst>
      <p:ext uri="{BB962C8B-B14F-4D97-AF65-F5344CB8AC3E}">
        <p14:creationId xmlns:p14="http://schemas.microsoft.com/office/powerpoint/2010/main" val="4026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27322" y="0"/>
            <a:ext cx="8801524"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Importancia del Algebra relacional</a:t>
            </a:r>
            <a:endParaRPr lang="es-ES" dirty="0"/>
          </a:p>
        </p:txBody>
      </p:sp>
      <p:sp>
        <p:nvSpPr>
          <p:cNvPr id="133" name="CustomShape 2"/>
          <p:cNvSpPr/>
          <p:nvPr/>
        </p:nvSpPr>
        <p:spPr>
          <a:xfrm>
            <a:off x="215154" y="908640"/>
            <a:ext cx="8619564" cy="5761102"/>
          </a:xfrm>
          <a:prstGeom prst="rect">
            <a:avLst/>
          </a:prstGeom>
          <a:noFill/>
          <a:ln>
            <a:noFill/>
          </a:ln>
        </p:spPr>
        <p:txBody>
          <a:bodyPr lIns="90000" tIns="45000" rIns="90000" bIns="45000">
            <a:normAutofit/>
          </a:bodyPr>
          <a:lstStyle/>
          <a:p>
            <a:pPr marL="457200" indent="-457200">
              <a:lnSpc>
                <a:spcPct val="100000"/>
              </a:lnSpc>
              <a:buSzPct val="80000"/>
              <a:buFont typeface="Arial" panose="020B0604020202020204" pitchFamily="34" charset="0"/>
              <a:buChar char="•"/>
            </a:pPr>
            <a:r>
              <a:rPr lang="es-ES" sz="3200" dirty="0">
                <a:solidFill>
                  <a:srgbClr val="000000"/>
                </a:solidFill>
              </a:rPr>
              <a:t>El algebra relacional proporciona un fundamento formal para las operaciones del modelo relacional.</a:t>
            </a:r>
          </a:p>
          <a:p>
            <a:pPr marL="457200" indent="-457200">
              <a:buFont typeface="Arial" panose="020B0604020202020204" pitchFamily="34" charset="0"/>
              <a:buChar char="•"/>
            </a:pPr>
            <a:r>
              <a:rPr lang="es-ES" sz="3200" dirty="0">
                <a:solidFill>
                  <a:srgbClr val="000000"/>
                </a:solidFill>
              </a:rPr>
              <a:t>Se utiliza como base para la implementación y optimización de consultas en los RDBMS (</a:t>
            </a:r>
            <a:r>
              <a:rPr lang="es-AR" sz="3200" dirty="0">
                <a:solidFill>
                  <a:srgbClr val="000000"/>
                </a:solidFill>
              </a:rPr>
              <a:t>Sistemas de administración de bases de datos relacionales)</a:t>
            </a:r>
            <a:endParaRPr lang="es-ES" sz="3200" dirty="0">
              <a:solidFill>
                <a:srgbClr val="000000"/>
              </a:solidFill>
            </a:endParaRPr>
          </a:p>
          <a:p>
            <a:pPr marL="457200" indent="-457200">
              <a:lnSpc>
                <a:spcPct val="100000"/>
              </a:lnSpc>
              <a:buSzPct val="80000"/>
              <a:buFont typeface="Arial" panose="020B0604020202020204" pitchFamily="34" charset="0"/>
              <a:buChar char="•"/>
            </a:pPr>
            <a:r>
              <a:rPr lang="es-ES" sz="3200" dirty="0">
                <a:solidFill>
                  <a:srgbClr val="000000"/>
                </a:solidFill>
              </a:rPr>
              <a:t>Muchos de sus conceptos se incorporaron al lenguaje estándar de consultas SQL.</a:t>
            </a:r>
          </a:p>
        </p:txBody>
      </p:sp>
    </p:spTree>
    <p:extLst>
      <p:ext uri="{BB962C8B-B14F-4D97-AF65-F5344CB8AC3E}">
        <p14:creationId xmlns:p14="http://schemas.microsoft.com/office/powerpoint/2010/main" val="40695786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762001"/>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Concatenación Natural (*)</a:t>
            </a:r>
          </a:p>
        </p:txBody>
      </p:sp>
      <p:sp>
        <p:nvSpPr>
          <p:cNvPr id="3" name="Rectángulo 2">
            <a:extLst>
              <a:ext uri="{FF2B5EF4-FFF2-40B4-BE49-F238E27FC236}">
                <a16:creationId xmlns:a16="http://schemas.microsoft.com/office/drawing/2014/main" id="{5F2A874C-876B-4DFE-ADFB-0C2184086590}"/>
              </a:ext>
            </a:extLst>
          </p:cNvPr>
          <p:cNvSpPr/>
          <p:nvPr/>
        </p:nvSpPr>
        <p:spPr>
          <a:xfrm>
            <a:off x="127322" y="762001"/>
            <a:ext cx="8718136" cy="5977466"/>
          </a:xfrm>
          <a:prstGeom prst="rect">
            <a:avLst/>
          </a:prstGeom>
        </p:spPr>
        <p:txBody>
          <a:bodyPr wrap="square">
            <a:normAutofit lnSpcReduction="10000"/>
          </a:bodyPr>
          <a:lstStyle/>
          <a:p>
            <a:pPr marL="0" lvl="1">
              <a:spcAft>
                <a:spcPts val="1200"/>
              </a:spcAft>
            </a:pPr>
            <a:r>
              <a:rPr lang="es-ES" sz="3200" dirty="0"/>
              <a:t>De forma general, aunque no estandarizada, ésta es una definición de </a:t>
            </a:r>
            <a:r>
              <a:rPr lang="es-ES" sz="3200" b="1" dirty="0">
                <a:effectLst>
                  <a:outerShdw blurRad="38100" dist="38100" dir="2700000" algn="tl">
                    <a:srgbClr val="000000">
                      <a:alpha val="43137"/>
                    </a:srgbClr>
                  </a:outerShdw>
                </a:effectLst>
              </a:rPr>
              <a:t>concatenación natural</a:t>
            </a:r>
            <a:r>
              <a:rPr lang="es-ES" sz="3200" dirty="0"/>
              <a:t>:</a:t>
            </a:r>
          </a:p>
          <a:p>
            <a:pPr marL="0" lvl="1" algn="ctr">
              <a:spcAft>
                <a:spcPts val="1200"/>
              </a:spcAft>
            </a:pPr>
            <a:r>
              <a:rPr lang="pt-BR" sz="3500" b="1" dirty="0">
                <a:effectLst>
                  <a:outerShdw blurRad="38100" dist="38100" dir="2700000" algn="tl">
                    <a:srgbClr val="000000">
                      <a:alpha val="43137"/>
                    </a:srgbClr>
                  </a:outerShdw>
                </a:effectLst>
              </a:rPr>
              <a:t>Q ← R ∗ </a:t>
            </a:r>
            <a:r>
              <a:rPr lang="pt-BR" sz="3500" b="1" baseline="-25000" dirty="0">
                <a:effectLst>
                  <a:outerShdw blurRad="38100" dist="38100" dir="2700000" algn="tl">
                    <a:srgbClr val="000000">
                      <a:alpha val="43137"/>
                    </a:srgbClr>
                  </a:outerShdw>
                </a:effectLst>
              </a:rPr>
              <a:t>(&lt;lista1&gt;),(&lt;lista2&gt;) </a:t>
            </a:r>
            <a:r>
              <a:rPr lang="pt-BR" sz="3500" b="1" dirty="0">
                <a:effectLst>
                  <a:outerShdw blurRad="38100" dist="38100" dir="2700000" algn="tl">
                    <a:srgbClr val="000000">
                      <a:alpha val="43137"/>
                    </a:srgbClr>
                  </a:outerShdw>
                </a:effectLst>
              </a:rPr>
              <a:t>S</a:t>
            </a:r>
          </a:p>
          <a:p>
            <a:pPr marL="0" lvl="1">
              <a:spcAft>
                <a:spcPts val="1200"/>
              </a:spcAft>
            </a:pPr>
            <a:r>
              <a:rPr lang="es-ES" sz="3200" dirty="0"/>
              <a:t>Donde &lt;lista1&gt; especifica una lista de i atributos de R, mientras que &lt;lista2&gt; especifica una lista de i atributos de S. Estas listas se emplean para formar condiciones de comparación coherentes entre los atributos correspondientes para, a continuación, evaluarlas juntas mediante un operador AND.</a:t>
            </a:r>
          </a:p>
          <a:p>
            <a:pPr marL="0" lvl="1">
              <a:spcAft>
                <a:spcPts val="1200"/>
              </a:spcAft>
            </a:pPr>
            <a:r>
              <a:rPr lang="es-ES" sz="3200" dirty="0"/>
              <a:t>Sólo se mantiene en el resultado Q la lista de atributos correspondiente a la primera relación R (&lt;lista1&gt;).</a:t>
            </a:r>
          </a:p>
        </p:txBody>
      </p:sp>
    </p:spTree>
    <p:extLst>
      <p:ext uri="{BB962C8B-B14F-4D97-AF65-F5344CB8AC3E}">
        <p14:creationId xmlns:p14="http://schemas.microsoft.com/office/powerpoint/2010/main" val="605294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762001"/>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Concatenación Natural (*)</a:t>
            </a:r>
          </a:p>
        </p:txBody>
      </p:sp>
      <p:sp>
        <p:nvSpPr>
          <p:cNvPr id="3" name="Rectángulo 2">
            <a:extLst>
              <a:ext uri="{FF2B5EF4-FFF2-40B4-BE49-F238E27FC236}">
                <a16:creationId xmlns:a16="http://schemas.microsoft.com/office/drawing/2014/main" id="{5F2A874C-876B-4DFE-ADFB-0C2184086590}"/>
              </a:ext>
            </a:extLst>
          </p:cNvPr>
          <p:cNvSpPr/>
          <p:nvPr/>
        </p:nvSpPr>
        <p:spPr>
          <a:xfrm>
            <a:off x="127322" y="4588933"/>
            <a:ext cx="8801524" cy="2150534"/>
          </a:xfrm>
          <a:prstGeom prst="rect">
            <a:avLst/>
          </a:prstGeom>
        </p:spPr>
        <p:txBody>
          <a:bodyPr wrap="square">
            <a:normAutofit fontScale="77500" lnSpcReduction="20000"/>
          </a:bodyPr>
          <a:lstStyle/>
          <a:p>
            <a:pPr marL="0" lvl="1">
              <a:spcAft>
                <a:spcPts val="1200"/>
              </a:spcAft>
            </a:pPr>
            <a:r>
              <a:rPr lang="es-AR" sz="2800" dirty="0"/>
              <a:t>DEPT ← </a:t>
            </a:r>
            <a:r>
              <a:rPr lang="el-GR" sz="2800" dirty="0"/>
              <a:t>ρ </a:t>
            </a:r>
            <a:r>
              <a:rPr lang="es-AR" sz="2800" baseline="-25000" dirty="0" err="1"/>
              <a:t>NombreDpto</a:t>
            </a:r>
            <a:r>
              <a:rPr lang="es-AR" sz="2800" baseline="-25000" dirty="0"/>
              <a:t>, </a:t>
            </a:r>
            <a:r>
              <a:rPr lang="es-AR" sz="2800" baseline="-25000" dirty="0" err="1"/>
              <a:t>NumDptoProyecto</a:t>
            </a:r>
            <a:r>
              <a:rPr lang="es-AR" sz="2800" baseline="-25000" dirty="0"/>
              <a:t>, </a:t>
            </a:r>
            <a:r>
              <a:rPr lang="es-AR" sz="2800" baseline="-25000" dirty="0" err="1"/>
              <a:t>DniDirector</a:t>
            </a:r>
            <a:r>
              <a:rPr lang="es-AR" sz="2800" baseline="-25000" dirty="0"/>
              <a:t>, </a:t>
            </a:r>
            <a:r>
              <a:rPr lang="es-AR" sz="2800" baseline="-25000" dirty="0" err="1"/>
              <a:t>FechaIngresoDirector</a:t>
            </a:r>
            <a:r>
              <a:rPr lang="es-AR" sz="2800" dirty="0"/>
              <a:t> </a:t>
            </a:r>
            <a:r>
              <a:rPr lang="es-AR" sz="2900" dirty="0"/>
              <a:t>(DEPARTAMENTO)</a:t>
            </a:r>
            <a:endParaRPr lang="es-ES" sz="2900" dirty="0"/>
          </a:p>
          <a:p>
            <a:pPr marL="0" lvl="1">
              <a:spcAft>
                <a:spcPts val="1200"/>
              </a:spcAft>
            </a:pPr>
            <a:r>
              <a:rPr lang="es-ES" sz="2900" dirty="0"/>
              <a:t>PROYECTO_DPTO ← PROYECTO ∗ DEPT</a:t>
            </a:r>
          </a:p>
          <a:p>
            <a:pPr marL="0" lvl="1" algn="ctr">
              <a:spcAft>
                <a:spcPts val="1200"/>
              </a:spcAft>
            </a:pPr>
            <a:r>
              <a:rPr lang="es-ES" sz="3200" dirty="0"/>
              <a:t>o</a:t>
            </a:r>
          </a:p>
          <a:p>
            <a:pPr marL="0" lvl="1">
              <a:spcAft>
                <a:spcPts val="1200"/>
              </a:spcAft>
            </a:pPr>
            <a:r>
              <a:rPr lang="es-ES" sz="2900" dirty="0"/>
              <a:t>PROYECTO_DPTO ← PROYECTO * </a:t>
            </a:r>
            <a:r>
              <a:rPr lang="el-GR" sz="3200" dirty="0"/>
              <a:t>ρ</a:t>
            </a:r>
            <a:r>
              <a:rPr lang="es-ES" sz="2900" baseline="-25000" dirty="0"/>
              <a:t>(</a:t>
            </a:r>
            <a:r>
              <a:rPr lang="es-ES" sz="2900" baseline="-25000" dirty="0" err="1"/>
              <a:t>NombreDpto</a:t>
            </a:r>
            <a:r>
              <a:rPr lang="es-ES" sz="2900" baseline="-25000" dirty="0"/>
              <a:t>, </a:t>
            </a:r>
            <a:r>
              <a:rPr lang="es-ES" sz="2900" baseline="-25000" dirty="0" err="1"/>
              <a:t>NumDptoProyecto</a:t>
            </a:r>
            <a:r>
              <a:rPr lang="es-ES" sz="2900" baseline="-25000" dirty="0"/>
              <a:t>, </a:t>
            </a:r>
            <a:r>
              <a:rPr lang="es-ES" sz="2900" baseline="-25000" dirty="0" err="1"/>
              <a:t>DniDirector</a:t>
            </a:r>
            <a:r>
              <a:rPr lang="es-ES" sz="2900" baseline="-25000" dirty="0"/>
              <a:t>, </a:t>
            </a:r>
            <a:r>
              <a:rPr lang="es-ES" sz="2900" baseline="-25000" dirty="0" err="1"/>
              <a:t>FechaIngresoDirector</a:t>
            </a:r>
            <a:r>
              <a:rPr lang="es-ES" sz="2900" baseline="-25000" dirty="0"/>
              <a:t>)</a:t>
            </a:r>
            <a:r>
              <a:rPr lang="es-ES" sz="2900" dirty="0"/>
              <a:t> (DEPARTAMENTO)</a:t>
            </a:r>
          </a:p>
          <a:p>
            <a:pPr marL="0" lvl="1">
              <a:spcAft>
                <a:spcPts val="1200"/>
              </a:spcAft>
            </a:pPr>
            <a:endParaRPr lang="es-ES" sz="3200" dirty="0"/>
          </a:p>
        </p:txBody>
      </p:sp>
      <p:pic>
        <p:nvPicPr>
          <p:cNvPr id="4" name="Picture 3"/>
          <p:cNvPicPr>
            <a:picLocks noChangeAspect="1"/>
          </p:cNvPicPr>
          <p:nvPr/>
        </p:nvPicPr>
        <p:blipFill>
          <a:blip r:embed="rId3"/>
          <a:stretch>
            <a:fillRect/>
          </a:stretch>
        </p:blipFill>
        <p:spPr>
          <a:xfrm>
            <a:off x="74621" y="646031"/>
            <a:ext cx="5811822" cy="2353732"/>
          </a:xfrm>
          <a:prstGeom prst="rect">
            <a:avLst/>
          </a:prstGeom>
        </p:spPr>
      </p:pic>
      <p:pic>
        <p:nvPicPr>
          <p:cNvPr id="2" name="Picture 1"/>
          <p:cNvPicPr>
            <a:picLocks noChangeAspect="1"/>
          </p:cNvPicPr>
          <p:nvPr/>
        </p:nvPicPr>
        <p:blipFill>
          <a:blip r:embed="rId4"/>
          <a:stretch>
            <a:fillRect/>
          </a:stretch>
        </p:blipFill>
        <p:spPr>
          <a:xfrm>
            <a:off x="3587966" y="3029005"/>
            <a:ext cx="5340880" cy="1530685"/>
          </a:xfrm>
          <a:prstGeom prst="rect">
            <a:avLst/>
          </a:prstGeom>
        </p:spPr>
      </p:pic>
    </p:spTree>
    <p:extLst>
      <p:ext uri="{BB962C8B-B14F-4D97-AF65-F5344CB8AC3E}">
        <p14:creationId xmlns:p14="http://schemas.microsoft.com/office/powerpoint/2010/main" val="3841580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762001"/>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Concatenación Natural (*)</a:t>
            </a:r>
          </a:p>
        </p:txBody>
      </p:sp>
      <p:pic>
        <p:nvPicPr>
          <p:cNvPr id="6" name="Picture 5"/>
          <p:cNvPicPr>
            <a:picLocks noChangeAspect="1"/>
          </p:cNvPicPr>
          <p:nvPr/>
        </p:nvPicPr>
        <p:blipFill>
          <a:blip r:embed="rId3"/>
          <a:stretch>
            <a:fillRect/>
          </a:stretch>
        </p:blipFill>
        <p:spPr>
          <a:xfrm>
            <a:off x="253955" y="1441450"/>
            <a:ext cx="8548257" cy="2774950"/>
          </a:xfrm>
          <a:prstGeom prst="rect">
            <a:avLst/>
          </a:prstGeom>
        </p:spPr>
      </p:pic>
    </p:spTree>
    <p:extLst>
      <p:ext uri="{BB962C8B-B14F-4D97-AF65-F5344CB8AC3E}">
        <p14:creationId xmlns:p14="http://schemas.microsoft.com/office/powerpoint/2010/main" val="96389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762001"/>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Concatenación</a:t>
            </a:r>
          </a:p>
        </p:txBody>
      </p:sp>
      <p:sp>
        <p:nvSpPr>
          <p:cNvPr id="4" name="Rectángulo 2">
            <a:extLst>
              <a:ext uri="{FF2B5EF4-FFF2-40B4-BE49-F238E27FC236}">
                <a16:creationId xmlns:a16="http://schemas.microsoft.com/office/drawing/2014/main" id="{5F2A874C-876B-4DFE-ADFB-0C2184086590}"/>
              </a:ext>
            </a:extLst>
          </p:cNvPr>
          <p:cNvSpPr/>
          <p:nvPr/>
        </p:nvSpPr>
        <p:spPr>
          <a:xfrm>
            <a:off x="127322" y="762001"/>
            <a:ext cx="8801524" cy="5977466"/>
          </a:xfrm>
          <a:prstGeom prst="rect">
            <a:avLst/>
          </a:prstGeom>
        </p:spPr>
        <p:txBody>
          <a:bodyPr wrap="square">
            <a:normAutofit fontScale="92500"/>
          </a:bodyPr>
          <a:lstStyle/>
          <a:p>
            <a:pPr marL="0" lvl="1">
              <a:spcAft>
                <a:spcPts val="1200"/>
              </a:spcAft>
            </a:pPr>
            <a:r>
              <a:rPr lang="es-ES" sz="3200" dirty="0"/>
              <a:t>En general, si R tiene </a:t>
            </a:r>
            <a:r>
              <a:rPr lang="es-ES" sz="3200" dirty="0" err="1"/>
              <a:t>n</a:t>
            </a:r>
            <a:r>
              <a:rPr lang="es-ES" sz="3200" baseline="-25000" dirty="0" err="1"/>
              <a:t>R</a:t>
            </a:r>
            <a:r>
              <a:rPr lang="es-ES" sz="3200" dirty="0"/>
              <a:t> tuplas y S tiene </a:t>
            </a:r>
            <a:r>
              <a:rPr lang="es-ES" sz="3200" dirty="0" err="1"/>
              <a:t>n</a:t>
            </a:r>
            <a:r>
              <a:rPr lang="es-ES" sz="3200" baseline="-25000" dirty="0" err="1"/>
              <a:t>S</a:t>
            </a:r>
            <a:r>
              <a:rPr lang="es-ES" sz="3200" dirty="0"/>
              <a:t> tuplas, el resultado  de  una  operación  de  </a:t>
            </a:r>
            <a:r>
              <a:rPr lang="es-ES" sz="3200" b="1" dirty="0">
                <a:effectLst>
                  <a:outerShdw blurRad="38100" dist="38100" dir="2700000" algn="tl">
                    <a:srgbClr val="000000">
                      <a:alpha val="43137"/>
                    </a:srgbClr>
                  </a:outerShdw>
                </a:effectLst>
              </a:rPr>
              <a:t>concatenación  </a:t>
            </a:r>
            <a:r>
              <a:rPr lang="es-ES" sz="3200" dirty="0"/>
              <a:t>R⋈</a:t>
            </a:r>
            <a:r>
              <a:rPr lang="es-ES" sz="3200" baseline="-25000" dirty="0"/>
              <a:t>&lt;condición de conexión&gt; </a:t>
            </a:r>
            <a:r>
              <a:rPr lang="es-ES" sz="3200" dirty="0"/>
              <a:t>S tendrá entre cero y </a:t>
            </a:r>
            <a:r>
              <a:rPr lang="es-ES" sz="3200" dirty="0" err="1"/>
              <a:t>n</a:t>
            </a:r>
            <a:r>
              <a:rPr lang="es-ES" sz="3200" baseline="-25000" dirty="0" err="1"/>
              <a:t>R</a:t>
            </a:r>
            <a:r>
              <a:rPr lang="es-ES" sz="3200" dirty="0"/>
              <a:t> ∗ </a:t>
            </a:r>
            <a:r>
              <a:rPr lang="es-ES" sz="3200" dirty="0" err="1"/>
              <a:t>n</a:t>
            </a:r>
            <a:r>
              <a:rPr lang="es-ES" sz="3200" baseline="-25000" dirty="0" err="1"/>
              <a:t>S</a:t>
            </a:r>
            <a:r>
              <a:rPr lang="es-ES" sz="3200" dirty="0"/>
              <a:t> tuplas.</a:t>
            </a:r>
          </a:p>
          <a:p>
            <a:pPr marL="0" lvl="1">
              <a:spcAft>
                <a:spcPts val="1200"/>
              </a:spcAft>
            </a:pPr>
            <a:r>
              <a:rPr lang="es-ES" sz="3200" dirty="0"/>
              <a:t>El tamaño estimado del resultado dividido entre el valor </a:t>
            </a:r>
            <a:r>
              <a:rPr lang="es-ES" sz="3200" dirty="0" err="1"/>
              <a:t>n</a:t>
            </a:r>
            <a:r>
              <a:rPr lang="es-ES" sz="3200" baseline="-25000" dirty="0" err="1"/>
              <a:t>R</a:t>
            </a:r>
            <a:r>
              <a:rPr lang="es-ES" sz="3200" dirty="0"/>
              <a:t> ∗ </a:t>
            </a:r>
            <a:r>
              <a:rPr lang="es-ES" sz="3200" dirty="0" err="1"/>
              <a:t>n</a:t>
            </a:r>
            <a:r>
              <a:rPr lang="es-ES" sz="3200" baseline="-25000" dirty="0" err="1"/>
              <a:t>S</a:t>
            </a:r>
            <a:r>
              <a:rPr lang="es-ES" sz="3200" dirty="0"/>
              <a:t> da como resultado un cociente llamado </a:t>
            </a:r>
            <a:r>
              <a:rPr lang="es-ES" sz="3200" b="1" dirty="0">
                <a:effectLst>
                  <a:outerShdw blurRad="38100" dist="38100" dir="2700000" algn="tl">
                    <a:srgbClr val="000000">
                      <a:alpha val="43137"/>
                    </a:srgbClr>
                  </a:outerShdw>
                </a:effectLst>
              </a:rPr>
              <a:t>selectividad de concatenación </a:t>
            </a:r>
            <a:r>
              <a:rPr lang="es-ES" sz="3200" dirty="0"/>
              <a:t>(</a:t>
            </a:r>
            <a:r>
              <a:rPr lang="es-ES" sz="3200" dirty="0" err="1"/>
              <a:t>join</a:t>
            </a:r>
            <a:r>
              <a:rPr lang="es-ES" sz="3200" dirty="0"/>
              <a:t> </a:t>
            </a:r>
            <a:r>
              <a:rPr lang="es-ES" sz="3200" dirty="0" err="1"/>
              <a:t>selectivity</a:t>
            </a:r>
            <a:r>
              <a:rPr lang="es-ES" sz="3200" dirty="0"/>
              <a:t>), que es una propiedad de la condición de conexión.</a:t>
            </a:r>
          </a:p>
          <a:p>
            <a:pPr marL="0" lvl="1">
              <a:spcAft>
                <a:spcPts val="1200"/>
              </a:spcAft>
            </a:pPr>
            <a:r>
              <a:rPr lang="es-ES" sz="3200" dirty="0"/>
              <a:t>Si no existe condición la concatenación</a:t>
            </a:r>
            <a:r>
              <a:rPr lang="es-ES" sz="3200" b="1" dirty="0">
                <a:effectLst>
                  <a:outerShdw blurRad="38100" dist="38100" dir="2700000" algn="tl">
                    <a:srgbClr val="000000">
                      <a:alpha val="43137"/>
                    </a:srgbClr>
                  </a:outerShdw>
                </a:effectLst>
              </a:rPr>
              <a:t> </a:t>
            </a:r>
            <a:r>
              <a:rPr lang="es-ES" sz="3200" dirty="0"/>
              <a:t>termina en un </a:t>
            </a:r>
            <a:r>
              <a:rPr lang="es-ES" sz="3200" b="1" dirty="0">
                <a:effectLst>
                  <a:outerShdw blurRad="38100" dist="38100" dir="2700000" algn="tl">
                    <a:srgbClr val="000000">
                      <a:alpha val="43137"/>
                    </a:srgbClr>
                  </a:outerShdw>
                </a:effectLst>
              </a:rPr>
              <a:t>producto cartesiano</a:t>
            </a:r>
            <a:r>
              <a:rPr lang="es-ES" sz="3200" dirty="0"/>
              <a:t> o </a:t>
            </a:r>
            <a:r>
              <a:rPr lang="es-ES" sz="3200" b="1" dirty="0">
                <a:effectLst>
                  <a:outerShdw blurRad="38100" dist="38100" dir="2700000" algn="tl">
                    <a:srgbClr val="000000">
                      <a:alpha val="43137"/>
                    </a:srgbClr>
                  </a:outerShdw>
                </a:effectLst>
              </a:rPr>
              <a:t>producto cruzado</a:t>
            </a:r>
            <a:r>
              <a:rPr lang="es-ES" sz="3200" dirty="0"/>
              <a:t>. Por otro lado, si ninguna combinación de tuplas satisface la condición de conexión, el resultado es una relación vacía.</a:t>
            </a:r>
          </a:p>
        </p:txBody>
      </p:sp>
    </p:spTree>
    <p:extLst>
      <p:ext uri="{BB962C8B-B14F-4D97-AF65-F5344CB8AC3E}">
        <p14:creationId xmlns:p14="http://schemas.microsoft.com/office/powerpoint/2010/main" val="2063449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762001"/>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Concatenación</a:t>
            </a:r>
          </a:p>
        </p:txBody>
      </p:sp>
      <p:sp>
        <p:nvSpPr>
          <p:cNvPr id="4" name="Rectángulo 2">
            <a:extLst>
              <a:ext uri="{FF2B5EF4-FFF2-40B4-BE49-F238E27FC236}">
                <a16:creationId xmlns:a16="http://schemas.microsoft.com/office/drawing/2014/main" id="{5F2A874C-876B-4DFE-ADFB-0C2184086590}"/>
              </a:ext>
            </a:extLst>
          </p:cNvPr>
          <p:cNvSpPr/>
          <p:nvPr/>
        </p:nvSpPr>
        <p:spPr>
          <a:xfrm>
            <a:off x="127322" y="1072661"/>
            <a:ext cx="8801524" cy="5666805"/>
          </a:xfrm>
          <a:prstGeom prst="rect">
            <a:avLst/>
          </a:prstGeom>
        </p:spPr>
        <p:txBody>
          <a:bodyPr wrap="square">
            <a:normAutofit/>
          </a:bodyPr>
          <a:lstStyle/>
          <a:p>
            <a:pPr marL="0" lvl="1">
              <a:spcAft>
                <a:spcPts val="1200"/>
              </a:spcAft>
            </a:pPr>
            <a:r>
              <a:rPr lang="es-ES" sz="3600" dirty="0"/>
              <a:t>Como podemos ver, la concatenación se emplea para combinar datos procedentes de múltiples relaciones, de forma que la información pueda presentarse en una única tabla. Estas operaciones se conocen también como </a:t>
            </a:r>
            <a:r>
              <a:rPr lang="es-ES" sz="3600" b="1" dirty="0">
                <a:effectLst>
                  <a:outerShdw blurRad="38100" dist="38100" dir="2700000" algn="tl">
                    <a:srgbClr val="000000">
                      <a:alpha val="43137"/>
                    </a:srgbClr>
                  </a:outerShdw>
                </a:effectLst>
              </a:rPr>
              <a:t>concatenaciones internas (</a:t>
            </a:r>
            <a:r>
              <a:rPr lang="es-ES" sz="3600" b="1" dirty="0" err="1">
                <a:effectLst>
                  <a:outerShdw blurRad="38100" dist="38100" dir="2700000" algn="tl">
                    <a:srgbClr val="000000">
                      <a:alpha val="43137"/>
                    </a:srgbClr>
                  </a:outerShdw>
                </a:effectLst>
              </a:rPr>
              <a:t>inner</a:t>
            </a:r>
            <a:r>
              <a:rPr lang="es-ES" sz="3600" b="1" dirty="0">
                <a:effectLst>
                  <a:outerShdw blurRad="38100" dist="38100" dir="2700000" algn="tl">
                    <a:srgbClr val="000000">
                      <a:alpha val="43137"/>
                    </a:srgbClr>
                  </a:outerShdw>
                </a:effectLst>
              </a:rPr>
              <a:t> </a:t>
            </a:r>
            <a:r>
              <a:rPr lang="es-ES" sz="3600" b="1" dirty="0" err="1">
                <a:effectLst>
                  <a:outerShdw blurRad="38100" dist="38100" dir="2700000" algn="tl">
                    <a:srgbClr val="000000">
                      <a:alpha val="43137"/>
                    </a:srgbClr>
                  </a:outerShdw>
                </a:effectLst>
              </a:rPr>
              <a:t>joins</a:t>
            </a:r>
            <a:r>
              <a:rPr lang="es-ES" sz="3600" b="1" dirty="0">
                <a:effectLst>
                  <a:outerShdw blurRad="38100" dist="38100" dir="2700000" algn="tl">
                    <a:srgbClr val="000000">
                      <a:alpha val="43137"/>
                    </a:srgbClr>
                  </a:outerShdw>
                </a:effectLst>
              </a:rPr>
              <a:t>) </a:t>
            </a:r>
            <a:r>
              <a:rPr lang="es-ES" sz="3600" dirty="0"/>
              <a:t>para distinguirlas de una variación llamada concatenaciones externas (</a:t>
            </a:r>
            <a:r>
              <a:rPr lang="es-ES" sz="3600" dirty="0" err="1"/>
              <a:t>outer</a:t>
            </a:r>
            <a:r>
              <a:rPr lang="es-ES" sz="3600" dirty="0"/>
              <a:t> </a:t>
            </a:r>
            <a:r>
              <a:rPr lang="es-ES" sz="3600" dirty="0" err="1"/>
              <a:t>joins</a:t>
            </a:r>
            <a:r>
              <a:rPr lang="es-ES" sz="3600" dirty="0"/>
              <a:t>).</a:t>
            </a:r>
          </a:p>
        </p:txBody>
      </p:sp>
    </p:spTree>
    <p:extLst>
      <p:ext uri="{BB962C8B-B14F-4D97-AF65-F5344CB8AC3E}">
        <p14:creationId xmlns:p14="http://schemas.microsoft.com/office/powerpoint/2010/main" val="2444220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933334"/>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División (÷)</a:t>
            </a:r>
          </a:p>
        </p:txBody>
      </p:sp>
      <p:sp>
        <p:nvSpPr>
          <p:cNvPr id="3" name="Rectángulo 2">
            <a:extLst>
              <a:ext uri="{FF2B5EF4-FFF2-40B4-BE49-F238E27FC236}">
                <a16:creationId xmlns:a16="http://schemas.microsoft.com/office/drawing/2014/main" id="{5F2A874C-876B-4DFE-ADFB-0C2184086590}"/>
              </a:ext>
            </a:extLst>
          </p:cNvPr>
          <p:cNvSpPr/>
          <p:nvPr/>
        </p:nvSpPr>
        <p:spPr>
          <a:xfrm>
            <a:off x="127322" y="933334"/>
            <a:ext cx="8718136" cy="1669189"/>
          </a:xfrm>
          <a:prstGeom prst="rect">
            <a:avLst/>
          </a:prstGeom>
        </p:spPr>
        <p:txBody>
          <a:bodyPr wrap="square">
            <a:normAutofit fontScale="85000" lnSpcReduction="20000"/>
          </a:bodyPr>
          <a:lstStyle/>
          <a:p>
            <a:pPr marL="0" lvl="1">
              <a:spcAft>
                <a:spcPts val="1200"/>
              </a:spcAft>
            </a:pPr>
            <a:r>
              <a:rPr lang="es-ES" sz="3300" dirty="0"/>
              <a:t>Es útil para cierto tipo de consultas que a veces se realizan en aplicaciones de bases de datos. Por ejemplo: </a:t>
            </a:r>
            <a:r>
              <a:rPr lang="es-ES" sz="3300" i="1" dirty="0"/>
              <a:t>Recuperar los nombre de los empleados que trabajan en todos los proyectos en los que también lo haga ‘José Pérez’.</a:t>
            </a:r>
          </a:p>
          <a:p>
            <a:pPr marL="0" lvl="1">
              <a:spcAft>
                <a:spcPts val="1200"/>
              </a:spcAft>
            </a:pPr>
            <a:endParaRPr lang="es-AR" sz="3200" i="1" dirty="0"/>
          </a:p>
        </p:txBody>
      </p:sp>
      <p:pic>
        <p:nvPicPr>
          <p:cNvPr id="2" name="Imagen 1">
            <a:extLst>
              <a:ext uri="{FF2B5EF4-FFF2-40B4-BE49-F238E27FC236}">
                <a16:creationId xmlns:a16="http://schemas.microsoft.com/office/drawing/2014/main" id="{B66879D6-3439-4D25-A39E-E8B52B5B6884}"/>
              </a:ext>
            </a:extLst>
          </p:cNvPr>
          <p:cNvPicPr>
            <a:picLocks noChangeAspect="1"/>
          </p:cNvPicPr>
          <p:nvPr/>
        </p:nvPicPr>
        <p:blipFill>
          <a:blip r:embed="rId3"/>
          <a:stretch>
            <a:fillRect/>
          </a:stretch>
        </p:blipFill>
        <p:spPr>
          <a:xfrm>
            <a:off x="127322" y="2602523"/>
            <a:ext cx="6267450" cy="2314575"/>
          </a:xfrm>
          <a:prstGeom prst="rect">
            <a:avLst/>
          </a:prstGeom>
        </p:spPr>
      </p:pic>
      <p:pic>
        <p:nvPicPr>
          <p:cNvPr id="4" name="Imagen 3">
            <a:extLst>
              <a:ext uri="{FF2B5EF4-FFF2-40B4-BE49-F238E27FC236}">
                <a16:creationId xmlns:a16="http://schemas.microsoft.com/office/drawing/2014/main" id="{0D968250-3C69-435B-97FA-046DE7403067}"/>
              </a:ext>
            </a:extLst>
          </p:cNvPr>
          <p:cNvPicPr>
            <a:picLocks noChangeAspect="1"/>
          </p:cNvPicPr>
          <p:nvPr/>
        </p:nvPicPr>
        <p:blipFill>
          <a:blip r:embed="rId4"/>
          <a:stretch>
            <a:fillRect/>
          </a:stretch>
        </p:blipFill>
        <p:spPr>
          <a:xfrm>
            <a:off x="6515427" y="2415687"/>
            <a:ext cx="2371725" cy="4171950"/>
          </a:xfrm>
          <a:prstGeom prst="rect">
            <a:avLst/>
          </a:prstGeom>
        </p:spPr>
      </p:pic>
    </p:spTree>
    <p:extLst>
      <p:ext uri="{BB962C8B-B14F-4D97-AF65-F5344CB8AC3E}">
        <p14:creationId xmlns:p14="http://schemas.microsoft.com/office/powerpoint/2010/main" val="2899402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933334"/>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División (÷)</a:t>
            </a:r>
          </a:p>
        </p:txBody>
      </p:sp>
      <p:sp>
        <p:nvSpPr>
          <p:cNvPr id="3" name="Rectángulo 2">
            <a:extLst>
              <a:ext uri="{FF2B5EF4-FFF2-40B4-BE49-F238E27FC236}">
                <a16:creationId xmlns:a16="http://schemas.microsoft.com/office/drawing/2014/main" id="{5F2A874C-876B-4DFE-ADFB-0C2184086590}"/>
              </a:ext>
            </a:extLst>
          </p:cNvPr>
          <p:cNvSpPr/>
          <p:nvPr/>
        </p:nvSpPr>
        <p:spPr>
          <a:xfrm>
            <a:off x="127322" y="933334"/>
            <a:ext cx="8718136" cy="5766404"/>
          </a:xfrm>
          <a:prstGeom prst="rect">
            <a:avLst/>
          </a:prstGeom>
        </p:spPr>
        <p:txBody>
          <a:bodyPr wrap="square">
            <a:normAutofit fontScale="92500" lnSpcReduction="10000"/>
          </a:bodyPr>
          <a:lstStyle/>
          <a:p>
            <a:pPr marL="0" lvl="1">
              <a:spcAft>
                <a:spcPts val="1200"/>
              </a:spcAft>
            </a:pPr>
            <a:r>
              <a:rPr lang="es-ES" sz="3200" dirty="0"/>
              <a:t>Para expresar esta consulta usando una </a:t>
            </a:r>
            <a:r>
              <a:rPr lang="es-ES" sz="3200" b="1" dirty="0">
                <a:effectLst>
                  <a:outerShdw blurRad="38100" dist="38100" dir="2700000" algn="tl">
                    <a:srgbClr val="000000">
                      <a:alpha val="43137"/>
                    </a:srgbClr>
                  </a:outerShdw>
                </a:effectLst>
              </a:rPr>
              <a:t>división</a:t>
            </a:r>
            <a:r>
              <a:rPr lang="es-ES" sz="3200" dirty="0"/>
              <a:t>, proceda del siguiente modo. Primero, recupere en la relación intermedia PEREZ_PNOS la lista de números de proyecto en los que trabaja ‘José Pérez’:</a:t>
            </a:r>
          </a:p>
          <a:p>
            <a:pPr marL="0" lvl="1">
              <a:spcAft>
                <a:spcPts val="1200"/>
              </a:spcAft>
            </a:pPr>
            <a:r>
              <a:rPr lang="es-ES" sz="2600" i="1" dirty="0"/>
              <a:t>PEREZ ←</a:t>
            </a:r>
            <a:r>
              <a:rPr lang="el-GR" sz="2600" dirty="0"/>
              <a:t> σ</a:t>
            </a:r>
            <a:r>
              <a:rPr lang="es-ES" sz="2600" i="1" baseline="-25000" dirty="0"/>
              <a:t>Nombre=‘</a:t>
            </a:r>
            <a:r>
              <a:rPr lang="es-ES" sz="2600" i="1" baseline="-25000" dirty="0" err="1"/>
              <a:t>Jose</a:t>
            </a:r>
            <a:r>
              <a:rPr lang="es-ES" sz="2600" i="1" baseline="-25000" dirty="0"/>
              <a:t>’ AND Apellido1=‘Pérez’</a:t>
            </a:r>
            <a:r>
              <a:rPr lang="es-ES" sz="2600" i="1" dirty="0"/>
              <a:t>(EMPLEADO)</a:t>
            </a:r>
          </a:p>
          <a:p>
            <a:pPr marL="0" lvl="1">
              <a:spcAft>
                <a:spcPts val="1200"/>
              </a:spcAft>
            </a:pPr>
            <a:r>
              <a:rPr lang="es-ES" sz="2600" i="1" dirty="0"/>
              <a:t>PEREZ_PNOS ← </a:t>
            </a:r>
            <a:r>
              <a:rPr lang="el-GR" sz="2600" dirty="0"/>
              <a:t>π</a:t>
            </a:r>
            <a:r>
              <a:rPr lang="es-AR" sz="2600" dirty="0"/>
              <a:t> </a:t>
            </a:r>
            <a:r>
              <a:rPr lang="es-ES" sz="2600" i="1" baseline="-25000" dirty="0" err="1"/>
              <a:t>NumProy</a:t>
            </a:r>
            <a:r>
              <a:rPr lang="es-ES" sz="2600" i="1" dirty="0"/>
              <a:t>(TRABAJA_EN</a:t>
            </a:r>
            <a:r>
              <a:rPr lang="es-AR" sz="2600" b="1" dirty="0">
                <a:effectLst>
                  <a:outerShdw blurRad="38100" dist="38100" dir="2700000" algn="tl">
                    <a:srgbClr val="000000">
                      <a:alpha val="43137"/>
                    </a:srgbClr>
                  </a:outerShdw>
                </a:effectLst>
              </a:rPr>
              <a:t> ⋈ </a:t>
            </a:r>
            <a:r>
              <a:rPr lang="es-ES" sz="2600" i="1" baseline="-25000" dirty="0" err="1"/>
              <a:t>DniEmpleado</a:t>
            </a:r>
            <a:r>
              <a:rPr lang="es-ES" sz="2600" i="1" baseline="-25000" dirty="0"/>
              <a:t>=</a:t>
            </a:r>
            <a:r>
              <a:rPr lang="es-ES" sz="2600" i="1" baseline="-25000" dirty="0" err="1"/>
              <a:t>Dni</a:t>
            </a:r>
            <a:r>
              <a:rPr lang="es-ES" sz="2600" i="1" baseline="-25000" dirty="0"/>
              <a:t> </a:t>
            </a:r>
            <a:r>
              <a:rPr lang="es-ES" sz="2600" i="1" dirty="0"/>
              <a:t>PEREZ)</a:t>
            </a:r>
            <a:endParaRPr lang="es-ES" sz="2600" dirty="0"/>
          </a:p>
          <a:p>
            <a:pPr marL="0" lvl="1">
              <a:spcAft>
                <a:spcPts val="1200"/>
              </a:spcAft>
            </a:pPr>
            <a:r>
              <a:rPr lang="es-ES" sz="3200" dirty="0"/>
              <a:t>Luego, crear una relación que incluya una tupla &lt;</a:t>
            </a:r>
            <a:r>
              <a:rPr lang="es-ES" sz="3200" dirty="0" err="1"/>
              <a:t>NumProy</a:t>
            </a:r>
            <a:r>
              <a:rPr lang="es-ES" sz="3200" dirty="0"/>
              <a:t>, </a:t>
            </a:r>
            <a:r>
              <a:rPr lang="es-ES" sz="3200" dirty="0" err="1"/>
              <a:t>DniEmpleado</a:t>
            </a:r>
            <a:r>
              <a:rPr lang="es-ES" sz="3200" dirty="0"/>
              <a:t>&gt; siempre que el empleado con </a:t>
            </a:r>
            <a:r>
              <a:rPr lang="es-ES" sz="3200" dirty="0" err="1"/>
              <a:t>DniEmpleado</a:t>
            </a:r>
            <a:r>
              <a:rPr lang="es-ES" sz="3200" dirty="0"/>
              <a:t> trabaje en el proyecto con </a:t>
            </a:r>
            <a:r>
              <a:rPr lang="es-ES" sz="3200" dirty="0" err="1"/>
              <a:t>NumProy</a:t>
            </a:r>
            <a:r>
              <a:rPr lang="es-ES" sz="3200" dirty="0"/>
              <a:t> en la relación intermedia DNI_PNOS ( sacar el atributo Horas a la relación TRABAJA_EN):</a:t>
            </a:r>
          </a:p>
          <a:p>
            <a:pPr marL="0" lvl="1">
              <a:spcAft>
                <a:spcPts val="1200"/>
              </a:spcAft>
            </a:pPr>
            <a:r>
              <a:rPr lang="es-ES" sz="2600" i="1" dirty="0"/>
              <a:t>DNI_PNOS ← </a:t>
            </a:r>
            <a:r>
              <a:rPr lang="el-GR" sz="2600" dirty="0"/>
              <a:t>π</a:t>
            </a:r>
            <a:r>
              <a:rPr lang="es-ES" sz="2600" i="1" dirty="0"/>
              <a:t> </a:t>
            </a:r>
            <a:r>
              <a:rPr lang="es-ES" sz="2600" i="1" baseline="-25000" dirty="0" err="1"/>
              <a:t>DniEmpleado</a:t>
            </a:r>
            <a:r>
              <a:rPr lang="es-ES" sz="2600" i="1" baseline="-25000" dirty="0"/>
              <a:t>, </a:t>
            </a:r>
            <a:r>
              <a:rPr lang="es-ES" sz="2600" i="1" baseline="-25000" dirty="0" err="1"/>
              <a:t>NumProy</a:t>
            </a:r>
            <a:r>
              <a:rPr lang="es-ES" sz="2600" i="1" baseline="-25000" dirty="0"/>
              <a:t> </a:t>
            </a:r>
            <a:r>
              <a:rPr lang="es-ES" sz="2600" i="1" dirty="0"/>
              <a:t>(TRABAJA_EN)</a:t>
            </a:r>
            <a:endParaRPr lang="es-AR" sz="2600" i="1" dirty="0"/>
          </a:p>
        </p:txBody>
      </p:sp>
    </p:spTree>
    <p:extLst>
      <p:ext uri="{BB962C8B-B14F-4D97-AF65-F5344CB8AC3E}">
        <p14:creationId xmlns:p14="http://schemas.microsoft.com/office/powerpoint/2010/main" val="3565931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933334"/>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División (÷)</a:t>
            </a:r>
          </a:p>
        </p:txBody>
      </p:sp>
      <p:sp>
        <p:nvSpPr>
          <p:cNvPr id="6" name="Rectángulo 5">
            <a:extLst>
              <a:ext uri="{FF2B5EF4-FFF2-40B4-BE49-F238E27FC236}">
                <a16:creationId xmlns:a16="http://schemas.microsoft.com/office/drawing/2014/main" id="{C08407B1-9242-4C6D-9463-E9916A157289}"/>
              </a:ext>
            </a:extLst>
          </p:cNvPr>
          <p:cNvSpPr/>
          <p:nvPr/>
        </p:nvSpPr>
        <p:spPr>
          <a:xfrm>
            <a:off x="127321" y="933335"/>
            <a:ext cx="6008930" cy="5625728"/>
          </a:xfrm>
          <a:prstGeom prst="rect">
            <a:avLst/>
          </a:prstGeom>
        </p:spPr>
        <p:txBody>
          <a:bodyPr wrap="square">
            <a:normAutofit/>
          </a:bodyPr>
          <a:lstStyle/>
          <a:p>
            <a:pPr marL="0" lvl="1">
              <a:spcAft>
                <a:spcPts val="1200"/>
              </a:spcAft>
            </a:pPr>
            <a:r>
              <a:rPr lang="es-AR" sz="2800" i="1" dirty="0"/>
              <a:t>Ya tenemos las relaciones:</a:t>
            </a:r>
          </a:p>
          <a:p>
            <a:pPr marL="0" lvl="1">
              <a:spcAft>
                <a:spcPts val="3000"/>
              </a:spcAft>
            </a:pPr>
            <a:r>
              <a:rPr lang="es-AR" sz="2800" i="1" dirty="0"/>
              <a:t> PEREZ_PNOS y DNI_PNOS</a:t>
            </a:r>
          </a:p>
          <a:p>
            <a:pPr marL="0" lvl="1">
              <a:spcAft>
                <a:spcPts val="1200"/>
              </a:spcAft>
            </a:pPr>
            <a:r>
              <a:rPr lang="es-ES" sz="2800" dirty="0"/>
              <a:t>Ahora aplicamos la </a:t>
            </a:r>
            <a:r>
              <a:rPr lang="es-ES" sz="2800" b="1" dirty="0">
                <a:effectLst>
                  <a:outerShdw blurRad="38100" dist="38100" dir="2700000" algn="tl">
                    <a:srgbClr val="000000">
                      <a:alpha val="43137"/>
                    </a:srgbClr>
                  </a:outerShdw>
                </a:effectLst>
              </a:rPr>
              <a:t>división</a:t>
            </a:r>
            <a:r>
              <a:rPr lang="es-ES" sz="2800" dirty="0"/>
              <a:t> a ambas relaciones, lo que nos facilita los DNI de los empleados que queremos:</a:t>
            </a:r>
          </a:p>
          <a:p>
            <a:pPr marL="0" lvl="1">
              <a:spcAft>
                <a:spcPts val="1200"/>
              </a:spcAft>
            </a:pPr>
            <a:r>
              <a:rPr lang="es-ES" sz="2600" i="1" dirty="0"/>
              <a:t>DNIS ← DNI_PNOS ÷ PEREZ_PNOS</a:t>
            </a:r>
          </a:p>
          <a:p>
            <a:pPr marL="0" lvl="1">
              <a:spcAft>
                <a:spcPts val="1200"/>
              </a:spcAft>
            </a:pPr>
            <a:endParaRPr lang="es-ES" sz="2800" i="1" dirty="0"/>
          </a:p>
          <a:p>
            <a:pPr marL="0" lvl="1">
              <a:spcAft>
                <a:spcPts val="1200"/>
              </a:spcAft>
            </a:pPr>
            <a:endParaRPr lang="es-ES" sz="2800" i="1" dirty="0"/>
          </a:p>
          <a:p>
            <a:pPr marL="0" lvl="1">
              <a:spcAft>
                <a:spcPts val="1200"/>
              </a:spcAft>
            </a:pPr>
            <a:r>
              <a:rPr lang="es-ES" sz="2800" dirty="0"/>
              <a:t>Luego:</a:t>
            </a:r>
          </a:p>
          <a:p>
            <a:pPr marL="0" lvl="1">
              <a:spcAft>
                <a:spcPts val="1200"/>
              </a:spcAft>
            </a:pPr>
            <a:r>
              <a:rPr lang="es-ES" sz="2600" i="1" dirty="0"/>
              <a:t>RDO ← </a:t>
            </a:r>
            <a:r>
              <a:rPr lang="el-GR" sz="2600" dirty="0"/>
              <a:t>π </a:t>
            </a:r>
            <a:r>
              <a:rPr lang="es-ES" sz="2600" i="1" baseline="-25000" dirty="0"/>
              <a:t>Nombre, Apellido1</a:t>
            </a:r>
            <a:r>
              <a:rPr lang="es-ES" sz="2600" i="1" dirty="0"/>
              <a:t>(DNIS ∗ EMPLEADO)</a:t>
            </a:r>
          </a:p>
        </p:txBody>
      </p:sp>
      <p:grpSp>
        <p:nvGrpSpPr>
          <p:cNvPr id="26" name="Grupo 25">
            <a:extLst>
              <a:ext uri="{FF2B5EF4-FFF2-40B4-BE49-F238E27FC236}">
                <a16:creationId xmlns:a16="http://schemas.microsoft.com/office/drawing/2014/main" id="{3E1AF4FC-AF74-4DF3-BA7F-6F92CB111AA0}"/>
              </a:ext>
            </a:extLst>
          </p:cNvPr>
          <p:cNvGrpSpPr/>
          <p:nvPr/>
        </p:nvGrpSpPr>
        <p:grpSpPr>
          <a:xfrm>
            <a:off x="4652224" y="916467"/>
            <a:ext cx="1331777" cy="1426904"/>
            <a:chOff x="4453561" y="982982"/>
            <a:chExt cx="1331777" cy="1426904"/>
          </a:xfrm>
        </p:grpSpPr>
        <p:pic>
          <p:nvPicPr>
            <p:cNvPr id="4" name="Imagen 3">
              <a:extLst>
                <a:ext uri="{FF2B5EF4-FFF2-40B4-BE49-F238E27FC236}">
                  <a16:creationId xmlns:a16="http://schemas.microsoft.com/office/drawing/2014/main" id="{6CF6AFB1-7904-433A-8CF5-FEEE542C8FE7}"/>
                </a:ext>
              </a:extLst>
            </p:cNvPr>
            <p:cNvPicPr>
              <a:picLocks noChangeAspect="1"/>
            </p:cNvPicPr>
            <p:nvPr/>
          </p:nvPicPr>
          <p:blipFill>
            <a:blip r:embed="rId3"/>
            <a:stretch>
              <a:fillRect/>
            </a:stretch>
          </p:blipFill>
          <p:spPr>
            <a:xfrm>
              <a:off x="4453561" y="982982"/>
              <a:ext cx="1331777" cy="1426904"/>
            </a:xfrm>
            <a:prstGeom prst="rect">
              <a:avLst/>
            </a:prstGeom>
          </p:spPr>
        </p:pic>
        <p:sp>
          <p:nvSpPr>
            <p:cNvPr id="10" name="Elipse 9">
              <a:extLst>
                <a:ext uri="{FF2B5EF4-FFF2-40B4-BE49-F238E27FC236}">
                  <a16:creationId xmlns:a16="http://schemas.microsoft.com/office/drawing/2014/main" id="{94F2315B-704A-4245-BF88-382B8788BF3B}"/>
                </a:ext>
              </a:extLst>
            </p:cNvPr>
            <p:cNvSpPr/>
            <p:nvPr/>
          </p:nvSpPr>
          <p:spPr>
            <a:xfrm>
              <a:off x="4853354" y="1646786"/>
              <a:ext cx="395396" cy="39303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Elipse 12">
              <a:extLst>
                <a:ext uri="{FF2B5EF4-FFF2-40B4-BE49-F238E27FC236}">
                  <a16:creationId xmlns:a16="http://schemas.microsoft.com/office/drawing/2014/main" id="{04E374A7-33C2-4FF4-B674-717A318AB3B2}"/>
                </a:ext>
              </a:extLst>
            </p:cNvPr>
            <p:cNvSpPr/>
            <p:nvPr/>
          </p:nvSpPr>
          <p:spPr>
            <a:xfrm>
              <a:off x="4917098" y="1975264"/>
              <a:ext cx="395396" cy="39303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24" name="Grupo 23">
            <a:extLst>
              <a:ext uri="{FF2B5EF4-FFF2-40B4-BE49-F238E27FC236}">
                <a16:creationId xmlns:a16="http://schemas.microsoft.com/office/drawing/2014/main" id="{6C83E26A-7F80-46EB-AB31-FC0B4783F0BD}"/>
              </a:ext>
            </a:extLst>
          </p:cNvPr>
          <p:cNvGrpSpPr/>
          <p:nvPr/>
        </p:nvGrpSpPr>
        <p:grpSpPr>
          <a:xfrm>
            <a:off x="3293730" y="4339524"/>
            <a:ext cx="1358494" cy="1416302"/>
            <a:chOff x="2228767" y="4705074"/>
            <a:chExt cx="1358494" cy="1416302"/>
          </a:xfrm>
        </p:grpSpPr>
        <p:pic>
          <p:nvPicPr>
            <p:cNvPr id="7" name="Imagen 6">
              <a:extLst>
                <a:ext uri="{FF2B5EF4-FFF2-40B4-BE49-F238E27FC236}">
                  <a16:creationId xmlns:a16="http://schemas.microsoft.com/office/drawing/2014/main" id="{2C041AEF-85F9-470D-B50C-E7B0995B4427}"/>
                </a:ext>
              </a:extLst>
            </p:cNvPr>
            <p:cNvPicPr>
              <a:picLocks noChangeAspect="1"/>
            </p:cNvPicPr>
            <p:nvPr/>
          </p:nvPicPr>
          <p:blipFill>
            <a:blip r:embed="rId4"/>
            <a:stretch>
              <a:fillRect/>
            </a:stretch>
          </p:blipFill>
          <p:spPr>
            <a:xfrm>
              <a:off x="2228767" y="4705074"/>
              <a:ext cx="1358494" cy="1416302"/>
            </a:xfrm>
            <a:prstGeom prst="rect">
              <a:avLst/>
            </a:prstGeom>
          </p:spPr>
        </p:pic>
        <p:sp>
          <p:nvSpPr>
            <p:cNvPr id="21" name="Rectángulo: esquinas redondeadas 20">
              <a:extLst>
                <a:ext uri="{FF2B5EF4-FFF2-40B4-BE49-F238E27FC236}">
                  <a16:creationId xmlns:a16="http://schemas.microsoft.com/office/drawing/2014/main" id="{8B384050-6464-4C48-AA46-757002006F9E}"/>
                </a:ext>
              </a:extLst>
            </p:cNvPr>
            <p:cNvSpPr/>
            <p:nvPr/>
          </p:nvSpPr>
          <p:spPr>
            <a:xfrm>
              <a:off x="2389396" y="5328138"/>
              <a:ext cx="1037236" cy="383134"/>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Rectángulo: esquinas redondeadas 21">
              <a:extLst>
                <a:ext uri="{FF2B5EF4-FFF2-40B4-BE49-F238E27FC236}">
                  <a16:creationId xmlns:a16="http://schemas.microsoft.com/office/drawing/2014/main" id="{66BD38CB-D729-472C-86F6-6E209FF4D63A}"/>
                </a:ext>
              </a:extLst>
            </p:cNvPr>
            <p:cNvSpPr/>
            <p:nvPr/>
          </p:nvSpPr>
          <p:spPr>
            <a:xfrm>
              <a:off x="2389396" y="5738242"/>
              <a:ext cx="1037236" cy="38313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25" name="Grupo 24">
            <a:extLst>
              <a:ext uri="{FF2B5EF4-FFF2-40B4-BE49-F238E27FC236}">
                <a16:creationId xmlns:a16="http://schemas.microsoft.com/office/drawing/2014/main" id="{7F6E23E2-4C5D-4EB6-A5C8-D1E4F82CC5DE}"/>
              </a:ext>
            </a:extLst>
          </p:cNvPr>
          <p:cNvGrpSpPr/>
          <p:nvPr/>
        </p:nvGrpSpPr>
        <p:grpSpPr>
          <a:xfrm>
            <a:off x="6034751" y="709308"/>
            <a:ext cx="2774360" cy="5990430"/>
            <a:chOff x="5719397" y="779647"/>
            <a:chExt cx="2774360" cy="5990430"/>
          </a:xfrm>
        </p:grpSpPr>
        <p:pic>
          <p:nvPicPr>
            <p:cNvPr id="2" name="Imagen 1">
              <a:extLst>
                <a:ext uri="{FF2B5EF4-FFF2-40B4-BE49-F238E27FC236}">
                  <a16:creationId xmlns:a16="http://schemas.microsoft.com/office/drawing/2014/main" id="{A0E0375E-352D-4CAB-A6F9-8C310C6AB7A1}"/>
                </a:ext>
              </a:extLst>
            </p:cNvPr>
            <p:cNvPicPr>
              <a:picLocks noChangeAspect="1"/>
            </p:cNvPicPr>
            <p:nvPr/>
          </p:nvPicPr>
          <p:blipFill>
            <a:blip r:embed="rId5"/>
            <a:stretch>
              <a:fillRect/>
            </a:stretch>
          </p:blipFill>
          <p:spPr>
            <a:xfrm>
              <a:off x="5820897" y="779647"/>
              <a:ext cx="2672860" cy="5990430"/>
            </a:xfrm>
            <a:prstGeom prst="rect">
              <a:avLst/>
            </a:prstGeom>
          </p:spPr>
        </p:pic>
        <p:sp>
          <p:nvSpPr>
            <p:cNvPr id="8" name="Rectángulo: esquinas redondeadas 7">
              <a:extLst>
                <a:ext uri="{FF2B5EF4-FFF2-40B4-BE49-F238E27FC236}">
                  <a16:creationId xmlns:a16="http://schemas.microsoft.com/office/drawing/2014/main" id="{F6957060-4995-4688-B479-FA9F72D25A35}"/>
                </a:ext>
              </a:extLst>
            </p:cNvPr>
            <p:cNvSpPr/>
            <p:nvPr/>
          </p:nvSpPr>
          <p:spPr>
            <a:xfrm>
              <a:off x="5719397" y="1424354"/>
              <a:ext cx="2738802" cy="6154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esquinas redondeadas 8">
              <a:extLst>
                <a:ext uri="{FF2B5EF4-FFF2-40B4-BE49-F238E27FC236}">
                  <a16:creationId xmlns:a16="http://schemas.microsoft.com/office/drawing/2014/main" id="{65C48124-A9FA-457A-8374-915941B5FED8}"/>
                </a:ext>
              </a:extLst>
            </p:cNvPr>
            <p:cNvSpPr/>
            <p:nvPr/>
          </p:nvSpPr>
          <p:spPr>
            <a:xfrm>
              <a:off x="5719397" y="2458497"/>
              <a:ext cx="2738802" cy="6154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a:extLst>
                <a:ext uri="{FF2B5EF4-FFF2-40B4-BE49-F238E27FC236}">
                  <a16:creationId xmlns:a16="http://schemas.microsoft.com/office/drawing/2014/main" id="{21590250-A8A6-4F4F-B08F-04079CB3DF26}"/>
                </a:ext>
              </a:extLst>
            </p:cNvPr>
            <p:cNvSpPr/>
            <p:nvPr/>
          </p:nvSpPr>
          <p:spPr>
            <a:xfrm>
              <a:off x="7652405" y="1396390"/>
              <a:ext cx="395396" cy="39303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Elipse 11">
              <a:extLst>
                <a:ext uri="{FF2B5EF4-FFF2-40B4-BE49-F238E27FC236}">
                  <a16:creationId xmlns:a16="http://schemas.microsoft.com/office/drawing/2014/main" id="{09DD0054-37C7-4DE9-A9DA-6A0B183AC0EB}"/>
                </a:ext>
              </a:extLst>
            </p:cNvPr>
            <p:cNvSpPr/>
            <p:nvPr/>
          </p:nvSpPr>
          <p:spPr>
            <a:xfrm>
              <a:off x="7588020" y="2373291"/>
              <a:ext cx="395396" cy="39303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5681AB10-B1F5-4505-B414-1B8BC01967A4}"/>
                </a:ext>
              </a:extLst>
            </p:cNvPr>
            <p:cNvSpPr/>
            <p:nvPr/>
          </p:nvSpPr>
          <p:spPr>
            <a:xfrm>
              <a:off x="7610003" y="1718103"/>
              <a:ext cx="395396" cy="39303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a:extLst>
                <a:ext uri="{FF2B5EF4-FFF2-40B4-BE49-F238E27FC236}">
                  <a16:creationId xmlns:a16="http://schemas.microsoft.com/office/drawing/2014/main" id="{46342CF3-8B43-4523-B1E6-109887FCE1AC}"/>
                </a:ext>
              </a:extLst>
            </p:cNvPr>
            <p:cNvSpPr/>
            <p:nvPr/>
          </p:nvSpPr>
          <p:spPr>
            <a:xfrm>
              <a:off x="7625645" y="2680929"/>
              <a:ext cx="395396" cy="39303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esquinas redondeadas 19">
              <a:extLst>
                <a:ext uri="{FF2B5EF4-FFF2-40B4-BE49-F238E27FC236}">
                  <a16:creationId xmlns:a16="http://schemas.microsoft.com/office/drawing/2014/main" id="{4D516185-5E77-4BBB-AC29-263AF215CB57}"/>
                </a:ext>
              </a:extLst>
            </p:cNvPr>
            <p:cNvSpPr/>
            <p:nvPr/>
          </p:nvSpPr>
          <p:spPr>
            <a:xfrm>
              <a:off x="6013938" y="1396390"/>
              <a:ext cx="1037236" cy="64342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Rectángulo: esquinas redondeadas 22">
              <a:extLst>
                <a:ext uri="{FF2B5EF4-FFF2-40B4-BE49-F238E27FC236}">
                  <a16:creationId xmlns:a16="http://schemas.microsoft.com/office/drawing/2014/main" id="{5CD8F087-CFA3-453A-854E-C66FDA162B4E}"/>
                </a:ext>
              </a:extLst>
            </p:cNvPr>
            <p:cNvSpPr/>
            <p:nvPr/>
          </p:nvSpPr>
          <p:spPr>
            <a:xfrm>
              <a:off x="6007988" y="2427808"/>
              <a:ext cx="1037236" cy="643426"/>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3408505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933334"/>
          </a:xfrm>
          <a:prstGeom prst="rect">
            <a:avLst/>
          </a:prstGeom>
          <a:noFill/>
          <a:ln>
            <a:noFill/>
          </a:ln>
        </p:spPr>
        <p:txBody>
          <a:bodyPr lIns="90000" tIns="45000" rIns="90000" bIns="45000" anchor="ctr">
            <a:normAutofit/>
          </a:bodyPr>
          <a:lstStyle/>
          <a:p>
            <a:pPr algn="ctr">
              <a:lnSpc>
                <a:spcPct val="100000"/>
              </a:lnSpc>
            </a:pPr>
            <a:r>
              <a:rPr lang="es-ES" sz="4300" dirty="0">
                <a:solidFill>
                  <a:srgbClr val="572314"/>
                </a:solidFill>
                <a:latin typeface="Gill Sans MT"/>
              </a:rPr>
              <a:t>División (÷)</a:t>
            </a:r>
          </a:p>
        </p:txBody>
      </p:sp>
      <p:sp>
        <p:nvSpPr>
          <p:cNvPr id="3" name="Rectángulo 2">
            <a:extLst>
              <a:ext uri="{FF2B5EF4-FFF2-40B4-BE49-F238E27FC236}">
                <a16:creationId xmlns:a16="http://schemas.microsoft.com/office/drawing/2014/main" id="{5F2A874C-876B-4DFE-ADFB-0C2184086590}"/>
              </a:ext>
            </a:extLst>
          </p:cNvPr>
          <p:cNvSpPr/>
          <p:nvPr/>
        </p:nvSpPr>
        <p:spPr>
          <a:xfrm>
            <a:off x="127322" y="933334"/>
            <a:ext cx="8718136" cy="5766404"/>
          </a:xfrm>
          <a:prstGeom prst="rect">
            <a:avLst/>
          </a:prstGeom>
        </p:spPr>
        <p:txBody>
          <a:bodyPr wrap="square">
            <a:normAutofit fontScale="92500" lnSpcReduction="10000"/>
          </a:bodyPr>
          <a:lstStyle/>
          <a:p>
            <a:pPr marL="0" lvl="1">
              <a:spcAft>
                <a:spcPts val="1200"/>
              </a:spcAft>
            </a:pPr>
            <a:r>
              <a:rPr lang="es-ES" sz="3200" dirty="0"/>
              <a:t>Como definición la operación </a:t>
            </a:r>
            <a:r>
              <a:rPr lang="es-ES" sz="3200" b="1" dirty="0">
                <a:effectLst>
                  <a:outerShdw blurRad="38100" dist="38100" dir="2700000" algn="tl">
                    <a:srgbClr val="000000">
                      <a:alpha val="43137"/>
                    </a:srgbClr>
                  </a:outerShdw>
                </a:effectLst>
              </a:rPr>
              <a:t>división</a:t>
            </a:r>
            <a:r>
              <a:rPr lang="es-ES" sz="3200" dirty="0"/>
              <a:t> se aplica a dos relaciones R(Z) ÷ S(X), donde X ⊆ Z. El resultado será Y = Z – X, es decir el conjunto de atributos de R que no lo son de S. Donde, para que una tupla t aparezca en el resultado T de la división, esta debe aparecer en R en combinación con cada tupla en S.</a:t>
            </a:r>
          </a:p>
          <a:p>
            <a:pPr marL="0" lvl="1">
              <a:spcAft>
                <a:spcPts val="1200"/>
              </a:spcAft>
            </a:pPr>
            <a:r>
              <a:rPr lang="es-ES" sz="3200" dirty="0"/>
              <a:t>No es necesario saber qué valores son los que están presentes. En nuestro ejemplo no era necesario conocer los proyectos.</a:t>
            </a:r>
          </a:p>
          <a:p>
            <a:pPr marL="0" lvl="1">
              <a:spcAft>
                <a:spcPts val="1200"/>
              </a:spcAft>
            </a:pPr>
            <a:r>
              <a:rPr lang="es-ES" sz="3200" dirty="0"/>
              <a:t>La operación </a:t>
            </a:r>
            <a:r>
              <a:rPr lang="es-ES" sz="3200" b="1" dirty="0">
                <a:effectLst>
                  <a:outerShdw blurRad="38100" dist="38100" dir="2700000" algn="tl">
                    <a:srgbClr val="000000">
                      <a:alpha val="43137"/>
                    </a:srgbClr>
                  </a:outerShdw>
                </a:effectLst>
              </a:rPr>
              <a:t>división</a:t>
            </a:r>
            <a:r>
              <a:rPr lang="es-ES" sz="3200" dirty="0"/>
              <a:t> está definida por conveniencia para gestionar las consultas que implican una condición de </a:t>
            </a:r>
            <a:r>
              <a:rPr lang="es-ES" sz="3200" i="1" dirty="0"/>
              <a:t>todo</a:t>
            </a:r>
            <a:r>
              <a:rPr lang="es-ES" sz="3200" dirty="0"/>
              <a:t>.</a:t>
            </a:r>
            <a:endParaRPr lang="es-AR" sz="2600" i="1" dirty="0"/>
          </a:p>
        </p:txBody>
      </p:sp>
    </p:spTree>
    <p:extLst>
      <p:ext uri="{BB962C8B-B14F-4D97-AF65-F5344CB8AC3E}">
        <p14:creationId xmlns:p14="http://schemas.microsoft.com/office/powerpoint/2010/main" val="2151943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Lecturas adicionales</a:t>
            </a:r>
            <a:endParaRPr lang="es-AR" dirty="0"/>
          </a:p>
        </p:txBody>
      </p:sp>
      <p:sp>
        <p:nvSpPr>
          <p:cNvPr id="2" name="Rectangle 1"/>
          <p:cNvSpPr/>
          <p:nvPr/>
        </p:nvSpPr>
        <p:spPr>
          <a:xfrm>
            <a:off x="268941" y="1062317"/>
            <a:ext cx="8592671" cy="5432612"/>
          </a:xfrm>
          <a:prstGeom prst="rect">
            <a:avLst/>
          </a:prstGeom>
        </p:spPr>
        <p:txBody>
          <a:bodyPr wrap="square">
            <a:normAutofit/>
          </a:bodyPr>
          <a:lstStyle/>
          <a:p>
            <a:pPr marL="182563">
              <a:buSzPct val="80000"/>
            </a:pPr>
            <a:r>
              <a:rPr lang="es-ES" sz="3600" dirty="0">
                <a:solidFill>
                  <a:srgbClr val="000000"/>
                </a:solidFill>
              </a:rPr>
              <a:t>Capítulo  6 de Fundamentos de sistemas de Bases de Datos – </a:t>
            </a:r>
            <a:r>
              <a:rPr lang="es-ES" sz="3600" dirty="0" err="1">
                <a:solidFill>
                  <a:srgbClr val="000000"/>
                </a:solidFill>
              </a:rPr>
              <a:t>Rames</a:t>
            </a:r>
            <a:r>
              <a:rPr lang="es-ES" sz="3600" dirty="0">
                <a:solidFill>
                  <a:srgbClr val="000000"/>
                </a:solidFill>
              </a:rPr>
              <a:t> </a:t>
            </a:r>
            <a:r>
              <a:rPr lang="es-ES" sz="3600" dirty="0" err="1">
                <a:solidFill>
                  <a:srgbClr val="000000"/>
                </a:solidFill>
              </a:rPr>
              <a:t>Elmasri</a:t>
            </a:r>
            <a:r>
              <a:rPr lang="es-ES" sz="3600" dirty="0">
                <a:solidFill>
                  <a:srgbClr val="000000"/>
                </a:solidFill>
              </a:rPr>
              <a:t> , </a:t>
            </a:r>
            <a:r>
              <a:rPr lang="es-ES" sz="3600" dirty="0" err="1">
                <a:solidFill>
                  <a:srgbClr val="000000"/>
                </a:solidFill>
              </a:rPr>
              <a:t>Shamkant</a:t>
            </a:r>
            <a:r>
              <a:rPr lang="es-ES" sz="3600" dirty="0">
                <a:solidFill>
                  <a:srgbClr val="000000"/>
                </a:solidFill>
              </a:rPr>
              <a:t> B. </a:t>
            </a:r>
            <a:r>
              <a:rPr lang="es-ES" sz="3600" dirty="0" err="1">
                <a:solidFill>
                  <a:srgbClr val="000000"/>
                </a:solidFill>
              </a:rPr>
              <a:t>Navathe</a:t>
            </a:r>
            <a:r>
              <a:rPr lang="es-ES" sz="3600" dirty="0">
                <a:solidFill>
                  <a:srgbClr val="000000"/>
                </a:solidFill>
              </a:rPr>
              <a:t> (Obligatorias)</a:t>
            </a:r>
          </a:p>
        </p:txBody>
      </p:sp>
    </p:spTree>
    <p:extLst>
      <p:ext uri="{BB962C8B-B14F-4D97-AF65-F5344CB8AC3E}">
        <p14:creationId xmlns:p14="http://schemas.microsoft.com/office/powerpoint/2010/main" val="35188679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4108" y="908640"/>
            <a:ext cx="8594738" cy="5703175"/>
          </a:xfrm>
        </p:spPr>
        <p:txBody>
          <a:bodyPr>
            <a:normAutofit fontScale="92500" lnSpcReduction="10000"/>
          </a:bodyPr>
          <a:lstStyle/>
          <a:p>
            <a:pPr marL="457200" indent="-457200" defTabSz="457200"/>
            <a:r>
              <a:rPr lang="es-AR" sz="3200" dirty="0">
                <a:solidFill>
                  <a:srgbClr val="000000"/>
                </a:solidFill>
              </a:rPr>
              <a:t>Operaciones unarias</a:t>
            </a:r>
          </a:p>
          <a:p>
            <a:pPr marL="914400" lvl="2" indent="-457200" defTabSz="457200"/>
            <a:r>
              <a:rPr lang="es-AR" sz="2800" dirty="0">
                <a:solidFill>
                  <a:srgbClr val="000000"/>
                </a:solidFill>
              </a:rPr>
              <a:t>Selección (</a:t>
            </a:r>
            <a:r>
              <a:rPr lang="el-GR" sz="2800" dirty="0"/>
              <a:t>σ</a:t>
            </a:r>
            <a:r>
              <a:rPr lang="es-AR" sz="2800" dirty="0">
                <a:solidFill>
                  <a:srgbClr val="000000"/>
                </a:solidFill>
              </a:rPr>
              <a:t>) (sigma)</a:t>
            </a:r>
          </a:p>
          <a:p>
            <a:pPr marL="914400" lvl="2" indent="-457200" defTabSz="457200"/>
            <a:r>
              <a:rPr lang="es-AR" sz="2800" dirty="0">
                <a:solidFill>
                  <a:srgbClr val="000000"/>
                </a:solidFill>
              </a:rPr>
              <a:t>Proyección (</a:t>
            </a:r>
            <a:r>
              <a:rPr lang="el-GR" sz="2800" dirty="0">
                <a:solidFill>
                  <a:srgbClr val="000000"/>
                </a:solidFill>
              </a:rPr>
              <a:t>π</a:t>
            </a:r>
            <a:r>
              <a:rPr lang="es-AR" sz="2800" dirty="0">
                <a:solidFill>
                  <a:srgbClr val="000000"/>
                </a:solidFill>
              </a:rPr>
              <a:t>) (pi)</a:t>
            </a:r>
          </a:p>
          <a:p>
            <a:pPr marL="914400" lvl="2" indent="-457200" defTabSz="457200"/>
            <a:r>
              <a:rPr lang="es-AR" sz="2800" dirty="0">
                <a:solidFill>
                  <a:srgbClr val="000000"/>
                </a:solidFill>
              </a:rPr>
              <a:t>Secuencia de Operaciones</a:t>
            </a:r>
          </a:p>
          <a:p>
            <a:pPr marL="914400" lvl="2" indent="-457200" defTabSz="457200"/>
            <a:r>
              <a:rPr lang="es-AR" sz="2800" dirty="0">
                <a:solidFill>
                  <a:srgbClr val="000000"/>
                </a:solidFill>
              </a:rPr>
              <a:t>Renombrar (</a:t>
            </a:r>
            <a:r>
              <a:rPr lang="el-GR" sz="2800" dirty="0">
                <a:solidFill>
                  <a:srgbClr val="000000"/>
                </a:solidFill>
              </a:rPr>
              <a:t>ρ</a:t>
            </a:r>
            <a:r>
              <a:rPr lang="es-AR" sz="2800" dirty="0">
                <a:solidFill>
                  <a:srgbClr val="000000"/>
                </a:solidFill>
              </a:rPr>
              <a:t>) (rho)</a:t>
            </a:r>
          </a:p>
          <a:p>
            <a:pPr marL="457200" indent="-457200" defTabSz="457200">
              <a:lnSpc>
                <a:spcPct val="100000"/>
              </a:lnSpc>
            </a:pPr>
            <a:r>
              <a:rPr lang="es-AR" sz="3200" dirty="0">
                <a:solidFill>
                  <a:srgbClr val="000000"/>
                </a:solidFill>
              </a:rPr>
              <a:t>Operaciones de la teoría de conjuntos</a:t>
            </a:r>
          </a:p>
          <a:p>
            <a:pPr marL="914400" lvl="2" indent="-457200" defTabSz="457200">
              <a:lnSpc>
                <a:spcPct val="100000"/>
              </a:lnSpc>
            </a:pPr>
            <a:r>
              <a:rPr lang="es-AR" sz="2800" dirty="0">
                <a:solidFill>
                  <a:srgbClr val="000000"/>
                </a:solidFill>
              </a:rPr>
              <a:t>Unión (∪)</a:t>
            </a:r>
          </a:p>
          <a:p>
            <a:pPr marL="914400" lvl="2" indent="-457200" defTabSz="457200">
              <a:lnSpc>
                <a:spcPct val="100000"/>
              </a:lnSpc>
            </a:pPr>
            <a:r>
              <a:rPr lang="es-AR" sz="2800" dirty="0">
                <a:solidFill>
                  <a:srgbClr val="000000"/>
                </a:solidFill>
              </a:rPr>
              <a:t>Intersección (∩)</a:t>
            </a:r>
          </a:p>
          <a:p>
            <a:pPr marL="914400" lvl="2" indent="-457200" defTabSz="457200">
              <a:lnSpc>
                <a:spcPct val="100000"/>
              </a:lnSpc>
            </a:pPr>
            <a:r>
              <a:rPr lang="es-AR" sz="2800" dirty="0">
                <a:solidFill>
                  <a:srgbClr val="000000"/>
                </a:solidFill>
              </a:rPr>
              <a:t>Diferencia (-)</a:t>
            </a:r>
          </a:p>
          <a:p>
            <a:pPr marL="914400" lvl="2" indent="-457200" defTabSz="457200">
              <a:lnSpc>
                <a:spcPct val="100000"/>
              </a:lnSpc>
            </a:pPr>
            <a:r>
              <a:rPr lang="es-AR" sz="2800" dirty="0">
                <a:solidFill>
                  <a:srgbClr val="000000"/>
                </a:solidFill>
              </a:rPr>
              <a:t>Concatenación - Producto cartesiano (×)</a:t>
            </a:r>
          </a:p>
          <a:p>
            <a:pPr marL="914400" lvl="2" indent="-457200" defTabSz="457200">
              <a:lnSpc>
                <a:spcPct val="100000"/>
              </a:lnSpc>
            </a:pPr>
            <a:r>
              <a:rPr lang="es-AR" sz="2800" dirty="0">
                <a:solidFill>
                  <a:srgbClr val="000000"/>
                </a:solidFill>
              </a:rPr>
              <a:t>Concatenación – </a:t>
            </a:r>
            <a:r>
              <a:rPr lang="es-AR" sz="2800" dirty="0" err="1">
                <a:solidFill>
                  <a:srgbClr val="000000"/>
                </a:solidFill>
              </a:rPr>
              <a:t>Join</a:t>
            </a:r>
            <a:r>
              <a:rPr lang="es-AR" sz="2800" dirty="0">
                <a:solidFill>
                  <a:srgbClr val="000000"/>
                </a:solidFill>
              </a:rPr>
              <a:t> (</a:t>
            </a:r>
            <a:r>
              <a:rPr lang="es-ES" sz="2800" dirty="0">
                <a:solidFill>
                  <a:srgbClr val="000000"/>
                </a:solidFill>
              </a:rPr>
              <a:t>⋈)</a:t>
            </a:r>
            <a:endParaRPr lang="es-AR" sz="2800" dirty="0">
              <a:solidFill>
                <a:srgbClr val="000000"/>
              </a:solidFill>
            </a:endParaRPr>
          </a:p>
          <a:p>
            <a:pPr marL="914400" lvl="2" indent="-457200" defTabSz="457200">
              <a:lnSpc>
                <a:spcPct val="100000"/>
              </a:lnSpc>
            </a:pPr>
            <a:r>
              <a:rPr lang="es-AR" sz="2800" dirty="0">
                <a:solidFill>
                  <a:srgbClr val="000000"/>
                </a:solidFill>
              </a:rPr>
              <a:t>Concatenación Natural (</a:t>
            </a:r>
            <a:r>
              <a:rPr lang="es-ES" sz="2800" dirty="0">
                <a:solidFill>
                  <a:srgbClr val="000000"/>
                </a:solidFill>
              </a:rPr>
              <a:t>*</a:t>
            </a:r>
            <a:r>
              <a:rPr lang="es-AR" sz="2800" dirty="0">
                <a:solidFill>
                  <a:srgbClr val="000000"/>
                </a:solidFill>
              </a:rPr>
              <a:t>)</a:t>
            </a:r>
          </a:p>
          <a:p>
            <a:pPr marL="914400" lvl="2" indent="-457200" defTabSz="457200">
              <a:lnSpc>
                <a:spcPct val="100000"/>
              </a:lnSpc>
            </a:pPr>
            <a:r>
              <a:rPr lang="es-AR" sz="2800" dirty="0">
                <a:solidFill>
                  <a:srgbClr val="000000"/>
                </a:solidFill>
              </a:rPr>
              <a:t>División (</a:t>
            </a:r>
            <a:r>
              <a:rPr lang="es-ES" sz="2800" dirty="0">
                <a:solidFill>
                  <a:srgbClr val="000000"/>
                </a:solidFill>
              </a:rPr>
              <a:t>÷</a:t>
            </a:r>
            <a:r>
              <a:rPr lang="es-AR" sz="2800" dirty="0">
                <a:solidFill>
                  <a:srgbClr val="000000"/>
                </a:solidFill>
              </a:rPr>
              <a:t>)</a:t>
            </a:r>
          </a:p>
        </p:txBody>
      </p:sp>
      <p:sp>
        <p:nvSpPr>
          <p:cNvPr id="4" name="CustomShape 1">
            <a:extLst>
              <a:ext uri="{FF2B5EF4-FFF2-40B4-BE49-F238E27FC236}">
                <a16:creationId xmlns:a16="http://schemas.microsoft.com/office/drawing/2014/main" id="{7EE512D6-DE7C-4173-810F-F77F42997A6A}"/>
              </a:ext>
            </a:extLst>
          </p:cNvPr>
          <p:cNvSpPr/>
          <p:nvPr/>
        </p:nvSpPr>
        <p:spPr>
          <a:xfrm>
            <a:off x="127322" y="0"/>
            <a:ext cx="8801524"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Operaciones comunes</a:t>
            </a:r>
            <a:endParaRPr lang="es-ES" dirty="0"/>
          </a:p>
        </p:txBody>
      </p:sp>
    </p:spTree>
    <p:extLst>
      <p:ext uri="{BB962C8B-B14F-4D97-AF65-F5344CB8AC3E}">
        <p14:creationId xmlns:p14="http://schemas.microsoft.com/office/powerpoint/2010/main" val="368630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stretch>
            <a:fillRect/>
          </a:stretch>
        </p:blipFill>
        <p:spPr>
          <a:xfrm>
            <a:off x="1501332" y="4322128"/>
            <a:ext cx="6053504" cy="2201764"/>
          </a:xfrm>
          <a:prstGeom prst="rect">
            <a:avLst/>
          </a:prstGeom>
        </p:spPr>
      </p:pic>
      <p:sp>
        <p:nvSpPr>
          <p:cNvPr id="5" name="CustomShape 1">
            <a:extLst>
              <a:ext uri="{FF2B5EF4-FFF2-40B4-BE49-F238E27FC236}">
                <a16:creationId xmlns:a16="http://schemas.microsoft.com/office/drawing/2014/main" id="{F908AA6F-DE2D-4471-A853-9005BE7673EB}"/>
              </a:ext>
            </a:extLst>
          </p:cNvPr>
          <p:cNvSpPr/>
          <p:nvPr/>
        </p:nvSpPr>
        <p:spPr>
          <a:xfrm>
            <a:off x="127322" y="0"/>
            <a:ext cx="8801524" cy="908640"/>
          </a:xfrm>
          <a:prstGeom prst="rect">
            <a:avLst/>
          </a:prstGeom>
          <a:noFill/>
          <a:ln>
            <a:noFill/>
          </a:ln>
        </p:spPr>
        <p:txBody>
          <a:bodyPr lIns="90000" tIns="45000" rIns="90000" bIns="45000" anchor="ctr"/>
          <a:lstStyle/>
          <a:p>
            <a:pPr algn="ctr"/>
            <a:r>
              <a:rPr lang="es-AR" sz="4300" dirty="0">
                <a:solidFill>
                  <a:srgbClr val="572314"/>
                </a:solidFill>
                <a:latin typeface="Gill Sans MT"/>
              </a:rPr>
              <a:t>Selección (</a:t>
            </a:r>
            <a:r>
              <a:rPr lang="el-GR" sz="4300" dirty="0">
                <a:solidFill>
                  <a:srgbClr val="572314"/>
                </a:solidFill>
              </a:rPr>
              <a:t>σ</a:t>
            </a:r>
            <a:r>
              <a:rPr lang="es-AR" sz="4300" dirty="0">
                <a:solidFill>
                  <a:srgbClr val="572314"/>
                </a:solidFill>
                <a:latin typeface="Gill Sans MT"/>
              </a:rPr>
              <a:t>) </a:t>
            </a:r>
            <a:endParaRPr lang="es-ES" sz="4300" dirty="0">
              <a:solidFill>
                <a:srgbClr val="572314"/>
              </a:solidFill>
              <a:latin typeface="Gill Sans MT"/>
            </a:endParaRPr>
          </a:p>
        </p:txBody>
      </p:sp>
      <p:sp>
        <p:nvSpPr>
          <p:cNvPr id="7" name="Rectángulo 6">
            <a:extLst>
              <a:ext uri="{FF2B5EF4-FFF2-40B4-BE49-F238E27FC236}">
                <a16:creationId xmlns:a16="http://schemas.microsoft.com/office/drawing/2014/main" id="{A0F4663B-7018-4355-90E3-0CEB5E4D6B41}"/>
              </a:ext>
            </a:extLst>
          </p:cNvPr>
          <p:cNvSpPr/>
          <p:nvPr/>
        </p:nvSpPr>
        <p:spPr>
          <a:xfrm>
            <a:off x="215154" y="756137"/>
            <a:ext cx="8713692" cy="3745525"/>
          </a:xfrm>
          <a:prstGeom prst="rect">
            <a:avLst/>
          </a:prstGeom>
        </p:spPr>
        <p:txBody>
          <a:bodyPr wrap="square">
            <a:normAutofit fontScale="55000" lnSpcReduction="20000"/>
          </a:bodyPr>
          <a:lstStyle/>
          <a:p>
            <a:pPr>
              <a:spcAft>
                <a:spcPts val="1200"/>
              </a:spcAft>
            </a:pPr>
            <a:r>
              <a:rPr lang="el-GR" sz="5100" dirty="0"/>
              <a:t>σ </a:t>
            </a:r>
            <a:r>
              <a:rPr lang="es-AR" sz="5100" baseline="-25000" dirty="0"/>
              <a:t>&lt;condición de selección&gt;</a:t>
            </a:r>
            <a:r>
              <a:rPr lang="es-AR" sz="5100" dirty="0"/>
              <a:t>(</a:t>
            </a:r>
            <a:r>
              <a:rPr lang="es-AR" sz="5100" i="1" dirty="0"/>
              <a:t>R</a:t>
            </a:r>
            <a:r>
              <a:rPr lang="es-AR" sz="5100" dirty="0"/>
              <a:t>)</a:t>
            </a:r>
          </a:p>
          <a:p>
            <a:pPr>
              <a:spcAft>
                <a:spcPts val="1200"/>
              </a:spcAft>
            </a:pPr>
            <a:r>
              <a:rPr lang="es-ES" sz="4000" dirty="0"/>
              <a:t>La condición de selección es una expresión lógica (o booleana) especificada sobre los atributos de la relación R.</a:t>
            </a:r>
          </a:p>
          <a:p>
            <a:pPr>
              <a:spcAft>
                <a:spcPts val="1200"/>
              </a:spcAft>
            </a:pPr>
            <a:r>
              <a:rPr lang="es-ES" sz="4000" dirty="0"/>
              <a:t>La expresión lógica especificada en &lt;condición de selección&gt; está constituida por un número de cláusulas de la forma:</a:t>
            </a:r>
          </a:p>
          <a:p>
            <a:pPr>
              <a:spcAft>
                <a:spcPts val="1200"/>
              </a:spcAft>
            </a:pPr>
            <a:r>
              <a:rPr lang="es-ES" sz="4000" dirty="0"/>
              <a:t>&lt;nombre de atributo&gt; &lt;operador de comparación&gt; &lt;valor constante&gt;,</a:t>
            </a:r>
          </a:p>
          <a:p>
            <a:pPr>
              <a:spcAft>
                <a:spcPts val="1200"/>
              </a:spcAft>
            </a:pPr>
            <a:r>
              <a:rPr lang="es-ES" sz="4000" dirty="0"/>
              <a:t>o bien:</a:t>
            </a:r>
          </a:p>
          <a:p>
            <a:pPr>
              <a:spcAft>
                <a:spcPts val="1200"/>
              </a:spcAft>
            </a:pPr>
            <a:r>
              <a:rPr lang="es-ES" sz="4000" dirty="0"/>
              <a:t>&lt;nombre de atributo&gt; &lt;operador de comparación&gt; &lt;nombre de atributo&gt;</a:t>
            </a:r>
            <a:endParaRPr lang="es-AR" sz="4000" dirty="0"/>
          </a:p>
        </p:txBody>
      </p:sp>
    </p:spTree>
    <p:extLst>
      <p:ext uri="{BB962C8B-B14F-4D97-AF65-F5344CB8AC3E}">
        <p14:creationId xmlns:p14="http://schemas.microsoft.com/office/powerpoint/2010/main" val="149336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F908AA6F-DE2D-4471-A853-9005BE7673EB}"/>
              </a:ext>
            </a:extLst>
          </p:cNvPr>
          <p:cNvSpPr/>
          <p:nvPr/>
        </p:nvSpPr>
        <p:spPr>
          <a:xfrm>
            <a:off x="127322" y="0"/>
            <a:ext cx="8801524" cy="90864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Selección (</a:t>
            </a:r>
            <a:r>
              <a:rPr lang="el-GR" sz="4300" dirty="0">
                <a:solidFill>
                  <a:srgbClr val="572314"/>
                </a:solidFill>
              </a:rPr>
              <a:t>σ</a:t>
            </a:r>
            <a:r>
              <a:rPr lang="es-AR" sz="4300" dirty="0">
                <a:solidFill>
                  <a:srgbClr val="572314"/>
                </a:solidFill>
                <a:latin typeface="Gill Sans MT"/>
              </a:rPr>
              <a:t>) </a:t>
            </a:r>
            <a:endParaRPr lang="es-ES" sz="4300" dirty="0">
              <a:solidFill>
                <a:srgbClr val="572314"/>
              </a:solidFill>
              <a:latin typeface="Gill Sans MT"/>
            </a:endParaRPr>
          </a:p>
        </p:txBody>
      </p:sp>
      <p:sp>
        <p:nvSpPr>
          <p:cNvPr id="7" name="Rectángulo 6">
            <a:extLst>
              <a:ext uri="{FF2B5EF4-FFF2-40B4-BE49-F238E27FC236}">
                <a16:creationId xmlns:a16="http://schemas.microsoft.com/office/drawing/2014/main" id="{A0F4663B-7018-4355-90E3-0CEB5E4D6B41}"/>
              </a:ext>
            </a:extLst>
          </p:cNvPr>
          <p:cNvSpPr/>
          <p:nvPr/>
        </p:nvSpPr>
        <p:spPr>
          <a:xfrm>
            <a:off x="351692" y="4132385"/>
            <a:ext cx="8713692" cy="754135"/>
          </a:xfrm>
          <a:prstGeom prst="rect">
            <a:avLst/>
          </a:prstGeom>
        </p:spPr>
        <p:txBody>
          <a:bodyPr wrap="square">
            <a:noAutofit/>
          </a:bodyPr>
          <a:lstStyle/>
          <a:p>
            <a:pPr>
              <a:spcAft>
                <a:spcPts val="1200"/>
              </a:spcAft>
            </a:pPr>
            <a:r>
              <a:rPr lang="el-GR" sz="3000" dirty="0"/>
              <a:t>σ</a:t>
            </a:r>
            <a:r>
              <a:rPr lang="en-US" sz="3000" baseline="-25000" dirty="0"/>
              <a:t>(</a:t>
            </a:r>
            <a:r>
              <a:rPr lang="en-US" sz="3000" baseline="-25000" dirty="0" err="1"/>
              <a:t>Dno</a:t>
            </a:r>
            <a:r>
              <a:rPr lang="en-US" sz="3000" baseline="-25000" dirty="0"/>
              <a:t>=4 </a:t>
            </a:r>
            <a:r>
              <a:rPr lang="en-US" sz="3000" b="1" baseline="-25000" dirty="0"/>
              <a:t>AND </a:t>
            </a:r>
            <a:r>
              <a:rPr lang="en-US" sz="3000" baseline="-25000" dirty="0" err="1"/>
              <a:t>Sueldo</a:t>
            </a:r>
            <a:r>
              <a:rPr lang="en-US" sz="3000" baseline="-25000" dirty="0"/>
              <a:t>&gt;25000) </a:t>
            </a:r>
            <a:r>
              <a:rPr lang="en-US" sz="3000" b="1" baseline="-25000" dirty="0"/>
              <a:t>OR </a:t>
            </a:r>
            <a:r>
              <a:rPr lang="en-US" sz="3000" baseline="-25000" dirty="0"/>
              <a:t>(</a:t>
            </a:r>
            <a:r>
              <a:rPr lang="en-US" sz="3000" baseline="-25000" dirty="0" err="1"/>
              <a:t>Dno</a:t>
            </a:r>
            <a:r>
              <a:rPr lang="en-US" sz="3000" baseline="-25000" dirty="0"/>
              <a:t>=5 </a:t>
            </a:r>
            <a:r>
              <a:rPr lang="en-US" sz="3000" b="1" baseline="-25000" dirty="0"/>
              <a:t>AND </a:t>
            </a:r>
            <a:r>
              <a:rPr lang="en-US" sz="3000" baseline="-25000" dirty="0" err="1"/>
              <a:t>Sueldo</a:t>
            </a:r>
            <a:r>
              <a:rPr lang="en-US" sz="3000" baseline="-25000" dirty="0"/>
              <a:t>&gt;30000)</a:t>
            </a:r>
            <a:r>
              <a:rPr lang="en-US" sz="3000" dirty="0"/>
              <a:t>(EMPLEADO)</a:t>
            </a:r>
            <a:endParaRPr lang="es-AR" sz="3000" dirty="0"/>
          </a:p>
        </p:txBody>
      </p:sp>
      <p:pic>
        <p:nvPicPr>
          <p:cNvPr id="2" name="Imagen 1">
            <a:extLst>
              <a:ext uri="{FF2B5EF4-FFF2-40B4-BE49-F238E27FC236}">
                <a16:creationId xmlns:a16="http://schemas.microsoft.com/office/drawing/2014/main" id="{8D73BDBD-920D-482E-9D2C-1AF1BB0CCCF0}"/>
              </a:ext>
            </a:extLst>
          </p:cNvPr>
          <p:cNvPicPr>
            <a:picLocks noChangeAspect="1"/>
          </p:cNvPicPr>
          <p:nvPr/>
        </p:nvPicPr>
        <p:blipFill>
          <a:blip r:embed="rId3"/>
          <a:stretch>
            <a:fillRect/>
          </a:stretch>
        </p:blipFill>
        <p:spPr>
          <a:xfrm>
            <a:off x="385396" y="708513"/>
            <a:ext cx="8406912" cy="3123563"/>
          </a:xfrm>
          <a:prstGeom prst="rect">
            <a:avLst/>
          </a:prstGeom>
        </p:spPr>
      </p:pic>
      <p:pic>
        <p:nvPicPr>
          <p:cNvPr id="8" name="Imagen 7">
            <a:extLst>
              <a:ext uri="{FF2B5EF4-FFF2-40B4-BE49-F238E27FC236}">
                <a16:creationId xmlns:a16="http://schemas.microsoft.com/office/drawing/2014/main" id="{A3FB4903-BAF0-417D-89A2-A66D2DD407C5}"/>
              </a:ext>
            </a:extLst>
          </p:cNvPr>
          <p:cNvPicPr>
            <a:picLocks noChangeAspect="1"/>
          </p:cNvPicPr>
          <p:nvPr/>
        </p:nvPicPr>
        <p:blipFill>
          <a:blip r:embed="rId4"/>
          <a:stretch>
            <a:fillRect/>
          </a:stretch>
        </p:blipFill>
        <p:spPr>
          <a:xfrm>
            <a:off x="307776" y="5015374"/>
            <a:ext cx="8440616" cy="1350977"/>
          </a:xfrm>
          <a:prstGeom prst="rect">
            <a:avLst/>
          </a:prstGeom>
        </p:spPr>
      </p:pic>
    </p:spTree>
    <p:extLst>
      <p:ext uri="{BB962C8B-B14F-4D97-AF65-F5344CB8AC3E}">
        <p14:creationId xmlns:p14="http://schemas.microsoft.com/office/powerpoint/2010/main" val="170332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F908AA6F-DE2D-4471-A853-9005BE7673EB}"/>
              </a:ext>
            </a:extLst>
          </p:cNvPr>
          <p:cNvSpPr/>
          <p:nvPr/>
        </p:nvSpPr>
        <p:spPr>
          <a:xfrm>
            <a:off x="127322" y="0"/>
            <a:ext cx="8801524" cy="90864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Selección (</a:t>
            </a:r>
            <a:r>
              <a:rPr lang="el-GR" sz="4300" dirty="0">
                <a:solidFill>
                  <a:srgbClr val="572314"/>
                </a:solidFill>
              </a:rPr>
              <a:t>σ</a:t>
            </a:r>
            <a:r>
              <a:rPr lang="es-AR" sz="4300" dirty="0">
                <a:solidFill>
                  <a:srgbClr val="572314"/>
                </a:solidFill>
                <a:latin typeface="Gill Sans MT"/>
              </a:rPr>
              <a:t>) </a:t>
            </a:r>
            <a:endParaRPr lang="es-ES" sz="4300" dirty="0">
              <a:solidFill>
                <a:srgbClr val="572314"/>
              </a:solidFill>
              <a:latin typeface="Gill Sans MT"/>
            </a:endParaRPr>
          </a:p>
        </p:txBody>
      </p:sp>
      <p:sp>
        <p:nvSpPr>
          <p:cNvPr id="7" name="Rectángulo 6">
            <a:extLst>
              <a:ext uri="{FF2B5EF4-FFF2-40B4-BE49-F238E27FC236}">
                <a16:creationId xmlns:a16="http://schemas.microsoft.com/office/drawing/2014/main" id="{A0F4663B-7018-4355-90E3-0CEB5E4D6B41}"/>
              </a:ext>
            </a:extLst>
          </p:cNvPr>
          <p:cNvSpPr/>
          <p:nvPr/>
        </p:nvSpPr>
        <p:spPr>
          <a:xfrm>
            <a:off x="351692" y="908641"/>
            <a:ext cx="8440616" cy="5474574"/>
          </a:xfrm>
          <a:prstGeom prst="rect">
            <a:avLst/>
          </a:prstGeom>
        </p:spPr>
        <p:txBody>
          <a:bodyPr wrap="square">
            <a:normAutofit/>
          </a:bodyPr>
          <a:lstStyle/>
          <a:p>
            <a:pPr marL="571500" indent="-571500">
              <a:buFont typeface="Arial" panose="020B0604020202020204" pitchFamily="34" charset="0"/>
              <a:buChar char="•"/>
            </a:pPr>
            <a:r>
              <a:rPr lang="es-ES" sz="3200" dirty="0"/>
              <a:t>(condición1 </a:t>
            </a:r>
            <a:r>
              <a:rPr lang="es-ES" sz="3200" b="1" dirty="0"/>
              <a:t>AND </a:t>
            </a:r>
            <a:r>
              <a:rPr lang="es-ES" sz="3200" dirty="0"/>
              <a:t>condición2) es VERDADERO si las dos condiciones (condición1 y condición2) lo son; en cualquier otro caso, es FALSO (FALSE).</a:t>
            </a:r>
          </a:p>
          <a:p>
            <a:pPr marL="571500" indent="-571500">
              <a:buFont typeface="Arial" panose="020B0604020202020204" pitchFamily="34" charset="0"/>
              <a:buChar char="•"/>
            </a:pPr>
            <a:r>
              <a:rPr lang="es-ES" sz="3200" dirty="0"/>
              <a:t>(condición1 </a:t>
            </a:r>
            <a:r>
              <a:rPr lang="es-ES" sz="3200" b="1" dirty="0"/>
              <a:t>OR </a:t>
            </a:r>
            <a:r>
              <a:rPr lang="es-ES" sz="3200" dirty="0"/>
              <a:t>condición2) es VERDADERO si (condición1) o (condición2) o ambas son verdaderas; en cualquier otro caso, es FALSO.</a:t>
            </a:r>
          </a:p>
          <a:p>
            <a:pPr marL="571500" indent="-571500">
              <a:buFont typeface="Arial" panose="020B0604020202020204" pitchFamily="34" charset="0"/>
              <a:buChar char="•"/>
            </a:pPr>
            <a:r>
              <a:rPr lang="es-ES" sz="3200" dirty="0"/>
              <a:t>(</a:t>
            </a:r>
            <a:r>
              <a:rPr lang="es-ES" sz="3200" b="1" dirty="0"/>
              <a:t>NOT </a:t>
            </a:r>
            <a:r>
              <a:rPr lang="es-ES" sz="3200" dirty="0"/>
              <a:t>condición) es VERDADERO si condición es FALSO; en cualquier otro caso es FALSO.</a:t>
            </a:r>
            <a:endParaRPr lang="es-AR" sz="3200" dirty="0"/>
          </a:p>
        </p:txBody>
      </p:sp>
    </p:spTree>
    <p:extLst>
      <p:ext uri="{BB962C8B-B14F-4D97-AF65-F5344CB8AC3E}">
        <p14:creationId xmlns:p14="http://schemas.microsoft.com/office/powerpoint/2010/main" val="81870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stretch>
            <a:fillRect/>
          </a:stretch>
        </p:blipFill>
        <p:spPr>
          <a:xfrm>
            <a:off x="2039814" y="3991708"/>
            <a:ext cx="4484993" cy="2653652"/>
          </a:xfrm>
          <a:prstGeom prst="rect">
            <a:avLst/>
          </a:prstGeom>
        </p:spPr>
      </p:pic>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90864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Proyección (</a:t>
            </a:r>
            <a:r>
              <a:rPr lang="el-GR" sz="4300" dirty="0">
                <a:solidFill>
                  <a:srgbClr val="572314"/>
                </a:solidFill>
                <a:latin typeface="Gill Sans MT"/>
              </a:rPr>
              <a:t>π</a:t>
            </a:r>
            <a:r>
              <a:rPr lang="es-AR" sz="4300" dirty="0">
                <a:solidFill>
                  <a:srgbClr val="572314"/>
                </a:solidFill>
                <a:latin typeface="Gill Sans MT"/>
              </a:rPr>
              <a:t>) </a:t>
            </a:r>
            <a:endParaRPr lang="es-ES" sz="4300" dirty="0">
              <a:solidFill>
                <a:srgbClr val="572314"/>
              </a:solidFill>
              <a:latin typeface="Gill Sans MT"/>
            </a:endParaRPr>
          </a:p>
        </p:txBody>
      </p:sp>
      <p:sp>
        <p:nvSpPr>
          <p:cNvPr id="7" name="Rectángulo 6">
            <a:extLst>
              <a:ext uri="{FF2B5EF4-FFF2-40B4-BE49-F238E27FC236}">
                <a16:creationId xmlns:a16="http://schemas.microsoft.com/office/drawing/2014/main" id="{F924FFAF-2E6E-4DDB-9CFB-4B3F4A374FDA}"/>
              </a:ext>
            </a:extLst>
          </p:cNvPr>
          <p:cNvSpPr/>
          <p:nvPr/>
        </p:nvSpPr>
        <p:spPr>
          <a:xfrm>
            <a:off x="215154" y="756137"/>
            <a:ext cx="8713692" cy="3235571"/>
          </a:xfrm>
          <a:prstGeom prst="rect">
            <a:avLst/>
          </a:prstGeom>
        </p:spPr>
        <p:txBody>
          <a:bodyPr wrap="square">
            <a:normAutofit fontScale="55000" lnSpcReduction="20000"/>
          </a:bodyPr>
          <a:lstStyle/>
          <a:p>
            <a:pPr>
              <a:spcAft>
                <a:spcPts val="1200"/>
              </a:spcAft>
            </a:pPr>
            <a:r>
              <a:rPr lang="el-GR" sz="6600" dirty="0"/>
              <a:t>π</a:t>
            </a:r>
            <a:r>
              <a:rPr lang="el-GR" sz="6500" dirty="0"/>
              <a:t> </a:t>
            </a:r>
            <a:r>
              <a:rPr lang="es-AR" sz="6500" baseline="-25000" dirty="0"/>
              <a:t>&lt;lista de atributos&gt;</a:t>
            </a:r>
            <a:r>
              <a:rPr lang="es-AR" sz="6500" dirty="0"/>
              <a:t>(R)</a:t>
            </a:r>
          </a:p>
          <a:p>
            <a:pPr>
              <a:spcAft>
                <a:spcPts val="1200"/>
              </a:spcAft>
            </a:pPr>
            <a:r>
              <a:rPr lang="es-ES" sz="4400" dirty="0"/>
              <a:t>PROYECCIÓN selecciona ciertas columnas de la tabla y descarta otras.</a:t>
            </a:r>
          </a:p>
          <a:p>
            <a:pPr>
              <a:spcAft>
                <a:spcPts val="1200"/>
              </a:spcAft>
            </a:pPr>
            <a:r>
              <a:rPr lang="es-ES" sz="4400" dirty="0"/>
              <a:t>Si la lista de atributos sólo incluye atributos no clave de R, es posible que se dupliquen tuplas. La operación PROYECCIÓN elimina cualquier tupla duplicada, por lo que el resultado de la misma es un conjunto de tuplas y, por consiguiente, una relación válida. Esto se conoce como eliminación de duplicados</a:t>
            </a:r>
          </a:p>
        </p:txBody>
      </p:sp>
    </p:spTree>
    <p:extLst>
      <p:ext uri="{BB962C8B-B14F-4D97-AF65-F5344CB8AC3E}">
        <p14:creationId xmlns:p14="http://schemas.microsoft.com/office/powerpoint/2010/main" val="323668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24888766-4102-4F6B-A2A3-F25C78B78CBC}"/>
              </a:ext>
            </a:extLst>
          </p:cNvPr>
          <p:cNvSpPr/>
          <p:nvPr/>
        </p:nvSpPr>
        <p:spPr>
          <a:xfrm>
            <a:off x="127322" y="0"/>
            <a:ext cx="8801524" cy="90864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Proyección (</a:t>
            </a:r>
            <a:r>
              <a:rPr lang="el-GR" sz="4300" dirty="0">
                <a:solidFill>
                  <a:srgbClr val="572314"/>
                </a:solidFill>
                <a:latin typeface="Gill Sans MT"/>
              </a:rPr>
              <a:t>π</a:t>
            </a:r>
            <a:r>
              <a:rPr lang="es-AR" sz="4300" dirty="0">
                <a:solidFill>
                  <a:srgbClr val="572314"/>
                </a:solidFill>
                <a:latin typeface="Gill Sans MT"/>
              </a:rPr>
              <a:t>) </a:t>
            </a:r>
            <a:endParaRPr lang="es-ES" sz="4300" dirty="0">
              <a:solidFill>
                <a:srgbClr val="572314"/>
              </a:solidFill>
              <a:latin typeface="Gill Sans MT"/>
            </a:endParaRPr>
          </a:p>
        </p:txBody>
      </p:sp>
      <p:sp>
        <p:nvSpPr>
          <p:cNvPr id="7" name="Rectángulo 6">
            <a:extLst>
              <a:ext uri="{FF2B5EF4-FFF2-40B4-BE49-F238E27FC236}">
                <a16:creationId xmlns:a16="http://schemas.microsoft.com/office/drawing/2014/main" id="{F924FFAF-2E6E-4DDB-9CFB-4B3F4A374FDA}"/>
              </a:ext>
            </a:extLst>
          </p:cNvPr>
          <p:cNvSpPr/>
          <p:nvPr/>
        </p:nvSpPr>
        <p:spPr>
          <a:xfrm>
            <a:off x="479445" y="3429000"/>
            <a:ext cx="8216624" cy="715643"/>
          </a:xfrm>
          <a:prstGeom prst="rect">
            <a:avLst/>
          </a:prstGeom>
        </p:spPr>
        <p:txBody>
          <a:bodyPr wrap="square">
            <a:normAutofit/>
          </a:bodyPr>
          <a:lstStyle/>
          <a:p>
            <a:pPr>
              <a:spcAft>
                <a:spcPts val="1200"/>
              </a:spcAft>
            </a:pPr>
            <a:r>
              <a:rPr lang="el-GR" sz="3600" dirty="0"/>
              <a:t>π </a:t>
            </a:r>
            <a:r>
              <a:rPr lang="es-AR" sz="3600" baseline="-25000" dirty="0"/>
              <a:t>Apellido1, Nombre, Sueldo</a:t>
            </a:r>
            <a:r>
              <a:rPr lang="es-AR" sz="3600" dirty="0"/>
              <a:t>(EMPLEADO)</a:t>
            </a:r>
            <a:endParaRPr lang="es-ES" sz="3600" dirty="0"/>
          </a:p>
        </p:txBody>
      </p:sp>
      <p:pic>
        <p:nvPicPr>
          <p:cNvPr id="8" name="Imagen 7">
            <a:extLst>
              <a:ext uri="{FF2B5EF4-FFF2-40B4-BE49-F238E27FC236}">
                <a16:creationId xmlns:a16="http://schemas.microsoft.com/office/drawing/2014/main" id="{CDC387EE-7F82-4C7E-91BC-A34A9B381B10}"/>
              </a:ext>
            </a:extLst>
          </p:cNvPr>
          <p:cNvPicPr>
            <a:picLocks noChangeAspect="1"/>
          </p:cNvPicPr>
          <p:nvPr/>
        </p:nvPicPr>
        <p:blipFill>
          <a:blip r:embed="rId3"/>
          <a:stretch>
            <a:fillRect/>
          </a:stretch>
        </p:blipFill>
        <p:spPr>
          <a:xfrm>
            <a:off x="544802" y="697624"/>
            <a:ext cx="7368275" cy="2737661"/>
          </a:xfrm>
          <a:prstGeom prst="rect">
            <a:avLst/>
          </a:prstGeom>
        </p:spPr>
      </p:pic>
      <p:pic>
        <p:nvPicPr>
          <p:cNvPr id="6" name="Imagen 5">
            <a:extLst>
              <a:ext uri="{FF2B5EF4-FFF2-40B4-BE49-F238E27FC236}">
                <a16:creationId xmlns:a16="http://schemas.microsoft.com/office/drawing/2014/main" id="{78BF44BE-A46D-4431-9FBE-9F761D64A1A3}"/>
              </a:ext>
            </a:extLst>
          </p:cNvPr>
          <p:cNvPicPr>
            <a:picLocks noChangeAspect="1"/>
          </p:cNvPicPr>
          <p:nvPr/>
        </p:nvPicPr>
        <p:blipFill>
          <a:blip r:embed="rId4"/>
          <a:stretch>
            <a:fillRect/>
          </a:stretch>
        </p:blipFill>
        <p:spPr>
          <a:xfrm>
            <a:off x="544802" y="4252325"/>
            <a:ext cx="2876550" cy="2371725"/>
          </a:xfrm>
          <a:prstGeom prst="rect">
            <a:avLst/>
          </a:prstGeom>
        </p:spPr>
      </p:pic>
    </p:spTree>
    <p:extLst>
      <p:ext uri="{BB962C8B-B14F-4D97-AF65-F5344CB8AC3E}">
        <p14:creationId xmlns:p14="http://schemas.microsoft.com/office/powerpoint/2010/main" val="130092821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2036</TotalTime>
  <Words>2552</Words>
  <Application>Microsoft Office PowerPoint</Application>
  <PresentationFormat>Presentación en pantalla (4:3)</PresentationFormat>
  <Paragraphs>225</Paragraphs>
  <Slides>39</Slides>
  <Notes>37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39</vt:i4>
      </vt:variant>
    </vt:vector>
  </HeadingPairs>
  <TitlesOfParts>
    <vt:vector size="45" baseType="lpstr">
      <vt:lpstr>Arial</vt:lpstr>
      <vt:lpstr>Calibri</vt:lpstr>
      <vt:lpstr>Calibri Light</vt:lpstr>
      <vt:lpstr>Gill Sans MT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Relacional</dc:title>
  <dc:creator>Juan</dc:creator>
  <cp:lastModifiedBy>Jose Eduardo Leta</cp:lastModifiedBy>
  <cp:revision>80</cp:revision>
  <dcterms:created xsi:type="dcterms:W3CDTF">2018-09-11T03:03:50Z</dcterms:created>
  <dcterms:modified xsi:type="dcterms:W3CDTF">2020-09-03T00:09:56Z</dcterms:modified>
</cp:coreProperties>
</file>