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342" r:id="rId4"/>
    <p:sldId id="341" r:id="rId5"/>
    <p:sldId id="277" r:id="rId6"/>
    <p:sldId id="278" r:id="rId7"/>
    <p:sldId id="353" r:id="rId8"/>
    <p:sldId id="352" r:id="rId9"/>
    <p:sldId id="262" r:id="rId10"/>
    <p:sldId id="263" r:id="rId11"/>
    <p:sldId id="264" r:id="rId12"/>
    <p:sldId id="354" r:id="rId13"/>
    <p:sldId id="265" r:id="rId14"/>
    <p:sldId id="355" r:id="rId15"/>
    <p:sldId id="356" r:id="rId16"/>
    <p:sldId id="266" r:id="rId17"/>
    <p:sldId id="357" r:id="rId18"/>
    <p:sldId id="358" r:id="rId19"/>
    <p:sldId id="267" r:id="rId20"/>
    <p:sldId id="359" r:id="rId21"/>
    <p:sldId id="268" r:id="rId22"/>
    <p:sldId id="271" r:id="rId23"/>
    <p:sldId id="269" r:id="rId24"/>
    <p:sldId id="270" r:id="rId25"/>
    <p:sldId id="272" r:id="rId26"/>
    <p:sldId id="273" r:id="rId27"/>
    <p:sldId id="274" r:id="rId28"/>
    <p:sldId id="276" r:id="rId29"/>
    <p:sldId id="275" r:id="rId3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C7656F2-D5B0-4EBF-A8E6-B21B0E9A8EA7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8879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BF8B73-1D82-419E-BF4E-D3CD1737990A}" type="slidenum">
              <a:rPr lang="en-US" sz="1200">
                <a:latin typeface="Times New Roman"/>
              </a:rPr>
              <a:t>2</a:t>
            </a:fld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75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BF8B73-1D82-419E-BF4E-D3CD1737990A}" type="slidenum">
              <a:rPr lang="en-US" sz="1200">
                <a:latin typeface="Times New Roman"/>
              </a:rPr>
              <a:t>3</a:t>
            </a:fld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414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BF8B73-1D82-419E-BF4E-D3CD1737990A}" type="slidenum">
              <a:rPr lang="en-US" sz="1200">
                <a:latin typeface="Times New Roman"/>
              </a:rPr>
              <a:t>4</a:t>
            </a:fld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576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BF8B73-1D82-419E-BF4E-D3CD1737990A}" type="slidenum">
              <a:rPr lang="en-US" sz="1200">
                <a:latin typeface="Times New Roman"/>
              </a:rPr>
              <a:t>5</a:t>
            </a:fld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30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FBF8B73-1D82-419E-BF4E-D3CD1737990A}" type="slidenum">
              <a:rPr lang="en-US" sz="1200">
                <a:latin typeface="Times New Roman"/>
              </a:rPr>
              <a:t>6</a:t>
            </a:fld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472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72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7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418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027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94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693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6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72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745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102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935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9E28-2041-44E0-935C-057C8D7EC9C0}" type="datetimeFigureOut">
              <a:rPr lang="es-AR" smtClean="0"/>
              <a:t>11/10/2020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BA8B-A6CA-431A-A66D-3914A6B8179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97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251520" y="116631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53045" y="2817846"/>
            <a:ext cx="88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SQL - Consultas</a:t>
            </a:r>
            <a:endParaRPr kumimoji="0" lang="es-ES" sz="6000" b="0" i="0" u="none" strike="noStrike" kern="0" cap="none" spc="0" normalizeH="0" baseline="0" noProof="0" dirty="0">
              <a:ln>
                <a:solidFill>
                  <a:srgbClr val="5B9BD5"/>
                </a:solidFill>
              </a:ln>
              <a:solidFill>
                <a:srgbClr val="44546A"/>
              </a:solidFill>
              <a:effectLst/>
              <a:uLnTx/>
              <a:uFillTx/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287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jotaegui@unlam.edu.ar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jleta@unlam.edu.ar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228600" y="0"/>
            <a:ext cx="8704800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SELECT DISTINCT</a:t>
            </a:r>
            <a:endParaRPr dirty="0"/>
          </a:p>
        </p:txBody>
      </p:sp>
      <p:sp>
        <p:nvSpPr>
          <p:cNvPr id="61" name="CustomShape 2"/>
          <p:cNvSpPr/>
          <p:nvPr/>
        </p:nvSpPr>
        <p:spPr>
          <a:xfrm>
            <a:off x="228600" y="998167"/>
            <a:ext cx="8704800" cy="237663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Se utiliza cuando se quiere que todos los registros posean valores distintos.</a:t>
            </a:r>
            <a:endParaRPr lang="es-AR" sz="2700" dirty="0"/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Una típica utilización es cuando se requiere contabilizar distintos valores dentro de una tabla(s) que repiten el elemento del atributo.</a:t>
            </a:r>
            <a:endParaRPr lang="es-AR" sz="2700" dirty="0"/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Ejemplo:</a:t>
            </a:r>
            <a:endParaRPr lang="es-AR" sz="2700" dirty="0"/>
          </a:p>
          <a:p>
            <a:pPr>
              <a:lnSpc>
                <a:spcPct val="100000"/>
              </a:lnSpc>
            </a:pPr>
            <a:endParaRPr lang="es-AR" sz="27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208769A-831E-4E04-A2EB-9770E381C49D}"/>
              </a:ext>
            </a:extLst>
          </p:cNvPr>
          <p:cNvSpPr/>
          <p:nvPr/>
        </p:nvSpPr>
        <p:spPr>
          <a:xfrm>
            <a:off x="1959405" y="3494790"/>
            <a:ext cx="3852920" cy="8002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precio</a:t>
            </a: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   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Articulo</a:t>
            </a:r>
            <a:endParaRPr lang="es-AR" sz="23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BED20B-E6FD-43EE-B776-269558AA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79" y="2996933"/>
            <a:ext cx="1548840" cy="3638841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BA722B20-1513-42C4-815F-9D6704C2A8AF}"/>
              </a:ext>
            </a:extLst>
          </p:cNvPr>
          <p:cNvSpPr/>
          <p:nvPr/>
        </p:nvSpPr>
        <p:spPr>
          <a:xfrm>
            <a:off x="228600" y="4393796"/>
            <a:ext cx="6208414" cy="13453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Observar en el resultado que el precio 115 esta una sola vez y no dos como en la tabla original</a:t>
            </a:r>
            <a:endParaRPr lang="es-AR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228600" y="43944"/>
            <a:ext cx="8704800" cy="8275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FROM</a:t>
            </a:r>
            <a:endParaRPr dirty="0"/>
          </a:p>
        </p:txBody>
      </p:sp>
      <p:sp>
        <p:nvSpPr>
          <p:cNvPr id="64" name="CustomShape 2"/>
          <p:cNvSpPr/>
          <p:nvPr/>
        </p:nvSpPr>
        <p:spPr>
          <a:xfrm>
            <a:off x="228600" y="733331"/>
            <a:ext cx="8704800" cy="58394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85000" lnSpcReduction="20000"/>
          </a:bodyPr>
          <a:lstStyle/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Se utiliza para indicar la(s) tabla(s) de las cuales se recuperará la información.</a:t>
            </a: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/>
              <a:t>Si no colocamos condición de junta terminaremos recuperando un producto cartesiano (todos los registros de una tabla concatenados con los de la otra)</a:t>
            </a: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Opcionalmente pueden ser vistas, sinónimos o tablas remotas (utilizando DBLINKS)</a:t>
            </a: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/>
              <a:t>Se pueden agregar ALIAS a las tablas para hacer mas fácil hacer referencia a ellas</a:t>
            </a: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Ejemplo sin alias:</a:t>
            </a: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700" dirty="0">
              <a:solidFill>
                <a:srgbClr val="000000"/>
              </a:solidFill>
            </a:endParaRP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7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80000"/>
            </a:pPr>
            <a:endParaRPr lang="es-AR" sz="2700" dirty="0">
              <a:solidFill>
                <a:srgbClr val="000000"/>
              </a:solidFill>
            </a:endParaRP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700" dirty="0">
              <a:solidFill>
                <a:srgbClr val="000000"/>
              </a:solidFill>
            </a:endParaRPr>
          </a:p>
          <a:p>
            <a:pPr marL="271463" indent="-271463"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Ejemplo con alias:</a:t>
            </a: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700" dirty="0">
              <a:solidFill>
                <a:srgbClr val="000000"/>
              </a:solidFill>
            </a:endParaRP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700" dirty="0">
              <a:solidFill>
                <a:srgbClr val="000000"/>
              </a:solidFill>
            </a:endParaRP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700" dirty="0">
              <a:solidFill>
                <a:srgbClr val="000000"/>
              </a:solidFill>
            </a:endParaRPr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El resultado es el producto cartesiano de las tablas MATERIAL y PROVEEDOR</a:t>
            </a:r>
            <a:endParaRPr lang="es-AR" sz="27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F69ED37-7650-4CF0-9B61-32B2D3FD0689}"/>
              </a:ext>
            </a:extLst>
          </p:cNvPr>
          <p:cNvSpPr/>
          <p:nvPr/>
        </p:nvSpPr>
        <p:spPr>
          <a:xfrm>
            <a:off x="2880541" y="3394138"/>
            <a:ext cx="2948245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  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Proveedor</a:t>
            </a:r>
            <a:endParaRPr lang="es-AR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52FFBF-FC68-4EB9-A6EA-8EDE812A190F}"/>
              </a:ext>
            </a:extLst>
          </p:cNvPr>
          <p:cNvSpPr/>
          <p:nvPr/>
        </p:nvSpPr>
        <p:spPr>
          <a:xfrm>
            <a:off x="2880541" y="4754495"/>
            <a:ext cx="3058533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  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Material MAT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Proveedor PRV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F17F21-8D4D-4C38-A66B-345618B23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587" y="871538"/>
            <a:ext cx="5790614" cy="5514870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B9F97700-D1DF-47A3-BEB4-36339D2BCF91}"/>
              </a:ext>
            </a:extLst>
          </p:cNvPr>
          <p:cNvSpPr/>
          <p:nvPr/>
        </p:nvSpPr>
        <p:spPr>
          <a:xfrm>
            <a:off x="228600" y="43944"/>
            <a:ext cx="8704800" cy="8275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FROM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70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00038" y="0"/>
            <a:ext cx="8633362" cy="8429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WHERE</a:t>
            </a:r>
            <a:endParaRPr dirty="0"/>
          </a:p>
        </p:txBody>
      </p:sp>
      <p:sp>
        <p:nvSpPr>
          <p:cNvPr id="67" name="CustomShape 2"/>
          <p:cNvSpPr/>
          <p:nvPr/>
        </p:nvSpPr>
        <p:spPr>
          <a:xfrm>
            <a:off x="300039" y="842963"/>
            <a:ext cx="8633362" cy="36305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ES" sz="2700" dirty="0">
                <a:solidFill>
                  <a:srgbClr val="000000"/>
                </a:solidFill>
              </a:rPr>
              <a:t>Se indican las condiciones que deben cumplir los registros de las tablas afectadas.</a:t>
            </a: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ES" sz="2700" dirty="0">
                <a:solidFill>
                  <a:srgbClr val="000000"/>
                </a:solidFill>
              </a:rPr>
              <a:t>Aquí podemos establecer una condición de igualdad entre las tablas del FROM</a:t>
            </a:r>
            <a:endParaRPr lang="es-ES" sz="27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ES" sz="2700" dirty="0">
                <a:solidFill>
                  <a:srgbClr val="000000"/>
                </a:solidFill>
              </a:rPr>
              <a:t>Se pueden combinar condicione a través de los indicadores lógicos AND y/o OR.</a:t>
            </a: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ES" sz="2700" dirty="0">
                <a:solidFill>
                  <a:srgbClr val="000000"/>
                </a:solidFill>
              </a:rPr>
              <a:t>Se pueden agregar </a:t>
            </a:r>
            <a:r>
              <a:rPr lang="es-ES" sz="2700" dirty="0" err="1">
                <a:solidFill>
                  <a:srgbClr val="000000"/>
                </a:solidFill>
              </a:rPr>
              <a:t>sub-consultas</a:t>
            </a:r>
            <a:r>
              <a:rPr lang="es-ES" sz="270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B9F97700-D1DF-47A3-BEB4-36339D2BCF91}"/>
              </a:ext>
            </a:extLst>
          </p:cNvPr>
          <p:cNvSpPr/>
          <p:nvPr/>
        </p:nvSpPr>
        <p:spPr>
          <a:xfrm>
            <a:off x="228600" y="43944"/>
            <a:ext cx="8704800" cy="8275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WHERE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37769B-7F81-4615-868B-AB578DC6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67719"/>
            <a:ext cx="8565692" cy="23891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99AC857-93AC-49A5-9EA0-0EAE7F5BA97D}"/>
              </a:ext>
            </a:extLst>
          </p:cNvPr>
          <p:cNvSpPr/>
          <p:nvPr/>
        </p:nvSpPr>
        <p:spPr>
          <a:xfrm>
            <a:off x="1464425" y="958032"/>
            <a:ext cx="6094041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Material MAT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PRP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Proveedor PRV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PRP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  AND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PRP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13482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B9F97700-D1DF-47A3-BEB4-36339D2BCF91}"/>
              </a:ext>
            </a:extLst>
          </p:cNvPr>
          <p:cNvSpPr/>
          <p:nvPr/>
        </p:nvSpPr>
        <p:spPr>
          <a:xfrm>
            <a:off x="228600" y="43944"/>
            <a:ext cx="8704800" cy="82759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WHERE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1099D6-E8D2-4C35-8995-55E821A2ABB4}"/>
              </a:ext>
            </a:extLst>
          </p:cNvPr>
          <p:cNvSpPr/>
          <p:nvPr/>
        </p:nvSpPr>
        <p:spPr>
          <a:xfrm>
            <a:off x="611944" y="1068196"/>
            <a:ext cx="505733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Articulo</a:t>
            </a: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Precio 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endParaRPr lang="es-AR" sz="23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CF7A04-D758-438D-B87E-F0845385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2671762"/>
            <a:ext cx="3842238" cy="282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8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285750" y="0"/>
            <a:ext cx="8647650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GROUP BY</a:t>
            </a:r>
            <a:endParaRPr dirty="0"/>
          </a:p>
        </p:txBody>
      </p:sp>
      <p:sp>
        <p:nvSpPr>
          <p:cNvPr id="69" name="CustomShape 2"/>
          <p:cNvSpPr/>
          <p:nvPr/>
        </p:nvSpPr>
        <p:spPr>
          <a:xfrm>
            <a:off x="285750" y="914401"/>
            <a:ext cx="8647650" cy="56552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85000" lnSpcReduction="20000"/>
          </a:bodyPr>
          <a:lstStyle/>
          <a:p>
            <a:pPr marL="266700" indent="-266700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Agrupa los registros que tienen los mismos valores en los campos de la selección</a:t>
            </a:r>
          </a:p>
          <a:p>
            <a:pPr marL="266700" indent="-266700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Se utiliza para agregar la información del </a:t>
            </a:r>
            <a:r>
              <a:rPr lang="es-AR" sz="2800" dirty="0" err="1">
                <a:solidFill>
                  <a:srgbClr val="000000"/>
                </a:solidFill>
              </a:rPr>
              <a:t>dataset</a:t>
            </a:r>
            <a:r>
              <a:rPr lang="es-AR" sz="2800" dirty="0">
                <a:solidFill>
                  <a:srgbClr val="000000"/>
                </a:solidFill>
              </a:rPr>
              <a:t> resultante por distintas dimensiones de la junta.</a:t>
            </a:r>
          </a:p>
          <a:p>
            <a:pPr marL="266700" indent="-266700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Suele ir acompañada de una función de agregación como:</a:t>
            </a:r>
          </a:p>
          <a:p>
            <a:pPr marL="1519238" lvl="2" indent="-350838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COUNT,</a:t>
            </a:r>
          </a:p>
          <a:p>
            <a:pPr marL="1519238" lvl="2" indent="-350838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MAX,</a:t>
            </a:r>
          </a:p>
          <a:p>
            <a:pPr marL="1519238" lvl="2" indent="-350838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MIN,</a:t>
            </a:r>
          </a:p>
          <a:p>
            <a:pPr marL="1519238" lvl="2" indent="-350838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SUM,</a:t>
            </a:r>
          </a:p>
          <a:p>
            <a:pPr marL="1519238" lvl="2" indent="-350838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AVG</a:t>
            </a:r>
          </a:p>
          <a:p>
            <a:pPr marL="266700" indent="-266700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Los campos del SELECT que no se encuentran dentro de la función de agregación deben estar presentes en el listado de campos del GROUP BY</a:t>
            </a:r>
          </a:p>
          <a:p>
            <a:pPr marL="266700" indent="-266700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Los campos que se encuentran dentro de la función de agregación del </a:t>
            </a:r>
            <a:r>
              <a:rPr lang="es-AR" sz="2800" dirty="0" err="1">
                <a:solidFill>
                  <a:srgbClr val="000000"/>
                </a:solidFill>
              </a:rPr>
              <a:t>select</a:t>
            </a:r>
            <a:r>
              <a:rPr lang="es-AR" sz="2800" dirty="0">
                <a:solidFill>
                  <a:srgbClr val="000000"/>
                </a:solidFill>
              </a:rPr>
              <a:t> pueden o no estar en el listado de campos del GROUP BY.</a:t>
            </a:r>
          </a:p>
          <a:p>
            <a:pPr marL="266700" indent="-266700">
              <a:buSzPct val="80000"/>
              <a:buFont typeface="Wingdings 2" charset="2"/>
              <a:buChar char=""/>
            </a:pPr>
            <a:r>
              <a:rPr lang="es-AR" sz="2800" dirty="0">
                <a:solidFill>
                  <a:srgbClr val="000000"/>
                </a:solidFill>
              </a:rPr>
              <a:t>No es necesario que todos los campos del GROUP BY estén en el SELECT.</a:t>
            </a:r>
          </a:p>
          <a:p>
            <a:pPr marL="266700" indent="-266700">
              <a:buSzPct val="80000"/>
              <a:buFont typeface="Wingdings 2" charset="2"/>
              <a:buChar char=""/>
            </a:pPr>
            <a:endParaRPr lang="es-AR" sz="2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endParaRPr lang="es-AR" sz="2800" dirty="0"/>
          </a:p>
          <a:p>
            <a:pPr>
              <a:lnSpc>
                <a:spcPct val="100000"/>
              </a:lnSpc>
            </a:pP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B9F97700-D1DF-47A3-BEB4-36339D2BCF91}"/>
              </a:ext>
            </a:extLst>
          </p:cNvPr>
          <p:cNvSpPr/>
          <p:nvPr/>
        </p:nvSpPr>
        <p:spPr>
          <a:xfrm>
            <a:off x="246600" y="-20457"/>
            <a:ext cx="8704800" cy="118971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4300" dirty="0">
                <a:solidFill>
                  <a:srgbClr val="572314"/>
                </a:solidFill>
                <a:latin typeface="Gill Sans MT"/>
              </a:rPr>
              <a:t>GROUP BY</a:t>
            </a:r>
            <a:endParaRPr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9F3DCE9-7BC8-4E48-915C-F82B24393C5C}"/>
              </a:ext>
            </a:extLst>
          </p:cNvPr>
          <p:cNvSpPr/>
          <p:nvPr/>
        </p:nvSpPr>
        <p:spPr>
          <a:xfrm>
            <a:off x="264600" y="969143"/>
            <a:ext cx="8686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s-AR" sz="2500" dirty="0">
                <a:solidFill>
                  <a:srgbClr val="000000"/>
                </a:solidFill>
              </a:rPr>
              <a:t>Agrupar los Proveedores de la misma ciudad:</a:t>
            </a:r>
            <a:endParaRPr lang="es-AR" sz="25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E161502-9A71-4A10-8328-9DD11843BEFF}"/>
              </a:ext>
            </a:extLst>
          </p:cNvPr>
          <p:cNvSpPr/>
          <p:nvPr/>
        </p:nvSpPr>
        <p:spPr>
          <a:xfrm>
            <a:off x="522725" y="1855911"/>
            <a:ext cx="3343105" cy="11541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Ciudad</a:t>
            </a: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Proveedor</a:t>
            </a: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Ciudad</a:t>
            </a:r>
            <a:endParaRPr lang="es-AR" sz="23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BB32F5-BAF4-4A64-864E-EF3CC86B3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582" y="1663735"/>
            <a:ext cx="1620496" cy="125147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08B9566-9141-4D18-B288-6669DB5CAFC1}"/>
              </a:ext>
            </a:extLst>
          </p:cNvPr>
          <p:cNvSpPr/>
          <p:nvPr/>
        </p:nvSpPr>
        <p:spPr>
          <a:xfrm>
            <a:off x="522725" y="4028328"/>
            <a:ext cx="4465734" cy="11541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Ciudad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AR" sz="23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endParaRPr lang="es-A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  Proveedor</a:t>
            </a: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Ciudad</a:t>
            </a:r>
            <a:endParaRPr lang="es-AR" sz="23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5C3E80-76F6-4AF4-9F8B-5AD27B14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33" y="4157004"/>
            <a:ext cx="2785003" cy="114485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583175F-200F-4740-B50C-0A1AC5DF0B0D}"/>
              </a:ext>
            </a:extLst>
          </p:cNvPr>
          <p:cNvSpPr/>
          <p:nvPr/>
        </p:nvSpPr>
        <p:spPr>
          <a:xfrm>
            <a:off x="228600" y="3390179"/>
            <a:ext cx="86868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s-AR" sz="2500" dirty="0">
                <a:solidFill>
                  <a:srgbClr val="000000"/>
                </a:solidFill>
              </a:rPr>
              <a:t>Agrupar y contar los Proveedores de la misma ciudad:</a:t>
            </a: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115235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B9F97700-D1DF-47A3-BEB4-36339D2BCF91}"/>
              </a:ext>
            </a:extLst>
          </p:cNvPr>
          <p:cNvSpPr/>
          <p:nvPr/>
        </p:nvSpPr>
        <p:spPr>
          <a:xfrm>
            <a:off x="228600" y="0"/>
            <a:ext cx="8704800" cy="103209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n-US" sz="4300" dirty="0">
                <a:solidFill>
                  <a:srgbClr val="572314"/>
                </a:solidFill>
                <a:latin typeface="Gill Sans MT"/>
              </a:rPr>
              <a:t>GROUP BY</a:t>
            </a:r>
            <a:endParaRPr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A97B18-F751-4208-A27B-8DA7CF69EA2B}"/>
              </a:ext>
            </a:extLst>
          </p:cNvPr>
          <p:cNvSpPr/>
          <p:nvPr/>
        </p:nvSpPr>
        <p:spPr>
          <a:xfrm>
            <a:off x="1770226" y="2073244"/>
            <a:ext cx="560354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CANTIDAD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Material MAT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PRP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   Proveedor PRV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MAT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PRP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PRP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MAT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'Clavo'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FB959F-855E-45CA-B887-63D3BF1D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24" y="4599146"/>
            <a:ext cx="3495152" cy="164714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583175F-200F-4740-B50C-0A1AC5DF0B0D}"/>
              </a:ext>
            </a:extLst>
          </p:cNvPr>
          <p:cNvSpPr/>
          <p:nvPr/>
        </p:nvSpPr>
        <p:spPr>
          <a:xfrm>
            <a:off x="246600" y="941943"/>
            <a:ext cx="8686800" cy="113130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>
              <a:lnSpc>
                <a:spcPct val="100000"/>
              </a:lnSpc>
              <a:buSzPct val="80000"/>
            </a:pPr>
            <a:r>
              <a:rPr lang="es-AR" sz="2500" dirty="0">
                <a:solidFill>
                  <a:srgbClr val="000000"/>
                </a:solidFill>
              </a:rPr>
              <a:t>Agrupar y contar los Proveedores de la misma ciudad que provean clavos, observar que a los campos del SELECT también se les puede colocar ALIAS</a:t>
            </a:r>
            <a:endParaRPr lang="es-AR" sz="2500" dirty="0"/>
          </a:p>
        </p:txBody>
      </p:sp>
    </p:spTree>
    <p:extLst>
      <p:ext uri="{BB962C8B-B14F-4D97-AF65-F5344CB8AC3E}">
        <p14:creationId xmlns:p14="http://schemas.microsoft.com/office/powerpoint/2010/main" val="54715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85738" y="0"/>
            <a:ext cx="8733374" cy="9858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HAVING</a:t>
            </a:r>
            <a:endParaRPr dirty="0"/>
          </a:p>
        </p:txBody>
      </p:sp>
      <p:sp>
        <p:nvSpPr>
          <p:cNvPr id="71" name="CustomShape 2"/>
          <p:cNvSpPr/>
          <p:nvPr/>
        </p:nvSpPr>
        <p:spPr>
          <a:xfrm>
            <a:off x="185738" y="985838"/>
            <a:ext cx="8733374" cy="405039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</a:rPr>
              <a:t>Son clausulas condiciones restrictivas (como el WHERE) pero referidas a las agregaciones que se están realizando por una agrupación.</a:t>
            </a:r>
            <a:endParaRPr lang="es-AR" sz="28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</a:rPr>
              <a:t>Siempre que se utilicen debe existir una clausula GROUP BY anterior.</a:t>
            </a:r>
            <a:endParaRPr lang="es-AR" sz="2800" dirty="0"/>
          </a:p>
          <a:p>
            <a:pPr marL="457200" indent="-457200">
              <a:buSzPct val="80000"/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rgbClr val="000000"/>
                </a:solidFill>
              </a:rPr>
              <a:t>La función de agregación seleccionada para la condición de HAVING puede ser diferente de la utilizada en el SELECT</a:t>
            </a:r>
            <a:endParaRPr lang="es-AR" sz="28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Introducción</a:t>
            </a:r>
            <a:endParaRPr lang="es-AR" sz="4200" dirty="0"/>
          </a:p>
        </p:txBody>
      </p:sp>
      <p:sp>
        <p:nvSpPr>
          <p:cNvPr id="49" name="CustomShape 2"/>
          <p:cNvSpPr/>
          <p:nvPr/>
        </p:nvSpPr>
        <p:spPr>
          <a:xfrm>
            <a:off x="371475" y="872198"/>
            <a:ext cx="8447805" cy="5866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dirty="0"/>
              <a:t>SQL: </a:t>
            </a:r>
            <a:r>
              <a:rPr lang="es-ES" sz="2300" dirty="0" err="1"/>
              <a:t>Structured</a:t>
            </a:r>
            <a:r>
              <a:rPr lang="es-ES" sz="2300" dirty="0"/>
              <a:t> </a:t>
            </a:r>
            <a:r>
              <a:rPr lang="es-ES" sz="2300" dirty="0" err="1"/>
              <a:t>Query</a:t>
            </a:r>
            <a:r>
              <a:rPr lang="es-ES" sz="2300" dirty="0"/>
              <a:t> </a:t>
            </a:r>
            <a:r>
              <a:rPr lang="es-ES" sz="2300" dirty="0" err="1"/>
              <a:t>Language</a:t>
            </a:r>
            <a:r>
              <a:rPr lang="es-ES" sz="2300" dirty="0"/>
              <a:t> (Lenguaje de consulta estructurada)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dirty="0"/>
              <a:t>SQL es el lenguaje estándar ANSI/ISO de definición, manipulación, control, modificación de datos y especificación </a:t>
            </a:r>
            <a:r>
              <a:rPr lang="es-AR" sz="2300" dirty="0"/>
              <a:t>de restricciones de seguridad</a:t>
            </a:r>
            <a:r>
              <a:rPr lang="es-ES" sz="2300" dirty="0"/>
              <a:t> de bases de datos relacionales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dirty="0"/>
              <a:t>Aunque SQL establece un estándar para el mercado, en la práctica hay diferencias entre los distintos paquetes DBMS </a:t>
            </a:r>
            <a:r>
              <a:rPr lang="es-AR" sz="2300" dirty="0"/>
              <a:t>relacionales comerciales.</a:t>
            </a:r>
            <a:r>
              <a:rPr lang="es-ES" sz="23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dirty="0"/>
              <a:t>El SQL es una de las principales razones del éxito comercial de las bases </a:t>
            </a:r>
            <a:r>
              <a:rPr lang="es-AR" sz="2300" dirty="0"/>
              <a:t>de datos relacionales.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300" dirty="0"/>
              <a:t>SQL usa una combinación de álgebra relacional y construcciones del cálculo relacional.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85738" y="0"/>
            <a:ext cx="8733374" cy="9858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HAVING</a:t>
            </a:r>
            <a:endParaRPr dirty="0"/>
          </a:p>
        </p:txBody>
      </p:sp>
      <p:sp>
        <p:nvSpPr>
          <p:cNvPr id="71" name="CustomShape 2"/>
          <p:cNvSpPr/>
          <p:nvPr/>
        </p:nvSpPr>
        <p:spPr>
          <a:xfrm>
            <a:off x="185738" y="845161"/>
            <a:ext cx="8733374" cy="134939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SzPct val="80000"/>
            </a:pPr>
            <a:r>
              <a:rPr lang="es-AR" sz="2800" dirty="0">
                <a:solidFill>
                  <a:srgbClr val="000000"/>
                </a:solidFill>
              </a:rPr>
              <a:t>Ejemplo: Agrupar y contar los Proveedores de la misma ciudad que provean clavos y obtener las ciudades que tengan mas de un proveedor que provea clavos</a:t>
            </a:r>
            <a:endParaRPr lang="es-AR" sz="28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06C919-E3AF-4CF0-A586-CF94FFBC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3" y="5466279"/>
            <a:ext cx="3036864" cy="723063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C019734-EEBD-436C-9F4D-280E1095A245}"/>
              </a:ext>
            </a:extLst>
          </p:cNvPr>
          <p:cNvSpPr/>
          <p:nvPr/>
        </p:nvSpPr>
        <p:spPr>
          <a:xfrm>
            <a:off x="1750651" y="2361316"/>
            <a:ext cx="5603548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CANTIDAD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Material MAT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PRP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   Proveedor PRV</a:t>
            </a: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MAT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PRP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PRP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MAT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FF0000"/>
                </a:solidFill>
                <a:latin typeface="Consolas" panose="020B0609020204030204" pitchFamily="49" charset="0"/>
              </a:rPr>
              <a:t>'Clavo'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s-A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82494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00038" y="0"/>
            <a:ext cx="8633362" cy="914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ORDER BY</a:t>
            </a:r>
            <a:endParaRPr dirty="0"/>
          </a:p>
        </p:txBody>
      </p:sp>
      <p:sp>
        <p:nvSpPr>
          <p:cNvPr id="73" name="CustomShape 2"/>
          <p:cNvSpPr/>
          <p:nvPr/>
        </p:nvSpPr>
        <p:spPr>
          <a:xfrm>
            <a:off x="171450" y="914400"/>
            <a:ext cx="8761950" cy="320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Se utiliza para indicar el criterio de ordenamiento del </a:t>
            </a:r>
            <a:r>
              <a:rPr lang="es-AR" sz="3200" dirty="0" err="1">
                <a:solidFill>
                  <a:srgbClr val="000000"/>
                </a:solidFill>
              </a:rPr>
              <a:t>dataset</a:t>
            </a:r>
            <a:r>
              <a:rPr lang="es-AR" sz="3200" dirty="0">
                <a:solidFill>
                  <a:srgbClr val="000000"/>
                </a:solidFill>
              </a:rPr>
              <a:t> resultante.</a:t>
            </a:r>
            <a:endParaRPr lang="es-AR" sz="32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Se indican columnas y si se requiere orden ascendente o descendente. ASC (Implícito) o DESC respectivamente.</a:t>
            </a: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Ejemplo</a:t>
            </a:r>
            <a:endParaRPr lang="es-AR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9C81AC-3752-4195-9FB8-5F2CB02A5D20}"/>
              </a:ext>
            </a:extLst>
          </p:cNvPr>
          <p:cNvSpPr/>
          <p:nvPr/>
        </p:nvSpPr>
        <p:spPr>
          <a:xfrm>
            <a:off x="555674" y="4105870"/>
            <a:ext cx="325583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Material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</a:t>
            </a:r>
            <a:endParaRPr lang="es-AR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21F68D-B859-4888-954E-C87FF817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80" y="3429000"/>
            <a:ext cx="3721320" cy="2930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85750" y="46800"/>
            <a:ext cx="8515350" cy="8533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INSERT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85750" y="868350"/>
            <a:ext cx="8647650" cy="16215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66700" indent="-266700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700" dirty="0">
                <a:solidFill>
                  <a:srgbClr val="000000"/>
                </a:solidFill>
              </a:rPr>
              <a:t>Se utiliza para crear nuevos registros.</a:t>
            </a:r>
            <a:endParaRPr lang="es-AR" sz="2700" dirty="0"/>
          </a:p>
          <a:p>
            <a:pPr marL="266700" indent="-266700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700" dirty="0">
                <a:solidFill>
                  <a:srgbClr val="000000"/>
                </a:solidFill>
              </a:rPr>
              <a:t>Se puede insertar de a un registro por vez con la clausula </a:t>
            </a:r>
            <a:r>
              <a:rPr lang="es-AR" sz="2700" b="1" i="1" dirty="0" err="1">
                <a:solidFill>
                  <a:srgbClr val="000000"/>
                </a:solidFill>
              </a:rPr>
              <a:t>values</a:t>
            </a:r>
            <a:r>
              <a:rPr lang="es-AR" sz="2700" dirty="0">
                <a:solidFill>
                  <a:srgbClr val="000000"/>
                </a:solidFill>
              </a:rPr>
              <a:t> o bien mediante cargas masivas con una consulta.</a:t>
            </a:r>
            <a:endParaRPr lang="es-AR" sz="2700" dirty="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endParaRPr lang="es-AR" sz="27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2CD8A82-EB54-4354-8A0A-F3F2348D77C5}"/>
              </a:ext>
            </a:extLst>
          </p:cNvPr>
          <p:cNvSpPr/>
          <p:nvPr/>
        </p:nvSpPr>
        <p:spPr>
          <a:xfrm>
            <a:off x="871570" y="2489874"/>
            <a:ext cx="4670545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'Alm1'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'Jorge </a:t>
            </a:r>
            <a:r>
              <a:rPr lang="es-A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Perez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'Alm2'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'Ana </a:t>
            </a:r>
            <a:r>
              <a:rPr lang="es-A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Lopez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'Alm3'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'Micaela </a:t>
            </a:r>
            <a:r>
              <a:rPr lang="es-A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Garcia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AR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91ACA0-E790-4DC1-9FA4-2AC93521112C}"/>
              </a:ext>
            </a:extLst>
          </p:cNvPr>
          <p:cNvSpPr/>
          <p:nvPr/>
        </p:nvSpPr>
        <p:spPr>
          <a:xfrm>
            <a:off x="871570" y="4528375"/>
            <a:ext cx="6226347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Proveedor_San_Justo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Nombre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Domicilio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Ciudad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Proveedor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Ciudad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'San Justo'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00025" y="0"/>
            <a:ext cx="8733375" cy="8858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UPDATE</a:t>
            </a:r>
            <a:endParaRPr dirty="0"/>
          </a:p>
        </p:txBody>
      </p:sp>
      <p:sp>
        <p:nvSpPr>
          <p:cNvPr id="75" name="CustomShape 2"/>
          <p:cNvSpPr/>
          <p:nvPr/>
        </p:nvSpPr>
        <p:spPr>
          <a:xfrm>
            <a:off x="200025" y="885826"/>
            <a:ext cx="8733375" cy="250031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Se utiliza para cambiar valores de registros existentes.</a:t>
            </a:r>
            <a:endParaRPr lang="es-AR" sz="32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Se debe indicar la tabla y los campos a actualizar y la condición.</a:t>
            </a: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Ejemplo</a:t>
            </a: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80000"/>
            </a:pPr>
            <a:endParaRPr lang="es-AR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Otra forma para el UPDATE:</a:t>
            </a:r>
            <a:endParaRPr lang="es-AR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8706C1C-C31C-46B2-90AF-CD00712917A6}"/>
              </a:ext>
            </a:extLst>
          </p:cNvPr>
          <p:cNvSpPr/>
          <p:nvPr/>
        </p:nvSpPr>
        <p:spPr>
          <a:xfrm>
            <a:off x="2344018" y="3204259"/>
            <a:ext cx="4645258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Proveedor_San_Justo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Domicilio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Peru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 321'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'Prv1'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C710FA7-3C6B-4526-82A9-5ABDB4EAB854}"/>
              </a:ext>
            </a:extLst>
          </p:cNvPr>
          <p:cNvSpPr/>
          <p:nvPr/>
        </p:nvSpPr>
        <p:spPr>
          <a:xfrm>
            <a:off x="2344016" y="5042850"/>
            <a:ext cx="4645259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PR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Domicilio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s-AR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Peru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 321'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Proveedor_San_Justo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'Prv1'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42888" y="0"/>
            <a:ext cx="8690512" cy="72866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DELETE</a:t>
            </a:r>
            <a:endParaRPr dirty="0"/>
          </a:p>
        </p:txBody>
      </p:sp>
      <p:sp>
        <p:nvSpPr>
          <p:cNvPr id="77" name="CustomShape 2"/>
          <p:cNvSpPr/>
          <p:nvPr/>
        </p:nvSpPr>
        <p:spPr>
          <a:xfrm>
            <a:off x="242888" y="728662"/>
            <a:ext cx="8690512" cy="577061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Se utiliza para eliminar registros existentes.</a:t>
            </a:r>
            <a:endParaRPr lang="es-AR" sz="32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Se debe indicar la tabla y la condición de borrado.</a:t>
            </a: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Ejemplo:</a:t>
            </a: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endParaRPr lang="es-AR" sz="32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/>
              <a:t>El siguiente DELETE hace lo mismo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A36383D-182C-4D46-AB3C-EC68F6631443}"/>
              </a:ext>
            </a:extLst>
          </p:cNvPr>
          <p:cNvSpPr/>
          <p:nvPr/>
        </p:nvSpPr>
        <p:spPr>
          <a:xfrm>
            <a:off x="2223994" y="2721114"/>
            <a:ext cx="4696011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Proveedor_San_Justo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'Prv4'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C75A93-D17C-49F1-AA65-2CC6652B7571}"/>
              </a:ext>
            </a:extLst>
          </p:cNvPr>
          <p:cNvSpPr/>
          <p:nvPr/>
        </p:nvSpPr>
        <p:spPr>
          <a:xfrm>
            <a:off x="1401497" y="4338797"/>
            <a:ext cx="6696828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Proveedor_San_Justo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Ejercicio_1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Proveedor 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'Prv4’</a:t>
            </a:r>
          </a:p>
          <a:p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s-A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1640" y="0"/>
            <a:ext cx="8704800" cy="8858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EJEMPLOS</a:t>
            </a:r>
            <a:endParaRPr dirty="0"/>
          </a:p>
        </p:txBody>
      </p:sp>
      <p:pic>
        <p:nvPicPr>
          <p:cNvPr id="81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8" y="885825"/>
            <a:ext cx="8827852" cy="3114676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128588" y="4028637"/>
            <a:ext cx="8827852" cy="27289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</a:rPr>
              <a:t>Seleccionar productos con costo mayor a $500</a:t>
            </a:r>
            <a:endParaRPr lang="es-AR" sz="25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</a:rPr>
              <a:t>Seleccionar Numero de producto, costo y tamaño de los productos con precio inferior a $50. Restringir del resultado los productos para los cuales se desconozca el tamaño.</a:t>
            </a:r>
            <a:endParaRPr lang="es-AR" sz="25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</a:rPr>
              <a:t>Seleccionar productos que se comenzaron a vender el 1/7/2001.</a:t>
            </a:r>
            <a:endParaRPr lang="es-AR" sz="25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2500">
                <a:solidFill>
                  <a:srgbClr val="000000"/>
                </a:solidFill>
              </a:rPr>
              <a:t>Seleccionar productos que se vendieron al menos hasta el 30/6/2002 y son de color blanco o negro.</a:t>
            </a:r>
            <a:endParaRPr lang="es-AR" sz="2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85738" y="14400"/>
            <a:ext cx="8788342" cy="8714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EJEMPLOS</a:t>
            </a:r>
            <a:endParaRPr dirty="0"/>
          </a:p>
        </p:txBody>
      </p:sp>
      <p:pic>
        <p:nvPicPr>
          <p:cNvPr id="8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314540" y="885825"/>
            <a:ext cx="6837840" cy="2923200"/>
          </a:xfrm>
          <a:prstGeom prst="rect">
            <a:avLst/>
          </a:prstGeom>
          <a:ln>
            <a:noFill/>
          </a:ln>
        </p:spPr>
      </p:pic>
      <p:pic>
        <p:nvPicPr>
          <p:cNvPr id="8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85738" y="4148123"/>
            <a:ext cx="8818920" cy="203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57163" y="0"/>
            <a:ext cx="8776237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EJEMPLOS</a:t>
            </a:r>
            <a:endParaRPr dirty="0"/>
          </a:p>
        </p:txBody>
      </p:sp>
      <p:sp>
        <p:nvSpPr>
          <p:cNvPr id="87" name="CustomShape 2"/>
          <p:cNvSpPr/>
          <p:nvPr/>
        </p:nvSpPr>
        <p:spPr>
          <a:xfrm>
            <a:off x="300038" y="1141920"/>
            <a:ext cx="8633362" cy="510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>
                <a:solidFill>
                  <a:srgbClr val="000000"/>
                </a:solidFill>
              </a:rPr>
              <a:t>Seleccionar todas las ventas de la categoría Mountain Bikes.</a:t>
            </a:r>
            <a:endParaRPr lang="es-AR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80000"/>
              <a:buFont typeface="Arial" panose="020B0604020202020204" pitchFamily="34" charset="0"/>
              <a:buChar char="•"/>
            </a:pPr>
            <a:r>
              <a:rPr lang="es-AR" sz="3200">
                <a:solidFill>
                  <a:srgbClr val="000000"/>
                </a:solidFill>
              </a:rPr>
              <a:t>¿Cuánto arroja el promedio de venta (linetotal)?  </a:t>
            </a:r>
            <a:endParaRPr lang="es-AR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>
                <a:solidFill>
                  <a:srgbClr val="000000"/>
                </a:solidFill>
              </a:rPr>
              <a:t>Selecciones los promedios de venta según los tamaños (size) de los productos que superan el promedio anteriormente calculado en orden descendente por el monto.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00025" y="0"/>
            <a:ext cx="8558055" cy="74558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>
                <a:solidFill>
                  <a:srgbClr val="572314"/>
                </a:solidFill>
                <a:latin typeface="Gill Sans MT"/>
              </a:rPr>
              <a:t>Ejercicio</a:t>
            </a:r>
            <a:endParaRPr lang="es-AR"/>
          </a:p>
        </p:txBody>
      </p:sp>
      <p:sp>
        <p:nvSpPr>
          <p:cNvPr id="91" name="CustomShape 2"/>
          <p:cNvSpPr/>
          <p:nvPr/>
        </p:nvSpPr>
        <p:spPr>
          <a:xfrm>
            <a:off x="200025" y="860612"/>
            <a:ext cx="9051615" cy="5822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800">
                <a:solidFill>
                  <a:srgbClr val="000000"/>
                </a:solidFill>
              </a:rPr>
              <a:t>Describa (con registros ejemplo incluidos) tablas de su modelo físico descripto en la unidad de diseño lógico.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800">
                <a:solidFill>
                  <a:srgbClr val="000000"/>
                </a:solidFill>
              </a:rPr>
              <a:t>Luego incorpore enunciados y SQLs que den respuestas a esas consultas requeridas.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es-AR" sz="2800">
                <a:solidFill>
                  <a:srgbClr val="000000"/>
                </a:solidFill>
              </a:rPr>
              <a:t>Las consultas deben incluir: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Uso de Select con clausula distinct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Uso de Select con más de una tabla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Uso de clausula OR 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Uso de Group by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Uso de Having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Uso de Update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Uso de Insert</a:t>
            </a:r>
            <a:endParaRPr lang="es-AR" sz="2800"/>
          </a:p>
          <a:p>
            <a:pPr>
              <a:lnSpc>
                <a:spcPct val="100000"/>
              </a:lnSpc>
              <a:buSzPct val="80000"/>
              <a:buFont typeface="Gill Sans MT"/>
              <a:buAutoNum type="arabicPeriod"/>
            </a:pPr>
            <a:r>
              <a:rPr lang="es-AR" sz="2800">
                <a:solidFill>
                  <a:srgbClr val="000000"/>
                </a:solidFill>
              </a:rPr>
              <a:t>Incluya también el dataset resultante que espera obtener</a:t>
            </a:r>
            <a:endParaRPr lang="es-AR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22729" y="0"/>
            <a:ext cx="8610671" cy="1141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BIBLIOGRAFIA</a:t>
            </a:r>
            <a:endParaRPr dirty="0"/>
          </a:p>
        </p:txBody>
      </p:sp>
      <p:sp>
        <p:nvSpPr>
          <p:cNvPr id="89" name="CustomShape 2"/>
          <p:cNvSpPr/>
          <p:nvPr/>
        </p:nvSpPr>
        <p:spPr>
          <a:xfrm>
            <a:off x="322729" y="1141920"/>
            <a:ext cx="8610671" cy="510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>
                <a:solidFill>
                  <a:srgbClr val="000000"/>
                </a:solidFill>
                <a:latin typeface="Gill Sans MT"/>
              </a:rPr>
              <a:t>Capitulo 4 libro fundamentos de base de datos.</a:t>
            </a:r>
            <a:r>
              <a:rPr lang="es-AR"/>
              <a:t> </a:t>
            </a:r>
            <a:r>
              <a:rPr lang="es-AR" sz="3200">
                <a:solidFill>
                  <a:srgbClr val="000000"/>
                </a:solidFill>
                <a:latin typeface="Gill Sans MT"/>
              </a:rPr>
              <a:t>Página 107.</a:t>
            </a: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Bases del SQL</a:t>
            </a:r>
            <a:endParaRPr lang="es-AR" sz="4200" dirty="0"/>
          </a:p>
        </p:txBody>
      </p:sp>
      <p:sp>
        <p:nvSpPr>
          <p:cNvPr id="49" name="CustomShape 2"/>
          <p:cNvSpPr/>
          <p:nvPr/>
        </p:nvSpPr>
        <p:spPr>
          <a:xfrm>
            <a:off x="371475" y="872198"/>
            <a:ext cx="8447805" cy="58662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600" dirty="0"/>
              <a:t>Las operaciones del </a:t>
            </a:r>
            <a:r>
              <a:rPr lang="es-ES" sz="2600" b="1" dirty="0"/>
              <a:t>álgebra relacional </a:t>
            </a:r>
            <a:r>
              <a:rPr lang="es-ES" sz="2600" dirty="0"/>
              <a:t>son demasiado técnicas para la mayoría de los usuarios de los DBMS comerciales,  una consulta en álgebra relacional </a:t>
            </a:r>
            <a:r>
              <a:rPr lang="es-ES" sz="2600" b="1" dirty="0"/>
              <a:t>se escribe como una secuencia de operaciones </a:t>
            </a:r>
            <a:r>
              <a:rPr lang="es-ES" sz="2600" dirty="0"/>
              <a:t>que, cuando se ejecutan, producen el resultado requerido. Por tanto, </a:t>
            </a:r>
            <a:r>
              <a:rPr lang="es-ES" sz="2600" b="1" dirty="0"/>
              <a:t>el usuario debe especificar cómo (es decir, </a:t>
            </a:r>
            <a:r>
              <a:rPr lang="es-ES" sz="2600" b="1" i="1" dirty="0"/>
              <a:t>en qué orden</a:t>
            </a:r>
            <a:r>
              <a:rPr lang="es-ES" sz="2600" b="1" dirty="0"/>
              <a:t>) hay que ejecutar las operaciones de la consulta</a:t>
            </a:r>
            <a:r>
              <a:rPr lang="es-ES" sz="2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600" dirty="0"/>
              <a:t>El </a:t>
            </a:r>
            <a:r>
              <a:rPr lang="es-ES" sz="2600" b="1" dirty="0"/>
              <a:t>cálculo relacional </a:t>
            </a:r>
            <a:r>
              <a:rPr lang="es-ES" sz="2600" dirty="0"/>
              <a:t>escribe una </a:t>
            </a:r>
            <a:r>
              <a:rPr lang="es-ES" sz="2600" b="1" dirty="0"/>
              <a:t>expresión declarativa </a:t>
            </a:r>
            <a:r>
              <a:rPr lang="es-ES" sz="2600" dirty="0"/>
              <a:t>para especificar una consulta de recuperación (no hay una descripción del modo de evaluar una consulta);  la</a:t>
            </a:r>
            <a:r>
              <a:rPr lang="es-AR" sz="2600" dirty="0"/>
              <a:t> expresión de cálculo </a:t>
            </a:r>
            <a:r>
              <a:rPr lang="es-ES" sz="2600" dirty="0"/>
              <a:t>especifica qué se quiere recuperar en lugar de cómo hacerlo, por lo que se le considera un </a:t>
            </a:r>
            <a:r>
              <a:rPr lang="es-ES" sz="2600" b="1" dirty="0"/>
              <a:t>lenguaje no procedural</a:t>
            </a:r>
            <a:r>
              <a:rPr lang="es-E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79308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4000" cy="87219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/>
            <a:r>
              <a:rPr lang="es-AR" sz="4200" dirty="0">
                <a:solidFill>
                  <a:srgbClr val="572314"/>
                </a:solidFill>
                <a:latin typeface="Gill Sans MT"/>
              </a:rPr>
              <a:t>Bases del SQL</a:t>
            </a:r>
            <a:endParaRPr lang="es-AR" sz="4200" dirty="0"/>
          </a:p>
        </p:txBody>
      </p:sp>
      <p:sp>
        <p:nvSpPr>
          <p:cNvPr id="49" name="CustomShape 2"/>
          <p:cNvSpPr/>
          <p:nvPr/>
        </p:nvSpPr>
        <p:spPr>
          <a:xfrm>
            <a:off x="371475" y="872197"/>
            <a:ext cx="8447805" cy="586622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dirty="0"/>
              <a:t>Aunque SQL incluye algunas características del </a:t>
            </a:r>
            <a:r>
              <a:rPr lang="es-ES" sz="2700" b="1" dirty="0"/>
              <a:t>álgebra relacional</a:t>
            </a:r>
            <a:r>
              <a:rPr lang="es-ES" sz="2700" dirty="0"/>
              <a:t>, el SQL está basado en gran medida en el </a:t>
            </a:r>
            <a:r>
              <a:rPr lang="es-ES" sz="2700" b="1" i="1" dirty="0"/>
              <a:t>cálculo relacional de tupla </a:t>
            </a:r>
            <a:r>
              <a:rPr lang="es-ES" sz="2700" i="1" dirty="0"/>
              <a:t>pero </a:t>
            </a:r>
            <a:r>
              <a:rPr lang="es-ES" sz="2700" dirty="0"/>
              <a:t>la sintaxis de SQL es </a:t>
            </a:r>
            <a:r>
              <a:rPr lang="es-ES" sz="2700" b="1" dirty="0"/>
              <a:t>más amigable para el usuario que cualquiera de los otros dos lenguajes formales</a:t>
            </a:r>
            <a:r>
              <a:rPr lang="es-ES" sz="2700" dirty="0"/>
              <a:t>.</a:t>
            </a:r>
            <a:endParaRPr lang="es-AR" sz="27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700" dirty="0"/>
              <a:t>El lenguaje SQL proporciona una interfaz de lenguaje </a:t>
            </a:r>
            <a:r>
              <a:rPr lang="es-ES" sz="2700" i="1" dirty="0"/>
              <a:t>declarativo </a:t>
            </a:r>
            <a:r>
              <a:rPr lang="es-ES" sz="2700" dirty="0"/>
              <a:t>del más alto nivel, por lo que </a:t>
            </a:r>
            <a:r>
              <a:rPr lang="es-ES" sz="2700" b="1" dirty="0"/>
              <a:t>el usuario sólo especifica </a:t>
            </a:r>
            <a:r>
              <a:rPr lang="es-ES" sz="2700" b="1" i="1" dirty="0"/>
              <a:t>lo que debe ser </a:t>
            </a:r>
            <a:r>
              <a:rPr lang="es-ES" sz="2700" b="1" dirty="0"/>
              <a:t>el resultado</a:t>
            </a:r>
            <a:r>
              <a:rPr lang="es-ES" sz="2700" dirty="0"/>
              <a:t>, el DBMS se encarga de la optimización y las decisiones de cómo ejecutar la consulta.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700" dirty="0"/>
          </a:p>
        </p:txBody>
      </p:sp>
    </p:spTree>
    <p:extLst>
      <p:ext uri="{BB962C8B-B14F-4D97-AF65-F5344CB8AC3E}">
        <p14:creationId xmlns:p14="http://schemas.microsoft.com/office/powerpoint/2010/main" val="3066070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4000" cy="78779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Un poco de historia</a:t>
            </a:r>
            <a:endParaRPr lang="es-AR" sz="4200" dirty="0"/>
          </a:p>
        </p:txBody>
      </p:sp>
      <p:sp>
        <p:nvSpPr>
          <p:cNvPr id="49" name="CustomShape 2"/>
          <p:cNvSpPr/>
          <p:nvPr/>
        </p:nvSpPr>
        <p:spPr>
          <a:xfrm>
            <a:off x="371475" y="787791"/>
            <a:ext cx="8447805" cy="57123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457200" indent="-457200" algn="just">
              <a:lnSpc>
                <a:spcPct val="9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900" dirty="0">
                <a:solidFill>
                  <a:srgbClr val="000000"/>
                </a:solidFill>
              </a:rPr>
              <a:t>En 1970 desde los laboratorios de IBM nace el predecesor del lenguaje SQL: </a:t>
            </a:r>
            <a:r>
              <a:rPr lang="en-US" sz="2900" dirty="0">
                <a:solidFill>
                  <a:srgbClr val="000000"/>
                </a:solidFill>
              </a:rPr>
              <a:t>SEQUEL (Structured English </a:t>
            </a:r>
            <a:r>
              <a:rPr lang="en-US" sz="2900" dirty="0" err="1">
                <a:solidFill>
                  <a:srgbClr val="000000"/>
                </a:solidFill>
              </a:rPr>
              <a:t>QUEry</a:t>
            </a:r>
            <a:r>
              <a:rPr lang="en-US" sz="2900" dirty="0">
                <a:solidFill>
                  <a:srgbClr val="000000"/>
                </a:solidFill>
              </a:rPr>
              <a:t> Language)</a:t>
            </a:r>
            <a:r>
              <a:rPr lang="es-AR" sz="2900" dirty="0">
                <a:solidFill>
                  <a:srgbClr val="000000"/>
                </a:solidFill>
              </a:rPr>
              <a:t>.</a:t>
            </a:r>
            <a:endParaRPr lang="es-AR" sz="29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AR" sz="2900" dirty="0"/>
          </a:p>
          <a:p>
            <a:pPr marL="457200" indent="-457200" algn="just">
              <a:lnSpc>
                <a:spcPct val="9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900" dirty="0">
                <a:solidFill>
                  <a:srgbClr val="000000"/>
                </a:solidFill>
              </a:rPr>
              <a:t>Luego de un esfuerzo conjunto entre el </a:t>
            </a:r>
            <a:r>
              <a:rPr lang="es-ES" sz="2900" dirty="0">
                <a:solidFill>
                  <a:srgbClr val="000000"/>
                </a:solidFill>
              </a:rPr>
              <a:t>Instituto nacional americano de normalización (ANSI, American </a:t>
            </a:r>
            <a:r>
              <a:rPr lang="es-ES" sz="2900" dirty="0" err="1">
                <a:solidFill>
                  <a:srgbClr val="000000"/>
                </a:solidFill>
              </a:rPr>
              <a:t>National</a:t>
            </a:r>
            <a:r>
              <a:rPr lang="es-ES" sz="2900" dirty="0">
                <a:solidFill>
                  <a:srgbClr val="000000"/>
                </a:solidFill>
              </a:rPr>
              <a:t> </a:t>
            </a:r>
            <a:r>
              <a:rPr lang="es-ES" sz="2900" dirty="0" err="1">
                <a:solidFill>
                  <a:srgbClr val="000000"/>
                </a:solidFill>
              </a:rPr>
              <a:t>Standards</a:t>
            </a:r>
            <a:r>
              <a:rPr lang="es-ES" sz="2900" dirty="0">
                <a:solidFill>
                  <a:srgbClr val="000000"/>
                </a:solidFill>
              </a:rPr>
              <a:t> </a:t>
            </a:r>
            <a:r>
              <a:rPr lang="es-ES" sz="2900" dirty="0" err="1">
                <a:solidFill>
                  <a:srgbClr val="000000"/>
                </a:solidFill>
              </a:rPr>
              <a:t>Institute</a:t>
            </a:r>
            <a:r>
              <a:rPr lang="es-ES" sz="2900" dirty="0">
                <a:solidFill>
                  <a:srgbClr val="000000"/>
                </a:solidFill>
              </a:rPr>
              <a:t>) y la Organización internacional para la normalización (ISO, International </a:t>
            </a:r>
            <a:r>
              <a:rPr lang="es-ES" sz="2900" dirty="0" err="1">
                <a:solidFill>
                  <a:srgbClr val="000000"/>
                </a:solidFill>
              </a:rPr>
              <a:t>Standards</a:t>
            </a:r>
            <a:r>
              <a:rPr lang="es-ES" sz="2900" dirty="0">
                <a:solidFill>
                  <a:srgbClr val="000000"/>
                </a:solidFill>
              </a:rPr>
              <a:t> </a:t>
            </a:r>
            <a:r>
              <a:rPr lang="es-ES" sz="2900" dirty="0" err="1">
                <a:solidFill>
                  <a:srgbClr val="000000"/>
                </a:solidFill>
              </a:rPr>
              <a:t>Organization</a:t>
            </a:r>
            <a:r>
              <a:rPr lang="es-ES" sz="2900" dirty="0">
                <a:solidFill>
                  <a:srgbClr val="000000"/>
                </a:solidFill>
              </a:rPr>
              <a:t>) </a:t>
            </a:r>
            <a:r>
              <a:rPr lang="es-AR" sz="2900" dirty="0">
                <a:solidFill>
                  <a:srgbClr val="000000"/>
                </a:solidFill>
              </a:rPr>
              <a:t>se generaría un estándar de SQL (ANSI 1986) o SQL1</a:t>
            </a:r>
          </a:p>
          <a:p>
            <a:endParaRPr lang="es-AR" sz="2900" dirty="0">
              <a:solidFill>
                <a:srgbClr val="000000"/>
              </a:solidFill>
            </a:endParaRPr>
          </a:p>
          <a:p>
            <a:pPr marL="457200" indent="-457200" algn="just">
              <a:lnSpc>
                <a:spcPct val="9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900" dirty="0">
                <a:solidFill>
                  <a:srgbClr val="000000"/>
                </a:solidFill>
              </a:rPr>
              <a:t>Mas tarde luego de una revisión y ampliación se generaría un </a:t>
            </a:r>
            <a:r>
              <a:rPr lang="es-ES" sz="2900" dirty="0">
                <a:solidFill>
                  <a:srgbClr val="000000"/>
                </a:solidFill>
              </a:rPr>
              <a:t>SQL2 (también conocido como SQL-92)</a:t>
            </a:r>
            <a:r>
              <a:rPr lang="es-AR" sz="2900" dirty="0">
                <a:solidFill>
                  <a:srgbClr val="000000"/>
                </a:solidFill>
              </a:rPr>
              <a:t>. Evolucionando hasta la última versión del estándar publicado en 2019</a:t>
            </a:r>
          </a:p>
        </p:txBody>
      </p:sp>
    </p:spTree>
    <p:extLst>
      <p:ext uri="{BB962C8B-B14F-4D97-AF65-F5344CB8AC3E}">
        <p14:creationId xmlns:p14="http://schemas.microsoft.com/office/powerpoint/2010/main" val="28904639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4000" cy="78779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SQL</a:t>
            </a:r>
            <a:endParaRPr lang="es-AR" sz="4200" dirty="0"/>
          </a:p>
        </p:txBody>
      </p:sp>
      <p:sp>
        <p:nvSpPr>
          <p:cNvPr id="49" name="CustomShape 2"/>
          <p:cNvSpPr/>
          <p:nvPr/>
        </p:nvSpPr>
        <p:spPr>
          <a:xfrm>
            <a:off x="371475" y="787791"/>
            <a:ext cx="8447805" cy="57123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77500" lnSpcReduction="20000"/>
          </a:bodyPr>
          <a:lstStyle/>
          <a:p>
            <a:pPr algn="just">
              <a:lnSpc>
                <a:spcPct val="120000"/>
              </a:lnSpc>
              <a:buSzPct val="80000"/>
            </a:pPr>
            <a:r>
              <a:rPr lang="es-ES" sz="3200" dirty="0">
                <a:solidFill>
                  <a:srgbClr val="000000"/>
                </a:solidFill>
              </a:rPr>
              <a:t>Es un lenguaje de base de datos normalizado.</a:t>
            </a:r>
          </a:p>
          <a:p>
            <a:pPr algn="just">
              <a:lnSpc>
                <a:spcPct val="120000"/>
              </a:lnSpc>
              <a:buSzPct val="80000"/>
            </a:pPr>
            <a:endParaRPr lang="es-AR" sz="32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SzPct val="80000"/>
            </a:pPr>
            <a:r>
              <a:rPr lang="es-AR" sz="3200" dirty="0">
                <a:solidFill>
                  <a:srgbClr val="000000"/>
                </a:solidFill>
              </a:rPr>
              <a:t>Se divide en dos grandes grupos DML (Data </a:t>
            </a:r>
            <a:r>
              <a:rPr lang="es-AR" sz="3200" dirty="0" err="1">
                <a:solidFill>
                  <a:srgbClr val="000000"/>
                </a:solidFill>
              </a:rPr>
              <a:t>Manipulation</a:t>
            </a:r>
            <a:r>
              <a:rPr lang="es-AR" sz="3200" dirty="0">
                <a:solidFill>
                  <a:srgbClr val="000000"/>
                </a:solidFill>
              </a:rPr>
              <a:t> </a:t>
            </a:r>
            <a:r>
              <a:rPr lang="es-AR" sz="3200" dirty="0" err="1">
                <a:solidFill>
                  <a:srgbClr val="000000"/>
                </a:solidFill>
              </a:rPr>
              <a:t>Languaje</a:t>
            </a:r>
            <a:r>
              <a:rPr lang="es-AR" sz="3200" dirty="0">
                <a:solidFill>
                  <a:srgbClr val="000000"/>
                </a:solidFill>
              </a:rPr>
              <a:t>) y DDL (Data </a:t>
            </a:r>
            <a:r>
              <a:rPr lang="es-AR" sz="3200" dirty="0" err="1">
                <a:solidFill>
                  <a:srgbClr val="000000"/>
                </a:solidFill>
              </a:rPr>
              <a:t>Definition</a:t>
            </a:r>
            <a:r>
              <a:rPr lang="es-AR" sz="3200" dirty="0">
                <a:solidFill>
                  <a:srgbClr val="000000"/>
                </a:solidFill>
              </a:rPr>
              <a:t> </a:t>
            </a:r>
            <a:r>
              <a:rPr lang="es-AR" sz="3200" dirty="0" err="1">
                <a:solidFill>
                  <a:srgbClr val="000000"/>
                </a:solidFill>
              </a:rPr>
              <a:t>Languaje</a:t>
            </a:r>
            <a:r>
              <a:rPr lang="es-AR" sz="3200" dirty="0">
                <a:solidFill>
                  <a:srgbClr val="000000"/>
                </a:solidFill>
              </a:rPr>
              <a:t>).</a:t>
            </a:r>
          </a:p>
          <a:p>
            <a:pPr algn="just">
              <a:lnSpc>
                <a:spcPct val="120000"/>
              </a:lnSpc>
              <a:buSzPct val="80000"/>
            </a:pPr>
            <a:endParaRPr lang="es-AR" sz="3200" dirty="0">
              <a:solidFill>
                <a:srgbClr val="000000"/>
              </a:solidFill>
            </a:endParaRPr>
          </a:p>
          <a:p>
            <a:pPr marL="457200" indent="-274638" algn="just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0000"/>
                </a:solidFill>
              </a:rPr>
              <a:t>DDL que permiten crear y definir nuevas bases de datos, campos e índices.</a:t>
            </a:r>
          </a:p>
          <a:p>
            <a:pPr marL="457200" indent="-274638" algn="just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0000"/>
              </a:solidFill>
            </a:endParaRPr>
          </a:p>
          <a:p>
            <a:pPr marL="457200" indent="-274638" algn="just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0000"/>
                </a:solidFill>
              </a:rPr>
              <a:t>DML que permiten generar consultas para ordenar, filtrar y extraer datos de la base de datos.</a:t>
            </a:r>
          </a:p>
          <a:p>
            <a:pPr indent="-457200" algn="just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0000"/>
              </a:solidFill>
            </a:endParaRPr>
          </a:p>
          <a:p>
            <a:pPr algn="just">
              <a:lnSpc>
                <a:spcPct val="120000"/>
              </a:lnSpc>
              <a:buSzPct val="80000"/>
            </a:pPr>
            <a:r>
              <a:rPr lang="es-ES" sz="3200" dirty="0">
                <a:solidFill>
                  <a:srgbClr val="000000"/>
                </a:solidFill>
              </a:rPr>
              <a:t>SQL utiliza los términos tabla, fila y columna para los términos relación, tupla y atributo del modelo relacional </a:t>
            </a:r>
            <a:r>
              <a:rPr lang="es-AR" sz="3200" dirty="0">
                <a:solidFill>
                  <a:srgbClr val="000000"/>
                </a:solidFill>
              </a:rPr>
              <a:t>formal, respectivamente</a:t>
            </a:r>
          </a:p>
          <a:p>
            <a:pPr>
              <a:lnSpc>
                <a:spcPct val="100000"/>
              </a:lnSpc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2746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85738" y="0"/>
            <a:ext cx="8560068" cy="7858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>
                <a:solidFill>
                  <a:srgbClr val="572314"/>
                </a:solidFill>
                <a:latin typeface="Gill Sans MT"/>
              </a:rPr>
              <a:t>Estructura básica de una consulta</a:t>
            </a:r>
          </a:p>
        </p:txBody>
      </p:sp>
      <p:sp>
        <p:nvSpPr>
          <p:cNvPr id="56" name="CustomShape 2"/>
          <p:cNvSpPr/>
          <p:nvPr/>
        </p:nvSpPr>
        <p:spPr>
          <a:xfrm>
            <a:off x="185738" y="785812"/>
            <a:ext cx="8790524" cy="2643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/>
          </a:bodyPr>
          <a:lstStyle/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s-AR" sz="3000" dirty="0">
                <a:solidFill>
                  <a:srgbClr val="000000"/>
                </a:solidFill>
              </a:rPr>
              <a:t>La sentencia se utiliza para extraer información de la BD.</a:t>
            </a:r>
          </a:p>
          <a:p>
            <a:pPr marL="457200" indent="-457200">
              <a:buSzPct val="80000"/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s-AR" sz="2800" dirty="0">
                <a:solidFill>
                  <a:srgbClr val="000000"/>
                </a:solidFill>
              </a:rPr>
              <a:t>Reportan todos los registros que cumplen con la clausulas desarrolladas por «</a:t>
            </a:r>
            <a:r>
              <a:rPr lang="es-AR" sz="2800" dirty="0" err="1">
                <a:solidFill>
                  <a:srgbClr val="000000"/>
                </a:solidFill>
              </a:rPr>
              <a:t>joins</a:t>
            </a:r>
            <a:r>
              <a:rPr lang="es-AR" sz="2800" dirty="0">
                <a:solidFill>
                  <a:srgbClr val="000000"/>
                </a:solidFill>
              </a:rPr>
              <a:t> y </a:t>
            </a:r>
            <a:r>
              <a:rPr lang="es-AR" sz="2800" dirty="0" err="1">
                <a:solidFill>
                  <a:srgbClr val="000000"/>
                </a:solidFill>
              </a:rPr>
              <a:t>where</a:t>
            </a:r>
            <a:r>
              <a:rPr lang="es-AR" sz="2800" dirty="0">
                <a:solidFill>
                  <a:srgbClr val="000000"/>
                </a:solidFill>
              </a:rPr>
              <a:t>»</a:t>
            </a:r>
            <a:endParaRPr lang="es-AR" sz="30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s-AR" sz="3000" dirty="0">
                <a:solidFill>
                  <a:srgbClr val="000000"/>
                </a:solidFill>
              </a:rPr>
              <a:t>Según el proveedor puede tener distintas particularidades que no aplican al estándar ISO.</a:t>
            </a:r>
            <a:endParaRPr lang="es-AR" sz="3000" dirty="0"/>
          </a:p>
          <a:p>
            <a:pPr marL="457200" indent="-457200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  <a:tabLst>
                <a:tab pos="442913" algn="l"/>
              </a:tabLst>
            </a:pPr>
            <a:r>
              <a:rPr lang="es-AR" sz="3000" dirty="0">
                <a:solidFill>
                  <a:srgbClr val="000000"/>
                </a:solidFill>
              </a:rPr>
              <a:t>Estructura:</a:t>
            </a:r>
            <a:endParaRPr lang="es-AR" sz="30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3C2423F-36E8-4FB0-B1AE-7A231C5776B5}"/>
              </a:ext>
            </a:extLst>
          </p:cNvPr>
          <p:cNvSpPr/>
          <p:nvPr/>
        </p:nvSpPr>
        <p:spPr>
          <a:xfrm>
            <a:off x="689316" y="3428999"/>
            <a:ext cx="82689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[ALL | DISTINCT] 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nombre_campo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[{,&lt;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nombre_campo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&gt;}]</a:t>
            </a:r>
          </a:p>
          <a:p>
            <a:r>
              <a:rPr lang="es-ES" sz="2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nombre_tabla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&gt;|&lt;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nombre_vista</a:t>
            </a:r>
            <a:r>
              <a:rPr lang="es-ES" sz="2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[{,&lt;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nombre_tabla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&gt;|&lt;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nombre_vista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&gt;}]</a:t>
            </a:r>
          </a:p>
          <a:p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WHERE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[{ AND|OR 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&gt;}]]</a:t>
            </a:r>
          </a:p>
          <a:p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ES" sz="22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GROUP BY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nombre_campo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[{,&lt;</a:t>
            </a:r>
            <a:r>
              <a:rPr lang="es-E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nombre_campo</a:t>
            </a:r>
            <a:r>
              <a:rPr lang="es-E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&gt;}]]</a:t>
            </a:r>
          </a:p>
          <a:p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20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HAVING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&gt;[{ AND|OR 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condicion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&gt;}]]</a:t>
            </a:r>
          </a:p>
          <a:p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s-AR" sz="22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ORDER BY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nombre_campo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&gt;|&lt;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indice_campo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[ASC|DESC]</a:t>
            </a:r>
          </a:p>
          <a:p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[{,&lt;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nombre_campo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&gt;|&lt;</a:t>
            </a:r>
            <a:r>
              <a:rPr lang="es-AR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indice_campo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[ASC | DESC ]</a:t>
            </a:r>
            <a:r>
              <a:rPr lang="es-AR" sz="2200" dirty="0">
                <a:solidFill>
                  <a:srgbClr val="808080"/>
                </a:solidFill>
                <a:latin typeface="Consolas" panose="020B0609020204030204" pitchFamily="49" charset="0"/>
              </a:rPr>
              <a:t>}</a:t>
            </a:r>
            <a:r>
              <a:rPr lang="es-AR" sz="2200" dirty="0">
                <a:solidFill>
                  <a:srgbClr val="000000"/>
                </a:solidFill>
                <a:latin typeface="Consolas" panose="020B0609020204030204" pitchFamily="49" charset="0"/>
              </a:rPr>
              <a:t>]] 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5159621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185738" y="0"/>
            <a:ext cx="8560068" cy="78581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Tablas usadas para los ejemplos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0E33D5-8453-4445-89FA-A10FCAA94EEE}"/>
              </a:ext>
            </a:extLst>
          </p:cNvPr>
          <p:cNvSpPr/>
          <p:nvPr/>
        </p:nvSpPr>
        <p:spPr>
          <a:xfrm>
            <a:off x="831748" y="816183"/>
            <a:ext cx="17807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Articulo</a:t>
            </a:r>
            <a:endParaRPr lang="es-AR" sz="25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663079-BF32-4EB9-8A46-51EC4F78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9" y="1293237"/>
            <a:ext cx="2796746" cy="275825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03A29AC-AFA1-494E-9335-8E7018AF880D}"/>
              </a:ext>
            </a:extLst>
          </p:cNvPr>
          <p:cNvSpPr/>
          <p:nvPr/>
        </p:nvSpPr>
        <p:spPr>
          <a:xfrm>
            <a:off x="4783761" y="1038327"/>
            <a:ext cx="147631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  <a:endParaRPr lang="es-AR" sz="25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245EEE-F7E6-4988-963A-D84A02D5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01682"/>
            <a:ext cx="1983954" cy="88935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7677C5-CB5F-4D95-940F-4C70F64B7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17" y="4659557"/>
            <a:ext cx="2470329" cy="18659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0C95F35-02BE-47DA-8C7E-F0B424252E9B}"/>
              </a:ext>
            </a:extLst>
          </p:cNvPr>
          <p:cNvSpPr/>
          <p:nvPr/>
        </p:nvSpPr>
        <p:spPr>
          <a:xfrm>
            <a:off x="869960" y="4161028"/>
            <a:ext cx="17043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endParaRPr lang="es-AR" sz="25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A3E6BE-8957-4560-A9A9-76D010F72FB8}"/>
              </a:ext>
            </a:extLst>
          </p:cNvPr>
          <p:cNvSpPr/>
          <p:nvPr/>
        </p:nvSpPr>
        <p:spPr>
          <a:xfrm>
            <a:off x="6110345" y="4466960"/>
            <a:ext cx="177253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endParaRPr lang="es-AR" sz="25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A196DF9-A719-4C1F-8CED-4E2887DE9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694" y="3279854"/>
            <a:ext cx="1543215" cy="130492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C957A87-AF1A-4441-927F-A90A5B4E53FC}"/>
              </a:ext>
            </a:extLst>
          </p:cNvPr>
          <p:cNvSpPr/>
          <p:nvPr/>
        </p:nvSpPr>
        <p:spPr>
          <a:xfrm>
            <a:off x="5661868" y="2783508"/>
            <a:ext cx="106631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500" dirty="0">
                <a:solidFill>
                  <a:srgbClr val="000000"/>
                </a:solidFill>
                <a:latin typeface="Consolas" panose="020B0609020204030204" pitchFamily="49" charset="0"/>
              </a:rPr>
              <a:t>Tiene</a:t>
            </a:r>
            <a:endParaRPr lang="es-AR" sz="25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D619CB-AC40-45C3-A08A-5A0649820AC6}"/>
              </a:ext>
            </a:extLst>
          </p:cNvPr>
          <p:cNvSpPr/>
          <p:nvPr/>
        </p:nvSpPr>
        <p:spPr>
          <a:xfrm>
            <a:off x="6911254" y="98246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Compuesto_por</a:t>
            </a:r>
            <a:endParaRPr lang="es-AR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130ED1B-4DFC-43C0-B8DB-F4596B90B4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608" y="1410119"/>
            <a:ext cx="1647415" cy="1961844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04CF2FB7-0D24-4596-8F12-0F2BD40ADC3C}"/>
              </a:ext>
            </a:extLst>
          </p:cNvPr>
          <p:cNvSpPr/>
          <p:nvPr/>
        </p:nvSpPr>
        <p:spPr>
          <a:xfrm>
            <a:off x="3357980" y="379169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endParaRPr lang="es-AR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8BECFE9-CF80-466C-AA64-A226AF11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026" y="5100417"/>
            <a:ext cx="3005164" cy="137235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04D71B7-24A3-4DB1-A724-BFD14658B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3069" y="4216695"/>
            <a:ext cx="1638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397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257175" y="0"/>
            <a:ext cx="8629650" cy="103413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300" dirty="0">
                <a:solidFill>
                  <a:srgbClr val="572314"/>
                </a:solidFill>
                <a:latin typeface="Gill Sans MT"/>
              </a:rPr>
              <a:t>SELECT ALL</a:t>
            </a:r>
            <a:endParaRPr dirty="0"/>
          </a:p>
        </p:txBody>
      </p:sp>
      <p:sp>
        <p:nvSpPr>
          <p:cNvPr id="59" name="CustomShape 2"/>
          <p:cNvSpPr/>
          <p:nvPr/>
        </p:nvSpPr>
        <p:spPr>
          <a:xfrm>
            <a:off x="257175" y="919531"/>
            <a:ext cx="8676225" cy="113356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85000" lnSpcReduction="20000"/>
          </a:bodyPr>
          <a:lstStyle/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El valor ALL esta implícito (no hace falta que se especifique)</a:t>
            </a:r>
            <a:endParaRPr lang="es-AR" sz="3200" dirty="0"/>
          </a:p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3200" dirty="0">
                <a:solidFill>
                  <a:srgbClr val="000000"/>
                </a:solidFill>
              </a:rPr>
              <a:t>Las siguientes consultas dan el mismo resultado</a:t>
            </a:r>
            <a:endParaRPr lang="es-AR" sz="32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149E2C9-BCA0-47BE-85D9-FDE4DDC4CC33}"/>
              </a:ext>
            </a:extLst>
          </p:cNvPr>
          <p:cNvSpPr/>
          <p:nvPr/>
        </p:nvSpPr>
        <p:spPr>
          <a:xfrm>
            <a:off x="257175" y="2053098"/>
            <a:ext cx="7039918" cy="8002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Articulo</a:t>
            </a:r>
            <a:endParaRPr lang="es-AR" sz="23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11C394-3DAF-434F-B27C-2E2079D4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71" y="3943129"/>
            <a:ext cx="2745259" cy="270748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00E9ABB-52F1-43C0-9B36-1922A8A90AB6}"/>
              </a:ext>
            </a:extLst>
          </p:cNvPr>
          <p:cNvSpPr/>
          <p:nvPr/>
        </p:nvSpPr>
        <p:spPr>
          <a:xfrm>
            <a:off x="257175" y="3001205"/>
            <a:ext cx="6301407" cy="8002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descripcion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precio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Articulo</a:t>
            </a:r>
            <a:endParaRPr lang="es-AR" sz="23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94A7E-90F2-4392-97F5-C66545980342}"/>
              </a:ext>
            </a:extLst>
          </p:cNvPr>
          <p:cNvSpPr/>
          <p:nvPr/>
        </p:nvSpPr>
        <p:spPr>
          <a:xfrm>
            <a:off x="356664" y="4558339"/>
            <a:ext cx="3051213" cy="8002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Articulo</a:t>
            </a:r>
            <a:endParaRPr lang="es-AR" sz="23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8E72D57-D6E5-4A25-9BA1-DCA600C6369F}"/>
              </a:ext>
            </a:extLst>
          </p:cNvPr>
          <p:cNvSpPr/>
          <p:nvPr/>
        </p:nvSpPr>
        <p:spPr>
          <a:xfrm>
            <a:off x="356665" y="5507582"/>
            <a:ext cx="3051213" cy="8002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s-AR" sz="23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300" dirty="0">
                <a:solidFill>
                  <a:srgbClr val="000000"/>
                </a:solidFill>
                <a:latin typeface="Consolas" panose="020B0609020204030204" pitchFamily="49" charset="0"/>
              </a:rPr>
              <a:t>   Articulo</a:t>
            </a:r>
            <a:endParaRPr lang="es-AR" sz="2300" dirty="0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439424FE-459E-4772-B3A1-543E1EF66721}"/>
              </a:ext>
            </a:extLst>
          </p:cNvPr>
          <p:cNvSpPr/>
          <p:nvPr/>
        </p:nvSpPr>
        <p:spPr>
          <a:xfrm>
            <a:off x="257175" y="3933836"/>
            <a:ext cx="5076624" cy="51442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271463" indent="-271463">
              <a:lnSpc>
                <a:spcPct val="100000"/>
              </a:lnSpc>
              <a:buSzPct val="80000"/>
              <a:buFont typeface="Arial" panose="020B0604020202020204" pitchFamily="34" charset="0"/>
              <a:buChar char="•"/>
            </a:pPr>
            <a:r>
              <a:rPr lang="es-AR" sz="2700" dirty="0">
                <a:solidFill>
                  <a:srgbClr val="000000"/>
                </a:solidFill>
              </a:rPr>
              <a:t>El * indica todos los campos</a:t>
            </a:r>
            <a:endParaRPr lang="es-AR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8029</TotalTime>
  <Words>1903</Words>
  <Application>Microsoft Office PowerPoint</Application>
  <PresentationFormat>Presentación en pantalla (4:3)</PresentationFormat>
  <Paragraphs>243</Paragraphs>
  <Slides>29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Gill Sans MT</vt:lpstr>
      <vt:lpstr>Times New Roman</vt:lpstr>
      <vt:lpstr>Wingdings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Jose Eduardo Leta</cp:lastModifiedBy>
  <cp:revision>169</cp:revision>
  <dcterms:modified xsi:type="dcterms:W3CDTF">2020-10-11T15:01:00Z</dcterms:modified>
</cp:coreProperties>
</file>