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326" r:id="rId2"/>
    <p:sldId id="256" r:id="rId3"/>
    <p:sldId id="315" r:id="rId4"/>
    <p:sldId id="316" r:id="rId5"/>
    <p:sldId id="318" r:id="rId6"/>
    <p:sldId id="317" r:id="rId7"/>
    <p:sldId id="328" r:id="rId8"/>
    <p:sldId id="329" r:id="rId9"/>
    <p:sldId id="319" r:id="rId10"/>
    <p:sldId id="323" r:id="rId11"/>
    <p:sldId id="330" r:id="rId12"/>
    <p:sldId id="322" r:id="rId13"/>
    <p:sldId id="331" r:id="rId14"/>
    <p:sldId id="327" r:id="rId15"/>
    <p:sldId id="332" r:id="rId16"/>
    <p:sldId id="324" r:id="rId17"/>
    <p:sldId id="325" r:id="rId18"/>
    <p:sldId id="333" r:id="rId19"/>
    <p:sldId id="334" r:id="rId20"/>
    <p:sldId id="314" r:id="rId2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ristobal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2460" autoAdjust="0"/>
  </p:normalViewPr>
  <p:slideViewPr>
    <p:cSldViewPr>
      <p:cViewPr varScale="1">
        <p:scale>
          <a:sx n="98" d="100"/>
          <a:sy n="98" d="100"/>
        </p:scale>
        <p:origin x="57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BD72576-8482-4742-9F20-9D8A6514257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22564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EA077D4-156E-434D-8B90-BECC6A024F15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850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72576-8482-4742-9F20-9D8A65142573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72576-8482-4742-9F20-9D8A65142573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72576-8482-4742-9F20-9D8A65142573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72576-8482-4742-9F20-9D8A65142573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D72576-8482-4742-9F20-9D8A65142573}" type="slidenum">
              <a:rPr lang="es-ES" smtClean="0"/>
              <a:pPr>
                <a:defRPr/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080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8FE3D-41F6-415C-BB13-67104097A99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595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172D7A-2365-49DB-80FA-70AC3DF5A7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14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63755-684C-4D03-8B1C-B547363BADD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94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5098A5-13AC-40FB-AD7E-2E6FEB1A69C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45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A24D9F-23ED-466D-9972-C70FE4A7B64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78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D5B3F8-137A-4B71-8F2B-D38A9A5CEA8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24EE34-AE65-4339-BBEE-F0C0B007B6D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B12DB8-D6D4-446B-BC35-A1C4E28FA0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645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98A63B-A007-452B-98EE-FF52E32ACE8C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96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E3F47-478B-4D4B-A7F9-8C416EE206F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2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83FFB1-1EC2-43DB-9093-52EC129E0808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78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4B12DB8-D6D4-446B-BC35-A1C4E28FA0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52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251520" y="116631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53045" y="2817846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SQL - Juntas</a:t>
            </a:r>
            <a:endParaRPr kumimoji="0" lang="es-ES" sz="6000" b="0" i="0" u="none" strike="noStrike" kern="0" cap="none" spc="0" normalizeH="0" baseline="0" noProof="0" dirty="0">
              <a:ln>
                <a:solidFill>
                  <a:srgbClr val="5B9BD5"/>
                </a:solidFill>
              </a:ln>
              <a:solidFill>
                <a:srgbClr val="44546A"/>
              </a:solidFill>
              <a:effectLst/>
              <a:uLnTx/>
              <a:uFillTx/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287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Docentes: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Juan </a:t>
            </a:r>
            <a:r>
              <a:rPr kumimoji="0" lang="es-ES" sz="35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Otaegui</a:t>
            </a:r>
            <a:r>
              <a:rPr kumimoji="0" lang="es-ES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3"/>
              </a:rPr>
              <a:t>jotaegui@unlam.edu.ar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José Leta		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jleta@unlam.edu.ar</a:t>
            </a:r>
            <a:r>
              <a:rPr kumimoji="0" lang="es-AR" sz="35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s-ES" sz="35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22527"/>
            <a:ext cx="78867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FULL OUTER JOIN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980728"/>
            <a:ext cx="8754938" cy="2448272"/>
          </a:xfrm>
        </p:spPr>
        <p:txBody>
          <a:bodyPr>
            <a:normAutofit/>
          </a:bodyPr>
          <a:lstStyle/>
          <a:p>
            <a:r>
              <a:rPr lang="es-AR" sz="3200" dirty="0"/>
              <a:t>Se utiliza cuando queremos los registros de la tabla B y de la tabla A.</a:t>
            </a:r>
          </a:p>
          <a:p>
            <a:r>
              <a:rPr lang="es-AR" sz="3200" dirty="0"/>
              <a:t>Independientemente de los registros en común.</a:t>
            </a:r>
          </a:p>
          <a:p>
            <a:r>
              <a:rPr lang="es-AR" sz="3200" dirty="0"/>
              <a:t>Ejemplo: Medios de pago</a:t>
            </a:r>
          </a:p>
          <a:p>
            <a:endParaRPr lang="es-AR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699792" y="3789040"/>
            <a:ext cx="3528392" cy="1812591"/>
            <a:chOff x="3059832" y="4437112"/>
            <a:chExt cx="3528392" cy="1812591"/>
          </a:xfrm>
        </p:grpSpPr>
        <p:sp>
          <p:nvSpPr>
            <p:cNvPr id="4" name="3 Elipse"/>
            <p:cNvSpPr/>
            <p:nvPr/>
          </p:nvSpPr>
          <p:spPr>
            <a:xfrm>
              <a:off x="3275856" y="4449503"/>
              <a:ext cx="1800200" cy="1800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059832" y="443711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b="1" dirty="0">
                  <a:solidFill>
                    <a:schemeClr val="accent1"/>
                  </a:solidFill>
                </a:rPr>
                <a:t>A</a:t>
              </a:r>
              <a:endParaRPr lang="es-AR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868144" y="443711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b="1" dirty="0">
                  <a:solidFill>
                    <a:schemeClr val="accent1"/>
                  </a:solidFill>
                </a:rPr>
                <a:t>B</a:t>
              </a:r>
              <a:endParaRPr lang="es-AR" b="1" dirty="0">
                <a:solidFill>
                  <a:schemeClr val="accent1"/>
                </a:solidFill>
              </a:endParaRPr>
            </a:p>
          </p:txBody>
        </p:sp>
        <p:sp>
          <p:nvSpPr>
            <p:cNvPr id="5" name="4 Elipse"/>
            <p:cNvSpPr/>
            <p:nvPr/>
          </p:nvSpPr>
          <p:spPr>
            <a:xfrm>
              <a:off x="4283968" y="4437112"/>
              <a:ext cx="1800200" cy="1800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844736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9EFD496C-E6A8-4B7E-A509-8D0C9A2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064896" cy="112474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FULL OUTER JOIN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1E505C5-B65D-4A8E-B562-6A5C675115B8}"/>
              </a:ext>
            </a:extLst>
          </p:cNvPr>
          <p:cNvSpPr/>
          <p:nvPr/>
        </p:nvSpPr>
        <p:spPr>
          <a:xfrm>
            <a:off x="899592" y="764704"/>
            <a:ext cx="7056784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Articulo ART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Compuesto_por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CMP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ART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Material MAT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CMP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endParaRPr lang="es-AR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853E52-EA83-419A-AF99-EB29D704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852936"/>
            <a:ext cx="6048672" cy="366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213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23553"/>
            <a:ext cx="7886700" cy="108301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CROSS JOIN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980728"/>
            <a:ext cx="8538914" cy="2070525"/>
          </a:xfrm>
        </p:spPr>
        <p:txBody>
          <a:bodyPr>
            <a:normAutofit/>
          </a:bodyPr>
          <a:lstStyle/>
          <a:p>
            <a:r>
              <a:rPr lang="es-AR" sz="3200" dirty="0"/>
              <a:t>Se utiliza cuando no se indica condición de junta.</a:t>
            </a:r>
          </a:p>
          <a:p>
            <a:r>
              <a:rPr lang="es-AR" sz="3200" dirty="0"/>
              <a:t>Genera un producto cartesiano.</a:t>
            </a:r>
          </a:p>
          <a:p>
            <a:endParaRPr lang="es-AR" sz="3200" dirty="0"/>
          </a:p>
        </p:txBody>
      </p:sp>
      <p:grpSp>
        <p:nvGrpSpPr>
          <p:cNvPr id="8" name="Group 7"/>
          <p:cNvGrpSpPr/>
          <p:nvPr/>
        </p:nvGrpSpPr>
        <p:grpSpPr>
          <a:xfrm>
            <a:off x="1115616" y="3789040"/>
            <a:ext cx="6480720" cy="1854857"/>
            <a:chOff x="1907704" y="4651679"/>
            <a:chExt cx="6480720" cy="1854857"/>
          </a:xfrm>
        </p:grpSpPr>
        <p:cxnSp>
          <p:nvCxnSpPr>
            <p:cNvPr id="12" name="11 Conector recto de flecha"/>
            <p:cNvCxnSpPr/>
            <p:nvPr/>
          </p:nvCxnSpPr>
          <p:spPr>
            <a:xfrm flipV="1">
              <a:off x="4211960" y="5494480"/>
              <a:ext cx="1722965" cy="509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1907704" y="4651679"/>
              <a:ext cx="6480720" cy="1854857"/>
              <a:chOff x="1907704" y="4651679"/>
              <a:chExt cx="6480720" cy="1854857"/>
            </a:xfrm>
          </p:grpSpPr>
          <p:cxnSp>
            <p:nvCxnSpPr>
              <p:cNvPr id="7" name="6 Conector recto de flecha"/>
              <p:cNvCxnSpPr/>
              <p:nvPr/>
            </p:nvCxnSpPr>
            <p:spPr>
              <a:xfrm flipV="1">
                <a:off x="4211960" y="5085184"/>
                <a:ext cx="1872208" cy="409298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1907704" y="4651679"/>
                <a:ext cx="6480720" cy="1854857"/>
                <a:chOff x="1907704" y="4651679"/>
                <a:chExt cx="6480720" cy="1854857"/>
              </a:xfrm>
            </p:grpSpPr>
            <p:sp>
              <p:nvSpPr>
                <p:cNvPr id="5" name="4 Elipse"/>
                <p:cNvSpPr/>
                <p:nvPr/>
              </p:nvSpPr>
              <p:spPr>
                <a:xfrm>
                  <a:off x="5934925" y="4651679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sp>
              <p:nvSpPr>
                <p:cNvPr id="10" name="9 CuadroTexto"/>
                <p:cNvSpPr txBox="1"/>
                <p:nvPr/>
              </p:nvSpPr>
              <p:spPr>
                <a:xfrm>
                  <a:off x="1907704" y="4706489"/>
                  <a:ext cx="72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800" b="1" dirty="0">
                      <a:solidFill>
                        <a:schemeClr val="accent1"/>
                      </a:solidFill>
                    </a:rPr>
                    <a:t>A</a:t>
                  </a:r>
                  <a:endParaRPr lang="es-AR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1" name="10 CuadroTexto"/>
                <p:cNvSpPr txBox="1"/>
                <p:nvPr/>
              </p:nvSpPr>
              <p:spPr>
                <a:xfrm>
                  <a:off x="7668344" y="4705980"/>
                  <a:ext cx="72008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AR" sz="2800" b="1" dirty="0">
                      <a:solidFill>
                        <a:schemeClr val="accent1"/>
                      </a:solidFill>
                    </a:rPr>
                    <a:t>B</a:t>
                  </a:r>
                  <a:endParaRPr lang="es-AR" b="1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9" name="8 Elipse"/>
                <p:cNvSpPr/>
                <p:nvPr/>
              </p:nvSpPr>
              <p:spPr>
                <a:xfrm>
                  <a:off x="2339752" y="4706336"/>
                  <a:ext cx="1800200" cy="1800200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AR"/>
                </a:p>
              </p:txBody>
            </p:sp>
            <p:cxnSp>
              <p:nvCxnSpPr>
                <p:cNvPr id="15" name="14 Conector recto de flecha"/>
                <p:cNvCxnSpPr/>
                <p:nvPr/>
              </p:nvCxnSpPr>
              <p:spPr>
                <a:xfrm>
                  <a:off x="4211960" y="5494989"/>
                  <a:ext cx="1872208" cy="526299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20 Conector recto de flecha"/>
                <p:cNvCxnSpPr/>
                <p:nvPr/>
              </p:nvCxnSpPr>
              <p:spPr>
                <a:xfrm flipH="1" flipV="1">
                  <a:off x="3995937" y="5085185"/>
                  <a:ext cx="1938988" cy="233297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25 Conector recto de flecha"/>
                <p:cNvCxnSpPr/>
                <p:nvPr/>
              </p:nvCxnSpPr>
              <p:spPr>
                <a:xfrm flipH="1">
                  <a:off x="4139952" y="5318482"/>
                  <a:ext cx="1794974" cy="439656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29 Conector recto de flecha"/>
                <p:cNvCxnSpPr/>
                <p:nvPr/>
              </p:nvCxnSpPr>
              <p:spPr>
                <a:xfrm flipH="1">
                  <a:off x="3995937" y="5318482"/>
                  <a:ext cx="1938989" cy="846822"/>
                </a:xfrm>
                <a:prstGeom prst="straightConnector1">
                  <a:avLst/>
                </a:prstGeom>
                <a:ln w="3492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1204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9EFD496C-E6A8-4B7E-A509-8D0C9A2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064896" cy="112474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CROSS JOIN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D637D7B-50A7-4273-9DC8-78C9C374EE96}"/>
              </a:ext>
            </a:extLst>
          </p:cNvPr>
          <p:cNvSpPr/>
          <p:nvPr/>
        </p:nvSpPr>
        <p:spPr>
          <a:xfrm>
            <a:off x="824350" y="956854"/>
            <a:ext cx="266429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DB7543-617B-4159-AEBB-28028109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926" y="1232567"/>
            <a:ext cx="3142455" cy="1374824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A8B24C1D-03EE-480E-A02B-4E20F863952A}"/>
              </a:ext>
            </a:extLst>
          </p:cNvPr>
          <p:cNvSpPr/>
          <p:nvPr/>
        </p:nvSpPr>
        <p:spPr>
          <a:xfrm>
            <a:off x="824350" y="1839106"/>
            <a:ext cx="2880320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VIEW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ALM1 </a:t>
            </a:r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EFA9037-D34E-460D-88FB-B9AD113EBD09}"/>
              </a:ext>
            </a:extLst>
          </p:cNvPr>
          <p:cNvSpPr/>
          <p:nvPr/>
        </p:nvSpPr>
        <p:spPr>
          <a:xfrm>
            <a:off x="2264510" y="2917480"/>
            <a:ext cx="403244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s-AR" dirty="0" err="1">
                <a:solidFill>
                  <a:srgbClr val="000000"/>
                </a:solidFill>
                <a:latin typeface="Consolas" panose="020B0609020204030204" pitchFamily="49" charset="0"/>
              </a:rPr>
              <a:t>Almacen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CROSS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ALM1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28F862-EDC3-48C6-9F7C-7C5200D11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2522" y="3938361"/>
            <a:ext cx="3816424" cy="23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2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0D2BB2D-8E2F-4787-8E75-21F4A366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8" y="347700"/>
            <a:ext cx="7853684" cy="61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5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9675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Clausula IN/NOT IN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052737"/>
            <a:ext cx="8407846" cy="1728191"/>
          </a:xfrm>
        </p:spPr>
        <p:txBody>
          <a:bodyPr>
            <a:normAutofit/>
          </a:bodyPr>
          <a:lstStyle/>
          <a:p>
            <a:r>
              <a:rPr lang="es-AR" sz="2600" dirty="0"/>
              <a:t>Se utiliza en el «</a:t>
            </a:r>
            <a:r>
              <a:rPr lang="es-AR" sz="2600" dirty="0" err="1"/>
              <a:t>where</a:t>
            </a:r>
            <a:r>
              <a:rPr lang="es-AR" sz="2600" dirty="0"/>
              <a:t>» para indicar una restricción en cuanto a un listado de los posibles valores que puede tomar un atributo.</a:t>
            </a:r>
          </a:p>
          <a:p>
            <a:r>
              <a:rPr lang="es-AR" sz="2600" dirty="0"/>
              <a:t>Ejemplo: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A079813-533B-48FE-AD21-8AEE77677DD2}"/>
              </a:ext>
            </a:extLst>
          </p:cNvPr>
          <p:cNvSpPr/>
          <p:nvPr/>
        </p:nvSpPr>
        <p:spPr>
          <a:xfrm>
            <a:off x="1097614" y="2736920"/>
            <a:ext cx="6948772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Proveedor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Moron'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'San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Justo'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AR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FDCD51-7452-475B-8841-32BA1787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91" y="4077072"/>
            <a:ext cx="4831271" cy="1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09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156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Clausula IN/NOT IN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A953F51-E1CA-4B9E-80E0-217E738E3179}"/>
              </a:ext>
            </a:extLst>
          </p:cNvPr>
          <p:cNvSpPr/>
          <p:nvPr/>
        </p:nvSpPr>
        <p:spPr>
          <a:xfrm>
            <a:off x="1672764" y="881682"/>
            <a:ext cx="5798469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Proveedor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'Moron'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AR" sz="200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F345E6D-205E-4683-AA72-BEE6022EB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64" y="1946395"/>
            <a:ext cx="4012070" cy="126626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4378908-43C0-4D54-9D26-C2980B35D551}"/>
              </a:ext>
            </a:extLst>
          </p:cNvPr>
          <p:cNvSpPr/>
          <p:nvPr/>
        </p:nvSpPr>
        <p:spPr>
          <a:xfrm>
            <a:off x="1448194" y="3182047"/>
            <a:ext cx="6247607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Proveedor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Ciudad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Ciudad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s-AR" sz="20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70D6A71-7D5E-4215-9CDF-D0F898441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4806553"/>
            <a:ext cx="1974928" cy="116976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7F06941-630D-4B42-A9E5-B876DD324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4737370"/>
            <a:ext cx="4415818" cy="176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89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7100" y="5110"/>
            <a:ext cx="7886700" cy="97561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Clausula EXISTS / NOT EXISTS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8207" y="995874"/>
            <a:ext cx="8424936" cy="2433126"/>
          </a:xfrm>
        </p:spPr>
        <p:txBody>
          <a:bodyPr>
            <a:noAutofit/>
          </a:bodyPr>
          <a:lstStyle/>
          <a:p>
            <a:r>
              <a:rPr lang="es-AR" sz="3200" dirty="0"/>
              <a:t>Similar a IN/NOT IN pero se puede indicar todo un SQL anidado para validar una regla de negocio.</a:t>
            </a:r>
          </a:p>
          <a:p>
            <a:r>
              <a:rPr lang="es-AR" sz="3200" dirty="0"/>
              <a:t>Se debe colocar la condición de igualdad entre la tabla de la consulta y la de la subconsulta</a:t>
            </a:r>
          </a:p>
        </p:txBody>
      </p:sp>
    </p:spTree>
    <p:extLst>
      <p:ext uri="{BB962C8B-B14F-4D97-AF65-F5344CB8AC3E}">
        <p14:creationId xmlns:p14="http://schemas.microsoft.com/office/powerpoint/2010/main" val="2337561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156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Clausula </a:t>
            </a:r>
            <a:r>
              <a:rPr lang="es-AR" sz="4200" dirty="0">
                <a:solidFill>
                  <a:srgbClr val="572314"/>
                </a:solidFill>
                <a:latin typeface="Gill Sans MT"/>
              </a:rPr>
              <a:t>EXISTS / NOT EXISTS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3B148D-1879-4FA9-8B46-5B190B664A09}"/>
              </a:ext>
            </a:extLst>
          </p:cNvPr>
          <p:cNvSpPr/>
          <p:nvPr/>
        </p:nvSpPr>
        <p:spPr>
          <a:xfrm>
            <a:off x="698482" y="2681361"/>
            <a:ext cx="7747035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Proveedor PRV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Ciudad CIU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s-E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</a:t>
            </a:r>
            <a:r>
              <a:rPr lang="es-E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Nombre_ciudad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AR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5F7E40-7084-410F-B2C2-11D6CBB5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93658"/>
            <a:ext cx="3744416" cy="16490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462D94-92D9-4280-9F07-5E3A951B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184648"/>
            <a:ext cx="2880320" cy="121353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332A7D7-81FA-4846-A421-C96961007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860" y="4407110"/>
            <a:ext cx="4736356" cy="188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4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0156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Clausula </a:t>
            </a:r>
            <a:r>
              <a:rPr lang="es-AR" sz="4200" dirty="0">
                <a:solidFill>
                  <a:srgbClr val="572314"/>
                </a:solidFill>
                <a:latin typeface="Gill Sans MT"/>
              </a:rPr>
              <a:t>EXISTS / NOT EXISTS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65F7E40-7084-410F-B2C2-11D6CBB5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66900"/>
            <a:ext cx="3744416" cy="164903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E462D94-92D9-4280-9F07-5E3A951B0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1184648"/>
            <a:ext cx="2880320" cy="12135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31A0D56D-E17C-411C-8D7B-E1C6E49874B9}"/>
              </a:ext>
            </a:extLst>
          </p:cNvPr>
          <p:cNvSpPr/>
          <p:nvPr/>
        </p:nvSpPr>
        <p:spPr>
          <a:xfrm>
            <a:off x="323528" y="2911889"/>
            <a:ext cx="83529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Proveedor PRV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EXISTS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Ciudad CIU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</a:t>
            </a:r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PRV</a:t>
            </a:r>
            <a:r>
              <a:rPr lang="es-E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Ciudad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CIU</a:t>
            </a:r>
            <a:r>
              <a:rPr lang="es-E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Nombre_ciudad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s-AR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89DC6C-23D4-4BCB-8A25-D2ACDB5FA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5056811"/>
            <a:ext cx="5081595" cy="7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3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424863" cy="107984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SQL – Tipos de Juntas</a:t>
            </a:r>
            <a:endParaRPr lang="es-ES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16386" name="Rectangle 4"/>
          <p:cNvSpPr>
            <a:spLocks noGrp="1" noChangeArrowheads="1"/>
          </p:cNvSpPr>
          <p:nvPr>
            <p:ph idx="1"/>
          </p:nvPr>
        </p:nvSpPr>
        <p:spPr>
          <a:xfrm>
            <a:off x="323528" y="1412776"/>
            <a:ext cx="8496944" cy="3456384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s-AR" sz="3200" dirty="0"/>
              <a:t>Se usan para combinar registros de distintas tablas.</a:t>
            </a:r>
          </a:p>
          <a:p>
            <a:pPr>
              <a:lnSpc>
                <a:spcPct val="90000"/>
              </a:lnSpc>
            </a:pPr>
            <a:endParaRPr lang="es-AR" sz="3200" dirty="0"/>
          </a:p>
          <a:p>
            <a:pPr algn="just">
              <a:lnSpc>
                <a:spcPct val="90000"/>
              </a:lnSpc>
            </a:pPr>
            <a:r>
              <a:rPr lang="es-AR" sz="3200" dirty="0"/>
              <a:t>Básicamente se pueden dividir en 3 grupos:</a:t>
            </a:r>
          </a:p>
          <a:p>
            <a:pPr lvl="1" algn="just">
              <a:lnSpc>
                <a:spcPct val="90000"/>
              </a:lnSpc>
            </a:pPr>
            <a:r>
              <a:rPr lang="es-AR" sz="3200" dirty="0"/>
              <a:t>INNER</a:t>
            </a:r>
          </a:p>
          <a:p>
            <a:pPr lvl="1" algn="just">
              <a:lnSpc>
                <a:spcPct val="90000"/>
              </a:lnSpc>
            </a:pPr>
            <a:r>
              <a:rPr lang="es-AR" sz="3200" dirty="0"/>
              <a:t>OUTER</a:t>
            </a:r>
          </a:p>
          <a:p>
            <a:pPr lvl="1" algn="just">
              <a:lnSpc>
                <a:spcPct val="90000"/>
              </a:lnSpc>
            </a:pPr>
            <a:r>
              <a:rPr lang="es-AR" sz="3200" dirty="0"/>
              <a:t>CROSS (Producto Cartesiano)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8937" y="30186"/>
            <a:ext cx="7499350" cy="806526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Ejercicio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5832648"/>
          </a:xfrm>
        </p:spPr>
        <p:txBody>
          <a:bodyPr>
            <a:noAutofit/>
          </a:bodyPr>
          <a:lstStyle/>
          <a:p>
            <a:r>
              <a:rPr lang="es-AR" sz="3000" dirty="0"/>
              <a:t>Describa (con registros ejemplo incluidos) tablas de su modelo físico descripto en la unidad de diseño lógico.</a:t>
            </a:r>
          </a:p>
          <a:p>
            <a:r>
              <a:rPr lang="es-AR" sz="3000" dirty="0"/>
              <a:t>Luego incorpore enunciados y </a:t>
            </a:r>
            <a:r>
              <a:rPr lang="es-AR" sz="3000" dirty="0" err="1"/>
              <a:t>SQLs</a:t>
            </a:r>
            <a:r>
              <a:rPr lang="es-AR" sz="3000" dirty="0"/>
              <a:t> que den respuestas a esas consultas requeridas.</a:t>
            </a:r>
          </a:p>
          <a:p>
            <a:r>
              <a:rPr lang="es-AR" sz="3000" dirty="0"/>
              <a:t>Las consultas deben incluir:</a:t>
            </a:r>
          </a:p>
          <a:p>
            <a:pPr marL="596900" indent="-514350">
              <a:buFont typeface="+mj-lt"/>
              <a:buAutoNum type="arabicPeriod"/>
            </a:pPr>
            <a:r>
              <a:rPr lang="es-AR" sz="3000" dirty="0"/>
              <a:t>Uso de </a:t>
            </a:r>
            <a:r>
              <a:rPr lang="es-AR" sz="3000" dirty="0" err="1"/>
              <a:t>Select</a:t>
            </a:r>
            <a:r>
              <a:rPr lang="es-AR" sz="3000" dirty="0"/>
              <a:t> con clausula INNER JOIN</a:t>
            </a:r>
          </a:p>
          <a:p>
            <a:pPr marL="596900" indent="-514350">
              <a:buFont typeface="+mj-lt"/>
              <a:buAutoNum type="arabicPeriod"/>
            </a:pPr>
            <a:r>
              <a:rPr lang="es-AR" sz="3000" dirty="0"/>
              <a:t>Uso de </a:t>
            </a:r>
            <a:r>
              <a:rPr lang="es-AR" sz="3000" dirty="0" err="1"/>
              <a:t>Select</a:t>
            </a:r>
            <a:r>
              <a:rPr lang="es-AR" sz="3000" dirty="0"/>
              <a:t> con </a:t>
            </a:r>
            <a:r>
              <a:rPr lang="es-AR" sz="3000" dirty="0" err="1"/>
              <a:t>clausula</a:t>
            </a:r>
            <a:r>
              <a:rPr lang="es-AR" sz="3000" dirty="0"/>
              <a:t> LEFT JOIN</a:t>
            </a:r>
          </a:p>
          <a:p>
            <a:pPr marL="596900" indent="-514350">
              <a:buFont typeface="+mj-lt"/>
              <a:buAutoNum type="arabicPeriod"/>
            </a:pPr>
            <a:r>
              <a:rPr lang="es-AR" sz="3000" dirty="0"/>
              <a:t>Uso de </a:t>
            </a:r>
            <a:r>
              <a:rPr lang="es-AR" sz="3000" dirty="0" err="1"/>
              <a:t>Select</a:t>
            </a:r>
            <a:r>
              <a:rPr lang="es-AR" sz="3000" dirty="0"/>
              <a:t> con </a:t>
            </a:r>
            <a:r>
              <a:rPr lang="es-AR" sz="3000" dirty="0" err="1"/>
              <a:t>clausula</a:t>
            </a:r>
            <a:r>
              <a:rPr lang="es-AR" sz="3000" dirty="0"/>
              <a:t> IN y otra con NOT IN</a:t>
            </a:r>
          </a:p>
          <a:p>
            <a:pPr marL="596900" indent="-514350">
              <a:buFont typeface="+mj-lt"/>
              <a:buAutoNum type="arabicPeriod"/>
            </a:pPr>
            <a:r>
              <a:rPr lang="es-AR" sz="3000" dirty="0"/>
              <a:t>Uso de </a:t>
            </a:r>
            <a:r>
              <a:rPr lang="es-AR" sz="3000" dirty="0" err="1"/>
              <a:t>Select</a:t>
            </a:r>
            <a:r>
              <a:rPr lang="es-AR" sz="3000" dirty="0"/>
              <a:t> con </a:t>
            </a:r>
            <a:r>
              <a:rPr lang="es-AR" sz="3000" dirty="0" err="1"/>
              <a:t>clausula</a:t>
            </a:r>
            <a:r>
              <a:rPr lang="es-AR" sz="3000" dirty="0"/>
              <a:t> EXISTS / NOT EXISTS</a:t>
            </a:r>
          </a:p>
          <a:p>
            <a:pPr marL="596900" indent="-514350">
              <a:buFont typeface="+mj-lt"/>
              <a:buAutoNum type="arabicPeriod"/>
            </a:pPr>
            <a:r>
              <a:rPr lang="es-AR" sz="3000" dirty="0"/>
              <a:t>Incluya también el </a:t>
            </a:r>
            <a:r>
              <a:rPr lang="es-AR" sz="3000" dirty="0" err="1"/>
              <a:t>dataset</a:t>
            </a:r>
            <a:r>
              <a:rPr lang="es-AR" sz="3000" dirty="0"/>
              <a:t> resultante que espera obtener</a:t>
            </a:r>
          </a:p>
        </p:txBody>
      </p:sp>
    </p:spTree>
    <p:extLst>
      <p:ext uri="{BB962C8B-B14F-4D97-AF65-F5344CB8AC3E}">
        <p14:creationId xmlns:p14="http://schemas.microsoft.com/office/powerpoint/2010/main" val="36088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634" y="0"/>
            <a:ext cx="8191822" cy="107451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INNER JOIN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96752"/>
            <a:ext cx="8610922" cy="2232248"/>
          </a:xfrm>
        </p:spPr>
        <p:txBody>
          <a:bodyPr>
            <a:normAutofit/>
          </a:bodyPr>
          <a:lstStyle/>
          <a:p>
            <a:pPr marL="365125" indent="-365125"/>
            <a:r>
              <a:rPr lang="es-AR" sz="3200" dirty="0"/>
              <a:t>Es el tipo de junta más utilizado.</a:t>
            </a:r>
          </a:p>
          <a:p>
            <a:pPr marL="365125" indent="-365125">
              <a:tabLst>
                <a:tab pos="441325" algn="l"/>
              </a:tabLst>
            </a:pPr>
            <a:r>
              <a:rPr lang="es-AR" sz="3200" dirty="0"/>
              <a:t>Se utilizar para traer los registros que cumplan con la condición en dos o más tablas.</a:t>
            </a:r>
          </a:p>
          <a:p>
            <a:pPr marL="365125" indent="-365125"/>
            <a:r>
              <a:rPr lang="es-AR" sz="3200" dirty="0"/>
              <a:t>Es el tipo de junta implícito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411760" y="3564949"/>
            <a:ext cx="3880048" cy="2223864"/>
            <a:chOff x="2688965" y="3551237"/>
            <a:chExt cx="3880048" cy="2223864"/>
          </a:xfrm>
        </p:grpSpPr>
        <p:sp>
          <p:nvSpPr>
            <p:cNvPr id="11" name="Freeform 10"/>
            <p:cNvSpPr/>
            <p:nvPr/>
          </p:nvSpPr>
          <p:spPr>
            <a:xfrm>
              <a:off x="4286250" y="3844925"/>
              <a:ext cx="479425" cy="1149628"/>
            </a:xfrm>
            <a:custGeom>
              <a:avLst/>
              <a:gdLst>
                <a:gd name="connsiteX0" fmla="*/ 174625 w 479425"/>
                <a:gd name="connsiteY0" fmla="*/ 6350 h 1149628"/>
                <a:gd name="connsiteX1" fmla="*/ 190500 w 479425"/>
                <a:gd name="connsiteY1" fmla="*/ 3175 h 1149628"/>
                <a:gd name="connsiteX2" fmla="*/ 200025 w 479425"/>
                <a:gd name="connsiteY2" fmla="*/ 0 h 1149628"/>
                <a:gd name="connsiteX3" fmla="*/ 276225 w 479425"/>
                <a:gd name="connsiteY3" fmla="*/ 3175 h 1149628"/>
                <a:gd name="connsiteX4" fmla="*/ 273050 w 479425"/>
                <a:gd name="connsiteY4" fmla="*/ 12700 h 1149628"/>
                <a:gd name="connsiteX5" fmla="*/ 263525 w 479425"/>
                <a:gd name="connsiteY5" fmla="*/ 19050 h 1149628"/>
                <a:gd name="connsiteX6" fmla="*/ 250825 w 479425"/>
                <a:gd name="connsiteY6" fmla="*/ 28575 h 1149628"/>
                <a:gd name="connsiteX7" fmla="*/ 241300 w 479425"/>
                <a:gd name="connsiteY7" fmla="*/ 34925 h 1149628"/>
                <a:gd name="connsiteX8" fmla="*/ 212725 w 479425"/>
                <a:gd name="connsiteY8" fmla="*/ 57150 h 1149628"/>
                <a:gd name="connsiteX9" fmla="*/ 203200 w 479425"/>
                <a:gd name="connsiteY9" fmla="*/ 60325 h 1149628"/>
                <a:gd name="connsiteX10" fmla="*/ 184150 w 479425"/>
                <a:gd name="connsiteY10" fmla="*/ 73025 h 1149628"/>
                <a:gd name="connsiteX11" fmla="*/ 174625 w 479425"/>
                <a:gd name="connsiteY11" fmla="*/ 82550 h 1149628"/>
                <a:gd name="connsiteX12" fmla="*/ 165100 w 479425"/>
                <a:gd name="connsiteY12" fmla="*/ 85725 h 1149628"/>
                <a:gd name="connsiteX13" fmla="*/ 288925 w 479425"/>
                <a:gd name="connsiteY13" fmla="*/ 98425 h 1149628"/>
                <a:gd name="connsiteX14" fmla="*/ 307975 w 479425"/>
                <a:gd name="connsiteY14" fmla="*/ 104775 h 1149628"/>
                <a:gd name="connsiteX15" fmla="*/ 320675 w 479425"/>
                <a:gd name="connsiteY15" fmla="*/ 107950 h 1149628"/>
                <a:gd name="connsiteX16" fmla="*/ 330200 w 479425"/>
                <a:gd name="connsiteY16" fmla="*/ 111125 h 1149628"/>
                <a:gd name="connsiteX17" fmla="*/ 352425 w 479425"/>
                <a:gd name="connsiteY17" fmla="*/ 114300 h 1149628"/>
                <a:gd name="connsiteX18" fmla="*/ 342900 w 479425"/>
                <a:gd name="connsiteY18" fmla="*/ 120650 h 1149628"/>
                <a:gd name="connsiteX19" fmla="*/ 317500 w 479425"/>
                <a:gd name="connsiteY19" fmla="*/ 133350 h 1149628"/>
                <a:gd name="connsiteX20" fmla="*/ 295275 w 479425"/>
                <a:gd name="connsiteY20" fmla="*/ 142875 h 1149628"/>
                <a:gd name="connsiteX21" fmla="*/ 273050 w 479425"/>
                <a:gd name="connsiteY21" fmla="*/ 155575 h 1149628"/>
                <a:gd name="connsiteX22" fmla="*/ 260350 w 479425"/>
                <a:gd name="connsiteY22" fmla="*/ 158750 h 1149628"/>
                <a:gd name="connsiteX23" fmla="*/ 234950 w 479425"/>
                <a:gd name="connsiteY23" fmla="*/ 165100 h 1149628"/>
                <a:gd name="connsiteX24" fmla="*/ 222250 w 479425"/>
                <a:gd name="connsiteY24" fmla="*/ 171450 h 1149628"/>
                <a:gd name="connsiteX25" fmla="*/ 200025 w 479425"/>
                <a:gd name="connsiteY25" fmla="*/ 177800 h 1149628"/>
                <a:gd name="connsiteX26" fmla="*/ 187325 w 479425"/>
                <a:gd name="connsiteY26" fmla="*/ 184150 h 1149628"/>
                <a:gd name="connsiteX27" fmla="*/ 177800 w 479425"/>
                <a:gd name="connsiteY27" fmla="*/ 187325 h 1149628"/>
                <a:gd name="connsiteX28" fmla="*/ 165100 w 479425"/>
                <a:gd name="connsiteY28" fmla="*/ 193675 h 1149628"/>
                <a:gd name="connsiteX29" fmla="*/ 155575 w 479425"/>
                <a:gd name="connsiteY29" fmla="*/ 196850 h 1149628"/>
                <a:gd name="connsiteX30" fmla="*/ 136525 w 479425"/>
                <a:gd name="connsiteY30" fmla="*/ 212725 h 1149628"/>
                <a:gd name="connsiteX31" fmla="*/ 127000 w 479425"/>
                <a:gd name="connsiteY31" fmla="*/ 215900 h 1149628"/>
                <a:gd name="connsiteX32" fmla="*/ 117475 w 479425"/>
                <a:gd name="connsiteY32" fmla="*/ 222250 h 1149628"/>
                <a:gd name="connsiteX33" fmla="*/ 104775 w 479425"/>
                <a:gd name="connsiteY33" fmla="*/ 241300 h 1149628"/>
                <a:gd name="connsiteX34" fmla="*/ 85725 w 479425"/>
                <a:gd name="connsiteY34" fmla="*/ 257175 h 1149628"/>
                <a:gd name="connsiteX35" fmla="*/ 76200 w 479425"/>
                <a:gd name="connsiteY35" fmla="*/ 263525 h 1149628"/>
                <a:gd name="connsiteX36" fmla="*/ 57150 w 479425"/>
                <a:gd name="connsiteY36" fmla="*/ 276225 h 1149628"/>
                <a:gd name="connsiteX37" fmla="*/ 57150 w 479425"/>
                <a:gd name="connsiteY37" fmla="*/ 292100 h 1149628"/>
                <a:gd name="connsiteX38" fmla="*/ 368300 w 479425"/>
                <a:gd name="connsiteY38" fmla="*/ 298450 h 1149628"/>
                <a:gd name="connsiteX39" fmla="*/ 381000 w 479425"/>
                <a:gd name="connsiteY39" fmla="*/ 301625 h 1149628"/>
                <a:gd name="connsiteX40" fmla="*/ 403225 w 479425"/>
                <a:gd name="connsiteY40" fmla="*/ 307975 h 1149628"/>
                <a:gd name="connsiteX41" fmla="*/ 431800 w 479425"/>
                <a:gd name="connsiteY41" fmla="*/ 314325 h 1149628"/>
                <a:gd name="connsiteX42" fmla="*/ 387350 w 479425"/>
                <a:gd name="connsiteY42" fmla="*/ 330200 h 1149628"/>
                <a:gd name="connsiteX43" fmla="*/ 355600 w 479425"/>
                <a:gd name="connsiteY43" fmla="*/ 339725 h 1149628"/>
                <a:gd name="connsiteX44" fmla="*/ 288925 w 479425"/>
                <a:gd name="connsiteY44" fmla="*/ 349250 h 1149628"/>
                <a:gd name="connsiteX45" fmla="*/ 231775 w 479425"/>
                <a:gd name="connsiteY45" fmla="*/ 352425 h 1149628"/>
                <a:gd name="connsiteX46" fmla="*/ 187325 w 479425"/>
                <a:gd name="connsiteY46" fmla="*/ 355600 h 1149628"/>
                <a:gd name="connsiteX47" fmla="*/ 171450 w 479425"/>
                <a:gd name="connsiteY47" fmla="*/ 361950 h 1149628"/>
                <a:gd name="connsiteX48" fmla="*/ 152400 w 479425"/>
                <a:gd name="connsiteY48" fmla="*/ 365125 h 1149628"/>
                <a:gd name="connsiteX49" fmla="*/ 130175 w 479425"/>
                <a:gd name="connsiteY49" fmla="*/ 371475 h 1149628"/>
                <a:gd name="connsiteX50" fmla="*/ 95250 w 479425"/>
                <a:gd name="connsiteY50" fmla="*/ 390525 h 1149628"/>
                <a:gd name="connsiteX51" fmla="*/ 82550 w 479425"/>
                <a:gd name="connsiteY51" fmla="*/ 396875 h 1149628"/>
                <a:gd name="connsiteX52" fmla="*/ 60325 w 479425"/>
                <a:gd name="connsiteY52" fmla="*/ 412750 h 1149628"/>
                <a:gd name="connsiteX53" fmla="*/ 38100 w 479425"/>
                <a:gd name="connsiteY53" fmla="*/ 422275 h 1149628"/>
                <a:gd name="connsiteX54" fmla="*/ 28575 w 479425"/>
                <a:gd name="connsiteY54" fmla="*/ 434975 h 1149628"/>
                <a:gd name="connsiteX55" fmla="*/ 38100 w 479425"/>
                <a:gd name="connsiteY55" fmla="*/ 438150 h 1149628"/>
                <a:gd name="connsiteX56" fmla="*/ 193675 w 479425"/>
                <a:gd name="connsiteY56" fmla="*/ 444500 h 1149628"/>
                <a:gd name="connsiteX57" fmla="*/ 266700 w 479425"/>
                <a:gd name="connsiteY57" fmla="*/ 450850 h 1149628"/>
                <a:gd name="connsiteX58" fmla="*/ 327025 w 479425"/>
                <a:gd name="connsiteY58" fmla="*/ 457200 h 1149628"/>
                <a:gd name="connsiteX59" fmla="*/ 479425 w 479425"/>
                <a:gd name="connsiteY59" fmla="*/ 460375 h 1149628"/>
                <a:gd name="connsiteX60" fmla="*/ 476250 w 479425"/>
                <a:gd name="connsiteY60" fmla="*/ 469900 h 1149628"/>
                <a:gd name="connsiteX61" fmla="*/ 447675 w 479425"/>
                <a:gd name="connsiteY61" fmla="*/ 485775 h 1149628"/>
                <a:gd name="connsiteX62" fmla="*/ 438150 w 479425"/>
                <a:gd name="connsiteY62" fmla="*/ 488950 h 1149628"/>
                <a:gd name="connsiteX63" fmla="*/ 403225 w 479425"/>
                <a:gd name="connsiteY63" fmla="*/ 504825 h 1149628"/>
                <a:gd name="connsiteX64" fmla="*/ 393700 w 479425"/>
                <a:gd name="connsiteY64" fmla="*/ 511175 h 1149628"/>
                <a:gd name="connsiteX65" fmla="*/ 368300 w 479425"/>
                <a:gd name="connsiteY65" fmla="*/ 514350 h 1149628"/>
                <a:gd name="connsiteX66" fmla="*/ 346075 w 479425"/>
                <a:gd name="connsiteY66" fmla="*/ 517525 h 1149628"/>
                <a:gd name="connsiteX67" fmla="*/ 307975 w 479425"/>
                <a:gd name="connsiteY67" fmla="*/ 523875 h 1149628"/>
                <a:gd name="connsiteX68" fmla="*/ 273050 w 479425"/>
                <a:gd name="connsiteY68" fmla="*/ 527050 h 1149628"/>
                <a:gd name="connsiteX69" fmla="*/ 222250 w 479425"/>
                <a:gd name="connsiteY69" fmla="*/ 533400 h 1149628"/>
                <a:gd name="connsiteX70" fmla="*/ 190500 w 479425"/>
                <a:gd name="connsiteY70" fmla="*/ 539750 h 1149628"/>
                <a:gd name="connsiteX71" fmla="*/ 161925 w 479425"/>
                <a:gd name="connsiteY71" fmla="*/ 542925 h 1149628"/>
                <a:gd name="connsiteX72" fmla="*/ 152400 w 479425"/>
                <a:gd name="connsiteY72" fmla="*/ 546100 h 1149628"/>
                <a:gd name="connsiteX73" fmla="*/ 142875 w 479425"/>
                <a:gd name="connsiteY73" fmla="*/ 552450 h 1149628"/>
                <a:gd name="connsiteX74" fmla="*/ 127000 w 479425"/>
                <a:gd name="connsiteY74" fmla="*/ 555625 h 1149628"/>
                <a:gd name="connsiteX75" fmla="*/ 101600 w 479425"/>
                <a:gd name="connsiteY75" fmla="*/ 561975 h 1149628"/>
                <a:gd name="connsiteX76" fmla="*/ 88900 w 479425"/>
                <a:gd name="connsiteY76" fmla="*/ 565150 h 1149628"/>
                <a:gd name="connsiteX77" fmla="*/ 79375 w 479425"/>
                <a:gd name="connsiteY77" fmla="*/ 571500 h 1149628"/>
                <a:gd name="connsiteX78" fmla="*/ 69850 w 479425"/>
                <a:gd name="connsiteY78" fmla="*/ 581025 h 1149628"/>
                <a:gd name="connsiteX79" fmla="*/ 60325 w 479425"/>
                <a:gd name="connsiteY79" fmla="*/ 584200 h 1149628"/>
                <a:gd name="connsiteX80" fmla="*/ 50800 w 479425"/>
                <a:gd name="connsiteY80" fmla="*/ 590550 h 1149628"/>
                <a:gd name="connsiteX81" fmla="*/ 41275 w 479425"/>
                <a:gd name="connsiteY81" fmla="*/ 593725 h 1149628"/>
                <a:gd name="connsiteX82" fmla="*/ 31750 w 479425"/>
                <a:gd name="connsiteY82" fmla="*/ 600075 h 1149628"/>
                <a:gd name="connsiteX83" fmla="*/ 22225 w 479425"/>
                <a:gd name="connsiteY83" fmla="*/ 603250 h 1149628"/>
                <a:gd name="connsiteX84" fmla="*/ 0 w 479425"/>
                <a:gd name="connsiteY84" fmla="*/ 612775 h 1149628"/>
                <a:gd name="connsiteX85" fmla="*/ 95250 w 479425"/>
                <a:gd name="connsiteY85" fmla="*/ 615950 h 1149628"/>
                <a:gd name="connsiteX86" fmla="*/ 146050 w 479425"/>
                <a:gd name="connsiteY86" fmla="*/ 628650 h 1149628"/>
                <a:gd name="connsiteX87" fmla="*/ 168275 w 479425"/>
                <a:gd name="connsiteY87" fmla="*/ 631825 h 1149628"/>
                <a:gd name="connsiteX88" fmla="*/ 180975 w 479425"/>
                <a:gd name="connsiteY88" fmla="*/ 638175 h 1149628"/>
                <a:gd name="connsiteX89" fmla="*/ 193675 w 479425"/>
                <a:gd name="connsiteY89" fmla="*/ 641350 h 1149628"/>
                <a:gd name="connsiteX90" fmla="*/ 212725 w 479425"/>
                <a:gd name="connsiteY90" fmla="*/ 647700 h 1149628"/>
                <a:gd name="connsiteX91" fmla="*/ 247650 w 479425"/>
                <a:gd name="connsiteY91" fmla="*/ 660400 h 1149628"/>
                <a:gd name="connsiteX92" fmla="*/ 257175 w 479425"/>
                <a:gd name="connsiteY92" fmla="*/ 663575 h 1149628"/>
                <a:gd name="connsiteX93" fmla="*/ 269875 w 479425"/>
                <a:gd name="connsiteY93" fmla="*/ 666750 h 1149628"/>
                <a:gd name="connsiteX94" fmla="*/ 298450 w 479425"/>
                <a:gd name="connsiteY94" fmla="*/ 676275 h 1149628"/>
                <a:gd name="connsiteX95" fmla="*/ 307975 w 479425"/>
                <a:gd name="connsiteY95" fmla="*/ 682625 h 1149628"/>
                <a:gd name="connsiteX96" fmla="*/ 339725 w 479425"/>
                <a:gd name="connsiteY96" fmla="*/ 688975 h 1149628"/>
                <a:gd name="connsiteX97" fmla="*/ 352425 w 479425"/>
                <a:gd name="connsiteY97" fmla="*/ 695325 h 1149628"/>
                <a:gd name="connsiteX98" fmla="*/ 365125 w 479425"/>
                <a:gd name="connsiteY98" fmla="*/ 698500 h 1149628"/>
                <a:gd name="connsiteX99" fmla="*/ 374650 w 479425"/>
                <a:gd name="connsiteY99" fmla="*/ 704850 h 1149628"/>
                <a:gd name="connsiteX100" fmla="*/ 422275 w 479425"/>
                <a:gd name="connsiteY100" fmla="*/ 714375 h 1149628"/>
                <a:gd name="connsiteX101" fmla="*/ 419100 w 479425"/>
                <a:gd name="connsiteY101" fmla="*/ 727075 h 1149628"/>
                <a:gd name="connsiteX102" fmla="*/ 406400 w 479425"/>
                <a:gd name="connsiteY102" fmla="*/ 730250 h 1149628"/>
                <a:gd name="connsiteX103" fmla="*/ 396875 w 479425"/>
                <a:gd name="connsiteY103" fmla="*/ 733425 h 1149628"/>
                <a:gd name="connsiteX104" fmla="*/ 365125 w 479425"/>
                <a:gd name="connsiteY104" fmla="*/ 752475 h 1149628"/>
                <a:gd name="connsiteX105" fmla="*/ 323850 w 479425"/>
                <a:gd name="connsiteY105" fmla="*/ 765175 h 1149628"/>
                <a:gd name="connsiteX106" fmla="*/ 311150 w 479425"/>
                <a:gd name="connsiteY106" fmla="*/ 771525 h 1149628"/>
                <a:gd name="connsiteX107" fmla="*/ 301625 w 479425"/>
                <a:gd name="connsiteY107" fmla="*/ 777875 h 1149628"/>
                <a:gd name="connsiteX108" fmla="*/ 285750 w 479425"/>
                <a:gd name="connsiteY108" fmla="*/ 781050 h 1149628"/>
                <a:gd name="connsiteX109" fmla="*/ 273050 w 479425"/>
                <a:gd name="connsiteY109" fmla="*/ 784225 h 1149628"/>
                <a:gd name="connsiteX110" fmla="*/ 257175 w 479425"/>
                <a:gd name="connsiteY110" fmla="*/ 787400 h 1149628"/>
                <a:gd name="connsiteX111" fmla="*/ 244475 w 479425"/>
                <a:gd name="connsiteY111" fmla="*/ 790575 h 1149628"/>
                <a:gd name="connsiteX112" fmla="*/ 234950 w 479425"/>
                <a:gd name="connsiteY112" fmla="*/ 793750 h 1149628"/>
                <a:gd name="connsiteX113" fmla="*/ 209550 w 479425"/>
                <a:gd name="connsiteY113" fmla="*/ 796925 h 1149628"/>
                <a:gd name="connsiteX114" fmla="*/ 193675 w 479425"/>
                <a:gd name="connsiteY114" fmla="*/ 800100 h 1149628"/>
                <a:gd name="connsiteX115" fmla="*/ 171450 w 479425"/>
                <a:gd name="connsiteY115" fmla="*/ 803275 h 1149628"/>
                <a:gd name="connsiteX116" fmla="*/ 152400 w 479425"/>
                <a:gd name="connsiteY116" fmla="*/ 806450 h 1149628"/>
                <a:gd name="connsiteX117" fmla="*/ 123825 w 479425"/>
                <a:gd name="connsiteY117" fmla="*/ 815975 h 1149628"/>
                <a:gd name="connsiteX118" fmla="*/ 111125 w 479425"/>
                <a:gd name="connsiteY118" fmla="*/ 819150 h 1149628"/>
                <a:gd name="connsiteX119" fmla="*/ 92075 w 479425"/>
                <a:gd name="connsiteY119" fmla="*/ 822325 h 1149628"/>
                <a:gd name="connsiteX120" fmla="*/ 69850 w 479425"/>
                <a:gd name="connsiteY120" fmla="*/ 831850 h 1149628"/>
                <a:gd name="connsiteX121" fmla="*/ 60325 w 479425"/>
                <a:gd name="connsiteY121" fmla="*/ 838200 h 1149628"/>
                <a:gd name="connsiteX122" fmla="*/ 47625 w 479425"/>
                <a:gd name="connsiteY122" fmla="*/ 844550 h 1149628"/>
                <a:gd name="connsiteX123" fmla="*/ 38100 w 479425"/>
                <a:gd name="connsiteY123" fmla="*/ 847725 h 1149628"/>
                <a:gd name="connsiteX124" fmla="*/ 6350 w 479425"/>
                <a:gd name="connsiteY124" fmla="*/ 863600 h 1149628"/>
                <a:gd name="connsiteX125" fmla="*/ 3175 w 479425"/>
                <a:gd name="connsiteY125" fmla="*/ 873125 h 1149628"/>
                <a:gd name="connsiteX126" fmla="*/ 28575 w 479425"/>
                <a:gd name="connsiteY126" fmla="*/ 876300 h 1149628"/>
                <a:gd name="connsiteX127" fmla="*/ 73025 w 479425"/>
                <a:gd name="connsiteY127" fmla="*/ 885825 h 1149628"/>
                <a:gd name="connsiteX128" fmla="*/ 98425 w 479425"/>
                <a:gd name="connsiteY128" fmla="*/ 895350 h 1149628"/>
                <a:gd name="connsiteX129" fmla="*/ 120650 w 479425"/>
                <a:gd name="connsiteY129" fmla="*/ 901700 h 1149628"/>
                <a:gd name="connsiteX130" fmla="*/ 139700 w 479425"/>
                <a:gd name="connsiteY130" fmla="*/ 908050 h 1149628"/>
                <a:gd name="connsiteX131" fmla="*/ 149225 w 479425"/>
                <a:gd name="connsiteY131" fmla="*/ 911225 h 1149628"/>
                <a:gd name="connsiteX132" fmla="*/ 171450 w 479425"/>
                <a:gd name="connsiteY132" fmla="*/ 917575 h 1149628"/>
                <a:gd name="connsiteX133" fmla="*/ 184150 w 479425"/>
                <a:gd name="connsiteY133" fmla="*/ 920750 h 1149628"/>
                <a:gd name="connsiteX134" fmla="*/ 196850 w 479425"/>
                <a:gd name="connsiteY134" fmla="*/ 927100 h 1149628"/>
                <a:gd name="connsiteX135" fmla="*/ 209550 w 479425"/>
                <a:gd name="connsiteY135" fmla="*/ 930275 h 1149628"/>
                <a:gd name="connsiteX136" fmla="*/ 222250 w 479425"/>
                <a:gd name="connsiteY136" fmla="*/ 936625 h 1149628"/>
                <a:gd name="connsiteX137" fmla="*/ 241300 w 479425"/>
                <a:gd name="connsiteY137" fmla="*/ 939800 h 1149628"/>
                <a:gd name="connsiteX138" fmla="*/ 254000 w 479425"/>
                <a:gd name="connsiteY138" fmla="*/ 946150 h 1149628"/>
                <a:gd name="connsiteX139" fmla="*/ 320675 w 479425"/>
                <a:gd name="connsiteY139" fmla="*/ 952500 h 1149628"/>
                <a:gd name="connsiteX140" fmla="*/ 349250 w 479425"/>
                <a:gd name="connsiteY140" fmla="*/ 958850 h 1149628"/>
                <a:gd name="connsiteX141" fmla="*/ 368300 w 479425"/>
                <a:gd name="connsiteY141" fmla="*/ 965200 h 1149628"/>
                <a:gd name="connsiteX142" fmla="*/ 377825 w 479425"/>
                <a:gd name="connsiteY142" fmla="*/ 968375 h 1149628"/>
                <a:gd name="connsiteX143" fmla="*/ 384175 w 479425"/>
                <a:gd name="connsiteY143" fmla="*/ 977900 h 1149628"/>
                <a:gd name="connsiteX144" fmla="*/ 355600 w 479425"/>
                <a:gd name="connsiteY144" fmla="*/ 993775 h 1149628"/>
                <a:gd name="connsiteX145" fmla="*/ 342900 w 479425"/>
                <a:gd name="connsiteY145" fmla="*/ 1000125 h 1149628"/>
                <a:gd name="connsiteX146" fmla="*/ 317500 w 479425"/>
                <a:gd name="connsiteY146" fmla="*/ 1006475 h 1149628"/>
                <a:gd name="connsiteX147" fmla="*/ 298450 w 479425"/>
                <a:gd name="connsiteY147" fmla="*/ 1009650 h 1149628"/>
                <a:gd name="connsiteX148" fmla="*/ 285750 w 479425"/>
                <a:gd name="connsiteY148" fmla="*/ 1016000 h 1149628"/>
                <a:gd name="connsiteX149" fmla="*/ 247650 w 479425"/>
                <a:gd name="connsiteY149" fmla="*/ 1022350 h 1149628"/>
                <a:gd name="connsiteX150" fmla="*/ 238125 w 479425"/>
                <a:gd name="connsiteY150" fmla="*/ 1025525 h 1149628"/>
                <a:gd name="connsiteX151" fmla="*/ 209550 w 479425"/>
                <a:gd name="connsiteY151" fmla="*/ 1031875 h 1149628"/>
                <a:gd name="connsiteX152" fmla="*/ 190500 w 479425"/>
                <a:gd name="connsiteY152" fmla="*/ 1038225 h 1149628"/>
                <a:gd name="connsiteX153" fmla="*/ 177800 w 479425"/>
                <a:gd name="connsiteY153" fmla="*/ 1041400 h 1149628"/>
                <a:gd name="connsiteX154" fmla="*/ 165100 w 479425"/>
                <a:gd name="connsiteY154" fmla="*/ 1047750 h 1149628"/>
                <a:gd name="connsiteX155" fmla="*/ 155575 w 479425"/>
                <a:gd name="connsiteY155" fmla="*/ 1050925 h 1149628"/>
                <a:gd name="connsiteX156" fmla="*/ 136525 w 479425"/>
                <a:gd name="connsiteY156" fmla="*/ 1063625 h 1149628"/>
                <a:gd name="connsiteX157" fmla="*/ 111125 w 479425"/>
                <a:gd name="connsiteY157" fmla="*/ 1073150 h 1149628"/>
                <a:gd name="connsiteX158" fmla="*/ 101600 w 479425"/>
                <a:gd name="connsiteY158" fmla="*/ 1079500 h 1149628"/>
                <a:gd name="connsiteX159" fmla="*/ 82550 w 479425"/>
                <a:gd name="connsiteY159" fmla="*/ 1085850 h 1149628"/>
                <a:gd name="connsiteX160" fmla="*/ 111125 w 479425"/>
                <a:gd name="connsiteY160" fmla="*/ 1098550 h 1149628"/>
                <a:gd name="connsiteX161" fmla="*/ 127000 w 479425"/>
                <a:gd name="connsiteY161" fmla="*/ 1104900 h 1149628"/>
                <a:gd name="connsiteX162" fmla="*/ 146050 w 479425"/>
                <a:gd name="connsiteY162" fmla="*/ 1111250 h 1149628"/>
                <a:gd name="connsiteX163" fmla="*/ 168275 w 479425"/>
                <a:gd name="connsiteY163" fmla="*/ 1117600 h 1149628"/>
                <a:gd name="connsiteX164" fmla="*/ 187325 w 479425"/>
                <a:gd name="connsiteY164" fmla="*/ 1123950 h 1149628"/>
                <a:gd name="connsiteX165" fmla="*/ 196850 w 479425"/>
                <a:gd name="connsiteY165" fmla="*/ 1127125 h 1149628"/>
                <a:gd name="connsiteX166" fmla="*/ 212725 w 479425"/>
                <a:gd name="connsiteY166" fmla="*/ 1130300 h 1149628"/>
                <a:gd name="connsiteX167" fmla="*/ 228600 w 479425"/>
                <a:gd name="connsiteY167" fmla="*/ 1136650 h 1149628"/>
                <a:gd name="connsiteX168" fmla="*/ 241300 w 479425"/>
                <a:gd name="connsiteY168" fmla="*/ 1139825 h 1149628"/>
                <a:gd name="connsiteX169" fmla="*/ 250825 w 479425"/>
                <a:gd name="connsiteY169" fmla="*/ 1143000 h 1149628"/>
                <a:gd name="connsiteX170" fmla="*/ 273050 w 479425"/>
                <a:gd name="connsiteY170" fmla="*/ 1146175 h 1149628"/>
                <a:gd name="connsiteX171" fmla="*/ 298450 w 479425"/>
                <a:gd name="connsiteY171" fmla="*/ 1149350 h 114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479425" h="1149628">
                  <a:moveTo>
                    <a:pt x="174625" y="6350"/>
                  </a:moveTo>
                  <a:cubicBezTo>
                    <a:pt x="179917" y="5292"/>
                    <a:pt x="185265" y="4484"/>
                    <a:pt x="190500" y="3175"/>
                  </a:cubicBezTo>
                  <a:cubicBezTo>
                    <a:pt x="193747" y="2363"/>
                    <a:pt x="196678" y="0"/>
                    <a:pt x="200025" y="0"/>
                  </a:cubicBezTo>
                  <a:cubicBezTo>
                    <a:pt x="225447" y="0"/>
                    <a:pt x="250825" y="2117"/>
                    <a:pt x="276225" y="3175"/>
                  </a:cubicBezTo>
                  <a:cubicBezTo>
                    <a:pt x="275167" y="6350"/>
                    <a:pt x="275141" y="10087"/>
                    <a:pt x="273050" y="12700"/>
                  </a:cubicBezTo>
                  <a:cubicBezTo>
                    <a:pt x="270666" y="15680"/>
                    <a:pt x="266630" y="16832"/>
                    <a:pt x="263525" y="19050"/>
                  </a:cubicBezTo>
                  <a:cubicBezTo>
                    <a:pt x="259219" y="22126"/>
                    <a:pt x="255131" y="25499"/>
                    <a:pt x="250825" y="28575"/>
                  </a:cubicBezTo>
                  <a:cubicBezTo>
                    <a:pt x="247720" y="30793"/>
                    <a:pt x="244231" y="32482"/>
                    <a:pt x="241300" y="34925"/>
                  </a:cubicBezTo>
                  <a:cubicBezTo>
                    <a:pt x="230342" y="44057"/>
                    <a:pt x="228774" y="51800"/>
                    <a:pt x="212725" y="57150"/>
                  </a:cubicBezTo>
                  <a:cubicBezTo>
                    <a:pt x="209550" y="58208"/>
                    <a:pt x="206126" y="58700"/>
                    <a:pt x="203200" y="60325"/>
                  </a:cubicBezTo>
                  <a:cubicBezTo>
                    <a:pt x="196529" y="64031"/>
                    <a:pt x="189546" y="67629"/>
                    <a:pt x="184150" y="73025"/>
                  </a:cubicBezTo>
                  <a:cubicBezTo>
                    <a:pt x="180975" y="76200"/>
                    <a:pt x="178361" y="80059"/>
                    <a:pt x="174625" y="82550"/>
                  </a:cubicBezTo>
                  <a:cubicBezTo>
                    <a:pt x="171840" y="84406"/>
                    <a:pt x="168275" y="84667"/>
                    <a:pt x="165100" y="85725"/>
                  </a:cubicBezTo>
                  <a:cubicBezTo>
                    <a:pt x="134376" y="131810"/>
                    <a:pt x="158314" y="90088"/>
                    <a:pt x="288925" y="98425"/>
                  </a:cubicBezTo>
                  <a:cubicBezTo>
                    <a:pt x="295605" y="98851"/>
                    <a:pt x="301481" y="103152"/>
                    <a:pt x="307975" y="104775"/>
                  </a:cubicBezTo>
                  <a:cubicBezTo>
                    <a:pt x="312208" y="105833"/>
                    <a:pt x="316479" y="106751"/>
                    <a:pt x="320675" y="107950"/>
                  </a:cubicBezTo>
                  <a:cubicBezTo>
                    <a:pt x="323893" y="108869"/>
                    <a:pt x="326918" y="110469"/>
                    <a:pt x="330200" y="111125"/>
                  </a:cubicBezTo>
                  <a:cubicBezTo>
                    <a:pt x="337538" y="112593"/>
                    <a:pt x="345017" y="113242"/>
                    <a:pt x="352425" y="114300"/>
                  </a:cubicBezTo>
                  <a:cubicBezTo>
                    <a:pt x="349250" y="116417"/>
                    <a:pt x="346250" y="118823"/>
                    <a:pt x="342900" y="120650"/>
                  </a:cubicBezTo>
                  <a:cubicBezTo>
                    <a:pt x="334590" y="125183"/>
                    <a:pt x="325376" y="128099"/>
                    <a:pt x="317500" y="133350"/>
                  </a:cubicBezTo>
                  <a:cubicBezTo>
                    <a:pt x="304344" y="142121"/>
                    <a:pt x="311677" y="138775"/>
                    <a:pt x="295275" y="142875"/>
                  </a:cubicBezTo>
                  <a:cubicBezTo>
                    <a:pt x="287379" y="148139"/>
                    <a:pt x="282257" y="152122"/>
                    <a:pt x="273050" y="155575"/>
                  </a:cubicBezTo>
                  <a:cubicBezTo>
                    <a:pt x="268964" y="157107"/>
                    <a:pt x="264546" y="157551"/>
                    <a:pt x="260350" y="158750"/>
                  </a:cubicBezTo>
                  <a:cubicBezTo>
                    <a:pt x="237570" y="165259"/>
                    <a:pt x="267225" y="158645"/>
                    <a:pt x="234950" y="165100"/>
                  </a:cubicBezTo>
                  <a:cubicBezTo>
                    <a:pt x="230717" y="167217"/>
                    <a:pt x="226682" y="169788"/>
                    <a:pt x="222250" y="171450"/>
                  </a:cubicBezTo>
                  <a:cubicBezTo>
                    <a:pt x="200768" y="179506"/>
                    <a:pt x="217935" y="170124"/>
                    <a:pt x="200025" y="177800"/>
                  </a:cubicBezTo>
                  <a:cubicBezTo>
                    <a:pt x="195675" y="179664"/>
                    <a:pt x="191675" y="182286"/>
                    <a:pt x="187325" y="184150"/>
                  </a:cubicBezTo>
                  <a:cubicBezTo>
                    <a:pt x="184249" y="185468"/>
                    <a:pt x="180876" y="186007"/>
                    <a:pt x="177800" y="187325"/>
                  </a:cubicBezTo>
                  <a:cubicBezTo>
                    <a:pt x="173450" y="189189"/>
                    <a:pt x="169450" y="191811"/>
                    <a:pt x="165100" y="193675"/>
                  </a:cubicBezTo>
                  <a:cubicBezTo>
                    <a:pt x="162024" y="194993"/>
                    <a:pt x="158568" y="195353"/>
                    <a:pt x="155575" y="196850"/>
                  </a:cubicBezTo>
                  <a:cubicBezTo>
                    <a:pt x="134800" y="207238"/>
                    <a:pt x="157591" y="198681"/>
                    <a:pt x="136525" y="212725"/>
                  </a:cubicBezTo>
                  <a:cubicBezTo>
                    <a:pt x="133740" y="214581"/>
                    <a:pt x="129993" y="214403"/>
                    <a:pt x="127000" y="215900"/>
                  </a:cubicBezTo>
                  <a:cubicBezTo>
                    <a:pt x="123587" y="217607"/>
                    <a:pt x="120650" y="220133"/>
                    <a:pt x="117475" y="222250"/>
                  </a:cubicBezTo>
                  <a:cubicBezTo>
                    <a:pt x="113242" y="228600"/>
                    <a:pt x="111125" y="237067"/>
                    <a:pt x="104775" y="241300"/>
                  </a:cubicBezTo>
                  <a:cubicBezTo>
                    <a:pt x="81126" y="257066"/>
                    <a:pt x="110171" y="236803"/>
                    <a:pt x="85725" y="257175"/>
                  </a:cubicBezTo>
                  <a:cubicBezTo>
                    <a:pt x="82794" y="259618"/>
                    <a:pt x="79131" y="261082"/>
                    <a:pt x="76200" y="263525"/>
                  </a:cubicBezTo>
                  <a:cubicBezTo>
                    <a:pt x="60345" y="276738"/>
                    <a:pt x="73889" y="270645"/>
                    <a:pt x="57150" y="276225"/>
                  </a:cubicBezTo>
                  <a:cubicBezTo>
                    <a:pt x="54339" y="279036"/>
                    <a:pt x="35890" y="291258"/>
                    <a:pt x="57150" y="292100"/>
                  </a:cubicBezTo>
                  <a:cubicBezTo>
                    <a:pt x="160807" y="296205"/>
                    <a:pt x="368300" y="298450"/>
                    <a:pt x="368300" y="298450"/>
                  </a:cubicBezTo>
                  <a:cubicBezTo>
                    <a:pt x="372533" y="299508"/>
                    <a:pt x="376790" y="300477"/>
                    <a:pt x="381000" y="301625"/>
                  </a:cubicBezTo>
                  <a:cubicBezTo>
                    <a:pt x="388433" y="303652"/>
                    <a:pt x="395718" y="306243"/>
                    <a:pt x="403225" y="307975"/>
                  </a:cubicBezTo>
                  <a:lnTo>
                    <a:pt x="431800" y="314325"/>
                  </a:lnTo>
                  <a:cubicBezTo>
                    <a:pt x="406603" y="324404"/>
                    <a:pt x="421332" y="318873"/>
                    <a:pt x="387350" y="330200"/>
                  </a:cubicBezTo>
                  <a:cubicBezTo>
                    <a:pt x="376778" y="333724"/>
                    <a:pt x="366568" y="337669"/>
                    <a:pt x="355600" y="339725"/>
                  </a:cubicBezTo>
                  <a:cubicBezTo>
                    <a:pt x="334930" y="343601"/>
                    <a:pt x="310286" y="347668"/>
                    <a:pt x="288925" y="349250"/>
                  </a:cubicBezTo>
                  <a:cubicBezTo>
                    <a:pt x="269898" y="350659"/>
                    <a:pt x="250817" y="351235"/>
                    <a:pt x="231775" y="352425"/>
                  </a:cubicBezTo>
                  <a:lnTo>
                    <a:pt x="187325" y="355600"/>
                  </a:lnTo>
                  <a:cubicBezTo>
                    <a:pt x="182033" y="357717"/>
                    <a:pt x="176948" y="360450"/>
                    <a:pt x="171450" y="361950"/>
                  </a:cubicBezTo>
                  <a:cubicBezTo>
                    <a:pt x="165239" y="363644"/>
                    <a:pt x="158713" y="363862"/>
                    <a:pt x="152400" y="365125"/>
                  </a:cubicBezTo>
                  <a:cubicBezTo>
                    <a:pt x="148070" y="365991"/>
                    <a:pt x="134930" y="369314"/>
                    <a:pt x="130175" y="371475"/>
                  </a:cubicBezTo>
                  <a:cubicBezTo>
                    <a:pt x="77394" y="395466"/>
                    <a:pt x="122313" y="375060"/>
                    <a:pt x="95250" y="390525"/>
                  </a:cubicBezTo>
                  <a:cubicBezTo>
                    <a:pt x="91141" y="392873"/>
                    <a:pt x="86564" y="394367"/>
                    <a:pt x="82550" y="396875"/>
                  </a:cubicBezTo>
                  <a:cubicBezTo>
                    <a:pt x="64378" y="408232"/>
                    <a:pt x="75998" y="403794"/>
                    <a:pt x="60325" y="412750"/>
                  </a:cubicBezTo>
                  <a:cubicBezTo>
                    <a:pt x="49340" y="419027"/>
                    <a:pt x="48786" y="418713"/>
                    <a:pt x="38100" y="422275"/>
                  </a:cubicBezTo>
                  <a:cubicBezTo>
                    <a:pt x="34925" y="426508"/>
                    <a:pt x="28575" y="429683"/>
                    <a:pt x="28575" y="434975"/>
                  </a:cubicBezTo>
                  <a:cubicBezTo>
                    <a:pt x="28575" y="438322"/>
                    <a:pt x="34759" y="437957"/>
                    <a:pt x="38100" y="438150"/>
                  </a:cubicBezTo>
                  <a:cubicBezTo>
                    <a:pt x="89915" y="441139"/>
                    <a:pt x="141817" y="442383"/>
                    <a:pt x="193675" y="444500"/>
                  </a:cubicBezTo>
                  <a:cubicBezTo>
                    <a:pt x="238117" y="451907"/>
                    <a:pt x="184980" y="443744"/>
                    <a:pt x="266700" y="450850"/>
                  </a:cubicBezTo>
                  <a:cubicBezTo>
                    <a:pt x="329293" y="456293"/>
                    <a:pt x="215173" y="453533"/>
                    <a:pt x="327025" y="457200"/>
                  </a:cubicBezTo>
                  <a:cubicBezTo>
                    <a:pt x="377809" y="458865"/>
                    <a:pt x="428625" y="459317"/>
                    <a:pt x="479425" y="460375"/>
                  </a:cubicBezTo>
                  <a:cubicBezTo>
                    <a:pt x="478367" y="463550"/>
                    <a:pt x="478617" y="467533"/>
                    <a:pt x="476250" y="469900"/>
                  </a:cubicBezTo>
                  <a:cubicBezTo>
                    <a:pt x="473239" y="472911"/>
                    <a:pt x="452915" y="483529"/>
                    <a:pt x="447675" y="485775"/>
                  </a:cubicBezTo>
                  <a:cubicBezTo>
                    <a:pt x="444599" y="487093"/>
                    <a:pt x="441076" y="487325"/>
                    <a:pt x="438150" y="488950"/>
                  </a:cubicBezTo>
                  <a:cubicBezTo>
                    <a:pt x="407254" y="506115"/>
                    <a:pt x="431785" y="499113"/>
                    <a:pt x="403225" y="504825"/>
                  </a:cubicBezTo>
                  <a:cubicBezTo>
                    <a:pt x="400050" y="506942"/>
                    <a:pt x="397381" y="510171"/>
                    <a:pt x="393700" y="511175"/>
                  </a:cubicBezTo>
                  <a:cubicBezTo>
                    <a:pt x="385468" y="513420"/>
                    <a:pt x="376758" y="513222"/>
                    <a:pt x="368300" y="514350"/>
                  </a:cubicBezTo>
                  <a:lnTo>
                    <a:pt x="346075" y="517525"/>
                  </a:lnTo>
                  <a:cubicBezTo>
                    <a:pt x="327989" y="523554"/>
                    <a:pt x="338357" y="520837"/>
                    <a:pt x="307975" y="523875"/>
                  </a:cubicBezTo>
                  <a:lnTo>
                    <a:pt x="273050" y="527050"/>
                  </a:lnTo>
                  <a:cubicBezTo>
                    <a:pt x="239672" y="533726"/>
                    <a:pt x="275633" y="527120"/>
                    <a:pt x="222250" y="533400"/>
                  </a:cubicBezTo>
                  <a:cubicBezTo>
                    <a:pt x="156279" y="541161"/>
                    <a:pt x="238332" y="532391"/>
                    <a:pt x="190500" y="539750"/>
                  </a:cubicBezTo>
                  <a:cubicBezTo>
                    <a:pt x="181028" y="541207"/>
                    <a:pt x="171450" y="541867"/>
                    <a:pt x="161925" y="542925"/>
                  </a:cubicBezTo>
                  <a:cubicBezTo>
                    <a:pt x="158750" y="543983"/>
                    <a:pt x="155393" y="544603"/>
                    <a:pt x="152400" y="546100"/>
                  </a:cubicBezTo>
                  <a:cubicBezTo>
                    <a:pt x="148987" y="547807"/>
                    <a:pt x="146448" y="551110"/>
                    <a:pt x="142875" y="552450"/>
                  </a:cubicBezTo>
                  <a:cubicBezTo>
                    <a:pt x="137822" y="554345"/>
                    <a:pt x="132258" y="554412"/>
                    <a:pt x="127000" y="555625"/>
                  </a:cubicBezTo>
                  <a:cubicBezTo>
                    <a:pt x="118496" y="557587"/>
                    <a:pt x="110067" y="559858"/>
                    <a:pt x="101600" y="561975"/>
                  </a:cubicBezTo>
                  <a:lnTo>
                    <a:pt x="88900" y="565150"/>
                  </a:lnTo>
                  <a:cubicBezTo>
                    <a:pt x="85725" y="567267"/>
                    <a:pt x="82306" y="569057"/>
                    <a:pt x="79375" y="571500"/>
                  </a:cubicBezTo>
                  <a:cubicBezTo>
                    <a:pt x="75926" y="574375"/>
                    <a:pt x="73586" y="578534"/>
                    <a:pt x="69850" y="581025"/>
                  </a:cubicBezTo>
                  <a:cubicBezTo>
                    <a:pt x="67065" y="582881"/>
                    <a:pt x="63318" y="582703"/>
                    <a:pt x="60325" y="584200"/>
                  </a:cubicBezTo>
                  <a:cubicBezTo>
                    <a:pt x="56912" y="585907"/>
                    <a:pt x="54213" y="588843"/>
                    <a:pt x="50800" y="590550"/>
                  </a:cubicBezTo>
                  <a:cubicBezTo>
                    <a:pt x="47807" y="592047"/>
                    <a:pt x="44268" y="592228"/>
                    <a:pt x="41275" y="593725"/>
                  </a:cubicBezTo>
                  <a:cubicBezTo>
                    <a:pt x="37862" y="595432"/>
                    <a:pt x="35163" y="598368"/>
                    <a:pt x="31750" y="600075"/>
                  </a:cubicBezTo>
                  <a:cubicBezTo>
                    <a:pt x="28757" y="601572"/>
                    <a:pt x="25301" y="601932"/>
                    <a:pt x="22225" y="603250"/>
                  </a:cubicBezTo>
                  <a:cubicBezTo>
                    <a:pt x="-5238" y="615020"/>
                    <a:pt x="22338" y="605329"/>
                    <a:pt x="0" y="612775"/>
                  </a:cubicBezTo>
                  <a:cubicBezTo>
                    <a:pt x="31750" y="613833"/>
                    <a:pt x="63571" y="613574"/>
                    <a:pt x="95250" y="615950"/>
                  </a:cubicBezTo>
                  <a:cubicBezTo>
                    <a:pt x="195554" y="623473"/>
                    <a:pt x="78316" y="618974"/>
                    <a:pt x="146050" y="628650"/>
                  </a:cubicBezTo>
                  <a:lnTo>
                    <a:pt x="168275" y="631825"/>
                  </a:lnTo>
                  <a:cubicBezTo>
                    <a:pt x="172508" y="633942"/>
                    <a:pt x="176543" y="636513"/>
                    <a:pt x="180975" y="638175"/>
                  </a:cubicBezTo>
                  <a:cubicBezTo>
                    <a:pt x="185061" y="639707"/>
                    <a:pt x="189495" y="640096"/>
                    <a:pt x="193675" y="641350"/>
                  </a:cubicBezTo>
                  <a:cubicBezTo>
                    <a:pt x="200086" y="643273"/>
                    <a:pt x="206510" y="645214"/>
                    <a:pt x="212725" y="647700"/>
                  </a:cubicBezTo>
                  <a:cubicBezTo>
                    <a:pt x="234815" y="656536"/>
                    <a:pt x="223193" y="652248"/>
                    <a:pt x="247650" y="660400"/>
                  </a:cubicBezTo>
                  <a:cubicBezTo>
                    <a:pt x="250825" y="661458"/>
                    <a:pt x="253928" y="662763"/>
                    <a:pt x="257175" y="663575"/>
                  </a:cubicBezTo>
                  <a:lnTo>
                    <a:pt x="269875" y="666750"/>
                  </a:lnTo>
                  <a:cubicBezTo>
                    <a:pt x="291518" y="681179"/>
                    <a:pt x="264229" y="664868"/>
                    <a:pt x="298450" y="676275"/>
                  </a:cubicBezTo>
                  <a:cubicBezTo>
                    <a:pt x="302070" y="677482"/>
                    <a:pt x="304562" y="680918"/>
                    <a:pt x="307975" y="682625"/>
                  </a:cubicBezTo>
                  <a:cubicBezTo>
                    <a:pt x="316841" y="687058"/>
                    <a:pt x="331535" y="687805"/>
                    <a:pt x="339725" y="688975"/>
                  </a:cubicBezTo>
                  <a:cubicBezTo>
                    <a:pt x="343958" y="691092"/>
                    <a:pt x="347993" y="693663"/>
                    <a:pt x="352425" y="695325"/>
                  </a:cubicBezTo>
                  <a:cubicBezTo>
                    <a:pt x="356511" y="696857"/>
                    <a:pt x="361114" y="696781"/>
                    <a:pt x="365125" y="698500"/>
                  </a:cubicBezTo>
                  <a:cubicBezTo>
                    <a:pt x="368632" y="700003"/>
                    <a:pt x="371064" y="703546"/>
                    <a:pt x="374650" y="704850"/>
                  </a:cubicBezTo>
                  <a:cubicBezTo>
                    <a:pt x="390500" y="710614"/>
                    <a:pt x="405825" y="712025"/>
                    <a:pt x="422275" y="714375"/>
                  </a:cubicBezTo>
                  <a:cubicBezTo>
                    <a:pt x="421217" y="718608"/>
                    <a:pt x="422186" y="723989"/>
                    <a:pt x="419100" y="727075"/>
                  </a:cubicBezTo>
                  <a:cubicBezTo>
                    <a:pt x="416014" y="730161"/>
                    <a:pt x="410596" y="729051"/>
                    <a:pt x="406400" y="730250"/>
                  </a:cubicBezTo>
                  <a:cubicBezTo>
                    <a:pt x="403182" y="731169"/>
                    <a:pt x="399822" y="731838"/>
                    <a:pt x="396875" y="733425"/>
                  </a:cubicBezTo>
                  <a:cubicBezTo>
                    <a:pt x="386008" y="739276"/>
                    <a:pt x="376584" y="747891"/>
                    <a:pt x="365125" y="752475"/>
                  </a:cubicBezTo>
                  <a:cubicBezTo>
                    <a:pt x="315899" y="772165"/>
                    <a:pt x="393441" y="741978"/>
                    <a:pt x="323850" y="765175"/>
                  </a:cubicBezTo>
                  <a:cubicBezTo>
                    <a:pt x="319360" y="766672"/>
                    <a:pt x="315259" y="769177"/>
                    <a:pt x="311150" y="771525"/>
                  </a:cubicBezTo>
                  <a:cubicBezTo>
                    <a:pt x="307837" y="773418"/>
                    <a:pt x="305198" y="776535"/>
                    <a:pt x="301625" y="777875"/>
                  </a:cubicBezTo>
                  <a:cubicBezTo>
                    <a:pt x="296572" y="779770"/>
                    <a:pt x="291018" y="779879"/>
                    <a:pt x="285750" y="781050"/>
                  </a:cubicBezTo>
                  <a:cubicBezTo>
                    <a:pt x="281490" y="781997"/>
                    <a:pt x="277310" y="783278"/>
                    <a:pt x="273050" y="784225"/>
                  </a:cubicBezTo>
                  <a:cubicBezTo>
                    <a:pt x="267782" y="785396"/>
                    <a:pt x="262443" y="786229"/>
                    <a:pt x="257175" y="787400"/>
                  </a:cubicBezTo>
                  <a:cubicBezTo>
                    <a:pt x="252915" y="788347"/>
                    <a:pt x="248671" y="789376"/>
                    <a:pt x="244475" y="790575"/>
                  </a:cubicBezTo>
                  <a:cubicBezTo>
                    <a:pt x="241257" y="791494"/>
                    <a:pt x="238243" y="793151"/>
                    <a:pt x="234950" y="793750"/>
                  </a:cubicBezTo>
                  <a:cubicBezTo>
                    <a:pt x="226555" y="795276"/>
                    <a:pt x="217983" y="795628"/>
                    <a:pt x="209550" y="796925"/>
                  </a:cubicBezTo>
                  <a:cubicBezTo>
                    <a:pt x="204216" y="797746"/>
                    <a:pt x="198998" y="799213"/>
                    <a:pt x="193675" y="800100"/>
                  </a:cubicBezTo>
                  <a:cubicBezTo>
                    <a:pt x="186293" y="801330"/>
                    <a:pt x="178847" y="802137"/>
                    <a:pt x="171450" y="803275"/>
                  </a:cubicBezTo>
                  <a:cubicBezTo>
                    <a:pt x="165087" y="804254"/>
                    <a:pt x="158750" y="805392"/>
                    <a:pt x="152400" y="806450"/>
                  </a:cubicBezTo>
                  <a:cubicBezTo>
                    <a:pt x="136553" y="817015"/>
                    <a:pt x="148269" y="811086"/>
                    <a:pt x="123825" y="815975"/>
                  </a:cubicBezTo>
                  <a:cubicBezTo>
                    <a:pt x="119546" y="816831"/>
                    <a:pt x="115404" y="818294"/>
                    <a:pt x="111125" y="819150"/>
                  </a:cubicBezTo>
                  <a:cubicBezTo>
                    <a:pt x="104812" y="820413"/>
                    <a:pt x="98425" y="821267"/>
                    <a:pt x="92075" y="822325"/>
                  </a:cubicBezTo>
                  <a:cubicBezTo>
                    <a:pt x="68162" y="838267"/>
                    <a:pt x="98553" y="819549"/>
                    <a:pt x="69850" y="831850"/>
                  </a:cubicBezTo>
                  <a:cubicBezTo>
                    <a:pt x="66343" y="833353"/>
                    <a:pt x="63638" y="836307"/>
                    <a:pt x="60325" y="838200"/>
                  </a:cubicBezTo>
                  <a:cubicBezTo>
                    <a:pt x="56216" y="840548"/>
                    <a:pt x="51975" y="842686"/>
                    <a:pt x="47625" y="844550"/>
                  </a:cubicBezTo>
                  <a:cubicBezTo>
                    <a:pt x="44549" y="845868"/>
                    <a:pt x="41026" y="846100"/>
                    <a:pt x="38100" y="847725"/>
                  </a:cubicBezTo>
                  <a:cubicBezTo>
                    <a:pt x="7172" y="864907"/>
                    <a:pt x="31170" y="857395"/>
                    <a:pt x="6350" y="863600"/>
                  </a:cubicBezTo>
                  <a:cubicBezTo>
                    <a:pt x="5292" y="866775"/>
                    <a:pt x="269" y="871465"/>
                    <a:pt x="3175" y="873125"/>
                  </a:cubicBezTo>
                  <a:cubicBezTo>
                    <a:pt x="10583" y="877358"/>
                    <a:pt x="20128" y="875093"/>
                    <a:pt x="28575" y="876300"/>
                  </a:cubicBezTo>
                  <a:cubicBezTo>
                    <a:pt x="42564" y="878298"/>
                    <a:pt x="59911" y="881454"/>
                    <a:pt x="73025" y="885825"/>
                  </a:cubicBezTo>
                  <a:cubicBezTo>
                    <a:pt x="94645" y="893032"/>
                    <a:pt x="68053" y="883961"/>
                    <a:pt x="98425" y="895350"/>
                  </a:cubicBezTo>
                  <a:cubicBezTo>
                    <a:pt x="112652" y="900685"/>
                    <a:pt x="103970" y="896696"/>
                    <a:pt x="120650" y="901700"/>
                  </a:cubicBezTo>
                  <a:cubicBezTo>
                    <a:pt x="127061" y="903623"/>
                    <a:pt x="133350" y="905933"/>
                    <a:pt x="139700" y="908050"/>
                  </a:cubicBezTo>
                  <a:cubicBezTo>
                    <a:pt x="142875" y="909108"/>
                    <a:pt x="145978" y="910413"/>
                    <a:pt x="149225" y="911225"/>
                  </a:cubicBezTo>
                  <a:cubicBezTo>
                    <a:pt x="188927" y="921151"/>
                    <a:pt x="139566" y="908465"/>
                    <a:pt x="171450" y="917575"/>
                  </a:cubicBezTo>
                  <a:cubicBezTo>
                    <a:pt x="175646" y="918774"/>
                    <a:pt x="180064" y="919218"/>
                    <a:pt x="184150" y="920750"/>
                  </a:cubicBezTo>
                  <a:cubicBezTo>
                    <a:pt x="188582" y="922412"/>
                    <a:pt x="192418" y="925438"/>
                    <a:pt x="196850" y="927100"/>
                  </a:cubicBezTo>
                  <a:cubicBezTo>
                    <a:pt x="200936" y="928632"/>
                    <a:pt x="205464" y="928743"/>
                    <a:pt x="209550" y="930275"/>
                  </a:cubicBezTo>
                  <a:cubicBezTo>
                    <a:pt x="213982" y="931937"/>
                    <a:pt x="217717" y="935265"/>
                    <a:pt x="222250" y="936625"/>
                  </a:cubicBezTo>
                  <a:cubicBezTo>
                    <a:pt x="228416" y="938475"/>
                    <a:pt x="234950" y="938742"/>
                    <a:pt x="241300" y="939800"/>
                  </a:cubicBezTo>
                  <a:cubicBezTo>
                    <a:pt x="245533" y="941917"/>
                    <a:pt x="249467" y="944790"/>
                    <a:pt x="254000" y="946150"/>
                  </a:cubicBezTo>
                  <a:cubicBezTo>
                    <a:pt x="268890" y="950617"/>
                    <a:pt x="315694" y="952168"/>
                    <a:pt x="320675" y="952500"/>
                  </a:cubicBezTo>
                  <a:cubicBezTo>
                    <a:pt x="329739" y="954313"/>
                    <a:pt x="340282" y="956160"/>
                    <a:pt x="349250" y="958850"/>
                  </a:cubicBezTo>
                  <a:cubicBezTo>
                    <a:pt x="355661" y="960773"/>
                    <a:pt x="361950" y="963083"/>
                    <a:pt x="368300" y="965200"/>
                  </a:cubicBezTo>
                  <a:lnTo>
                    <a:pt x="377825" y="968375"/>
                  </a:lnTo>
                  <a:cubicBezTo>
                    <a:pt x="379942" y="971550"/>
                    <a:pt x="386068" y="974587"/>
                    <a:pt x="384175" y="977900"/>
                  </a:cubicBezTo>
                  <a:cubicBezTo>
                    <a:pt x="377485" y="989607"/>
                    <a:pt x="365724" y="989436"/>
                    <a:pt x="355600" y="993775"/>
                  </a:cubicBezTo>
                  <a:cubicBezTo>
                    <a:pt x="351250" y="995639"/>
                    <a:pt x="347390" y="998628"/>
                    <a:pt x="342900" y="1000125"/>
                  </a:cubicBezTo>
                  <a:cubicBezTo>
                    <a:pt x="334621" y="1002885"/>
                    <a:pt x="326034" y="1004646"/>
                    <a:pt x="317500" y="1006475"/>
                  </a:cubicBezTo>
                  <a:cubicBezTo>
                    <a:pt x="311205" y="1007824"/>
                    <a:pt x="304800" y="1008592"/>
                    <a:pt x="298450" y="1009650"/>
                  </a:cubicBezTo>
                  <a:cubicBezTo>
                    <a:pt x="294217" y="1011767"/>
                    <a:pt x="290240" y="1014503"/>
                    <a:pt x="285750" y="1016000"/>
                  </a:cubicBezTo>
                  <a:cubicBezTo>
                    <a:pt x="278786" y="1018321"/>
                    <a:pt x="252684" y="1021631"/>
                    <a:pt x="247650" y="1022350"/>
                  </a:cubicBezTo>
                  <a:cubicBezTo>
                    <a:pt x="244475" y="1023408"/>
                    <a:pt x="241372" y="1024713"/>
                    <a:pt x="238125" y="1025525"/>
                  </a:cubicBezTo>
                  <a:cubicBezTo>
                    <a:pt x="219998" y="1030057"/>
                    <a:pt x="225847" y="1026986"/>
                    <a:pt x="209550" y="1031875"/>
                  </a:cubicBezTo>
                  <a:cubicBezTo>
                    <a:pt x="203139" y="1033798"/>
                    <a:pt x="196994" y="1036602"/>
                    <a:pt x="190500" y="1038225"/>
                  </a:cubicBezTo>
                  <a:cubicBezTo>
                    <a:pt x="186267" y="1039283"/>
                    <a:pt x="181886" y="1039868"/>
                    <a:pt x="177800" y="1041400"/>
                  </a:cubicBezTo>
                  <a:cubicBezTo>
                    <a:pt x="173368" y="1043062"/>
                    <a:pt x="169450" y="1045886"/>
                    <a:pt x="165100" y="1047750"/>
                  </a:cubicBezTo>
                  <a:cubicBezTo>
                    <a:pt x="162024" y="1049068"/>
                    <a:pt x="158501" y="1049300"/>
                    <a:pt x="155575" y="1050925"/>
                  </a:cubicBezTo>
                  <a:cubicBezTo>
                    <a:pt x="148904" y="1054631"/>
                    <a:pt x="143929" y="1061774"/>
                    <a:pt x="136525" y="1063625"/>
                  </a:cubicBezTo>
                  <a:cubicBezTo>
                    <a:pt x="122635" y="1067098"/>
                    <a:pt x="124038" y="1065771"/>
                    <a:pt x="111125" y="1073150"/>
                  </a:cubicBezTo>
                  <a:cubicBezTo>
                    <a:pt x="107812" y="1075043"/>
                    <a:pt x="105087" y="1077950"/>
                    <a:pt x="101600" y="1079500"/>
                  </a:cubicBezTo>
                  <a:cubicBezTo>
                    <a:pt x="95483" y="1082218"/>
                    <a:pt x="82550" y="1085850"/>
                    <a:pt x="82550" y="1085850"/>
                  </a:cubicBezTo>
                  <a:cubicBezTo>
                    <a:pt x="104157" y="1102055"/>
                    <a:pt x="85380" y="1090827"/>
                    <a:pt x="111125" y="1098550"/>
                  </a:cubicBezTo>
                  <a:cubicBezTo>
                    <a:pt x="116584" y="1100188"/>
                    <a:pt x="121644" y="1102952"/>
                    <a:pt x="127000" y="1104900"/>
                  </a:cubicBezTo>
                  <a:cubicBezTo>
                    <a:pt x="133290" y="1107187"/>
                    <a:pt x="139700" y="1109133"/>
                    <a:pt x="146050" y="1111250"/>
                  </a:cubicBezTo>
                  <a:cubicBezTo>
                    <a:pt x="178061" y="1121920"/>
                    <a:pt x="128408" y="1105640"/>
                    <a:pt x="168275" y="1117600"/>
                  </a:cubicBezTo>
                  <a:cubicBezTo>
                    <a:pt x="174686" y="1119523"/>
                    <a:pt x="180975" y="1121833"/>
                    <a:pt x="187325" y="1123950"/>
                  </a:cubicBezTo>
                  <a:cubicBezTo>
                    <a:pt x="190500" y="1125008"/>
                    <a:pt x="193568" y="1126469"/>
                    <a:pt x="196850" y="1127125"/>
                  </a:cubicBezTo>
                  <a:cubicBezTo>
                    <a:pt x="202142" y="1128183"/>
                    <a:pt x="207556" y="1128749"/>
                    <a:pt x="212725" y="1130300"/>
                  </a:cubicBezTo>
                  <a:cubicBezTo>
                    <a:pt x="218184" y="1131938"/>
                    <a:pt x="223193" y="1134848"/>
                    <a:pt x="228600" y="1136650"/>
                  </a:cubicBezTo>
                  <a:cubicBezTo>
                    <a:pt x="232740" y="1138030"/>
                    <a:pt x="237104" y="1138626"/>
                    <a:pt x="241300" y="1139825"/>
                  </a:cubicBezTo>
                  <a:cubicBezTo>
                    <a:pt x="244518" y="1140744"/>
                    <a:pt x="247543" y="1142344"/>
                    <a:pt x="250825" y="1143000"/>
                  </a:cubicBezTo>
                  <a:cubicBezTo>
                    <a:pt x="258163" y="1144468"/>
                    <a:pt x="265642" y="1145117"/>
                    <a:pt x="273050" y="1146175"/>
                  </a:cubicBezTo>
                  <a:cubicBezTo>
                    <a:pt x="287595" y="1151023"/>
                    <a:pt x="279228" y="1149350"/>
                    <a:pt x="298450" y="114935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688965" y="3551237"/>
              <a:ext cx="3880048" cy="2223864"/>
              <a:chOff x="2924200" y="4293096"/>
              <a:chExt cx="3880048" cy="2223864"/>
            </a:xfrm>
          </p:grpSpPr>
          <p:sp>
            <p:nvSpPr>
              <p:cNvPr id="4" name="3 Elipse"/>
              <p:cNvSpPr/>
              <p:nvPr/>
            </p:nvSpPr>
            <p:spPr>
              <a:xfrm>
                <a:off x="4427984" y="4293096"/>
                <a:ext cx="1800200" cy="1800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5" name="4 Elipse"/>
              <p:cNvSpPr/>
              <p:nvPr/>
            </p:nvSpPr>
            <p:spPr>
              <a:xfrm>
                <a:off x="3284240" y="4293096"/>
                <a:ext cx="1800200" cy="1800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cxnSp>
            <p:nvCxnSpPr>
              <p:cNvPr id="7" name="6 Conector recto de flecha"/>
              <p:cNvCxnSpPr/>
              <p:nvPr/>
            </p:nvCxnSpPr>
            <p:spPr>
              <a:xfrm flipV="1">
                <a:off x="4716016" y="5193196"/>
                <a:ext cx="0" cy="1323764"/>
              </a:xfrm>
              <a:prstGeom prst="straightConnector1">
                <a:avLst/>
              </a:prstGeom>
              <a:ln w="3492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9 CuadroTexto"/>
              <p:cNvSpPr txBox="1"/>
              <p:nvPr/>
            </p:nvSpPr>
            <p:spPr>
              <a:xfrm>
                <a:off x="2924200" y="4293096"/>
                <a:ext cx="72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b="1" dirty="0">
                    <a:solidFill>
                      <a:schemeClr val="accent1"/>
                    </a:solidFill>
                  </a:rPr>
                  <a:t>A</a:t>
                </a:r>
                <a:endParaRPr lang="es-AR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8" name="7 CuadroTexto"/>
              <p:cNvSpPr txBox="1"/>
              <p:nvPr/>
            </p:nvSpPr>
            <p:spPr>
              <a:xfrm>
                <a:off x="6084168" y="4293096"/>
                <a:ext cx="72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b="1" dirty="0">
                    <a:solidFill>
                      <a:schemeClr val="accent1"/>
                    </a:solidFill>
                  </a:rPr>
                  <a:t>B</a:t>
                </a:r>
                <a:endParaRPr lang="es-AR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17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0"/>
            <a:ext cx="8064896" cy="112474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INNER JOIN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2533D17-4214-4514-8168-0112B584400F}"/>
              </a:ext>
            </a:extLst>
          </p:cNvPr>
          <p:cNvSpPr/>
          <p:nvPr/>
        </p:nvSpPr>
        <p:spPr>
          <a:xfrm>
            <a:off x="935596" y="980728"/>
            <a:ext cx="6768752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   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Material MAT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PRP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PRP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endParaRPr lang="es-AR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155A24-A425-40DB-B6E6-FC07ACFF3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636912"/>
            <a:ext cx="6264696" cy="38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9EFD496C-E6A8-4B7E-A509-8D0C9A2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064896" cy="112474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INNER JOIN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BD2B825-BE1B-4C01-A026-0407739C178A}"/>
              </a:ext>
            </a:extLst>
          </p:cNvPr>
          <p:cNvSpPr/>
          <p:nvPr/>
        </p:nvSpPr>
        <p:spPr>
          <a:xfrm>
            <a:off x="395513" y="908720"/>
            <a:ext cx="8352928" cy="193899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Material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Material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Cod_Material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INNER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endParaRPr lang="es-E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ON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Provisto_por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Proveedor</a:t>
            </a:r>
            <a:r>
              <a:rPr lang="es-AR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A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Cod_prov</a:t>
            </a:r>
            <a:endParaRPr lang="es-AR" sz="2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42D1024-2001-41CB-9F96-A1A4AC11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06" y="3089136"/>
            <a:ext cx="8326743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2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50229"/>
            <a:ext cx="7886700" cy="103753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LEFT OUTER JOIN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79140" y="1087760"/>
            <a:ext cx="8610922" cy="2576428"/>
          </a:xfrm>
        </p:spPr>
        <p:txBody>
          <a:bodyPr>
            <a:normAutofit lnSpcReduction="10000"/>
          </a:bodyPr>
          <a:lstStyle/>
          <a:p>
            <a:pPr marL="363538" indent="-363538"/>
            <a:r>
              <a:rPr lang="es-AR" sz="3200" dirty="0"/>
              <a:t>Se utiliza cuando queremos los registros de la tabla A y cuando sea posible juntar también los de la tabla B.</a:t>
            </a:r>
          </a:p>
          <a:p>
            <a:pPr marL="363538" indent="-363538"/>
            <a:r>
              <a:rPr lang="es-AR" sz="3200" dirty="0"/>
              <a:t>Ejemplo: Nos interesa obtener los datos del cliente (tabla cliente) y de sus tarjetas asociadas (si existen ya que no todos la tienen)</a:t>
            </a:r>
          </a:p>
          <a:p>
            <a:endParaRPr lang="es-AR" dirty="0"/>
          </a:p>
        </p:txBody>
      </p:sp>
      <p:grpSp>
        <p:nvGrpSpPr>
          <p:cNvPr id="10" name="Group 9"/>
          <p:cNvGrpSpPr/>
          <p:nvPr/>
        </p:nvGrpSpPr>
        <p:grpSpPr>
          <a:xfrm>
            <a:off x="2195736" y="3789040"/>
            <a:ext cx="4528120" cy="2274674"/>
            <a:chOff x="2195736" y="3789040"/>
            <a:chExt cx="4528120" cy="2274674"/>
          </a:xfrm>
        </p:grpSpPr>
        <p:cxnSp>
          <p:nvCxnSpPr>
            <p:cNvPr id="7" name="6 Conector recto de flecha"/>
            <p:cNvCxnSpPr/>
            <p:nvPr/>
          </p:nvCxnSpPr>
          <p:spPr>
            <a:xfrm flipV="1">
              <a:off x="3815916" y="5661248"/>
              <a:ext cx="0" cy="402466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195736" y="3789040"/>
              <a:ext cx="4528120" cy="1872208"/>
              <a:chOff x="2519772" y="4365104"/>
              <a:chExt cx="4528120" cy="1872208"/>
            </a:xfrm>
          </p:grpSpPr>
          <p:sp>
            <p:nvSpPr>
              <p:cNvPr id="5" name="4 Elipse"/>
              <p:cNvSpPr/>
              <p:nvPr/>
            </p:nvSpPr>
            <p:spPr>
              <a:xfrm>
                <a:off x="3239852" y="4365104"/>
                <a:ext cx="1800200" cy="1800200"/>
              </a:xfrm>
              <a:prstGeom prst="ellipse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4" name="3 Elipse"/>
              <p:cNvSpPr/>
              <p:nvPr/>
            </p:nvSpPr>
            <p:spPr>
              <a:xfrm>
                <a:off x="4383596" y="4437112"/>
                <a:ext cx="1800200" cy="18002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7 CuadroTexto"/>
              <p:cNvSpPr txBox="1"/>
              <p:nvPr/>
            </p:nvSpPr>
            <p:spPr>
              <a:xfrm>
                <a:off x="2519772" y="4941168"/>
                <a:ext cx="72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b="1" dirty="0">
                    <a:solidFill>
                      <a:schemeClr val="accent1"/>
                    </a:solidFill>
                  </a:rPr>
                  <a:t>A</a:t>
                </a:r>
                <a:endParaRPr lang="es-AR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8 CuadroTexto"/>
              <p:cNvSpPr txBox="1"/>
              <p:nvPr/>
            </p:nvSpPr>
            <p:spPr>
              <a:xfrm>
                <a:off x="6327812" y="4941168"/>
                <a:ext cx="7200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2800" b="1" dirty="0">
                    <a:solidFill>
                      <a:schemeClr val="accent1"/>
                    </a:solidFill>
                  </a:rPr>
                  <a:t>B</a:t>
                </a:r>
                <a:endParaRPr lang="es-AR" b="1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771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9EFD496C-E6A8-4B7E-A509-8D0C9A2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064896" cy="112474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LEFT OUTER JOIN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FD9DEA-F2E4-4ACC-85A1-479FB38E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200230"/>
            <a:ext cx="4176464" cy="320969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CCFBE14-17D2-43D1-A40D-46B3DBF2F496}"/>
              </a:ext>
            </a:extLst>
          </p:cNvPr>
          <p:cNvSpPr/>
          <p:nvPr/>
        </p:nvSpPr>
        <p:spPr>
          <a:xfrm>
            <a:off x="380998" y="1008324"/>
            <a:ext cx="8382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/>
            <a:r>
              <a:rPr lang="es-AR" sz="2200" dirty="0"/>
              <a:t>Listar los artículos que no están en ninguna almacén.</a:t>
            </a:r>
          </a:p>
          <a:p>
            <a:pPr marL="363538" indent="-363538"/>
            <a:r>
              <a:rPr lang="es-AR" sz="2200" dirty="0"/>
              <a:t>PASO 1: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AB036A-73BA-475E-835A-C735A05D2B62}"/>
              </a:ext>
            </a:extLst>
          </p:cNvPr>
          <p:cNvSpPr/>
          <p:nvPr/>
        </p:nvSpPr>
        <p:spPr>
          <a:xfrm>
            <a:off x="914443" y="1777765"/>
            <a:ext cx="6883066" cy="13234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Tiene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 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Articulo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82624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9EFD496C-E6A8-4B7E-A509-8D0C9A2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0"/>
            <a:ext cx="8064896" cy="112474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</a:rPr>
              <a:t>LEFT OUTER JOIN</a:t>
            </a:r>
            <a:endParaRPr lang="es-AR" sz="4200" dirty="0">
              <a:solidFill>
                <a:srgbClr val="572314"/>
              </a:solidFill>
              <a:latin typeface="Gill Sans MT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CCFBE14-17D2-43D1-A40D-46B3DBF2F496}"/>
              </a:ext>
            </a:extLst>
          </p:cNvPr>
          <p:cNvSpPr/>
          <p:nvPr/>
        </p:nvSpPr>
        <p:spPr>
          <a:xfrm>
            <a:off x="380998" y="1008324"/>
            <a:ext cx="83820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538" indent="-363538"/>
            <a:r>
              <a:rPr lang="es-AR" sz="2200" dirty="0"/>
              <a:t>Listar los artículos que no están en ninguna almacén.</a:t>
            </a:r>
          </a:p>
          <a:p>
            <a:pPr marL="363538" indent="-363538"/>
            <a:r>
              <a:rPr lang="es-AR" sz="2200" dirty="0"/>
              <a:t>PASO 2: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9EA1C5-E246-4583-960B-24828A26B553}"/>
              </a:ext>
            </a:extLst>
          </p:cNvPr>
          <p:cNvSpPr/>
          <p:nvPr/>
        </p:nvSpPr>
        <p:spPr>
          <a:xfrm>
            <a:off x="1052619" y="1831364"/>
            <a:ext cx="6639274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Articulo</a:t>
            </a:r>
          </a:p>
          <a:p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sz="2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Tiene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      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Articulo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Cod_art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Tiene</a:t>
            </a:r>
            <a:r>
              <a:rPr lang="en-US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Nro_alm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s-AR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9C58866-02A4-48FA-8B18-676A0DA3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924173"/>
            <a:ext cx="550516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5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3568" y="0"/>
            <a:ext cx="78867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s-AR" sz="4200" dirty="0">
                <a:solidFill>
                  <a:srgbClr val="572314"/>
                </a:solidFill>
                <a:latin typeface="Gill Sans MT"/>
                <a:ea typeface="+mn-ea"/>
                <a:cs typeface="+mn-cs"/>
              </a:rPr>
              <a:t>RIGHT OUTER JOIN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4"/>
            <a:ext cx="8538914" cy="2304256"/>
          </a:xfrm>
        </p:spPr>
        <p:txBody>
          <a:bodyPr>
            <a:noAutofit/>
          </a:bodyPr>
          <a:lstStyle/>
          <a:p>
            <a:r>
              <a:rPr lang="es-AR" sz="3200" dirty="0"/>
              <a:t>Se utiliza cuando queremos los registros de la tabla B y cuando sea posible juntar también los de la tabla A.</a:t>
            </a:r>
          </a:p>
          <a:p>
            <a:r>
              <a:rPr lang="es-AR" sz="3200" dirty="0"/>
              <a:t>Idéntico al LEFT pero identifica la posición de las tablas en el clausula «</a:t>
            </a:r>
            <a:r>
              <a:rPr lang="es-AR" sz="3200" dirty="0" err="1"/>
              <a:t>from</a:t>
            </a:r>
            <a:r>
              <a:rPr lang="es-AR" sz="3200" dirty="0"/>
              <a:t>» </a:t>
            </a:r>
          </a:p>
          <a:p>
            <a:endParaRPr lang="es-AR" sz="3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339752" y="3717032"/>
            <a:ext cx="3528392" cy="2069424"/>
            <a:chOff x="3059832" y="4437112"/>
            <a:chExt cx="3528392" cy="2069424"/>
          </a:xfrm>
        </p:grpSpPr>
        <p:sp>
          <p:nvSpPr>
            <p:cNvPr id="5" name="4 Elipse"/>
            <p:cNvSpPr/>
            <p:nvPr/>
          </p:nvSpPr>
          <p:spPr>
            <a:xfrm>
              <a:off x="4283968" y="4437112"/>
              <a:ext cx="1800200" cy="18002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7" name="6 Conector recto de flecha"/>
            <p:cNvCxnSpPr/>
            <p:nvPr/>
          </p:nvCxnSpPr>
          <p:spPr>
            <a:xfrm flipV="1">
              <a:off x="5220072" y="6237312"/>
              <a:ext cx="0" cy="26922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3 Elipse"/>
            <p:cNvSpPr/>
            <p:nvPr/>
          </p:nvSpPr>
          <p:spPr>
            <a:xfrm>
              <a:off x="3275856" y="4449503"/>
              <a:ext cx="1800200" cy="1800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0" name="9 CuadroTexto"/>
            <p:cNvSpPr txBox="1"/>
            <p:nvPr/>
          </p:nvSpPr>
          <p:spPr>
            <a:xfrm>
              <a:off x="3059832" y="443711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b="1" dirty="0">
                  <a:solidFill>
                    <a:schemeClr val="accent1"/>
                  </a:solidFill>
                </a:rPr>
                <a:t>A</a:t>
              </a:r>
              <a:endParaRPr lang="es-AR" b="1" dirty="0">
                <a:solidFill>
                  <a:schemeClr val="accent1"/>
                </a:solidFill>
              </a:endParaRPr>
            </a:p>
          </p:txBody>
        </p:sp>
        <p:sp>
          <p:nvSpPr>
            <p:cNvPr id="11" name="10 CuadroTexto"/>
            <p:cNvSpPr txBox="1"/>
            <p:nvPr/>
          </p:nvSpPr>
          <p:spPr>
            <a:xfrm>
              <a:off x="5868144" y="4437112"/>
              <a:ext cx="720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b="1" dirty="0">
                  <a:solidFill>
                    <a:schemeClr val="accent1"/>
                  </a:solidFill>
                </a:rPr>
                <a:t>B</a:t>
              </a:r>
              <a:endParaRPr lang="es-AR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750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9317</TotalTime>
  <Words>764</Words>
  <Application>Microsoft Office PowerPoint</Application>
  <PresentationFormat>Presentación en pantalla (4:3)</PresentationFormat>
  <Paragraphs>128</Paragraphs>
  <Slides>20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Gill Sans MT</vt:lpstr>
      <vt:lpstr>Times New Roman</vt:lpstr>
      <vt:lpstr>Tema de Office</vt:lpstr>
      <vt:lpstr>Presentación de PowerPoint</vt:lpstr>
      <vt:lpstr>SQL – Tipos de Juntas</vt:lpstr>
      <vt:lpstr>INNER JOIN</vt:lpstr>
      <vt:lpstr>INNER JOIN</vt:lpstr>
      <vt:lpstr>INNER JOIN</vt:lpstr>
      <vt:lpstr>LEFT OUTER JOIN</vt:lpstr>
      <vt:lpstr>LEFT OUTER JOIN</vt:lpstr>
      <vt:lpstr>LEFT OUTER JOIN</vt:lpstr>
      <vt:lpstr>RIGHT OUTER JOIN</vt:lpstr>
      <vt:lpstr>FULL OUTER JOIN</vt:lpstr>
      <vt:lpstr>FULL OUTER JOIN</vt:lpstr>
      <vt:lpstr>CROSS JOIN</vt:lpstr>
      <vt:lpstr>CROSS JOIN</vt:lpstr>
      <vt:lpstr>Presentación de PowerPoint</vt:lpstr>
      <vt:lpstr>Clausula IN/NOT IN</vt:lpstr>
      <vt:lpstr>Clausula IN/NOT IN</vt:lpstr>
      <vt:lpstr>Clausula EXISTS / NOT EXISTS</vt:lpstr>
      <vt:lpstr>Clausula EXISTS / NOT EXISTS</vt:lpstr>
      <vt:lpstr>Clausula EXISTS / NOT EXISTS</vt:lpstr>
      <vt:lpstr>Ejercicio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Minería de Datos y Descubrimiento del Conocimiento</dc:title>
  <dc:creator>Cristobal</dc:creator>
  <cp:lastModifiedBy>Jose Eduardo Leta</cp:lastModifiedBy>
  <cp:revision>125</cp:revision>
  <dcterms:created xsi:type="dcterms:W3CDTF">2010-06-15T23:19:41Z</dcterms:created>
  <dcterms:modified xsi:type="dcterms:W3CDTF">2020-10-11T15:09:30Z</dcterms:modified>
</cp:coreProperties>
</file>