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3" r:id="rId2"/>
  </p:sldMasterIdLst>
  <p:notesMasterIdLst>
    <p:notesMasterId r:id="rId49"/>
  </p:notesMasterIdLst>
  <p:sldIdLst>
    <p:sldId id="256" r:id="rId3"/>
    <p:sldId id="343" r:id="rId4"/>
    <p:sldId id="259" r:id="rId5"/>
    <p:sldId id="350" r:id="rId6"/>
    <p:sldId id="260" r:id="rId7"/>
    <p:sldId id="349" r:id="rId8"/>
    <p:sldId id="344" r:id="rId9"/>
    <p:sldId id="345" r:id="rId10"/>
    <p:sldId id="346" r:id="rId11"/>
    <p:sldId id="347" r:id="rId12"/>
    <p:sldId id="348" r:id="rId13"/>
    <p:sldId id="352" r:id="rId14"/>
    <p:sldId id="279" r:id="rId15"/>
    <p:sldId id="315" r:id="rId16"/>
    <p:sldId id="330" r:id="rId17"/>
    <p:sldId id="333" r:id="rId18"/>
    <p:sldId id="326" r:id="rId19"/>
    <p:sldId id="353" r:id="rId20"/>
    <p:sldId id="354" r:id="rId21"/>
    <p:sldId id="355" r:id="rId22"/>
    <p:sldId id="356" r:id="rId23"/>
    <p:sldId id="340" r:id="rId24"/>
    <p:sldId id="331" r:id="rId25"/>
    <p:sldId id="363" r:id="rId26"/>
    <p:sldId id="368" r:id="rId27"/>
    <p:sldId id="327" r:id="rId28"/>
    <p:sldId id="357" r:id="rId29"/>
    <p:sldId id="328" r:id="rId30"/>
    <p:sldId id="358" r:id="rId31"/>
    <p:sldId id="359" r:id="rId32"/>
    <p:sldId id="360" r:id="rId33"/>
    <p:sldId id="339" r:id="rId34"/>
    <p:sldId id="332" r:id="rId35"/>
    <p:sldId id="364" r:id="rId36"/>
    <p:sldId id="365" r:id="rId37"/>
    <p:sldId id="324" r:id="rId38"/>
    <p:sldId id="361" r:id="rId39"/>
    <p:sldId id="362" r:id="rId40"/>
    <p:sldId id="334" r:id="rId41"/>
    <p:sldId id="335" r:id="rId42"/>
    <p:sldId id="366" r:id="rId43"/>
    <p:sldId id="336" r:id="rId44"/>
    <p:sldId id="367" r:id="rId45"/>
    <p:sldId id="337" r:id="rId46"/>
    <p:sldId id="338" r:id="rId47"/>
    <p:sldId id="275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C7656F2-D5B0-4EBF-A8E6-B21B0E9A8EA7}" type="slidenum">
              <a:rPr lang="en-US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8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1C41805-723F-4927-91A3-E3FA317D2F9D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98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03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08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03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7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87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2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30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0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A077D4-156E-434D-8B90-BECC6A024F15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955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0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2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0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8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1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0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72576-8482-4742-9F20-9D8A65142573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9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72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572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18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8FE3D-41F6-415C-BB13-67104097A9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41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098A5-13AC-40FB-AD7E-2E6FEB1A69C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12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4D9F-23ED-466D-9972-C70FE4A7B64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93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B3F8-137A-4B71-8F2B-D38A9A5CEA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93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4EE34-AE65-4339-BBEE-F0C0B007B6D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43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12DB8-D6D4-446B-BC35-A1C4E28FA0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669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8A63B-A007-452B-98EE-FF52E32ACE8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56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E3F47-478B-4D4B-A7F9-8C416EE206F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84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0279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3FFB1-1EC2-43DB-9093-52EC129E080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81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72D7A-2365-49DB-80FA-70AC3DF5A7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165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63755-684C-4D03-8B1C-B547363BADD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9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94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693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6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72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745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02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935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97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B12DB8-D6D4-446B-BC35-A1C4E28FA0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1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taegui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ta@unlam.edu.a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456DC25B-258A-44D9-B6BD-B8B93D7780FE}"/>
              </a:ext>
            </a:extLst>
          </p:cNvPr>
          <p:cNvSpPr txBox="1">
            <a:spLocks/>
          </p:cNvSpPr>
          <p:nvPr/>
        </p:nvSpPr>
        <p:spPr>
          <a:xfrm>
            <a:off x="251520" y="116631"/>
            <a:ext cx="8640960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</a:p>
          <a:p>
            <a:pPr>
              <a:lnSpc>
                <a:spcPct val="120000"/>
              </a:lnSpc>
            </a:pPr>
            <a:b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7135A-36CE-4ACE-9E6E-3AAD20F23B0B}"/>
              </a:ext>
            </a:extLst>
          </p:cNvPr>
          <p:cNvSpPr/>
          <p:nvPr/>
        </p:nvSpPr>
        <p:spPr>
          <a:xfrm>
            <a:off x="153045" y="2817846"/>
            <a:ext cx="8864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60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SQL - DDL</a:t>
            </a:r>
            <a:endParaRPr kumimoji="0" lang="es-ES" sz="6000" b="0" i="0" u="none" strike="noStrike" kern="0" cap="none" spc="0" normalizeH="0" baseline="0" noProof="0" dirty="0">
              <a:ln>
                <a:solidFill>
                  <a:srgbClr val="5B9BD5"/>
                </a:solidFill>
              </a:ln>
              <a:solidFill>
                <a:srgbClr val="44546A"/>
              </a:solidFill>
              <a:effectLst/>
              <a:uLnTx/>
              <a:uFillTx/>
            </a:endParaRPr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9FDBB609-7817-4F5D-8BE5-3C06EB14837D}"/>
              </a:ext>
            </a:extLst>
          </p:cNvPr>
          <p:cNvSpPr txBox="1">
            <a:spLocks/>
          </p:cNvSpPr>
          <p:nvPr/>
        </p:nvSpPr>
        <p:spPr>
          <a:xfrm>
            <a:off x="287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</a:t>
            </a:r>
            <a:r>
              <a:rPr kumimoji="0" lang="es-ES" sz="3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Otaegui</a:t>
            </a: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jotaegui@unlam.edu.ar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Leta	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jleta@unlam.edu.ar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00050" y="0"/>
            <a:ext cx="8533350" cy="8572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Esquemas SQL Server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EB624A-7CD6-4FFA-A55A-E1CEB3FC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160" y="987209"/>
            <a:ext cx="3171825" cy="53625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57AF65C-FD1D-4992-BE6A-CC8F794D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62" y="987209"/>
            <a:ext cx="3352381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02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00050" y="0"/>
            <a:ext cx="8533350" cy="8572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Instrucciones SQL</a:t>
            </a:r>
          </a:p>
        </p:txBody>
      </p:sp>
      <p:sp>
        <p:nvSpPr>
          <p:cNvPr id="54" name="CustomShape 2"/>
          <p:cNvSpPr/>
          <p:nvPr/>
        </p:nvSpPr>
        <p:spPr>
          <a:xfrm>
            <a:off x="214314" y="1602978"/>
            <a:ext cx="4835988" cy="47597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 marL="342900" indent="-34290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ES" sz="2900" dirty="0">
                <a:solidFill>
                  <a:srgbClr val="000000"/>
                </a:solidFill>
              </a:rPr>
              <a:t>Con la instrucción creamos un esquema de nombre </a:t>
            </a:r>
            <a:r>
              <a:rPr lang="es-AR" sz="2900" dirty="0">
                <a:solidFill>
                  <a:srgbClr val="000000"/>
                </a:solidFill>
              </a:rPr>
              <a:t>Ejercicio_1</a:t>
            </a:r>
            <a:r>
              <a:rPr lang="es-ES" sz="2900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ES" sz="2900" dirty="0">
                <a:solidFill>
                  <a:srgbClr val="000000"/>
                </a:solidFill>
              </a:rPr>
              <a:t>AUTHORIZATION solicita los permisos a </a:t>
            </a:r>
            <a:r>
              <a:rPr lang="es-ES" sz="2900" dirty="0" err="1">
                <a:solidFill>
                  <a:srgbClr val="000000"/>
                </a:solidFill>
              </a:rPr>
              <a:t>dbo</a:t>
            </a:r>
            <a:r>
              <a:rPr lang="es-ES" sz="2900" dirty="0">
                <a:solidFill>
                  <a:srgbClr val="000000"/>
                </a:solidFill>
              </a:rPr>
              <a:t> para que el nuevo esquema sea por defecto, si al crear un objeto no se especifica el esquema.</a:t>
            </a:r>
          </a:p>
          <a:p>
            <a:pPr marL="342900" indent="-34290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2900" dirty="0">
                <a:solidFill>
                  <a:srgbClr val="000000"/>
                </a:solidFill>
              </a:rPr>
              <a:t>Borrar un esquema:</a:t>
            </a:r>
          </a:p>
          <a:p>
            <a:pPr marL="266700"/>
            <a:r>
              <a:rPr lang="es-AR" sz="27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AR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ExpyAdmDB</a:t>
            </a:r>
            <a:r>
              <a:rPr lang="es-AR" sz="27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266700"/>
            <a:r>
              <a:rPr lang="es-AR" sz="27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s-AR" sz="2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700" dirty="0">
                <a:solidFill>
                  <a:srgbClr val="0000FF"/>
                </a:solidFill>
                <a:latin typeface="Consolas" panose="020B0609020204030204" pitchFamily="49" charset="0"/>
              </a:rPr>
              <a:t>SCHEMA </a:t>
            </a:r>
            <a:r>
              <a:rPr lang="es-AR" sz="2700" dirty="0">
                <a:solidFill>
                  <a:srgbClr val="000000"/>
                </a:solidFill>
                <a:latin typeface="Consolas" panose="020B0609020204030204" pitchFamily="49" charset="0"/>
              </a:rPr>
              <a:t>Ejercicio_</a:t>
            </a:r>
            <a:r>
              <a:rPr lang="es-AR" sz="27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ES" sz="27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7601BC-AEFB-4464-A27C-90DE8AF8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13" y="1602978"/>
            <a:ext cx="3250393" cy="516137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9697017-26B9-4222-BA67-4F47C01BD7D8}"/>
              </a:ext>
            </a:extLst>
          </p:cNvPr>
          <p:cNvSpPr/>
          <p:nvPr/>
        </p:nvSpPr>
        <p:spPr>
          <a:xfrm>
            <a:off x="210600" y="745729"/>
            <a:ext cx="87190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/>
            <a:r>
              <a:rPr lang="es-AR" sz="25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A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ExpyAdmDB</a:t>
            </a:r>
            <a:r>
              <a:rPr lang="es-AR" sz="25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266700"/>
            <a:r>
              <a:rPr lang="es-AR" sz="2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A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500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s-AR" sz="25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 </a:t>
            </a:r>
            <a:r>
              <a:rPr lang="es-AR" sz="2500" dirty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r>
              <a:rPr lang="es-A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s-AR" sz="25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1479595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00050" y="0"/>
            <a:ext cx="8533350" cy="8572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Instrucciones SQL</a:t>
            </a:r>
          </a:p>
        </p:txBody>
      </p:sp>
      <p:sp>
        <p:nvSpPr>
          <p:cNvPr id="54" name="CustomShape 2"/>
          <p:cNvSpPr/>
          <p:nvPr/>
        </p:nvSpPr>
        <p:spPr>
          <a:xfrm>
            <a:off x="214313" y="857250"/>
            <a:ext cx="8719087" cy="585303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70000" lnSpcReduction="20000"/>
          </a:bodyPr>
          <a:lstStyle/>
          <a:p>
            <a:pPr marL="342900" indent="-34290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Borrar un esquema:</a:t>
            </a:r>
          </a:p>
          <a:p>
            <a:pPr marL="801688" indent="-84138"/>
            <a:r>
              <a:rPr lang="es-AR" sz="40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AR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ExpyAdmDB</a:t>
            </a:r>
            <a:r>
              <a:rPr lang="es-AR" sz="4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801688" indent="-84138"/>
            <a:r>
              <a:rPr lang="es-AR" sz="40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s-AR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4000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s-AR" sz="4000" dirty="0">
                <a:solidFill>
                  <a:srgbClr val="000000"/>
                </a:solidFill>
                <a:latin typeface="Consolas" panose="020B0609020204030204" pitchFamily="49" charset="0"/>
              </a:rPr>
              <a:t> Ejercicio_</a:t>
            </a:r>
            <a:r>
              <a:rPr lang="es-AR" sz="4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4000" dirty="0"/>
          </a:p>
          <a:p>
            <a:endParaRPr lang="es-AR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s-AR" dirty="0"/>
          </a:p>
          <a:p>
            <a:pPr marL="900113" indent="-34290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0000"/>
                </a:solidFill>
              </a:rPr>
              <a:t>Con la instrucción creamos un esquema de nombre </a:t>
            </a:r>
            <a:r>
              <a:rPr lang="es-AR" sz="3200" dirty="0">
                <a:solidFill>
                  <a:srgbClr val="000000"/>
                </a:solidFill>
                <a:latin typeface="Consolas" panose="020B0609020204030204" pitchFamily="49" charset="0"/>
              </a:rPr>
              <a:t>Ejercicio_1</a:t>
            </a:r>
            <a:r>
              <a:rPr lang="es-ES" sz="3200" dirty="0">
                <a:solidFill>
                  <a:srgbClr val="000000"/>
                </a:solidFill>
              </a:rPr>
              <a:t>.</a:t>
            </a:r>
          </a:p>
          <a:p>
            <a:pPr marL="900113" indent="-34290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0000"/>
                </a:solidFill>
              </a:rPr>
              <a:t>AUTHORIZATION solicita los permisos a </a:t>
            </a:r>
            <a:r>
              <a:rPr lang="es-ES" sz="3200" dirty="0" err="1">
                <a:solidFill>
                  <a:srgbClr val="000000"/>
                </a:solidFill>
              </a:rPr>
              <a:t>dbo</a:t>
            </a:r>
            <a:r>
              <a:rPr lang="es-ES" sz="3200" dirty="0">
                <a:solidFill>
                  <a:srgbClr val="000000"/>
                </a:solidFill>
              </a:rPr>
              <a:t> para que el nuevo esquema sea por defecto, si al crear un objeto no se especifica el esquema.</a:t>
            </a:r>
            <a:endParaRPr lang="es-ES" sz="26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Asignar esquema</a:t>
            </a:r>
          </a:p>
          <a:p>
            <a:pPr marL="365125"/>
            <a:r>
              <a:rPr lang="es-ES" sz="3000" dirty="0">
                <a:solidFill>
                  <a:srgbClr val="000000"/>
                </a:solidFill>
              </a:rPr>
              <a:t>Vamos a crear una nueva tabla y la asignaremos al esquema creado anteriormente, para ello en la posición del nombre de la tabla se antepone el esquema </a:t>
            </a:r>
            <a:r>
              <a:rPr lang="en-US" sz="3200" dirty="0" err="1"/>
              <a:t>ExpyAdmBD</a:t>
            </a:r>
            <a:r>
              <a:rPr lang="en-US" sz="3200" dirty="0"/>
              <a:t> </a:t>
            </a:r>
            <a:r>
              <a:rPr lang="es-ES" sz="3000" dirty="0">
                <a:solidFill>
                  <a:srgbClr val="000000"/>
                </a:solidFill>
              </a:rPr>
              <a:t>asignando mediante el punto a la nueva tabla.</a:t>
            </a:r>
          </a:p>
          <a:p>
            <a:pPr marL="365125"/>
            <a:endParaRPr lang="es-ES" sz="3000" dirty="0">
              <a:solidFill>
                <a:srgbClr val="000000"/>
              </a:solidFill>
            </a:endParaRPr>
          </a:p>
          <a:p>
            <a:pPr marL="900113"/>
            <a:r>
              <a:rPr lang="es-AR" sz="4000" dirty="0"/>
              <a:t>CREATE TABLE </a:t>
            </a:r>
            <a:r>
              <a:rPr lang="es-AR" sz="4000" dirty="0" err="1"/>
              <a:t>ExpyAdmBD.Persona</a:t>
            </a:r>
            <a:r>
              <a:rPr lang="es-AR" sz="4000" dirty="0"/>
              <a:t>(</a:t>
            </a:r>
          </a:p>
          <a:p>
            <a:pPr marL="900113"/>
            <a:r>
              <a:rPr lang="es-AR" sz="4000" dirty="0"/>
              <a:t>    Id INT,</a:t>
            </a:r>
          </a:p>
          <a:p>
            <a:pPr marL="900113"/>
            <a:r>
              <a:rPr lang="es-AR" sz="4000" dirty="0"/>
              <a:t>    Nombre VARCHAR(20)</a:t>
            </a:r>
          </a:p>
          <a:p>
            <a:pPr marL="900113"/>
            <a:r>
              <a:rPr lang="es-AR" sz="4000" dirty="0"/>
              <a:t>);</a:t>
            </a:r>
            <a:endParaRPr lang="es-AR" sz="3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9685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-546"/>
            <a:ext cx="8640887" cy="10532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SQL – DDL</a:t>
            </a:r>
            <a:endParaRPr lang="es-ES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16386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496944" cy="544867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AR" sz="3200" dirty="0"/>
              <a:t>Lenguaje de definición de datos.</a:t>
            </a:r>
          </a:p>
          <a:p>
            <a:pPr algn="just">
              <a:lnSpc>
                <a:spcPct val="90000"/>
              </a:lnSpc>
            </a:pPr>
            <a:r>
              <a:rPr lang="es-AR" sz="3200" dirty="0"/>
              <a:t>Modifica la estructura de los objetos de base de datos.</a:t>
            </a:r>
          </a:p>
          <a:p>
            <a:pPr algn="just">
              <a:lnSpc>
                <a:spcPct val="90000"/>
              </a:lnSpc>
            </a:pPr>
            <a:r>
              <a:rPr lang="es-AR" sz="3200" dirty="0"/>
              <a:t>Las tres operaciones más importantes:</a:t>
            </a:r>
          </a:p>
          <a:p>
            <a:pPr algn="just">
              <a:lnSpc>
                <a:spcPct val="90000"/>
              </a:lnSpc>
            </a:pPr>
            <a:endParaRPr lang="es-AR" sz="3200" dirty="0"/>
          </a:p>
          <a:p>
            <a:pPr lvl="1" algn="just">
              <a:lnSpc>
                <a:spcPct val="90000"/>
              </a:lnSpc>
            </a:pPr>
            <a:r>
              <a:rPr lang="es-AR" sz="3200" dirty="0"/>
              <a:t>CREATE</a:t>
            </a:r>
          </a:p>
          <a:p>
            <a:pPr lvl="1" algn="just">
              <a:lnSpc>
                <a:spcPct val="90000"/>
              </a:lnSpc>
            </a:pPr>
            <a:r>
              <a:rPr lang="es-AR" sz="3200" dirty="0"/>
              <a:t>ALTER</a:t>
            </a:r>
          </a:p>
          <a:p>
            <a:pPr lvl="1" algn="just">
              <a:lnSpc>
                <a:spcPct val="90000"/>
              </a:lnSpc>
            </a:pPr>
            <a:r>
              <a:rPr lang="es-AR" sz="3200" dirty="0"/>
              <a:t>DROP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25563"/>
            <a:ext cx="8424936" cy="5127773"/>
          </a:xfrm>
        </p:spPr>
        <p:txBody>
          <a:bodyPr>
            <a:normAutofit/>
          </a:bodyPr>
          <a:lstStyle/>
          <a:p>
            <a:r>
              <a:rPr lang="es-AR" sz="3200" dirty="0"/>
              <a:t>Nombre que identifica el contenido.</a:t>
            </a:r>
          </a:p>
          <a:p>
            <a:r>
              <a:rPr lang="es-AR" sz="3200" dirty="0"/>
              <a:t>No puede contener palabras reservadas.</a:t>
            </a:r>
          </a:p>
          <a:p>
            <a:r>
              <a:rPr lang="es-AR" sz="3200" dirty="0"/>
              <a:t>Tiene un límite de cantidad de caracteres: Ejemplo: Oracle 30 caracteres.</a:t>
            </a:r>
          </a:p>
          <a:p>
            <a:r>
              <a:rPr lang="es-AR" sz="3200" dirty="0"/>
              <a:t>En el caso de las vistas/tablas, las columnas también deben ser auto descriptivos.</a:t>
            </a:r>
          </a:p>
          <a:p>
            <a:r>
              <a:rPr lang="es-AR" sz="3200" dirty="0"/>
              <a:t>Se pueden indicar restricciones (</a:t>
            </a:r>
            <a:r>
              <a:rPr lang="es-AR" sz="3200" dirty="0" err="1"/>
              <a:t>Constraint</a:t>
            </a:r>
            <a:r>
              <a:rPr lang="es-AR" sz="3200" dirty="0"/>
              <a:t>).</a:t>
            </a:r>
          </a:p>
          <a:p>
            <a:r>
              <a:rPr lang="es-AR" sz="3200" dirty="0"/>
              <a:t>Se pueden dar indicaciones respecto a donde se aloja (recurso físico).</a:t>
            </a:r>
          </a:p>
        </p:txBody>
      </p:sp>
    </p:spTree>
    <p:extLst>
      <p:ext uri="{BB962C8B-B14F-4D97-AF65-F5344CB8AC3E}">
        <p14:creationId xmlns:p14="http://schemas.microsoft.com/office/powerpoint/2010/main" val="413178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1747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ALTER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25563"/>
            <a:ext cx="8507462" cy="52367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AR" sz="3200" dirty="0"/>
              <a:t>Se utiliza para modificar objetos existentes.</a:t>
            </a:r>
          </a:p>
          <a:p>
            <a:pPr>
              <a:lnSpc>
                <a:spcPct val="100000"/>
              </a:lnSpc>
            </a:pPr>
            <a:r>
              <a:rPr lang="es-AR" sz="3200" dirty="0"/>
              <a:t>Muchos objetos o características de objetos no pueden ser modificadas. Ej. Tablas particionadas en Teradata.</a:t>
            </a:r>
          </a:p>
          <a:p>
            <a:pPr>
              <a:lnSpc>
                <a:spcPct val="100000"/>
              </a:lnSpc>
            </a:pPr>
            <a:r>
              <a:rPr lang="es-AR" sz="3200" dirty="0"/>
              <a:t>Ej. SQL Server no permite modificar:</a:t>
            </a:r>
          </a:p>
          <a:p>
            <a:pPr lvl="1">
              <a:lnSpc>
                <a:spcPct val="100000"/>
              </a:lnSpc>
            </a:pPr>
            <a:r>
              <a:rPr lang="es-AR" sz="3200" dirty="0"/>
              <a:t>Campos de tipo </a:t>
            </a:r>
            <a:r>
              <a:rPr lang="es-AR" sz="3200" dirty="0" err="1"/>
              <a:t>text</a:t>
            </a:r>
            <a:r>
              <a:rPr lang="es-AR" sz="3200" dirty="0"/>
              <a:t>, </a:t>
            </a:r>
            <a:r>
              <a:rPr lang="es-AR" sz="3200" dirty="0" err="1"/>
              <a:t>image</a:t>
            </a:r>
            <a:r>
              <a:rPr lang="es-AR" sz="3200" dirty="0"/>
              <a:t>, </a:t>
            </a:r>
            <a:r>
              <a:rPr lang="es-AR" sz="3200" dirty="0" err="1"/>
              <a:t>ntext</a:t>
            </a:r>
            <a:r>
              <a:rPr lang="es-AR" sz="3200" dirty="0"/>
              <a:t> y </a:t>
            </a:r>
            <a:r>
              <a:rPr lang="es-AR" sz="3200" dirty="0" err="1"/>
              <a:t>timestamp</a:t>
            </a:r>
            <a:r>
              <a:rPr lang="es-AR" sz="3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s-AR" sz="3200" dirty="0"/>
              <a:t>Un campo que es usado en un campo calculado</a:t>
            </a:r>
          </a:p>
        </p:txBody>
      </p:sp>
    </p:spTree>
    <p:extLst>
      <p:ext uri="{BB962C8B-B14F-4D97-AF65-F5344CB8AC3E}">
        <p14:creationId xmlns:p14="http://schemas.microsoft.com/office/powerpoint/2010/main" val="303663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"/>
            <a:ext cx="7886700" cy="1052736"/>
          </a:xfrm>
        </p:spPr>
        <p:txBody>
          <a:bodyPr/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DROP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7"/>
            <a:ext cx="8466906" cy="5472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3200" dirty="0"/>
              <a:t>Se utiliza para eliminar objetos.</a:t>
            </a:r>
          </a:p>
          <a:p>
            <a:pPr>
              <a:lnSpc>
                <a:spcPct val="100000"/>
              </a:lnSpc>
            </a:pPr>
            <a:r>
              <a:rPr lang="es-AR" sz="3200" dirty="0"/>
              <a:t>La diferencia entre TRUNCATE y DROP es que TRUNCATE elimina todo rastro del contenido de la tabla.</a:t>
            </a:r>
          </a:p>
          <a:p>
            <a:pPr>
              <a:lnSpc>
                <a:spcPct val="150000"/>
              </a:lnSpc>
            </a:pPr>
            <a:r>
              <a:rPr lang="es-AR" sz="3200" dirty="0"/>
              <a:t>Ejemplos:</a:t>
            </a:r>
          </a:p>
          <a:p>
            <a:pPr lvl="2"/>
            <a:r>
              <a:rPr lang="es-AR" sz="3200" dirty="0"/>
              <a:t>DROP TABLE NOMBRETABLA;</a:t>
            </a:r>
          </a:p>
          <a:p>
            <a:pPr lvl="2"/>
            <a:r>
              <a:rPr lang="es-AR" sz="3200" dirty="0"/>
              <a:t>DROP VIEW NOMBREVISTA;</a:t>
            </a:r>
          </a:p>
          <a:p>
            <a:pPr lvl="2"/>
            <a:r>
              <a:rPr lang="es-AR" sz="3200" dirty="0"/>
              <a:t>DROP INDEX NOMBREINDICE;</a:t>
            </a:r>
          </a:p>
        </p:txBody>
      </p:sp>
    </p:spTree>
    <p:extLst>
      <p:ext uri="{BB962C8B-B14F-4D97-AF65-F5344CB8AC3E}">
        <p14:creationId xmlns:p14="http://schemas.microsoft.com/office/powerpoint/2010/main" val="293638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1158" y="17347"/>
            <a:ext cx="7886700" cy="963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7057784" cy="575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30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39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TABLE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BE4738-AC7C-4FE9-9B86-6F47D2A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9483"/>
            <a:ext cx="7886700" cy="5037480"/>
          </a:xfrm>
        </p:spPr>
        <p:txBody>
          <a:bodyPr/>
          <a:lstStyle/>
          <a:p>
            <a:pPr marL="0" indent="0">
              <a:buNone/>
            </a:pPr>
            <a:r>
              <a:rPr lang="es-AR" sz="2500" dirty="0"/>
              <a:t>Creo la tabla </a:t>
            </a:r>
            <a:r>
              <a:rPr lang="es-AR" sz="2500" dirty="0" err="1"/>
              <a:t>Almacen</a:t>
            </a:r>
            <a:r>
              <a:rPr lang="es-AR" sz="2500" dirty="0"/>
              <a:t> para el esquema Ejercicio_1:</a:t>
            </a:r>
          </a:p>
          <a:p>
            <a:pPr marL="0" indent="0">
              <a:buNone/>
            </a:pPr>
            <a:endParaRPr lang="es-AR" sz="2500" dirty="0"/>
          </a:p>
          <a:p>
            <a:pPr marL="717550" indent="0">
              <a:buNone/>
            </a:pP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17550" indent="0">
              <a:buNone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Nro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17550" indent="0">
              <a:buNone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Responsable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17550" indent="0">
              <a:buNone/>
            </a:pP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717550" indent="0">
              <a:buNone/>
            </a:pPr>
            <a:endParaRPr lang="es-A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500" dirty="0"/>
              <a:t>Observar:</a:t>
            </a:r>
          </a:p>
          <a:p>
            <a:pPr marL="0" indent="0">
              <a:buNone/>
            </a:pP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NULL </a:t>
            </a:r>
            <a:r>
              <a:rPr lang="es-AR" sz="2500" dirty="0"/>
              <a:t>-&gt; especifica que el campo no puede ser nulo</a:t>
            </a:r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AR" sz="2500" dirty="0"/>
              <a:t>-&gt; especifica que el campo </a:t>
            </a:r>
            <a:r>
              <a:rPr lang="es-AR" sz="2500" dirty="0" err="1"/>
              <a:t>Nro</a:t>
            </a:r>
            <a:r>
              <a:rPr lang="es-AR" sz="2500" dirty="0"/>
              <a:t> será la clave principal de la tabla</a:t>
            </a:r>
          </a:p>
        </p:txBody>
      </p:sp>
    </p:spTree>
    <p:extLst>
      <p:ext uri="{BB962C8B-B14F-4D97-AF65-F5344CB8AC3E}">
        <p14:creationId xmlns:p14="http://schemas.microsoft.com/office/powerpoint/2010/main" val="56369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103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</a:rPr>
              <a:t>CREATE TABLE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16EA87-B1BD-4E65-AE5B-1FA1951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13447"/>
            <a:ext cx="7489761" cy="55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0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210600" y="-1"/>
            <a:ext cx="8722800" cy="13364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SQL Server</a:t>
            </a:r>
          </a:p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Bases de Datos de Sistema</a:t>
            </a:r>
          </a:p>
        </p:txBody>
      </p:sp>
      <p:sp>
        <p:nvSpPr>
          <p:cNvPr id="54" name="CustomShape 2"/>
          <p:cNvSpPr/>
          <p:nvPr/>
        </p:nvSpPr>
        <p:spPr>
          <a:xfrm>
            <a:off x="214313" y="1336430"/>
            <a:ext cx="8719087" cy="55215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77500" lnSpcReduction="20000"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Master: Registra toda la información del sistema para una instancia de SQL Server. La </a:t>
            </a:r>
            <a:r>
              <a:rPr lang="es-AR" sz="3200" dirty="0" err="1">
                <a:solidFill>
                  <a:srgbClr val="000000"/>
                </a:solidFill>
              </a:rPr>
              <a:t>Metadata</a:t>
            </a:r>
            <a:r>
              <a:rPr lang="es-AR" sz="3200" dirty="0">
                <a:solidFill>
                  <a:srgbClr val="000000"/>
                </a:solidFill>
              </a:rPr>
              <a:t> general de la base.</a:t>
            </a:r>
            <a:endParaRPr lang="es-AR" sz="3200" dirty="0"/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 err="1">
                <a:solidFill>
                  <a:srgbClr val="000000"/>
                </a:solidFill>
              </a:rPr>
              <a:t>Msdb</a:t>
            </a:r>
            <a:r>
              <a:rPr lang="es-AR" sz="3200" dirty="0">
                <a:solidFill>
                  <a:srgbClr val="000000"/>
                </a:solidFill>
              </a:rPr>
              <a:t>: La utiliza el Agente SQL Server para programar alertas y trabajos.</a:t>
            </a:r>
            <a:endParaRPr lang="es-AR" sz="3200" dirty="0"/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 err="1">
                <a:solidFill>
                  <a:srgbClr val="000000"/>
                </a:solidFill>
              </a:rPr>
              <a:t>Model</a:t>
            </a:r>
            <a:r>
              <a:rPr lang="es-AR" sz="3200" dirty="0">
                <a:solidFill>
                  <a:srgbClr val="000000"/>
                </a:solidFill>
              </a:rPr>
              <a:t>: Se utiliza como plantilla para todas las bases de datos creadas en la instancia de SQL Server. Las modificaciones hechas a la base de datos </a:t>
            </a:r>
            <a:r>
              <a:rPr lang="es-AR" sz="3200" dirty="0" err="1">
                <a:solidFill>
                  <a:srgbClr val="000000"/>
                </a:solidFill>
              </a:rPr>
              <a:t>model</a:t>
            </a:r>
            <a:r>
              <a:rPr lang="es-AR" sz="3200" dirty="0">
                <a:solidFill>
                  <a:srgbClr val="000000"/>
                </a:solidFill>
              </a:rPr>
              <a:t>, como el tamaño de la base de datos, la intercalación, el modelo de recuperación y otras opciones de base de datos, se aplicarán a las bases de datos que se creen con posterioridad.</a:t>
            </a:r>
            <a:endParaRPr lang="es-AR" sz="3200" dirty="0"/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 err="1">
                <a:solidFill>
                  <a:srgbClr val="000000"/>
                </a:solidFill>
              </a:rPr>
              <a:t>Tempdb</a:t>
            </a:r>
            <a:r>
              <a:rPr lang="es-AR" sz="3200" dirty="0">
                <a:solidFill>
                  <a:srgbClr val="000000"/>
                </a:solidFill>
              </a:rPr>
              <a:t>: Área de trabajo global que contiene objetos temporales o conjuntos de resultados intermedios. Es re creada con cada inicio del servicio. Es una base muy utilizada por el DMBS. Debería estar en los discos más rápidos disponibles. </a:t>
            </a:r>
            <a:endParaRPr lang="es-AR" sz="3200" dirty="0"/>
          </a:p>
          <a:p>
            <a:pPr>
              <a:lnSpc>
                <a:spcPct val="100000"/>
              </a:lnSpc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789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39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TABLE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BE4738-AC7C-4FE9-9B86-6F47D2A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1139483"/>
            <a:ext cx="8707902" cy="5037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500" dirty="0"/>
              <a:t>Creo la tabla Articulo para el esquema Ejercicio_1:</a:t>
            </a:r>
          </a:p>
          <a:p>
            <a:pPr marL="0" indent="0">
              <a:buNone/>
            </a:pPr>
            <a:endParaRPr lang="es-AR" sz="2500" dirty="0"/>
          </a:p>
          <a:p>
            <a:pPr marL="450850" indent="0">
              <a:buNone/>
            </a:pPr>
            <a:r>
              <a:rPr lang="es-ES" sz="23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E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3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sz="23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sz="23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300" dirty="0">
                <a:solidFill>
                  <a:srgbClr val="000000"/>
                </a:solidFill>
                <a:latin typeface="Consolas" panose="020B0609020204030204" pitchFamily="49" charset="0"/>
              </a:rPr>
              <a:t>Articulo</a:t>
            </a:r>
            <a:r>
              <a:rPr lang="es-ES" sz="2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2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E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085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0850" indent="0">
              <a:buNone/>
            </a:pP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descripcion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A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0850" indent="0">
              <a:buNone/>
            </a:pP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Precio      </a:t>
            </a:r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18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A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085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PK_Articulo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0850" indent="0">
              <a:buNone/>
            </a:pP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AR" sz="2300" dirty="0"/>
          </a:p>
          <a:p>
            <a:pPr marL="0" indent="0">
              <a:buNone/>
            </a:pPr>
            <a:r>
              <a:rPr lang="es-AR" sz="2500" dirty="0"/>
              <a:t>Observar:</a:t>
            </a:r>
          </a:p>
          <a:p>
            <a:pPr marL="0" indent="0">
              <a:buNone/>
            </a:pPr>
            <a:r>
              <a:rPr lang="es-AR" sz="2500" dirty="0"/>
              <a:t>Para especificar la clave principal creo la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PK_Articulo</a:t>
            </a:r>
            <a:endParaRPr lang="es-A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4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103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</a:rPr>
              <a:t>CREATE TABLE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449BE9-296B-4F6C-9976-49538CD9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54552"/>
            <a:ext cx="7234238" cy="55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8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0"/>
            <a:ext cx="7499350" cy="1052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ALTER TABLE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66" y="920077"/>
            <a:ext cx="4248472" cy="574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533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0"/>
            <a:ext cx="7499350" cy="1052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ALTER TABLE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81C24C9-0745-4EF8-A57E-597C76FECD85}"/>
              </a:ext>
            </a:extLst>
          </p:cNvPr>
          <p:cNvSpPr/>
          <p:nvPr/>
        </p:nvSpPr>
        <p:spPr>
          <a:xfrm>
            <a:off x="411156" y="1024760"/>
            <a:ext cx="827581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Almacen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pk_Nro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fk_Cod_art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Articulo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1A774B5-22F1-472D-B1F9-5EB8689705E9}"/>
              </a:ext>
            </a:extLst>
          </p:cNvPr>
          <p:cNvSpPr/>
          <p:nvPr/>
        </p:nvSpPr>
        <p:spPr>
          <a:xfrm>
            <a:off x="430883" y="3171404"/>
            <a:ext cx="827581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Responsable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09DB89-B493-4436-9E39-EEA37D19B22B}"/>
              </a:ext>
            </a:extLst>
          </p:cNvPr>
          <p:cNvSpPr/>
          <p:nvPr/>
        </p:nvSpPr>
        <p:spPr>
          <a:xfrm>
            <a:off x="447403" y="2375081"/>
            <a:ext cx="825929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</a:p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Responsable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AR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CC9CB0C-0B8F-434E-835E-16E353F270AA}"/>
              </a:ext>
            </a:extLst>
          </p:cNvPr>
          <p:cNvSpPr/>
          <p:nvPr/>
        </p:nvSpPr>
        <p:spPr>
          <a:xfrm>
            <a:off x="434092" y="5833240"/>
            <a:ext cx="827581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[PK__Almacen__C7D1FFB7B1686060]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A98A936-20C0-4AA0-BF97-45764A4C1311}"/>
              </a:ext>
            </a:extLst>
          </p:cNvPr>
          <p:cNvSpPr/>
          <p:nvPr/>
        </p:nvSpPr>
        <p:spPr>
          <a:xfrm>
            <a:off x="434091" y="3959783"/>
            <a:ext cx="827581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col_b_def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50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94222BD-446E-4C89-B1E3-816F566EE2BB}"/>
              </a:ext>
            </a:extLst>
          </p:cNvPr>
          <p:cNvSpPr/>
          <p:nvPr/>
        </p:nvSpPr>
        <p:spPr>
          <a:xfrm>
            <a:off x="434092" y="4758012"/>
            <a:ext cx="827581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FK_Responsable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Responsable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Persona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DNI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834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0"/>
            <a:ext cx="7499350" cy="1052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DROP TABLE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1F216A5-D4D0-44B8-B6D4-0B5C58F4EF52}"/>
              </a:ext>
            </a:extLst>
          </p:cNvPr>
          <p:cNvSpPr/>
          <p:nvPr/>
        </p:nvSpPr>
        <p:spPr>
          <a:xfrm>
            <a:off x="790071" y="5150160"/>
            <a:ext cx="7296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4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AR" sz="2400">
                <a:solidFill>
                  <a:srgbClr val="000000"/>
                </a:solidFill>
                <a:latin typeface="Consolas" panose="020B0609020204030204" pitchFamily="49" charset="0"/>
              </a:rPr>
              <a:t> Ejercicio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_1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890E7E-B469-47AA-B2FB-631C3213F892}"/>
              </a:ext>
            </a:extLst>
          </p:cNvPr>
          <p:cNvSpPr/>
          <p:nvPr/>
        </p:nvSpPr>
        <p:spPr>
          <a:xfrm>
            <a:off x="379364" y="2591469"/>
            <a:ext cx="8117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101FD"/>
                </a:solidFill>
                <a:latin typeface="SFMono-Regular"/>
              </a:rPr>
              <a:t>DROP</a:t>
            </a:r>
            <a:r>
              <a:rPr lang="es-A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s-AR" dirty="0">
                <a:solidFill>
                  <a:srgbClr val="0101FD"/>
                </a:solidFill>
                <a:latin typeface="SFMono-Regular"/>
              </a:rPr>
              <a:t>TABLE</a:t>
            </a:r>
            <a:r>
              <a:rPr lang="es-AR" dirty="0">
                <a:solidFill>
                  <a:srgbClr val="171717"/>
                </a:solidFill>
                <a:latin typeface="SFMono-Regular"/>
              </a:rPr>
              <a:t> [ </a:t>
            </a:r>
            <a:r>
              <a:rPr lang="es-A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s-A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s-AR" dirty="0">
                <a:solidFill>
                  <a:srgbClr val="0101FD"/>
                </a:solidFill>
                <a:latin typeface="SFMono-Regular"/>
              </a:rPr>
              <a:t>EXISTS</a:t>
            </a:r>
            <a:r>
              <a:rPr lang="es-AR" dirty="0">
                <a:solidFill>
                  <a:srgbClr val="171717"/>
                </a:solidFill>
                <a:latin typeface="SFMono-Regular"/>
              </a:rPr>
              <a:t> ] </a:t>
            </a:r>
          </a:p>
          <a:p>
            <a:r>
              <a:rPr lang="es-AR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es-AR" dirty="0" err="1">
                <a:solidFill>
                  <a:srgbClr val="171717"/>
                </a:solidFill>
                <a:latin typeface="SFMono-Regular"/>
              </a:rPr>
              <a:t>database_name.schema_name.table_name</a:t>
            </a:r>
            <a:r>
              <a:rPr lang="es-AR" dirty="0">
                <a:solidFill>
                  <a:srgbClr val="171717"/>
                </a:solidFill>
                <a:latin typeface="SFMono-Regular"/>
              </a:rPr>
              <a:t> | </a:t>
            </a:r>
            <a:r>
              <a:rPr lang="es-AR" dirty="0" err="1">
                <a:solidFill>
                  <a:srgbClr val="171717"/>
                </a:solidFill>
                <a:latin typeface="SFMono-Regular"/>
              </a:rPr>
              <a:t>schema_name.table_name</a:t>
            </a:r>
            <a:r>
              <a:rPr lang="es-AR" dirty="0">
                <a:solidFill>
                  <a:srgbClr val="171717"/>
                </a:solidFill>
                <a:latin typeface="SFMono-Regular"/>
              </a:rPr>
              <a:t> | </a:t>
            </a:r>
            <a:r>
              <a:rPr lang="es-AR" dirty="0" err="1">
                <a:solidFill>
                  <a:srgbClr val="171717"/>
                </a:solidFill>
                <a:latin typeface="SFMono-Regular"/>
              </a:rPr>
              <a:t>table_name</a:t>
            </a:r>
            <a:r>
              <a:rPr lang="es-AR" dirty="0">
                <a:solidFill>
                  <a:srgbClr val="171717"/>
                </a:solidFill>
                <a:latin typeface="SFMono-Regular"/>
              </a:rPr>
              <a:t> } [ ,...n ] [ ; ] </a:t>
            </a:r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3AE03F-2BEE-4533-98AD-C3E1861DCA83}"/>
              </a:ext>
            </a:extLst>
          </p:cNvPr>
          <p:cNvSpPr/>
          <p:nvPr/>
        </p:nvSpPr>
        <p:spPr>
          <a:xfrm>
            <a:off x="379364" y="1052736"/>
            <a:ext cx="79909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600" dirty="0"/>
              <a:t>Con este comando se elimina una tabla y todo su contenido.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600" dirty="0"/>
              <a:t>El formato es el siguiente: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r>
              <a:rPr lang="es-AR" sz="2600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320054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2888" y="0"/>
            <a:ext cx="8690512" cy="103500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TRUNCATE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242888" y="1035006"/>
            <a:ext cx="8690512" cy="30958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Borra todos los registros de una tabla, sin dejar LOG de la operación.</a:t>
            </a:r>
            <a:endParaRPr lang="es-AR" sz="32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Es similar a un DELETE sin WHERE, pero al no dejar LOG de las transacciones individuales es mas rápido</a:t>
            </a:r>
            <a:endParaRPr lang="es-AR" sz="32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51163C-FB60-499E-B4B9-402D7E598D98}"/>
              </a:ext>
            </a:extLst>
          </p:cNvPr>
          <p:cNvSpPr/>
          <p:nvPr/>
        </p:nvSpPr>
        <p:spPr>
          <a:xfrm>
            <a:off x="493889" y="4561914"/>
            <a:ext cx="71777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600" dirty="0">
                <a:solidFill>
                  <a:srgbClr val="0000FF"/>
                </a:solidFill>
                <a:latin typeface="Consolas" panose="020B0609020204030204" pitchFamily="49" charset="0"/>
              </a:rPr>
              <a:t>TRUNCATE</a:t>
            </a:r>
            <a:r>
              <a:rPr lang="es-E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sz="26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sz="2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600" dirty="0">
                <a:solidFill>
                  <a:srgbClr val="000000"/>
                </a:solidFill>
                <a:latin typeface="Consolas" panose="020B0609020204030204" pitchFamily="49" charset="0"/>
              </a:rPr>
              <a:t>Material</a:t>
            </a: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1389824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58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INDEX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0454" y="1327143"/>
            <a:ext cx="8208912" cy="3830049"/>
          </a:xfrm>
        </p:spPr>
        <p:txBody>
          <a:bodyPr>
            <a:normAutofit/>
          </a:bodyPr>
          <a:lstStyle/>
          <a:p>
            <a:r>
              <a:rPr lang="es-AR" sz="3200" dirty="0"/>
              <a:t>Mejora la performance de las operaciones.</a:t>
            </a:r>
          </a:p>
          <a:p>
            <a:r>
              <a:rPr lang="es-AR" sz="3200" dirty="0"/>
              <a:t>Se guarda elemento y algún indicador de posición.</a:t>
            </a:r>
          </a:p>
          <a:p>
            <a:r>
              <a:rPr lang="es-AR" sz="3200" dirty="0"/>
              <a:t>Se realiza sobre una o más columnas.</a:t>
            </a:r>
          </a:p>
          <a:p>
            <a:r>
              <a:rPr lang="es-AR" sz="3200" dirty="0"/>
              <a:t>Requiere espacio de disco extra pero es mucho menor que el del total de la tabla.</a:t>
            </a:r>
          </a:p>
        </p:txBody>
      </p:sp>
    </p:spTree>
    <p:extLst>
      <p:ext uri="{BB962C8B-B14F-4D97-AF65-F5344CB8AC3E}">
        <p14:creationId xmlns:p14="http://schemas.microsoft.com/office/powerpoint/2010/main" val="2388522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39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INDEX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BE4738-AC7C-4FE9-9B86-6F47D2A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139482"/>
            <a:ext cx="4220308" cy="5148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500" dirty="0"/>
              <a:t>En SQL SERVER cuando se crea una tabla, al definirse una clave primaria sobre un atributo, este atributo también queda como índice único.</a:t>
            </a:r>
          </a:p>
          <a:p>
            <a:pPr marL="0" indent="0">
              <a:buNone/>
            </a:pPr>
            <a:endParaRPr lang="es-ES" sz="2500" dirty="0"/>
          </a:p>
          <a:p>
            <a:pPr marL="0" indent="0">
              <a:buNone/>
            </a:pPr>
            <a:r>
              <a:rPr lang="es-ES" sz="2500" dirty="0"/>
              <a:t>El índice único es usado para mantener la integridad de la información de la/las columnas sobre el que es creado al asegurar que no hay valores duplicados en el índice clave.</a:t>
            </a:r>
          </a:p>
          <a:p>
            <a:pPr marL="0" indent="0">
              <a:buNone/>
            </a:pPr>
            <a:endParaRPr lang="es-ES" sz="2500" dirty="0"/>
          </a:p>
          <a:p>
            <a:pPr marL="0" indent="0">
              <a:buNone/>
            </a:pPr>
            <a:r>
              <a:rPr lang="es-ES" sz="2500" dirty="0"/>
              <a:t>Una tabla puede tener solo un índice </a:t>
            </a:r>
            <a:r>
              <a:rPr lang="es-ES" sz="2500" dirty="0" err="1"/>
              <a:t>Clustered</a:t>
            </a:r>
            <a:r>
              <a:rPr lang="es-ES" sz="2500" dirty="0"/>
              <a:t>.</a:t>
            </a:r>
            <a:endParaRPr lang="es-AR" sz="25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DDE540-3F4B-491E-933D-B4E973803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86" y="953087"/>
            <a:ext cx="3854548" cy="4951826"/>
          </a:xfrm>
          <a:prstGeom prst="rect">
            <a:avLst/>
          </a:prstGeom>
        </p:spPr>
      </p:pic>
      <p:sp>
        <p:nvSpPr>
          <p:cNvPr id="4" name="Abrir llave 3">
            <a:extLst>
              <a:ext uri="{FF2B5EF4-FFF2-40B4-BE49-F238E27FC236}">
                <a16:creationId xmlns:a16="http://schemas.microsoft.com/office/drawing/2014/main" id="{05463DFD-EB2E-4E55-8063-4C9065929DC1}"/>
              </a:ext>
            </a:extLst>
          </p:cNvPr>
          <p:cNvSpPr/>
          <p:nvPr/>
        </p:nvSpPr>
        <p:spPr>
          <a:xfrm>
            <a:off x="5427255" y="5022165"/>
            <a:ext cx="182880" cy="450168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951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4990" y="17347"/>
            <a:ext cx="7886700" cy="11073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INDEX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4" y="1332420"/>
            <a:ext cx="864687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156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1394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INDEX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BE4738-AC7C-4FE9-9B86-6F47D2A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9" y="1005510"/>
            <a:ext cx="8707902" cy="3052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500" dirty="0"/>
              <a:t>Para ver un ejemplo de creación de índice crearemos la tabla Proveedor:</a:t>
            </a:r>
          </a:p>
          <a:p>
            <a:pPr marL="534988" indent="0">
              <a:buNone/>
            </a:pPr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E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4988" indent="0"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4988" indent="0"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Nombre </a:t>
            </a:r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4988" indent="0"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Domicilio </a:t>
            </a:r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4988" indent="0">
              <a:buNone/>
            </a:pP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Ciudad </a:t>
            </a:r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4988" indent="0">
              <a:buNone/>
            </a:pP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AR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CBAA98-A162-4189-9948-2C4A4844B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70" y="3924226"/>
            <a:ext cx="4131258" cy="28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8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37623" y="1294228"/>
            <a:ext cx="8468751" cy="5303519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0" y="0"/>
            <a:ext cx="9143999" cy="129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SQL Server</a:t>
            </a:r>
          </a:p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Bases de Datos de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95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INDEX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BE4738-AC7C-4FE9-9B86-6F47D2A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9" y="956603"/>
            <a:ext cx="8707902" cy="128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500" dirty="0"/>
              <a:t>Creamos un índice </a:t>
            </a:r>
            <a:r>
              <a:rPr lang="es-AR" sz="2500" dirty="0" err="1"/>
              <a:t>clustered</a:t>
            </a:r>
            <a:r>
              <a:rPr lang="es-AR" sz="2500" dirty="0"/>
              <a:t> sobre el campo </a:t>
            </a:r>
            <a:r>
              <a:rPr lang="es-E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E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500" dirty="0"/>
              <a:t>:</a:t>
            </a:r>
          </a:p>
          <a:p>
            <a:pPr marL="534988" indent="0">
              <a:buNone/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IX_Cod_prov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589F7A-B46A-453B-871F-339C32D0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30" y="2553612"/>
            <a:ext cx="4192906" cy="3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77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95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INDEX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BE4738-AC7C-4FE9-9B86-6F47D2A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9" y="956603"/>
            <a:ext cx="8707902" cy="1280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sz="2500" dirty="0"/>
              <a:t>Creamos un índice </a:t>
            </a:r>
            <a:r>
              <a:rPr lang="es-AR" sz="2500" dirty="0" err="1"/>
              <a:t>nonclustered</a:t>
            </a:r>
            <a:r>
              <a:rPr lang="es-AR" sz="2500" dirty="0"/>
              <a:t> sobre los campos Nombre y Domicilio:</a:t>
            </a:r>
          </a:p>
          <a:p>
            <a:pPr marL="534988" indent="0">
              <a:buNone/>
            </a:pP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NONCLUSTERED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IX_Nombre_Domicilio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Domicilio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AR" dirty="0"/>
          </a:p>
          <a:p>
            <a:pPr marL="534988" indent="0">
              <a:buNone/>
            </a:pPr>
            <a:endParaRPr lang="es-AR" sz="22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15558D-D74E-4C7E-A6BD-F2941AF6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60" y="2413781"/>
            <a:ext cx="5173484" cy="38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15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1110" y="4438"/>
            <a:ext cx="7886700" cy="10860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ALTER INDEX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12744"/>
            <a:ext cx="8542974" cy="581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002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1110" y="4438"/>
            <a:ext cx="7886700" cy="10860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ALTER INDEX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3A6142-DB69-4EA7-B065-854ED2D34D41}"/>
              </a:ext>
            </a:extLst>
          </p:cNvPr>
          <p:cNvSpPr/>
          <p:nvPr/>
        </p:nvSpPr>
        <p:spPr>
          <a:xfrm>
            <a:off x="372779" y="1090440"/>
            <a:ext cx="83984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En SQL Server Reorganizar un índice puede ser útil cuando existe fragmentación: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IX_Nombre_Domicilio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Proveedor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REORGANIZE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COMPRESS_ALL_ROW_GROUPS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400" dirty="0"/>
              <a:t>Reconstruir un índice :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IX_Nombre_Domicilio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Ejercicio_1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REBUILD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400" dirty="0"/>
              <a:t>Reconstruir todos los índices especificando opciones: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Proveedor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REBUILD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FILLFACTOR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SORT_IN_TEMPDB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STATISTICS_NORECOMPUTE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16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1110" y="4438"/>
            <a:ext cx="7886700" cy="10860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ALTER INDEX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3A6142-DB69-4EA7-B065-854ED2D34D41}"/>
              </a:ext>
            </a:extLst>
          </p:cNvPr>
          <p:cNvSpPr/>
          <p:nvPr/>
        </p:nvSpPr>
        <p:spPr>
          <a:xfrm>
            <a:off x="295423" y="1198899"/>
            <a:ext cx="849825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err="1"/>
              <a:t>Setear</a:t>
            </a:r>
            <a:r>
              <a:rPr lang="es-ES" sz="2400" dirty="0"/>
              <a:t> opciones de un índice: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IX_Nombre_Domicilio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Ejercicio_1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STATISTICS_NORECOMPUTE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IGNORE_DUP_KEY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ALLOW_PAGE_LOCKS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400" dirty="0"/>
              <a:t>Deshabilitar un índice: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IX_Nombre_Domicilio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Proveedor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DISABLE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198417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1110" y="4438"/>
            <a:ext cx="7886700" cy="10860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DROP INDEX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33449B1-4139-40FC-8268-6D0468E79A25}"/>
              </a:ext>
            </a:extLst>
          </p:cNvPr>
          <p:cNvSpPr/>
          <p:nvPr/>
        </p:nvSpPr>
        <p:spPr>
          <a:xfrm>
            <a:off x="379364" y="4625146"/>
            <a:ext cx="81584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IX_Nombre_Domicilio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95CCF47-B2F0-4C10-A389-1F7511812C02}"/>
              </a:ext>
            </a:extLst>
          </p:cNvPr>
          <p:cNvSpPr/>
          <p:nvPr/>
        </p:nvSpPr>
        <p:spPr>
          <a:xfrm>
            <a:off x="379364" y="1052736"/>
            <a:ext cx="799091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600" dirty="0"/>
              <a:t>Con este comando se elimina un índice.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600" dirty="0"/>
              <a:t>El formato es el siguiente: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600" dirty="0"/>
          </a:p>
          <a:p>
            <a:r>
              <a:rPr lang="es-AR" sz="2600" dirty="0"/>
              <a:t>Ejemplo: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D684DA-3728-4845-9B92-A74771449844}"/>
              </a:ext>
            </a:extLst>
          </p:cNvPr>
          <p:cNvSpPr/>
          <p:nvPr/>
        </p:nvSpPr>
        <p:spPr>
          <a:xfrm>
            <a:off x="1048041" y="2488461"/>
            <a:ext cx="68439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CD"/>
                </a:solidFill>
                <a:latin typeface="Consolas" panose="020B0609020204030204" pitchFamily="49" charset="0"/>
              </a:rPr>
              <a:t>DROP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index_name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183427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10527"/>
            <a:ext cx="7886700" cy="1100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VIEW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336089"/>
            <a:ext cx="7886700" cy="4840874"/>
          </a:xfrm>
        </p:spPr>
        <p:txBody>
          <a:bodyPr>
            <a:normAutofit/>
          </a:bodyPr>
          <a:lstStyle/>
          <a:p>
            <a:r>
              <a:rPr lang="es-AR" sz="3200" dirty="0"/>
              <a:t>Las vistas son tablas virtuales.</a:t>
            </a:r>
          </a:p>
          <a:p>
            <a:r>
              <a:rPr lang="es-AR" sz="3200" dirty="0"/>
              <a:t>Son creadas a partir de una consulta SELECT SQL.</a:t>
            </a:r>
          </a:p>
          <a:p>
            <a:r>
              <a:rPr lang="es-AR" sz="3200" dirty="0"/>
              <a:t>La consulta es guardada en la METADATA.</a:t>
            </a:r>
          </a:p>
          <a:p>
            <a:r>
              <a:rPr lang="es-AR" sz="3200" dirty="0"/>
              <a:t>Existen variantes intermedias como las vistas materializadas.</a:t>
            </a:r>
          </a:p>
          <a:p>
            <a:r>
              <a:rPr lang="es-AR" sz="3200" dirty="0"/>
              <a:t>Los permisos para acceder a una vista son similares a los que se utilizan con las tablas</a:t>
            </a:r>
          </a:p>
        </p:txBody>
      </p:sp>
    </p:spTree>
    <p:extLst>
      <p:ext uri="{BB962C8B-B14F-4D97-AF65-F5344CB8AC3E}">
        <p14:creationId xmlns:p14="http://schemas.microsoft.com/office/powerpoint/2010/main" val="1924289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95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CREATE VIEW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BE4738-AC7C-4FE9-9B86-6F47D2A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9" y="956602"/>
            <a:ext cx="8707902" cy="2616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500" dirty="0"/>
              <a:t>Creamos una vista sobre Proveedor llamada </a:t>
            </a:r>
            <a:r>
              <a:rPr lang="es-AR" sz="2500" dirty="0" err="1"/>
              <a:t>Proveedores_Ituzaingo</a:t>
            </a:r>
            <a:r>
              <a:rPr lang="es-AR" sz="2500" dirty="0"/>
              <a:t> que muestra solo los proveedores de la ciudad de </a:t>
            </a:r>
            <a:r>
              <a:rPr lang="es-AR" sz="2500" dirty="0" err="1"/>
              <a:t>Ituzaingo</a:t>
            </a:r>
            <a:r>
              <a:rPr lang="es-AR" sz="2500" dirty="0"/>
              <a:t>:</a:t>
            </a:r>
          </a:p>
          <a:p>
            <a:pPr marL="0" indent="0">
              <a:buNone/>
            </a:pPr>
            <a:endParaRPr lang="es-AR" sz="2500" dirty="0"/>
          </a:p>
          <a:p>
            <a:pPr marL="900113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Proveedores_Ituzaingo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00113" indent="0">
              <a:buNone/>
            </a:pP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Nombre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Domicilio</a:t>
            </a:r>
          </a:p>
          <a:p>
            <a:pPr marL="900113" indent="0">
              <a:buNone/>
            </a:pP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Proveedor </a:t>
            </a:r>
          </a:p>
          <a:p>
            <a:pPr marL="900113" indent="0">
              <a:buNone/>
            </a:pP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Ciudad 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Ituzaingo</a:t>
            </a:r>
            <a:r>
              <a:rPr lang="es-AR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2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C23277-99C3-4EAD-8554-BF5615DB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4020209"/>
            <a:ext cx="4917758" cy="11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33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95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ALTER VIEW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BE4738-AC7C-4FE9-9B86-6F47D2A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9" y="956602"/>
            <a:ext cx="8707902" cy="4178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600" dirty="0"/>
              <a:t>Modificamos la vista </a:t>
            </a:r>
            <a:r>
              <a:rPr lang="es-AR" sz="2600" dirty="0" err="1"/>
              <a:t>Proveedores_Ituzaingo</a:t>
            </a:r>
            <a:r>
              <a:rPr lang="es-AR" sz="2600" dirty="0"/>
              <a:t> para que no bloquee la tabla Proveedor con la sentencia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nolock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s-AR" sz="2500" dirty="0"/>
              <a:t>:</a:t>
            </a:r>
          </a:p>
          <a:p>
            <a:pPr marL="0" indent="0">
              <a:buNone/>
            </a:pPr>
            <a:endParaRPr lang="es-AR" sz="2500" dirty="0"/>
          </a:p>
          <a:p>
            <a:pPr marL="534988" indent="0">
              <a:buNone/>
            </a:pPr>
            <a:r>
              <a:rPr lang="es-AR" sz="28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8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Proveedores_Ituzaingo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s-A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4988" indent="0">
              <a:buNone/>
            </a:pPr>
            <a:r>
              <a:rPr lang="es-AR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AR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Nombre</a:t>
            </a:r>
            <a:r>
              <a:rPr lang="es-AR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Domicilio</a:t>
            </a:r>
          </a:p>
          <a:p>
            <a:pPr marL="534988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Proveedor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nolock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4988" indent="0">
              <a:buNone/>
            </a:pPr>
            <a:r>
              <a:rPr lang="es-AR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Ciudad </a:t>
            </a:r>
            <a:r>
              <a:rPr lang="es-A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Ituzaingo</a:t>
            </a:r>
            <a:r>
              <a:rPr lang="es-AR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800" dirty="0"/>
          </a:p>
          <a:p>
            <a:pPr marL="0" indent="0">
              <a:buNone/>
            </a:pP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3871432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-14185"/>
            <a:ext cx="7886700" cy="9949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ALTER VIEW / REPLACE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748" y="1903604"/>
            <a:ext cx="8497412" cy="2453879"/>
          </a:xfrm>
        </p:spPr>
        <p:txBody>
          <a:bodyPr>
            <a:normAutofit/>
          </a:bodyPr>
          <a:lstStyle/>
          <a:p>
            <a:pPr marL="82550" indent="0">
              <a:buNone/>
            </a:pPr>
            <a:r>
              <a:rPr lang="es-AR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REPLACE</a:t>
            </a:r>
            <a:r>
              <a:rPr lang="es-AR" sz="2200" dirty="0">
                <a:latin typeface="Courier New" pitchFamily="49" charset="0"/>
                <a:cs typeface="Courier New" pitchFamily="49" charset="0"/>
              </a:rPr>
              <a:t> VIEW CLIENTE_VTA  AS</a:t>
            </a:r>
          </a:p>
          <a:p>
            <a:pPr marL="82550" indent="0">
              <a:buNone/>
            </a:pPr>
            <a:r>
              <a:rPr lang="es-AR" sz="2200" dirty="0">
                <a:latin typeface="Courier New" pitchFamily="49" charset="0"/>
                <a:cs typeface="Courier New" pitchFamily="49" charset="0"/>
              </a:rPr>
              <a:t>SELECT C.NOMBRE, SUM(V.MONTO) MONTO</a:t>
            </a:r>
          </a:p>
          <a:p>
            <a:pPr marL="82550" indent="0">
              <a:buNone/>
            </a:pPr>
            <a:r>
              <a:rPr lang="es-AR" sz="2200" dirty="0">
                <a:latin typeface="Courier New" pitchFamily="49" charset="0"/>
                <a:cs typeface="Courier New" pitchFamily="49" charset="0"/>
              </a:rPr>
              <a:t>FROM CLIENTE C, VENTA V</a:t>
            </a:r>
          </a:p>
          <a:p>
            <a:pPr marL="82550" indent="0">
              <a:buNone/>
            </a:pPr>
            <a:r>
              <a:rPr lang="es-AR" sz="2200" dirty="0">
                <a:latin typeface="Courier New" pitchFamily="49" charset="0"/>
                <a:cs typeface="Courier New" pitchFamily="49" charset="0"/>
              </a:rPr>
              <a:t>WHERE C.CLIENTE = V.CLIENTE</a:t>
            </a:r>
          </a:p>
          <a:p>
            <a:pPr marL="82550" indent="0">
              <a:buNone/>
            </a:pPr>
            <a:r>
              <a:rPr lang="es-AR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 DPTO &lt;&gt; ‘MARKETING’</a:t>
            </a:r>
          </a:p>
          <a:p>
            <a:pPr marL="82550" indent="0">
              <a:buNone/>
            </a:pPr>
            <a:r>
              <a:rPr lang="es-AR" sz="2200" dirty="0">
                <a:latin typeface="Courier New" pitchFamily="49" charset="0"/>
                <a:cs typeface="Courier New" pitchFamily="49" charset="0"/>
              </a:rPr>
              <a:t>GROUP BY C.NOMBRE;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228748" y="4631011"/>
            <a:ext cx="8341520" cy="19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fontAlgn="base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s-A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REPLACE VIEW CLIENTE_MKT  AS</a:t>
            </a:r>
          </a:p>
          <a:p>
            <a:pPr marL="8255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s-A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 NOMBRE, APELLIDO, DIRECCION</a:t>
            </a:r>
          </a:p>
          <a:p>
            <a:pPr marL="8255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s-A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FROM CLIENTE C</a:t>
            </a:r>
          </a:p>
          <a:p>
            <a:pPr marL="8255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5B9BD5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es-A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WHERE DPTO = ‘MARKETING’;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4C8937-19D7-45B7-B345-4E4351CFB0F1}"/>
              </a:ext>
            </a:extLst>
          </p:cNvPr>
          <p:cNvSpPr/>
          <p:nvPr/>
        </p:nvSpPr>
        <p:spPr>
          <a:xfrm>
            <a:off x="228748" y="908691"/>
            <a:ext cx="8497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En TERADATA se usa la sentencia REPLACE para reemplazar una VISTA:</a:t>
            </a:r>
          </a:p>
        </p:txBody>
      </p:sp>
    </p:spTree>
    <p:extLst>
      <p:ext uri="{BB962C8B-B14F-4D97-AF65-F5344CB8AC3E}">
        <p14:creationId xmlns:p14="http://schemas.microsoft.com/office/powerpoint/2010/main" val="20888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00050" y="0"/>
            <a:ext cx="8533350" cy="8572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ES" sz="4300" dirty="0">
                <a:solidFill>
                  <a:srgbClr val="572314"/>
                </a:solidFill>
                <a:latin typeface="Gill Sans MT"/>
              </a:rPr>
              <a:t>Crear una BD en SQL Server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FE52BB-4F15-4641-8FE2-C00F5B6A5F85}"/>
              </a:ext>
            </a:extLst>
          </p:cNvPr>
          <p:cNvSpPr/>
          <p:nvPr/>
        </p:nvSpPr>
        <p:spPr>
          <a:xfrm>
            <a:off x="479834" y="2752253"/>
            <a:ext cx="8030423" cy="39013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rmAutofit fontScale="92500" lnSpcReduction="20000"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ExpyAdmDB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ExpyAdmDB_dat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s-AR" dirty="0" err="1">
                <a:solidFill>
                  <a:srgbClr val="FF0000"/>
                </a:solidFill>
                <a:latin typeface="Consolas" panose="020B0609020204030204" pitchFamily="49" charset="0"/>
              </a:rPr>
              <a:t>Program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 Files\Microsoft SQL Server\MSSQL15.SQLEXPRESS\MSSQL\DATA\</a:t>
            </a:r>
            <a:r>
              <a:rPr lang="es-AR" dirty="0" err="1">
                <a:solidFill>
                  <a:srgbClr val="FF0000"/>
                </a:solidFill>
                <a:latin typeface="Consolas" panose="020B0609020204030204" pitchFamily="49" charset="0"/>
              </a:rPr>
              <a:t>ExpyAdmDB_dat.mdf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SIZE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MAXSIZE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500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FILEGROWTH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FF00FF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ExpyAdmDB_log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s-AR" dirty="0" err="1">
                <a:solidFill>
                  <a:srgbClr val="FF0000"/>
                </a:solidFill>
                <a:latin typeface="Consolas" panose="020B0609020204030204" pitchFamily="49" charset="0"/>
              </a:rPr>
              <a:t>Program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 Files\Microsoft SQL Server\MSSQL15.SQLEXPRESS\MSSQL\DATA\</a:t>
            </a:r>
            <a:r>
              <a:rPr lang="es-AR" dirty="0" err="1">
                <a:solidFill>
                  <a:srgbClr val="FF0000"/>
                </a:solidFill>
                <a:latin typeface="Consolas" panose="020B0609020204030204" pitchFamily="49" charset="0"/>
              </a:rPr>
              <a:t>ExpyAdmDB_log.ldf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SIZE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50MB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MAXSIZE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250MB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FILEGROWTH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5MB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s-AR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5475B3F-58F6-49E2-8D04-B39B4FFF2BEB}"/>
              </a:ext>
            </a:extLst>
          </p:cNvPr>
          <p:cNvSpPr/>
          <p:nvPr/>
        </p:nvSpPr>
        <p:spPr>
          <a:xfrm>
            <a:off x="214313" y="857250"/>
            <a:ext cx="8719087" cy="18950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r>
              <a:rPr lang="es-ES" sz="2400" dirty="0"/>
              <a:t>Para crear una Base de Datos se usa la sentencia: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>
                <a:solidFill>
                  <a:srgbClr val="000000"/>
                </a:solidFill>
              </a:rPr>
              <a:t>Luego cada motor tendrá sus particularidades en cuanto a los parámetros, por ejemplo:</a:t>
            </a:r>
            <a:endParaRPr lang="es-ES" sz="2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DFB5B99-8CB2-4097-A31E-9CAAAA5DEC11}"/>
              </a:ext>
            </a:extLst>
          </p:cNvPr>
          <p:cNvSpPr/>
          <p:nvPr/>
        </p:nvSpPr>
        <p:spPr>
          <a:xfrm>
            <a:off x="2308337" y="1345168"/>
            <a:ext cx="351304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ExpyAdmDB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25901537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10527"/>
            <a:ext cx="7886700" cy="1042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TRIGGERS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052737"/>
            <a:ext cx="8191822" cy="5124226"/>
          </a:xfrm>
        </p:spPr>
        <p:txBody>
          <a:bodyPr>
            <a:normAutofit/>
          </a:bodyPr>
          <a:lstStyle/>
          <a:p>
            <a:pPr marL="450850" indent="-450850"/>
            <a:r>
              <a:rPr lang="es-AR" sz="3200" dirty="0"/>
              <a:t>Se asocian directamente a tablas.</a:t>
            </a:r>
          </a:p>
          <a:p>
            <a:pPr marL="450850" indent="-450850"/>
            <a:r>
              <a:rPr lang="es-AR" sz="3200" dirty="0"/>
              <a:t>Se trata de un procedimiento almacenado que se ejecuta cuando a la tabla asociada se le realiza una actualización con las clausulas:</a:t>
            </a:r>
          </a:p>
          <a:p>
            <a:pPr marL="984250" lvl="1" indent="-449263"/>
            <a:r>
              <a:rPr lang="es-AR" sz="3200" dirty="0"/>
              <a:t>UPDATE</a:t>
            </a:r>
          </a:p>
          <a:p>
            <a:pPr marL="984250" lvl="1" indent="-449263"/>
            <a:r>
              <a:rPr lang="es-AR" sz="3200" dirty="0"/>
              <a:t>DELETE</a:t>
            </a:r>
          </a:p>
          <a:p>
            <a:pPr marL="984250" lvl="1" indent="-449263"/>
            <a:r>
              <a:rPr lang="es-AR" sz="3200" dirty="0"/>
              <a:t>INSERT</a:t>
            </a:r>
          </a:p>
          <a:p>
            <a:pPr marL="450850" lvl="1" indent="-450850">
              <a:spcBef>
                <a:spcPts val="750"/>
              </a:spcBef>
            </a:pPr>
            <a:r>
              <a:rPr lang="en-US" sz="3200" dirty="0"/>
              <a:t>Se </a:t>
            </a:r>
            <a:r>
              <a:rPr lang="en-US" sz="3200" dirty="0" err="1"/>
              <a:t>generan</a:t>
            </a:r>
            <a:r>
              <a:rPr lang="en-US" sz="3200" dirty="0"/>
              <a:t> las </a:t>
            </a:r>
            <a:r>
              <a:rPr lang="en-US" sz="3200" dirty="0" err="1"/>
              <a:t>siguientes</a:t>
            </a:r>
            <a:r>
              <a:rPr lang="en-US" sz="3200" dirty="0"/>
              <a:t> </a:t>
            </a:r>
            <a:r>
              <a:rPr lang="en-US" sz="3200" dirty="0" err="1"/>
              <a:t>tablas</a:t>
            </a:r>
            <a:r>
              <a:rPr lang="en-US" sz="3200" dirty="0"/>
              <a:t> “</a:t>
            </a:r>
            <a:r>
              <a:rPr lang="en-US" sz="3200" dirty="0" err="1"/>
              <a:t>virtuales</a:t>
            </a:r>
            <a:r>
              <a:rPr lang="en-US" sz="3200" dirty="0"/>
              <a:t>”</a:t>
            </a:r>
          </a:p>
          <a:p>
            <a:pPr marL="984250" lvl="1" indent="-449263"/>
            <a:r>
              <a:rPr lang="en-US" sz="3200" dirty="0"/>
              <a:t>INSERTED</a:t>
            </a:r>
            <a:endParaRPr lang="es-AR" sz="3200" dirty="0"/>
          </a:p>
          <a:p>
            <a:pPr marL="984250" lvl="1" indent="-449263"/>
            <a:r>
              <a:rPr lang="en-US" sz="3200" dirty="0"/>
              <a:t>DELETED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557627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-14185"/>
            <a:ext cx="7886700" cy="9949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</a:rPr>
              <a:t>TRIGGERS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4C8937-19D7-45B7-B345-4E4351CFB0F1}"/>
              </a:ext>
            </a:extLst>
          </p:cNvPr>
          <p:cNvSpPr/>
          <p:nvPr/>
        </p:nvSpPr>
        <p:spPr>
          <a:xfrm>
            <a:off x="228748" y="908691"/>
            <a:ext cx="84974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600" dirty="0"/>
              <a:t>La estructura básica de un TRIGGER es la siguiente: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93F778-66F7-43A9-A119-D1493C3D4533}"/>
              </a:ext>
            </a:extLst>
          </p:cNvPr>
          <p:cNvSpPr/>
          <p:nvPr/>
        </p:nvSpPr>
        <p:spPr>
          <a:xfrm>
            <a:off x="520916" y="1720724"/>
            <a:ext cx="65063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.]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trigger_name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endParaRPr lang="es-A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[INSERT]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[UPDATE]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[DELETE]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s-A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[NOT FOR REPLICATION] </a:t>
            </a: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s-A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sql_statements</a:t>
            </a:r>
            <a:r>
              <a:rPr lang="es-AR" sz="2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901879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0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Ejemplo TRIGGERS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2BF832-187C-4BFE-919F-0864E7F07DEA}"/>
              </a:ext>
            </a:extLst>
          </p:cNvPr>
          <p:cNvSpPr/>
          <p:nvPr/>
        </p:nvSpPr>
        <p:spPr>
          <a:xfrm>
            <a:off x="457200" y="2311683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Agrega_ciudad</a:t>
            </a:r>
          </a:p>
          <a:p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</a:p>
          <a:p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INSERT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Nombre_ciudad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E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SELECT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</a:t>
            </a:r>
            <a:r>
              <a:rPr lang="es-AR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FROM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INSERTED </a:t>
            </a:r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</a:t>
            </a:r>
            <a:endParaRPr lang="es-A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s-AR" sz="2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C75BC3-89B0-4802-A293-60A69E333A15}"/>
              </a:ext>
            </a:extLst>
          </p:cNvPr>
          <p:cNvSpPr/>
          <p:nvPr/>
        </p:nvSpPr>
        <p:spPr>
          <a:xfrm>
            <a:off x="228748" y="908691"/>
            <a:ext cx="84974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600" dirty="0"/>
              <a:t>El siguiente ejemplo inserta la ciudad del proveedor en la tabla Ciudad:</a:t>
            </a:r>
          </a:p>
        </p:txBody>
      </p:sp>
    </p:spTree>
    <p:extLst>
      <p:ext uri="{BB962C8B-B14F-4D97-AF65-F5344CB8AC3E}">
        <p14:creationId xmlns:p14="http://schemas.microsoft.com/office/powerpoint/2010/main" val="2171912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0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Ejemplo TRIGGERS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24744"/>
            <a:ext cx="8263830" cy="5052219"/>
          </a:xfrm>
        </p:spPr>
        <p:txBody>
          <a:bodyPr>
            <a:normAutofit/>
          </a:bodyPr>
          <a:lstStyle/>
          <a:p>
            <a:pPr marL="82550" indent="0">
              <a:buNone/>
            </a:pP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create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trigger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Ajustar_Stock</a:t>
            </a:r>
            <a:endParaRPr lang="es-AR" sz="26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on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Ventas_Diarias</a:t>
            </a:r>
            <a:endParaRPr lang="es-AR" sz="26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550" indent="0">
              <a:buNone/>
            </a:pPr>
            <a:r>
              <a:rPr lang="es-AR" sz="2600" dirty="0">
                <a:latin typeface="Courier New" pitchFamily="49" charset="0"/>
                <a:cs typeface="Courier New" pitchFamily="49" charset="0"/>
              </a:rPr>
              <a:t> as</a:t>
            </a:r>
          </a:p>
          <a:p>
            <a:pPr marL="82550" indent="0">
              <a:buNone/>
            </a:pPr>
            <a:r>
              <a:rPr lang="es-AR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update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stock_productos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set stock=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stock_productos.stock+deleted.cantidad</a:t>
            </a:r>
            <a:endParaRPr lang="es-AR" sz="26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stock_productos</a:t>
            </a:r>
            <a:endParaRPr lang="es-AR" sz="26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deleted</a:t>
            </a:r>
            <a:endParaRPr lang="es-AR" sz="26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on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deleted.id_producto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stock_productos.id_producto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7572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0"/>
            <a:ext cx="7499350" cy="899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Ejemplo TRIGGERS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6093296"/>
          </a:xfrm>
        </p:spPr>
        <p:txBody>
          <a:bodyPr>
            <a:noAutofit/>
          </a:bodyPr>
          <a:lstStyle/>
          <a:p>
            <a:pPr marL="82550" indent="0">
              <a:buNone/>
            </a:pP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create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trigger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Verificar_Stock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on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Ventas_Diarias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insert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as</a:t>
            </a: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 declare @stock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@stock= stock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stock_productos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inserted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on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inserted.id_producto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stock_productos.id_producto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(@stock&gt;=(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cantidad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inserted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update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stock_productos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set stock=stock-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inserted.cantidad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stock_productos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inserted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on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inserted.id_producto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stock_productos.id_producto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begin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raiserror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('Hay menos libros en stock de los solicitados para la venta', 16, 1)</a:t>
            </a: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rollback</a:t>
            </a:r>
            <a:r>
              <a:rPr lang="es-A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transaction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  <a:p>
            <a:pPr marL="82550" indent="0">
              <a:buNone/>
            </a:pPr>
            <a:r>
              <a:rPr lang="es-A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1800" dirty="0" err="1">
                <a:latin typeface="Courier New" pitchFamily="49" charset="0"/>
                <a:cs typeface="Courier New" pitchFamily="49" charset="0"/>
              </a:rPr>
              <a:t>end</a:t>
            </a:r>
            <a:endParaRPr lang="es-A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61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22413"/>
            <a:ext cx="7886700" cy="1102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119814" cy="5052219"/>
          </a:xfrm>
        </p:spPr>
        <p:txBody>
          <a:bodyPr>
            <a:normAutofit/>
          </a:bodyPr>
          <a:lstStyle/>
          <a:p>
            <a:r>
              <a:rPr lang="es-AR" sz="3200" dirty="0"/>
              <a:t>Generar un script SQL:</a:t>
            </a:r>
          </a:p>
          <a:p>
            <a:pPr lvl="1"/>
            <a:r>
              <a:rPr lang="es-AR" sz="3200" dirty="0"/>
              <a:t>Cree tablas</a:t>
            </a:r>
          </a:p>
          <a:p>
            <a:pPr lvl="1"/>
            <a:r>
              <a:rPr lang="es-AR" sz="3200" dirty="0"/>
              <a:t>Cree al menos 1 índice para cada tabla</a:t>
            </a:r>
          </a:p>
          <a:p>
            <a:pPr lvl="1"/>
            <a:r>
              <a:rPr lang="es-AR" sz="3200" dirty="0"/>
              <a:t>Cree al menos 1 vista para cada tabla</a:t>
            </a:r>
          </a:p>
          <a:p>
            <a:pPr lvl="1"/>
            <a:r>
              <a:rPr lang="es-AR" sz="3200" dirty="0"/>
              <a:t>Cree un </a:t>
            </a:r>
            <a:r>
              <a:rPr lang="es-AR" sz="3200" dirty="0" err="1"/>
              <a:t>Trigger</a:t>
            </a:r>
            <a:r>
              <a:rPr lang="es-AR" sz="3200" dirty="0"/>
              <a:t> para </a:t>
            </a:r>
            <a:r>
              <a:rPr lang="es-AR" sz="3200" dirty="0" err="1"/>
              <a:t>update</a:t>
            </a:r>
            <a:r>
              <a:rPr lang="es-AR" sz="3200" dirty="0"/>
              <a:t>, </a:t>
            </a:r>
            <a:r>
              <a:rPr lang="es-AR" sz="3200" dirty="0" err="1"/>
              <a:t>delete</a:t>
            </a:r>
            <a:r>
              <a:rPr lang="es-AR" sz="3200" dirty="0"/>
              <a:t> e </a:t>
            </a:r>
            <a:r>
              <a:rPr lang="es-AR" sz="3200" dirty="0" err="1"/>
              <a:t>insert</a:t>
            </a:r>
            <a:r>
              <a:rPr lang="es-AR" sz="3200" dirty="0"/>
              <a:t> sobre una de las tablas creadas en los puntos anteriores. </a:t>
            </a:r>
          </a:p>
        </p:txBody>
      </p:sp>
    </p:spTree>
    <p:extLst>
      <p:ext uri="{BB962C8B-B14F-4D97-AF65-F5344CB8AC3E}">
        <p14:creationId xmlns:p14="http://schemas.microsoft.com/office/powerpoint/2010/main" val="2116791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2729" y="0"/>
            <a:ext cx="8610671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BIBLIOGRAFIA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322729" y="1141920"/>
            <a:ext cx="8610671" cy="510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>
                <a:solidFill>
                  <a:srgbClr val="000000"/>
                </a:solidFill>
                <a:latin typeface="Gill Sans MT"/>
              </a:rPr>
              <a:t>Capitulo 4 libro fundamentos de base de datos.</a:t>
            </a:r>
            <a:r>
              <a:rPr lang="es-AR"/>
              <a:t> </a:t>
            </a:r>
            <a:r>
              <a:rPr lang="es-AR" sz="3200">
                <a:solidFill>
                  <a:srgbClr val="000000"/>
                </a:solidFill>
                <a:latin typeface="Gill Sans MT"/>
              </a:rPr>
              <a:t>Página 107.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00050" y="0"/>
            <a:ext cx="8533350" cy="8572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Bases de Datos de SQL Server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156EBF-6432-4CEC-ABF4-936998CD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33" y="857250"/>
            <a:ext cx="4894456" cy="531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00050" y="0"/>
            <a:ext cx="8533350" cy="8572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Esquemas</a:t>
            </a:r>
          </a:p>
        </p:txBody>
      </p:sp>
      <p:sp>
        <p:nvSpPr>
          <p:cNvPr id="54" name="CustomShape 2"/>
          <p:cNvSpPr/>
          <p:nvPr/>
        </p:nvSpPr>
        <p:spPr>
          <a:xfrm>
            <a:off x="214313" y="857250"/>
            <a:ext cx="8719087" cy="60007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r>
              <a:rPr lang="es-ES" sz="2400" dirty="0"/>
              <a:t>El concepto de </a:t>
            </a:r>
            <a:r>
              <a:rPr lang="es-ES" sz="2400" b="1" dirty="0"/>
              <a:t>esquema SQL</a:t>
            </a:r>
            <a:r>
              <a:rPr lang="es-ES" sz="2400" dirty="0"/>
              <a:t> se incorporó para agrupar las tablas y otras estructuras pertenecientes a la misma aplicación de base de datos.</a:t>
            </a:r>
          </a:p>
          <a:p>
            <a:endParaRPr lang="es-ES" sz="2400" dirty="0"/>
          </a:p>
          <a:p>
            <a:r>
              <a:rPr lang="es-ES" sz="2400" dirty="0">
                <a:solidFill>
                  <a:srgbClr val="000000"/>
                </a:solidFill>
              </a:rPr>
              <a:t>Los </a:t>
            </a:r>
            <a:r>
              <a:rPr lang="es-ES" sz="2400" b="1" dirty="0">
                <a:solidFill>
                  <a:srgbClr val="000000"/>
                </a:solidFill>
              </a:rPr>
              <a:t>esquemas</a:t>
            </a:r>
            <a:r>
              <a:rPr lang="es-ES" sz="2400" dirty="0">
                <a:solidFill>
                  <a:srgbClr val="000000"/>
                </a:solidFill>
              </a:rPr>
              <a:t> sirven para clasificar los objetos permitiendo mejorar la administración.</a:t>
            </a:r>
          </a:p>
          <a:p>
            <a:endParaRPr lang="es-ES" sz="2400" dirty="0"/>
          </a:p>
          <a:p>
            <a:r>
              <a:rPr lang="es-ES" sz="2400" dirty="0"/>
              <a:t>Un esquema SQL se identifica con un </a:t>
            </a:r>
            <a:r>
              <a:rPr lang="es-ES" sz="2400" b="1" dirty="0"/>
              <a:t>nombre de esquema </a:t>
            </a:r>
            <a:r>
              <a:rPr lang="es-ES" sz="2400" dirty="0"/>
              <a:t>e incluye un </a:t>
            </a:r>
            <a:r>
              <a:rPr lang="es-ES" sz="2400" b="1" dirty="0"/>
              <a:t>identificador de autorización </a:t>
            </a:r>
            <a:r>
              <a:rPr lang="es-ES" sz="2400" dirty="0"/>
              <a:t>para indicar el usuario o la cuenta propietaria del esquema, así como unos </a:t>
            </a:r>
            <a:r>
              <a:rPr lang="es-ES" sz="2400" b="1" dirty="0"/>
              <a:t>descriptores para cada elemento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Los </a:t>
            </a:r>
            <a:r>
              <a:rPr lang="es-ES" sz="2400" b="1" dirty="0"/>
              <a:t>elementos</a:t>
            </a:r>
            <a:r>
              <a:rPr lang="es-ES" sz="2400" dirty="0"/>
              <a:t> del esquema son las tablas, las restricciones, las vistas, los dominios y otras estructuras (como la concesión de autorización), que describen el esquema</a:t>
            </a:r>
          </a:p>
        </p:txBody>
      </p:sp>
    </p:spTree>
    <p:extLst>
      <p:ext uri="{BB962C8B-B14F-4D97-AF65-F5344CB8AC3E}">
        <p14:creationId xmlns:p14="http://schemas.microsoft.com/office/powerpoint/2010/main" val="2548010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00050" y="0"/>
            <a:ext cx="8533350" cy="8572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Catálogos</a:t>
            </a:r>
          </a:p>
        </p:txBody>
      </p:sp>
      <p:sp>
        <p:nvSpPr>
          <p:cNvPr id="54" name="CustomShape 2"/>
          <p:cNvSpPr/>
          <p:nvPr/>
        </p:nvSpPr>
        <p:spPr>
          <a:xfrm>
            <a:off x="214313" y="857250"/>
            <a:ext cx="8719087" cy="60007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r>
              <a:rPr lang="es-ES" sz="2400" dirty="0"/>
              <a:t>El concepto de </a:t>
            </a:r>
            <a:r>
              <a:rPr lang="es-ES" sz="2400" b="1" dirty="0"/>
              <a:t>catálogo</a:t>
            </a:r>
            <a:r>
              <a:rPr lang="es-ES" sz="2400" dirty="0"/>
              <a:t>, define a una colección de esquemas bajo un mismo nombre en un entorno SQL.</a:t>
            </a:r>
          </a:p>
          <a:p>
            <a:endParaRPr lang="es-ES" sz="2400" dirty="0"/>
          </a:p>
          <a:p>
            <a:r>
              <a:rPr lang="es-ES" sz="2400" dirty="0"/>
              <a:t>U</a:t>
            </a:r>
            <a:r>
              <a:rPr lang="es-AR" sz="2400" dirty="0"/>
              <a:t>n catálogo siempre contiene un esquema especial denominado INFORMATION_</a:t>
            </a:r>
            <a:r>
              <a:rPr lang="es-ES" sz="2400" dirty="0"/>
              <a:t>SCHEMA, que proporciona información sobre todos los esquemas del catálogo y todos los descriptores </a:t>
            </a:r>
            <a:r>
              <a:rPr lang="es-AR" sz="2400" dirty="0"/>
              <a:t>de elemento de esos esquemas.</a:t>
            </a:r>
          </a:p>
          <a:p>
            <a:endParaRPr lang="es-AR" sz="2400" dirty="0"/>
          </a:p>
          <a:p>
            <a:r>
              <a:rPr lang="es-ES" sz="2400" dirty="0"/>
              <a:t>Las restricciones de integridad, como la integridad referencial, se pueden</a:t>
            </a:r>
          </a:p>
          <a:p>
            <a:r>
              <a:rPr lang="es-ES" sz="2400" dirty="0"/>
              <a:t>definir entre las relaciones sólo si existen en los esquemas del mismo catálogo. Los esquemas del mismo catálogo también pueden compartir ciertos elementos, como las definiciones de dominio.</a:t>
            </a:r>
          </a:p>
        </p:txBody>
      </p:sp>
    </p:spTree>
    <p:extLst>
      <p:ext uri="{BB962C8B-B14F-4D97-AF65-F5344CB8AC3E}">
        <p14:creationId xmlns:p14="http://schemas.microsoft.com/office/powerpoint/2010/main" val="737936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8CAEEE-CB3C-4E19-8AA0-CC7D9794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99" y="857250"/>
            <a:ext cx="6428569" cy="5608547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7F4D176A-8DEA-4B43-AC5D-F086467059BF}"/>
              </a:ext>
            </a:extLst>
          </p:cNvPr>
          <p:cNvSpPr/>
          <p:nvPr/>
        </p:nvSpPr>
        <p:spPr>
          <a:xfrm>
            <a:off x="400050" y="0"/>
            <a:ext cx="8533350" cy="8572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Esquemas y catálogos</a:t>
            </a:r>
          </a:p>
        </p:txBody>
      </p:sp>
    </p:spTree>
    <p:extLst>
      <p:ext uri="{BB962C8B-B14F-4D97-AF65-F5344CB8AC3E}">
        <p14:creationId xmlns:p14="http://schemas.microsoft.com/office/powerpoint/2010/main" val="220098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00050" y="0"/>
            <a:ext cx="8533350" cy="8572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 defTabSz="457200"/>
            <a:r>
              <a:rPr lang="es-AR" sz="4300" dirty="0">
                <a:solidFill>
                  <a:srgbClr val="572314"/>
                </a:solidFill>
                <a:latin typeface="Gill Sans MT"/>
              </a:rPr>
              <a:t>Esquemas SQL Server</a:t>
            </a:r>
          </a:p>
        </p:txBody>
      </p:sp>
      <p:sp>
        <p:nvSpPr>
          <p:cNvPr id="54" name="CustomShape 2"/>
          <p:cNvSpPr/>
          <p:nvPr/>
        </p:nvSpPr>
        <p:spPr>
          <a:xfrm>
            <a:off x="214313" y="857250"/>
            <a:ext cx="8719087" cy="60007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SzPct val="80000"/>
            </a:pPr>
            <a:r>
              <a:rPr lang="es-ES" sz="3200" dirty="0">
                <a:solidFill>
                  <a:srgbClr val="000000"/>
                </a:solidFill>
              </a:rPr>
              <a:t>SQL Server incluye diez esquemas predefinidos que usan el mismo nombre que los usuarios y los roles de base de datos integrados.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 err="1">
                <a:solidFill>
                  <a:srgbClr val="FF0000"/>
                </a:solidFill>
              </a:rPr>
              <a:t>Dbo</a:t>
            </a:r>
            <a:r>
              <a:rPr lang="es-AR" sz="3200" dirty="0">
                <a:solidFill>
                  <a:srgbClr val="000000"/>
                </a:solidFill>
              </a:rPr>
              <a:t>: </a:t>
            </a:r>
            <a:r>
              <a:rPr lang="es-ES" sz="3200" dirty="0">
                <a:solidFill>
                  <a:srgbClr val="000000"/>
                </a:solidFill>
              </a:rPr>
              <a:t>es el esquema predeterminado en una base de datos recién creada. </a:t>
            </a:r>
            <a:endParaRPr lang="es-AR" sz="3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 err="1">
                <a:solidFill>
                  <a:srgbClr val="FF0000"/>
                </a:solidFill>
              </a:rPr>
              <a:t>guest</a:t>
            </a:r>
            <a:endParaRPr lang="es-AR" sz="32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 err="1">
                <a:solidFill>
                  <a:srgbClr val="FF0000"/>
                </a:solidFill>
              </a:rPr>
              <a:t>sys</a:t>
            </a:r>
            <a:endParaRPr lang="es-AR" sz="32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FF0000"/>
                </a:solidFill>
              </a:rPr>
              <a:t>INFORMATION_SCHEMA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0000"/>
                </a:solidFill>
              </a:rPr>
              <a:t>Los esquemas </a:t>
            </a:r>
            <a:r>
              <a:rPr lang="es-ES" sz="3200" dirty="0" err="1">
                <a:solidFill>
                  <a:srgbClr val="000000"/>
                </a:solidFill>
              </a:rPr>
              <a:t>sys</a:t>
            </a:r>
            <a:r>
              <a:rPr lang="es-ES" sz="3200" dirty="0">
                <a:solidFill>
                  <a:srgbClr val="000000"/>
                </a:solidFill>
              </a:rPr>
              <a:t> y INFORMATION_SCHEMA están reservados para los objetos del sistema. No puede crear objetos en ellos ni quitarlos.</a:t>
            </a:r>
            <a:endParaRPr lang="es-AR" sz="3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4274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7650</TotalTime>
  <Words>2447</Words>
  <Application>Microsoft Office PowerPoint</Application>
  <PresentationFormat>Presentación en pantalla (4:3)</PresentationFormat>
  <Paragraphs>345</Paragraphs>
  <Slides>46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Gill Sans MT</vt:lpstr>
      <vt:lpstr>SFMono-Regular</vt:lpstr>
      <vt:lpstr>Times New Roman</vt:lpstr>
      <vt:lpstr>Wingdings 2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SQL – DDL</vt:lpstr>
      <vt:lpstr>CREATE</vt:lpstr>
      <vt:lpstr>ALTER</vt:lpstr>
      <vt:lpstr>DROP</vt:lpstr>
      <vt:lpstr>CREATE  TABLE</vt:lpstr>
      <vt:lpstr>CREATE TABLE</vt:lpstr>
      <vt:lpstr>CREATE TABLE</vt:lpstr>
      <vt:lpstr>CREATE TABLE</vt:lpstr>
      <vt:lpstr>CREATE TABLE</vt:lpstr>
      <vt:lpstr>ALTER TABLE</vt:lpstr>
      <vt:lpstr>ALTER TABLE</vt:lpstr>
      <vt:lpstr>DROP TABLE</vt:lpstr>
      <vt:lpstr>Presentación de PowerPoint</vt:lpstr>
      <vt:lpstr>CREATE INDEX</vt:lpstr>
      <vt:lpstr>CREATE INDEX</vt:lpstr>
      <vt:lpstr>CREATE INDEX</vt:lpstr>
      <vt:lpstr>CREATE INDEX</vt:lpstr>
      <vt:lpstr>CREATE INDEX</vt:lpstr>
      <vt:lpstr>CREATE INDEX</vt:lpstr>
      <vt:lpstr>ALTER INDEX</vt:lpstr>
      <vt:lpstr>ALTER INDEX</vt:lpstr>
      <vt:lpstr>ALTER INDEX</vt:lpstr>
      <vt:lpstr>DROP INDEX</vt:lpstr>
      <vt:lpstr>CREATE VIEW</vt:lpstr>
      <vt:lpstr>CREATE VIEW</vt:lpstr>
      <vt:lpstr>ALTER VIEW</vt:lpstr>
      <vt:lpstr>ALTER VIEW / REPLACE</vt:lpstr>
      <vt:lpstr>TRIGGERS</vt:lpstr>
      <vt:lpstr>TRIGGERS</vt:lpstr>
      <vt:lpstr>Ejemplo TRIGGERS</vt:lpstr>
      <vt:lpstr>Ejemplo TRIGGERS</vt:lpstr>
      <vt:lpstr>Ejemplo TRIGGERS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Jose Eduardo Leta</cp:lastModifiedBy>
  <cp:revision>129</cp:revision>
  <dcterms:modified xsi:type="dcterms:W3CDTF">2020-10-11T15:35:19Z</dcterms:modified>
</cp:coreProperties>
</file>