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56" r:id="rId2"/>
    <p:sldId id="314" r:id="rId3"/>
    <p:sldId id="319" r:id="rId4"/>
    <p:sldId id="320" r:id="rId5"/>
    <p:sldId id="331" r:id="rId6"/>
    <p:sldId id="333" r:id="rId7"/>
    <p:sldId id="334" r:id="rId8"/>
    <p:sldId id="335" r:id="rId9"/>
    <p:sldId id="327" r:id="rId10"/>
    <p:sldId id="323" r:id="rId11"/>
    <p:sldId id="324" r:id="rId12"/>
    <p:sldId id="326" r:id="rId13"/>
    <p:sldId id="325" r:id="rId14"/>
    <p:sldId id="329" r:id="rId1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ristoba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3784" autoAdjust="0"/>
  </p:normalViewPr>
  <p:slideViewPr>
    <p:cSldViewPr>
      <p:cViewPr varScale="1">
        <p:scale>
          <a:sx n="99" d="100"/>
          <a:sy n="99" d="100"/>
        </p:scale>
        <p:origin x="126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BD72576-8482-4742-9F20-9D8A6514257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256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1C41805-723F-4927-91A3-E3FA317D2F9D}" type="slidenum">
              <a:rPr lang="en-US" sz="1200">
                <a:latin typeface="Times New Roman"/>
              </a:rPr>
              <a:t>1</a:t>
            </a:fld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9985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63E7D7-6824-4877-9757-3D17115DEA60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AR" dirty="0"/>
              <a:t>Son sistemas gestores de Base</a:t>
            </a:r>
            <a:r>
              <a:rPr lang="es-AR" baseline="0" dirty="0"/>
              <a:t> de datos. </a:t>
            </a:r>
            <a:r>
              <a:rPr lang="es-AR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Permiten almacenar y posteriormente acceder a los datos de forma rápida y estructurada.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05885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8FE3D-41F6-415C-BB13-67104097A99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7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72D7A-2365-49DB-80FA-70AC3DF5A73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482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363755-684C-4D03-8B1C-B547363BADD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27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5098A5-13AC-40FB-AD7E-2E6FEB1A69C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82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24D9F-23ED-466D-9972-C70FE4A7B64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674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5B3F8-137A-4B71-8F2B-D38A9A5CEA8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33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24EE34-AE65-4339-BBEE-F0C0B007B6D8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24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12DB8-D6D4-446B-BC35-A1C4E28FA0E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25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98A63B-A007-452B-98EE-FF52E32ACE8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904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E3F47-478B-4D4B-A7F9-8C416EE206F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072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3FFB1-1EC2-43DB-9093-52EC129E0808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3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4B12DB8-D6D4-446B-BC35-A1C4E28FA0E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273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taegui@unlam.edu.a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jleta@unlam.edu.a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>
            <a:extLst>
              <a:ext uri="{FF2B5EF4-FFF2-40B4-BE49-F238E27FC236}">
                <a16:creationId xmlns:a16="http://schemas.microsoft.com/office/drawing/2014/main" id="{456DC25B-258A-44D9-B6BD-B8B93D7780FE}"/>
              </a:ext>
            </a:extLst>
          </p:cNvPr>
          <p:cNvSpPr txBox="1">
            <a:spLocks/>
          </p:cNvSpPr>
          <p:nvPr/>
        </p:nvSpPr>
        <p:spPr>
          <a:xfrm>
            <a:off x="251520" y="116631"/>
            <a:ext cx="8640960" cy="2062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s-AR" sz="2800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Escuela de Formación Continua</a:t>
            </a:r>
            <a:br>
              <a:rPr lang="es-AR" sz="2800" dirty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ES" sz="2800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Licenciatura en Gestión Tecnológica</a:t>
            </a:r>
          </a:p>
          <a:p>
            <a:pPr>
              <a:lnSpc>
                <a:spcPct val="120000"/>
              </a:lnSpc>
            </a:pPr>
            <a:br>
              <a:rPr lang="es-ES" sz="2800" dirty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ES" sz="5300" b="1" dirty="0">
                <a:solidFill>
                  <a:sysClr val="windowText" lastClr="000000"/>
                </a:solidFill>
                <a:latin typeface="Calibri"/>
              </a:rPr>
              <a:t>Explotación y administración</a:t>
            </a:r>
          </a:p>
          <a:p>
            <a:r>
              <a:rPr lang="es-ES" sz="5300" b="1" dirty="0">
                <a:solidFill>
                  <a:sysClr val="windowText" lastClr="000000"/>
                </a:solidFill>
                <a:latin typeface="Calibri"/>
              </a:rPr>
              <a:t>de Base de datos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7135A-36CE-4ACE-9E6E-3AAD20F23B0B}"/>
              </a:ext>
            </a:extLst>
          </p:cNvPr>
          <p:cNvSpPr/>
          <p:nvPr/>
        </p:nvSpPr>
        <p:spPr>
          <a:xfrm>
            <a:off x="153045" y="2817846"/>
            <a:ext cx="88643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6000" kern="0" dirty="0">
                <a:ln>
                  <a:solidFill>
                    <a:srgbClr val="5B9BD5"/>
                  </a:solidFill>
                </a:ln>
                <a:solidFill>
                  <a:srgbClr val="44546A"/>
                </a:solidFill>
              </a:rPr>
              <a:t>SQL - Transacciones</a:t>
            </a:r>
            <a:endParaRPr kumimoji="0" lang="es-ES" sz="6000" b="0" i="0" u="none" strike="noStrike" kern="0" cap="none" spc="0" normalizeH="0" baseline="0" noProof="0" dirty="0">
              <a:ln>
                <a:solidFill>
                  <a:srgbClr val="5B9BD5"/>
                </a:solidFill>
              </a:ln>
              <a:solidFill>
                <a:srgbClr val="44546A"/>
              </a:solidFill>
              <a:effectLst/>
              <a:uLnTx/>
              <a:uFillTx/>
            </a:endParaRPr>
          </a:p>
        </p:txBody>
      </p:sp>
      <p:sp>
        <p:nvSpPr>
          <p:cNvPr id="8" name="2 Subtítulo">
            <a:extLst>
              <a:ext uri="{FF2B5EF4-FFF2-40B4-BE49-F238E27FC236}">
                <a16:creationId xmlns:a16="http://schemas.microsoft.com/office/drawing/2014/main" id="{9FDBB609-7817-4F5D-8BE5-3C06EB14837D}"/>
              </a:ext>
            </a:extLst>
          </p:cNvPr>
          <p:cNvSpPr txBox="1">
            <a:spLocks/>
          </p:cNvSpPr>
          <p:nvPr/>
        </p:nvSpPr>
        <p:spPr>
          <a:xfrm>
            <a:off x="287524" y="4543317"/>
            <a:ext cx="8640960" cy="2012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Docentes: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Juan </a:t>
            </a:r>
            <a:r>
              <a:rPr kumimoji="0" lang="es-ES" sz="35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Otaegui</a:t>
            </a:r>
            <a:r>
              <a:rPr kumimoji="0" lang="es-E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jotaegui@unlam.edu.ar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José Leta		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jleta@unlam.edu.ar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s-ES" sz="35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-14185"/>
            <a:ext cx="7886700" cy="9949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685800"/>
            <a:r>
              <a:rPr lang="es-AR" sz="4200" dirty="0" err="1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LOCKs</a:t>
            </a:r>
            <a:endParaRPr lang="es-AR" sz="4200" dirty="0">
              <a:solidFill>
                <a:srgbClr val="572314"/>
              </a:solidFill>
              <a:latin typeface="Gill Sans MT"/>
              <a:ea typeface="+mn-ea"/>
              <a:cs typeface="+mn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980728"/>
            <a:ext cx="8119814" cy="5196235"/>
          </a:xfrm>
        </p:spPr>
        <p:txBody>
          <a:bodyPr>
            <a:normAutofit/>
          </a:bodyPr>
          <a:lstStyle/>
          <a:p>
            <a:r>
              <a:rPr lang="es-AR" sz="3200" dirty="0"/>
              <a:t>Mediante la configuración de la base de datos también se puede hacer distintas lecturas de los objetos.</a:t>
            </a:r>
          </a:p>
          <a:p>
            <a:r>
              <a:rPr lang="es-AR" sz="3200" dirty="0"/>
              <a:t>Por defecto se espera que si no se explicita nada se puedan ver solo datos confirmados.</a:t>
            </a:r>
          </a:p>
          <a:p>
            <a:r>
              <a:rPr lang="es-AR" sz="3200" dirty="0"/>
              <a:t>Sin embargo pueden utilizarse alternativas para hacer distintos tipos de lecturas.</a:t>
            </a:r>
          </a:p>
        </p:txBody>
      </p:sp>
    </p:spTree>
    <p:extLst>
      <p:ext uri="{BB962C8B-B14F-4D97-AF65-F5344CB8AC3E}">
        <p14:creationId xmlns:p14="http://schemas.microsoft.com/office/powerpoint/2010/main" val="1726419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3111"/>
            <a:ext cx="7886700" cy="803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685800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Ejemplo Lecturas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836712"/>
            <a:ext cx="8568952" cy="5832648"/>
          </a:xfrm>
        </p:spPr>
        <p:txBody>
          <a:bodyPr>
            <a:noAutofit/>
          </a:bodyPr>
          <a:lstStyle/>
          <a:p>
            <a:r>
              <a:rPr lang="es-AR" sz="3000" dirty="0"/>
              <a:t>Lectura de datos no confirmados:</a:t>
            </a:r>
          </a:p>
          <a:p>
            <a:r>
              <a:rPr lang="es-AR" sz="3000" i="1" dirty="0"/>
              <a:t>set </a:t>
            </a:r>
            <a:r>
              <a:rPr lang="es-AR" sz="3000" i="1" dirty="0" err="1"/>
              <a:t>transaction</a:t>
            </a:r>
            <a:r>
              <a:rPr lang="es-AR" sz="3000" i="1" dirty="0"/>
              <a:t> </a:t>
            </a:r>
            <a:r>
              <a:rPr lang="es-AR" sz="3000" i="1" dirty="0" err="1"/>
              <a:t>isolation</a:t>
            </a:r>
            <a:r>
              <a:rPr lang="es-AR" sz="3000" i="1" dirty="0"/>
              <a:t> </a:t>
            </a:r>
            <a:r>
              <a:rPr lang="es-AR" sz="3000" i="1" dirty="0" err="1"/>
              <a:t>level</a:t>
            </a:r>
            <a:r>
              <a:rPr lang="es-AR" sz="3000" i="1" dirty="0"/>
              <a:t> </a:t>
            </a:r>
            <a:r>
              <a:rPr lang="es-AR" sz="3000" i="1" dirty="0" err="1"/>
              <a:t>read</a:t>
            </a:r>
            <a:r>
              <a:rPr lang="es-AR" sz="3000" i="1" dirty="0"/>
              <a:t> </a:t>
            </a:r>
            <a:r>
              <a:rPr lang="es-AR" sz="3000" i="1" dirty="0" err="1"/>
              <a:t>uncommitted</a:t>
            </a:r>
            <a:r>
              <a:rPr lang="es-AR" sz="3000" i="1" dirty="0"/>
              <a:t>;</a:t>
            </a:r>
          </a:p>
          <a:p>
            <a:r>
              <a:rPr lang="es-AR" sz="3000" i="1" dirty="0"/>
              <a:t>Lecturas no confirmadas, realmente lo que sucede en este nivel de aislamiento es que los usuarios pueden leer datos que aún no están confirmados, y que por tanto pueden llegar a no existir nunca. Los problemas que presenta este nivel de aislamiento son los siguientes:</a:t>
            </a:r>
            <a:endParaRPr lang="es-AR" sz="3200" i="1" dirty="0"/>
          </a:p>
          <a:p>
            <a:pPr lvl="1"/>
            <a:r>
              <a:rPr lang="es-AR" sz="2500" i="1" dirty="0"/>
              <a:t>Lecturas filas. sucias: Lee datos que no han llegado a validarse.</a:t>
            </a:r>
          </a:p>
          <a:p>
            <a:pPr lvl="1"/>
            <a:r>
              <a:rPr lang="es-AR" sz="2500" i="1" dirty="0"/>
              <a:t>Lecturas no repetibles: Dos sentencias SELECT iguales y consecutivas podrían devolver datos diferentes.</a:t>
            </a:r>
          </a:p>
          <a:p>
            <a:pPr lvl="1"/>
            <a:r>
              <a:rPr lang="es-AR" sz="2500" i="1" dirty="0"/>
              <a:t>Datos fantasma: En dos sentencias SELECT iguales y consecutivas podrían aparecer y desaparecer </a:t>
            </a:r>
          </a:p>
        </p:txBody>
      </p:sp>
    </p:spTree>
    <p:extLst>
      <p:ext uri="{BB962C8B-B14F-4D97-AF65-F5344CB8AC3E}">
        <p14:creationId xmlns:p14="http://schemas.microsoft.com/office/powerpoint/2010/main" val="1713123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-14185"/>
            <a:ext cx="7886700" cy="9949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685800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Ejemplo Lecturas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836712"/>
            <a:ext cx="8682930" cy="5832648"/>
          </a:xfrm>
        </p:spPr>
        <p:txBody>
          <a:bodyPr>
            <a:normAutofit fontScale="92500" lnSpcReduction="10000"/>
          </a:bodyPr>
          <a:lstStyle/>
          <a:p>
            <a:r>
              <a:rPr lang="es-AR" sz="3000" dirty="0"/>
              <a:t>Lectura de datos confirmados:</a:t>
            </a:r>
          </a:p>
          <a:p>
            <a:r>
              <a:rPr lang="es-AR" sz="3000" i="1" dirty="0"/>
              <a:t>set </a:t>
            </a:r>
            <a:r>
              <a:rPr lang="es-AR" sz="3000" i="1" dirty="0" err="1"/>
              <a:t>transaction</a:t>
            </a:r>
            <a:r>
              <a:rPr lang="es-AR" sz="3000" i="1" dirty="0"/>
              <a:t> </a:t>
            </a:r>
            <a:r>
              <a:rPr lang="es-AR" sz="3000" i="1" dirty="0" err="1"/>
              <a:t>isolation</a:t>
            </a:r>
            <a:r>
              <a:rPr lang="es-AR" sz="3000" i="1" dirty="0"/>
              <a:t> </a:t>
            </a:r>
            <a:r>
              <a:rPr lang="es-AR" sz="3000" i="1" dirty="0" err="1"/>
              <a:t>level</a:t>
            </a:r>
            <a:r>
              <a:rPr lang="es-AR" sz="3000" i="1" dirty="0"/>
              <a:t> </a:t>
            </a:r>
            <a:r>
              <a:rPr lang="es-AR" sz="3000" i="1" dirty="0" err="1"/>
              <a:t>read</a:t>
            </a:r>
            <a:r>
              <a:rPr lang="es-AR" sz="3000" i="1" dirty="0"/>
              <a:t> </a:t>
            </a:r>
            <a:r>
              <a:rPr lang="es-AR" sz="3000" i="1" dirty="0" err="1"/>
              <a:t>committed</a:t>
            </a:r>
            <a:r>
              <a:rPr lang="es-AR" sz="3000" i="1" dirty="0"/>
              <a:t>;</a:t>
            </a:r>
          </a:p>
          <a:p>
            <a:r>
              <a:rPr lang="es-AR" sz="3000" i="1" dirty="0"/>
              <a:t>No lee datos que no estén confirmados, sino que esperaría (se quedaría bloqueado) a que esos datos estén confirmados. </a:t>
            </a:r>
          </a:p>
          <a:p>
            <a:r>
              <a:rPr lang="es-AR" sz="3000" i="1" dirty="0"/>
              <a:t>Los bloqueos que establece mientras se lee información, tan solo permanecen activos durante el tiempo de la ejecución no durante toda la transacción y no se ve bloqueado por lecturas. </a:t>
            </a:r>
          </a:p>
          <a:p>
            <a:pPr>
              <a:spcAft>
                <a:spcPts val="1000"/>
              </a:spcAft>
            </a:pPr>
            <a:r>
              <a:rPr lang="es-AR" sz="3000" i="1" dirty="0"/>
              <a:t>Los problemas que tiene este nivel de aislamiento son:</a:t>
            </a:r>
            <a:endParaRPr lang="es-AR" sz="3000" dirty="0"/>
          </a:p>
          <a:p>
            <a:pPr lvl="1"/>
            <a:r>
              <a:rPr lang="es-AR" sz="2700" i="1" dirty="0"/>
              <a:t>Lecturas no repetibles: Dos sentencias SELECT iguales y consecutivas podrían devolver datos diferentes.</a:t>
            </a:r>
          </a:p>
          <a:p>
            <a:pPr lvl="1"/>
            <a:r>
              <a:rPr lang="es-AR" sz="2700" i="1" dirty="0"/>
              <a:t>Datos fantasma: En dos sentencias SELECT iguales y consecutivas podrían aparecer y desaparecer filas.</a:t>
            </a:r>
          </a:p>
        </p:txBody>
      </p:sp>
    </p:spTree>
    <p:extLst>
      <p:ext uri="{BB962C8B-B14F-4D97-AF65-F5344CB8AC3E}">
        <p14:creationId xmlns:p14="http://schemas.microsoft.com/office/powerpoint/2010/main" val="4207951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1"/>
            <a:ext cx="7886700" cy="7647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685800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Ejemplo Lecturas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764705"/>
            <a:ext cx="8435454" cy="5904655"/>
          </a:xfrm>
        </p:spPr>
        <p:txBody>
          <a:bodyPr>
            <a:normAutofit/>
          </a:bodyPr>
          <a:lstStyle/>
          <a:p>
            <a:r>
              <a:rPr lang="es-AR" dirty="0"/>
              <a:t>Lectura de datos repetibles:</a:t>
            </a:r>
          </a:p>
          <a:p>
            <a:r>
              <a:rPr lang="es-AR" i="1" dirty="0"/>
              <a:t>set </a:t>
            </a:r>
            <a:r>
              <a:rPr lang="es-AR" i="1" dirty="0" err="1"/>
              <a:t>transaction</a:t>
            </a:r>
            <a:r>
              <a:rPr lang="es-AR" i="1" dirty="0"/>
              <a:t> </a:t>
            </a:r>
            <a:r>
              <a:rPr lang="es-AR" i="1" dirty="0" err="1"/>
              <a:t>isolation</a:t>
            </a:r>
            <a:r>
              <a:rPr lang="es-AR" i="1" dirty="0"/>
              <a:t> </a:t>
            </a:r>
            <a:r>
              <a:rPr lang="es-AR" i="1" dirty="0" err="1"/>
              <a:t>level</a:t>
            </a:r>
            <a:r>
              <a:rPr lang="es-AR" i="1" dirty="0"/>
              <a:t> </a:t>
            </a:r>
            <a:r>
              <a:rPr lang="es-AR" i="1" dirty="0" err="1"/>
              <a:t>repeteable</a:t>
            </a:r>
            <a:r>
              <a:rPr lang="es-AR" i="1" dirty="0"/>
              <a:t> </a:t>
            </a:r>
            <a:r>
              <a:rPr lang="es-AR" i="1" dirty="0" err="1"/>
              <a:t>read</a:t>
            </a:r>
            <a:r>
              <a:rPr lang="es-AR" i="1" dirty="0"/>
              <a:t>;</a:t>
            </a:r>
          </a:p>
          <a:p>
            <a:r>
              <a:rPr lang="es-AR" i="1" dirty="0"/>
              <a:t>Este nivel de aislamiento garantiza que dos </a:t>
            </a:r>
            <a:r>
              <a:rPr lang="es-AR" i="1" dirty="0" err="1"/>
              <a:t>select</a:t>
            </a:r>
            <a:r>
              <a:rPr lang="es-AR" i="1" dirty="0"/>
              <a:t> consecutivas dentro de una transacción devolverán la misma información, y lo hace creando bloqueos compartidos sobre los registros que lee de tal forma que no pueden ser modificados. </a:t>
            </a:r>
          </a:p>
          <a:p>
            <a:r>
              <a:rPr lang="es-AR" i="1" dirty="0"/>
              <a:t>El único problema que presenta es datos fantasma.</a:t>
            </a:r>
          </a:p>
          <a:p>
            <a:r>
              <a:rPr lang="es-AR" i="1" dirty="0"/>
              <a:t>En este nivel de aislamiento las lecturas solo se ven bloqueadas por las escrituras, pero las escrituras se ven bloqueadas por lecturas durante el tiempo que dura la transacción que lee. </a:t>
            </a:r>
          </a:p>
          <a:p>
            <a:r>
              <a:rPr lang="es-AR" i="1" dirty="0"/>
              <a:t>Es más frecuente encontrar problemas de bloqueos.</a:t>
            </a:r>
          </a:p>
        </p:txBody>
      </p:sp>
    </p:spTree>
    <p:extLst>
      <p:ext uri="{BB962C8B-B14F-4D97-AF65-F5344CB8AC3E}">
        <p14:creationId xmlns:p14="http://schemas.microsoft.com/office/powerpoint/2010/main" val="2081739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1581"/>
            <a:ext cx="7886700" cy="9071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685800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Ejemplo Lecturas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908721"/>
            <a:ext cx="8435454" cy="5760639"/>
          </a:xfrm>
        </p:spPr>
        <p:txBody>
          <a:bodyPr>
            <a:normAutofit/>
          </a:bodyPr>
          <a:lstStyle/>
          <a:p>
            <a:r>
              <a:rPr lang="es-AR" dirty="0"/>
              <a:t>Lectura de datos serializadas:</a:t>
            </a:r>
          </a:p>
          <a:p>
            <a:r>
              <a:rPr lang="es-AR" i="1" dirty="0"/>
              <a:t>set </a:t>
            </a:r>
            <a:r>
              <a:rPr lang="es-AR" i="1" dirty="0" err="1"/>
              <a:t>transaction</a:t>
            </a:r>
            <a:r>
              <a:rPr lang="es-AR" i="1" dirty="0"/>
              <a:t> </a:t>
            </a:r>
            <a:r>
              <a:rPr lang="es-AR" i="1" dirty="0" err="1"/>
              <a:t>isolation</a:t>
            </a:r>
            <a:r>
              <a:rPr lang="es-AR" i="1" dirty="0"/>
              <a:t> </a:t>
            </a:r>
            <a:r>
              <a:rPr lang="es-AR" i="1" dirty="0" err="1"/>
              <a:t>level</a:t>
            </a:r>
            <a:r>
              <a:rPr lang="es-AR" i="1" dirty="0"/>
              <a:t> </a:t>
            </a:r>
            <a:r>
              <a:rPr lang="es-AR" i="1" dirty="0" err="1"/>
              <a:t>serializable</a:t>
            </a:r>
            <a:r>
              <a:rPr lang="es-AR" i="1" dirty="0"/>
              <a:t> </a:t>
            </a:r>
            <a:r>
              <a:rPr lang="es-AR" i="1" dirty="0" err="1"/>
              <a:t>read</a:t>
            </a:r>
            <a:r>
              <a:rPr lang="es-AR" i="1" dirty="0"/>
              <a:t>;</a:t>
            </a:r>
          </a:p>
          <a:p>
            <a:r>
              <a:rPr lang="es-AR" i="1" dirty="0"/>
              <a:t>Este nivel de aislamiento no tiene ni siquiera el problema de datos fantasma, </a:t>
            </a:r>
            <a:r>
              <a:rPr lang="es-AR" i="1" dirty="0" err="1"/>
              <a:t>por que</a:t>
            </a:r>
            <a:r>
              <a:rPr lang="es-AR" i="1" dirty="0"/>
              <a:t> cuando realiza un </a:t>
            </a:r>
            <a:r>
              <a:rPr lang="es-AR" i="1" dirty="0" err="1"/>
              <a:t>select</a:t>
            </a:r>
            <a:r>
              <a:rPr lang="es-AR" i="1" dirty="0"/>
              <a:t> crea bloqueos compartidos no solamente sobre los registros que existen sino sobre los nuevos que pudiesen llegar (</a:t>
            </a:r>
            <a:r>
              <a:rPr lang="es-AR" i="1" dirty="0" err="1"/>
              <a:t>inserts</a:t>
            </a:r>
            <a:r>
              <a:rPr lang="es-AR" i="1" dirty="0"/>
              <a:t>) de tal forma que dos instrucciones </a:t>
            </a:r>
            <a:r>
              <a:rPr lang="es-AR" i="1" dirty="0" err="1"/>
              <a:t>select</a:t>
            </a:r>
            <a:r>
              <a:rPr lang="es-AR" i="1" dirty="0"/>
              <a:t> consecutivas dentro de la misma transacción devolverán exactamente los mismos datos.</a:t>
            </a:r>
          </a:p>
          <a:p>
            <a:r>
              <a:rPr lang="es-AR" i="1" dirty="0"/>
              <a:t>Lo más parecido a estar «solo» en la BD.</a:t>
            </a:r>
          </a:p>
          <a:p>
            <a:r>
              <a:rPr lang="es-AR" i="1" dirty="0"/>
              <a:t>Este nivel de aislamiento necesita crear un número considerable de bloqueos para poder garantizar estas lecturas repetibles evitando datos fantasma.</a:t>
            </a:r>
          </a:p>
        </p:txBody>
      </p:sp>
    </p:spTree>
    <p:extLst>
      <p:ext uri="{BB962C8B-B14F-4D97-AF65-F5344CB8AC3E}">
        <p14:creationId xmlns:p14="http://schemas.microsoft.com/office/powerpoint/2010/main" val="195653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"/>
            <a:ext cx="7886700" cy="1052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685800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Transacción</a:t>
            </a:r>
            <a:endParaRPr lang="es-ES" sz="4200" dirty="0">
              <a:solidFill>
                <a:srgbClr val="572314"/>
              </a:solidFill>
              <a:latin typeface="Gill Sans MT"/>
              <a:ea typeface="+mn-ea"/>
              <a:cs typeface="+mn-cs"/>
            </a:endParaRPr>
          </a:p>
        </p:txBody>
      </p:sp>
      <p:sp>
        <p:nvSpPr>
          <p:cNvPr id="116738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052738"/>
            <a:ext cx="8352928" cy="5124226"/>
          </a:xfrm>
        </p:spPr>
        <p:txBody>
          <a:bodyPr>
            <a:normAutofit lnSpcReduction="10000"/>
          </a:bodyPr>
          <a:lstStyle/>
          <a:p>
            <a:r>
              <a:rPr lang="es-AR" sz="3200" dirty="0"/>
              <a:t>Grupo de operaciones que se ejecutan en una sesión de usuario como bloque de forma indivisible.</a:t>
            </a:r>
          </a:p>
          <a:p>
            <a:r>
              <a:rPr lang="es-AR" sz="3200" dirty="0"/>
              <a:t>Una transacción es atómica.</a:t>
            </a:r>
          </a:p>
          <a:p>
            <a:r>
              <a:rPr lang="es-AR" sz="3200" dirty="0"/>
              <a:t>Desde el lenguaje de programación de base de datos se indicara el inicio y el fin del  bloque:</a:t>
            </a:r>
          </a:p>
          <a:p>
            <a:pPr lvl="1"/>
            <a:r>
              <a:rPr lang="es-AR" sz="3200" dirty="0"/>
              <a:t>BEGIN TRANSACTION</a:t>
            </a:r>
          </a:p>
          <a:p>
            <a:pPr lvl="1"/>
            <a:r>
              <a:rPr lang="es-AR" sz="3200" dirty="0"/>
              <a:t>END TRANSACTION</a:t>
            </a:r>
          </a:p>
          <a:p>
            <a:r>
              <a:rPr lang="es-AR" sz="3200" dirty="0"/>
              <a:t>El DBMS deberá proveer las herramientas para manejar las transacciones y mantener la integridad.</a:t>
            </a:r>
          </a:p>
          <a:p>
            <a:endParaRPr lang="es-AR" sz="3200" dirty="0"/>
          </a:p>
          <a:p>
            <a:pPr>
              <a:buFont typeface="Wingdings" pitchFamily="2" charset="2"/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94375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685800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COMMIT y </a:t>
            </a:r>
            <a:r>
              <a:rPr lang="es-AR" sz="4200" dirty="0">
                <a:solidFill>
                  <a:srgbClr val="572314"/>
                </a:solidFill>
                <a:latin typeface="Gill Sans MT"/>
              </a:rPr>
              <a:t>ROLLBACK</a:t>
            </a:r>
            <a:endParaRPr lang="es-AR" sz="4200" dirty="0">
              <a:solidFill>
                <a:srgbClr val="572314"/>
              </a:solidFill>
              <a:latin typeface="Gill Sans MT"/>
              <a:ea typeface="+mn-ea"/>
              <a:cs typeface="+mn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052736"/>
            <a:ext cx="8352928" cy="5124227"/>
          </a:xfrm>
        </p:spPr>
        <p:txBody>
          <a:bodyPr>
            <a:normAutofit/>
          </a:bodyPr>
          <a:lstStyle/>
          <a:p>
            <a:r>
              <a:rPr lang="es-AR" sz="3200" dirty="0"/>
              <a:t>El COMMIT es la cláusula utilizada para confirmar los cambios realizados desde el último COMMIT o ROLLBACK.</a:t>
            </a:r>
          </a:p>
          <a:p>
            <a:r>
              <a:rPr lang="es-AR" sz="3200" dirty="0"/>
              <a:t>El ROLLBACK es la cláusula que se utiliza para descartar los cambios realizados.</a:t>
            </a:r>
          </a:p>
          <a:p>
            <a:endParaRPr lang="es-AR" sz="3200" dirty="0"/>
          </a:p>
          <a:p>
            <a:r>
              <a:rPr lang="es-AR" sz="3200" dirty="0"/>
              <a:t>Una vez que el COMMIT el ROLLBACK no tiene efecto y solo se recuperan los estados anteriores con un RESTORE de un </a:t>
            </a:r>
            <a:r>
              <a:rPr lang="es-AR" sz="3200" dirty="0" err="1"/>
              <a:t>Backup</a:t>
            </a:r>
            <a:r>
              <a:rPr lang="es-AR" sz="3200" dirty="0"/>
              <a:t> de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292086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1580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685800"/>
            <a:r>
              <a:rPr lang="es-AR" sz="4200" dirty="0">
                <a:solidFill>
                  <a:srgbClr val="572314"/>
                </a:solidFill>
                <a:latin typeface="Gill Sans MT"/>
              </a:rPr>
              <a:t>COMMIT y </a:t>
            </a:r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ROLLBACK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0454" y="1196752"/>
            <a:ext cx="8352928" cy="5293568"/>
          </a:xfrm>
        </p:spPr>
        <p:txBody>
          <a:bodyPr/>
          <a:lstStyle/>
          <a:p>
            <a:r>
              <a:rPr lang="es-AR" sz="3200" dirty="0"/>
              <a:t>Mediante una configuración en la base de datos el COMMIT y el ROLLBACK serán implícitos o deben explicitarse:</a:t>
            </a:r>
          </a:p>
          <a:p>
            <a:pPr lvl="1"/>
            <a:r>
              <a:rPr lang="es-AR" sz="2800" dirty="0"/>
              <a:t>Oracle: Por defecto se requiere explicitar COMMIT caso contrario todos los cambios se ven solo en la sesión.</a:t>
            </a:r>
          </a:p>
          <a:p>
            <a:pPr lvl="1"/>
            <a:r>
              <a:rPr lang="es-AR" sz="2800" dirty="0"/>
              <a:t>SQL Server: Por defecto el COMMIT es implícito en cada sentencia por lo cual todas las sesiones ven los cambios.</a:t>
            </a:r>
          </a:p>
        </p:txBody>
      </p:sp>
    </p:spTree>
    <p:extLst>
      <p:ext uri="{BB962C8B-B14F-4D97-AF65-F5344CB8AC3E}">
        <p14:creationId xmlns:p14="http://schemas.microsoft.com/office/powerpoint/2010/main" val="199276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1580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685800"/>
            <a:r>
              <a:rPr lang="es-AR" sz="4200" dirty="0">
                <a:solidFill>
                  <a:srgbClr val="572314"/>
                </a:solidFill>
                <a:latin typeface="Gill Sans MT"/>
              </a:rPr>
              <a:t>Problemas de concurrencia Escritura Sucia</a:t>
            </a:r>
            <a:endParaRPr lang="es-AR" sz="4200" dirty="0">
              <a:solidFill>
                <a:srgbClr val="572314"/>
              </a:solidFill>
              <a:latin typeface="Gill Sans MT"/>
              <a:ea typeface="+mn-ea"/>
              <a:cs typeface="+mn-cs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A37E7EC-E68B-486A-8BC6-73F914EA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4851401"/>
            <a:ext cx="8047806" cy="1325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Observar como la Transacción 1 sobre escribe el valor que la Transacción 2 modifico. En este caso estamos hablando de una Escritura Sucia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A6D66B5-C9B4-46EF-9A97-89B81A03C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427018"/>
            <a:ext cx="68770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3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1580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685800"/>
            <a:r>
              <a:rPr lang="es-AR" sz="4200" dirty="0">
                <a:solidFill>
                  <a:srgbClr val="572314"/>
                </a:solidFill>
                <a:latin typeface="Gill Sans MT"/>
              </a:rPr>
              <a:t>Problemas de concurrencia</a:t>
            </a:r>
            <a:br>
              <a:rPr lang="es-AR" sz="4200" dirty="0">
                <a:solidFill>
                  <a:srgbClr val="572314"/>
                </a:solidFill>
                <a:latin typeface="Gill Sans MT"/>
              </a:rPr>
            </a:br>
            <a:r>
              <a:rPr lang="es-AR" sz="4200" dirty="0">
                <a:solidFill>
                  <a:srgbClr val="572314"/>
                </a:solidFill>
                <a:latin typeface="Gill Sans MT"/>
              </a:rPr>
              <a:t>Lectura Sucia</a:t>
            </a:r>
            <a:endParaRPr lang="es-AR" sz="4200" dirty="0">
              <a:solidFill>
                <a:srgbClr val="572314"/>
              </a:solidFill>
              <a:latin typeface="Gill Sans MT"/>
              <a:ea typeface="+mn-ea"/>
              <a:cs typeface="+mn-cs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A37E7EC-E68B-486A-8BC6-73F914EA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4851400"/>
            <a:ext cx="8102724" cy="15299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dirty="0"/>
              <a:t>Observar como la Transacción 1 realiza una primera actualización, y la Transacción 2 realiza una lectura errónea ya que luego de un tiempo la Transacción 1 vuelve a realizar una segunda actualización. En este caso estamos hablando de una Lectura Sucia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1E6045-040A-4D74-A475-46A51F0FC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34" y="1327143"/>
            <a:ext cx="66770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1580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685800"/>
            <a:r>
              <a:rPr lang="es-AR" sz="4200" dirty="0">
                <a:solidFill>
                  <a:srgbClr val="572314"/>
                </a:solidFill>
                <a:latin typeface="Gill Sans MT"/>
              </a:rPr>
              <a:t>Problemas de concurrencia</a:t>
            </a:r>
            <a:br>
              <a:rPr lang="es-AR" sz="4200" dirty="0">
                <a:solidFill>
                  <a:srgbClr val="572314"/>
                </a:solidFill>
                <a:latin typeface="Gill Sans MT"/>
              </a:rPr>
            </a:br>
            <a:r>
              <a:rPr lang="es-AR" sz="4200" dirty="0">
                <a:solidFill>
                  <a:srgbClr val="572314"/>
                </a:solidFill>
                <a:latin typeface="Gill Sans MT"/>
              </a:rPr>
              <a:t>Lectura difusa o no repetible</a:t>
            </a:r>
            <a:endParaRPr lang="es-AR" sz="4200" dirty="0">
              <a:solidFill>
                <a:srgbClr val="572314"/>
              </a:solidFill>
              <a:latin typeface="Gill Sans MT"/>
              <a:ea typeface="+mn-ea"/>
              <a:cs typeface="+mn-cs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A37E7EC-E68B-486A-8BC6-73F914EA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4851400"/>
            <a:ext cx="8102724" cy="16739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AR" dirty="0"/>
              <a:t>Es una consecuencia de múltiples lecturas sucias, observar que la Transacción 2 va leyendo valores distintos a medida que la Transacción 1 los va modificando. En este caso la lectura no puede repetirse en cuanto al dato. Observar también que si este proceso vuelve a repetirse, no tenemos garantías de que las lecturas de la Transacción 2 vuelvan a darse de la misma manera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FEBDBC-A3E0-4177-BF3C-1E8DC8852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321851"/>
            <a:ext cx="6724290" cy="332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7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1580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685800"/>
            <a:r>
              <a:rPr lang="es-AR" sz="4200" dirty="0">
                <a:solidFill>
                  <a:srgbClr val="572314"/>
                </a:solidFill>
                <a:latin typeface="Gill Sans MT"/>
              </a:rPr>
              <a:t>Problemas de concurrencia</a:t>
            </a:r>
            <a:br>
              <a:rPr lang="es-AR" sz="4200" dirty="0">
                <a:solidFill>
                  <a:srgbClr val="572314"/>
                </a:solidFill>
                <a:latin typeface="Gill Sans MT"/>
              </a:rPr>
            </a:br>
            <a:r>
              <a:rPr lang="es-AR" sz="4200" dirty="0">
                <a:solidFill>
                  <a:srgbClr val="572314"/>
                </a:solidFill>
                <a:latin typeface="Gill Sans MT"/>
              </a:rPr>
              <a:t>Lectura fantasma</a:t>
            </a:r>
            <a:endParaRPr lang="es-AR" sz="4200" dirty="0">
              <a:solidFill>
                <a:srgbClr val="572314"/>
              </a:solidFill>
              <a:latin typeface="Gill Sans MT"/>
              <a:ea typeface="+mn-ea"/>
              <a:cs typeface="+mn-cs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A37E7EC-E68B-486A-8BC6-73F914EA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4851400"/>
            <a:ext cx="8102724" cy="1673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Es una variación de una lectura difusa pero referida a los registros. Observar que la Transacción 1 ejecuta dos veces la misma consulta y en obtiene resultados diferentes.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B1F740-4940-4A43-9FFD-51E56FE34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311994"/>
            <a:ext cx="69818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10526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685800"/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Nivel de aislamiento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36089"/>
            <a:ext cx="8352928" cy="4840874"/>
          </a:xfrm>
        </p:spPr>
        <p:txBody>
          <a:bodyPr/>
          <a:lstStyle/>
          <a:p>
            <a:r>
              <a:rPr lang="es-AR" sz="3200" dirty="0"/>
              <a:t>Define el grado en que se aísla una transacción de las modificaciones de datos realizadas por otras transacciones.</a:t>
            </a:r>
          </a:p>
          <a:p>
            <a:r>
              <a:rPr lang="es-AR" sz="3200" dirty="0"/>
              <a:t>De vital importancia para el rendimiento y los tiempos de respuesta.</a:t>
            </a:r>
          </a:p>
          <a:p>
            <a:r>
              <a:rPr lang="es-AR" sz="3200" dirty="0"/>
              <a:t>En operaciones de escritura siempre se realiza un bloqueo exclusivo.</a:t>
            </a:r>
          </a:p>
          <a:p>
            <a:r>
              <a:rPr lang="es-AR" sz="3200" dirty="0"/>
              <a:t>En operaciones de lectura depende de la configuración del nivel de aislamiento.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4614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15734</TotalTime>
  <Words>980</Words>
  <Application>Microsoft Office PowerPoint</Application>
  <PresentationFormat>Presentación en pantalla (4:3)</PresentationFormat>
  <Paragraphs>71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Gill Sans MT</vt:lpstr>
      <vt:lpstr>Times New Roman</vt:lpstr>
      <vt:lpstr>Wingdings</vt:lpstr>
      <vt:lpstr>Office Theme</vt:lpstr>
      <vt:lpstr>Presentación de PowerPoint</vt:lpstr>
      <vt:lpstr>Transacción</vt:lpstr>
      <vt:lpstr>COMMIT y ROLLBACK</vt:lpstr>
      <vt:lpstr>COMMIT y ROLLBACK</vt:lpstr>
      <vt:lpstr>Problemas de concurrencia Escritura Sucia</vt:lpstr>
      <vt:lpstr>Problemas de concurrencia Lectura Sucia</vt:lpstr>
      <vt:lpstr>Problemas de concurrencia Lectura difusa o no repetible</vt:lpstr>
      <vt:lpstr>Problemas de concurrencia Lectura fantasma</vt:lpstr>
      <vt:lpstr>Nivel de aislamiento</vt:lpstr>
      <vt:lpstr>LOCKs</vt:lpstr>
      <vt:lpstr>Ejemplo Lecturas</vt:lpstr>
      <vt:lpstr>Ejemplo Lecturas</vt:lpstr>
      <vt:lpstr>Ejemplo Lecturas</vt:lpstr>
      <vt:lpstr>Ejemplo Lecturas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Minería de Datos y Descubrimiento del Conocimiento</dc:title>
  <dc:creator>Cristobal</dc:creator>
  <cp:lastModifiedBy>Jose Eduardo Leta</cp:lastModifiedBy>
  <cp:revision>134</cp:revision>
  <dcterms:created xsi:type="dcterms:W3CDTF">2010-06-15T23:19:41Z</dcterms:created>
  <dcterms:modified xsi:type="dcterms:W3CDTF">2020-10-11T15:38:17Z</dcterms:modified>
</cp:coreProperties>
</file>