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7" r:id="rId1"/>
  </p:sldMasterIdLst>
  <p:notesMasterIdLst>
    <p:notesMasterId r:id="rId58"/>
  </p:notesMasterIdLst>
  <p:handoutMasterIdLst>
    <p:handoutMasterId r:id="rId59"/>
  </p:handoutMasterIdLst>
  <p:sldIdLst>
    <p:sldId id="299" r:id="rId2"/>
    <p:sldId id="258" r:id="rId3"/>
    <p:sldId id="260" r:id="rId4"/>
    <p:sldId id="263" r:id="rId5"/>
    <p:sldId id="305" r:id="rId6"/>
    <p:sldId id="300" r:id="rId7"/>
    <p:sldId id="301" r:id="rId8"/>
    <p:sldId id="304" r:id="rId9"/>
    <p:sldId id="264" r:id="rId10"/>
    <p:sldId id="302" r:id="rId11"/>
    <p:sldId id="262" r:id="rId12"/>
    <p:sldId id="303" r:id="rId13"/>
    <p:sldId id="265" r:id="rId14"/>
    <p:sldId id="266" r:id="rId15"/>
    <p:sldId id="267" r:id="rId16"/>
    <p:sldId id="268" r:id="rId17"/>
    <p:sldId id="269" r:id="rId18"/>
    <p:sldId id="309" r:id="rId19"/>
    <p:sldId id="311" r:id="rId20"/>
    <p:sldId id="310" r:id="rId21"/>
    <p:sldId id="313" r:id="rId22"/>
    <p:sldId id="312" r:id="rId23"/>
    <p:sldId id="314" r:id="rId24"/>
    <p:sldId id="315" r:id="rId25"/>
    <p:sldId id="316" r:id="rId26"/>
    <p:sldId id="317" r:id="rId27"/>
    <p:sldId id="318" r:id="rId28"/>
    <p:sldId id="270" r:id="rId29"/>
    <p:sldId id="271" r:id="rId30"/>
    <p:sldId id="272" r:id="rId31"/>
    <p:sldId id="273" r:id="rId32"/>
    <p:sldId id="274" r:id="rId33"/>
    <p:sldId id="275" r:id="rId34"/>
    <p:sldId id="276" r:id="rId35"/>
    <p:sldId id="277" r:id="rId36"/>
    <p:sldId id="297" r:id="rId37"/>
    <p:sldId id="278" r:id="rId38"/>
    <p:sldId id="279" r:id="rId39"/>
    <p:sldId id="280" r:id="rId40"/>
    <p:sldId id="281" r:id="rId41"/>
    <p:sldId id="282" r:id="rId42"/>
    <p:sldId id="283" r:id="rId43"/>
    <p:sldId id="298"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03" autoAdjust="0"/>
    <p:restoredTop sz="76535" autoAdjust="0"/>
  </p:normalViewPr>
  <p:slideViewPr>
    <p:cSldViewPr snapToGrid="0">
      <p:cViewPr varScale="1">
        <p:scale>
          <a:sx n="51" d="100"/>
          <a:sy n="51" d="100"/>
        </p:scale>
        <p:origin x="165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BA9276-E69B-4C4D-AECD-E7394E02AAB5}" type="datetimeFigureOut">
              <a:rPr lang="es-AR" smtClean="0"/>
              <a:t>19/10/2020</a:t>
            </a:fld>
            <a:endParaRPr lang="es-A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2A897-D698-4C9B-90FE-D75F30DAE726}" type="slidenum">
              <a:rPr lang="es-AR" smtClean="0"/>
              <a:t>‹Nº›</a:t>
            </a:fld>
            <a:endParaRPr lang="es-AR"/>
          </a:p>
        </p:txBody>
      </p:sp>
    </p:spTree>
    <p:extLst>
      <p:ext uri="{BB962C8B-B14F-4D97-AF65-F5344CB8AC3E}">
        <p14:creationId xmlns:p14="http://schemas.microsoft.com/office/powerpoint/2010/main" val="4120977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126"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127"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128"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129" name="PlaceHolder 5"/>
          <p:cNvSpPr>
            <a:spLocks noGrp="1"/>
          </p:cNvSpPr>
          <p:nvPr>
            <p:ph type="sldNum"/>
          </p:nvPr>
        </p:nvSpPr>
        <p:spPr>
          <a:xfrm>
            <a:off x="4399200" y="9555480"/>
            <a:ext cx="3372840" cy="502560"/>
          </a:xfrm>
          <a:prstGeom prst="rect">
            <a:avLst/>
          </a:prstGeom>
        </p:spPr>
        <p:txBody>
          <a:bodyPr lIns="0" tIns="0" rIns="0" bIns="0" anchor="b"/>
          <a:lstStyle/>
          <a:p>
            <a:pPr algn="r"/>
            <a:fld id="{5B327B75-E756-4186-AB64-66AD08363804}" type="slidenum">
              <a:rPr lang="en-US" sz="1400">
                <a:latin typeface="Times New Roman"/>
              </a:rPr>
              <a:t>‹Nº›</a:t>
            </a:fld>
            <a:endParaRPr/>
          </a:p>
        </p:txBody>
      </p:sp>
    </p:spTree>
    <p:extLst>
      <p:ext uri="{BB962C8B-B14F-4D97-AF65-F5344CB8AC3E}">
        <p14:creationId xmlns:p14="http://schemas.microsoft.com/office/powerpoint/2010/main" val="1063625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log.bi-geek.com/arquitectura-enfoque-de-william-h-inmon/"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blog.bi-geek.com/?s=reportin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884760" y="8685360"/>
            <a:ext cx="2970720" cy="456120"/>
          </a:xfrm>
          <a:prstGeom prst="rect">
            <a:avLst/>
          </a:prstGeom>
          <a:noFill/>
          <a:ln>
            <a:noFill/>
          </a:ln>
        </p:spPr>
        <p:txBody>
          <a:bodyPr lIns="90000" tIns="45000" rIns="90000" bIns="45000" anchor="b"/>
          <a:lstStyle/>
          <a:p>
            <a:pPr algn="r">
              <a:lnSpc>
                <a:spcPct val="100000"/>
              </a:lnSpc>
            </a:pPr>
            <a:fld id="{11C41805-723F-4927-91A3-E3FA317D2F9D}" type="slidenum">
              <a:rPr lang="en-US" sz="1200">
                <a:latin typeface="Times New Roman"/>
              </a:rPr>
              <a:t>1</a:t>
            </a:fld>
            <a:endParaRPr/>
          </a:p>
        </p:txBody>
      </p:sp>
      <p:sp>
        <p:nvSpPr>
          <p:cNvPr id="93" name="PlaceHolder 2"/>
          <p:cNvSpPr>
            <a:spLocks noGrp="1"/>
          </p:cNvSpPr>
          <p:nvPr>
            <p:ph type="body"/>
          </p:nvPr>
        </p:nvSpPr>
        <p:spPr>
          <a:xfrm>
            <a:off x="685800" y="4343400"/>
            <a:ext cx="5485320" cy="4113720"/>
          </a:xfrm>
          <a:prstGeom prst="rect">
            <a:avLst/>
          </a:prstGeom>
        </p:spPr>
        <p:txBody>
          <a:bodyPr lIns="0" tIns="0" rIns="0" bIns="0"/>
          <a:lstStyle/>
          <a:p>
            <a:r>
              <a:rPr lang="es-ES" sz="1200" b="0" i="0" kern="1200" dirty="0">
                <a:solidFill>
                  <a:schemeClr val="tx1"/>
                </a:solidFill>
                <a:effectLst/>
                <a:latin typeface="+mn-lt"/>
                <a:ea typeface="+mn-ea"/>
                <a:cs typeface="+mn-cs"/>
              </a:rPr>
              <a:t>Un </a:t>
            </a:r>
            <a:r>
              <a:rPr lang="es-ES" sz="1200" b="1" i="0" kern="1200" dirty="0">
                <a:solidFill>
                  <a:schemeClr val="tx1"/>
                </a:solidFill>
                <a:effectLst/>
                <a:latin typeface="+mn-lt"/>
                <a:ea typeface="+mn-ea"/>
                <a:cs typeface="+mn-cs"/>
              </a:rPr>
              <a:t>data </a:t>
            </a:r>
            <a:r>
              <a:rPr lang="es-ES" sz="1200" b="1" i="0" kern="1200" dirty="0" err="1">
                <a:solidFill>
                  <a:schemeClr val="tx1"/>
                </a:solidFill>
                <a:effectLst/>
                <a:latin typeface="+mn-lt"/>
                <a:ea typeface="+mn-ea"/>
                <a:cs typeface="+mn-cs"/>
              </a:rPr>
              <a:t>warehouse</a:t>
            </a:r>
            <a:r>
              <a:rPr lang="es-ES" sz="1200" b="0" i="0" kern="1200" dirty="0">
                <a:solidFill>
                  <a:schemeClr val="tx1"/>
                </a:solidFill>
                <a:effectLst/>
                <a:latin typeface="+mn-lt"/>
                <a:ea typeface="+mn-ea"/>
                <a:cs typeface="+mn-cs"/>
              </a:rPr>
              <a:t> es un repositorio unificado de los datos de los diversos sistemas de una empresa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chemeClr val="tx1"/>
                </a:solidFill>
                <a:effectLst/>
                <a:latin typeface="+mn-lt"/>
                <a:ea typeface="+mn-ea"/>
                <a:cs typeface="+mn-cs"/>
              </a:rPr>
              <a:t>El repositorio </a:t>
            </a:r>
            <a:r>
              <a:rPr lang="es-ES" sz="1200" b="1" i="0" kern="1200" dirty="0">
                <a:solidFill>
                  <a:schemeClr val="tx1"/>
                </a:solidFill>
                <a:effectLst/>
                <a:latin typeface="+mn-lt"/>
                <a:ea typeface="+mn-ea"/>
                <a:cs typeface="+mn-cs"/>
              </a:rPr>
              <a:t>hace hincapié en la captura de datos de diversas fuentes</a:t>
            </a:r>
            <a:r>
              <a:rPr lang="es-ES" sz="1200" b="0" i="0" kern="1200" dirty="0">
                <a:solidFill>
                  <a:schemeClr val="tx1"/>
                </a:solidFill>
                <a:effectLst/>
                <a:latin typeface="+mn-lt"/>
                <a:ea typeface="+mn-ea"/>
                <a:cs typeface="+mn-cs"/>
              </a:rPr>
              <a:t> sobre todo para fines analíticos y de acceso.</a:t>
            </a:r>
            <a:endParaRPr dirty="0"/>
          </a:p>
        </p:txBody>
      </p:sp>
    </p:spTree>
    <p:extLst>
      <p:ext uri="{BB962C8B-B14F-4D97-AF65-F5344CB8AC3E}">
        <p14:creationId xmlns:p14="http://schemas.microsoft.com/office/powerpoint/2010/main" val="1049985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PlaceHolder 1"/>
          <p:cNvSpPr>
            <a:spLocks noGrp="1"/>
          </p:cNvSpPr>
          <p:nvPr>
            <p:ph type="body"/>
          </p:nvPr>
        </p:nvSpPr>
        <p:spPr>
          <a:xfrm>
            <a:off x="685800" y="4343400"/>
            <a:ext cx="5485320" cy="4113720"/>
          </a:xfrm>
          <a:prstGeom prst="rect">
            <a:avLst/>
          </a:prstGeom>
        </p:spPr>
        <p:txBody>
          <a:bodyPr lIns="0" tIns="0" rIns="0" bIns="0"/>
          <a:lstStyle/>
          <a:p>
            <a:r>
              <a:rPr lang="es-ES" sz="1200" b="0" i="0" kern="1200" dirty="0">
                <a:solidFill>
                  <a:schemeClr val="tx1"/>
                </a:solidFill>
                <a:effectLst/>
                <a:latin typeface="+mn-lt"/>
                <a:ea typeface="+mn-ea"/>
                <a:cs typeface="+mn-cs"/>
              </a:rPr>
              <a:t>Comparativa</a:t>
            </a:r>
          </a:p>
          <a:p>
            <a:r>
              <a:rPr lang="es-ES" sz="1200" b="0" i="0" kern="1200" dirty="0">
                <a:solidFill>
                  <a:schemeClr val="tx1"/>
                </a:solidFill>
                <a:effectLst/>
                <a:latin typeface="+mn-lt"/>
                <a:ea typeface="+mn-ea"/>
                <a:cs typeface="+mn-cs"/>
              </a:rPr>
              <a:t>Como se puede observar, tanto Kimball como </a:t>
            </a:r>
            <a:r>
              <a:rPr lang="es-ES" sz="1200" b="0" i="0" u="sng" kern="1200" dirty="0" err="1">
                <a:solidFill>
                  <a:schemeClr val="tx1"/>
                </a:solidFill>
                <a:effectLst/>
                <a:latin typeface="+mn-lt"/>
                <a:ea typeface="+mn-ea"/>
                <a:cs typeface="+mn-cs"/>
                <a:hlinkClick r:id="rId3"/>
              </a:rPr>
              <a:t>Inmon</a:t>
            </a:r>
            <a:r>
              <a:rPr lang="es-ES" sz="1200" b="0" i="0" kern="1200" dirty="0">
                <a:solidFill>
                  <a:schemeClr val="tx1"/>
                </a:solidFill>
                <a:effectLst/>
                <a:latin typeface="+mn-lt"/>
                <a:ea typeface="+mn-ea"/>
                <a:cs typeface="+mn-cs"/>
              </a:rPr>
              <a:t> comparten la necesidad de establecer un sistema de almacenamiento de datos integrado y estable que garantice la explotación de la información, dando respuesta a todas las preguntas de negocio que surjan. Sin embargo, sus principios son tan dispares que no solo la estructura interna y alcance de éstos presentan variaciones, sino que también su intención y finalidad se ven afectados.</a:t>
            </a:r>
          </a:p>
          <a:p>
            <a:r>
              <a:rPr lang="es-ES" sz="1200" b="0" i="0" kern="1200" dirty="0">
                <a:solidFill>
                  <a:schemeClr val="tx1"/>
                </a:solidFill>
                <a:effectLst/>
                <a:latin typeface="+mn-lt"/>
                <a:ea typeface="+mn-ea"/>
                <a:cs typeface="+mn-cs"/>
              </a:rPr>
              <a:t>A pesar de esta confrontación de enfoques e ideas, resulta muy atrevido decir que uno u otro es correcto o incorrecto ya que, según sea el caso en el que nos encontremos, nos puede encajar en mayor o menor medida implantar una de las dos perspectivas.</a:t>
            </a:r>
          </a:p>
          <a:p>
            <a:r>
              <a:rPr lang="es-ES" sz="1200" b="0" i="0" kern="1200" dirty="0">
                <a:solidFill>
                  <a:schemeClr val="tx1"/>
                </a:solidFill>
                <a:effectLst/>
                <a:latin typeface="+mn-lt"/>
                <a:ea typeface="+mn-ea"/>
                <a:cs typeface="+mn-cs"/>
              </a:rPr>
              <a:t>Aspectos a analizar</a:t>
            </a:r>
          </a:p>
          <a:p>
            <a:r>
              <a:rPr lang="es-ES" sz="1200" b="0" i="0" kern="1200" dirty="0">
                <a:solidFill>
                  <a:schemeClr val="tx1"/>
                </a:solidFill>
                <a:effectLst/>
                <a:latin typeface="+mn-lt"/>
                <a:ea typeface="+mn-ea"/>
                <a:cs typeface="+mn-cs"/>
              </a:rPr>
              <a:t>Por esta razón, hay una serie de aspectos que habrá que analizar antes de decantarnos por una de las opciones:</a:t>
            </a:r>
          </a:p>
          <a:p>
            <a:r>
              <a:rPr lang="es-ES" sz="1200" b="0" i="0" kern="1200" dirty="0">
                <a:solidFill>
                  <a:schemeClr val="tx1"/>
                </a:solidFill>
                <a:effectLst/>
                <a:latin typeface="+mn-lt"/>
                <a:ea typeface="+mn-ea"/>
                <a:cs typeface="+mn-cs"/>
              </a:rPr>
              <a:t>Presupuesto para acometer el proyecto</a:t>
            </a:r>
          </a:p>
          <a:p>
            <a:r>
              <a:rPr lang="es-ES" sz="1200" b="0" i="0" kern="1200" dirty="0">
                <a:solidFill>
                  <a:schemeClr val="tx1"/>
                </a:solidFill>
                <a:effectLst/>
                <a:latin typeface="+mn-lt"/>
                <a:ea typeface="+mn-ea"/>
                <a:cs typeface="+mn-cs"/>
              </a:rPr>
              <a:t>Plazos disponibles para la construcción del </a:t>
            </a:r>
            <a:r>
              <a:rPr lang="es-ES" sz="1200" b="0" i="1" kern="1200" dirty="0">
                <a:solidFill>
                  <a:schemeClr val="tx1"/>
                </a:solidFill>
                <a:effectLst/>
                <a:latin typeface="+mn-lt"/>
                <a:ea typeface="+mn-ea"/>
                <a:cs typeface="+mn-cs"/>
              </a:rPr>
              <a:t>data </a:t>
            </a:r>
            <a:r>
              <a:rPr lang="es-ES" sz="1200" b="0" i="1" kern="1200" dirty="0" err="1">
                <a:solidFill>
                  <a:schemeClr val="tx1"/>
                </a:solidFill>
                <a:effectLst/>
                <a:latin typeface="+mn-lt"/>
                <a:ea typeface="+mn-ea"/>
                <a:cs typeface="+mn-cs"/>
              </a:rPr>
              <a:t>warehouse</a:t>
            </a:r>
            <a:endParaRPr lang="es-ES" sz="1200" b="0" i="0" kern="1200" dirty="0">
              <a:solidFill>
                <a:schemeClr val="tx1"/>
              </a:solidFill>
              <a:effectLst/>
              <a:latin typeface="+mn-lt"/>
              <a:ea typeface="+mn-ea"/>
              <a:cs typeface="+mn-cs"/>
            </a:endParaRPr>
          </a:p>
          <a:p>
            <a:r>
              <a:rPr lang="es-ES" sz="1200" b="0" i="1" kern="1200" dirty="0" err="1">
                <a:solidFill>
                  <a:schemeClr val="tx1"/>
                </a:solidFill>
                <a:effectLst/>
                <a:latin typeface="+mn-lt"/>
                <a:ea typeface="+mn-ea"/>
                <a:cs typeface="+mn-cs"/>
              </a:rPr>
              <a:t>Expertise</a:t>
            </a:r>
            <a:r>
              <a:rPr lang="es-ES" sz="1200" b="0" i="0" kern="1200" dirty="0">
                <a:solidFill>
                  <a:schemeClr val="tx1"/>
                </a:solidFill>
                <a:effectLst/>
                <a:latin typeface="+mn-lt"/>
                <a:ea typeface="+mn-ea"/>
                <a:cs typeface="+mn-cs"/>
              </a:rPr>
              <a:t> requerido para el equipo de desarrolladores</a:t>
            </a:r>
          </a:p>
          <a:p>
            <a:r>
              <a:rPr lang="es-ES" sz="1200" b="0" i="0" kern="1200" dirty="0">
                <a:solidFill>
                  <a:schemeClr val="tx1"/>
                </a:solidFill>
                <a:effectLst/>
                <a:latin typeface="+mn-lt"/>
                <a:ea typeface="+mn-ea"/>
                <a:cs typeface="+mn-cs"/>
              </a:rPr>
              <a:t>Alcance del </a:t>
            </a:r>
            <a:r>
              <a:rPr lang="es-ES" sz="1200" b="0" i="1" kern="1200" dirty="0">
                <a:solidFill>
                  <a:schemeClr val="tx1"/>
                </a:solidFill>
                <a:effectLst/>
                <a:latin typeface="+mn-lt"/>
                <a:ea typeface="+mn-ea"/>
                <a:cs typeface="+mn-cs"/>
              </a:rPr>
              <a:t>data </a:t>
            </a:r>
            <a:r>
              <a:rPr lang="es-ES" sz="1200" b="0" i="1" kern="1200" dirty="0" err="1">
                <a:solidFill>
                  <a:schemeClr val="tx1"/>
                </a:solidFill>
                <a:effectLst/>
                <a:latin typeface="+mn-lt"/>
                <a:ea typeface="+mn-ea"/>
                <a:cs typeface="+mn-cs"/>
              </a:rPr>
              <a:t>warehouse</a:t>
            </a:r>
            <a:r>
              <a:rPr lang="es-ES" sz="1200" b="0" i="0" kern="1200" dirty="0">
                <a:solidFill>
                  <a:schemeClr val="tx1"/>
                </a:solidFill>
                <a:effectLst/>
                <a:latin typeface="+mn-lt"/>
                <a:ea typeface="+mn-ea"/>
                <a:cs typeface="+mn-cs"/>
              </a:rPr>
              <a:t>, ya sea para albergar los datos de toda la compañía o de determinadas áreas de negocio o departamentos</a:t>
            </a:r>
          </a:p>
          <a:p>
            <a:r>
              <a:rPr lang="es-ES" sz="1200" b="0" i="0" kern="1200" dirty="0">
                <a:solidFill>
                  <a:schemeClr val="tx1"/>
                </a:solidFill>
                <a:effectLst/>
                <a:latin typeface="+mn-lt"/>
                <a:ea typeface="+mn-ea"/>
                <a:cs typeface="+mn-cs"/>
              </a:rPr>
              <a:t>Complejidad de las labores de mantenimiento</a:t>
            </a:r>
          </a:p>
          <a:p>
            <a:r>
              <a:rPr lang="es-ES" sz="1200" b="0" i="0" kern="1200" dirty="0">
                <a:solidFill>
                  <a:schemeClr val="tx1"/>
                </a:solidFill>
                <a:effectLst/>
                <a:latin typeface="+mn-lt"/>
                <a:ea typeface="+mn-ea"/>
                <a:cs typeface="+mn-cs"/>
              </a:rPr>
              <a:t>Aparte de estas variables, que van a ser determinantes a la hora de decidirnos por un modelo u otro, tenemos que tener muy clara cuál será la finalidad de nuestro </a:t>
            </a:r>
            <a:r>
              <a:rPr lang="es-ES" sz="1200" b="0" i="1" kern="1200" dirty="0">
                <a:solidFill>
                  <a:schemeClr val="tx1"/>
                </a:solidFill>
                <a:effectLst/>
                <a:latin typeface="+mn-lt"/>
                <a:ea typeface="+mn-ea"/>
                <a:cs typeface="+mn-cs"/>
              </a:rPr>
              <a:t>data </a:t>
            </a:r>
            <a:r>
              <a:rPr lang="es-ES" sz="1200" b="0" i="1" kern="1200" dirty="0" err="1">
                <a:solidFill>
                  <a:schemeClr val="tx1"/>
                </a:solidFill>
                <a:effectLst/>
                <a:latin typeface="+mn-lt"/>
                <a:ea typeface="+mn-ea"/>
                <a:cs typeface="+mn-cs"/>
              </a:rPr>
              <a:t>warehouse</a:t>
            </a:r>
            <a:r>
              <a:rPr lang="es-ES" sz="1200" b="0" i="0" kern="1200" dirty="0">
                <a:solidFill>
                  <a:schemeClr val="tx1"/>
                </a:solidFill>
                <a:effectLst/>
                <a:latin typeface="+mn-lt"/>
                <a:ea typeface="+mn-ea"/>
                <a:cs typeface="+mn-cs"/>
              </a:rPr>
              <a:t>.</a:t>
            </a:r>
          </a:p>
          <a:p>
            <a:r>
              <a:rPr lang="es-ES" sz="1200" b="0" i="0" kern="1200" dirty="0">
                <a:solidFill>
                  <a:schemeClr val="tx1"/>
                </a:solidFill>
                <a:effectLst/>
                <a:latin typeface="+mn-lt"/>
                <a:ea typeface="+mn-ea"/>
                <a:cs typeface="+mn-cs"/>
              </a:rPr>
              <a:t>El </a:t>
            </a:r>
            <a:r>
              <a:rPr lang="es-ES" sz="1200" b="0" i="1" kern="1200" dirty="0">
                <a:solidFill>
                  <a:schemeClr val="tx1"/>
                </a:solidFill>
                <a:effectLst/>
                <a:latin typeface="+mn-lt"/>
                <a:ea typeface="+mn-ea"/>
                <a:cs typeface="+mn-cs"/>
              </a:rPr>
              <a:t>data </a:t>
            </a:r>
            <a:r>
              <a:rPr lang="es-ES" sz="1200" b="0" i="1" kern="1200" dirty="0" err="1">
                <a:solidFill>
                  <a:schemeClr val="tx1"/>
                </a:solidFill>
                <a:effectLst/>
                <a:latin typeface="+mn-lt"/>
                <a:ea typeface="+mn-ea"/>
                <a:cs typeface="+mn-cs"/>
              </a:rPr>
              <a:t>warehouse</a:t>
            </a:r>
            <a:r>
              <a:rPr lang="es-ES" sz="1200" b="0" i="0" kern="1200" dirty="0">
                <a:solidFill>
                  <a:schemeClr val="tx1"/>
                </a:solidFill>
                <a:effectLst/>
                <a:latin typeface="+mn-lt"/>
                <a:ea typeface="+mn-ea"/>
                <a:cs typeface="+mn-cs"/>
              </a:rPr>
              <a:t> de Kimball está orientado a la consulta de la información, por lo que su estructura interna está especialmente diseñada para garantizar una explotación de los datos rápida y sencilla, no requiriendo usuarios especializados para ello. Por el contrario, el </a:t>
            </a:r>
            <a:r>
              <a:rPr lang="es-ES" sz="1200" b="0" i="1" kern="1200" dirty="0">
                <a:solidFill>
                  <a:schemeClr val="tx1"/>
                </a:solidFill>
                <a:effectLst/>
                <a:latin typeface="+mn-lt"/>
                <a:ea typeface="+mn-ea"/>
                <a:cs typeface="+mn-cs"/>
              </a:rPr>
              <a:t>data </a:t>
            </a:r>
            <a:r>
              <a:rPr lang="es-ES" sz="1200" b="0" i="1" kern="1200" dirty="0" err="1">
                <a:solidFill>
                  <a:schemeClr val="tx1"/>
                </a:solidFill>
                <a:effectLst/>
                <a:latin typeface="+mn-lt"/>
                <a:ea typeface="+mn-ea"/>
                <a:cs typeface="+mn-cs"/>
              </a:rPr>
              <a:t>warehouse</a:t>
            </a:r>
            <a:r>
              <a:rPr lang="es-ES" sz="1200" b="0" i="0" kern="1200" dirty="0">
                <a:solidFill>
                  <a:schemeClr val="tx1"/>
                </a:solidFill>
                <a:effectLst/>
                <a:latin typeface="+mn-lt"/>
                <a:ea typeface="+mn-ea"/>
                <a:cs typeface="+mn-cs"/>
              </a:rPr>
              <a:t> de </a:t>
            </a:r>
            <a:r>
              <a:rPr lang="es-ES" sz="1200" b="0" i="0" kern="1200" dirty="0" err="1">
                <a:solidFill>
                  <a:schemeClr val="tx1"/>
                </a:solidFill>
                <a:effectLst/>
                <a:latin typeface="+mn-lt"/>
                <a:ea typeface="+mn-ea"/>
                <a:cs typeface="+mn-cs"/>
              </a:rPr>
              <a:t>Inmon</a:t>
            </a:r>
            <a:r>
              <a:rPr lang="es-ES" sz="1200" b="0" i="0" kern="1200" dirty="0">
                <a:solidFill>
                  <a:schemeClr val="tx1"/>
                </a:solidFill>
                <a:effectLst/>
                <a:latin typeface="+mn-lt"/>
                <a:ea typeface="+mn-ea"/>
                <a:cs typeface="+mn-cs"/>
              </a:rPr>
              <a:t> persigue la integración de todos los datos de la compañía, estando orientado hacia el almacenaje de grandes volúmenes de datos, por lo que su estructura interna normalizada se diseña para evitar la redundancia de datos, simplificar las labores de mantenimiento, etc. cuestiones que complican las consultas de la información, requiriendo que los usuarios finales estén mucho más especializados.</a:t>
            </a:r>
            <a:br>
              <a:rPr lang="es-ES" sz="1200" b="0" i="0" kern="1200" dirty="0">
                <a:solidFill>
                  <a:schemeClr val="tx1"/>
                </a:solidFill>
                <a:effectLst/>
                <a:latin typeface="+mn-lt"/>
                <a:ea typeface="+mn-ea"/>
                <a:cs typeface="+mn-cs"/>
              </a:rPr>
            </a:br>
            <a:r>
              <a:rPr lang="es-ES" sz="1200" b="0" i="0" kern="1200" dirty="0">
                <a:solidFill>
                  <a:schemeClr val="tx1"/>
                </a:solidFill>
                <a:effectLst/>
                <a:latin typeface="+mn-lt"/>
                <a:ea typeface="+mn-ea"/>
                <a:cs typeface="+mn-cs"/>
              </a:rPr>
              <a:t>Así, podríamos decir que el enfoque de Kimball se ajusta más a proyectos pequeños en los que se persiga un sistema fácilmente explotable y entendible por el usuario y de rápido desarrollo, siendo el modelo de </a:t>
            </a:r>
            <a:r>
              <a:rPr lang="es-ES" sz="1200" b="0" i="0" kern="1200" dirty="0" err="1">
                <a:solidFill>
                  <a:schemeClr val="tx1"/>
                </a:solidFill>
                <a:effectLst/>
                <a:latin typeface="+mn-lt"/>
                <a:ea typeface="+mn-ea"/>
                <a:cs typeface="+mn-cs"/>
              </a:rPr>
              <a:t>Inmon</a:t>
            </a:r>
            <a:r>
              <a:rPr lang="es-ES" sz="1200" b="0" i="0" kern="1200" dirty="0">
                <a:solidFill>
                  <a:schemeClr val="tx1"/>
                </a:solidFill>
                <a:effectLst/>
                <a:latin typeface="+mn-lt"/>
                <a:ea typeface="+mn-ea"/>
                <a:cs typeface="+mn-cs"/>
              </a:rPr>
              <a:t> más apropiado para sistemas complejos de mayor envergadura.</a:t>
            </a:r>
          </a:p>
          <a:p>
            <a:r>
              <a:rPr lang="es-ES" sz="1200" b="0" i="0" kern="1200" dirty="0">
                <a:solidFill>
                  <a:schemeClr val="tx1"/>
                </a:solidFill>
                <a:effectLst/>
                <a:latin typeface="+mn-lt"/>
                <a:ea typeface="+mn-ea"/>
                <a:cs typeface="+mn-cs"/>
              </a:rPr>
              <a:t>Todo proyecto tiene sus propias peculiaridades, siendo cada caso único e independiente, por lo que resulta necesario llevar a cabo un estudio de todas ellas antes de decantarnos por una solución u otra, de forma que podamos hacernos una idea sobre qué modelo se ajusta mejor a las condiciones de nuestro proyecto.</a:t>
            </a:r>
          </a:p>
          <a:p>
            <a:r>
              <a:rPr lang="es-ES" sz="1200" b="0" i="0" kern="1200" dirty="0">
                <a:solidFill>
                  <a:schemeClr val="tx1"/>
                </a:solidFill>
                <a:effectLst/>
                <a:latin typeface="+mn-lt"/>
                <a:ea typeface="+mn-ea"/>
                <a:cs typeface="+mn-cs"/>
              </a:rPr>
              <a:t>Aun así, tampoco debemos cerrarnos a estas dos opciones, ya que existen casos en los que se han implantado soluciones intermedias entre ambas visiones, logrando así sistemas híbridos que permiten conjugar con éxito las ventajas de ambas perspectivas.</a:t>
            </a:r>
          </a:p>
          <a:p>
            <a:endParaRPr lang="es-AR" noProof="0" dirty="0"/>
          </a:p>
        </p:txBody>
      </p:sp>
      <p:sp>
        <p:nvSpPr>
          <p:cNvPr id="358" name="CustomShape 2"/>
          <p:cNvSpPr/>
          <p:nvPr/>
        </p:nvSpPr>
        <p:spPr>
          <a:xfrm>
            <a:off x="3884760" y="8685360"/>
            <a:ext cx="2970720" cy="456120"/>
          </a:xfrm>
          <a:prstGeom prst="rect">
            <a:avLst/>
          </a:prstGeom>
          <a:noFill/>
          <a:ln>
            <a:noFill/>
          </a:ln>
        </p:spPr>
        <p:txBody>
          <a:bodyPr lIns="90000" tIns="45000" rIns="90000" bIns="45000" anchor="b"/>
          <a:lstStyle/>
          <a:p>
            <a:pPr algn="r">
              <a:lnSpc>
                <a:spcPct val="100000"/>
              </a:lnSpc>
            </a:pPr>
            <a:fld id="{F79B6BC7-5ED9-4338-9D9C-3820A996612A}" type="slidenum">
              <a:rPr lang="en-US" sz="1200">
                <a:solidFill>
                  <a:srgbClr val="000000"/>
                </a:solidFill>
                <a:latin typeface="+mn-lt"/>
                <a:ea typeface="+mn-ea"/>
              </a:rPr>
              <a:t>26</a:t>
            </a:fld>
            <a:endParaRPr/>
          </a:p>
        </p:txBody>
      </p:sp>
    </p:spTree>
    <p:extLst>
      <p:ext uri="{BB962C8B-B14F-4D97-AF65-F5344CB8AC3E}">
        <p14:creationId xmlns:p14="http://schemas.microsoft.com/office/powerpoint/2010/main" val="228391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PlaceHolder 1"/>
          <p:cNvSpPr>
            <a:spLocks noGrp="1"/>
          </p:cNvSpPr>
          <p:nvPr>
            <p:ph type="body"/>
          </p:nvPr>
        </p:nvSpPr>
        <p:spPr>
          <a:xfrm>
            <a:off x="685800" y="4343400"/>
            <a:ext cx="5485320" cy="4113720"/>
          </a:xfrm>
          <a:prstGeom prst="rect">
            <a:avLst/>
          </a:prstGeom>
        </p:spPr>
        <p:txBody>
          <a:bodyPr lIns="0" tIns="0" rIns="0" bIns="0"/>
          <a:lstStyle/>
          <a:p>
            <a:r>
              <a:rPr lang="es-AR" sz="2000" noProof="0" dirty="0">
                <a:latin typeface="Arial"/>
              </a:rPr>
              <a:t>Una Empresa tiene distintos Data </a:t>
            </a:r>
            <a:r>
              <a:rPr lang="es-AR" sz="2000" noProof="0" dirty="0" err="1">
                <a:latin typeface="Arial"/>
              </a:rPr>
              <a:t>Marts</a:t>
            </a:r>
            <a:r>
              <a:rPr lang="es-AR" sz="2000" noProof="0" dirty="0">
                <a:latin typeface="Arial"/>
              </a:rPr>
              <a:t> y un Data </a:t>
            </a:r>
            <a:r>
              <a:rPr lang="es-AR" sz="2000" noProof="0" dirty="0" err="1">
                <a:latin typeface="Arial"/>
              </a:rPr>
              <a:t>Warehouse</a:t>
            </a:r>
            <a:r>
              <a:rPr lang="es-AR" sz="2000" noProof="0" dirty="0">
                <a:latin typeface="Arial"/>
              </a:rPr>
              <a:t> es un conglomerado de ellos.</a:t>
            </a:r>
          </a:p>
          <a:p>
            <a:r>
              <a:rPr lang="es-AR" sz="2000" noProof="0" dirty="0">
                <a:latin typeface="Arial"/>
              </a:rPr>
              <a:t>En </a:t>
            </a:r>
            <a:r>
              <a:rPr lang="es-AR" sz="2000" noProof="0" dirty="0">
                <a:latin typeface="+mn-lt"/>
              </a:rPr>
              <a:t>el Data </a:t>
            </a:r>
            <a:r>
              <a:rPr lang="es-AR" sz="2000" noProof="0" dirty="0" err="1">
                <a:latin typeface="+mn-lt"/>
              </a:rPr>
              <a:t>Warehouse</a:t>
            </a:r>
            <a:r>
              <a:rPr lang="es-AR" sz="2000" noProof="0" dirty="0">
                <a:latin typeface="+mn-lt"/>
              </a:rPr>
              <a:t>  </a:t>
            </a:r>
            <a:r>
              <a:rPr lang="es-AR" sz="2000" noProof="0" dirty="0">
                <a:latin typeface="Arial"/>
              </a:rPr>
              <a:t>la información siempre es guardada siguiendo un modelo dimensional. Vs. Una empresa construye </a:t>
            </a:r>
            <a:r>
              <a:rPr lang="es-AR" sz="2000" noProof="0" dirty="0">
                <a:latin typeface="+mn-lt"/>
              </a:rPr>
              <a:t>un Data </a:t>
            </a:r>
            <a:r>
              <a:rPr lang="es-AR" sz="2000" noProof="0" dirty="0" err="1">
                <a:latin typeface="+mn-lt"/>
              </a:rPr>
              <a:t>Warehouse</a:t>
            </a:r>
            <a:r>
              <a:rPr lang="es-AR" sz="2000" noProof="0" dirty="0">
                <a:latin typeface="+mn-lt"/>
              </a:rPr>
              <a:t>  </a:t>
            </a:r>
            <a:r>
              <a:rPr lang="es-AR" sz="2000" noProof="0" dirty="0">
                <a:latin typeface="Arial"/>
              </a:rPr>
              <a:t>y los Data </a:t>
            </a:r>
            <a:r>
              <a:rPr lang="es-AR" sz="2000" noProof="0" dirty="0" err="1">
                <a:latin typeface="Arial"/>
              </a:rPr>
              <a:t>Marts</a:t>
            </a:r>
            <a:r>
              <a:rPr lang="es-AR" sz="2000" noProof="0" dirty="0">
                <a:latin typeface="Arial"/>
              </a:rPr>
              <a:t> se alimentan de él.</a:t>
            </a:r>
          </a:p>
          <a:p>
            <a:r>
              <a:rPr lang="es-AR" sz="2000" noProof="0" dirty="0">
                <a:latin typeface="Arial"/>
              </a:rPr>
              <a:t> En </a:t>
            </a:r>
            <a:r>
              <a:rPr lang="es-AR" sz="2000" noProof="0" dirty="0">
                <a:latin typeface="+mn-lt"/>
              </a:rPr>
              <a:t>el Data </a:t>
            </a:r>
            <a:r>
              <a:rPr lang="es-AR" sz="2000" noProof="0" dirty="0" err="1">
                <a:latin typeface="+mn-lt"/>
              </a:rPr>
              <a:t>Warehouse</a:t>
            </a:r>
            <a:r>
              <a:rPr lang="es-AR" sz="2000" noProof="0" dirty="0">
                <a:latin typeface="+mn-lt"/>
              </a:rPr>
              <a:t> </a:t>
            </a:r>
            <a:r>
              <a:rPr lang="es-AR" sz="2000" noProof="0" dirty="0">
                <a:latin typeface="Arial"/>
              </a:rPr>
              <a:t>la información es guardada en la 3er formal normal.</a:t>
            </a:r>
            <a:endParaRPr lang="es-AR" noProof="0" dirty="0"/>
          </a:p>
        </p:txBody>
      </p:sp>
      <p:sp>
        <p:nvSpPr>
          <p:cNvPr id="358" name="CustomShape 2"/>
          <p:cNvSpPr/>
          <p:nvPr/>
        </p:nvSpPr>
        <p:spPr>
          <a:xfrm>
            <a:off x="3884760" y="8685360"/>
            <a:ext cx="2970720" cy="456120"/>
          </a:xfrm>
          <a:prstGeom prst="rect">
            <a:avLst/>
          </a:prstGeom>
          <a:noFill/>
          <a:ln>
            <a:noFill/>
          </a:ln>
        </p:spPr>
        <p:txBody>
          <a:bodyPr lIns="90000" tIns="45000" rIns="90000" bIns="45000" anchor="b"/>
          <a:lstStyle/>
          <a:p>
            <a:pPr algn="r">
              <a:lnSpc>
                <a:spcPct val="100000"/>
              </a:lnSpc>
            </a:pPr>
            <a:fld id="{F79B6BC7-5ED9-4338-9D9C-3820A996612A}" type="slidenum">
              <a:rPr lang="en-US" sz="1200">
                <a:solidFill>
                  <a:srgbClr val="000000"/>
                </a:solidFill>
                <a:latin typeface="+mn-lt"/>
                <a:ea typeface="+mn-ea"/>
              </a:rPr>
              <a:t>28</a:t>
            </a:fld>
            <a:endParaRPr/>
          </a:p>
        </p:txBody>
      </p:sp>
    </p:spTree>
    <p:extLst>
      <p:ext uri="{BB962C8B-B14F-4D97-AF65-F5344CB8AC3E}">
        <p14:creationId xmlns:p14="http://schemas.microsoft.com/office/powerpoint/2010/main" val="2945292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Un ejemplo de REL_ puede ser LIBROS</a:t>
            </a:r>
            <a:r>
              <a:rPr lang="es-AR" baseline="0" dirty="0"/>
              <a:t> y AUTORES (por más que no existan en el hecho de ventas puedo tener una DIM de relación)</a:t>
            </a:r>
            <a:endParaRPr lang="es-AR" dirty="0"/>
          </a:p>
        </p:txBody>
      </p:sp>
      <p:sp>
        <p:nvSpPr>
          <p:cNvPr id="4" name="Marcador de número de diapositiva 3"/>
          <p:cNvSpPr>
            <a:spLocks noGrp="1"/>
          </p:cNvSpPr>
          <p:nvPr>
            <p:ph type="sldNum" idx="10"/>
          </p:nvPr>
        </p:nvSpPr>
        <p:spPr/>
        <p:txBody>
          <a:bodyPr/>
          <a:lstStyle/>
          <a:p>
            <a:pPr algn="r"/>
            <a:fld id="{5B327B75-E756-4186-AB64-66AD08363804}" type="slidenum">
              <a:rPr lang="en-US" sz="1400" smtClean="0">
                <a:latin typeface="Times New Roman"/>
              </a:rPr>
              <a:t>34</a:t>
            </a:fld>
            <a:endParaRPr lang="en-US"/>
          </a:p>
        </p:txBody>
      </p:sp>
    </p:spTree>
    <p:extLst>
      <p:ext uri="{BB962C8B-B14F-4D97-AF65-F5344CB8AC3E}">
        <p14:creationId xmlns:p14="http://schemas.microsoft.com/office/powerpoint/2010/main" val="2907260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La </a:t>
            </a:r>
            <a:r>
              <a:rPr lang="es-ES" sz="1200" b="1" i="0" kern="1200" dirty="0">
                <a:solidFill>
                  <a:schemeClr val="tx1"/>
                </a:solidFill>
                <a:effectLst/>
                <a:latin typeface="+mn-lt"/>
                <a:ea typeface="+mn-ea"/>
                <a:cs typeface="+mn-cs"/>
              </a:rPr>
              <a:t>clave subrogada</a:t>
            </a:r>
            <a:r>
              <a:rPr lang="es-ES" sz="1200" b="0" i="0" kern="1200" dirty="0">
                <a:solidFill>
                  <a:schemeClr val="tx1"/>
                </a:solidFill>
                <a:effectLst/>
                <a:latin typeface="+mn-lt"/>
                <a:ea typeface="+mn-ea"/>
                <a:cs typeface="+mn-cs"/>
              </a:rPr>
              <a:t> o </a:t>
            </a:r>
            <a:r>
              <a:rPr lang="es-ES" sz="1200" b="0" i="0" kern="1200" dirty="0" err="1">
                <a:solidFill>
                  <a:schemeClr val="tx1"/>
                </a:solidFill>
                <a:effectLst/>
                <a:latin typeface="+mn-lt"/>
                <a:ea typeface="+mn-ea"/>
                <a:cs typeface="+mn-cs"/>
              </a:rPr>
              <a:t>surrogate</a:t>
            </a:r>
            <a:r>
              <a:rPr lang="es-ES" sz="1200" b="0" i="0" kern="1200" dirty="0">
                <a:solidFill>
                  <a:schemeClr val="tx1"/>
                </a:solidFill>
                <a:effectLst/>
                <a:latin typeface="+mn-lt"/>
                <a:ea typeface="+mn-ea"/>
                <a:cs typeface="+mn-cs"/>
              </a:rPr>
              <a:t> key es el identificador único de una tabla que no se deriva de los datos de la aplicación, generalmente no es visible al usuario y se suele construir a partir de una secuencia autogenerada.</a:t>
            </a:r>
            <a:endParaRPr lang="es-AR" dirty="0"/>
          </a:p>
        </p:txBody>
      </p:sp>
      <p:sp>
        <p:nvSpPr>
          <p:cNvPr id="4" name="Marcador de número de diapositiva 3"/>
          <p:cNvSpPr>
            <a:spLocks noGrp="1"/>
          </p:cNvSpPr>
          <p:nvPr>
            <p:ph type="sldNum"/>
          </p:nvPr>
        </p:nvSpPr>
        <p:spPr/>
        <p:txBody>
          <a:bodyPr/>
          <a:lstStyle/>
          <a:p>
            <a:pPr algn="r"/>
            <a:fld id="{5B327B75-E756-4186-AB64-66AD08363804}" type="slidenum">
              <a:rPr lang="en-US" sz="1400" smtClean="0">
                <a:latin typeface="Times New Roman"/>
              </a:rPr>
              <a:t>37</a:t>
            </a:fld>
            <a:endParaRPr lang="en-US"/>
          </a:p>
        </p:txBody>
      </p:sp>
    </p:spTree>
    <p:extLst>
      <p:ext uri="{BB962C8B-B14F-4D97-AF65-F5344CB8AC3E}">
        <p14:creationId xmlns:p14="http://schemas.microsoft.com/office/powerpoint/2010/main" val="3347180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Tras las dificultades de los sistemas tradicionales en satisfacer las necesidades informacionales, surge el concepto de Data </a:t>
            </a:r>
            <a:r>
              <a:rPr lang="es-ES" sz="1200" b="0" i="0" kern="1200" dirty="0" err="1">
                <a:solidFill>
                  <a:schemeClr val="tx1"/>
                </a:solidFill>
                <a:effectLst/>
                <a:latin typeface="+mn-lt"/>
                <a:ea typeface="+mn-ea"/>
                <a:cs typeface="+mn-cs"/>
              </a:rPr>
              <a:t>Warehouse</a:t>
            </a:r>
            <a:r>
              <a:rPr lang="es-ES" sz="1200" b="0" i="0" kern="1200" dirty="0">
                <a:solidFill>
                  <a:schemeClr val="tx1"/>
                </a:solidFill>
                <a:effectLst/>
                <a:latin typeface="+mn-lt"/>
                <a:ea typeface="+mn-ea"/>
                <a:cs typeface="+mn-cs"/>
              </a:rPr>
              <a:t>, como solución a las necesidades informacionales globales de la empresa. No obstante si el Data </a:t>
            </a:r>
            <a:r>
              <a:rPr lang="es-ES" sz="1200" b="0" i="0" kern="1200" dirty="0" err="1">
                <a:solidFill>
                  <a:schemeClr val="tx1"/>
                </a:solidFill>
                <a:effectLst/>
                <a:latin typeface="+mn-lt"/>
                <a:ea typeface="+mn-ea"/>
                <a:cs typeface="+mn-cs"/>
              </a:rPr>
              <a:t>Warehouse</a:t>
            </a:r>
            <a:r>
              <a:rPr lang="es-ES" sz="1200" b="0" i="0" kern="1200" dirty="0">
                <a:solidFill>
                  <a:schemeClr val="tx1"/>
                </a:solidFill>
                <a:effectLst/>
                <a:latin typeface="+mn-lt"/>
                <a:ea typeface="+mn-ea"/>
                <a:cs typeface="+mn-cs"/>
              </a:rPr>
              <a:t> fuese exclusivamente un almacén de datos, los problemas seguirían siendo los mismos que en los Centros de Información.</a:t>
            </a:r>
            <a:br>
              <a:rPr lang="es-ES" sz="1200" b="0" i="0" kern="1200" dirty="0">
                <a:solidFill>
                  <a:schemeClr val="tx1"/>
                </a:solidFill>
                <a:effectLst/>
                <a:latin typeface="+mn-lt"/>
                <a:ea typeface="+mn-ea"/>
                <a:cs typeface="+mn-cs"/>
              </a:rPr>
            </a:br>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La ventaja principal de este tipo de sistemas se basa en su concepto fundamental, </a:t>
            </a:r>
            <a:r>
              <a:rPr lang="es-ES" sz="1200" b="1" i="0" kern="1200" dirty="0">
                <a:solidFill>
                  <a:schemeClr val="tx1"/>
                </a:solidFill>
                <a:effectLst/>
                <a:latin typeface="+mn-lt"/>
                <a:ea typeface="+mn-ea"/>
                <a:cs typeface="+mn-cs"/>
              </a:rPr>
              <a:t>la estructura de la información.</a:t>
            </a:r>
            <a:r>
              <a:rPr lang="es-ES" sz="1200" b="0" i="0" kern="1200" dirty="0">
                <a:solidFill>
                  <a:schemeClr val="tx1"/>
                </a:solidFill>
                <a:effectLst/>
                <a:latin typeface="+mn-lt"/>
                <a:ea typeface="+mn-ea"/>
                <a:cs typeface="+mn-cs"/>
              </a:rPr>
              <a:t> Este concepto significa el almacenamiento de información homogénea y fiable, en una estructura basada en la consulta y el tratamiento jerarquizado de la misma, y en un entorno diferenciado de los sistemas operacionales.</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E.F. Codd, considerado como el padre de las bases de datos relacionales, ha venido insistiendo desde principio de los noventa, que disponer de un sistema de bases de datos relacionales, no significa  disponer de un soporte directo para la toma de decisiones. Muchas de estas decisiones se basan en un análisis de naturaleza multidimensional, que se intentan resolver con la tecnología no orientada para esta naturaleza. Este análisis multidimensional, parte de una visión de la información como dimensiones de negocio. Estas dimensiones de negocio se comprenden mejor fijando un ejemplo, para lo que vamos a mostrar, para un sistema de gestión de expedientes, las jerarquías que se podrían manejar para el número de los mismo para las dimensiones: zona geográfica, tipo de expediente y tiempo de resolución.</a:t>
            </a:r>
            <a:endParaRPr lang="es-AR" dirty="0"/>
          </a:p>
        </p:txBody>
      </p:sp>
      <p:sp>
        <p:nvSpPr>
          <p:cNvPr id="4" name="Marcador de número de diapositiva 3"/>
          <p:cNvSpPr>
            <a:spLocks noGrp="1"/>
          </p:cNvSpPr>
          <p:nvPr>
            <p:ph type="sldNum"/>
          </p:nvPr>
        </p:nvSpPr>
        <p:spPr/>
        <p:txBody>
          <a:bodyPr/>
          <a:lstStyle/>
          <a:p>
            <a:pPr algn="r"/>
            <a:fld id="{5B327B75-E756-4186-AB64-66AD08363804}" type="slidenum">
              <a:rPr lang="en-US" sz="1400" smtClean="0">
                <a:latin typeface="Times New Roman"/>
              </a:rPr>
              <a:t>2</a:t>
            </a:fld>
            <a:endParaRPr lang="en-US"/>
          </a:p>
        </p:txBody>
      </p:sp>
    </p:spTree>
    <p:extLst>
      <p:ext uri="{BB962C8B-B14F-4D97-AF65-F5344CB8AC3E}">
        <p14:creationId xmlns:p14="http://schemas.microsoft.com/office/powerpoint/2010/main" val="3337504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El Data </a:t>
            </a:r>
            <a:r>
              <a:rPr lang="es-ES" sz="1200" b="0" i="0" kern="1200" dirty="0" err="1">
                <a:solidFill>
                  <a:schemeClr val="tx1"/>
                </a:solidFill>
                <a:effectLst/>
                <a:latin typeface="+mn-lt"/>
                <a:ea typeface="+mn-ea"/>
                <a:cs typeface="+mn-cs"/>
              </a:rPr>
              <a:t>Warehouse</a:t>
            </a:r>
            <a:r>
              <a:rPr lang="es-ES" sz="1200" b="0" i="0" kern="1200" dirty="0">
                <a:solidFill>
                  <a:schemeClr val="tx1"/>
                </a:solidFill>
                <a:effectLst/>
                <a:latin typeface="+mn-lt"/>
                <a:ea typeface="+mn-ea"/>
                <a:cs typeface="+mn-cs"/>
              </a:rPr>
              <a:t> se caracteriza por ser:</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i="0" kern="1200" dirty="0">
                <a:solidFill>
                  <a:schemeClr val="tx1"/>
                </a:solidFill>
                <a:effectLst/>
                <a:latin typeface="+mn-lt"/>
                <a:ea typeface="+mn-ea"/>
                <a:cs typeface="+mn-cs"/>
              </a:rPr>
              <a:t>No volátil:</a:t>
            </a:r>
            <a:r>
              <a:rPr lang="es-ES" sz="1200" b="0" i="0" kern="1200" dirty="0">
                <a:solidFill>
                  <a:schemeClr val="tx1"/>
                </a:solidFill>
                <a:effectLst/>
                <a:latin typeface="+mn-lt"/>
                <a:ea typeface="+mn-ea"/>
                <a:cs typeface="+mn-cs"/>
              </a:rPr>
              <a:t> el almacén de información de un Data </a:t>
            </a:r>
            <a:r>
              <a:rPr lang="es-ES" sz="1200" b="0" i="0" kern="1200" dirty="0" err="1">
                <a:solidFill>
                  <a:schemeClr val="tx1"/>
                </a:solidFill>
                <a:effectLst/>
                <a:latin typeface="+mn-lt"/>
                <a:ea typeface="+mn-ea"/>
                <a:cs typeface="+mn-cs"/>
              </a:rPr>
              <a:t>Warehouse</a:t>
            </a:r>
            <a:r>
              <a:rPr lang="es-ES" sz="1200" b="0" i="0" kern="1200" dirty="0">
                <a:solidFill>
                  <a:schemeClr val="tx1"/>
                </a:solidFill>
                <a:effectLst/>
                <a:latin typeface="+mn-lt"/>
                <a:ea typeface="+mn-ea"/>
                <a:cs typeface="+mn-cs"/>
              </a:rPr>
              <a:t> existe para ser leído, y no modificado. La información es por tanto permanente, significando la actualización del Data </a:t>
            </a:r>
            <a:r>
              <a:rPr lang="es-ES" sz="1200" b="0" i="0" kern="1200" dirty="0" err="1">
                <a:solidFill>
                  <a:schemeClr val="tx1"/>
                </a:solidFill>
                <a:effectLst/>
                <a:latin typeface="+mn-lt"/>
                <a:ea typeface="+mn-ea"/>
                <a:cs typeface="+mn-cs"/>
              </a:rPr>
              <a:t>Warehouse</a:t>
            </a:r>
            <a:r>
              <a:rPr lang="es-ES" sz="1200" b="0" i="0" kern="1200" dirty="0">
                <a:solidFill>
                  <a:schemeClr val="tx1"/>
                </a:solidFill>
                <a:effectLst/>
                <a:latin typeface="+mn-lt"/>
                <a:ea typeface="+mn-ea"/>
                <a:cs typeface="+mn-cs"/>
              </a:rPr>
              <a:t> la incorporación de los últimos valores que tomaron las distintas variables contenidas en él sin ningún tipo de acción sobre lo que ya existía.</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1" i="0" kern="1200" dirty="0">
                <a:solidFill>
                  <a:schemeClr val="tx1"/>
                </a:solidFill>
                <a:effectLst/>
                <a:latin typeface="+mn-lt"/>
                <a:ea typeface="+mn-ea"/>
                <a:cs typeface="+mn-cs"/>
              </a:rPr>
              <a:t>Histórico:</a:t>
            </a:r>
            <a:r>
              <a:rPr lang="es-ES" sz="1200" b="0" i="0" kern="1200" dirty="0">
                <a:solidFill>
                  <a:schemeClr val="tx1"/>
                </a:solidFill>
                <a:effectLst/>
                <a:latin typeface="+mn-lt"/>
                <a:ea typeface="+mn-ea"/>
                <a:cs typeface="+mn-cs"/>
              </a:rPr>
              <a:t> el tiempo es parte implícita de la información contenida en un Data </a:t>
            </a:r>
            <a:r>
              <a:rPr lang="es-ES" sz="1200" b="0" i="0" kern="1200" dirty="0" err="1">
                <a:solidFill>
                  <a:schemeClr val="tx1"/>
                </a:solidFill>
                <a:effectLst/>
                <a:latin typeface="+mn-lt"/>
                <a:ea typeface="+mn-ea"/>
                <a:cs typeface="+mn-cs"/>
              </a:rPr>
              <a:t>Warehouse</a:t>
            </a:r>
            <a:r>
              <a:rPr lang="es-ES" sz="1200" b="0" i="0" kern="1200" dirty="0">
                <a:solidFill>
                  <a:schemeClr val="tx1"/>
                </a:solidFill>
                <a:effectLst/>
                <a:latin typeface="+mn-lt"/>
                <a:ea typeface="+mn-ea"/>
                <a:cs typeface="+mn-cs"/>
              </a:rPr>
              <a:t>. En los sistemas operacionales, los datos siempre reflejan el estado de la actividad del negocio en el momento presente. Por el contrario, la información almacenada en el Data </a:t>
            </a:r>
            <a:r>
              <a:rPr lang="es-ES" sz="1200" b="0" i="0" kern="1200" dirty="0" err="1">
                <a:solidFill>
                  <a:schemeClr val="tx1"/>
                </a:solidFill>
                <a:effectLst/>
                <a:latin typeface="+mn-lt"/>
                <a:ea typeface="+mn-ea"/>
                <a:cs typeface="+mn-cs"/>
              </a:rPr>
              <a:t>Warehouse</a:t>
            </a:r>
            <a:r>
              <a:rPr lang="es-ES" sz="1200" b="0" i="0" kern="1200" dirty="0">
                <a:solidFill>
                  <a:schemeClr val="tx1"/>
                </a:solidFill>
                <a:effectLst/>
                <a:latin typeface="+mn-lt"/>
                <a:ea typeface="+mn-ea"/>
                <a:cs typeface="+mn-cs"/>
              </a:rPr>
              <a:t> sirve, entre otras cosas, para realizar análisis de tendencias. Por lo tanto, el Data </a:t>
            </a:r>
            <a:r>
              <a:rPr lang="es-ES" sz="1200" b="0" i="0" kern="1200" dirty="0" err="1">
                <a:solidFill>
                  <a:schemeClr val="tx1"/>
                </a:solidFill>
                <a:effectLst/>
                <a:latin typeface="+mn-lt"/>
                <a:ea typeface="+mn-ea"/>
                <a:cs typeface="+mn-cs"/>
              </a:rPr>
              <a:t>Warehouse</a:t>
            </a:r>
            <a:r>
              <a:rPr lang="es-ES" sz="1200" b="0" i="0" kern="1200" dirty="0">
                <a:solidFill>
                  <a:schemeClr val="tx1"/>
                </a:solidFill>
                <a:effectLst/>
                <a:latin typeface="+mn-lt"/>
                <a:ea typeface="+mn-ea"/>
                <a:cs typeface="+mn-cs"/>
              </a:rPr>
              <a:t> se carga con los distintos valores que toma una variable en el tiempo para permitir comparaciones.</a:t>
            </a:r>
          </a:p>
          <a:p>
            <a:endParaRPr lang="es-ES" sz="1200" b="1" i="0" kern="1200">
              <a:solidFill>
                <a:schemeClr val="tx1"/>
              </a:solidFill>
              <a:effectLst/>
              <a:latin typeface="+mn-lt"/>
              <a:ea typeface="+mn-ea"/>
              <a:cs typeface="+mn-cs"/>
            </a:endParaRPr>
          </a:p>
          <a:p>
            <a:r>
              <a:rPr lang="es-ES" sz="1200" b="1" i="0" kern="1200">
                <a:solidFill>
                  <a:schemeClr val="tx1"/>
                </a:solidFill>
                <a:effectLst/>
                <a:latin typeface="+mn-lt"/>
                <a:ea typeface="+mn-ea"/>
                <a:cs typeface="+mn-cs"/>
              </a:rPr>
              <a:t>Integrado</a:t>
            </a:r>
            <a:r>
              <a:rPr lang="es-ES" sz="1200" b="1" i="0" kern="1200" dirty="0">
                <a:solidFill>
                  <a:schemeClr val="tx1"/>
                </a:solidFill>
                <a:effectLst/>
                <a:latin typeface="+mn-lt"/>
                <a:ea typeface="+mn-ea"/>
                <a:cs typeface="+mn-cs"/>
              </a:rPr>
              <a:t>:</a:t>
            </a:r>
            <a:r>
              <a:rPr lang="es-ES" sz="1200" b="0" i="0" kern="1200" dirty="0">
                <a:solidFill>
                  <a:schemeClr val="tx1"/>
                </a:solidFill>
                <a:effectLst/>
                <a:latin typeface="+mn-lt"/>
                <a:ea typeface="+mn-ea"/>
                <a:cs typeface="+mn-cs"/>
              </a:rPr>
              <a:t> los datos almacenados en el Data </a:t>
            </a:r>
            <a:r>
              <a:rPr lang="es-ES" sz="1200" b="0" i="0" kern="1200" dirty="0" err="1">
                <a:solidFill>
                  <a:schemeClr val="tx1"/>
                </a:solidFill>
                <a:effectLst/>
                <a:latin typeface="+mn-lt"/>
                <a:ea typeface="+mn-ea"/>
                <a:cs typeface="+mn-cs"/>
              </a:rPr>
              <a:t>Warehouse</a:t>
            </a:r>
            <a:r>
              <a:rPr lang="es-ES" sz="1200" b="0" i="0" kern="1200" dirty="0">
                <a:solidFill>
                  <a:schemeClr val="tx1"/>
                </a:solidFill>
                <a:effectLst/>
                <a:latin typeface="+mn-lt"/>
                <a:ea typeface="+mn-ea"/>
                <a:cs typeface="+mn-cs"/>
              </a:rPr>
              <a:t> deben integrarse en una estructura consistente, por lo que las inconsistencias existentes entre los diversos sistemas operacionales deben ser eliminadas. La información suele estructurarse también en distintos niveles de detalle para adecuarse a las distintas necesidades de los usuarios.</a:t>
            </a:r>
          </a:p>
          <a:p>
            <a:r>
              <a:rPr lang="es-ES" sz="1200" b="1" i="0" kern="1200" dirty="0">
                <a:solidFill>
                  <a:schemeClr val="tx1"/>
                </a:solidFill>
                <a:effectLst/>
                <a:latin typeface="+mn-lt"/>
                <a:ea typeface="+mn-ea"/>
                <a:cs typeface="+mn-cs"/>
              </a:rPr>
              <a:t>Temático:</a:t>
            </a:r>
            <a:r>
              <a:rPr lang="es-ES" sz="1200" b="0" i="0" kern="1200" dirty="0">
                <a:solidFill>
                  <a:schemeClr val="tx1"/>
                </a:solidFill>
                <a:effectLst/>
                <a:latin typeface="+mn-lt"/>
                <a:ea typeface="+mn-ea"/>
                <a:cs typeface="+mn-cs"/>
              </a:rPr>
              <a:t> sólo los datos necesarios para el proceso de generación del conocimiento del negocio se integran desde el entorno operacional. Los datos se organizan por temas para facilitar su acceso y entendimiento por parte de los usuarios finales. Por ejemplo, todos los datos sobre clientes pueden ser consolidados en una única tabla del Data </a:t>
            </a:r>
            <a:r>
              <a:rPr lang="es-ES" sz="1200" b="0" i="0" kern="1200" dirty="0" err="1">
                <a:solidFill>
                  <a:schemeClr val="tx1"/>
                </a:solidFill>
                <a:effectLst/>
                <a:latin typeface="+mn-lt"/>
                <a:ea typeface="+mn-ea"/>
                <a:cs typeface="+mn-cs"/>
              </a:rPr>
              <a:t>Warehouse</a:t>
            </a:r>
            <a:r>
              <a:rPr lang="es-ES" sz="1200" b="0" i="0" kern="1200" dirty="0">
                <a:solidFill>
                  <a:schemeClr val="tx1"/>
                </a:solidFill>
                <a:effectLst/>
                <a:latin typeface="+mn-lt"/>
                <a:ea typeface="+mn-ea"/>
                <a:cs typeface="+mn-cs"/>
              </a:rPr>
              <a:t>. De esta forma, las peticiones de información sobre clientes serán más fáciles de responder dado que toda la información reside en el mismo lugar.</a:t>
            </a:r>
          </a:p>
          <a:p>
            <a:endParaRPr lang="es-AR" dirty="0"/>
          </a:p>
        </p:txBody>
      </p:sp>
      <p:sp>
        <p:nvSpPr>
          <p:cNvPr id="4" name="Marcador de número de diapositiva 3"/>
          <p:cNvSpPr>
            <a:spLocks noGrp="1"/>
          </p:cNvSpPr>
          <p:nvPr>
            <p:ph type="sldNum"/>
          </p:nvPr>
        </p:nvSpPr>
        <p:spPr/>
        <p:txBody>
          <a:bodyPr/>
          <a:lstStyle/>
          <a:p>
            <a:pPr algn="r"/>
            <a:fld id="{5B327B75-E756-4186-AB64-66AD08363804}" type="slidenum">
              <a:rPr lang="en-US" sz="1400" smtClean="0">
                <a:latin typeface="Times New Roman"/>
              </a:rPr>
              <a:t>4</a:t>
            </a:fld>
            <a:endParaRPr lang="en-US"/>
          </a:p>
        </p:txBody>
      </p:sp>
    </p:spTree>
    <p:extLst>
      <p:ext uri="{BB962C8B-B14F-4D97-AF65-F5344CB8AC3E}">
        <p14:creationId xmlns:p14="http://schemas.microsoft.com/office/powerpoint/2010/main" val="414352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ES" sz="1200" b="0" i="0" u="none" strike="noStrike" kern="1200" baseline="0" dirty="0">
                <a:solidFill>
                  <a:schemeClr val="tx1"/>
                </a:solidFill>
                <a:latin typeface="+mn-lt"/>
                <a:ea typeface="+mn-ea"/>
                <a:cs typeface="+mn-cs"/>
              </a:rPr>
              <a:t>Las bases de datos tradicionales soportan </a:t>
            </a:r>
            <a:r>
              <a:rPr lang="es-ES" sz="1200" b="1" i="0" u="none" strike="noStrike" kern="1200" baseline="0" dirty="0">
                <a:solidFill>
                  <a:schemeClr val="tx1"/>
                </a:solidFill>
                <a:latin typeface="+mn-lt"/>
                <a:ea typeface="+mn-ea"/>
                <a:cs typeface="+mn-cs"/>
              </a:rPr>
              <a:t>OLTP (Procesamiento de transacciones en línea, </a:t>
            </a:r>
            <a:r>
              <a:rPr lang="es-ES" sz="1200" b="1" i="1" u="none" strike="noStrike" kern="1200" baseline="0" dirty="0" err="1">
                <a:solidFill>
                  <a:schemeClr val="tx1"/>
                </a:solidFill>
                <a:latin typeface="+mn-lt"/>
                <a:ea typeface="+mn-ea"/>
                <a:cs typeface="+mn-cs"/>
              </a:rPr>
              <a:t>OnLine</a:t>
            </a:r>
            <a:r>
              <a:rPr lang="es-ES" sz="1200" b="1" i="1" u="none" strike="noStrike" kern="1200" baseline="0" dirty="0">
                <a:solidFill>
                  <a:schemeClr val="tx1"/>
                </a:solidFill>
                <a:latin typeface="+mn-lt"/>
                <a:ea typeface="+mn-ea"/>
                <a:cs typeface="+mn-cs"/>
              </a:rPr>
              <a:t> </a:t>
            </a:r>
            <a:r>
              <a:rPr lang="es-ES" sz="1200" b="1" i="1" u="none" strike="noStrike" kern="1200" baseline="0" dirty="0" err="1">
                <a:solidFill>
                  <a:schemeClr val="tx1"/>
                </a:solidFill>
                <a:latin typeface="+mn-lt"/>
                <a:ea typeface="+mn-ea"/>
                <a:cs typeface="+mn-cs"/>
              </a:rPr>
              <a:t>Transaction</a:t>
            </a:r>
            <a:r>
              <a:rPr lang="es-ES" sz="1200" b="1" i="1" u="none" strike="noStrike" kern="1200" baseline="0" dirty="0">
                <a:solidFill>
                  <a:schemeClr val="tx1"/>
                </a:solidFill>
                <a:latin typeface="+mn-lt"/>
                <a:ea typeface="+mn-ea"/>
                <a:cs typeface="+mn-cs"/>
              </a:rPr>
              <a:t> Processing</a:t>
            </a:r>
            <a:r>
              <a:rPr lang="es-ES" sz="1200" b="1" i="0" u="none" strike="noStrike" kern="1200" baseline="0" dirty="0">
                <a:solidFill>
                  <a:schemeClr val="tx1"/>
                </a:solidFill>
                <a:latin typeface="+mn-lt"/>
                <a:ea typeface="+mn-ea"/>
                <a:cs typeface="+mn-cs"/>
              </a:rPr>
              <a:t>)</a:t>
            </a:r>
            <a:r>
              <a:rPr lang="es-ES" sz="1200" b="0" i="0" u="none" strike="noStrike" kern="1200" baseline="0" dirty="0">
                <a:solidFill>
                  <a:schemeClr val="tx1"/>
                </a:solidFill>
                <a:latin typeface="+mn-lt"/>
                <a:ea typeface="+mn-ea"/>
                <a:cs typeface="+mn-cs"/>
              </a:rPr>
              <a:t>, que incluye inserciones, actualizaciones y borrados además de las consultas para la recuperación de información. Los sistemas de relaciones tradicionales están optimizados para procesar consultas que toquen sólo una pequeña parte de la base de datos y transacciones que se ocupen de actualizar o insertar algunas tuplas por relación. Por ello, no están preparadas para gestionar sistemas OLAP.</a:t>
            </a:r>
          </a:p>
          <a:p>
            <a:endParaRPr lang="es-ES" sz="1200" b="0" i="0" u="none" strike="noStrike" kern="1200" baseline="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Los sistemas OLTP son bases de datos orientadas al procesamiento de transacciones. Una transacción genera un proceso atómico (que debe ser validado con un </a:t>
            </a:r>
            <a:r>
              <a:rPr lang="es-ES" sz="1200" b="0" i="1" kern="1200" dirty="0" err="1">
                <a:solidFill>
                  <a:schemeClr val="tx1"/>
                </a:solidFill>
                <a:effectLst/>
                <a:latin typeface="+mn-lt"/>
                <a:ea typeface="+mn-ea"/>
                <a:cs typeface="+mn-cs"/>
              </a:rPr>
              <a:t>commit</a:t>
            </a:r>
            <a:r>
              <a:rPr lang="es-ES" sz="1200" b="0" i="0" kern="1200" dirty="0">
                <a:solidFill>
                  <a:schemeClr val="tx1"/>
                </a:solidFill>
                <a:effectLst/>
                <a:latin typeface="+mn-lt"/>
                <a:ea typeface="+mn-ea"/>
                <a:cs typeface="+mn-cs"/>
              </a:rPr>
              <a:t>, o invalidado con un </a:t>
            </a:r>
            <a:r>
              <a:rPr lang="es-ES" sz="1200" b="0" i="1" kern="1200" dirty="0" err="1">
                <a:solidFill>
                  <a:schemeClr val="tx1"/>
                </a:solidFill>
                <a:effectLst/>
                <a:latin typeface="+mn-lt"/>
                <a:ea typeface="+mn-ea"/>
                <a:cs typeface="+mn-cs"/>
              </a:rPr>
              <a:t>rollback</a:t>
            </a:r>
            <a:r>
              <a:rPr lang="es-ES" sz="1200" b="0" i="0" kern="1200" dirty="0">
                <a:solidFill>
                  <a:schemeClr val="tx1"/>
                </a:solidFill>
                <a:effectLst/>
                <a:latin typeface="+mn-lt"/>
                <a:ea typeface="+mn-ea"/>
                <a:cs typeface="+mn-cs"/>
              </a:rPr>
              <a:t>), y que puede involucrar operaciones de inserción, modificación y borrado de datos. El proceso transaccional es típico de las bases de datos operacionales.</a:t>
            </a:r>
            <a:endParaRPr lang="es-AR" dirty="0"/>
          </a:p>
        </p:txBody>
      </p:sp>
      <p:sp>
        <p:nvSpPr>
          <p:cNvPr id="4" name="Marcador de número de diapositiva 3"/>
          <p:cNvSpPr>
            <a:spLocks noGrp="1"/>
          </p:cNvSpPr>
          <p:nvPr>
            <p:ph type="sldNum"/>
          </p:nvPr>
        </p:nvSpPr>
        <p:spPr/>
        <p:txBody>
          <a:bodyPr/>
          <a:lstStyle/>
          <a:p>
            <a:pPr algn="r"/>
            <a:fld id="{5B327B75-E756-4186-AB64-66AD08363804}" type="slidenum">
              <a:rPr lang="en-US" sz="1400" smtClean="0">
                <a:latin typeface="Times New Roman"/>
              </a:rPr>
              <a:t>5</a:t>
            </a:fld>
            <a:endParaRPr lang="en-US"/>
          </a:p>
        </p:txBody>
      </p:sp>
    </p:spTree>
    <p:extLst>
      <p:ext uri="{BB962C8B-B14F-4D97-AF65-F5344CB8AC3E}">
        <p14:creationId xmlns:p14="http://schemas.microsoft.com/office/powerpoint/2010/main" val="3118920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Los sistemas OLAP son bases de datos orientadas al procesamiento analítico. Este análisis suele implicar, generalmente, la lectura de grandes cantidades de datos para llegar a extraer algún tipo de información útil: tendencias de ventas, patrones de comportamiento de los consumidores, elaboración de informes complejos… etc. Este sistema es típico de los </a:t>
            </a:r>
            <a:r>
              <a:rPr lang="es-ES" sz="1200" b="0" i="0" kern="1200" dirty="0" err="1">
                <a:solidFill>
                  <a:schemeClr val="tx1"/>
                </a:solidFill>
                <a:effectLst/>
                <a:latin typeface="+mn-lt"/>
                <a:ea typeface="+mn-ea"/>
                <a:cs typeface="+mn-cs"/>
              </a:rPr>
              <a:t>datamarts</a:t>
            </a:r>
            <a:r>
              <a:rPr lang="es-ES" sz="1200" b="0" i="0" kern="1200" dirty="0">
                <a:solidFill>
                  <a:schemeClr val="tx1"/>
                </a:solidFill>
                <a:effectLst/>
                <a:latin typeface="+mn-lt"/>
                <a:ea typeface="+mn-ea"/>
                <a:cs typeface="+mn-cs"/>
              </a:rPr>
              <a:t>.</a:t>
            </a:r>
            <a:endParaRPr lang="es-ES" sz="1200" b="0" i="0" u="none" strike="noStrike" kern="1200" baseline="0" dirty="0">
              <a:solidFill>
                <a:schemeClr val="tx1"/>
              </a:solidFill>
              <a:latin typeface="+mn-lt"/>
              <a:ea typeface="+mn-ea"/>
              <a:cs typeface="+mn-cs"/>
            </a:endParaRPr>
          </a:p>
          <a:p>
            <a:br>
              <a:rPr lang="es-ES" sz="1200" b="1" i="0" u="none" strike="noStrike" kern="1200" baseline="0" dirty="0">
                <a:solidFill>
                  <a:schemeClr val="tx1"/>
                </a:solidFill>
                <a:latin typeface="+mn-lt"/>
                <a:ea typeface="+mn-ea"/>
                <a:cs typeface="+mn-cs"/>
              </a:rPr>
            </a:br>
            <a:endParaRPr lang="es-ES" sz="1200" b="1" i="0" u="none" strike="noStrike" kern="1200" baseline="0" dirty="0">
              <a:solidFill>
                <a:schemeClr val="tx1"/>
              </a:solidFill>
              <a:latin typeface="+mn-lt"/>
              <a:ea typeface="+mn-ea"/>
              <a:cs typeface="+mn-cs"/>
            </a:endParaRPr>
          </a:p>
          <a:p>
            <a:r>
              <a:rPr lang="es-ES" sz="1200" b="1" i="0" u="none" strike="noStrike" kern="1200" baseline="0" dirty="0">
                <a:solidFill>
                  <a:schemeClr val="tx1"/>
                </a:solidFill>
                <a:latin typeface="+mn-lt"/>
                <a:ea typeface="+mn-ea"/>
                <a:cs typeface="+mn-cs"/>
              </a:rPr>
              <a:t>OLAP (Procesamiento analítico en línea) </a:t>
            </a:r>
            <a:r>
              <a:rPr lang="es-ES" sz="1200" b="0" i="0" u="none" strike="noStrike" kern="1200" baseline="0" dirty="0">
                <a:solidFill>
                  <a:schemeClr val="tx1"/>
                </a:solidFill>
                <a:latin typeface="+mn-lt"/>
                <a:ea typeface="+mn-ea"/>
                <a:cs typeface="+mn-cs"/>
              </a:rPr>
              <a:t>es un término usado para describir el análisis de datos complejos desde el almacén de datos. En el lado de los técnicos expertos en conocimiento, las herramientas OLAP utilizan para los análisis capacidades de computación distribuidas que requieren una potencia de almacenamiento y procesamiento que pueden estar localizadas de forma económica y eficiente en un computador de </a:t>
            </a:r>
            <a:r>
              <a:rPr lang="es-AR" sz="1200" b="0" i="0" u="none" strike="noStrike" kern="1200" baseline="0" dirty="0">
                <a:solidFill>
                  <a:schemeClr val="tx1"/>
                </a:solidFill>
                <a:latin typeface="+mn-lt"/>
                <a:ea typeface="+mn-ea"/>
                <a:cs typeface="+mn-cs"/>
              </a:rPr>
              <a:t>sobremesa.</a:t>
            </a:r>
          </a:p>
          <a:p>
            <a:endParaRPr lang="es-AR" sz="1200" b="0" i="0" u="none" strike="noStrike" kern="1200" baseline="0" dirty="0">
              <a:solidFill>
                <a:schemeClr val="tx1"/>
              </a:solidFill>
              <a:latin typeface="+mn-lt"/>
              <a:ea typeface="+mn-ea"/>
              <a:cs typeface="+mn-cs"/>
            </a:endParaRPr>
          </a:p>
          <a:p>
            <a:r>
              <a:rPr lang="es-ES" sz="1200" b="0" i="0" u="none" strike="noStrike" kern="1200" baseline="0" dirty="0">
                <a:solidFill>
                  <a:schemeClr val="tx1"/>
                </a:solidFill>
                <a:latin typeface="+mn-lt"/>
                <a:ea typeface="+mn-ea"/>
                <a:cs typeface="+mn-cs"/>
              </a:rPr>
              <a:t>Los Data </a:t>
            </a:r>
            <a:r>
              <a:rPr lang="es-ES" sz="1200" b="0" i="0" u="none" strike="noStrike" kern="1200" baseline="0" dirty="0" err="1">
                <a:solidFill>
                  <a:schemeClr val="tx1"/>
                </a:solidFill>
                <a:latin typeface="+mn-lt"/>
                <a:ea typeface="+mn-ea"/>
                <a:cs typeface="+mn-cs"/>
              </a:rPr>
              <a:t>Warehouse</a:t>
            </a:r>
            <a:r>
              <a:rPr lang="es-ES" sz="1200" b="0" i="0" u="none" strike="noStrike" kern="1200" baseline="0" dirty="0">
                <a:solidFill>
                  <a:schemeClr val="tx1"/>
                </a:solidFill>
                <a:latin typeface="+mn-lt"/>
                <a:ea typeface="+mn-ea"/>
                <a:cs typeface="+mn-cs"/>
              </a:rPr>
              <a:t> están diseñados precisamente para ofrecer una extracción, un procesamiento y una presentación eficientes con vistas a los análisis y la toma de decisiones. En comparación con las bases de datos tradicionales, los almacenes de datos suelen contener enormes cantidades de datos procedentes de diversas fuentes, entre las que pueden incluirse bases de datos de distintos modelos y, en ocasiones, ficheros obtenidos de sistemas y plataformas independientes.</a:t>
            </a:r>
            <a:endParaRPr lang="es-AR" dirty="0"/>
          </a:p>
        </p:txBody>
      </p:sp>
      <p:sp>
        <p:nvSpPr>
          <p:cNvPr id="4" name="Marcador de número de diapositiva 3"/>
          <p:cNvSpPr>
            <a:spLocks noGrp="1"/>
          </p:cNvSpPr>
          <p:nvPr>
            <p:ph type="sldNum"/>
          </p:nvPr>
        </p:nvSpPr>
        <p:spPr/>
        <p:txBody>
          <a:bodyPr/>
          <a:lstStyle/>
          <a:p>
            <a:pPr algn="r"/>
            <a:fld id="{5B327B75-E756-4186-AB64-66AD08363804}" type="slidenum">
              <a:rPr lang="en-US" sz="1400" smtClean="0">
                <a:latin typeface="Times New Roman"/>
              </a:rPr>
              <a:t>6</a:t>
            </a:fld>
            <a:endParaRPr lang="en-US"/>
          </a:p>
        </p:txBody>
      </p:sp>
    </p:spTree>
    <p:extLst>
      <p:ext uri="{BB962C8B-B14F-4D97-AF65-F5344CB8AC3E}">
        <p14:creationId xmlns:p14="http://schemas.microsoft.com/office/powerpoint/2010/main" val="4271939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PlaceHolder 1"/>
          <p:cNvSpPr>
            <a:spLocks noGrp="1"/>
          </p:cNvSpPr>
          <p:nvPr>
            <p:ph type="body"/>
          </p:nvPr>
        </p:nvSpPr>
        <p:spPr>
          <a:xfrm>
            <a:off x="685800" y="4343400"/>
            <a:ext cx="5485320" cy="4113720"/>
          </a:xfrm>
          <a:prstGeom prst="rect">
            <a:avLst/>
          </a:prstGeom>
        </p:spPr>
        <p:txBody>
          <a:bodyPr lIns="0" tIns="0" rIns="0" bIns="0"/>
          <a:lstStyle/>
          <a:p>
            <a:r>
              <a:rPr lang="es-ES" sz="1200" b="0" i="0" kern="1200" dirty="0">
                <a:solidFill>
                  <a:schemeClr val="tx1"/>
                </a:solidFill>
                <a:effectLst/>
                <a:latin typeface="+mn-lt"/>
                <a:ea typeface="+mn-ea"/>
                <a:cs typeface="+mn-cs"/>
              </a:rPr>
              <a:t>El enfoque de </a:t>
            </a:r>
            <a:r>
              <a:rPr lang="es-ES" sz="1200" b="0" i="0" kern="1200" dirty="0" err="1">
                <a:solidFill>
                  <a:schemeClr val="tx1"/>
                </a:solidFill>
                <a:effectLst/>
                <a:latin typeface="+mn-lt"/>
                <a:ea typeface="+mn-ea"/>
                <a:cs typeface="+mn-cs"/>
              </a:rPr>
              <a:t>Inmon</a:t>
            </a:r>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Para ir adentrándonos poco a poco en sus principales diferencias y poder llegar a determinar qué opción es la más adecuada en nuestros proyectos, en esta entrada expondré las características más destacadas del enfoque de </a:t>
            </a:r>
            <a:r>
              <a:rPr lang="es-ES" sz="1200" b="0" i="0" kern="1200" dirty="0" err="1">
                <a:solidFill>
                  <a:schemeClr val="tx1"/>
                </a:solidFill>
                <a:effectLst/>
                <a:latin typeface="+mn-lt"/>
                <a:ea typeface="+mn-ea"/>
                <a:cs typeface="+mn-cs"/>
              </a:rPr>
              <a:t>Inmon</a:t>
            </a:r>
            <a:r>
              <a:rPr lang="es-ES" sz="1200" b="0" i="0" kern="1200" dirty="0">
                <a:solidFill>
                  <a:schemeClr val="tx1"/>
                </a:solidFill>
                <a:effectLst/>
                <a:latin typeface="+mn-lt"/>
                <a:ea typeface="+mn-ea"/>
                <a:cs typeface="+mn-cs"/>
              </a:rPr>
              <a:t>.</a:t>
            </a:r>
            <a:br>
              <a:rPr lang="es-ES" sz="1200" b="0" i="0" kern="1200" dirty="0">
                <a:solidFill>
                  <a:schemeClr val="tx1"/>
                </a:solidFill>
                <a:effectLst/>
                <a:latin typeface="+mn-lt"/>
                <a:ea typeface="+mn-ea"/>
                <a:cs typeface="+mn-cs"/>
              </a:rPr>
            </a:br>
            <a:r>
              <a:rPr lang="es-ES" sz="1200" b="0" i="0" kern="1200" dirty="0">
                <a:solidFill>
                  <a:schemeClr val="tx1"/>
                </a:solidFill>
                <a:effectLst/>
                <a:latin typeface="+mn-lt"/>
                <a:ea typeface="+mn-ea"/>
                <a:cs typeface="+mn-cs"/>
              </a:rPr>
              <a:t>Para él, un </a:t>
            </a:r>
            <a:r>
              <a:rPr lang="es-ES" sz="1200" b="0" i="1" kern="1200" dirty="0">
                <a:solidFill>
                  <a:schemeClr val="tx1"/>
                </a:solidFill>
                <a:effectLst/>
                <a:latin typeface="+mn-lt"/>
                <a:ea typeface="+mn-ea"/>
                <a:cs typeface="+mn-cs"/>
              </a:rPr>
              <a:t>Data </a:t>
            </a:r>
            <a:r>
              <a:rPr lang="es-ES" sz="1200" b="0" i="1" kern="1200" dirty="0" err="1">
                <a:solidFill>
                  <a:schemeClr val="tx1"/>
                </a:solidFill>
                <a:effectLst/>
                <a:latin typeface="+mn-lt"/>
                <a:ea typeface="+mn-ea"/>
                <a:cs typeface="+mn-cs"/>
              </a:rPr>
              <a:t>Warehouse</a:t>
            </a:r>
            <a:r>
              <a:rPr lang="es-ES" sz="1200" b="0" i="0" kern="1200" dirty="0">
                <a:solidFill>
                  <a:schemeClr val="tx1"/>
                </a:solidFill>
                <a:effectLst/>
                <a:latin typeface="+mn-lt"/>
                <a:ea typeface="+mn-ea"/>
                <a:cs typeface="+mn-cs"/>
              </a:rPr>
              <a:t> ha de entenderse como un almacén de datos único y global para toda la empresa.</a:t>
            </a:r>
          </a:p>
          <a:p>
            <a:endParaRPr lang="es-ES" sz="1200" b="0" i="0" kern="1200" dirty="0">
              <a:solidFill>
                <a:schemeClr val="tx1"/>
              </a:solidFill>
              <a:effectLst/>
              <a:latin typeface="+mn-lt"/>
              <a:ea typeface="+mn-ea"/>
              <a:cs typeface="+mn-cs"/>
            </a:endParaRPr>
          </a:p>
          <a:p>
            <a:r>
              <a:rPr lang="es-ES" sz="1200" b="1" i="0" kern="1200" dirty="0">
                <a:solidFill>
                  <a:schemeClr val="tx1"/>
                </a:solidFill>
                <a:effectLst/>
                <a:latin typeface="+mn-lt"/>
                <a:ea typeface="+mn-ea"/>
                <a:cs typeface="+mn-cs"/>
              </a:rPr>
              <a:t>Un repositorio que centralice los datos de los diferentes sistemas operacionales de las organizaciones para que éstos queden validados e integrados en una única base de datos.</a:t>
            </a:r>
          </a:p>
          <a:p>
            <a:endParaRPr lang="es-ES" sz="1200" b="1"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En este modelo, la premisa es que la información se almacene al máximo nivel de detalle (garantizando la futura exploración de los datos), permaneciendo invariable y no volátil, de manera que los cambios que sufran los datos a lo largo del tiempo queden registrados sin que puedan modificarse o eliminarse.</a:t>
            </a:r>
          </a:p>
          <a:p>
            <a:r>
              <a:rPr lang="es-ES" sz="1200" b="0" i="0" kern="1200" dirty="0">
                <a:solidFill>
                  <a:schemeClr val="tx1"/>
                </a:solidFill>
                <a:effectLst/>
                <a:latin typeface="+mn-lt"/>
                <a:ea typeface="+mn-ea"/>
                <a:cs typeface="+mn-cs"/>
              </a:rPr>
              <a:t>Claves de la arquitectura</a:t>
            </a:r>
          </a:p>
          <a:p>
            <a:r>
              <a:rPr lang="es-ES" sz="1200" b="0" i="0" kern="1200" dirty="0">
                <a:solidFill>
                  <a:schemeClr val="tx1"/>
                </a:solidFill>
                <a:effectLst/>
                <a:latin typeface="+mn-lt"/>
                <a:ea typeface="+mn-ea"/>
                <a:cs typeface="+mn-cs"/>
              </a:rPr>
              <a:t>Estas son las claves fundamentales de la arquitectura defendida por </a:t>
            </a:r>
            <a:r>
              <a:rPr lang="es-ES" sz="1200" b="0" i="1" kern="1200" dirty="0" err="1">
                <a:solidFill>
                  <a:schemeClr val="tx1"/>
                </a:solidFill>
                <a:effectLst/>
                <a:latin typeface="+mn-lt"/>
                <a:ea typeface="+mn-ea"/>
                <a:cs typeface="+mn-cs"/>
              </a:rPr>
              <a:t>Inmon</a:t>
            </a:r>
            <a:r>
              <a:rPr lang="es-ES" sz="1200" b="0" i="0" kern="1200" dirty="0">
                <a:solidFill>
                  <a:schemeClr val="tx1"/>
                </a:solidFill>
                <a:effectLst/>
                <a:latin typeface="+mn-lt"/>
                <a:ea typeface="+mn-ea"/>
                <a:cs typeface="+mn-cs"/>
              </a:rPr>
              <a:t>, conocida como </a:t>
            </a:r>
            <a:r>
              <a:rPr lang="es-ES" sz="1200" b="0" i="1" kern="1200" dirty="0">
                <a:solidFill>
                  <a:schemeClr val="tx1"/>
                </a:solidFill>
                <a:effectLst/>
                <a:latin typeface="+mn-lt"/>
                <a:ea typeface="+mn-ea"/>
                <a:cs typeface="+mn-cs"/>
              </a:rPr>
              <a:t>‘</a:t>
            </a:r>
            <a:r>
              <a:rPr lang="es-ES" sz="1200" b="0" i="1" kern="1200" dirty="0" err="1">
                <a:solidFill>
                  <a:schemeClr val="tx1"/>
                </a:solidFill>
                <a:effectLst/>
                <a:latin typeface="+mn-lt"/>
                <a:ea typeface="+mn-ea"/>
                <a:cs typeface="+mn-cs"/>
              </a:rPr>
              <a:t>Corporate</a:t>
            </a:r>
            <a:r>
              <a:rPr lang="es-ES" sz="1200" b="0" i="1" kern="1200" dirty="0">
                <a:solidFill>
                  <a:schemeClr val="tx1"/>
                </a:solidFill>
                <a:effectLst/>
                <a:latin typeface="+mn-lt"/>
                <a:ea typeface="+mn-ea"/>
                <a:cs typeface="+mn-cs"/>
              </a:rPr>
              <a:t> </a:t>
            </a:r>
            <a:r>
              <a:rPr lang="es-ES" sz="1200" b="0" i="1" kern="1200" dirty="0" err="1">
                <a:solidFill>
                  <a:schemeClr val="tx1"/>
                </a:solidFill>
                <a:effectLst/>
                <a:latin typeface="+mn-lt"/>
                <a:ea typeface="+mn-ea"/>
                <a:cs typeface="+mn-cs"/>
              </a:rPr>
              <a:t>Information</a:t>
            </a:r>
            <a:r>
              <a:rPr lang="es-ES" sz="1200" b="0" i="1" kern="1200" dirty="0">
                <a:solidFill>
                  <a:schemeClr val="tx1"/>
                </a:solidFill>
                <a:effectLst/>
                <a:latin typeface="+mn-lt"/>
                <a:ea typeface="+mn-ea"/>
                <a:cs typeface="+mn-cs"/>
              </a:rPr>
              <a:t> Factory (CIF)’</a:t>
            </a:r>
            <a:r>
              <a:rPr lang="es-ES" sz="1200" b="0" i="0" kern="1200" dirty="0">
                <a:solidFill>
                  <a:schemeClr val="tx1"/>
                </a:solidFill>
                <a:effectLst/>
                <a:latin typeface="+mn-lt"/>
                <a:ea typeface="+mn-ea"/>
                <a:cs typeface="+mn-cs"/>
              </a:rPr>
              <a:t>, donde el </a:t>
            </a:r>
            <a:r>
              <a:rPr lang="es-ES" sz="1200" b="0" i="1" kern="1200" dirty="0">
                <a:solidFill>
                  <a:schemeClr val="tx1"/>
                </a:solidFill>
                <a:effectLst/>
                <a:latin typeface="+mn-lt"/>
                <a:ea typeface="+mn-ea"/>
                <a:cs typeface="+mn-cs"/>
              </a:rPr>
              <a:t>Data </a:t>
            </a:r>
            <a:r>
              <a:rPr lang="es-ES" sz="1200" b="0" i="1" kern="1200" dirty="0" err="1">
                <a:solidFill>
                  <a:schemeClr val="tx1"/>
                </a:solidFill>
                <a:effectLst/>
                <a:latin typeface="+mn-lt"/>
                <a:ea typeface="+mn-ea"/>
                <a:cs typeface="+mn-cs"/>
              </a:rPr>
              <a:t>Warehouse</a:t>
            </a:r>
            <a:r>
              <a:rPr lang="es-ES" sz="1200" b="0" i="0" kern="1200" dirty="0">
                <a:solidFill>
                  <a:schemeClr val="tx1"/>
                </a:solidFill>
                <a:effectLst/>
                <a:latin typeface="+mn-lt"/>
                <a:ea typeface="+mn-ea"/>
                <a:cs typeface="+mn-cs"/>
              </a:rPr>
              <a:t> centraliza todos los datos de la compañía para alimentar, a continuación, pequeños </a:t>
            </a:r>
            <a:r>
              <a:rPr lang="es-ES" sz="1200" b="0" i="1" kern="1200" dirty="0">
                <a:solidFill>
                  <a:schemeClr val="tx1"/>
                </a:solidFill>
                <a:effectLst/>
                <a:latin typeface="+mn-lt"/>
                <a:ea typeface="+mn-ea"/>
                <a:cs typeface="+mn-cs"/>
              </a:rPr>
              <a:t>Data </a:t>
            </a:r>
            <a:r>
              <a:rPr lang="es-ES" sz="1200" b="0" i="1" kern="1200" dirty="0" err="1">
                <a:solidFill>
                  <a:schemeClr val="tx1"/>
                </a:solidFill>
                <a:effectLst/>
                <a:latin typeface="+mn-lt"/>
                <a:ea typeface="+mn-ea"/>
                <a:cs typeface="+mn-cs"/>
              </a:rPr>
              <a:t>Marts</a:t>
            </a:r>
            <a:r>
              <a:rPr lang="es-ES" sz="1200" b="0" i="0" kern="1200" dirty="0">
                <a:solidFill>
                  <a:schemeClr val="tx1"/>
                </a:solidFill>
                <a:effectLst/>
                <a:latin typeface="+mn-lt"/>
                <a:ea typeface="+mn-ea"/>
                <a:cs typeface="+mn-cs"/>
              </a:rPr>
              <a:t> temáticos, que serán los puntos de acceso para las herramientas de </a:t>
            </a:r>
            <a:r>
              <a:rPr lang="es-ES" sz="1200" b="0" i="1" kern="1200" dirty="0" err="1">
                <a:solidFill>
                  <a:schemeClr val="tx1"/>
                </a:solidFill>
                <a:effectLst/>
                <a:latin typeface="+mn-lt"/>
                <a:ea typeface="+mn-ea"/>
                <a:cs typeface="+mn-cs"/>
              </a:rPr>
              <a:t>reporting</a:t>
            </a:r>
            <a:r>
              <a:rPr lang="es-ES" sz="1200" b="0" i="0" kern="1200" dirty="0">
                <a:solidFill>
                  <a:schemeClr val="tx1"/>
                </a:solidFill>
                <a:effectLst/>
                <a:latin typeface="+mn-lt"/>
                <a:ea typeface="+mn-ea"/>
                <a:cs typeface="+mn-cs"/>
              </a:rPr>
              <a:t>. En este sentido, cada departamento tendrá su propio </a:t>
            </a:r>
            <a:r>
              <a:rPr lang="es-ES" sz="1200" b="0" i="1" kern="1200" dirty="0">
                <a:solidFill>
                  <a:schemeClr val="tx1"/>
                </a:solidFill>
                <a:effectLst/>
                <a:latin typeface="+mn-lt"/>
                <a:ea typeface="+mn-ea"/>
                <a:cs typeface="+mn-cs"/>
              </a:rPr>
              <a:t>Data </a:t>
            </a:r>
            <a:r>
              <a:rPr lang="es-ES" sz="1200" b="0" i="1" kern="1200" dirty="0" err="1">
                <a:solidFill>
                  <a:schemeClr val="tx1"/>
                </a:solidFill>
                <a:effectLst/>
                <a:latin typeface="+mn-lt"/>
                <a:ea typeface="+mn-ea"/>
                <a:cs typeface="+mn-cs"/>
              </a:rPr>
              <a:t>Mart</a:t>
            </a:r>
            <a:r>
              <a:rPr lang="es-ES" sz="1200" b="0" i="0" kern="1200" dirty="0">
                <a:solidFill>
                  <a:schemeClr val="tx1"/>
                </a:solidFill>
                <a:effectLst/>
                <a:latin typeface="+mn-lt"/>
                <a:ea typeface="+mn-ea"/>
                <a:cs typeface="+mn-cs"/>
              </a:rPr>
              <a:t>, abastecido con la información del </a:t>
            </a:r>
            <a:r>
              <a:rPr lang="es-ES" sz="1200" b="0" i="1" kern="1200" dirty="0">
                <a:solidFill>
                  <a:schemeClr val="tx1"/>
                </a:solidFill>
                <a:effectLst/>
                <a:latin typeface="+mn-lt"/>
                <a:ea typeface="+mn-ea"/>
                <a:cs typeface="+mn-cs"/>
              </a:rPr>
              <a:t>Data </a:t>
            </a:r>
            <a:r>
              <a:rPr lang="es-ES" sz="1200" b="0" i="1" kern="1200" dirty="0" err="1">
                <a:solidFill>
                  <a:schemeClr val="tx1"/>
                </a:solidFill>
                <a:effectLst/>
                <a:latin typeface="+mn-lt"/>
                <a:ea typeface="+mn-ea"/>
                <a:cs typeface="+mn-cs"/>
              </a:rPr>
              <a:t>Warehouse</a:t>
            </a:r>
            <a:r>
              <a:rPr lang="es-ES" sz="1200" b="0" i="0" kern="1200" dirty="0">
                <a:solidFill>
                  <a:schemeClr val="tx1"/>
                </a:solidFill>
                <a:effectLst/>
                <a:latin typeface="+mn-lt"/>
                <a:ea typeface="+mn-ea"/>
                <a:cs typeface="+mn-cs"/>
              </a:rPr>
              <a:t>, listo para su análisis y explotación.</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La estructura del Data </a:t>
            </a:r>
            <a:r>
              <a:rPr lang="es-ES" sz="1200" b="0" i="0" kern="1200" dirty="0" err="1">
                <a:solidFill>
                  <a:schemeClr val="tx1"/>
                </a:solidFill>
                <a:effectLst/>
                <a:latin typeface="+mn-lt"/>
                <a:ea typeface="+mn-ea"/>
                <a:cs typeface="+mn-cs"/>
              </a:rPr>
              <a:t>Warehouse</a:t>
            </a:r>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En cuanto a la estructura interna del </a:t>
            </a:r>
            <a:r>
              <a:rPr lang="es-ES" sz="1200" b="0" i="1" kern="1200" dirty="0">
                <a:solidFill>
                  <a:schemeClr val="tx1"/>
                </a:solidFill>
                <a:effectLst/>
                <a:latin typeface="+mn-lt"/>
                <a:ea typeface="+mn-ea"/>
                <a:cs typeface="+mn-cs"/>
              </a:rPr>
              <a:t>Data </a:t>
            </a:r>
            <a:r>
              <a:rPr lang="es-ES" sz="1200" b="0" i="1" kern="1200" dirty="0" err="1">
                <a:solidFill>
                  <a:schemeClr val="tx1"/>
                </a:solidFill>
                <a:effectLst/>
                <a:latin typeface="+mn-lt"/>
                <a:ea typeface="+mn-ea"/>
                <a:cs typeface="+mn-cs"/>
              </a:rPr>
              <a:t>Warehouse</a:t>
            </a:r>
            <a:r>
              <a:rPr lang="es-ES" sz="1200" b="0" i="0" kern="1200" dirty="0">
                <a:solidFill>
                  <a:schemeClr val="tx1"/>
                </a:solidFill>
                <a:effectLst/>
                <a:latin typeface="+mn-lt"/>
                <a:ea typeface="+mn-ea"/>
                <a:cs typeface="+mn-cs"/>
              </a:rPr>
              <a:t>, para </a:t>
            </a:r>
            <a:r>
              <a:rPr lang="es-ES" sz="1200" b="0" i="1" kern="1200" dirty="0" err="1">
                <a:solidFill>
                  <a:schemeClr val="tx1"/>
                </a:solidFill>
                <a:effectLst/>
                <a:latin typeface="+mn-lt"/>
                <a:ea typeface="+mn-ea"/>
                <a:cs typeface="+mn-cs"/>
              </a:rPr>
              <a:t>Inmon</a:t>
            </a:r>
            <a:r>
              <a:rPr lang="es-ES" sz="1200" b="0" i="0" kern="1200" dirty="0">
                <a:solidFill>
                  <a:schemeClr val="tx1"/>
                </a:solidFill>
                <a:effectLst/>
                <a:latin typeface="+mn-lt"/>
                <a:ea typeface="+mn-ea"/>
                <a:cs typeface="+mn-cs"/>
              </a:rPr>
              <a:t> la prioridad es que el modelo de datos esté construido en tercera forma normal. Por dar una breve explicación de lo que esto significa, el proceso de normalización consiste en aplicar una serie de reglas o normas a la hora de establecer las relaciones entre los diferentes objetos dentro de la base de datos. Con este proceso de normalización se consiguen muchos beneficios, como evitar la redundancia de los datos, mantener su integridad referencial, facilitar el mantenimiento de las tablas y disminuir el tamaño de la base de datos. Sin embargo, a diferencia de los </a:t>
            </a:r>
            <a:r>
              <a:rPr lang="es-ES" sz="1200" b="0" i="1" kern="1200" dirty="0">
                <a:solidFill>
                  <a:schemeClr val="tx1"/>
                </a:solidFill>
                <a:effectLst/>
                <a:latin typeface="+mn-lt"/>
                <a:ea typeface="+mn-ea"/>
                <a:cs typeface="+mn-cs"/>
              </a:rPr>
              <a:t>Data </a:t>
            </a:r>
            <a:r>
              <a:rPr lang="es-ES" sz="1200" b="0" i="1" kern="1200" dirty="0" err="1">
                <a:solidFill>
                  <a:schemeClr val="tx1"/>
                </a:solidFill>
                <a:effectLst/>
                <a:latin typeface="+mn-lt"/>
                <a:ea typeface="+mn-ea"/>
                <a:cs typeface="+mn-cs"/>
              </a:rPr>
              <a:t>Warehouse</a:t>
            </a:r>
            <a:r>
              <a:rPr lang="es-ES" sz="1200" b="0" i="0" kern="1200" dirty="0">
                <a:solidFill>
                  <a:schemeClr val="tx1"/>
                </a:solidFill>
                <a:effectLst/>
                <a:latin typeface="+mn-lt"/>
                <a:ea typeface="+mn-ea"/>
                <a:cs typeface="+mn-cs"/>
              </a:rPr>
              <a:t> desnormalizados, las consultas exigen el empleo de </a:t>
            </a:r>
            <a:r>
              <a:rPr lang="es-ES" sz="1200" b="0" i="1" kern="1200" dirty="0" err="1">
                <a:solidFill>
                  <a:schemeClr val="tx1"/>
                </a:solidFill>
                <a:effectLst/>
                <a:latin typeface="+mn-lt"/>
                <a:ea typeface="+mn-ea"/>
                <a:cs typeface="+mn-cs"/>
              </a:rPr>
              <a:t>queries</a:t>
            </a:r>
            <a:r>
              <a:rPr lang="es-ES" sz="1200" b="0" i="0" kern="1200" dirty="0">
                <a:solidFill>
                  <a:schemeClr val="tx1"/>
                </a:solidFill>
                <a:effectLst/>
                <a:latin typeface="+mn-lt"/>
                <a:ea typeface="+mn-ea"/>
                <a:cs typeface="+mn-cs"/>
              </a:rPr>
              <a:t> mucho más complejas, lo que dificulta el análisis directo de la información y el uso de las herramientas de </a:t>
            </a:r>
            <a:r>
              <a:rPr lang="es-ES" sz="1200" b="0" i="1" kern="1200" dirty="0" err="1">
                <a:solidFill>
                  <a:schemeClr val="tx1"/>
                </a:solidFill>
                <a:effectLst/>
                <a:latin typeface="+mn-lt"/>
                <a:ea typeface="+mn-ea"/>
                <a:cs typeface="+mn-cs"/>
              </a:rPr>
              <a:t>reporting</a:t>
            </a:r>
            <a:r>
              <a:rPr lang="es-ES" sz="1200" b="0" i="0" kern="1200" dirty="0">
                <a:solidFill>
                  <a:schemeClr val="tx1"/>
                </a:solidFill>
                <a:effectLst/>
                <a:latin typeface="+mn-lt"/>
                <a:ea typeface="+mn-ea"/>
                <a:cs typeface="+mn-cs"/>
              </a:rPr>
              <a:t>. De ahí, la necesidad de construir los </a:t>
            </a:r>
            <a:r>
              <a:rPr lang="es-ES" sz="1200" b="0" i="1" kern="1200" dirty="0">
                <a:solidFill>
                  <a:schemeClr val="tx1"/>
                </a:solidFill>
                <a:effectLst/>
                <a:latin typeface="+mn-lt"/>
                <a:ea typeface="+mn-ea"/>
                <a:cs typeface="+mn-cs"/>
              </a:rPr>
              <a:t>Data </a:t>
            </a:r>
            <a:r>
              <a:rPr lang="es-ES" sz="1200" b="0" i="1" kern="1200" dirty="0" err="1">
                <a:solidFill>
                  <a:schemeClr val="tx1"/>
                </a:solidFill>
                <a:effectLst/>
                <a:latin typeface="+mn-lt"/>
                <a:ea typeface="+mn-ea"/>
                <a:cs typeface="+mn-cs"/>
              </a:rPr>
              <a:t>Marts</a:t>
            </a:r>
            <a:r>
              <a:rPr lang="es-ES" sz="1200" b="0" i="0" kern="1200" dirty="0">
                <a:solidFill>
                  <a:schemeClr val="tx1"/>
                </a:solidFill>
                <a:effectLst/>
                <a:latin typeface="+mn-lt"/>
                <a:ea typeface="+mn-ea"/>
                <a:cs typeface="+mn-cs"/>
              </a:rPr>
              <a:t> que, como ya comenté, están basados en modelos dimensionales de estrella o copo de nieve, diseños fácilmente explotables por estas herramientas de análisis de datos.</a:t>
            </a:r>
          </a:p>
          <a:p>
            <a:endParaRPr lang="es-ES" sz="1200" b="0" i="0" kern="1200" dirty="0">
              <a:solidFill>
                <a:schemeClr val="tx1"/>
              </a:solidFill>
              <a:effectLst/>
              <a:latin typeface="+mn-lt"/>
              <a:ea typeface="+mn-ea"/>
              <a:cs typeface="+mn-cs"/>
            </a:endParaRPr>
          </a:p>
          <a:p>
            <a:endParaRPr lang="es-ES" sz="1200" b="0" i="0" kern="1200" dirty="0">
              <a:solidFill>
                <a:schemeClr val="tx1"/>
              </a:solidFill>
              <a:effectLst/>
              <a:latin typeface="+mn-lt"/>
              <a:ea typeface="+mn-ea"/>
              <a:cs typeface="+mn-cs"/>
            </a:endParaRPr>
          </a:p>
        </p:txBody>
      </p:sp>
      <p:sp>
        <p:nvSpPr>
          <p:cNvPr id="358" name="CustomShape 2"/>
          <p:cNvSpPr/>
          <p:nvPr/>
        </p:nvSpPr>
        <p:spPr>
          <a:xfrm>
            <a:off x="3884760" y="8685360"/>
            <a:ext cx="2970720" cy="456120"/>
          </a:xfrm>
          <a:prstGeom prst="rect">
            <a:avLst/>
          </a:prstGeom>
          <a:noFill/>
          <a:ln>
            <a:noFill/>
          </a:ln>
        </p:spPr>
        <p:txBody>
          <a:bodyPr lIns="90000" tIns="45000" rIns="90000" bIns="45000" anchor="b"/>
          <a:lstStyle/>
          <a:p>
            <a:pPr algn="r">
              <a:lnSpc>
                <a:spcPct val="100000"/>
              </a:lnSpc>
            </a:pPr>
            <a:fld id="{F79B6BC7-5ED9-4338-9D9C-3820A996612A}" type="slidenum">
              <a:rPr lang="en-US" sz="1200">
                <a:solidFill>
                  <a:srgbClr val="000000"/>
                </a:solidFill>
                <a:latin typeface="+mn-lt"/>
                <a:ea typeface="+mn-ea"/>
              </a:rPr>
              <a:t>18</a:t>
            </a:fld>
            <a:endParaRPr/>
          </a:p>
        </p:txBody>
      </p:sp>
    </p:spTree>
    <p:extLst>
      <p:ext uri="{BB962C8B-B14F-4D97-AF65-F5344CB8AC3E}">
        <p14:creationId xmlns:p14="http://schemas.microsoft.com/office/powerpoint/2010/main" val="3970824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PlaceHolder 1"/>
          <p:cNvSpPr>
            <a:spLocks noGrp="1"/>
          </p:cNvSpPr>
          <p:nvPr>
            <p:ph type="body"/>
          </p:nvPr>
        </p:nvSpPr>
        <p:spPr>
          <a:xfrm>
            <a:off x="685800" y="4343400"/>
            <a:ext cx="5485320" cy="4113720"/>
          </a:xfrm>
          <a:prstGeom prst="rect">
            <a:avLst/>
          </a:prstGeom>
        </p:spPr>
        <p:txBody>
          <a:bodyPr lIns="0" tIns="0" rIns="0" bIns="0"/>
          <a:lstStyle/>
          <a:p>
            <a:endParaRPr lang="es-AR" noProof="0" dirty="0"/>
          </a:p>
        </p:txBody>
      </p:sp>
      <p:sp>
        <p:nvSpPr>
          <p:cNvPr id="358" name="CustomShape 2"/>
          <p:cNvSpPr/>
          <p:nvPr/>
        </p:nvSpPr>
        <p:spPr>
          <a:xfrm>
            <a:off x="3884760" y="8685360"/>
            <a:ext cx="2970720" cy="456120"/>
          </a:xfrm>
          <a:prstGeom prst="rect">
            <a:avLst/>
          </a:prstGeom>
          <a:noFill/>
          <a:ln>
            <a:noFill/>
          </a:ln>
        </p:spPr>
        <p:txBody>
          <a:bodyPr lIns="90000" tIns="45000" rIns="90000" bIns="45000" anchor="b"/>
          <a:lstStyle/>
          <a:p>
            <a:pPr algn="r">
              <a:lnSpc>
                <a:spcPct val="100000"/>
              </a:lnSpc>
            </a:pPr>
            <a:fld id="{F79B6BC7-5ED9-4338-9D9C-3820A996612A}" type="slidenum">
              <a:rPr lang="en-US" sz="1200">
                <a:solidFill>
                  <a:srgbClr val="000000"/>
                </a:solidFill>
                <a:latin typeface="+mn-lt"/>
                <a:ea typeface="+mn-ea"/>
              </a:rPr>
              <a:t>20</a:t>
            </a:fld>
            <a:endParaRPr/>
          </a:p>
        </p:txBody>
      </p:sp>
    </p:spTree>
    <p:extLst>
      <p:ext uri="{BB962C8B-B14F-4D97-AF65-F5344CB8AC3E}">
        <p14:creationId xmlns:p14="http://schemas.microsoft.com/office/powerpoint/2010/main" val="273054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PlaceHolder 1"/>
          <p:cNvSpPr>
            <a:spLocks noGrp="1"/>
          </p:cNvSpPr>
          <p:nvPr>
            <p:ph type="body"/>
          </p:nvPr>
        </p:nvSpPr>
        <p:spPr>
          <a:xfrm>
            <a:off x="685800" y="4343400"/>
            <a:ext cx="5485320" cy="4113720"/>
          </a:xfrm>
          <a:prstGeom prst="rect">
            <a:avLst/>
          </a:prstGeom>
        </p:spPr>
        <p:txBody>
          <a:bodyPr lIns="0" tIns="0" rIns="0" bIns="0"/>
          <a:lstStyle/>
          <a:p>
            <a:r>
              <a:rPr lang="es-ES" sz="1200" b="0" i="0" kern="1200" dirty="0">
                <a:solidFill>
                  <a:schemeClr val="tx1"/>
                </a:solidFill>
                <a:effectLst/>
                <a:latin typeface="+mn-lt"/>
                <a:ea typeface="+mn-ea"/>
                <a:cs typeface="+mn-cs"/>
              </a:rPr>
              <a:t>El enfoque de Kimball</a:t>
            </a:r>
          </a:p>
          <a:p>
            <a:r>
              <a:rPr lang="es-ES" sz="1200" b="0" i="0" kern="1200" dirty="0">
                <a:solidFill>
                  <a:schemeClr val="tx1"/>
                </a:solidFill>
                <a:effectLst/>
                <a:latin typeface="+mn-lt"/>
                <a:ea typeface="+mn-ea"/>
                <a:cs typeface="+mn-cs"/>
              </a:rPr>
              <a:t>Al contrario que </a:t>
            </a:r>
            <a:r>
              <a:rPr lang="es-ES" sz="1200" b="0" i="0" kern="1200" dirty="0" err="1">
                <a:solidFill>
                  <a:schemeClr val="tx1"/>
                </a:solidFill>
                <a:effectLst/>
                <a:latin typeface="+mn-lt"/>
                <a:ea typeface="+mn-ea"/>
                <a:cs typeface="+mn-cs"/>
              </a:rPr>
              <a:t>Inmon</a:t>
            </a:r>
            <a:r>
              <a:rPr lang="es-ES" sz="1200" b="0" i="0" kern="1200" dirty="0">
                <a:solidFill>
                  <a:schemeClr val="tx1"/>
                </a:solidFill>
                <a:effectLst/>
                <a:latin typeface="+mn-lt"/>
                <a:ea typeface="+mn-ea"/>
                <a:cs typeface="+mn-cs"/>
              </a:rPr>
              <a:t>, Kimball defiende una metodología de trabajo “</a:t>
            </a:r>
            <a:r>
              <a:rPr lang="es-ES" sz="1200" b="0" i="0" kern="1200" dirty="0" err="1">
                <a:solidFill>
                  <a:schemeClr val="tx1"/>
                </a:solidFill>
                <a:effectLst/>
                <a:latin typeface="+mn-lt"/>
                <a:ea typeface="+mn-ea"/>
                <a:cs typeface="+mn-cs"/>
              </a:rPr>
              <a:t>Bottom</a:t>
            </a:r>
            <a:r>
              <a:rPr lang="es-ES" sz="1200" b="0" i="0" kern="1200" dirty="0">
                <a:solidFill>
                  <a:schemeClr val="tx1"/>
                </a:solidFill>
                <a:effectLst/>
                <a:latin typeface="+mn-lt"/>
                <a:ea typeface="+mn-ea"/>
                <a:cs typeface="+mn-cs"/>
              </a:rPr>
              <a:t>-up”. Con esto quiere decir que el procedimiento a seguir para construir un </a:t>
            </a:r>
            <a:r>
              <a:rPr lang="es-ES" sz="1200" b="0" i="1" kern="1200" dirty="0">
                <a:solidFill>
                  <a:schemeClr val="tx1"/>
                </a:solidFill>
                <a:effectLst/>
                <a:latin typeface="+mn-lt"/>
                <a:ea typeface="+mn-ea"/>
                <a:cs typeface="+mn-cs"/>
              </a:rPr>
              <a:t>data </a:t>
            </a:r>
            <a:r>
              <a:rPr lang="es-ES" sz="1200" b="0" i="1" kern="1200" dirty="0" err="1">
                <a:solidFill>
                  <a:schemeClr val="tx1"/>
                </a:solidFill>
                <a:effectLst/>
                <a:latin typeface="+mn-lt"/>
                <a:ea typeface="+mn-ea"/>
                <a:cs typeface="+mn-cs"/>
              </a:rPr>
              <a:t>warehouse</a:t>
            </a:r>
            <a:r>
              <a:rPr lang="es-ES" sz="1200" b="0" i="0" kern="1200" dirty="0">
                <a:solidFill>
                  <a:schemeClr val="tx1"/>
                </a:solidFill>
                <a:effectLst/>
                <a:latin typeface="+mn-lt"/>
                <a:ea typeface="+mn-ea"/>
                <a:cs typeface="+mn-cs"/>
              </a:rPr>
              <a:t> es empezar en un principio por pequeños componentes para ir evolucionando a estructuras y modelos superiores. Y esto es así porque para Kimball un </a:t>
            </a:r>
            <a:r>
              <a:rPr lang="es-ES" sz="1200" b="0" i="1" kern="1200" dirty="0">
                <a:solidFill>
                  <a:schemeClr val="tx1"/>
                </a:solidFill>
                <a:effectLst/>
                <a:latin typeface="+mn-lt"/>
                <a:ea typeface="+mn-ea"/>
                <a:cs typeface="+mn-cs"/>
              </a:rPr>
              <a:t>data </a:t>
            </a:r>
            <a:r>
              <a:rPr lang="es-ES" sz="1200" b="0" i="1" kern="1200" dirty="0" err="1">
                <a:solidFill>
                  <a:schemeClr val="tx1"/>
                </a:solidFill>
                <a:effectLst/>
                <a:latin typeface="+mn-lt"/>
                <a:ea typeface="+mn-ea"/>
                <a:cs typeface="+mn-cs"/>
              </a:rPr>
              <a:t>warehouse</a:t>
            </a:r>
            <a:r>
              <a:rPr lang="es-ES" sz="1200" b="0" i="0" kern="1200" dirty="0">
                <a:solidFill>
                  <a:schemeClr val="tx1"/>
                </a:solidFill>
                <a:effectLst/>
                <a:latin typeface="+mn-lt"/>
                <a:ea typeface="+mn-ea"/>
                <a:cs typeface="+mn-cs"/>
              </a:rPr>
              <a:t> no es más que la unión de los diferentes </a:t>
            </a:r>
            <a:r>
              <a:rPr lang="es-ES" sz="1200" b="0" i="1" kern="1200" dirty="0">
                <a:solidFill>
                  <a:schemeClr val="tx1"/>
                </a:solidFill>
                <a:effectLst/>
                <a:latin typeface="+mn-lt"/>
                <a:ea typeface="+mn-ea"/>
                <a:cs typeface="+mn-cs"/>
              </a:rPr>
              <a:t>data </a:t>
            </a:r>
            <a:r>
              <a:rPr lang="es-ES" sz="1200" b="0" i="1" kern="1200" dirty="0" err="1">
                <a:solidFill>
                  <a:schemeClr val="tx1"/>
                </a:solidFill>
                <a:effectLst/>
                <a:latin typeface="+mn-lt"/>
                <a:ea typeface="+mn-ea"/>
                <a:cs typeface="+mn-cs"/>
              </a:rPr>
              <a:t>marts</a:t>
            </a:r>
            <a:r>
              <a:rPr lang="es-ES" sz="1200" b="0" i="0" kern="1200" dirty="0">
                <a:solidFill>
                  <a:schemeClr val="tx1"/>
                </a:solidFill>
                <a:effectLst/>
                <a:latin typeface="+mn-lt"/>
                <a:ea typeface="+mn-ea"/>
                <a:cs typeface="+mn-cs"/>
              </a:rPr>
              <a:t> de una organización.</a:t>
            </a:r>
          </a:p>
          <a:p>
            <a:r>
              <a:rPr lang="es-ES" sz="1200" b="0" i="0" kern="1200" dirty="0">
                <a:solidFill>
                  <a:schemeClr val="tx1"/>
                </a:solidFill>
                <a:effectLst/>
                <a:latin typeface="+mn-lt"/>
                <a:ea typeface="+mn-ea"/>
                <a:cs typeface="+mn-cs"/>
              </a:rPr>
              <a:t>Su filosofía se centra en que, en la mayoría de las organizaciones, la construcción de un </a:t>
            </a:r>
            <a:r>
              <a:rPr lang="es-ES" sz="1200" b="0" i="1" kern="1200" dirty="0">
                <a:solidFill>
                  <a:schemeClr val="tx1"/>
                </a:solidFill>
                <a:effectLst/>
                <a:latin typeface="+mn-lt"/>
                <a:ea typeface="+mn-ea"/>
                <a:cs typeface="+mn-cs"/>
              </a:rPr>
              <a:t>data </a:t>
            </a:r>
            <a:r>
              <a:rPr lang="es-ES" sz="1200" b="0" i="1" kern="1200" dirty="0" err="1">
                <a:solidFill>
                  <a:schemeClr val="tx1"/>
                </a:solidFill>
                <a:effectLst/>
                <a:latin typeface="+mn-lt"/>
                <a:ea typeface="+mn-ea"/>
                <a:cs typeface="+mn-cs"/>
              </a:rPr>
              <a:t>warehouse</a:t>
            </a:r>
            <a:r>
              <a:rPr lang="es-ES" sz="1200" b="0" i="0" kern="1200" dirty="0">
                <a:solidFill>
                  <a:schemeClr val="tx1"/>
                </a:solidFill>
                <a:effectLst/>
                <a:latin typeface="+mn-lt"/>
                <a:ea typeface="+mn-ea"/>
                <a:cs typeface="+mn-cs"/>
              </a:rPr>
              <a:t> se origina por el interés y esfuerzo de un departamento. Es por esto por lo que en su primera versión este </a:t>
            </a:r>
            <a:r>
              <a:rPr lang="es-ES" sz="1200" b="0" i="1" kern="1200" dirty="0">
                <a:solidFill>
                  <a:schemeClr val="tx1"/>
                </a:solidFill>
                <a:effectLst/>
                <a:latin typeface="+mn-lt"/>
                <a:ea typeface="+mn-ea"/>
                <a:cs typeface="+mn-cs"/>
              </a:rPr>
              <a:t>data </a:t>
            </a:r>
            <a:r>
              <a:rPr lang="es-ES" sz="1200" b="0" i="1" kern="1200" dirty="0" err="1">
                <a:solidFill>
                  <a:schemeClr val="tx1"/>
                </a:solidFill>
                <a:effectLst/>
                <a:latin typeface="+mn-lt"/>
                <a:ea typeface="+mn-ea"/>
                <a:cs typeface="+mn-cs"/>
              </a:rPr>
              <a:t>warehouse</a:t>
            </a:r>
            <a:r>
              <a:rPr lang="es-ES" sz="1200" b="0" i="0" kern="1200" dirty="0">
                <a:solidFill>
                  <a:schemeClr val="tx1"/>
                </a:solidFill>
                <a:effectLst/>
                <a:latin typeface="+mn-lt"/>
                <a:ea typeface="+mn-ea"/>
                <a:cs typeface="+mn-cs"/>
              </a:rPr>
              <a:t> no es más que un </a:t>
            </a:r>
            <a:r>
              <a:rPr lang="es-ES" sz="1200" b="0" i="1" kern="1200" dirty="0">
                <a:solidFill>
                  <a:schemeClr val="tx1"/>
                </a:solidFill>
                <a:effectLst/>
                <a:latin typeface="+mn-lt"/>
                <a:ea typeface="+mn-ea"/>
                <a:cs typeface="+mn-cs"/>
              </a:rPr>
              <a:t>data </a:t>
            </a:r>
            <a:r>
              <a:rPr lang="es-ES" sz="1200" b="0" i="1" kern="1200" dirty="0" err="1">
                <a:solidFill>
                  <a:schemeClr val="tx1"/>
                </a:solidFill>
                <a:effectLst/>
                <a:latin typeface="+mn-lt"/>
                <a:ea typeface="+mn-ea"/>
                <a:cs typeface="+mn-cs"/>
              </a:rPr>
              <a:t>mart</a:t>
            </a:r>
            <a:r>
              <a:rPr lang="es-ES" sz="1200" b="0" i="0" kern="1200" dirty="0">
                <a:solidFill>
                  <a:schemeClr val="tx1"/>
                </a:solidFill>
                <a:effectLst/>
                <a:latin typeface="+mn-lt"/>
                <a:ea typeface="+mn-ea"/>
                <a:cs typeface="+mn-cs"/>
              </a:rPr>
              <a:t> departamental.</a:t>
            </a:r>
          </a:p>
          <a:p>
            <a:r>
              <a:rPr lang="es-ES" sz="1200" b="0" i="0" kern="1200" dirty="0">
                <a:solidFill>
                  <a:schemeClr val="tx1"/>
                </a:solidFill>
                <a:effectLst/>
                <a:latin typeface="+mn-lt"/>
                <a:ea typeface="+mn-ea"/>
                <a:cs typeface="+mn-cs"/>
              </a:rPr>
              <a:t>A medida que otros departamentos necesiten sus propios </a:t>
            </a:r>
            <a:r>
              <a:rPr lang="es-ES" sz="1200" b="0" i="1" kern="1200" dirty="0">
                <a:solidFill>
                  <a:schemeClr val="tx1"/>
                </a:solidFill>
                <a:effectLst/>
                <a:latin typeface="+mn-lt"/>
                <a:ea typeface="+mn-ea"/>
                <a:cs typeface="+mn-cs"/>
              </a:rPr>
              <a:t>data </a:t>
            </a:r>
            <a:r>
              <a:rPr lang="es-ES" sz="1200" b="0" i="1" kern="1200" dirty="0" err="1">
                <a:solidFill>
                  <a:schemeClr val="tx1"/>
                </a:solidFill>
                <a:effectLst/>
                <a:latin typeface="+mn-lt"/>
                <a:ea typeface="+mn-ea"/>
                <a:cs typeface="+mn-cs"/>
              </a:rPr>
              <a:t>marts</a:t>
            </a:r>
            <a:r>
              <a:rPr lang="es-ES" sz="1200" b="0" i="0" kern="1200" dirty="0">
                <a:solidFill>
                  <a:schemeClr val="tx1"/>
                </a:solidFill>
                <a:effectLst/>
                <a:latin typeface="+mn-lt"/>
                <a:ea typeface="+mn-ea"/>
                <a:cs typeface="+mn-cs"/>
              </a:rPr>
              <a:t>, éstos se irán combinando con el primero manteniendo una metodología de estandarización mediante lo que Kimball denomina “dimensiones conformadas”, que serán las dimensiones comunes entre los diferentes departamentos. La clave radica en que estas dimensiones han de ser compartidas por los distintos </a:t>
            </a:r>
            <a:r>
              <a:rPr lang="es-ES" sz="1200" b="0" i="1" kern="1200" dirty="0">
                <a:solidFill>
                  <a:schemeClr val="tx1"/>
                </a:solidFill>
                <a:effectLst/>
                <a:latin typeface="+mn-lt"/>
                <a:ea typeface="+mn-ea"/>
                <a:cs typeface="+mn-cs"/>
              </a:rPr>
              <a:t>data </a:t>
            </a:r>
            <a:r>
              <a:rPr lang="es-ES" sz="1200" b="0" i="1" kern="1200" dirty="0" err="1">
                <a:solidFill>
                  <a:schemeClr val="tx1"/>
                </a:solidFill>
                <a:effectLst/>
                <a:latin typeface="+mn-lt"/>
                <a:ea typeface="+mn-ea"/>
                <a:cs typeface="+mn-cs"/>
              </a:rPr>
              <a:t>marts</a:t>
            </a:r>
            <a:r>
              <a:rPr lang="es-ES" sz="1200" b="0" i="0" kern="1200" dirty="0">
                <a:solidFill>
                  <a:schemeClr val="tx1"/>
                </a:solidFill>
                <a:effectLst/>
                <a:latin typeface="+mn-lt"/>
                <a:ea typeface="+mn-ea"/>
                <a:cs typeface="+mn-cs"/>
              </a:rPr>
              <a:t> que existan en la organización, garantizándose así la integridad de los mismos y dando lugar al conglomerado de estructuras que para Kimball conforman el </a:t>
            </a:r>
            <a:r>
              <a:rPr lang="es-ES" sz="1200" b="0" i="1" kern="1200" dirty="0">
                <a:solidFill>
                  <a:schemeClr val="tx1"/>
                </a:solidFill>
                <a:effectLst/>
                <a:latin typeface="+mn-lt"/>
                <a:ea typeface="+mn-ea"/>
                <a:cs typeface="+mn-cs"/>
              </a:rPr>
              <a:t>data </a:t>
            </a:r>
            <a:r>
              <a:rPr lang="es-ES" sz="1200" b="0" i="1" kern="1200" dirty="0" err="1">
                <a:solidFill>
                  <a:schemeClr val="tx1"/>
                </a:solidFill>
                <a:effectLst/>
                <a:latin typeface="+mn-lt"/>
                <a:ea typeface="+mn-ea"/>
                <a:cs typeface="+mn-cs"/>
              </a:rPr>
              <a:t>warehouse</a:t>
            </a:r>
            <a:r>
              <a:rPr lang="es-ES" sz="1200" b="0" i="0" kern="1200" dirty="0">
                <a:solidFill>
                  <a:schemeClr val="tx1"/>
                </a:solidFill>
                <a:effectLst/>
                <a:latin typeface="+mn-lt"/>
                <a:ea typeface="+mn-ea"/>
                <a:cs typeface="+mn-cs"/>
              </a:rPr>
              <a:t>.</a:t>
            </a:r>
          </a:p>
          <a:p>
            <a:r>
              <a:rPr lang="es-ES" sz="1200" b="0" i="0" kern="1200" dirty="0">
                <a:solidFill>
                  <a:schemeClr val="tx1"/>
                </a:solidFill>
                <a:effectLst/>
                <a:latin typeface="+mn-lt"/>
                <a:ea typeface="+mn-ea"/>
                <a:cs typeface="+mn-cs"/>
              </a:rPr>
              <a:t>Para lograr este resultado, es importante que estas dimensiones conformadas tengan un diseño consistente y apto para todos los </a:t>
            </a:r>
            <a:r>
              <a:rPr lang="es-ES" sz="1200" b="0" i="1" kern="1200" dirty="0">
                <a:solidFill>
                  <a:schemeClr val="tx1"/>
                </a:solidFill>
                <a:effectLst/>
                <a:latin typeface="+mn-lt"/>
                <a:ea typeface="+mn-ea"/>
                <a:cs typeface="+mn-cs"/>
              </a:rPr>
              <a:t>data </a:t>
            </a:r>
            <a:r>
              <a:rPr lang="es-ES" sz="1200" b="0" i="1" kern="1200" dirty="0" err="1">
                <a:solidFill>
                  <a:schemeClr val="tx1"/>
                </a:solidFill>
                <a:effectLst/>
                <a:latin typeface="+mn-lt"/>
                <a:ea typeface="+mn-ea"/>
                <a:cs typeface="+mn-cs"/>
              </a:rPr>
              <a:t>marts</a:t>
            </a:r>
            <a:r>
              <a:rPr lang="es-ES" sz="1200" b="0" i="0" kern="1200" dirty="0">
                <a:solidFill>
                  <a:schemeClr val="tx1"/>
                </a:solidFill>
                <a:effectLst/>
                <a:latin typeface="+mn-lt"/>
                <a:ea typeface="+mn-ea"/>
                <a:cs typeface="+mn-cs"/>
              </a:rPr>
              <a:t>, de forma que al crearse uno nuevo, reutilice las dimensiones ya definidas, pudiendo incluir o no otras dimensiones nuevas.</a:t>
            </a:r>
          </a:p>
          <a:p>
            <a:r>
              <a:rPr lang="es-ES" sz="1200" b="0" i="0" kern="1200" dirty="0">
                <a:solidFill>
                  <a:schemeClr val="tx1"/>
                </a:solidFill>
                <a:effectLst/>
                <a:latin typeface="+mn-lt"/>
                <a:ea typeface="+mn-ea"/>
                <a:cs typeface="+mn-cs"/>
              </a:rPr>
              <a:t>La principal ventaja de este enfoque de almacén de datos es que, al estar formado por pequeños </a:t>
            </a:r>
            <a:r>
              <a:rPr lang="es-ES" sz="1200" b="0" i="1" kern="1200" dirty="0">
                <a:solidFill>
                  <a:schemeClr val="tx1"/>
                </a:solidFill>
                <a:effectLst/>
                <a:latin typeface="+mn-lt"/>
                <a:ea typeface="+mn-ea"/>
                <a:cs typeface="+mn-cs"/>
              </a:rPr>
              <a:t>data </a:t>
            </a:r>
            <a:r>
              <a:rPr lang="es-ES" sz="1200" b="0" i="1" kern="1200" dirty="0" err="1">
                <a:solidFill>
                  <a:schemeClr val="tx1"/>
                </a:solidFill>
                <a:effectLst/>
                <a:latin typeface="+mn-lt"/>
                <a:ea typeface="+mn-ea"/>
                <a:cs typeface="+mn-cs"/>
              </a:rPr>
              <a:t>marts</a:t>
            </a:r>
            <a:r>
              <a:rPr lang="es-ES" sz="1200" b="0" i="0" kern="1200" dirty="0">
                <a:solidFill>
                  <a:schemeClr val="tx1"/>
                </a:solidFill>
                <a:effectLst/>
                <a:latin typeface="+mn-lt"/>
                <a:ea typeface="+mn-ea"/>
                <a:cs typeface="+mn-cs"/>
              </a:rPr>
              <a:t> estructurados en modelos de datos dimensionales (esquemas de estrella o copo de nieve), especialmente diseñados para la consulta y generación de informes, el </a:t>
            </a:r>
            <a:r>
              <a:rPr lang="es-ES" sz="1200" b="0" i="1" kern="1200" dirty="0">
                <a:solidFill>
                  <a:schemeClr val="tx1"/>
                </a:solidFill>
                <a:effectLst/>
                <a:latin typeface="+mn-lt"/>
                <a:ea typeface="+mn-ea"/>
                <a:cs typeface="+mn-cs"/>
              </a:rPr>
              <a:t>data </a:t>
            </a:r>
            <a:r>
              <a:rPr lang="es-ES" sz="1200" b="0" i="1" kern="1200" dirty="0" err="1">
                <a:solidFill>
                  <a:schemeClr val="tx1"/>
                </a:solidFill>
                <a:effectLst/>
                <a:latin typeface="+mn-lt"/>
                <a:ea typeface="+mn-ea"/>
                <a:cs typeface="+mn-cs"/>
              </a:rPr>
              <a:t>warehouse</a:t>
            </a:r>
            <a:r>
              <a:rPr lang="es-ES" sz="1200" b="0" i="0" kern="1200" dirty="0">
                <a:solidFill>
                  <a:schemeClr val="tx1"/>
                </a:solidFill>
                <a:effectLst/>
                <a:latin typeface="+mn-lt"/>
                <a:ea typeface="+mn-ea"/>
                <a:cs typeface="+mn-cs"/>
              </a:rPr>
              <a:t> al completo puede ser explotado directamente por las </a:t>
            </a:r>
            <a:r>
              <a:rPr lang="es-ES" sz="1200" b="0" i="0" u="sng" kern="1200" dirty="0">
                <a:solidFill>
                  <a:schemeClr val="tx1"/>
                </a:solidFill>
                <a:effectLst/>
                <a:latin typeface="+mn-lt"/>
                <a:ea typeface="+mn-ea"/>
                <a:cs typeface="+mn-cs"/>
                <a:hlinkClick r:id="rId3"/>
              </a:rPr>
              <a:t>herramientas de </a:t>
            </a:r>
            <a:r>
              <a:rPr lang="es-ES" sz="1200" b="0" i="0" u="sng" kern="1200" dirty="0" err="1">
                <a:solidFill>
                  <a:schemeClr val="tx1"/>
                </a:solidFill>
                <a:effectLst/>
                <a:latin typeface="+mn-lt"/>
                <a:ea typeface="+mn-ea"/>
                <a:cs typeface="+mn-cs"/>
                <a:hlinkClick r:id="rId3"/>
              </a:rPr>
              <a:t>reporting</a:t>
            </a:r>
            <a:r>
              <a:rPr lang="es-ES" sz="1200" b="0" i="0" kern="1200" dirty="0">
                <a:solidFill>
                  <a:schemeClr val="tx1"/>
                </a:solidFill>
                <a:effectLst/>
                <a:latin typeface="+mn-lt"/>
                <a:ea typeface="+mn-ea"/>
                <a:cs typeface="+mn-cs"/>
              </a:rPr>
              <a:t> y análisis de datos sin la necesidad de estructuras intermedias.</a:t>
            </a:r>
          </a:p>
        </p:txBody>
      </p:sp>
      <p:sp>
        <p:nvSpPr>
          <p:cNvPr id="358" name="CustomShape 2"/>
          <p:cNvSpPr/>
          <p:nvPr/>
        </p:nvSpPr>
        <p:spPr>
          <a:xfrm>
            <a:off x="3884760" y="8685360"/>
            <a:ext cx="2970720" cy="456120"/>
          </a:xfrm>
          <a:prstGeom prst="rect">
            <a:avLst/>
          </a:prstGeom>
          <a:noFill/>
          <a:ln>
            <a:noFill/>
          </a:ln>
        </p:spPr>
        <p:txBody>
          <a:bodyPr lIns="90000" tIns="45000" rIns="90000" bIns="45000" anchor="b"/>
          <a:lstStyle/>
          <a:p>
            <a:pPr algn="r">
              <a:lnSpc>
                <a:spcPct val="100000"/>
              </a:lnSpc>
            </a:pPr>
            <a:fld id="{F79B6BC7-5ED9-4338-9D9C-3820A996612A}" type="slidenum">
              <a:rPr lang="en-US" sz="1200">
                <a:solidFill>
                  <a:srgbClr val="000000"/>
                </a:solidFill>
                <a:latin typeface="+mn-lt"/>
                <a:ea typeface="+mn-ea"/>
              </a:rPr>
              <a:t>22</a:t>
            </a:fld>
            <a:endParaRPr/>
          </a:p>
        </p:txBody>
      </p:sp>
    </p:spTree>
    <p:extLst>
      <p:ext uri="{BB962C8B-B14F-4D97-AF65-F5344CB8AC3E}">
        <p14:creationId xmlns:p14="http://schemas.microsoft.com/office/powerpoint/2010/main" val="433295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PlaceHolder 1"/>
          <p:cNvSpPr>
            <a:spLocks noGrp="1"/>
          </p:cNvSpPr>
          <p:nvPr>
            <p:ph type="body"/>
          </p:nvPr>
        </p:nvSpPr>
        <p:spPr>
          <a:xfrm>
            <a:off x="685800" y="4343400"/>
            <a:ext cx="5485320" cy="4113720"/>
          </a:xfrm>
          <a:prstGeom prst="rect">
            <a:avLst/>
          </a:prstGeom>
        </p:spPr>
        <p:txBody>
          <a:bodyPr lIns="0" tIns="0" rIns="0" bIns="0"/>
          <a:lstStyle/>
          <a:p>
            <a:endParaRPr lang="es-AR" noProof="0" dirty="0"/>
          </a:p>
        </p:txBody>
      </p:sp>
      <p:sp>
        <p:nvSpPr>
          <p:cNvPr id="358" name="CustomShape 2"/>
          <p:cNvSpPr/>
          <p:nvPr/>
        </p:nvSpPr>
        <p:spPr>
          <a:xfrm>
            <a:off x="3884760" y="8685360"/>
            <a:ext cx="2970720" cy="456120"/>
          </a:xfrm>
          <a:prstGeom prst="rect">
            <a:avLst/>
          </a:prstGeom>
          <a:noFill/>
          <a:ln>
            <a:noFill/>
          </a:ln>
        </p:spPr>
        <p:txBody>
          <a:bodyPr lIns="90000" tIns="45000" rIns="90000" bIns="45000" anchor="b"/>
          <a:lstStyle/>
          <a:p>
            <a:pPr algn="r">
              <a:lnSpc>
                <a:spcPct val="100000"/>
              </a:lnSpc>
            </a:pPr>
            <a:fld id="{F79B6BC7-5ED9-4338-9D9C-3820A996612A}" type="slidenum">
              <a:rPr lang="en-US" sz="1200">
                <a:solidFill>
                  <a:srgbClr val="000000"/>
                </a:solidFill>
                <a:latin typeface="+mn-lt"/>
                <a:ea typeface="+mn-ea"/>
              </a:rPr>
              <a:t>24</a:t>
            </a:fld>
            <a:endParaRPr/>
          </a:p>
        </p:txBody>
      </p:sp>
    </p:spTree>
    <p:extLst>
      <p:ext uri="{BB962C8B-B14F-4D97-AF65-F5344CB8AC3E}">
        <p14:creationId xmlns:p14="http://schemas.microsoft.com/office/powerpoint/2010/main" val="3275850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editar el estilo de subtítulo del patrón</a:t>
            </a:r>
            <a:endParaRPr lang="es-AR"/>
          </a:p>
        </p:txBody>
      </p:sp>
      <p:sp>
        <p:nvSpPr>
          <p:cNvPr id="4" name="Marcador de fecha 3"/>
          <p:cNvSpPr>
            <a:spLocks noGrp="1"/>
          </p:cNvSpPr>
          <p:nvPr>
            <p:ph type="dt" sz="half" idx="10"/>
          </p:nvPr>
        </p:nvSpPr>
        <p:spPr/>
        <p:txBody>
          <a:bodyPr/>
          <a:lstStyle/>
          <a:p>
            <a:fld id="{048136D0-B4D6-4257-8730-8790BECB616D}" type="datetimeFigureOut">
              <a:rPr lang="es-AR" smtClean="0"/>
              <a:t>19/10/2020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E54AD9DC-E1C9-4EC5-9BA0-146CBD9C9A68}" type="slidenum">
              <a:rPr lang="es-AR" smtClean="0"/>
              <a:t>‹Nº›</a:t>
            </a:fld>
            <a:endParaRPr lang="es-AR"/>
          </a:p>
        </p:txBody>
      </p:sp>
    </p:spTree>
    <p:extLst>
      <p:ext uri="{BB962C8B-B14F-4D97-AF65-F5344CB8AC3E}">
        <p14:creationId xmlns:p14="http://schemas.microsoft.com/office/powerpoint/2010/main" val="3386193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048136D0-B4D6-4257-8730-8790BECB616D}" type="datetimeFigureOut">
              <a:rPr lang="es-AR" smtClean="0"/>
              <a:t>19/10/2020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E54AD9DC-E1C9-4EC5-9BA0-146CBD9C9A68}" type="slidenum">
              <a:rPr lang="es-AR" smtClean="0"/>
              <a:t>‹Nº›</a:t>
            </a:fld>
            <a:endParaRPr lang="es-AR"/>
          </a:p>
        </p:txBody>
      </p:sp>
    </p:spTree>
    <p:extLst>
      <p:ext uri="{BB962C8B-B14F-4D97-AF65-F5344CB8AC3E}">
        <p14:creationId xmlns:p14="http://schemas.microsoft.com/office/powerpoint/2010/main" val="2693336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048136D0-B4D6-4257-8730-8790BECB616D}" type="datetimeFigureOut">
              <a:rPr lang="es-AR" smtClean="0"/>
              <a:t>19/10/2020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E54AD9DC-E1C9-4EC5-9BA0-146CBD9C9A68}" type="slidenum">
              <a:rPr lang="es-AR" smtClean="0"/>
              <a:t>‹Nº›</a:t>
            </a:fld>
            <a:endParaRPr lang="es-AR"/>
          </a:p>
        </p:txBody>
      </p:sp>
    </p:spTree>
    <p:extLst>
      <p:ext uri="{BB962C8B-B14F-4D97-AF65-F5344CB8AC3E}">
        <p14:creationId xmlns:p14="http://schemas.microsoft.com/office/powerpoint/2010/main" val="961249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048136D0-B4D6-4257-8730-8790BECB616D}" type="datetimeFigureOut">
              <a:rPr lang="es-AR" smtClean="0"/>
              <a:t>19/10/2020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E54AD9DC-E1C9-4EC5-9BA0-146CBD9C9A68}" type="slidenum">
              <a:rPr lang="es-AR" smtClean="0"/>
              <a:t>‹Nº›</a:t>
            </a:fld>
            <a:endParaRPr lang="es-AR"/>
          </a:p>
        </p:txBody>
      </p:sp>
    </p:spTree>
    <p:extLst>
      <p:ext uri="{BB962C8B-B14F-4D97-AF65-F5344CB8AC3E}">
        <p14:creationId xmlns:p14="http://schemas.microsoft.com/office/powerpoint/2010/main" val="224285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048136D0-B4D6-4257-8730-8790BECB616D}" type="datetimeFigureOut">
              <a:rPr lang="es-AR" smtClean="0"/>
              <a:t>19/10/2020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E54AD9DC-E1C9-4EC5-9BA0-146CBD9C9A68}" type="slidenum">
              <a:rPr lang="es-AR" smtClean="0"/>
              <a:t>‹Nº›</a:t>
            </a:fld>
            <a:endParaRPr lang="es-AR"/>
          </a:p>
        </p:txBody>
      </p:sp>
    </p:spTree>
    <p:extLst>
      <p:ext uri="{BB962C8B-B14F-4D97-AF65-F5344CB8AC3E}">
        <p14:creationId xmlns:p14="http://schemas.microsoft.com/office/powerpoint/2010/main" val="224318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p:txBody>
          <a:bodyPr/>
          <a:lstStyle/>
          <a:p>
            <a:fld id="{048136D0-B4D6-4257-8730-8790BECB616D}" type="datetimeFigureOut">
              <a:rPr lang="es-AR" smtClean="0"/>
              <a:t>19/10/2020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E54AD9DC-E1C9-4EC5-9BA0-146CBD9C9A68}" type="slidenum">
              <a:rPr lang="es-AR" smtClean="0"/>
              <a:t>‹Nº›</a:t>
            </a:fld>
            <a:endParaRPr lang="es-AR"/>
          </a:p>
        </p:txBody>
      </p:sp>
    </p:spTree>
    <p:extLst>
      <p:ext uri="{BB962C8B-B14F-4D97-AF65-F5344CB8AC3E}">
        <p14:creationId xmlns:p14="http://schemas.microsoft.com/office/powerpoint/2010/main" val="1454610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p:txBody>
          <a:bodyPr/>
          <a:lstStyle/>
          <a:p>
            <a:fld id="{048136D0-B4D6-4257-8730-8790BECB616D}" type="datetimeFigureOut">
              <a:rPr lang="es-AR" smtClean="0"/>
              <a:t>19/10/2020</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E54AD9DC-E1C9-4EC5-9BA0-146CBD9C9A68}" type="slidenum">
              <a:rPr lang="es-AR" smtClean="0"/>
              <a:t>‹Nº›</a:t>
            </a:fld>
            <a:endParaRPr lang="es-AR"/>
          </a:p>
        </p:txBody>
      </p:sp>
    </p:spTree>
    <p:extLst>
      <p:ext uri="{BB962C8B-B14F-4D97-AF65-F5344CB8AC3E}">
        <p14:creationId xmlns:p14="http://schemas.microsoft.com/office/powerpoint/2010/main" val="171625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p:txBody>
          <a:bodyPr/>
          <a:lstStyle/>
          <a:p>
            <a:fld id="{048136D0-B4D6-4257-8730-8790BECB616D}" type="datetimeFigureOut">
              <a:rPr lang="es-AR" smtClean="0"/>
              <a:t>19/10/2020</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E54AD9DC-E1C9-4EC5-9BA0-146CBD9C9A68}" type="slidenum">
              <a:rPr lang="es-AR" smtClean="0"/>
              <a:t>‹Nº›</a:t>
            </a:fld>
            <a:endParaRPr lang="es-AR"/>
          </a:p>
        </p:txBody>
      </p:sp>
    </p:spTree>
    <p:extLst>
      <p:ext uri="{BB962C8B-B14F-4D97-AF65-F5344CB8AC3E}">
        <p14:creationId xmlns:p14="http://schemas.microsoft.com/office/powerpoint/2010/main" val="3314810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48136D0-B4D6-4257-8730-8790BECB616D}" type="datetimeFigureOut">
              <a:rPr lang="es-AR" smtClean="0"/>
              <a:t>19/10/2020</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E54AD9DC-E1C9-4EC5-9BA0-146CBD9C9A68}" type="slidenum">
              <a:rPr lang="es-AR" smtClean="0"/>
              <a:t>‹Nº›</a:t>
            </a:fld>
            <a:endParaRPr lang="es-AR"/>
          </a:p>
        </p:txBody>
      </p:sp>
    </p:spTree>
    <p:extLst>
      <p:ext uri="{BB962C8B-B14F-4D97-AF65-F5344CB8AC3E}">
        <p14:creationId xmlns:p14="http://schemas.microsoft.com/office/powerpoint/2010/main" val="3417919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AR"/>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048136D0-B4D6-4257-8730-8790BECB616D}" type="datetimeFigureOut">
              <a:rPr lang="es-AR" smtClean="0"/>
              <a:t>19/10/2020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E54AD9DC-E1C9-4EC5-9BA0-146CBD9C9A68}" type="slidenum">
              <a:rPr lang="es-AR" smtClean="0"/>
              <a:t>‹Nº›</a:t>
            </a:fld>
            <a:endParaRPr lang="es-AR"/>
          </a:p>
        </p:txBody>
      </p:sp>
    </p:spTree>
    <p:extLst>
      <p:ext uri="{BB962C8B-B14F-4D97-AF65-F5344CB8AC3E}">
        <p14:creationId xmlns:p14="http://schemas.microsoft.com/office/powerpoint/2010/main" val="1668538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048136D0-B4D6-4257-8730-8790BECB616D}" type="datetimeFigureOut">
              <a:rPr lang="es-AR" smtClean="0"/>
              <a:t>19/10/2020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E54AD9DC-E1C9-4EC5-9BA0-146CBD9C9A68}" type="slidenum">
              <a:rPr lang="es-AR" smtClean="0"/>
              <a:t>‹Nº›</a:t>
            </a:fld>
            <a:endParaRPr lang="es-AR"/>
          </a:p>
        </p:txBody>
      </p:sp>
    </p:spTree>
    <p:extLst>
      <p:ext uri="{BB962C8B-B14F-4D97-AF65-F5344CB8AC3E}">
        <p14:creationId xmlns:p14="http://schemas.microsoft.com/office/powerpoint/2010/main" val="1131306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AR" dirty="0"/>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48136D0-B4D6-4257-8730-8790BECB616D}" type="datetimeFigureOut">
              <a:rPr lang="es-AR" smtClean="0"/>
              <a:t>19/10/2020</a:t>
            </a:fld>
            <a:endParaRPr lang="es-AR"/>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4AD9DC-E1C9-4EC5-9BA0-146CBD9C9A68}" type="slidenum">
              <a:rPr lang="es-AR" smtClean="0"/>
              <a:t>‹Nº›</a:t>
            </a:fld>
            <a:endParaRPr lang="es-AR"/>
          </a:p>
        </p:txBody>
      </p:sp>
    </p:spTree>
    <p:extLst>
      <p:ext uri="{BB962C8B-B14F-4D97-AF65-F5344CB8AC3E}">
        <p14:creationId xmlns:p14="http://schemas.microsoft.com/office/powerpoint/2010/main" val="319600978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otaegui@unlam.edu.ar"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mailto:jleta@unlam.edu.ar"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image" Target="../media/image11.emf"/><Relationship Id="rId1" Type="http://schemas.openxmlformats.org/officeDocument/2006/relationships/slideLayout" Target="../slideLayouts/slideLayout7.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7.xml"/><Relationship Id="rId5" Type="http://schemas.openxmlformats.org/officeDocument/2006/relationships/image" Target="../media/image20.wmf"/><Relationship Id="rId4" Type="http://schemas.openxmlformats.org/officeDocument/2006/relationships/image" Target="../media/image19.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17.wmf"/><Relationship Id="rId1" Type="http://schemas.openxmlformats.org/officeDocument/2006/relationships/slideLayout" Target="../slideLayouts/slideLayout7.xml"/><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 Id="rId9" Type="http://schemas.openxmlformats.org/officeDocument/2006/relationships/image" Target="../media/image27.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a:extLst>
              <a:ext uri="{FF2B5EF4-FFF2-40B4-BE49-F238E27FC236}">
                <a16:creationId xmlns:a16="http://schemas.microsoft.com/office/drawing/2014/main" id="{456DC25B-258A-44D9-B6BD-B8B93D7780FE}"/>
              </a:ext>
            </a:extLst>
          </p:cNvPr>
          <p:cNvSpPr txBox="1">
            <a:spLocks/>
          </p:cNvSpPr>
          <p:nvPr/>
        </p:nvSpPr>
        <p:spPr>
          <a:xfrm>
            <a:off x="251520" y="116631"/>
            <a:ext cx="8640960" cy="2062103"/>
          </a:xfrm>
          <a:prstGeom prst="rect">
            <a:avLst/>
          </a:prstGeom>
        </p:spPr>
        <p:txBody>
          <a:bodyPr vert="horz" lIns="91440" tIns="45720" rIns="91440" bIns="45720" rtlCol="0" anchor="ct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20000"/>
              </a:lnSpc>
            </a:pPr>
            <a:r>
              <a:rPr lang="es-AR" sz="2800" dirty="0">
                <a:solidFill>
                  <a:srgbClr val="9BBB59">
                    <a:lumMod val="75000"/>
                  </a:srgbClr>
                </a:solidFill>
                <a:latin typeface="Calibri"/>
              </a:rPr>
              <a:t>Escuela de Formación Continua</a:t>
            </a:r>
            <a:br>
              <a:rPr lang="es-AR" sz="2800" dirty="0">
                <a:solidFill>
                  <a:srgbClr val="9BBB59">
                    <a:lumMod val="75000"/>
                  </a:srgbClr>
                </a:solidFill>
                <a:latin typeface="Calibri"/>
              </a:rPr>
            </a:br>
            <a:r>
              <a:rPr lang="es-ES" sz="2800" dirty="0">
                <a:solidFill>
                  <a:srgbClr val="9BBB59">
                    <a:lumMod val="75000"/>
                  </a:srgbClr>
                </a:solidFill>
                <a:latin typeface="Calibri"/>
              </a:rPr>
              <a:t>Licenciatura en Gestión Tecnológica</a:t>
            </a:r>
          </a:p>
          <a:p>
            <a:pPr>
              <a:lnSpc>
                <a:spcPct val="120000"/>
              </a:lnSpc>
            </a:pPr>
            <a:br>
              <a:rPr lang="es-ES" sz="2800" dirty="0">
                <a:solidFill>
                  <a:srgbClr val="9BBB59">
                    <a:lumMod val="75000"/>
                  </a:srgbClr>
                </a:solidFill>
                <a:latin typeface="Calibri"/>
              </a:rPr>
            </a:br>
            <a:r>
              <a:rPr lang="es-ES" sz="5300" b="1" dirty="0">
                <a:solidFill>
                  <a:sysClr val="windowText" lastClr="000000"/>
                </a:solidFill>
                <a:latin typeface="Calibri"/>
              </a:rPr>
              <a:t>Explotación y administración</a:t>
            </a:r>
          </a:p>
          <a:p>
            <a:r>
              <a:rPr lang="es-ES" sz="5300" b="1" dirty="0">
                <a:solidFill>
                  <a:sysClr val="windowText" lastClr="000000"/>
                </a:solidFill>
                <a:latin typeface="Calibri"/>
              </a:rPr>
              <a:t>de Base de datos</a:t>
            </a:r>
          </a:p>
        </p:txBody>
      </p:sp>
      <p:sp>
        <p:nvSpPr>
          <p:cNvPr id="7" name="Rectangle 3">
            <a:extLst>
              <a:ext uri="{FF2B5EF4-FFF2-40B4-BE49-F238E27FC236}">
                <a16:creationId xmlns:a16="http://schemas.microsoft.com/office/drawing/2014/main" id="{4257135A-36CE-4ACE-9E6E-3AAD20F23B0B}"/>
              </a:ext>
            </a:extLst>
          </p:cNvPr>
          <p:cNvSpPr/>
          <p:nvPr/>
        </p:nvSpPr>
        <p:spPr>
          <a:xfrm>
            <a:off x="153045" y="2817846"/>
            <a:ext cx="8864345" cy="1015663"/>
          </a:xfrm>
          <a:prstGeom prst="rect">
            <a:avLst/>
          </a:prstGeom>
        </p:spPr>
        <p:txBody>
          <a:bodyPr wrap="square">
            <a:spAutoFit/>
          </a:bodyPr>
          <a:lstStyle/>
          <a:p>
            <a:pPr lvl="0" algn="ctr"/>
            <a:r>
              <a:rPr lang="es-ES" sz="6000" kern="0" dirty="0">
                <a:ln>
                  <a:solidFill>
                    <a:srgbClr val="5B9BD5"/>
                  </a:solidFill>
                </a:ln>
                <a:solidFill>
                  <a:srgbClr val="44546A"/>
                </a:solidFill>
              </a:rPr>
              <a:t>Data </a:t>
            </a:r>
            <a:r>
              <a:rPr lang="es-ES" sz="6000" kern="0" dirty="0" err="1">
                <a:ln>
                  <a:solidFill>
                    <a:srgbClr val="5B9BD5"/>
                  </a:solidFill>
                </a:ln>
                <a:solidFill>
                  <a:srgbClr val="44546A"/>
                </a:solidFill>
              </a:rPr>
              <a:t>WareHouse</a:t>
            </a:r>
            <a:endParaRPr kumimoji="0" lang="es-ES" sz="6000" b="0" i="0" u="none" strike="noStrike" kern="0" cap="none" spc="0" normalizeH="0" baseline="0" noProof="0" dirty="0">
              <a:ln>
                <a:solidFill>
                  <a:srgbClr val="5B9BD5"/>
                </a:solidFill>
              </a:ln>
              <a:solidFill>
                <a:srgbClr val="44546A"/>
              </a:solidFill>
              <a:effectLst/>
              <a:uLnTx/>
              <a:uFillTx/>
            </a:endParaRPr>
          </a:p>
        </p:txBody>
      </p:sp>
      <p:sp>
        <p:nvSpPr>
          <p:cNvPr id="8" name="2 Subtítulo">
            <a:extLst>
              <a:ext uri="{FF2B5EF4-FFF2-40B4-BE49-F238E27FC236}">
                <a16:creationId xmlns:a16="http://schemas.microsoft.com/office/drawing/2014/main" id="{9FDBB609-7817-4F5D-8BE5-3C06EB14837D}"/>
              </a:ext>
            </a:extLst>
          </p:cNvPr>
          <p:cNvSpPr txBox="1">
            <a:spLocks/>
          </p:cNvSpPr>
          <p:nvPr/>
        </p:nvSpPr>
        <p:spPr>
          <a:xfrm>
            <a:off x="287524" y="4543317"/>
            <a:ext cx="8640960" cy="2012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Docentes: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 sz="3500" b="0" i="0" u="none" strike="noStrike" kern="1200" cap="none" spc="0" normalizeH="0" baseline="0" noProof="0" dirty="0">
                <a:ln>
                  <a:noFill/>
                </a:ln>
                <a:solidFill>
                  <a:sysClr val="windowText" lastClr="000000"/>
                </a:solidFill>
                <a:effectLst/>
                <a:uLnTx/>
                <a:uFillTx/>
                <a:latin typeface="Calibri"/>
                <a:ea typeface="+mn-ea"/>
                <a:cs typeface="+mn-cs"/>
              </a:rPr>
              <a:t>	Juan </a:t>
            </a:r>
            <a:r>
              <a:rPr kumimoji="0" lang="es-ES" sz="3500" b="0" i="0" u="none" strike="noStrike" kern="1200" cap="none" spc="0" normalizeH="0" baseline="0" noProof="0" dirty="0" err="1">
                <a:ln>
                  <a:noFill/>
                </a:ln>
                <a:solidFill>
                  <a:sysClr val="windowText" lastClr="000000"/>
                </a:solidFill>
                <a:effectLst/>
                <a:uLnTx/>
                <a:uFillTx/>
                <a:latin typeface="Calibri"/>
                <a:ea typeface="+mn-ea"/>
                <a:cs typeface="+mn-cs"/>
              </a:rPr>
              <a:t>Otaegui</a:t>
            </a:r>
            <a:r>
              <a:rPr kumimoji="0" lang="es-ES" sz="35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hlinkClick r:id="rId3"/>
              </a:rPr>
              <a:t>jotaegui@unlam.edu.ar</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José Leta		</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hlinkClick r:id="rId4"/>
              </a:rPr>
              <a:t>jleta@unlam.edu.ar</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a:t>
            </a:r>
            <a:endParaRPr kumimoji="0" lang="es-ES" sz="35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1490838C-81AC-4549-A5FE-1C1858ED43DA}"/>
              </a:ext>
            </a:extLst>
          </p:cNvPr>
          <p:cNvSpPr/>
          <p:nvPr/>
        </p:nvSpPr>
        <p:spPr>
          <a:xfrm>
            <a:off x="632116" y="0"/>
            <a:ext cx="7497000" cy="993011"/>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OLTP y OLAP</a:t>
            </a:r>
            <a:endParaRPr lang="es-AR" dirty="0"/>
          </a:p>
        </p:txBody>
      </p:sp>
      <p:pic>
        <p:nvPicPr>
          <p:cNvPr id="6" name="Picture 2">
            <a:extLst>
              <a:ext uri="{FF2B5EF4-FFF2-40B4-BE49-F238E27FC236}">
                <a16:creationId xmlns:a16="http://schemas.microsoft.com/office/drawing/2014/main" id="{DA4AD991-E4C9-4E3C-8D32-353ADA7A7C65}"/>
              </a:ext>
            </a:extLst>
          </p:cNvPr>
          <p:cNvPicPr/>
          <p:nvPr/>
        </p:nvPicPr>
        <p:blipFill>
          <a:blip r:embed="rId2"/>
          <a:stretch>
            <a:fillRect/>
          </a:stretch>
        </p:blipFill>
        <p:spPr>
          <a:xfrm>
            <a:off x="1630347" y="1982252"/>
            <a:ext cx="5883306" cy="2893495"/>
          </a:xfrm>
          <a:prstGeom prst="rect">
            <a:avLst/>
          </a:prstGeom>
          <a:ln>
            <a:solidFill>
              <a:schemeClr val="accent1"/>
            </a:solidFill>
          </a:ln>
        </p:spPr>
      </p:pic>
    </p:spTree>
    <p:extLst>
      <p:ext uri="{BB962C8B-B14F-4D97-AF65-F5344CB8AC3E}">
        <p14:creationId xmlns:p14="http://schemas.microsoft.com/office/powerpoint/2010/main" val="120206341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 name="Picture 2"/>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t="5834"/>
          <a:stretch/>
        </p:blipFill>
        <p:spPr>
          <a:xfrm>
            <a:off x="1273075" y="816364"/>
            <a:ext cx="5962462" cy="5709125"/>
          </a:xfrm>
          <a:prstGeom prst="rect">
            <a:avLst/>
          </a:prstGeom>
          <a:ln>
            <a:noFill/>
          </a:ln>
        </p:spPr>
      </p:pic>
      <p:sp>
        <p:nvSpPr>
          <p:cNvPr id="4" name="CustomShape 1">
            <a:extLst>
              <a:ext uri="{FF2B5EF4-FFF2-40B4-BE49-F238E27FC236}">
                <a16:creationId xmlns:a16="http://schemas.microsoft.com/office/drawing/2014/main" id="{B351ABE1-BD38-4166-9DC0-4B57EF327F56}"/>
              </a:ext>
            </a:extLst>
          </p:cNvPr>
          <p:cNvSpPr/>
          <p:nvPr/>
        </p:nvSpPr>
        <p:spPr>
          <a:xfrm>
            <a:off x="632116" y="0"/>
            <a:ext cx="7497000" cy="993011"/>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Integración de Datos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Picture 4"/>
          <p:cNvPicPr/>
          <p:nvPr/>
        </p:nvPicPr>
        <p:blipFill>
          <a:blip r:embed="rId2"/>
          <a:stretch>
            <a:fillRect/>
          </a:stretch>
        </p:blipFill>
        <p:spPr>
          <a:xfrm>
            <a:off x="458280" y="1141919"/>
            <a:ext cx="8408134" cy="5226223"/>
          </a:xfrm>
          <a:prstGeom prst="rect">
            <a:avLst/>
          </a:prstGeom>
          <a:ln>
            <a:noFill/>
          </a:ln>
        </p:spPr>
      </p:pic>
      <p:sp>
        <p:nvSpPr>
          <p:cNvPr id="5" name="CustomShape 1"/>
          <p:cNvSpPr/>
          <p:nvPr/>
        </p:nvSpPr>
        <p:spPr>
          <a:xfrm>
            <a:off x="458280" y="0"/>
            <a:ext cx="8408134" cy="1060818"/>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Arquitectura</a:t>
            </a:r>
            <a:endParaRPr lang="es-ES" dirty="0"/>
          </a:p>
        </p:txBody>
      </p:sp>
    </p:spTree>
    <p:extLst>
      <p:ext uri="{BB962C8B-B14F-4D97-AF65-F5344CB8AC3E}">
        <p14:creationId xmlns:p14="http://schemas.microsoft.com/office/powerpoint/2010/main" val="22329143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2"/>
          <p:cNvSpPr/>
          <p:nvPr/>
        </p:nvSpPr>
        <p:spPr>
          <a:xfrm>
            <a:off x="236483" y="1156393"/>
            <a:ext cx="8629931" cy="5386296"/>
          </a:xfrm>
          <a:prstGeom prst="rect">
            <a:avLst/>
          </a:prstGeom>
          <a:noFill/>
          <a:ln>
            <a:noFill/>
          </a:ln>
        </p:spPr>
        <p:txBody>
          <a:bodyPr lIns="90000" tIns="45000" rIns="90000" bIns="45000"/>
          <a:lstStyle/>
          <a:p>
            <a:pPr marL="441325" indent="-441325">
              <a:lnSpc>
                <a:spcPct val="100000"/>
              </a:lnSpc>
              <a:buFont typeface="Arial"/>
              <a:buChar char="•"/>
            </a:pPr>
            <a:r>
              <a:rPr lang="es-ES" sz="3200" dirty="0">
                <a:solidFill>
                  <a:srgbClr val="000000"/>
                </a:solidFill>
                <a:latin typeface="Gill Sans MT" panose="020B0502020104020203" pitchFamily="34" charset="0"/>
              </a:rPr>
              <a:t>S0/S1: Denominado </a:t>
            </a:r>
            <a:r>
              <a:rPr lang="es-ES" sz="3200" dirty="0" err="1">
                <a:solidFill>
                  <a:srgbClr val="000000"/>
                </a:solidFill>
                <a:latin typeface="Gill Sans MT" panose="020B0502020104020203" pitchFamily="34" charset="0"/>
              </a:rPr>
              <a:t>Staging</a:t>
            </a:r>
            <a:r>
              <a:rPr lang="es-ES" sz="3200" dirty="0">
                <a:solidFill>
                  <a:srgbClr val="000000"/>
                </a:solidFill>
                <a:latin typeface="Gill Sans MT" panose="020B0502020104020203" pitchFamily="34" charset="0"/>
              </a:rPr>
              <a:t> área es casi una copia de las fuentes de datos transaccionales.</a:t>
            </a:r>
            <a:endParaRPr lang="es-ES" sz="3200" dirty="0">
              <a:latin typeface="Gill Sans MT" panose="020B0502020104020203" pitchFamily="34" charset="0"/>
            </a:endParaRPr>
          </a:p>
          <a:p>
            <a:pPr marL="441325" indent="-441325">
              <a:buFont typeface="Arial"/>
              <a:buChar char="•"/>
            </a:pPr>
            <a:r>
              <a:rPr lang="es-ES" sz="3200" dirty="0">
                <a:solidFill>
                  <a:srgbClr val="000000"/>
                </a:solidFill>
                <a:latin typeface="Gill Sans MT" panose="020B0502020104020203" pitchFamily="34" charset="0"/>
              </a:rPr>
              <a:t>En este paso es donde se ajusta la latencia de la información.</a:t>
            </a:r>
            <a:endParaRPr lang="es-ES" sz="3200" dirty="0">
              <a:latin typeface="Gill Sans MT" panose="020B0502020104020203" pitchFamily="34" charset="0"/>
            </a:endParaRPr>
          </a:p>
          <a:p>
            <a:pPr marL="441325" indent="-441325">
              <a:lnSpc>
                <a:spcPct val="100000"/>
              </a:lnSpc>
              <a:buFont typeface="Arial"/>
              <a:buChar char="•"/>
            </a:pPr>
            <a:r>
              <a:rPr lang="es-ES" sz="3200" dirty="0">
                <a:solidFill>
                  <a:srgbClr val="000000"/>
                </a:solidFill>
                <a:latin typeface="Gill Sans MT" panose="020B0502020104020203" pitchFamily="34" charset="0"/>
              </a:rPr>
              <a:t>No se realizan transformaciones.</a:t>
            </a:r>
            <a:endParaRPr lang="es-ES" sz="3200" dirty="0">
              <a:latin typeface="Gill Sans MT" panose="020B0502020104020203" pitchFamily="34" charset="0"/>
            </a:endParaRPr>
          </a:p>
          <a:p>
            <a:pPr marL="441325" indent="-441325">
              <a:lnSpc>
                <a:spcPct val="100000"/>
              </a:lnSpc>
              <a:buFont typeface="Arial"/>
              <a:buChar char="•"/>
            </a:pPr>
            <a:r>
              <a:rPr lang="es-ES" sz="3200" dirty="0">
                <a:solidFill>
                  <a:srgbClr val="000000"/>
                </a:solidFill>
                <a:latin typeface="Gill Sans MT" panose="020B0502020104020203" pitchFamily="34" charset="0"/>
              </a:rPr>
              <a:t>No se aplica modelado lógico.</a:t>
            </a:r>
            <a:endParaRPr lang="es-ES" sz="3200" dirty="0">
              <a:latin typeface="Gill Sans MT" panose="020B0502020104020203" pitchFamily="34" charset="0"/>
            </a:endParaRPr>
          </a:p>
          <a:p>
            <a:pPr>
              <a:lnSpc>
                <a:spcPct val="100000"/>
              </a:lnSpc>
            </a:pPr>
            <a:endParaRPr lang="es-ES" sz="3200" dirty="0"/>
          </a:p>
        </p:txBody>
      </p:sp>
      <p:sp>
        <p:nvSpPr>
          <p:cNvPr id="5" name="CustomShape 1">
            <a:extLst>
              <a:ext uri="{FF2B5EF4-FFF2-40B4-BE49-F238E27FC236}">
                <a16:creationId xmlns:a16="http://schemas.microsoft.com/office/drawing/2014/main" id="{7E8ACC93-9680-491B-A859-BB731EE78223}"/>
              </a:ext>
            </a:extLst>
          </p:cNvPr>
          <p:cNvSpPr/>
          <p:nvPr/>
        </p:nvSpPr>
        <p:spPr>
          <a:xfrm>
            <a:off x="458280" y="0"/>
            <a:ext cx="8408134" cy="1060818"/>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Arquitectura</a:t>
            </a:r>
            <a:endParaRPr lang="es-E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2"/>
          <p:cNvSpPr/>
          <p:nvPr/>
        </p:nvSpPr>
        <p:spPr>
          <a:xfrm>
            <a:off x="203826" y="1222390"/>
            <a:ext cx="8662588" cy="5358024"/>
          </a:xfrm>
          <a:prstGeom prst="rect">
            <a:avLst/>
          </a:prstGeom>
          <a:noFill/>
          <a:ln>
            <a:noFill/>
          </a:ln>
        </p:spPr>
        <p:txBody>
          <a:bodyPr lIns="90000" tIns="45000" rIns="90000" bIns="45000"/>
          <a:lstStyle/>
          <a:p>
            <a:pPr marL="441325" indent="-441325">
              <a:lnSpc>
                <a:spcPct val="100000"/>
              </a:lnSpc>
              <a:spcAft>
                <a:spcPts val="1200"/>
              </a:spcAft>
              <a:buFont typeface="Arial"/>
              <a:buChar char="•"/>
            </a:pPr>
            <a:r>
              <a:rPr lang="es-ES" sz="3200" dirty="0">
                <a:solidFill>
                  <a:srgbClr val="000000"/>
                </a:solidFill>
                <a:latin typeface="Gill Sans MT" panose="020B0502020104020203" pitchFamily="34" charset="0"/>
              </a:rPr>
              <a:t>S2 ODS:  </a:t>
            </a:r>
            <a:r>
              <a:rPr lang="es-ES" sz="3200" dirty="0" err="1">
                <a:solidFill>
                  <a:srgbClr val="000000"/>
                </a:solidFill>
                <a:latin typeface="Gill Sans MT" panose="020B0502020104020203" pitchFamily="34" charset="0"/>
              </a:rPr>
              <a:t>Operational</a:t>
            </a:r>
            <a:r>
              <a:rPr lang="es-ES" sz="3200" dirty="0">
                <a:solidFill>
                  <a:srgbClr val="000000"/>
                </a:solidFill>
                <a:latin typeface="Gill Sans MT" panose="020B0502020104020203" pitchFamily="34" charset="0"/>
              </a:rPr>
              <a:t> Data Store</a:t>
            </a:r>
          </a:p>
          <a:p>
            <a:pPr marL="441325" indent="-441325">
              <a:lnSpc>
                <a:spcPct val="100000"/>
              </a:lnSpc>
              <a:spcAft>
                <a:spcPts val="1200"/>
              </a:spcAft>
              <a:buFont typeface="Arial"/>
              <a:buChar char="•"/>
            </a:pPr>
            <a:r>
              <a:rPr lang="es-ES" sz="3200" dirty="0">
                <a:solidFill>
                  <a:srgbClr val="000000"/>
                </a:solidFill>
                <a:latin typeface="Gill Sans MT" panose="020B0502020104020203" pitchFamily="34" charset="0"/>
              </a:rPr>
              <a:t>Se utiliza para tareas de </a:t>
            </a:r>
            <a:r>
              <a:rPr lang="es-ES" sz="3200" dirty="0" err="1">
                <a:solidFill>
                  <a:srgbClr val="000000"/>
                </a:solidFill>
                <a:latin typeface="Gill Sans MT" panose="020B0502020104020203" pitchFamily="34" charset="0"/>
              </a:rPr>
              <a:t>reporting</a:t>
            </a:r>
            <a:r>
              <a:rPr lang="es-ES" sz="3200" dirty="0">
                <a:solidFill>
                  <a:srgbClr val="000000"/>
                </a:solidFill>
                <a:latin typeface="Gill Sans MT" panose="020B0502020104020203" pitchFamily="34" charset="0"/>
              </a:rPr>
              <a:t> de los sistemas operacionales.</a:t>
            </a:r>
          </a:p>
          <a:p>
            <a:pPr marL="441325" indent="-441325">
              <a:lnSpc>
                <a:spcPct val="100000"/>
              </a:lnSpc>
              <a:spcAft>
                <a:spcPts val="1200"/>
              </a:spcAft>
              <a:buFont typeface="Arial"/>
              <a:buChar char="•"/>
            </a:pPr>
            <a:r>
              <a:rPr lang="es-ES" sz="3200" dirty="0">
                <a:solidFill>
                  <a:srgbClr val="000000"/>
                </a:solidFill>
                <a:latin typeface="Gill Sans MT" panose="020B0502020104020203" pitchFamily="34" charset="0"/>
              </a:rPr>
              <a:t>Si las bases operacionales pueden soportar </a:t>
            </a:r>
            <a:r>
              <a:rPr lang="es-ES" sz="3200" dirty="0" err="1">
                <a:solidFill>
                  <a:srgbClr val="000000"/>
                </a:solidFill>
                <a:latin typeface="Gill Sans MT" panose="020B0502020104020203" pitchFamily="34" charset="0"/>
              </a:rPr>
              <a:t>reporting</a:t>
            </a:r>
            <a:r>
              <a:rPr lang="es-ES" sz="3200" dirty="0">
                <a:solidFill>
                  <a:srgbClr val="000000"/>
                </a:solidFill>
                <a:latin typeface="Gill Sans MT" panose="020B0502020104020203" pitchFamily="34" charset="0"/>
              </a:rPr>
              <a:t> sin perjudicar performance este paso puede ser omitido.</a:t>
            </a:r>
          </a:p>
          <a:p>
            <a:pPr>
              <a:lnSpc>
                <a:spcPct val="100000"/>
              </a:lnSpc>
              <a:spcAft>
                <a:spcPts val="1200"/>
              </a:spcAft>
            </a:pPr>
            <a:endParaRPr lang="es-ES" sz="3200" dirty="0"/>
          </a:p>
        </p:txBody>
      </p:sp>
      <p:sp>
        <p:nvSpPr>
          <p:cNvPr id="5" name="CustomShape 1">
            <a:extLst>
              <a:ext uri="{FF2B5EF4-FFF2-40B4-BE49-F238E27FC236}">
                <a16:creationId xmlns:a16="http://schemas.microsoft.com/office/drawing/2014/main" id="{CC2230A7-E1FA-45DF-86C5-1D034AB79FE4}"/>
              </a:ext>
            </a:extLst>
          </p:cNvPr>
          <p:cNvSpPr/>
          <p:nvPr/>
        </p:nvSpPr>
        <p:spPr>
          <a:xfrm>
            <a:off x="458280" y="0"/>
            <a:ext cx="8408134" cy="1060818"/>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Arquitectura</a:t>
            </a:r>
            <a:endParaRPr lang="es-E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2"/>
          <p:cNvSpPr/>
          <p:nvPr/>
        </p:nvSpPr>
        <p:spPr>
          <a:xfrm>
            <a:off x="458279" y="1119352"/>
            <a:ext cx="8337825" cy="5499866"/>
          </a:xfrm>
          <a:prstGeom prst="rect">
            <a:avLst/>
          </a:prstGeom>
          <a:noFill/>
          <a:ln>
            <a:noFill/>
          </a:ln>
        </p:spPr>
        <p:txBody>
          <a:bodyPr lIns="90000" tIns="45000" rIns="90000" bIns="45000"/>
          <a:lstStyle/>
          <a:p>
            <a:pPr marL="441325" indent="-441325">
              <a:spcAft>
                <a:spcPts val="1200"/>
              </a:spcAft>
              <a:buFont typeface="Arial"/>
              <a:buChar char="•"/>
            </a:pPr>
            <a:r>
              <a:rPr lang="es-ES" sz="3200" dirty="0">
                <a:solidFill>
                  <a:srgbClr val="000000"/>
                </a:solidFill>
                <a:latin typeface="Gill Sans MT" panose="020B0502020104020203" pitchFamily="34" charset="0"/>
              </a:rPr>
              <a:t>S3 DW: Se aplica la normalización elegida en el modelado lógico y físico.</a:t>
            </a:r>
          </a:p>
          <a:p>
            <a:pPr marL="441325" indent="-441325">
              <a:spcAft>
                <a:spcPts val="1200"/>
              </a:spcAft>
              <a:buFont typeface="Arial"/>
              <a:buChar char="•"/>
            </a:pPr>
            <a:r>
              <a:rPr lang="es-ES" sz="3200" dirty="0">
                <a:solidFill>
                  <a:srgbClr val="000000"/>
                </a:solidFill>
                <a:latin typeface="Gill Sans MT" panose="020B0502020104020203" pitchFamily="34" charset="0"/>
              </a:rPr>
              <a:t>La integración de los datos de distintas fuentes se realiza en este paso.</a:t>
            </a:r>
          </a:p>
          <a:p>
            <a:pPr marL="441325" indent="-441325">
              <a:spcAft>
                <a:spcPts val="1200"/>
              </a:spcAft>
              <a:buFont typeface="Arial"/>
              <a:buChar char="•"/>
            </a:pPr>
            <a:r>
              <a:rPr lang="es-ES" sz="3200" dirty="0">
                <a:solidFill>
                  <a:srgbClr val="000000"/>
                </a:solidFill>
                <a:latin typeface="Gill Sans MT" panose="020B0502020104020203" pitchFamily="34" charset="0"/>
              </a:rPr>
              <a:t>Funciona como repositorio central de la empresa.</a:t>
            </a:r>
          </a:p>
        </p:txBody>
      </p:sp>
      <p:sp>
        <p:nvSpPr>
          <p:cNvPr id="5" name="CustomShape 1">
            <a:extLst>
              <a:ext uri="{FF2B5EF4-FFF2-40B4-BE49-F238E27FC236}">
                <a16:creationId xmlns:a16="http://schemas.microsoft.com/office/drawing/2014/main" id="{4A07A011-3C5F-4B68-9372-142D1B06FB4D}"/>
              </a:ext>
            </a:extLst>
          </p:cNvPr>
          <p:cNvSpPr/>
          <p:nvPr/>
        </p:nvSpPr>
        <p:spPr>
          <a:xfrm>
            <a:off x="458280" y="0"/>
            <a:ext cx="8408134" cy="1060818"/>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Arquitectura</a:t>
            </a:r>
            <a:endParaRPr lang="es-E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2"/>
          <p:cNvSpPr/>
          <p:nvPr/>
        </p:nvSpPr>
        <p:spPr>
          <a:xfrm>
            <a:off x="236483" y="1060817"/>
            <a:ext cx="8718331" cy="5552253"/>
          </a:xfrm>
          <a:prstGeom prst="rect">
            <a:avLst/>
          </a:prstGeom>
          <a:noFill/>
          <a:ln>
            <a:noFill/>
          </a:ln>
        </p:spPr>
        <p:txBody>
          <a:bodyPr lIns="90000" tIns="45000" rIns="90000" bIns="45000"/>
          <a:lstStyle/>
          <a:p>
            <a:pPr marL="441325" indent="-441325">
              <a:lnSpc>
                <a:spcPct val="100000"/>
              </a:lnSpc>
              <a:spcAft>
                <a:spcPts val="1200"/>
              </a:spcAft>
              <a:buFont typeface="Arial"/>
              <a:buChar char="•"/>
            </a:pPr>
            <a:r>
              <a:rPr lang="es-ES" sz="3200" dirty="0">
                <a:solidFill>
                  <a:srgbClr val="000000"/>
                </a:solidFill>
                <a:latin typeface="Gill Sans MT" panose="020B0502020104020203" pitchFamily="34" charset="0"/>
              </a:rPr>
              <a:t>S4/S5 </a:t>
            </a:r>
            <a:r>
              <a:rPr lang="es-ES" sz="3200" dirty="0" err="1">
                <a:solidFill>
                  <a:srgbClr val="000000"/>
                </a:solidFill>
                <a:latin typeface="Gill Sans MT" panose="020B0502020104020203" pitchFamily="34" charset="0"/>
              </a:rPr>
              <a:t>Reporting</a:t>
            </a:r>
            <a:r>
              <a:rPr lang="es-ES" sz="3200" dirty="0">
                <a:solidFill>
                  <a:srgbClr val="000000"/>
                </a:solidFill>
                <a:latin typeface="Gill Sans MT" panose="020B0502020104020203" pitchFamily="34" charset="0"/>
              </a:rPr>
              <a:t> y Explotación:  Se crean vistas personalizadas por departamentos según requerimientos.</a:t>
            </a:r>
          </a:p>
          <a:p>
            <a:pPr marL="441325" indent="-441325">
              <a:lnSpc>
                <a:spcPct val="100000"/>
              </a:lnSpc>
              <a:spcAft>
                <a:spcPts val="1200"/>
              </a:spcAft>
              <a:buFont typeface="Arial"/>
              <a:buChar char="•"/>
            </a:pPr>
            <a:r>
              <a:rPr lang="es-ES" sz="3200" dirty="0">
                <a:solidFill>
                  <a:srgbClr val="000000"/>
                </a:solidFill>
                <a:latin typeface="Gill Sans MT" panose="020B0502020104020203" pitchFamily="34" charset="0"/>
              </a:rPr>
              <a:t>Se realizan </a:t>
            </a:r>
            <a:r>
              <a:rPr lang="es-ES" sz="3200" dirty="0" err="1">
                <a:solidFill>
                  <a:srgbClr val="000000"/>
                </a:solidFill>
                <a:latin typeface="Gill Sans MT" panose="020B0502020104020203" pitchFamily="34" charset="0"/>
              </a:rPr>
              <a:t>sumarizaciones</a:t>
            </a:r>
            <a:r>
              <a:rPr lang="es-ES" sz="3200" dirty="0">
                <a:solidFill>
                  <a:srgbClr val="000000"/>
                </a:solidFill>
                <a:latin typeface="Gill Sans MT" panose="020B0502020104020203" pitchFamily="34" charset="0"/>
              </a:rPr>
              <a:t> y agregaciones dependiendo de la granularidad deseada.</a:t>
            </a:r>
          </a:p>
          <a:p>
            <a:pPr marL="441325" indent="-441325">
              <a:lnSpc>
                <a:spcPct val="100000"/>
              </a:lnSpc>
              <a:spcAft>
                <a:spcPts val="1200"/>
              </a:spcAft>
              <a:buFont typeface="Arial"/>
              <a:buChar char="•"/>
            </a:pPr>
            <a:r>
              <a:rPr lang="es-ES" sz="3200" dirty="0">
                <a:solidFill>
                  <a:srgbClr val="000000"/>
                </a:solidFill>
                <a:latin typeface="Gill Sans MT" panose="020B0502020104020203" pitchFamily="34" charset="0"/>
              </a:rPr>
              <a:t>Se generan </a:t>
            </a:r>
            <a:r>
              <a:rPr lang="es-ES" sz="3200" dirty="0" err="1">
                <a:solidFill>
                  <a:srgbClr val="000000"/>
                </a:solidFill>
                <a:latin typeface="Gill Sans MT" panose="020B0502020104020203" pitchFamily="34" charset="0"/>
              </a:rPr>
              <a:t>datasets</a:t>
            </a:r>
            <a:r>
              <a:rPr lang="es-ES" sz="3200" dirty="0">
                <a:solidFill>
                  <a:srgbClr val="000000"/>
                </a:solidFill>
                <a:latin typeface="Gill Sans MT" panose="020B0502020104020203" pitchFamily="34" charset="0"/>
              </a:rPr>
              <a:t>, reportes, visualizaciones, análisis OLAP y técnicas de Data </a:t>
            </a:r>
            <a:r>
              <a:rPr lang="es-ES" sz="3200" dirty="0" err="1">
                <a:solidFill>
                  <a:srgbClr val="000000"/>
                </a:solidFill>
                <a:latin typeface="Gill Sans MT" panose="020B0502020104020203" pitchFamily="34" charset="0"/>
              </a:rPr>
              <a:t>Mining</a:t>
            </a:r>
            <a:r>
              <a:rPr lang="es-ES" sz="3200" dirty="0">
                <a:solidFill>
                  <a:srgbClr val="000000"/>
                </a:solidFill>
                <a:latin typeface="Gill Sans MT" panose="020B0502020104020203" pitchFamily="34" charset="0"/>
              </a:rPr>
              <a:t>.</a:t>
            </a:r>
          </a:p>
        </p:txBody>
      </p:sp>
      <p:sp>
        <p:nvSpPr>
          <p:cNvPr id="6" name="CustomShape 1">
            <a:extLst>
              <a:ext uri="{FF2B5EF4-FFF2-40B4-BE49-F238E27FC236}">
                <a16:creationId xmlns:a16="http://schemas.microsoft.com/office/drawing/2014/main" id="{1C78F8DA-7A31-4A0A-948A-E5362BC761D9}"/>
              </a:ext>
            </a:extLst>
          </p:cNvPr>
          <p:cNvSpPr/>
          <p:nvPr/>
        </p:nvSpPr>
        <p:spPr>
          <a:xfrm>
            <a:off x="458280" y="0"/>
            <a:ext cx="8408134" cy="1060818"/>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Arquitectura</a:t>
            </a:r>
            <a:endParaRPr lang="es-E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790843" y="0"/>
            <a:ext cx="7497000" cy="1045029"/>
          </a:xfrm>
          <a:prstGeom prst="rect">
            <a:avLst/>
          </a:prstGeom>
          <a:noFill/>
          <a:ln>
            <a:noFill/>
          </a:ln>
        </p:spPr>
        <p:txBody>
          <a:bodyPr lIns="90000" tIns="45000" rIns="90000" bIns="45000" anchor="ctr"/>
          <a:lstStyle/>
          <a:p>
            <a:pPr algn="ctr">
              <a:lnSpc>
                <a:spcPct val="100000"/>
              </a:lnSpc>
            </a:pPr>
            <a:r>
              <a:rPr lang="en-US" sz="4300" dirty="0">
                <a:solidFill>
                  <a:srgbClr val="572314"/>
                </a:solidFill>
                <a:latin typeface="Gill Sans MT"/>
              </a:rPr>
              <a:t>Data Marts</a:t>
            </a:r>
            <a:endParaRPr dirty="0"/>
          </a:p>
        </p:txBody>
      </p:sp>
      <p:sp>
        <p:nvSpPr>
          <p:cNvPr id="198" name="CustomShape 2"/>
          <p:cNvSpPr/>
          <p:nvPr/>
        </p:nvSpPr>
        <p:spPr>
          <a:xfrm>
            <a:off x="261257" y="1208314"/>
            <a:ext cx="8556172" cy="5260799"/>
          </a:xfrm>
          <a:prstGeom prst="rect">
            <a:avLst/>
          </a:prstGeom>
          <a:noFill/>
          <a:ln>
            <a:noFill/>
          </a:ln>
        </p:spPr>
        <p:txBody>
          <a:bodyPr lIns="90000" tIns="45000" rIns="90000" bIns="45000"/>
          <a:lstStyle/>
          <a:p>
            <a:pPr marL="441325" indent="-441325">
              <a:spcAft>
                <a:spcPts val="1200"/>
              </a:spcAft>
              <a:buSzPct val="80000"/>
              <a:buFont typeface="Arial"/>
              <a:buChar char="•"/>
            </a:pPr>
            <a:r>
              <a:rPr lang="es-ES" sz="3200" dirty="0">
                <a:solidFill>
                  <a:srgbClr val="000000"/>
                </a:solidFill>
                <a:latin typeface="Gill Sans MT" panose="020B0502020104020203" pitchFamily="34" charset="0"/>
              </a:rPr>
              <a:t>Es una vista integrada diseñada para un sector o departamento particular.</a:t>
            </a:r>
          </a:p>
          <a:p>
            <a:pPr marL="441325" indent="-441325">
              <a:spcAft>
                <a:spcPts val="1200"/>
              </a:spcAft>
              <a:buSzPct val="80000"/>
              <a:buFont typeface="Arial"/>
              <a:buChar char="•"/>
            </a:pPr>
            <a:r>
              <a:rPr lang="es-ES" sz="3200" dirty="0">
                <a:solidFill>
                  <a:srgbClr val="000000"/>
                </a:solidFill>
                <a:latin typeface="Gill Sans MT" panose="020B0502020104020203" pitchFamily="34" charset="0"/>
              </a:rPr>
              <a:t>El grado de granularidad, latencia e información disponible depende de los requerimientos del departamento.</a:t>
            </a:r>
          </a:p>
          <a:p>
            <a:pPr marL="441325" indent="-441325">
              <a:spcAft>
                <a:spcPts val="1200"/>
              </a:spcAft>
              <a:buSzPct val="80000"/>
              <a:buFont typeface="Arial"/>
              <a:buChar char="•"/>
            </a:pPr>
            <a:r>
              <a:rPr lang="es-ES" sz="3200" dirty="0">
                <a:solidFill>
                  <a:srgbClr val="000000"/>
                </a:solidFill>
                <a:latin typeface="Gill Sans MT" panose="020B0502020104020203" pitchFamily="34" charset="0"/>
              </a:rPr>
              <a:t>Es un subconjunto de Data </a:t>
            </a:r>
            <a:r>
              <a:rPr lang="es-ES" sz="3200" dirty="0" err="1">
                <a:solidFill>
                  <a:srgbClr val="000000"/>
                </a:solidFill>
                <a:latin typeface="Gill Sans MT" panose="020B0502020104020203" pitchFamily="34" charset="0"/>
              </a:rPr>
              <a:t>Warehouse</a:t>
            </a:r>
            <a:r>
              <a:rPr lang="es-ES" sz="3200" dirty="0">
                <a:solidFill>
                  <a:srgbClr val="000000"/>
                </a:solidFill>
                <a:latin typeface="Gill Sans MT" panose="020B0502020104020203" pitchFamily="34" charset="0"/>
              </a:rPr>
              <a:t> empresarial.</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209551" y="10401"/>
            <a:ext cx="8666436" cy="85698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Arquitectura – El enfoque de </a:t>
            </a:r>
            <a:r>
              <a:rPr lang="es-AR" sz="4300" dirty="0" err="1">
                <a:solidFill>
                  <a:srgbClr val="572314"/>
                </a:solidFill>
                <a:latin typeface="Gill Sans MT"/>
              </a:rPr>
              <a:t>Inmon</a:t>
            </a:r>
            <a:endParaRPr lang="es-AR" dirty="0"/>
          </a:p>
        </p:txBody>
      </p:sp>
      <p:sp>
        <p:nvSpPr>
          <p:cNvPr id="5" name="Rectángulo 4">
            <a:extLst>
              <a:ext uri="{FF2B5EF4-FFF2-40B4-BE49-F238E27FC236}">
                <a16:creationId xmlns:a16="http://schemas.microsoft.com/office/drawing/2014/main" id="{B5106920-5CC2-41CC-A97B-3A4AC1F2C555}"/>
              </a:ext>
            </a:extLst>
          </p:cNvPr>
          <p:cNvSpPr/>
          <p:nvPr/>
        </p:nvSpPr>
        <p:spPr>
          <a:xfrm>
            <a:off x="209551" y="1047749"/>
            <a:ext cx="8666436" cy="5657851"/>
          </a:xfrm>
          <a:prstGeom prst="rect">
            <a:avLst/>
          </a:prstGeom>
        </p:spPr>
        <p:txBody>
          <a:bodyPr wrap="square">
            <a:normAutofit fontScale="92500" lnSpcReduction="10000"/>
          </a:bodyPr>
          <a:lstStyle/>
          <a:p>
            <a:pPr marL="457200" indent="-457200">
              <a:buFont typeface="Arial" panose="020B0604020202020204" pitchFamily="34" charset="0"/>
              <a:buChar char="•"/>
            </a:pPr>
            <a:r>
              <a:rPr lang="es-ES" sz="3200" dirty="0">
                <a:solidFill>
                  <a:srgbClr val="000000"/>
                </a:solidFill>
                <a:latin typeface="Gill Sans MT" panose="020B0502020104020203" pitchFamily="34" charset="0"/>
              </a:rPr>
              <a:t>Un Data </a:t>
            </a:r>
            <a:r>
              <a:rPr lang="es-ES" sz="3200" dirty="0" err="1">
                <a:solidFill>
                  <a:srgbClr val="000000"/>
                </a:solidFill>
                <a:latin typeface="Gill Sans MT" panose="020B0502020104020203" pitchFamily="34" charset="0"/>
              </a:rPr>
              <a:t>Warehouse</a:t>
            </a:r>
            <a:r>
              <a:rPr lang="es-ES" sz="3200" dirty="0">
                <a:solidFill>
                  <a:srgbClr val="000000"/>
                </a:solidFill>
                <a:latin typeface="Gill Sans MT" panose="020B0502020104020203" pitchFamily="34" charset="0"/>
              </a:rPr>
              <a:t> ha de entenderse como un almacén de datos único y global para toda la empresa.</a:t>
            </a:r>
          </a:p>
          <a:p>
            <a:pPr marL="457200" indent="-457200">
              <a:buFont typeface="Arial" panose="020B0604020202020204" pitchFamily="34" charset="0"/>
              <a:buChar char="•"/>
            </a:pPr>
            <a:r>
              <a:rPr lang="es-ES" sz="3200" dirty="0">
                <a:solidFill>
                  <a:srgbClr val="000000"/>
                </a:solidFill>
                <a:latin typeface="Gill Sans MT" panose="020B0502020104020203" pitchFamily="34" charset="0"/>
              </a:rPr>
              <a:t>Usa una metodología de trabajo ‘Top-Down’, ya que se centra primero en una visión global de la compañía, para ir desmembrándola en pequeños sets de datos departamentales. </a:t>
            </a:r>
          </a:p>
          <a:p>
            <a:pPr marL="457200" indent="-457200">
              <a:buFont typeface="Arial" panose="020B0604020202020204" pitchFamily="34" charset="0"/>
              <a:buChar char="•"/>
            </a:pPr>
            <a:r>
              <a:rPr lang="es-ES" sz="3200" dirty="0">
                <a:solidFill>
                  <a:srgbClr val="000000"/>
                </a:solidFill>
                <a:latin typeface="Gill Sans MT" panose="020B0502020104020203" pitchFamily="34" charset="0"/>
              </a:rPr>
              <a:t>La premisa es que la información se almacene al máximo nivel de detalle (garantizando la futura exploración de los datos), permaneciendo invariable y no volátil, de manera que los cambios que sufran los datos a lo largo del tiempo queden registrados sin que puedan modificarse o eliminarse.</a:t>
            </a:r>
          </a:p>
        </p:txBody>
      </p:sp>
    </p:spTree>
    <p:extLst>
      <p:ext uri="{BB962C8B-B14F-4D97-AF65-F5344CB8AC3E}">
        <p14:creationId xmlns:p14="http://schemas.microsoft.com/office/powerpoint/2010/main" val="45990280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81A17B39-098B-4410-98D0-C1D42AD0590C}"/>
              </a:ext>
            </a:extLst>
          </p:cNvPr>
          <p:cNvPicPr>
            <a:picLocks noGrp="1" noChangeAspect="1"/>
          </p:cNvPicPr>
          <p:nvPr>
            <p:ph idx="1"/>
          </p:nvPr>
        </p:nvPicPr>
        <p:blipFill>
          <a:blip r:embed="rId2"/>
          <a:stretch>
            <a:fillRect/>
          </a:stretch>
        </p:blipFill>
        <p:spPr>
          <a:xfrm>
            <a:off x="550126" y="3105150"/>
            <a:ext cx="7985282" cy="3467894"/>
          </a:xfrm>
          <a:prstGeom prst="rect">
            <a:avLst/>
          </a:prstGeom>
        </p:spPr>
      </p:pic>
      <p:sp>
        <p:nvSpPr>
          <p:cNvPr id="6" name="CustomShape 1">
            <a:extLst>
              <a:ext uri="{FF2B5EF4-FFF2-40B4-BE49-F238E27FC236}">
                <a16:creationId xmlns:a16="http://schemas.microsoft.com/office/drawing/2014/main" id="{394C4136-2BC0-4B4B-A139-0647D0618B05}"/>
              </a:ext>
            </a:extLst>
          </p:cNvPr>
          <p:cNvSpPr/>
          <p:nvPr/>
        </p:nvSpPr>
        <p:spPr>
          <a:xfrm>
            <a:off x="209551" y="10401"/>
            <a:ext cx="8666436" cy="85698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Arquitectura – El enfoque de </a:t>
            </a:r>
            <a:r>
              <a:rPr lang="es-AR" sz="4300" dirty="0" err="1">
                <a:solidFill>
                  <a:srgbClr val="572314"/>
                </a:solidFill>
                <a:latin typeface="Gill Sans MT"/>
              </a:rPr>
              <a:t>Inmon</a:t>
            </a:r>
            <a:endParaRPr lang="es-AR" dirty="0"/>
          </a:p>
        </p:txBody>
      </p:sp>
      <p:sp>
        <p:nvSpPr>
          <p:cNvPr id="5" name="Rectángulo 4">
            <a:extLst>
              <a:ext uri="{FF2B5EF4-FFF2-40B4-BE49-F238E27FC236}">
                <a16:creationId xmlns:a16="http://schemas.microsoft.com/office/drawing/2014/main" id="{93EA274B-C490-477B-9C98-E0F524E37D5B}"/>
              </a:ext>
            </a:extLst>
          </p:cNvPr>
          <p:cNvSpPr/>
          <p:nvPr/>
        </p:nvSpPr>
        <p:spPr>
          <a:xfrm>
            <a:off x="238782" y="996474"/>
            <a:ext cx="8666435" cy="2108676"/>
          </a:xfrm>
          <a:prstGeom prst="rect">
            <a:avLst/>
          </a:prstGeom>
        </p:spPr>
        <p:txBody>
          <a:bodyPr wrap="square">
            <a:normAutofit fontScale="92500" lnSpcReduction="10000"/>
          </a:bodyPr>
          <a:lstStyle/>
          <a:p>
            <a:r>
              <a:rPr lang="es-ES" sz="2500" dirty="0">
                <a:solidFill>
                  <a:srgbClr val="000000"/>
                </a:solidFill>
                <a:latin typeface="Gill Sans MT" panose="020B0502020104020203" pitchFamily="34" charset="0"/>
              </a:rPr>
              <a:t>El Data </a:t>
            </a:r>
            <a:r>
              <a:rPr lang="es-ES" sz="2500" dirty="0" err="1">
                <a:solidFill>
                  <a:srgbClr val="000000"/>
                </a:solidFill>
                <a:latin typeface="Gill Sans MT" panose="020B0502020104020203" pitchFamily="34" charset="0"/>
              </a:rPr>
              <a:t>Warehouse</a:t>
            </a:r>
            <a:r>
              <a:rPr lang="es-ES" sz="2500" dirty="0">
                <a:solidFill>
                  <a:srgbClr val="000000"/>
                </a:solidFill>
                <a:latin typeface="Gill Sans MT" panose="020B0502020104020203" pitchFamily="34" charset="0"/>
              </a:rPr>
              <a:t> centraliza todos los datos de la compañía para alimentar, a continuación, pequeños Data </a:t>
            </a:r>
            <a:r>
              <a:rPr lang="es-ES" sz="2500" dirty="0" err="1">
                <a:solidFill>
                  <a:srgbClr val="000000"/>
                </a:solidFill>
                <a:latin typeface="Gill Sans MT" panose="020B0502020104020203" pitchFamily="34" charset="0"/>
              </a:rPr>
              <a:t>Marts</a:t>
            </a:r>
            <a:r>
              <a:rPr lang="es-ES" sz="2500" dirty="0">
                <a:solidFill>
                  <a:srgbClr val="000000"/>
                </a:solidFill>
                <a:latin typeface="Gill Sans MT" panose="020B0502020104020203" pitchFamily="34" charset="0"/>
              </a:rPr>
              <a:t> temáticos, que serán los puntos de acceso para las herramientas de </a:t>
            </a:r>
            <a:r>
              <a:rPr lang="es-ES" sz="2500" dirty="0" err="1">
                <a:solidFill>
                  <a:srgbClr val="000000"/>
                </a:solidFill>
                <a:latin typeface="Gill Sans MT" panose="020B0502020104020203" pitchFamily="34" charset="0"/>
              </a:rPr>
              <a:t>reporting</a:t>
            </a:r>
            <a:r>
              <a:rPr lang="es-ES" sz="2500" dirty="0">
                <a:solidFill>
                  <a:srgbClr val="000000"/>
                </a:solidFill>
                <a:latin typeface="Gill Sans MT" panose="020B0502020104020203" pitchFamily="34" charset="0"/>
              </a:rPr>
              <a:t>. En este sentido, cada departamento tendrá su propio Data </a:t>
            </a:r>
            <a:r>
              <a:rPr lang="es-ES" sz="2500" dirty="0" err="1">
                <a:solidFill>
                  <a:srgbClr val="000000"/>
                </a:solidFill>
                <a:latin typeface="Gill Sans MT" panose="020B0502020104020203" pitchFamily="34" charset="0"/>
              </a:rPr>
              <a:t>Mart</a:t>
            </a:r>
            <a:r>
              <a:rPr lang="es-ES" sz="2500" dirty="0">
                <a:solidFill>
                  <a:srgbClr val="000000"/>
                </a:solidFill>
                <a:latin typeface="Gill Sans MT" panose="020B0502020104020203" pitchFamily="34" charset="0"/>
              </a:rPr>
              <a:t>, abastecido con la información del Data </a:t>
            </a:r>
            <a:r>
              <a:rPr lang="es-ES" sz="2500" dirty="0" err="1">
                <a:solidFill>
                  <a:srgbClr val="000000"/>
                </a:solidFill>
                <a:latin typeface="Gill Sans MT" panose="020B0502020104020203" pitchFamily="34" charset="0"/>
              </a:rPr>
              <a:t>Warehouse</a:t>
            </a:r>
            <a:r>
              <a:rPr lang="es-ES" sz="2500" dirty="0">
                <a:solidFill>
                  <a:srgbClr val="000000"/>
                </a:solidFill>
                <a:latin typeface="Gill Sans MT" panose="020B0502020104020203" pitchFamily="34" charset="0"/>
              </a:rPr>
              <a:t>, listo para su análisis y explotación.</a:t>
            </a:r>
          </a:p>
        </p:txBody>
      </p:sp>
    </p:spTree>
    <p:extLst>
      <p:ext uri="{BB962C8B-B14F-4D97-AF65-F5344CB8AC3E}">
        <p14:creationId xmlns:p14="http://schemas.microsoft.com/office/powerpoint/2010/main" val="3538410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632116" y="0"/>
            <a:ext cx="7497000" cy="993011"/>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Introducción</a:t>
            </a:r>
            <a:endParaRPr lang="es-ES" dirty="0"/>
          </a:p>
        </p:txBody>
      </p:sp>
      <p:sp>
        <p:nvSpPr>
          <p:cNvPr id="135" name="CustomShape 2"/>
          <p:cNvSpPr/>
          <p:nvPr/>
        </p:nvSpPr>
        <p:spPr>
          <a:xfrm>
            <a:off x="337705" y="1291909"/>
            <a:ext cx="8468590" cy="4942636"/>
          </a:xfrm>
          <a:prstGeom prst="rect">
            <a:avLst/>
          </a:prstGeom>
          <a:noFill/>
          <a:ln>
            <a:noFill/>
          </a:ln>
        </p:spPr>
        <p:txBody>
          <a:bodyPr lIns="90000" tIns="45000" rIns="90000" bIns="45000"/>
          <a:lstStyle/>
          <a:p>
            <a:pPr marL="269875" indent="-269875">
              <a:lnSpc>
                <a:spcPct val="100000"/>
              </a:lnSpc>
              <a:buSzPct val="80000"/>
              <a:buFont typeface="Wingdings 2" charset="2"/>
              <a:buChar char=""/>
            </a:pPr>
            <a:r>
              <a:rPr lang="es-ES" sz="3200" dirty="0">
                <a:solidFill>
                  <a:srgbClr val="000000"/>
                </a:solidFill>
                <a:latin typeface="Gill Sans MT"/>
              </a:rPr>
              <a:t>Un Data </a:t>
            </a:r>
            <a:r>
              <a:rPr lang="es-ES" sz="3200" dirty="0" err="1">
                <a:solidFill>
                  <a:srgbClr val="000000"/>
                </a:solidFill>
                <a:latin typeface="Gill Sans MT"/>
              </a:rPr>
              <a:t>Warehouse</a:t>
            </a:r>
            <a:r>
              <a:rPr lang="es-ES" sz="3200" dirty="0">
                <a:solidFill>
                  <a:srgbClr val="000000"/>
                </a:solidFill>
                <a:latin typeface="Gill Sans MT"/>
              </a:rPr>
              <a:t> comienza a tener sentido cuando combinamos la evolución en el almacenamiento de la información y los sistemas de apoyo a la toma de decisiones.</a:t>
            </a:r>
          </a:p>
          <a:p>
            <a:pPr marL="269875" indent="-269875">
              <a:lnSpc>
                <a:spcPct val="100000"/>
              </a:lnSpc>
              <a:buSzPct val="80000"/>
              <a:buFont typeface="Wingdings 2" charset="2"/>
              <a:buChar char=""/>
            </a:pPr>
            <a:endParaRPr lang="es-ES" sz="700" dirty="0">
              <a:solidFill>
                <a:srgbClr val="000000"/>
              </a:solidFill>
              <a:latin typeface="Gill Sans MT"/>
            </a:endParaRPr>
          </a:p>
          <a:p>
            <a:pPr marL="269875" indent="-269875">
              <a:lnSpc>
                <a:spcPct val="100000"/>
              </a:lnSpc>
              <a:buSzPct val="80000"/>
              <a:buFont typeface="Wingdings 2" charset="2"/>
              <a:buChar char=""/>
            </a:pPr>
            <a:r>
              <a:rPr lang="es-ES" sz="3200" dirty="0">
                <a:solidFill>
                  <a:srgbClr val="000000"/>
                </a:solidFill>
                <a:latin typeface="Gill Sans MT"/>
              </a:rPr>
              <a:t>Es una herramienta fundamental para la toma de decisiones</a:t>
            </a:r>
          </a:p>
          <a:p>
            <a:pPr marL="269875" indent="-269875">
              <a:lnSpc>
                <a:spcPct val="100000"/>
              </a:lnSpc>
              <a:buSzPct val="80000"/>
              <a:buFont typeface="Wingdings 2" charset="2"/>
              <a:buChar char=""/>
            </a:pPr>
            <a:endParaRPr lang="es-ES" sz="700" dirty="0"/>
          </a:p>
          <a:p>
            <a:pPr marL="269875" indent="-269875">
              <a:lnSpc>
                <a:spcPct val="100000"/>
              </a:lnSpc>
              <a:buSzPct val="80000"/>
              <a:buFont typeface="Wingdings 2" charset="2"/>
              <a:buChar char=""/>
            </a:pPr>
            <a:r>
              <a:rPr lang="es-ES" sz="3200" dirty="0">
                <a:solidFill>
                  <a:srgbClr val="000000"/>
                </a:solidFill>
                <a:latin typeface="Gill Sans MT"/>
              </a:rPr>
              <a:t>Un Data </a:t>
            </a:r>
            <a:r>
              <a:rPr lang="es-ES" sz="3200" dirty="0" err="1">
                <a:solidFill>
                  <a:srgbClr val="000000"/>
                </a:solidFill>
                <a:latin typeface="Gill Sans MT"/>
              </a:rPr>
              <a:t>Warehouse</a:t>
            </a:r>
            <a:r>
              <a:rPr lang="es-ES" sz="3200" dirty="0">
                <a:solidFill>
                  <a:srgbClr val="000000"/>
                </a:solidFill>
                <a:latin typeface="Gill Sans MT"/>
              </a:rPr>
              <a:t> tiene un objetivo muy diferente al de los sistemas transaccionales.</a:t>
            </a:r>
            <a:endParaRPr lang="es-ES" dirty="0"/>
          </a:p>
          <a:p>
            <a:pPr marL="269875" indent="-269875">
              <a:lnSpc>
                <a:spcPct val="100000"/>
              </a:lnSpc>
            </a:pPr>
            <a:endParaRPr lang="es-ES" dirty="0"/>
          </a:p>
          <a:p>
            <a:pPr>
              <a:lnSpc>
                <a:spcPct val="100000"/>
              </a:lnSpc>
            </a:pPr>
            <a:endParaRPr lang="es-E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209551" y="10401"/>
            <a:ext cx="8666436" cy="85698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Arquitectura – El enfoque de </a:t>
            </a:r>
            <a:r>
              <a:rPr lang="es-AR" sz="4300" dirty="0" err="1">
                <a:solidFill>
                  <a:srgbClr val="572314"/>
                </a:solidFill>
                <a:latin typeface="Gill Sans MT"/>
              </a:rPr>
              <a:t>Inmon</a:t>
            </a:r>
            <a:endParaRPr lang="es-AR" dirty="0"/>
          </a:p>
        </p:txBody>
      </p:sp>
      <p:sp>
        <p:nvSpPr>
          <p:cNvPr id="5" name="Rectángulo 4">
            <a:extLst>
              <a:ext uri="{FF2B5EF4-FFF2-40B4-BE49-F238E27FC236}">
                <a16:creationId xmlns:a16="http://schemas.microsoft.com/office/drawing/2014/main" id="{B5106920-5CC2-41CC-A97B-3A4AC1F2C555}"/>
              </a:ext>
            </a:extLst>
          </p:cNvPr>
          <p:cNvSpPr/>
          <p:nvPr/>
        </p:nvSpPr>
        <p:spPr>
          <a:xfrm>
            <a:off x="209551" y="1047749"/>
            <a:ext cx="8666436" cy="5657851"/>
          </a:xfrm>
          <a:prstGeom prst="rect">
            <a:avLst/>
          </a:prstGeom>
        </p:spPr>
        <p:txBody>
          <a:bodyPr wrap="square">
            <a:normAutofit fontScale="92500" lnSpcReduction="20000"/>
          </a:bodyPr>
          <a:lstStyle/>
          <a:p>
            <a:pPr marL="457200" indent="-457200">
              <a:buFont typeface="Arial" panose="020B0604020202020204" pitchFamily="34" charset="0"/>
              <a:buChar char="•"/>
            </a:pPr>
            <a:r>
              <a:rPr lang="es-ES" sz="3200" dirty="0">
                <a:solidFill>
                  <a:srgbClr val="000000"/>
                </a:solidFill>
                <a:latin typeface="Gill Sans MT" panose="020B0502020104020203" pitchFamily="34" charset="0"/>
              </a:rPr>
              <a:t>En cuanto a la estructura interna del Data </a:t>
            </a:r>
            <a:r>
              <a:rPr lang="es-ES" sz="3200" dirty="0" err="1">
                <a:solidFill>
                  <a:srgbClr val="000000"/>
                </a:solidFill>
                <a:latin typeface="Gill Sans MT" panose="020B0502020104020203" pitchFamily="34" charset="0"/>
              </a:rPr>
              <a:t>Warehouse</a:t>
            </a:r>
            <a:r>
              <a:rPr lang="es-ES" sz="3200" dirty="0">
                <a:solidFill>
                  <a:srgbClr val="000000"/>
                </a:solidFill>
                <a:latin typeface="Gill Sans MT" panose="020B0502020104020203" pitchFamily="34" charset="0"/>
              </a:rPr>
              <a:t>, para </a:t>
            </a:r>
            <a:r>
              <a:rPr lang="es-ES" sz="3200" dirty="0" err="1">
                <a:solidFill>
                  <a:srgbClr val="000000"/>
                </a:solidFill>
                <a:latin typeface="Gill Sans MT" panose="020B0502020104020203" pitchFamily="34" charset="0"/>
              </a:rPr>
              <a:t>Inmon</a:t>
            </a:r>
            <a:r>
              <a:rPr lang="es-ES" sz="3200" dirty="0">
                <a:solidFill>
                  <a:srgbClr val="000000"/>
                </a:solidFill>
                <a:latin typeface="Gill Sans MT" panose="020B0502020104020203" pitchFamily="34" charset="0"/>
              </a:rPr>
              <a:t> la prioridad es que el modelo de datos esté construido en tercera forma normal. Lo que ayuda a evitar redundancia de datos y mantener la integridad para facilitar el mantenimiento y reducir el tamaño de la Base de Datos.</a:t>
            </a:r>
          </a:p>
          <a:p>
            <a:pPr marL="457200" indent="-457200">
              <a:buFont typeface="Arial" panose="020B0604020202020204" pitchFamily="34" charset="0"/>
              <a:buChar char="•"/>
            </a:pPr>
            <a:r>
              <a:rPr lang="es-ES" sz="3200" dirty="0">
                <a:solidFill>
                  <a:srgbClr val="000000"/>
                </a:solidFill>
                <a:latin typeface="Gill Sans MT" panose="020B0502020104020203" pitchFamily="34" charset="0"/>
              </a:rPr>
              <a:t>Como desventaja de la normalización las consultas son mucho más complejas, lo que dificulta el análisis directo de la información y el uso de las herramientas de </a:t>
            </a:r>
            <a:r>
              <a:rPr lang="es-ES" sz="3200" dirty="0" err="1">
                <a:solidFill>
                  <a:srgbClr val="000000"/>
                </a:solidFill>
                <a:latin typeface="Gill Sans MT" panose="020B0502020104020203" pitchFamily="34" charset="0"/>
              </a:rPr>
              <a:t>reporting</a:t>
            </a:r>
            <a:r>
              <a:rPr lang="es-ES" sz="3200" dirty="0">
                <a:solidFill>
                  <a:srgbClr val="000000"/>
                </a:solidFill>
                <a:latin typeface="Gill Sans MT" panose="020B0502020104020203" pitchFamily="34" charset="0"/>
              </a:rPr>
              <a:t>. De ahí, la necesidad de construir los Data </a:t>
            </a:r>
            <a:r>
              <a:rPr lang="es-ES" sz="3200" dirty="0" err="1">
                <a:solidFill>
                  <a:srgbClr val="000000"/>
                </a:solidFill>
                <a:latin typeface="Gill Sans MT" panose="020B0502020104020203" pitchFamily="34" charset="0"/>
              </a:rPr>
              <a:t>Marts</a:t>
            </a:r>
            <a:r>
              <a:rPr lang="es-ES" sz="3200" dirty="0">
                <a:solidFill>
                  <a:srgbClr val="000000"/>
                </a:solidFill>
                <a:latin typeface="Gill Sans MT" panose="020B0502020104020203" pitchFamily="34" charset="0"/>
              </a:rPr>
              <a:t> que están basados en modelos dimensionales desnormalizados (de estrella o copo de nieve).</a:t>
            </a:r>
            <a:endParaRPr lang="es-AR" sz="3200" dirty="0">
              <a:solidFill>
                <a:srgbClr val="000000"/>
              </a:solidFill>
              <a:latin typeface="Gill Sans MT" panose="020B0502020104020203" pitchFamily="34" charset="0"/>
            </a:endParaRPr>
          </a:p>
        </p:txBody>
      </p:sp>
    </p:spTree>
    <p:extLst>
      <p:ext uri="{BB962C8B-B14F-4D97-AF65-F5344CB8AC3E}">
        <p14:creationId xmlns:p14="http://schemas.microsoft.com/office/powerpoint/2010/main" val="9580321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a:extLst>
              <a:ext uri="{FF2B5EF4-FFF2-40B4-BE49-F238E27FC236}">
                <a16:creationId xmlns:a16="http://schemas.microsoft.com/office/drawing/2014/main" id="{394C4136-2BC0-4B4B-A139-0647D0618B05}"/>
              </a:ext>
            </a:extLst>
          </p:cNvPr>
          <p:cNvSpPr/>
          <p:nvPr/>
        </p:nvSpPr>
        <p:spPr>
          <a:xfrm>
            <a:off x="209551" y="10401"/>
            <a:ext cx="8666436" cy="85698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Arquitectura – El enfoque de </a:t>
            </a:r>
            <a:r>
              <a:rPr lang="es-AR" sz="4300" dirty="0" err="1">
                <a:solidFill>
                  <a:srgbClr val="572314"/>
                </a:solidFill>
                <a:latin typeface="Gill Sans MT"/>
              </a:rPr>
              <a:t>Inmon</a:t>
            </a:r>
            <a:endParaRPr lang="es-AR" dirty="0"/>
          </a:p>
        </p:txBody>
      </p:sp>
      <p:pic>
        <p:nvPicPr>
          <p:cNvPr id="8" name="Marcador de contenido 7">
            <a:extLst>
              <a:ext uri="{FF2B5EF4-FFF2-40B4-BE49-F238E27FC236}">
                <a16:creationId xmlns:a16="http://schemas.microsoft.com/office/drawing/2014/main" id="{8791EA03-1A24-4FC2-BC14-F6D3A6D4BAAF}"/>
              </a:ext>
            </a:extLst>
          </p:cNvPr>
          <p:cNvPicPr>
            <a:picLocks noGrp="1" noChangeAspect="1"/>
          </p:cNvPicPr>
          <p:nvPr>
            <p:ph idx="1"/>
          </p:nvPr>
        </p:nvPicPr>
        <p:blipFill>
          <a:blip r:embed="rId2"/>
          <a:stretch>
            <a:fillRect/>
          </a:stretch>
        </p:blipFill>
        <p:spPr>
          <a:xfrm>
            <a:off x="241167" y="1172180"/>
            <a:ext cx="8661665" cy="4961919"/>
          </a:xfrm>
          <a:prstGeom prst="rect">
            <a:avLst/>
          </a:prstGeom>
        </p:spPr>
      </p:pic>
    </p:spTree>
    <p:extLst>
      <p:ext uri="{BB962C8B-B14F-4D97-AF65-F5344CB8AC3E}">
        <p14:creationId xmlns:p14="http://schemas.microsoft.com/office/powerpoint/2010/main" val="947482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209551" y="10401"/>
            <a:ext cx="8666436" cy="85698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Arquitectura – El enfoque de Kimball</a:t>
            </a:r>
            <a:endParaRPr lang="es-AR" dirty="0"/>
          </a:p>
        </p:txBody>
      </p:sp>
      <p:sp>
        <p:nvSpPr>
          <p:cNvPr id="5" name="Rectángulo 4">
            <a:extLst>
              <a:ext uri="{FF2B5EF4-FFF2-40B4-BE49-F238E27FC236}">
                <a16:creationId xmlns:a16="http://schemas.microsoft.com/office/drawing/2014/main" id="{B5106920-5CC2-41CC-A97B-3A4AC1F2C555}"/>
              </a:ext>
            </a:extLst>
          </p:cNvPr>
          <p:cNvSpPr/>
          <p:nvPr/>
        </p:nvSpPr>
        <p:spPr>
          <a:xfrm>
            <a:off x="209551" y="1047749"/>
            <a:ext cx="8666436" cy="5657851"/>
          </a:xfrm>
          <a:prstGeom prst="rect">
            <a:avLst/>
          </a:prstGeom>
        </p:spPr>
        <p:txBody>
          <a:bodyPr wrap="square">
            <a:normAutofit fontScale="85000" lnSpcReduction="10000"/>
          </a:bodyPr>
          <a:lstStyle/>
          <a:p>
            <a:pPr marL="457200" indent="-457200">
              <a:buFont typeface="Arial" panose="020B0604020202020204" pitchFamily="34" charset="0"/>
              <a:buChar char="•"/>
            </a:pPr>
            <a:r>
              <a:rPr lang="es-ES" sz="3200" dirty="0">
                <a:solidFill>
                  <a:srgbClr val="000000"/>
                </a:solidFill>
                <a:latin typeface="Gill Sans MT" panose="020B0502020104020203" pitchFamily="34" charset="0"/>
              </a:rPr>
              <a:t>El procedimiento a seguir para construir un data </a:t>
            </a:r>
            <a:r>
              <a:rPr lang="es-ES" sz="3200" dirty="0" err="1">
                <a:solidFill>
                  <a:srgbClr val="000000"/>
                </a:solidFill>
                <a:latin typeface="Gill Sans MT" panose="020B0502020104020203" pitchFamily="34" charset="0"/>
              </a:rPr>
              <a:t>warehouse</a:t>
            </a:r>
            <a:r>
              <a:rPr lang="es-ES" sz="3200" dirty="0">
                <a:solidFill>
                  <a:srgbClr val="000000"/>
                </a:solidFill>
                <a:latin typeface="Gill Sans MT" panose="020B0502020104020203" pitchFamily="34" charset="0"/>
              </a:rPr>
              <a:t> es empezar en un principio por pequeños componentes para ir evolucionando a estructuras y modelos superiores.</a:t>
            </a:r>
          </a:p>
          <a:p>
            <a:pPr marL="457200" indent="-457200">
              <a:buFont typeface="Arial" panose="020B0604020202020204" pitchFamily="34" charset="0"/>
              <a:buChar char="•"/>
            </a:pPr>
            <a:r>
              <a:rPr lang="es-ES" sz="3200" dirty="0">
                <a:solidFill>
                  <a:srgbClr val="000000"/>
                </a:solidFill>
                <a:latin typeface="Gill Sans MT" panose="020B0502020104020203" pitchFamily="34" charset="0"/>
              </a:rPr>
              <a:t>Para Kimball un data </a:t>
            </a:r>
            <a:r>
              <a:rPr lang="es-ES" sz="3200" dirty="0" err="1">
                <a:solidFill>
                  <a:srgbClr val="000000"/>
                </a:solidFill>
                <a:latin typeface="Gill Sans MT" panose="020B0502020104020203" pitchFamily="34" charset="0"/>
              </a:rPr>
              <a:t>warehouse</a:t>
            </a:r>
            <a:r>
              <a:rPr lang="es-ES" sz="3200" dirty="0">
                <a:solidFill>
                  <a:srgbClr val="000000"/>
                </a:solidFill>
                <a:latin typeface="Gill Sans MT" panose="020B0502020104020203" pitchFamily="34" charset="0"/>
              </a:rPr>
              <a:t> no es más que la unión de los diferentes data </a:t>
            </a:r>
            <a:r>
              <a:rPr lang="es-ES" sz="3200" dirty="0" err="1">
                <a:solidFill>
                  <a:srgbClr val="000000"/>
                </a:solidFill>
                <a:latin typeface="Gill Sans MT" panose="020B0502020104020203" pitchFamily="34" charset="0"/>
              </a:rPr>
              <a:t>marts</a:t>
            </a:r>
            <a:r>
              <a:rPr lang="es-ES" sz="3200" dirty="0">
                <a:solidFill>
                  <a:srgbClr val="000000"/>
                </a:solidFill>
                <a:latin typeface="Gill Sans MT" panose="020B0502020104020203" pitchFamily="34" charset="0"/>
              </a:rPr>
              <a:t> de una organización.</a:t>
            </a:r>
          </a:p>
          <a:p>
            <a:pPr marL="457200" indent="-457200">
              <a:buFont typeface="Arial" panose="020B0604020202020204" pitchFamily="34" charset="0"/>
              <a:buChar char="•"/>
            </a:pPr>
            <a:r>
              <a:rPr lang="es-ES" sz="3200" dirty="0">
                <a:solidFill>
                  <a:srgbClr val="000000"/>
                </a:solidFill>
                <a:latin typeface="Gill Sans MT" panose="020B0502020104020203" pitchFamily="34" charset="0"/>
              </a:rPr>
              <a:t>Usa una metodología “</a:t>
            </a:r>
            <a:r>
              <a:rPr lang="es-ES" sz="3200" dirty="0" err="1">
                <a:solidFill>
                  <a:srgbClr val="000000"/>
                </a:solidFill>
                <a:latin typeface="Gill Sans MT" panose="020B0502020104020203" pitchFamily="34" charset="0"/>
              </a:rPr>
              <a:t>Bottom</a:t>
            </a:r>
            <a:r>
              <a:rPr lang="es-ES" sz="3200" dirty="0">
                <a:solidFill>
                  <a:srgbClr val="000000"/>
                </a:solidFill>
                <a:latin typeface="Gill Sans MT" panose="020B0502020104020203" pitchFamily="34" charset="0"/>
              </a:rPr>
              <a:t>-up”</a:t>
            </a:r>
          </a:p>
          <a:p>
            <a:pPr marL="457200" indent="-457200">
              <a:buFont typeface="Arial" panose="020B0604020202020204" pitchFamily="34" charset="0"/>
              <a:buChar char="•"/>
            </a:pPr>
            <a:r>
              <a:rPr lang="es-ES" sz="3200" dirty="0">
                <a:solidFill>
                  <a:srgbClr val="000000"/>
                </a:solidFill>
                <a:latin typeface="Gill Sans MT" panose="020B0502020104020203" pitchFamily="34" charset="0"/>
              </a:rPr>
              <a:t>Yendo a la práctica en la mayoría de las organizaciones, la construcción de un data </a:t>
            </a:r>
            <a:r>
              <a:rPr lang="es-ES" sz="3200" dirty="0" err="1">
                <a:solidFill>
                  <a:srgbClr val="000000"/>
                </a:solidFill>
                <a:latin typeface="Gill Sans MT" panose="020B0502020104020203" pitchFamily="34" charset="0"/>
              </a:rPr>
              <a:t>warehouse</a:t>
            </a:r>
            <a:r>
              <a:rPr lang="es-ES" sz="3200" dirty="0">
                <a:solidFill>
                  <a:srgbClr val="000000"/>
                </a:solidFill>
                <a:latin typeface="Gill Sans MT" panose="020B0502020104020203" pitchFamily="34" charset="0"/>
              </a:rPr>
              <a:t> se origina por el interés y esfuerzo de un departamento. Por lo que el primer Data </a:t>
            </a:r>
            <a:r>
              <a:rPr lang="es-ES" sz="3200" dirty="0" err="1">
                <a:solidFill>
                  <a:srgbClr val="000000"/>
                </a:solidFill>
                <a:latin typeface="Gill Sans MT" panose="020B0502020104020203" pitchFamily="34" charset="0"/>
              </a:rPr>
              <a:t>warehouse</a:t>
            </a:r>
            <a:r>
              <a:rPr lang="es-ES" sz="3200" dirty="0">
                <a:solidFill>
                  <a:srgbClr val="000000"/>
                </a:solidFill>
                <a:latin typeface="Gill Sans MT" panose="020B0502020104020203" pitchFamily="34" charset="0"/>
              </a:rPr>
              <a:t> no es más que un data </a:t>
            </a:r>
            <a:r>
              <a:rPr lang="es-ES" sz="3200" dirty="0" err="1">
                <a:solidFill>
                  <a:srgbClr val="000000"/>
                </a:solidFill>
                <a:latin typeface="Gill Sans MT" panose="020B0502020104020203" pitchFamily="34" charset="0"/>
              </a:rPr>
              <a:t>mart</a:t>
            </a:r>
            <a:r>
              <a:rPr lang="es-ES" sz="3200" dirty="0">
                <a:solidFill>
                  <a:srgbClr val="000000"/>
                </a:solidFill>
                <a:latin typeface="Gill Sans MT" panose="020B0502020104020203" pitchFamily="34" charset="0"/>
              </a:rPr>
              <a:t> departamental, al que luego a medida que otros departamentos necesiten sus propios data </a:t>
            </a:r>
            <a:r>
              <a:rPr lang="es-ES" sz="3200" dirty="0" err="1">
                <a:solidFill>
                  <a:srgbClr val="000000"/>
                </a:solidFill>
                <a:latin typeface="Gill Sans MT" panose="020B0502020104020203" pitchFamily="34" charset="0"/>
              </a:rPr>
              <a:t>marts</a:t>
            </a:r>
            <a:r>
              <a:rPr lang="es-ES" sz="3200" dirty="0">
                <a:solidFill>
                  <a:srgbClr val="000000"/>
                </a:solidFill>
                <a:latin typeface="Gill Sans MT" panose="020B0502020104020203" pitchFamily="34" charset="0"/>
              </a:rPr>
              <a:t>, éstos se irán combinando con el primero manteniendo una metodología de estandarización.</a:t>
            </a:r>
          </a:p>
        </p:txBody>
      </p:sp>
    </p:spTree>
    <p:extLst>
      <p:ext uri="{BB962C8B-B14F-4D97-AF65-F5344CB8AC3E}">
        <p14:creationId xmlns:p14="http://schemas.microsoft.com/office/powerpoint/2010/main" val="15100092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a:extLst>
              <a:ext uri="{FF2B5EF4-FFF2-40B4-BE49-F238E27FC236}">
                <a16:creationId xmlns:a16="http://schemas.microsoft.com/office/drawing/2014/main" id="{394C4136-2BC0-4B4B-A139-0647D0618B05}"/>
              </a:ext>
            </a:extLst>
          </p:cNvPr>
          <p:cNvSpPr/>
          <p:nvPr/>
        </p:nvSpPr>
        <p:spPr>
          <a:xfrm>
            <a:off x="209551" y="10401"/>
            <a:ext cx="8666436" cy="85698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Arquitectura – El enfoque de Kimball</a:t>
            </a:r>
            <a:endParaRPr lang="es-AR" dirty="0"/>
          </a:p>
        </p:txBody>
      </p:sp>
      <p:sp>
        <p:nvSpPr>
          <p:cNvPr id="5" name="Rectángulo 4">
            <a:extLst>
              <a:ext uri="{FF2B5EF4-FFF2-40B4-BE49-F238E27FC236}">
                <a16:creationId xmlns:a16="http://schemas.microsoft.com/office/drawing/2014/main" id="{93EA274B-C490-477B-9C98-E0F524E37D5B}"/>
              </a:ext>
            </a:extLst>
          </p:cNvPr>
          <p:cNvSpPr/>
          <p:nvPr/>
        </p:nvSpPr>
        <p:spPr>
          <a:xfrm>
            <a:off x="238782" y="996474"/>
            <a:ext cx="8666435" cy="2108676"/>
          </a:xfrm>
          <a:prstGeom prst="rect">
            <a:avLst/>
          </a:prstGeom>
        </p:spPr>
        <p:txBody>
          <a:bodyPr wrap="square">
            <a:normAutofit fontScale="92500" lnSpcReduction="20000"/>
          </a:bodyPr>
          <a:lstStyle/>
          <a:p>
            <a:r>
              <a:rPr lang="es-ES" sz="2500" dirty="0">
                <a:solidFill>
                  <a:srgbClr val="000000"/>
                </a:solidFill>
                <a:latin typeface="Gill Sans MT" panose="020B0502020104020203" pitchFamily="34" charset="0"/>
              </a:rPr>
              <a:t>Kimball usa una arquitectura denominada “Data </a:t>
            </a:r>
            <a:r>
              <a:rPr lang="es-ES" sz="2500" dirty="0" err="1">
                <a:solidFill>
                  <a:srgbClr val="000000"/>
                </a:solidFill>
                <a:latin typeface="Gill Sans MT" panose="020B0502020104020203" pitchFamily="34" charset="0"/>
              </a:rPr>
              <a:t>Warehouse</a:t>
            </a:r>
            <a:r>
              <a:rPr lang="es-ES" sz="2500" dirty="0">
                <a:solidFill>
                  <a:srgbClr val="000000"/>
                </a:solidFill>
                <a:latin typeface="Gill Sans MT" panose="020B0502020104020203" pitchFamily="34" charset="0"/>
              </a:rPr>
              <a:t> Bus </a:t>
            </a:r>
            <a:r>
              <a:rPr lang="es-ES" sz="2500" dirty="0" err="1">
                <a:solidFill>
                  <a:srgbClr val="000000"/>
                </a:solidFill>
                <a:latin typeface="Gill Sans MT" panose="020B0502020104020203" pitchFamily="34" charset="0"/>
              </a:rPr>
              <a:t>Architecture</a:t>
            </a:r>
            <a:r>
              <a:rPr lang="es-ES" sz="2500" dirty="0">
                <a:solidFill>
                  <a:srgbClr val="000000"/>
                </a:solidFill>
                <a:latin typeface="Gill Sans MT" panose="020B0502020104020203" pitchFamily="34" charset="0"/>
              </a:rPr>
              <a:t>” cuyos cuatro pasos fundamentales que se deben seguir para construir este tipo de base de datos son:</a:t>
            </a:r>
          </a:p>
          <a:p>
            <a:pPr marL="342900" indent="-342900">
              <a:buFont typeface="Arial" panose="020B0604020202020204" pitchFamily="34" charset="0"/>
              <a:buChar char="•"/>
            </a:pPr>
            <a:r>
              <a:rPr lang="es-ES" sz="2500" dirty="0">
                <a:solidFill>
                  <a:srgbClr val="000000"/>
                </a:solidFill>
                <a:latin typeface="Gill Sans MT" panose="020B0502020104020203" pitchFamily="34" charset="0"/>
              </a:rPr>
              <a:t>la identificación del proceso de negocio que se pretenda estudiar,</a:t>
            </a:r>
          </a:p>
          <a:p>
            <a:pPr marL="342900" indent="-342900">
              <a:buFont typeface="Arial" panose="020B0604020202020204" pitchFamily="34" charset="0"/>
              <a:buChar char="•"/>
            </a:pPr>
            <a:r>
              <a:rPr lang="es-ES" sz="2500" dirty="0">
                <a:solidFill>
                  <a:srgbClr val="000000"/>
                </a:solidFill>
                <a:latin typeface="Gill Sans MT" panose="020B0502020104020203" pitchFamily="34" charset="0"/>
              </a:rPr>
              <a:t>la definición de la granularidad de los datos,</a:t>
            </a:r>
          </a:p>
          <a:p>
            <a:pPr marL="342900" indent="-342900">
              <a:buFont typeface="Arial" panose="020B0604020202020204" pitchFamily="34" charset="0"/>
              <a:buChar char="•"/>
            </a:pPr>
            <a:r>
              <a:rPr lang="es-ES" sz="2500" dirty="0">
                <a:solidFill>
                  <a:srgbClr val="000000"/>
                </a:solidFill>
                <a:latin typeface="Gill Sans MT" panose="020B0502020104020203" pitchFamily="34" charset="0"/>
              </a:rPr>
              <a:t>la selección de las dimensiones y atributos y, </a:t>
            </a:r>
          </a:p>
          <a:p>
            <a:pPr marL="342900" indent="-342900">
              <a:buFont typeface="Arial" panose="020B0604020202020204" pitchFamily="34" charset="0"/>
              <a:buChar char="•"/>
            </a:pPr>
            <a:r>
              <a:rPr lang="es-ES" sz="2500" dirty="0">
                <a:solidFill>
                  <a:srgbClr val="000000"/>
                </a:solidFill>
                <a:latin typeface="Gill Sans MT" panose="020B0502020104020203" pitchFamily="34" charset="0"/>
              </a:rPr>
              <a:t>la identificación de los hechos o métricas.</a:t>
            </a:r>
          </a:p>
        </p:txBody>
      </p:sp>
      <p:pic>
        <p:nvPicPr>
          <p:cNvPr id="4098" name="Picture 2" descr="Image for post">
            <a:extLst>
              <a:ext uri="{FF2B5EF4-FFF2-40B4-BE49-F238E27FC236}">
                <a16:creationId xmlns:a16="http://schemas.microsoft.com/office/drawing/2014/main" id="{5E90F874-50E9-4FA7-88A8-52761EB7F8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6275" y="3105150"/>
            <a:ext cx="7005896" cy="3613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992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209551" y="10401"/>
            <a:ext cx="8666436" cy="85698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Arquitectura – El enfoque de Kimball</a:t>
            </a:r>
            <a:endParaRPr lang="es-AR" sz="4400" dirty="0"/>
          </a:p>
        </p:txBody>
      </p:sp>
      <p:sp>
        <p:nvSpPr>
          <p:cNvPr id="5" name="Rectángulo 4">
            <a:extLst>
              <a:ext uri="{FF2B5EF4-FFF2-40B4-BE49-F238E27FC236}">
                <a16:creationId xmlns:a16="http://schemas.microsoft.com/office/drawing/2014/main" id="{B5106920-5CC2-41CC-A97B-3A4AC1F2C555}"/>
              </a:ext>
            </a:extLst>
          </p:cNvPr>
          <p:cNvSpPr/>
          <p:nvPr/>
        </p:nvSpPr>
        <p:spPr>
          <a:xfrm>
            <a:off x="209551" y="1047749"/>
            <a:ext cx="8666436" cy="5657851"/>
          </a:xfrm>
          <a:prstGeom prst="rect">
            <a:avLst/>
          </a:prstGeom>
        </p:spPr>
        <p:txBody>
          <a:bodyPr wrap="square">
            <a:normAutofit/>
          </a:bodyPr>
          <a:lstStyle/>
          <a:p>
            <a:pPr marL="457200" indent="-457200">
              <a:buFont typeface="Arial" panose="020B0604020202020204" pitchFamily="34" charset="0"/>
              <a:buChar char="•"/>
            </a:pPr>
            <a:r>
              <a:rPr lang="es-ES" sz="3200" dirty="0">
                <a:solidFill>
                  <a:srgbClr val="000000"/>
                </a:solidFill>
                <a:latin typeface="Gill Sans MT" panose="020B0502020104020203" pitchFamily="34" charset="0"/>
              </a:rPr>
              <a:t>Kimball insiste en una metodología de estandarización mediante “dimensiones conformadas”, que serán las dimensiones comunes entre los diferentes departamentos.</a:t>
            </a:r>
          </a:p>
          <a:p>
            <a:pPr marL="457200" indent="-457200">
              <a:buFont typeface="Arial" panose="020B0604020202020204" pitchFamily="34" charset="0"/>
              <a:buChar char="•"/>
            </a:pPr>
            <a:r>
              <a:rPr lang="es-ES" sz="3200" dirty="0">
                <a:solidFill>
                  <a:srgbClr val="000000"/>
                </a:solidFill>
                <a:latin typeface="Gill Sans MT" panose="020B0502020104020203" pitchFamily="34" charset="0"/>
              </a:rPr>
              <a:t>La clave radica en que estas dimensiones han de ser compartidas por los distintos data </a:t>
            </a:r>
            <a:r>
              <a:rPr lang="es-ES" sz="3200" dirty="0" err="1">
                <a:solidFill>
                  <a:srgbClr val="000000"/>
                </a:solidFill>
                <a:latin typeface="Gill Sans MT" panose="020B0502020104020203" pitchFamily="34" charset="0"/>
              </a:rPr>
              <a:t>marts</a:t>
            </a:r>
            <a:r>
              <a:rPr lang="es-ES" sz="3200" dirty="0">
                <a:solidFill>
                  <a:srgbClr val="000000"/>
                </a:solidFill>
                <a:latin typeface="Gill Sans MT" panose="020B0502020104020203" pitchFamily="34" charset="0"/>
              </a:rPr>
              <a:t> que existan en la organización, garantizándose así la integridad de los mismos y dando lugar al conglomerado de estructuras que para Kimball conforman el data </a:t>
            </a:r>
            <a:r>
              <a:rPr lang="es-ES" sz="3200" dirty="0" err="1">
                <a:solidFill>
                  <a:srgbClr val="000000"/>
                </a:solidFill>
                <a:latin typeface="Gill Sans MT" panose="020B0502020104020203" pitchFamily="34" charset="0"/>
              </a:rPr>
              <a:t>warehouse</a:t>
            </a:r>
            <a:r>
              <a:rPr lang="es-ES" sz="3200" dirty="0">
                <a:solidFill>
                  <a:srgbClr val="000000"/>
                </a:solidFill>
                <a:latin typeface="Gill Sans MT" panose="020B0502020104020203" pitchFamily="34" charset="0"/>
              </a:rPr>
              <a:t>.</a:t>
            </a:r>
            <a:endParaRPr lang="es-AR" sz="3200" dirty="0">
              <a:solidFill>
                <a:srgbClr val="000000"/>
              </a:solidFill>
              <a:latin typeface="Gill Sans MT" panose="020B0502020104020203" pitchFamily="34" charset="0"/>
            </a:endParaRPr>
          </a:p>
        </p:txBody>
      </p:sp>
    </p:spTree>
    <p:extLst>
      <p:ext uri="{BB962C8B-B14F-4D97-AF65-F5344CB8AC3E}">
        <p14:creationId xmlns:p14="http://schemas.microsoft.com/office/powerpoint/2010/main" val="17837498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a:extLst>
              <a:ext uri="{FF2B5EF4-FFF2-40B4-BE49-F238E27FC236}">
                <a16:creationId xmlns:a16="http://schemas.microsoft.com/office/drawing/2014/main" id="{394C4136-2BC0-4B4B-A139-0647D0618B05}"/>
              </a:ext>
            </a:extLst>
          </p:cNvPr>
          <p:cNvSpPr/>
          <p:nvPr/>
        </p:nvSpPr>
        <p:spPr>
          <a:xfrm>
            <a:off x="209551" y="10401"/>
            <a:ext cx="8666436" cy="85698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Arquitectura – El enfoque de Kimball</a:t>
            </a:r>
            <a:endParaRPr lang="es-AR" dirty="0"/>
          </a:p>
        </p:txBody>
      </p:sp>
      <p:pic>
        <p:nvPicPr>
          <p:cNvPr id="5122" name="Picture 2" descr="Image for post">
            <a:extLst>
              <a:ext uri="{FF2B5EF4-FFF2-40B4-BE49-F238E27FC236}">
                <a16:creationId xmlns:a16="http://schemas.microsoft.com/office/drawing/2014/main" id="{9AFF5FD4-1C24-4400-99B6-B24BF53B67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6910" y="1295400"/>
            <a:ext cx="8131290" cy="4895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634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209551" y="10401"/>
            <a:ext cx="8666436" cy="85698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Comparando ambos enfoques</a:t>
            </a:r>
            <a:endParaRPr lang="es-AR" sz="4400" dirty="0"/>
          </a:p>
        </p:txBody>
      </p:sp>
      <p:sp>
        <p:nvSpPr>
          <p:cNvPr id="5" name="Rectángulo 4">
            <a:extLst>
              <a:ext uri="{FF2B5EF4-FFF2-40B4-BE49-F238E27FC236}">
                <a16:creationId xmlns:a16="http://schemas.microsoft.com/office/drawing/2014/main" id="{B5106920-5CC2-41CC-A97B-3A4AC1F2C555}"/>
              </a:ext>
            </a:extLst>
          </p:cNvPr>
          <p:cNvSpPr/>
          <p:nvPr/>
        </p:nvSpPr>
        <p:spPr>
          <a:xfrm>
            <a:off x="209551" y="1047749"/>
            <a:ext cx="8666436" cy="5657851"/>
          </a:xfrm>
          <a:prstGeom prst="rect">
            <a:avLst/>
          </a:prstGeom>
        </p:spPr>
        <p:txBody>
          <a:bodyPr wrap="square">
            <a:normAutofit fontScale="92500"/>
          </a:bodyPr>
          <a:lstStyle/>
          <a:p>
            <a:pPr marL="457200" indent="-457200">
              <a:buFont typeface="Arial" panose="020B0604020202020204" pitchFamily="34" charset="0"/>
              <a:buChar char="•"/>
            </a:pPr>
            <a:r>
              <a:rPr lang="es-ES" sz="3200" dirty="0">
                <a:solidFill>
                  <a:srgbClr val="000000"/>
                </a:solidFill>
                <a:latin typeface="Gill Sans MT" panose="020B0502020104020203" pitchFamily="34" charset="0"/>
              </a:rPr>
              <a:t>El data </a:t>
            </a:r>
            <a:r>
              <a:rPr lang="es-ES" sz="3200" dirty="0" err="1">
                <a:solidFill>
                  <a:srgbClr val="000000"/>
                </a:solidFill>
                <a:latin typeface="Gill Sans MT" panose="020B0502020104020203" pitchFamily="34" charset="0"/>
              </a:rPr>
              <a:t>warehouse</a:t>
            </a:r>
            <a:r>
              <a:rPr lang="es-ES" sz="3200" dirty="0">
                <a:solidFill>
                  <a:srgbClr val="000000"/>
                </a:solidFill>
                <a:latin typeface="Gill Sans MT" panose="020B0502020104020203" pitchFamily="34" charset="0"/>
              </a:rPr>
              <a:t> de Kimball está orientado a la consulta de la información, por lo que su estructura interna está especialmente diseñada para garantizar una explotación de los datos rápida y sencilla, no requiriendo usuarios especializados para ello.</a:t>
            </a:r>
          </a:p>
          <a:p>
            <a:pPr marL="457200" indent="-457200">
              <a:buFont typeface="Arial" panose="020B0604020202020204" pitchFamily="34" charset="0"/>
              <a:buChar char="•"/>
            </a:pPr>
            <a:r>
              <a:rPr lang="es-ES" sz="3200" dirty="0">
                <a:solidFill>
                  <a:srgbClr val="000000"/>
                </a:solidFill>
                <a:latin typeface="Gill Sans MT" panose="020B0502020104020203" pitchFamily="34" charset="0"/>
              </a:rPr>
              <a:t>El data </a:t>
            </a:r>
            <a:r>
              <a:rPr lang="es-ES" sz="3200" dirty="0" err="1">
                <a:solidFill>
                  <a:srgbClr val="000000"/>
                </a:solidFill>
                <a:latin typeface="Gill Sans MT" panose="020B0502020104020203" pitchFamily="34" charset="0"/>
              </a:rPr>
              <a:t>warehouse</a:t>
            </a:r>
            <a:r>
              <a:rPr lang="es-ES" sz="3200" dirty="0">
                <a:solidFill>
                  <a:srgbClr val="000000"/>
                </a:solidFill>
                <a:latin typeface="Gill Sans MT" panose="020B0502020104020203" pitchFamily="34" charset="0"/>
              </a:rPr>
              <a:t> de </a:t>
            </a:r>
            <a:r>
              <a:rPr lang="es-ES" sz="3200" dirty="0" err="1">
                <a:solidFill>
                  <a:srgbClr val="000000"/>
                </a:solidFill>
                <a:latin typeface="Gill Sans MT" panose="020B0502020104020203" pitchFamily="34" charset="0"/>
              </a:rPr>
              <a:t>Inmon</a:t>
            </a:r>
            <a:r>
              <a:rPr lang="es-ES" sz="3200" dirty="0">
                <a:solidFill>
                  <a:srgbClr val="000000"/>
                </a:solidFill>
                <a:latin typeface="Gill Sans MT" panose="020B0502020104020203" pitchFamily="34" charset="0"/>
              </a:rPr>
              <a:t> persigue la integración de todos los datos de la compañía, estando orientado hacia el almacenaje de grandes volúmenes de datos, por lo que su estructura interna normalizada se diseña para evitar la redundancia de datos, simplificar las labores de mantenimiento, etc.</a:t>
            </a:r>
            <a:endParaRPr lang="es-AR" sz="3200" dirty="0">
              <a:solidFill>
                <a:srgbClr val="000000"/>
              </a:solidFill>
              <a:latin typeface="Gill Sans MT" panose="020B0502020104020203" pitchFamily="34" charset="0"/>
            </a:endParaRPr>
          </a:p>
        </p:txBody>
      </p:sp>
    </p:spTree>
    <p:extLst>
      <p:ext uri="{BB962C8B-B14F-4D97-AF65-F5344CB8AC3E}">
        <p14:creationId xmlns:p14="http://schemas.microsoft.com/office/powerpoint/2010/main" val="30919969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4D527AAA-4357-43BB-A058-96C11BCBAAFD}"/>
              </a:ext>
            </a:extLst>
          </p:cNvPr>
          <p:cNvSpPr/>
          <p:nvPr/>
        </p:nvSpPr>
        <p:spPr>
          <a:xfrm>
            <a:off x="209551" y="10401"/>
            <a:ext cx="8666436" cy="85698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Comparando ambos enfoques</a:t>
            </a:r>
            <a:endParaRPr lang="es-AR" sz="4400" dirty="0"/>
          </a:p>
        </p:txBody>
      </p:sp>
      <p:pic>
        <p:nvPicPr>
          <p:cNvPr id="6146" name="Picture 2" descr="Image for post">
            <a:extLst>
              <a:ext uri="{FF2B5EF4-FFF2-40B4-BE49-F238E27FC236}">
                <a16:creationId xmlns:a16="http://schemas.microsoft.com/office/drawing/2014/main" id="{D32F8727-D39B-497F-863A-A95FB00013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748" y="1600200"/>
            <a:ext cx="8722239" cy="4114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833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662700" y="10401"/>
            <a:ext cx="8013618" cy="85698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Comparando ambos enfoques</a:t>
            </a:r>
            <a:endParaRPr lang="es-AR" sz="4400" dirty="0"/>
          </a:p>
        </p:txBody>
      </p:sp>
      <p:grpSp>
        <p:nvGrpSpPr>
          <p:cNvPr id="2" name="Grupo 1">
            <a:extLst>
              <a:ext uri="{FF2B5EF4-FFF2-40B4-BE49-F238E27FC236}">
                <a16:creationId xmlns:a16="http://schemas.microsoft.com/office/drawing/2014/main" id="{D6A6F5E4-16F7-4880-8265-CBE45F77A7E0}"/>
              </a:ext>
            </a:extLst>
          </p:cNvPr>
          <p:cNvGrpSpPr/>
          <p:nvPr/>
        </p:nvGrpSpPr>
        <p:grpSpPr>
          <a:xfrm>
            <a:off x="4579689" y="1314887"/>
            <a:ext cx="2464560" cy="1106640"/>
            <a:chOff x="4284000" y="1817280"/>
            <a:chExt cx="2464560" cy="1106640"/>
          </a:xfrm>
        </p:grpSpPr>
        <p:sp>
          <p:nvSpPr>
            <p:cNvPr id="200" name="CustomShape 2"/>
            <p:cNvSpPr/>
            <p:nvPr/>
          </p:nvSpPr>
          <p:spPr>
            <a:xfrm>
              <a:off x="5436000" y="2651760"/>
              <a:ext cx="358920" cy="360"/>
            </a:xfrm>
            <a:prstGeom prst="straightConnector1">
              <a:avLst/>
            </a:prstGeom>
            <a:noFill/>
            <a:ln w="9360">
              <a:solidFill>
                <a:srgbClr val="3891A7"/>
              </a:solidFill>
              <a:round/>
              <a:tailEnd type="arrow" w="med" len="med"/>
            </a:ln>
          </p:spPr>
        </p:sp>
        <p:sp>
          <p:nvSpPr>
            <p:cNvPr id="201" name="CustomShape 3"/>
            <p:cNvSpPr/>
            <p:nvPr/>
          </p:nvSpPr>
          <p:spPr>
            <a:xfrm>
              <a:off x="4284000" y="1917000"/>
              <a:ext cx="502920" cy="502920"/>
            </a:xfrm>
            <a:prstGeom prst="can">
              <a:avLst>
                <a:gd name="adj" fmla="val 25000"/>
              </a:avLst>
            </a:prstGeom>
            <a:solidFill>
              <a:srgbClr val="3891A7"/>
            </a:solidFill>
            <a:ln w="25560">
              <a:solidFill>
                <a:srgbClr val="296B7B"/>
              </a:solidFill>
              <a:round/>
            </a:ln>
          </p:spPr>
        </p:sp>
        <p:sp>
          <p:nvSpPr>
            <p:cNvPr id="202" name="CustomShape 4"/>
            <p:cNvSpPr/>
            <p:nvPr/>
          </p:nvSpPr>
          <p:spPr>
            <a:xfrm>
              <a:off x="4474800" y="2147760"/>
              <a:ext cx="502920" cy="502920"/>
            </a:xfrm>
            <a:prstGeom prst="can">
              <a:avLst>
                <a:gd name="adj" fmla="val 25000"/>
              </a:avLst>
            </a:prstGeom>
            <a:solidFill>
              <a:srgbClr val="3891A7"/>
            </a:solidFill>
            <a:ln w="25560">
              <a:solidFill>
                <a:srgbClr val="296B7B"/>
              </a:solidFill>
              <a:round/>
            </a:ln>
          </p:spPr>
        </p:sp>
        <p:sp>
          <p:nvSpPr>
            <p:cNvPr id="203" name="CustomShape 5"/>
            <p:cNvSpPr/>
            <p:nvPr/>
          </p:nvSpPr>
          <p:spPr>
            <a:xfrm>
              <a:off x="4664520" y="2421000"/>
              <a:ext cx="502920" cy="502920"/>
            </a:xfrm>
            <a:prstGeom prst="can">
              <a:avLst>
                <a:gd name="adj" fmla="val 25000"/>
              </a:avLst>
            </a:prstGeom>
            <a:solidFill>
              <a:srgbClr val="3891A7"/>
            </a:solidFill>
            <a:ln w="25560">
              <a:solidFill>
                <a:srgbClr val="296B7B"/>
              </a:solidFill>
              <a:round/>
            </a:ln>
          </p:spPr>
        </p:sp>
        <p:sp>
          <p:nvSpPr>
            <p:cNvPr id="204" name="CustomShape 6"/>
            <p:cNvSpPr/>
            <p:nvPr/>
          </p:nvSpPr>
          <p:spPr>
            <a:xfrm>
              <a:off x="5957640" y="1817280"/>
              <a:ext cx="790920" cy="1106640"/>
            </a:xfrm>
            <a:prstGeom prst="can">
              <a:avLst>
                <a:gd name="adj" fmla="val 25000"/>
              </a:avLst>
            </a:prstGeom>
            <a:solidFill>
              <a:srgbClr val="3891A7"/>
            </a:solidFill>
            <a:ln w="25560">
              <a:solidFill>
                <a:srgbClr val="296B7B"/>
              </a:solidFill>
              <a:round/>
            </a:ln>
          </p:spPr>
          <p:txBody>
            <a:bodyPr lIns="90000" tIns="45000" rIns="90000" bIns="45000" anchor="ctr"/>
            <a:lstStyle/>
            <a:p>
              <a:pPr algn="ctr">
                <a:lnSpc>
                  <a:spcPct val="100000"/>
                </a:lnSpc>
              </a:pPr>
              <a:r>
                <a:rPr lang="en-US">
                  <a:solidFill>
                    <a:srgbClr val="FFFFFF"/>
                  </a:solidFill>
                  <a:latin typeface="Gill Sans MT"/>
                </a:rPr>
                <a:t>DW</a:t>
              </a:r>
              <a:endParaRPr/>
            </a:p>
          </p:txBody>
        </p:sp>
        <p:sp>
          <p:nvSpPr>
            <p:cNvPr id="205" name="CustomShape 7"/>
            <p:cNvSpPr/>
            <p:nvPr/>
          </p:nvSpPr>
          <p:spPr>
            <a:xfrm>
              <a:off x="5381640" y="2169000"/>
              <a:ext cx="358920" cy="360"/>
            </a:xfrm>
            <a:prstGeom prst="straightConnector1">
              <a:avLst/>
            </a:prstGeom>
            <a:noFill/>
            <a:ln w="9360">
              <a:solidFill>
                <a:srgbClr val="3891A7"/>
              </a:solidFill>
              <a:round/>
              <a:tailEnd type="arrow" w="med" len="med"/>
            </a:ln>
          </p:spPr>
        </p:sp>
        <p:sp>
          <p:nvSpPr>
            <p:cNvPr id="206" name="CustomShape 8"/>
            <p:cNvSpPr/>
            <p:nvPr/>
          </p:nvSpPr>
          <p:spPr>
            <a:xfrm>
              <a:off x="5387040" y="2421000"/>
              <a:ext cx="358920" cy="360"/>
            </a:xfrm>
            <a:prstGeom prst="straightConnector1">
              <a:avLst/>
            </a:prstGeom>
            <a:noFill/>
            <a:ln w="9360">
              <a:solidFill>
                <a:srgbClr val="3891A7"/>
              </a:solidFill>
              <a:round/>
              <a:tailEnd type="arrow" w="med" len="med"/>
            </a:ln>
          </p:spPr>
        </p:sp>
      </p:grpSp>
      <p:grpSp>
        <p:nvGrpSpPr>
          <p:cNvPr id="3" name="Grupo 2">
            <a:extLst>
              <a:ext uri="{FF2B5EF4-FFF2-40B4-BE49-F238E27FC236}">
                <a16:creationId xmlns:a16="http://schemas.microsoft.com/office/drawing/2014/main" id="{1AE94C48-C9BB-4668-89B1-BE095AFFD466}"/>
              </a:ext>
            </a:extLst>
          </p:cNvPr>
          <p:cNvGrpSpPr/>
          <p:nvPr/>
        </p:nvGrpSpPr>
        <p:grpSpPr>
          <a:xfrm>
            <a:off x="4758918" y="3121843"/>
            <a:ext cx="2504571" cy="1114868"/>
            <a:chOff x="4391229" y="3465052"/>
            <a:chExt cx="2504571" cy="1114868"/>
          </a:xfrm>
        </p:grpSpPr>
        <p:sp>
          <p:nvSpPr>
            <p:cNvPr id="207" name="CustomShape 9"/>
            <p:cNvSpPr/>
            <p:nvPr/>
          </p:nvSpPr>
          <p:spPr>
            <a:xfrm>
              <a:off x="6012000" y="3573000"/>
              <a:ext cx="502920" cy="502920"/>
            </a:xfrm>
            <a:prstGeom prst="can">
              <a:avLst>
                <a:gd name="adj" fmla="val 25000"/>
              </a:avLst>
            </a:prstGeom>
            <a:solidFill>
              <a:srgbClr val="3891A7"/>
            </a:solidFill>
            <a:ln w="25560">
              <a:solidFill>
                <a:srgbClr val="296B7B"/>
              </a:solidFill>
              <a:round/>
            </a:ln>
          </p:spPr>
        </p:sp>
        <p:sp>
          <p:nvSpPr>
            <p:cNvPr id="208" name="CustomShape 10"/>
            <p:cNvSpPr/>
            <p:nvPr/>
          </p:nvSpPr>
          <p:spPr>
            <a:xfrm>
              <a:off x="6203160" y="3803760"/>
              <a:ext cx="502920" cy="502920"/>
            </a:xfrm>
            <a:prstGeom prst="can">
              <a:avLst>
                <a:gd name="adj" fmla="val 25000"/>
              </a:avLst>
            </a:prstGeom>
            <a:solidFill>
              <a:srgbClr val="3891A7"/>
            </a:solidFill>
            <a:ln w="25560">
              <a:solidFill>
                <a:srgbClr val="296B7B"/>
              </a:solidFill>
              <a:round/>
            </a:ln>
          </p:spPr>
        </p:sp>
        <p:sp>
          <p:nvSpPr>
            <p:cNvPr id="209" name="CustomShape 11"/>
            <p:cNvSpPr/>
            <p:nvPr/>
          </p:nvSpPr>
          <p:spPr>
            <a:xfrm>
              <a:off x="6392880" y="4077000"/>
              <a:ext cx="502920" cy="502920"/>
            </a:xfrm>
            <a:prstGeom prst="can">
              <a:avLst>
                <a:gd name="adj" fmla="val 25000"/>
              </a:avLst>
            </a:prstGeom>
            <a:solidFill>
              <a:srgbClr val="3891A7"/>
            </a:solidFill>
            <a:ln w="25560">
              <a:solidFill>
                <a:srgbClr val="296B7B"/>
              </a:solidFill>
              <a:round/>
            </a:ln>
          </p:spPr>
        </p:sp>
        <p:sp>
          <p:nvSpPr>
            <p:cNvPr id="210" name="CustomShape 12"/>
            <p:cNvSpPr/>
            <p:nvPr/>
          </p:nvSpPr>
          <p:spPr>
            <a:xfrm>
              <a:off x="4391229" y="3465052"/>
              <a:ext cx="790920" cy="1106640"/>
            </a:xfrm>
            <a:prstGeom prst="can">
              <a:avLst>
                <a:gd name="adj" fmla="val 25000"/>
              </a:avLst>
            </a:prstGeom>
            <a:solidFill>
              <a:srgbClr val="3891A7"/>
            </a:solidFill>
            <a:ln w="25560">
              <a:solidFill>
                <a:srgbClr val="296B7B"/>
              </a:solidFill>
              <a:round/>
            </a:ln>
          </p:spPr>
          <p:txBody>
            <a:bodyPr lIns="90000" tIns="45000" rIns="90000" bIns="45000" anchor="ctr"/>
            <a:lstStyle/>
            <a:p>
              <a:pPr algn="ctr">
                <a:lnSpc>
                  <a:spcPct val="100000"/>
                </a:lnSpc>
              </a:pPr>
              <a:r>
                <a:rPr lang="en-US" dirty="0">
                  <a:solidFill>
                    <a:srgbClr val="FFFFFF"/>
                  </a:solidFill>
                  <a:latin typeface="Gill Sans MT"/>
                </a:rPr>
                <a:t>DW</a:t>
              </a:r>
              <a:endParaRPr dirty="0"/>
            </a:p>
          </p:txBody>
        </p:sp>
        <p:sp>
          <p:nvSpPr>
            <p:cNvPr id="211" name="CustomShape 13"/>
            <p:cNvSpPr/>
            <p:nvPr/>
          </p:nvSpPr>
          <p:spPr>
            <a:xfrm>
              <a:off x="5381640" y="3825000"/>
              <a:ext cx="358920" cy="360"/>
            </a:xfrm>
            <a:prstGeom prst="straightConnector1">
              <a:avLst/>
            </a:prstGeom>
            <a:noFill/>
            <a:ln w="9360">
              <a:solidFill>
                <a:srgbClr val="3891A7"/>
              </a:solidFill>
              <a:round/>
              <a:tailEnd type="arrow" w="med" len="med"/>
            </a:ln>
          </p:spPr>
        </p:sp>
        <p:sp>
          <p:nvSpPr>
            <p:cNvPr id="212" name="CustomShape 14"/>
            <p:cNvSpPr/>
            <p:nvPr/>
          </p:nvSpPr>
          <p:spPr>
            <a:xfrm>
              <a:off x="5381640" y="4307760"/>
              <a:ext cx="358920" cy="360"/>
            </a:xfrm>
            <a:prstGeom prst="straightConnector1">
              <a:avLst/>
            </a:prstGeom>
            <a:noFill/>
            <a:ln w="9360">
              <a:solidFill>
                <a:srgbClr val="3891A7"/>
              </a:solidFill>
              <a:round/>
              <a:tailEnd type="arrow" w="med" len="med"/>
            </a:ln>
          </p:spPr>
        </p:sp>
        <p:sp>
          <p:nvSpPr>
            <p:cNvPr id="213" name="CustomShape 15"/>
            <p:cNvSpPr/>
            <p:nvPr/>
          </p:nvSpPr>
          <p:spPr>
            <a:xfrm>
              <a:off x="5387040" y="4077000"/>
              <a:ext cx="358920" cy="360"/>
            </a:xfrm>
            <a:prstGeom prst="straightConnector1">
              <a:avLst/>
            </a:prstGeom>
            <a:noFill/>
            <a:ln w="9360">
              <a:solidFill>
                <a:srgbClr val="3891A7"/>
              </a:solidFill>
              <a:round/>
              <a:tailEnd type="arrow" w="med" len="med"/>
            </a:ln>
          </p:spPr>
        </p:sp>
      </p:grpSp>
      <p:sp>
        <p:nvSpPr>
          <p:cNvPr id="224" name="CustomShape 26"/>
          <p:cNvSpPr/>
          <p:nvPr/>
        </p:nvSpPr>
        <p:spPr>
          <a:xfrm>
            <a:off x="354173" y="3490483"/>
            <a:ext cx="3052676" cy="626760"/>
          </a:xfrm>
          <a:prstGeom prst="rect">
            <a:avLst/>
          </a:prstGeom>
          <a:noFill/>
          <a:ln>
            <a:noFill/>
          </a:ln>
        </p:spPr>
        <p:txBody>
          <a:bodyPr lIns="90000" tIns="45000" rIns="90000" bIns="45000"/>
          <a:lstStyle/>
          <a:p>
            <a:pPr>
              <a:lnSpc>
                <a:spcPct val="100000"/>
              </a:lnSpc>
            </a:pPr>
            <a:r>
              <a:rPr lang="es-AR" sz="2800">
                <a:solidFill>
                  <a:srgbClr val="000000"/>
                </a:solidFill>
                <a:latin typeface="Gill Sans MT"/>
              </a:rPr>
              <a:t>Enfoque Bill Inmon</a:t>
            </a:r>
            <a:endParaRPr lang="es-AR" sz="2800"/>
          </a:p>
        </p:txBody>
      </p:sp>
      <p:sp>
        <p:nvSpPr>
          <p:cNvPr id="225" name="CustomShape 27"/>
          <p:cNvSpPr/>
          <p:nvPr/>
        </p:nvSpPr>
        <p:spPr>
          <a:xfrm>
            <a:off x="413211" y="1681920"/>
            <a:ext cx="3432886" cy="638280"/>
          </a:xfrm>
          <a:prstGeom prst="rect">
            <a:avLst/>
          </a:prstGeom>
          <a:noFill/>
          <a:ln>
            <a:noFill/>
          </a:ln>
        </p:spPr>
        <p:txBody>
          <a:bodyPr lIns="90000" tIns="45000" rIns="90000" bIns="45000"/>
          <a:lstStyle/>
          <a:p>
            <a:pPr>
              <a:lnSpc>
                <a:spcPct val="100000"/>
              </a:lnSpc>
            </a:pPr>
            <a:r>
              <a:rPr lang="es-AR" sz="2800">
                <a:solidFill>
                  <a:srgbClr val="000000"/>
                </a:solidFill>
                <a:latin typeface="Gill Sans MT"/>
              </a:rPr>
              <a:t>Enfoque Ralp Kimball</a:t>
            </a:r>
            <a:endParaRPr lang="es-AR" sz="2800"/>
          </a:p>
        </p:txBody>
      </p:sp>
      <p:sp>
        <p:nvSpPr>
          <p:cNvPr id="226" name="CustomShape 28"/>
          <p:cNvSpPr/>
          <p:nvPr/>
        </p:nvSpPr>
        <p:spPr>
          <a:xfrm>
            <a:off x="460911" y="5174807"/>
            <a:ext cx="3337486" cy="638280"/>
          </a:xfrm>
          <a:prstGeom prst="rect">
            <a:avLst/>
          </a:prstGeom>
          <a:noFill/>
          <a:ln>
            <a:noFill/>
          </a:ln>
        </p:spPr>
        <p:txBody>
          <a:bodyPr lIns="90000" tIns="45000" rIns="90000" bIns="45000"/>
          <a:lstStyle/>
          <a:p>
            <a:pPr>
              <a:lnSpc>
                <a:spcPct val="100000"/>
              </a:lnSpc>
            </a:pPr>
            <a:r>
              <a:rPr lang="es-AR" sz="2800">
                <a:solidFill>
                  <a:srgbClr val="000000"/>
                </a:solidFill>
                <a:latin typeface="Gill Sans MT"/>
              </a:rPr>
              <a:t>Enfoque Mixto</a:t>
            </a:r>
            <a:endParaRPr lang="es-AR" sz="2800"/>
          </a:p>
          <a:p>
            <a:pPr>
              <a:lnSpc>
                <a:spcPct val="100000"/>
              </a:lnSpc>
            </a:pPr>
            <a:endParaRPr lang="es-AR"/>
          </a:p>
        </p:txBody>
      </p:sp>
      <p:grpSp>
        <p:nvGrpSpPr>
          <p:cNvPr id="4" name="Grupo 3">
            <a:extLst>
              <a:ext uri="{FF2B5EF4-FFF2-40B4-BE49-F238E27FC236}">
                <a16:creationId xmlns:a16="http://schemas.microsoft.com/office/drawing/2014/main" id="{A2400560-612E-4DCF-B3CB-F3C66CC8AD76}"/>
              </a:ext>
            </a:extLst>
          </p:cNvPr>
          <p:cNvGrpSpPr/>
          <p:nvPr/>
        </p:nvGrpSpPr>
        <p:grpSpPr>
          <a:xfrm>
            <a:off x="3786069" y="4940627"/>
            <a:ext cx="4250160" cy="1106640"/>
            <a:chOff x="3636000" y="5157360"/>
            <a:chExt cx="4250160" cy="1106640"/>
          </a:xfrm>
        </p:grpSpPr>
        <p:sp>
          <p:nvSpPr>
            <p:cNvPr id="214" name="CustomShape 16"/>
            <p:cNvSpPr/>
            <p:nvPr/>
          </p:nvSpPr>
          <p:spPr>
            <a:xfrm>
              <a:off x="5237640" y="5157360"/>
              <a:ext cx="790920" cy="1106640"/>
            </a:xfrm>
            <a:prstGeom prst="can">
              <a:avLst>
                <a:gd name="adj" fmla="val 25000"/>
              </a:avLst>
            </a:prstGeom>
            <a:solidFill>
              <a:srgbClr val="3891A7"/>
            </a:solidFill>
            <a:ln w="25560">
              <a:solidFill>
                <a:srgbClr val="296B7B"/>
              </a:solidFill>
              <a:round/>
            </a:ln>
          </p:spPr>
          <p:txBody>
            <a:bodyPr lIns="90000" tIns="45000" rIns="90000" bIns="45000" anchor="ctr"/>
            <a:lstStyle/>
            <a:p>
              <a:pPr algn="ctr">
                <a:lnSpc>
                  <a:spcPct val="100000"/>
                </a:lnSpc>
              </a:pPr>
              <a:r>
                <a:rPr lang="en-US" dirty="0">
                  <a:solidFill>
                    <a:srgbClr val="FFFFFF"/>
                  </a:solidFill>
                  <a:latin typeface="Gill Sans MT"/>
                </a:rPr>
                <a:t>DW</a:t>
              </a:r>
              <a:endParaRPr dirty="0"/>
            </a:p>
          </p:txBody>
        </p:sp>
        <p:sp>
          <p:nvSpPr>
            <p:cNvPr id="215" name="CustomShape 17"/>
            <p:cNvSpPr/>
            <p:nvPr/>
          </p:nvSpPr>
          <p:spPr>
            <a:xfrm>
              <a:off x="4661640" y="5508720"/>
              <a:ext cx="358920" cy="360"/>
            </a:xfrm>
            <a:prstGeom prst="straightConnector1">
              <a:avLst/>
            </a:prstGeom>
            <a:noFill/>
            <a:ln w="9360">
              <a:solidFill>
                <a:srgbClr val="3891A7"/>
              </a:solidFill>
              <a:round/>
              <a:tailEnd type="arrow" w="med" len="med"/>
            </a:ln>
          </p:spPr>
        </p:sp>
        <p:sp>
          <p:nvSpPr>
            <p:cNvPr id="216" name="CustomShape 18"/>
            <p:cNvSpPr/>
            <p:nvPr/>
          </p:nvSpPr>
          <p:spPr>
            <a:xfrm>
              <a:off x="4661640" y="5991840"/>
              <a:ext cx="358920" cy="360"/>
            </a:xfrm>
            <a:prstGeom prst="straightConnector1">
              <a:avLst/>
            </a:prstGeom>
            <a:noFill/>
            <a:ln w="9360">
              <a:solidFill>
                <a:srgbClr val="3891A7"/>
              </a:solidFill>
              <a:round/>
              <a:tailEnd type="arrow" w="med" len="med"/>
            </a:ln>
          </p:spPr>
        </p:sp>
        <p:sp>
          <p:nvSpPr>
            <p:cNvPr id="217" name="CustomShape 19"/>
            <p:cNvSpPr/>
            <p:nvPr/>
          </p:nvSpPr>
          <p:spPr>
            <a:xfrm>
              <a:off x="4667040" y="5760720"/>
              <a:ext cx="358920" cy="360"/>
            </a:xfrm>
            <a:prstGeom prst="straightConnector1">
              <a:avLst/>
            </a:prstGeom>
            <a:noFill/>
            <a:ln w="9360">
              <a:solidFill>
                <a:srgbClr val="3891A7"/>
              </a:solidFill>
              <a:round/>
              <a:tailEnd type="arrow" w="med" len="med"/>
            </a:ln>
          </p:spPr>
        </p:sp>
        <p:sp>
          <p:nvSpPr>
            <p:cNvPr id="218" name="CustomShape 20"/>
            <p:cNvSpPr/>
            <p:nvPr/>
          </p:nvSpPr>
          <p:spPr>
            <a:xfrm>
              <a:off x="7002720" y="5229360"/>
              <a:ext cx="502920" cy="502920"/>
            </a:xfrm>
            <a:prstGeom prst="can">
              <a:avLst>
                <a:gd name="adj" fmla="val 25000"/>
              </a:avLst>
            </a:prstGeom>
            <a:solidFill>
              <a:srgbClr val="3891A7"/>
            </a:solidFill>
            <a:ln w="25560">
              <a:solidFill>
                <a:srgbClr val="296B7B"/>
              </a:solidFill>
              <a:round/>
            </a:ln>
          </p:spPr>
        </p:sp>
        <p:sp>
          <p:nvSpPr>
            <p:cNvPr id="219" name="CustomShape 21"/>
            <p:cNvSpPr/>
            <p:nvPr/>
          </p:nvSpPr>
          <p:spPr>
            <a:xfrm>
              <a:off x="7193520" y="5460120"/>
              <a:ext cx="502920" cy="502920"/>
            </a:xfrm>
            <a:prstGeom prst="can">
              <a:avLst>
                <a:gd name="adj" fmla="val 25000"/>
              </a:avLst>
            </a:prstGeom>
            <a:solidFill>
              <a:srgbClr val="3891A7"/>
            </a:solidFill>
            <a:ln w="25560">
              <a:solidFill>
                <a:srgbClr val="296B7B"/>
              </a:solidFill>
              <a:round/>
            </a:ln>
          </p:spPr>
        </p:sp>
        <p:sp>
          <p:nvSpPr>
            <p:cNvPr id="220" name="CustomShape 22"/>
            <p:cNvSpPr/>
            <p:nvPr/>
          </p:nvSpPr>
          <p:spPr>
            <a:xfrm>
              <a:off x="7383240" y="5733360"/>
              <a:ext cx="502920" cy="502920"/>
            </a:xfrm>
            <a:prstGeom prst="can">
              <a:avLst>
                <a:gd name="adj" fmla="val 25000"/>
              </a:avLst>
            </a:prstGeom>
            <a:solidFill>
              <a:srgbClr val="3891A7"/>
            </a:solidFill>
            <a:ln w="25560">
              <a:solidFill>
                <a:srgbClr val="296B7B"/>
              </a:solidFill>
              <a:round/>
            </a:ln>
          </p:spPr>
        </p:sp>
        <p:sp>
          <p:nvSpPr>
            <p:cNvPr id="221" name="CustomShape 23"/>
            <p:cNvSpPr/>
            <p:nvPr/>
          </p:nvSpPr>
          <p:spPr>
            <a:xfrm>
              <a:off x="6372360" y="5481360"/>
              <a:ext cx="358920" cy="360"/>
            </a:xfrm>
            <a:prstGeom prst="straightConnector1">
              <a:avLst/>
            </a:prstGeom>
            <a:noFill/>
            <a:ln w="9360">
              <a:solidFill>
                <a:srgbClr val="3891A7"/>
              </a:solidFill>
              <a:round/>
              <a:tailEnd type="arrow" w="med" len="med"/>
            </a:ln>
          </p:spPr>
        </p:sp>
        <p:sp>
          <p:nvSpPr>
            <p:cNvPr id="222" name="CustomShape 24"/>
            <p:cNvSpPr/>
            <p:nvPr/>
          </p:nvSpPr>
          <p:spPr>
            <a:xfrm>
              <a:off x="6372360" y="5964120"/>
              <a:ext cx="358920" cy="360"/>
            </a:xfrm>
            <a:prstGeom prst="straightConnector1">
              <a:avLst/>
            </a:prstGeom>
            <a:noFill/>
            <a:ln w="9360">
              <a:solidFill>
                <a:srgbClr val="3891A7"/>
              </a:solidFill>
              <a:round/>
              <a:tailEnd type="arrow" w="med" len="med"/>
            </a:ln>
          </p:spPr>
        </p:sp>
        <p:sp>
          <p:nvSpPr>
            <p:cNvPr id="223" name="CustomShape 25"/>
            <p:cNvSpPr/>
            <p:nvPr/>
          </p:nvSpPr>
          <p:spPr>
            <a:xfrm>
              <a:off x="6377400" y="5733360"/>
              <a:ext cx="358920" cy="360"/>
            </a:xfrm>
            <a:prstGeom prst="straightConnector1">
              <a:avLst/>
            </a:prstGeom>
            <a:noFill/>
            <a:ln w="9360">
              <a:solidFill>
                <a:srgbClr val="3891A7"/>
              </a:solidFill>
              <a:round/>
              <a:tailEnd type="arrow" w="med" len="med"/>
            </a:ln>
          </p:spPr>
        </p:sp>
        <p:sp>
          <p:nvSpPr>
            <p:cNvPr id="227" name="CustomShape 29"/>
            <p:cNvSpPr/>
            <p:nvPr/>
          </p:nvSpPr>
          <p:spPr>
            <a:xfrm>
              <a:off x="3636000" y="5229360"/>
              <a:ext cx="502920" cy="502920"/>
            </a:xfrm>
            <a:prstGeom prst="can">
              <a:avLst>
                <a:gd name="adj" fmla="val 25000"/>
              </a:avLst>
            </a:prstGeom>
            <a:solidFill>
              <a:srgbClr val="3891A7"/>
            </a:solidFill>
            <a:ln w="25560">
              <a:solidFill>
                <a:srgbClr val="296B7B"/>
              </a:solidFill>
              <a:round/>
            </a:ln>
          </p:spPr>
        </p:sp>
        <p:sp>
          <p:nvSpPr>
            <p:cNvPr id="228" name="CustomShape 30"/>
            <p:cNvSpPr/>
            <p:nvPr/>
          </p:nvSpPr>
          <p:spPr>
            <a:xfrm>
              <a:off x="3826800" y="5460120"/>
              <a:ext cx="502920" cy="502920"/>
            </a:xfrm>
            <a:prstGeom prst="can">
              <a:avLst>
                <a:gd name="adj" fmla="val 25000"/>
              </a:avLst>
            </a:prstGeom>
            <a:solidFill>
              <a:srgbClr val="3891A7"/>
            </a:solidFill>
            <a:ln w="25560">
              <a:solidFill>
                <a:srgbClr val="296B7B"/>
              </a:solidFill>
              <a:round/>
            </a:ln>
          </p:spPr>
        </p:sp>
        <p:sp>
          <p:nvSpPr>
            <p:cNvPr id="229" name="CustomShape 31"/>
            <p:cNvSpPr/>
            <p:nvPr/>
          </p:nvSpPr>
          <p:spPr>
            <a:xfrm>
              <a:off x="4016520" y="5733360"/>
              <a:ext cx="502920" cy="502920"/>
            </a:xfrm>
            <a:prstGeom prst="can">
              <a:avLst>
                <a:gd name="adj" fmla="val 25000"/>
              </a:avLst>
            </a:prstGeom>
            <a:solidFill>
              <a:srgbClr val="3891A7"/>
            </a:solidFill>
            <a:ln w="25560">
              <a:solidFill>
                <a:srgbClr val="296B7B"/>
              </a:solidFill>
              <a:round/>
            </a:ln>
          </p:spPr>
        </p:sp>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823500" y="6721"/>
            <a:ext cx="7497000" cy="114192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Diseño de Data </a:t>
            </a:r>
            <a:r>
              <a:rPr lang="es-ES" sz="4300" dirty="0" err="1">
                <a:solidFill>
                  <a:srgbClr val="572314"/>
                </a:solidFill>
                <a:latin typeface="Gill Sans MT"/>
              </a:rPr>
              <a:t>Warehouse</a:t>
            </a:r>
            <a:endParaRPr lang="es-ES" dirty="0"/>
          </a:p>
        </p:txBody>
      </p:sp>
      <p:sp>
        <p:nvSpPr>
          <p:cNvPr id="231" name="CustomShape 2"/>
          <p:cNvSpPr/>
          <p:nvPr/>
        </p:nvSpPr>
        <p:spPr>
          <a:xfrm>
            <a:off x="326571" y="1148641"/>
            <a:ext cx="8507186" cy="5448102"/>
          </a:xfrm>
          <a:prstGeom prst="rect">
            <a:avLst/>
          </a:prstGeom>
          <a:noFill/>
          <a:ln>
            <a:noFill/>
          </a:ln>
        </p:spPr>
        <p:txBody>
          <a:bodyPr lIns="90000" tIns="45000" rIns="90000" bIns="45000"/>
          <a:lstStyle/>
          <a:p>
            <a:pPr marL="441325" indent="-441325">
              <a:lnSpc>
                <a:spcPct val="100000"/>
              </a:lnSpc>
              <a:spcAft>
                <a:spcPts val="1200"/>
              </a:spcAft>
              <a:buSzPct val="80000"/>
              <a:buFont typeface="Arial"/>
              <a:buChar char="•"/>
            </a:pPr>
            <a:r>
              <a:rPr lang="es-ES" sz="3200" dirty="0">
                <a:solidFill>
                  <a:srgbClr val="000000"/>
                </a:solidFill>
                <a:latin typeface="Gill Sans MT" panose="020B0502020104020203" pitchFamily="34" charset="0"/>
              </a:rPr>
              <a:t>Seleccionar el proceso de negocio</a:t>
            </a:r>
          </a:p>
          <a:p>
            <a:pPr marL="800100" lvl="1" indent="-342900">
              <a:lnSpc>
                <a:spcPct val="100000"/>
              </a:lnSpc>
              <a:buFont typeface="Verdana"/>
              <a:buChar char="◦"/>
            </a:pPr>
            <a:r>
              <a:rPr lang="es-ES" sz="2800" dirty="0">
                <a:solidFill>
                  <a:srgbClr val="000000"/>
                </a:solidFill>
                <a:latin typeface="Gill Sans MT"/>
              </a:rPr>
              <a:t>Se puede seleccionar por la oferta basada en datos disponibles e identificando cuales de ellos son clave para la toma de decisiones.</a:t>
            </a:r>
            <a:endParaRPr lang="es-ES" dirty="0"/>
          </a:p>
          <a:p>
            <a:pPr marL="800100" lvl="1" indent="-342900">
              <a:lnSpc>
                <a:spcPct val="100000"/>
              </a:lnSpc>
              <a:buFont typeface="Verdana"/>
              <a:buChar char="◦"/>
            </a:pPr>
            <a:r>
              <a:rPr lang="es-ES" sz="2800" dirty="0">
                <a:solidFill>
                  <a:srgbClr val="000000"/>
                </a:solidFill>
                <a:latin typeface="Gill Sans MT"/>
              </a:rPr>
              <a:t>Se puede seleccionar según los requerimientos del usuario.</a:t>
            </a:r>
            <a:endParaRPr lang="es-ES" dirty="0"/>
          </a:p>
          <a:p>
            <a:pPr marL="441325" indent="-441325">
              <a:spcAft>
                <a:spcPts val="1200"/>
              </a:spcAft>
              <a:buSzPct val="80000"/>
              <a:buFont typeface="Arial"/>
              <a:buChar char="•"/>
            </a:pPr>
            <a:r>
              <a:rPr lang="es-ES" sz="3200" dirty="0">
                <a:solidFill>
                  <a:srgbClr val="000000"/>
                </a:solidFill>
                <a:latin typeface="Gill Sans MT" panose="020B0502020104020203" pitchFamily="34" charset="0"/>
              </a:rPr>
              <a:t>Delinear la granularidad</a:t>
            </a:r>
          </a:p>
          <a:p>
            <a:pPr marL="800100" lvl="1" indent="-342900">
              <a:buFont typeface="Verdana"/>
              <a:buChar char="◦"/>
            </a:pPr>
            <a:r>
              <a:rPr lang="es-ES" sz="2800" dirty="0">
                <a:solidFill>
                  <a:srgbClr val="000000"/>
                </a:solidFill>
                <a:latin typeface="Gill Sans MT"/>
              </a:rPr>
              <a:t>Que nivel de detalle necesitan los usuarios finales?</a:t>
            </a:r>
          </a:p>
          <a:p>
            <a:pPr marL="441325" indent="-441325">
              <a:lnSpc>
                <a:spcPct val="100000"/>
              </a:lnSpc>
              <a:spcAft>
                <a:spcPts val="1200"/>
              </a:spcAft>
              <a:buSzPct val="80000"/>
              <a:buFont typeface="Arial"/>
              <a:buChar char="•"/>
            </a:pPr>
            <a:r>
              <a:rPr lang="es-ES" sz="3200" dirty="0">
                <a:solidFill>
                  <a:srgbClr val="000000"/>
                </a:solidFill>
                <a:latin typeface="Gill Sans MT" panose="020B0502020104020203" pitchFamily="34" charset="0"/>
              </a:rPr>
              <a:t>Detallar las dimensiones</a:t>
            </a:r>
          </a:p>
          <a:p>
            <a:pPr marL="441325" indent="-441325">
              <a:lnSpc>
                <a:spcPct val="100000"/>
              </a:lnSpc>
              <a:spcAft>
                <a:spcPts val="1200"/>
              </a:spcAft>
              <a:buSzPct val="80000"/>
              <a:buFont typeface="Arial"/>
              <a:buChar char="•"/>
            </a:pPr>
            <a:r>
              <a:rPr lang="es-ES" sz="3200" dirty="0">
                <a:solidFill>
                  <a:srgbClr val="000000"/>
                </a:solidFill>
                <a:latin typeface="Gill Sans MT" panose="020B0502020104020203" pitchFamily="34" charset="0"/>
              </a:rPr>
              <a:t>Detallar los hechos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2"/>
          <p:cNvSpPr/>
          <p:nvPr/>
        </p:nvSpPr>
        <p:spPr>
          <a:xfrm>
            <a:off x="401782" y="1251425"/>
            <a:ext cx="8192858" cy="5398756"/>
          </a:xfrm>
          <a:prstGeom prst="rect">
            <a:avLst/>
          </a:prstGeom>
          <a:noFill/>
          <a:ln>
            <a:noFill/>
          </a:ln>
        </p:spPr>
        <p:txBody>
          <a:bodyPr lIns="90000" tIns="45000" rIns="90000" bIns="45000"/>
          <a:lstStyle/>
          <a:p>
            <a:pPr marL="269875" indent="-269875">
              <a:lnSpc>
                <a:spcPct val="100000"/>
              </a:lnSpc>
              <a:buSzPct val="80000"/>
              <a:buFont typeface="Wingdings 2" charset="2"/>
              <a:buChar char=""/>
            </a:pPr>
            <a:r>
              <a:rPr lang="es-ES" sz="3200" dirty="0">
                <a:solidFill>
                  <a:srgbClr val="000000"/>
                </a:solidFill>
                <a:latin typeface="Gill Sans MT"/>
              </a:rPr>
              <a:t>Data </a:t>
            </a:r>
            <a:r>
              <a:rPr lang="es-ES" sz="3200" dirty="0" err="1">
                <a:solidFill>
                  <a:srgbClr val="000000"/>
                </a:solidFill>
                <a:latin typeface="Gill Sans MT"/>
              </a:rPr>
              <a:t>Warehouse</a:t>
            </a:r>
            <a:r>
              <a:rPr lang="es-ES" sz="3200" dirty="0">
                <a:solidFill>
                  <a:srgbClr val="000000"/>
                </a:solidFill>
                <a:latin typeface="Gill Sans MT"/>
              </a:rPr>
              <a:t> es:</a:t>
            </a:r>
          </a:p>
          <a:p>
            <a:pPr marL="269875" indent="-269875">
              <a:lnSpc>
                <a:spcPct val="100000"/>
              </a:lnSpc>
              <a:buSzPct val="80000"/>
            </a:pPr>
            <a:endParaRPr lang="es-ES" dirty="0"/>
          </a:p>
          <a:p>
            <a:pPr marL="269875" indent="-269875">
              <a:lnSpc>
                <a:spcPct val="100000"/>
              </a:lnSpc>
              <a:buSzPct val="80000"/>
              <a:buFont typeface="Wingdings 2" charset="2"/>
              <a:buChar char=""/>
            </a:pPr>
            <a:r>
              <a:rPr lang="es-ES" sz="3200" dirty="0">
                <a:solidFill>
                  <a:srgbClr val="000000"/>
                </a:solidFill>
                <a:latin typeface="Gill Sans MT"/>
              </a:rPr>
              <a:t>«Una colección de datos no volátil, integrada y variante en el tiempo, orientada al usuario que tiene como objetivo ser una herramienta para la toma de decisiones» Bill </a:t>
            </a:r>
            <a:r>
              <a:rPr lang="es-ES" sz="3200" dirty="0" err="1">
                <a:solidFill>
                  <a:srgbClr val="000000"/>
                </a:solidFill>
                <a:latin typeface="Gill Sans MT"/>
              </a:rPr>
              <a:t>Inmon</a:t>
            </a:r>
            <a:endParaRPr lang="es-ES" sz="3200" dirty="0">
              <a:solidFill>
                <a:srgbClr val="000000"/>
              </a:solidFill>
              <a:latin typeface="Gill Sans MT"/>
            </a:endParaRPr>
          </a:p>
          <a:p>
            <a:pPr marL="269875" indent="-269875">
              <a:lnSpc>
                <a:spcPct val="100000"/>
              </a:lnSpc>
              <a:buSzPct val="80000"/>
            </a:pPr>
            <a:endParaRPr lang="es-ES" dirty="0"/>
          </a:p>
          <a:p>
            <a:pPr marL="269875" indent="-269875">
              <a:lnSpc>
                <a:spcPct val="100000"/>
              </a:lnSpc>
              <a:buSzPct val="80000"/>
              <a:buFont typeface="Wingdings 2" charset="2"/>
              <a:buChar char=""/>
            </a:pPr>
            <a:r>
              <a:rPr lang="es-ES" sz="3200" dirty="0">
                <a:solidFill>
                  <a:srgbClr val="000000"/>
                </a:solidFill>
                <a:latin typeface="Gill Sans MT"/>
              </a:rPr>
              <a:t>«Una colección de datos derivada de las transacciones diseñada para la realización de consultas y análisis» Ralph </a:t>
            </a:r>
            <a:r>
              <a:rPr lang="es-ES" sz="3200" dirty="0" err="1">
                <a:solidFill>
                  <a:srgbClr val="000000"/>
                </a:solidFill>
                <a:latin typeface="Gill Sans MT"/>
              </a:rPr>
              <a:t>Kimball</a:t>
            </a:r>
            <a:endParaRPr lang="es-ES" dirty="0"/>
          </a:p>
        </p:txBody>
      </p:sp>
      <p:sp>
        <p:nvSpPr>
          <p:cNvPr id="4" name="CustomShape 1">
            <a:extLst>
              <a:ext uri="{FF2B5EF4-FFF2-40B4-BE49-F238E27FC236}">
                <a16:creationId xmlns:a16="http://schemas.microsoft.com/office/drawing/2014/main" id="{4AC14232-BEEE-4B3E-B348-25C735F102AB}"/>
              </a:ext>
            </a:extLst>
          </p:cNvPr>
          <p:cNvSpPr/>
          <p:nvPr/>
        </p:nvSpPr>
        <p:spPr>
          <a:xfrm>
            <a:off x="632116" y="0"/>
            <a:ext cx="7497000" cy="993011"/>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Definición</a:t>
            </a:r>
            <a:endParaRPr lang="es-A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838980" y="-9180"/>
            <a:ext cx="7497000" cy="988740"/>
          </a:xfrm>
          <a:prstGeom prst="rect">
            <a:avLst/>
          </a:prstGeom>
          <a:noFill/>
          <a:ln>
            <a:noFill/>
          </a:ln>
        </p:spPr>
        <p:txBody>
          <a:bodyPr lIns="90000" tIns="45000" rIns="90000" bIns="45000" anchor="ctr"/>
          <a:lstStyle/>
          <a:p>
            <a:pPr algn="ctr">
              <a:lnSpc>
                <a:spcPct val="100000"/>
              </a:lnSpc>
            </a:pPr>
            <a:r>
              <a:rPr lang="es-AR" sz="4300">
                <a:solidFill>
                  <a:srgbClr val="572314"/>
                </a:solidFill>
                <a:latin typeface="Gill Sans MT"/>
              </a:rPr>
              <a:t>Fases</a:t>
            </a:r>
            <a:endParaRPr lang="es-AR"/>
          </a:p>
        </p:txBody>
      </p:sp>
      <p:sp>
        <p:nvSpPr>
          <p:cNvPr id="233" name="CustomShape 2"/>
          <p:cNvSpPr/>
          <p:nvPr/>
        </p:nvSpPr>
        <p:spPr>
          <a:xfrm>
            <a:off x="1979640" y="1917000"/>
            <a:ext cx="646920" cy="430920"/>
          </a:xfrm>
          <a:prstGeom prst="flowChartMultidocument">
            <a:avLst/>
          </a:prstGeom>
          <a:solidFill>
            <a:srgbClr val="A9D7E2"/>
          </a:solidFill>
          <a:ln w="25560">
            <a:solidFill>
              <a:srgbClr val="296B7B"/>
            </a:solidFill>
            <a:round/>
          </a:ln>
        </p:spPr>
      </p:sp>
      <p:sp>
        <p:nvSpPr>
          <p:cNvPr id="234" name="CustomShape 3"/>
          <p:cNvSpPr/>
          <p:nvPr/>
        </p:nvSpPr>
        <p:spPr>
          <a:xfrm>
            <a:off x="3132000" y="1989000"/>
            <a:ext cx="358920" cy="502920"/>
          </a:xfrm>
          <a:prstGeom prst="flowChartMagneticDisk">
            <a:avLst/>
          </a:prstGeom>
          <a:solidFill>
            <a:srgbClr val="FED46C"/>
          </a:solidFill>
          <a:ln w="25560">
            <a:solidFill>
              <a:srgbClr val="296B7B"/>
            </a:solidFill>
            <a:round/>
          </a:ln>
        </p:spPr>
      </p:sp>
      <p:sp>
        <p:nvSpPr>
          <p:cNvPr id="235" name="CustomShape 4"/>
          <p:cNvSpPr/>
          <p:nvPr/>
        </p:nvSpPr>
        <p:spPr>
          <a:xfrm>
            <a:off x="3564000" y="1772640"/>
            <a:ext cx="286920" cy="358920"/>
          </a:xfrm>
          <a:prstGeom prst="flowChartInternalStorage">
            <a:avLst/>
          </a:prstGeom>
          <a:solidFill>
            <a:srgbClr val="3891A7"/>
          </a:solidFill>
          <a:ln w="25560">
            <a:solidFill>
              <a:srgbClr val="296B7B"/>
            </a:solidFill>
            <a:round/>
          </a:ln>
        </p:spPr>
      </p:sp>
      <p:sp>
        <p:nvSpPr>
          <p:cNvPr id="236" name="CustomShape 5"/>
          <p:cNvSpPr/>
          <p:nvPr/>
        </p:nvSpPr>
        <p:spPr>
          <a:xfrm>
            <a:off x="3996000" y="2061000"/>
            <a:ext cx="286920" cy="358920"/>
          </a:xfrm>
          <a:prstGeom prst="flowChartMagneticDisk">
            <a:avLst/>
          </a:prstGeom>
          <a:solidFill>
            <a:srgbClr val="D0E4A6"/>
          </a:solidFill>
          <a:ln w="25560">
            <a:solidFill>
              <a:srgbClr val="296B7B"/>
            </a:solidFill>
            <a:round/>
          </a:ln>
        </p:spPr>
      </p:sp>
      <p:sp>
        <p:nvSpPr>
          <p:cNvPr id="237" name="CustomShape 6"/>
          <p:cNvSpPr/>
          <p:nvPr/>
        </p:nvSpPr>
        <p:spPr>
          <a:xfrm>
            <a:off x="378372" y="1198490"/>
            <a:ext cx="2502708" cy="649750"/>
          </a:xfrm>
          <a:prstGeom prst="rect">
            <a:avLst/>
          </a:prstGeom>
          <a:noFill/>
          <a:ln>
            <a:noFill/>
          </a:ln>
        </p:spPr>
        <p:txBody>
          <a:bodyPr lIns="90000" tIns="45000" rIns="90000" bIns="45000"/>
          <a:lstStyle/>
          <a:p>
            <a:pPr>
              <a:lnSpc>
                <a:spcPct val="100000"/>
              </a:lnSpc>
            </a:pPr>
            <a:r>
              <a:rPr lang="es-AR" sz="2800">
                <a:solidFill>
                  <a:srgbClr val="000000"/>
                </a:solidFill>
                <a:latin typeface="Gill Sans MT"/>
              </a:rPr>
              <a:t>Requerimientos</a:t>
            </a:r>
            <a:endParaRPr lang="es-AR" sz="5400"/>
          </a:p>
        </p:txBody>
      </p:sp>
      <p:sp>
        <p:nvSpPr>
          <p:cNvPr id="238" name="CustomShape 7"/>
          <p:cNvSpPr/>
          <p:nvPr/>
        </p:nvSpPr>
        <p:spPr>
          <a:xfrm>
            <a:off x="3274131" y="1198490"/>
            <a:ext cx="3265920" cy="580320"/>
          </a:xfrm>
          <a:prstGeom prst="rect">
            <a:avLst/>
          </a:prstGeom>
          <a:noFill/>
          <a:ln>
            <a:noFill/>
          </a:ln>
        </p:spPr>
        <p:txBody>
          <a:bodyPr lIns="90000" tIns="45000" rIns="90000" bIns="45000"/>
          <a:lstStyle/>
          <a:p>
            <a:pPr>
              <a:lnSpc>
                <a:spcPct val="100000"/>
              </a:lnSpc>
            </a:pPr>
            <a:r>
              <a:rPr lang="es-AR" sz="2800">
                <a:solidFill>
                  <a:srgbClr val="000000"/>
                </a:solidFill>
                <a:latin typeface="Gill Sans MT"/>
              </a:rPr>
              <a:t>Fuentes de datos</a:t>
            </a:r>
            <a:endParaRPr lang="es-AR" sz="5400"/>
          </a:p>
        </p:txBody>
      </p:sp>
      <p:sp>
        <p:nvSpPr>
          <p:cNvPr id="239" name="CustomShape 8"/>
          <p:cNvSpPr/>
          <p:nvPr/>
        </p:nvSpPr>
        <p:spPr>
          <a:xfrm>
            <a:off x="4148280" y="2213280"/>
            <a:ext cx="286920" cy="358920"/>
          </a:xfrm>
          <a:prstGeom prst="flowChartMagneticDisk">
            <a:avLst/>
          </a:prstGeom>
          <a:solidFill>
            <a:srgbClr val="D0E4A6"/>
          </a:solidFill>
          <a:ln w="25560">
            <a:solidFill>
              <a:srgbClr val="296B7B"/>
            </a:solidFill>
            <a:round/>
          </a:ln>
        </p:spPr>
      </p:sp>
      <p:sp>
        <p:nvSpPr>
          <p:cNvPr id="240" name="CustomShape 9"/>
          <p:cNvSpPr/>
          <p:nvPr/>
        </p:nvSpPr>
        <p:spPr>
          <a:xfrm>
            <a:off x="4300560" y="2365560"/>
            <a:ext cx="286920" cy="358920"/>
          </a:xfrm>
          <a:prstGeom prst="flowChartMagneticDisk">
            <a:avLst/>
          </a:prstGeom>
          <a:solidFill>
            <a:srgbClr val="D0E4A6"/>
          </a:solidFill>
          <a:ln w="25560">
            <a:solidFill>
              <a:srgbClr val="296B7B"/>
            </a:solidFill>
            <a:round/>
          </a:ln>
        </p:spPr>
      </p:sp>
      <p:sp>
        <p:nvSpPr>
          <p:cNvPr id="241" name="CustomShape 10"/>
          <p:cNvSpPr/>
          <p:nvPr/>
        </p:nvSpPr>
        <p:spPr>
          <a:xfrm>
            <a:off x="3636000" y="1845000"/>
            <a:ext cx="286920" cy="358920"/>
          </a:xfrm>
          <a:prstGeom prst="flowChartInternalStorage">
            <a:avLst/>
          </a:prstGeom>
          <a:solidFill>
            <a:srgbClr val="3891A7"/>
          </a:solidFill>
          <a:ln w="25560">
            <a:solidFill>
              <a:srgbClr val="296B7B"/>
            </a:solidFill>
            <a:round/>
          </a:ln>
        </p:spPr>
      </p:sp>
      <p:sp>
        <p:nvSpPr>
          <p:cNvPr id="242" name="CustomShape 11"/>
          <p:cNvSpPr/>
          <p:nvPr/>
        </p:nvSpPr>
        <p:spPr>
          <a:xfrm rot="2289600">
            <a:off x="2220120" y="2609640"/>
            <a:ext cx="466920" cy="430920"/>
          </a:xfrm>
          <a:prstGeom prst="rightArrow">
            <a:avLst>
              <a:gd name="adj1" fmla="val 50000"/>
              <a:gd name="adj2" fmla="val 50000"/>
            </a:avLst>
          </a:prstGeom>
          <a:solidFill>
            <a:srgbClr val="3891A7"/>
          </a:solidFill>
          <a:ln w="25560">
            <a:solidFill>
              <a:srgbClr val="296B7B"/>
            </a:solidFill>
            <a:round/>
          </a:ln>
        </p:spPr>
      </p:sp>
      <p:sp>
        <p:nvSpPr>
          <p:cNvPr id="243" name="CustomShape 12"/>
          <p:cNvSpPr/>
          <p:nvPr/>
        </p:nvSpPr>
        <p:spPr>
          <a:xfrm rot="8143200">
            <a:off x="3300480" y="2606760"/>
            <a:ext cx="466920" cy="430920"/>
          </a:xfrm>
          <a:prstGeom prst="rightArrow">
            <a:avLst>
              <a:gd name="adj1" fmla="val 50000"/>
              <a:gd name="adj2" fmla="val 50000"/>
            </a:avLst>
          </a:prstGeom>
          <a:solidFill>
            <a:srgbClr val="3891A7"/>
          </a:solidFill>
          <a:ln w="25560">
            <a:solidFill>
              <a:srgbClr val="296B7B"/>
            </a:solidFill>
            <a:round/>
          </a:ln>
        </p:spPr>
      </p:sp>
      <p:sp>
        <p:nvSpPr>
          <p:cNvPr id="244" name="CustomShape 13"/>
          <p:cNvSpPr/>
          <p:nvPr/>
        </p:nvSpPr>
        <p:spPr>
          <a:xfrm>
            <a:off x="1645920" y="3141000"/>
            <a:ext cx="2651040" cy="790920"/>
          </a:xfrm>
          <a:prstGeom prst="roundRect">
            <a:avLst>
              <a:gd name="adj" fmla="val 16667"/>
            </a:avLst>
          </a:prstGeom>
          <a:solidFill>
            <a:srgbClr val="3891A7"/>
          </a:solidFill>
          <a:ln w="25560">
            <a:solidFill>
              <a:srgbClr val="296B7B"/>
            </a:solidFill>
            <a:round/>
          </a:ln>
        </p:spPr>
        <p:txBody>
          <a:bodyPr lIns="90000" tIns="45000" rIns="90000" bIns="45000" anchor="ctr"/>
          <a:lstStyle/>
          <a:p>
            <a:pPr algn="ctr">
              <a:lnSpc>
                <a:spcPct val="100000"/>
              </a:lnSpc>
            </a:pPr>
            <a:r>
              <a:rPr lang="es-AR" sz="2400" dirty="0">
                <a:solidFill>
                  <a:srgbClr val="FFFFFF"/>
                </a:solidFill>
                <a:latin typeface="Gill Sans MT"/>
              </a:rPr>
              <a:t>Análisis de Requerimientos</a:t>
            </a:r>
            <a:endParaRPr lang="es-AR" sz="2400" dirty="0"/>
          </a:p>
        </p:txBody>
      </p:sp>
      <p:sp>
        <p:nvSpPr>
          <p:cNvPr id="245" name="CustomShape 14"/>
          <p:cNvSpPr/>
          <p:nvPr/>
        </p:nvSpPr>
        <p:spPr>
          <a:xfrm>
            <a:off x="4284000" y="4149000"/>
            <a:ext cx="1943280" cy="790920"/>
          </a:xfrm>
          <a:prstGeom prst="roundRect">
            <a:avLst>
              <a:gd name="adj" fmla="val 16667"/>
            </a:avLst>
          </a:prstGeom>
          <a:solidFill>
            <a:srgbClr val="3891A7"/>
          </a:solidFill>
          <a:ln w="25560">
            <a:solidFill>
              <a:srgbClr val="296B7B"/>
            </a:solidFill>
            <a:round/>
          </a:ln>
        </p:spPr>
        <p:txBody>
          <a:bodyPr lIns="90000" tIns="45000" rIns="90000" bIns="45000" anchor="ctr"/>
          <a:lstStyle/>
          <a:p>
            <a:pPr algn="ctr">
              <a:lnSpc>
                <a:spcPct val="100000"/>
              </a:lnSpc>
            </a:pPr>
            <a:r>
              <a:rPr lang="es-AR" sz="2400" dirty="0">
                <a:solidFill>
                  <a:srgbClr val="FFFFFF"/>
                </a:solidFill>
                <a:latin typeface="Gill Sans MT"/>
              </a:rPr>
              <a:t>Modelado Dimensional</a:t>
            </a:r>
            <a:endParaRPr lang="es-AR" sz="2400" dirty="0"/>
          </a:p>
        </p:txBody>
      </p:sp>
      <p:sp>
        <p:nvSpPr>
          <p:cNvPr id="246" name="CustomShape 15"/>
          <p:cNvSpPr/>
          <p:nvPr/>
        </p:nvSpPr>
        <p:spPr>
          <a:xfrm>
            <a:off x="6660360" y="5157360"/>
            <a:ext cx="1943280" cy="790920"/>
          </a:xfrm>
          <a:prstGeom prst="roundRect">
            <a:avLst>
              <a:gd name="adj" fmla="val 16667"/>
            </a:avLst>
          </a:prstGeom>
          <a:solidFill>
            <a:srgbClr val="3891A7"/>
          </a:solidFill>
          <a:ln w="25560">
            <a:solidFill>
              <a:srgbClr val="296B7B"/>
            </a:solidFill>
            <a:round/>
          </a:ln>
        </p:spPr>
        <p:txBody>
          <a:bodyPr lIns="90000" tIns="45000" rIns="90000" bIns="45000" anchor="ctr"/>
          <a:lstStyle/>
          <a:p>
            <a:pPr algn="ctr">
              <a:lnSpc>
                <a:spcPct val="100000"/>
              </a:lnSpc>
            </a:pPr>
            <a:r>
              <a:rPr lang="es-AR" sz="2400" dirty="0">
                <a:solidFill>
                  <a:srgbClr val="FFFFFF"/>
                </a:solidFill>
                <a:latin typeface="Gill Sans MT"/>
              </a:rPr>
              <a:t>Modelado Físico</a:t>
            </a:r>
            <a:endParaRPr lang="es-AR" sz="2400" dirty="0"/>
          </a:p>
        </p:txBody>
      </p:sp>
      <p:sp>
        <p:nvSpPr>
          <p:cNvPr id="247" name="CustomShape 16"/>
          <p:cNvSpPr/>
          <p:nvPr/>
        </p:nvSpPr>
        <p:spPr>
          <a:xfrm rot="5400000">
            <a:off x="3217320" y="3771000"/>
            <a:ext cx="586440" cy="1258920"/>
          </a:xfrm>
          <a:prstGeom prst="bentUpArrow">
            <a:avLst>
              <a:gd name="adj1" fmla="val 25000"/>
              <a:gd name="adj2" fmla="val 25000"/>
              <a:gd name="adj3" fmla="val 25000"/>
            </a:avLst>
          </a:prstGeom>
          <a:solidFill>
            <a:srgbClr val="3891A7"/>
          </a:solidFill>
          <a:ln w="25560">
            <a:solidFill>
              <a:srgbClr val="296B7B"/>
            </a:solidFill>
            <a:round/>
          </a:ln>
        </p:spPr>
      </p:sp>
      <p:sp>
        <p:nvSpPr>
          <p:cNvPr id="248" name="CustomShape 17"/>
          <p:cNvSpPr/>
          <p:nvPr/>
        </p:nvSpPr>
        <p:spPr>
          <a:xfrm rot="5400000">
            <a:off x="5521680" y="4749120"/>
            <a:ext cx="586440" cy="1258920"/>
          </a:xfrm>
          <a:prstGeom prst="bentUpArrow">
            <a:avLst>
              <a:gd name="adj1" fmla="val 25000"/>
              <a:gd name="adj2" fmla="val 25000"/>
              <a:gd name="adj3" fmla="val 25000"/>
            </a:avLst>
          </a:prstGeom>
          <a:solidFill>
            <a:srgbClr val="3891A7"/>
          </a:solidFill>
          <a:ln w="25560">
            <a:solidFill>
              <a:srgbClr val="296B7B"/>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765218" y="0"/>
            <a:ext cx="7497000" cy="930729"/>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Modelado dimensional</a:t>
            </a:r>
            <a:endParaRPr lang="es-ES" dirty="0"/>
          </a:p>
        </p:txBody>
      </p:sp>
      <p:sp>
        <p:nvSpPr>
          <p:cNvPr id="250" name="CustomShape 2"/>
          <p:cNvSpPr/>
          <p:nvPr/>
        </p:nvSpPr>
        <p:spPr>
          <a:xfrm>
            <a:off x="326571" y="800100"/>
            <a:ext cx="8458200" cy="5885513"/>
          </a:xfrm>
          <a:prstGeom prst="rect">
            <a:avLst/>
          </a:prstGeom>
          <a:noFill/>
          <a:ln>
            <a:noFill/>
          </a:ln>
        </p:spPr>
        <p:txBody>
          <a:bodyPr lIns="90000" tIns="45000" rIns="90000" bIns="45000">
            <a:normAutofit fontScale="92500" lnSpcReduction="10000"/>
          </a:bodyPr>
          <a:lstStyle/>
          <a:p>
            <a:pPr marL="441325" indent="-441325">
              <a:spcAft>
                <a:spcPts val="1200"/>
              </a:spcAft>
              <a:buSzPct val="80000"/>
              <a:buFont typeface="Arial"/>
              <a:buChar char="•"/>
            </a:pPr>
            <a:r>
              <a:rPr lang="es-ES" sz="3200" dirty="0">
                <a:solidFill>
                  <a:srgbClr val="000000"/>
                </a:solidFill>
                <a:latin typeface="Gill Sans MT" panose="020B0502020104020203" pitchFamily="34" charset="0"/>
              </a:rPr>
              <a:t>Es una técnica que presenta las dimensiones, hechos y sus relaciones de forma estándar e intuitiva.</a:t>
            </a:r>
          </a:p>
          <a:p>
            <a:pPr marL="441325" indent="-441325">
              <a:lnSpc>
                <a:spcPct val="100000"/>
              </a:lnSpc>
              <a:spcAft>
                <a:spcPts val="1200"/>
              </a:spcAft>
              <a:buSzPct val="80000"/>
              <a:buFont typeface="Arial"/>
              <a:buChar char="•"/>
            </a:pPr>
            <a:r>
              <a:rPr lang="es-ES" sz="3200" dirty="0">
                <a:solidFill>
                  <a:srgbClr val="000000"/>
                </a:solidFill>
                <a:latin typeface="Gill Sans MT" panose="020B0502020104020203" pitchFamily="34" charset="0"/>
              </a:rPr>
              <a:t>Dimensión / Atributo</a:t>
            </a:r>
          </a:p>
          <a:p>
            <a:pPr marL="800100" lvl="1" indent="-342900">
              <a:buFont typeface="Verdana"/>
              <a:buChar char="◦"/>
            </a:pPr>
            <a:r>
              <a:rPr lang="es-ES" sz="2800" dirty="0">
                <a:solidFill>
                  <a:srgbClr val="000000"/>
                </a:solidFill>
                <a:latin typeface="Gill Sans MT"/>
              </a:rPr>
              <a:t>En general son de tipo texto</a:t>
            </a:r>
          </a:p>
          <a:p>
            <a:pPr marL="800100" lvl="1" indent="-342900">
              <a:buFont typeface="Verdana"/>
              <a:buChar char="◦"/>
            </a:pPr>
            <a:r>
              <a:rPr lang="es-ES" sz="2800" dirty="0">
                <a:solidFill>
                  <a:srgbClr val="000000"/>
                </a:solidFill>
                <a:latin typeface="Gill Sans MT"/>
              </a:rPr>
              <a:t>Son agrupables</a:t>
            </a:r>
          </a:p>
          <a:p>
            <a:pPr marL="800100" lvl="1" indent="-342900">
              <a:buFont typeface="Verdana"/>
              <a:buChar char="◦"/>
            </a:pPr>
            <a:r>
              <a:rPr lang="es-ES" sz="2800" dirty="0">
                <a:solidFill>
                  <a:srgbClr val="000000"/>
                </a:solidFill>
                <a:latin typeface="Gill Sans MT"/>
              </a:rPr>
              <a:t>Valores cualitativos de una transacción</a:t>
            </a:r>
          </a:p>
          <a:p>
            <a:pPr marL="800100" lvl="1" indent="-342900">
              <a:buFont typeface="Verdana"/>
              <a:buChar char="◦"/>
            </a:pPr>
            <a:r>
              <a:rPr lang="es-ES" sz="2800" dirty="0">
                <a:solidFill>
                  <a:srgbClr val="000000"/>
                </a:solidFill>
                <a:latin typeface="Gill Sans MT"/>
              </a:rPr>
              <a:t>Ejemplos: Día, Local, Municipio, Vendedor, Producto.</a:t>
            </a:r>
          </a:p>
          <a:p>
            <a:pPr marL="441325" indent="-441325">
              <a:spcAft>
                <a:spcPts val="1200"/>
              </a:spcAft>
              <a:buSzPct val="80000"/>
              <a:buFont typeface="Arial"/>
              <a:buChar char="•"/>
            </a:pPr>
            <a:r>
              <a:rPr lang="es-ES" sz="3200" dirty="0">
                <a:solidFill>
                  <a:srgbClr val="000000"/>
                </a:solidFill>
                <a:latin typeface="Gill Sans MT" panose="020B0502020104020203" pitchFamily="34" charset="0"/>
              </a:rPr>
              <a:t>Hechos / métricas</a:t>
            </a:r>
          </a:p>
          <a:p>
            <a:pPr marL="800100" lvl="1" indent="-342900">
              <a:lnSpc>
                <a:spcPct val="100000"/>
              </a:lnSpc>
              <a:buFont typeface="Verdana"/>
              <a:buChar char="◦"/>
            </a:pPr>
            <a:r>
              <a:rPr lang="es-ES" sz="2800" dirty="0">
                <a:solidFill>
                  <a:srgbClr val="000000"/>
                </a:solidFill>
                <a:latin typeface="Gill Sans MT"/>
              </a:rPr>
              <a:t>En general de tipo numérico</a:t>
            </a:r>
          </a:p>
          <a:p>
            <a:pPr marL="800100" lvl="1" indent="-342900">
              <a:lnSpc>
                <a:spcPct val="100000"/>
              </a:lnSpc>
              <a:buFont typeface="Verdana"/>
              <a:buChar char="◦"/>
            </a:pPr>
            <a:r>
              <a:rPr lang="es-ES" sz="2800" dirty="0">
                <a:solidFill>
                  <a:srgbClr val="000000"/>
                </a:solidFill>
                <a:latin typeface="Gill Sans MT"/>
              </a:rPr>
              <a:t>Son agregables (Sum, </a:t>
            </a:r>
            <a:r>
              <a:rPr lang="es-ES" sz="2800" dirty="0" err="1">
                <a:solidFill>
                  <a:srgbClr val="000000"/>
                </a:solidFill>
                <a:latin typeface="Gill Sans MT"/>
              </a:rPr>
              <a:t>Avg</a:t>
            </a:r>
            <a:r>
              <a:rPr lang="es-ES" sz="2800" dirty="0">
                <a:solidFill>
                  <a:srgbClr val="000000"/>
                </a:solidFill>
                <a:latin typeface="Gill Sans MT"/>
              </a:rPr>
              <a:t>, </a:t>
            </a:r>
            <a:r>
              <a:rPr lang="es-ES" sz="2800" dirty="0" err="1">
                <a:solidFill>
                  <a:srgbClr val="000000"/>
                </a:solidFill>
                <a:latin typeface="Gill Sans MT"/>
              </a:rPr>
              <a:t>Count</a:t>
            </a:r>
            <a:r>
              <a:rPr lang="es-ES" sz="2800" dirty="0">
                <a:solidFill>
                  <a:srgbClr val="000000"/>
                </a:solidFill>
                <a:latin typeface="Gill Sans MT"/>
              </a:rPr>
              <a:t> etc.)</a:t>
            </a:r>
          </a:p>
          <a:p>
            <a:pPr marL="800100" lvl="1" indent="-342900">
              <a:lnSpc>
                <a:spcPct val="100000"/>
              </a:lnSpc>
              <a:buFont typeface="Verdana"/>
              <a:buChar char="◦"/>
            </a:pPr>
            <a:r>
              <a:rPr lang="es-ES" sz="2800" dirty="0">
                <a:solidFill>
                  <a:srgbClr val="000000"/>
                </a:solidFill>
                <a:latin typeface="Gill Sans MT"/>
              </a:rPr>
              <a:t>Valores cuantitativos de una transacción</a:t>
            </a:r>
          </a:p>
          <a:p>
            <a:pPr marL="800100" lvl="1" indent="-342900">
              <a:lnSpc>
                <a:spcPct val="100000"/>
              </a:lnSpc>
              <a:buFont typeface="Verdana"/>
              <a:buChar char="◦"/>
            </a:pPr>
            <a:r>
              <a:rPr lang="es-ES" sz="2800" dirty="0">
                <a:solidFill>
                  <a:srgbClr val="000000"/>
                </a:solidFill>
                <a:latin typeface="Gill Sans MT"/>
              </a:rPr>
              <a:t>Ejemplos: Venta Neta, cantidad unidades vendidas, Saldo bancario, cantidad clientes, promedio ventas por hora.</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5686198" y="4990457"/>
            <a:ext cx="2141019" cy="1433160"/>
          </a:xfrm>
          <a:prstGeom prst="ellipse">
            <a:avLst/>
          </a:prstGeom>
          <a:solidFill>
            <a:srgbClr val="FFFFFF"/>
          </a:solidFill>
          <a:ln w="25560">
            <a:solidFill>
              <a:srgbClr val="296B7B"/>
            </a:solidFill>
            <a:round/>
          </a:ln>
        </p:spPr>
      </p:sp>
      <p:sp>
        <p:nvSpPr>
          <p:cNvPr id="252" name="CustomShape 2"/>
          <p:cNvSpPr/>
          <p:nvPr/>
        </p:nvSpPr>
        <p:spPr>
          <a:xfrm>
            <a:off x="996928" y="-1061"/>
            <a:ext cx="7497000" cy="934921"/>
          </a:xfrm>
          <a:prstGeom prst="rect">
            <a:avLst/>
          </a:prstGeom>
          <a:noFill/>
          <a:ln>
            <a:noFill/>
          </a:ln>
        </p:spPr>
        <p:txBody>
          <a:bodyPr lIns="90000" tIns="45000" rIns="90000" bIns="45000" anchor="ctr"/>
          <a:lstStyle/>
          <a:p>
            <a:pPr algn="ctr">
              <a:lnSpc>
                <a:spcPct val="100000"/>
              </a:lnSpc>
            </a:pPr>
            <a:r>
              <a:rPr lang="es-AR" sz="4300">
                <a:solidFill>
                  <a:srgbClr val="572314"/>
                </a:solidFill>
                <a:latin typeface="Gill Sans MT"/>
              </a:rPr>
              <a:t>Modelo dimensional </a:t>
            </a:r>
            <a:endParaRPr lang="es-AR"/>
          </a:p>
        </p:txBody>
      </p:sp>
      <p:sp>
        <p:nvSpPr>
          <p:cNvPr id="253" name="CustomShape 3"/>
          <p:cNvSpPr/>
          <p:nvPr/>
        </p:nvSpPr>
        <p:spPr>
          <a:xfrm>
            <a:off x="2988267" y="2581742"/>
            <a:ext cx="2772807" cy="2355687"/>
          </a:xfrm>
          <a:prstGeom prst="rect">
            <a:avLst/>
          </a:prstGeom>
          <a:solidFill>
            <a:srgbClr val="FFFFFF"/>
          </a:solidFill>
          <a:ln w="25560">
            <a:solidFill>
              <a:srgbClr val="296B7B"/>
            </a:solidFill>
            <a:round/>
          </a:ln>
        </p:spPr>
        <p:txBody>
          <a:bodyPr lIns="90000" tIns="45000" rIns="90000" bIns="45000" anchor="ctr"/>
          <a:lstStyle/>
          <a:p>
            <a:pPr algn="ctr">
              <a:lnSpc>
                <a:spcPct val="100000"/>
              </a:lnSpc>
            </a:pPr>
            <a:r>
              <a:rPr lang="es-AR" sz="2400" dirty="0">
                <a:solidFill>
                  <a:srgbClr val="000000"/>
                </a:solidFill>
                <a:latin typeface="Gill Sans MT"/>
              </a:rPr>
              <a:t>Consulta Medica</a:t>
            </a:r>
          </a:p>
          <a:p>
            <a:pPr>
              <a:lnSpc>
                <a:spcPct val="100000"/>
              </a:lnSpc>
              <a:buFont typeface="StarSymbol"/>
              <a:buChar char="-"/>
            </a:pPr>
            <a:endParaRPr lang="es-AR" dirty="0">
              <a:solidFill>
                <a:srgbClr val="000000"/>
              </a:solidFill>
              <a:latin typeface="Gill Sans MT"/>
            </a:endParaRPr>
          </a:p>
          <a:p>
            <a:pPr>
              <a:lnSpc>
                <a:spcPct val="100000"/>
              </a:lnSpc>
              <a:buFont typeface="StarSymbol"/>
              <a:buChar char="-"/>
            </a:pPr>
            <a:r>
              <a:rPr lang="es-AR" dirty="0">
                <a:solidFill>
                  <a:srgbClr val="000000"/>
                </a:solidFill>
                <a:latin typeface="Gill Sans MT"/>
              </a:rPr>
              <a:t>Cantidad recetas</a:t>
            </a:r>
          </a:p>
          <a:p>
            <a:pPr>
              <a:lnSpc>
                <a:spcPct val="100000"/>
              </a:lnSpc>
              <a:buFont typeface="StarSymbol"/>
              <a:buChar char="-"/>
            </a:pPr>
            <a:r>
              <a:rPr lang="es-AR" dirty="0">
                <a:solidFill>
                  <a:srgbClr val="000000"/>
                </a:solidFill>
                <a:latin typeface="Gill Sans MT"/>
              </a:rPr>
              <a:t>Cantidad de derivaciones</a:t>
            </a:r>
          </a:p>
          <a:p>
            <a:pPr>
              <a:lnSpc>
                <a:spcPct val="100000"/>
              </a:lnSpc>
              <a:buFont typeface="StarSymbol"/>
              <a:buChar char="-"/>
            </a:pPr>
            <a:r>
              <a:rPr lang="es-AR" dirty="0">
                <a:solidFill>
                  <a:srgbClr val="000000"/>
                </a:solidFill>
                <a:latin typeface="Gill Sans MT"/>
              </a:rPr>
              <a:t>Pago en $</a:t>
            </a:r>
            <a:endParaRPr lang="es-AR" sz="3200" dirty="0"/>
          </a:p>
          <a:p>
            <a:pPr>
              <a:lnSpc>
                <a:spcPct val="100000"/>
              </a:lnSpc>
              <a:buFont typeface="StarSymbol"/>
              <a:buChar char="-"/>
            </a:pPr>
            <a:r>
              <a:rPr lang="es-AR" dirty="0">
                <a:solidFill>
                  <a:srgbClr val="000000"/>
                </a:solidFill>
                <a:latin typeface="Gill Sans MT"/>
              </a:rPr>
              <a:t>Muestras gratis entregadas</a:t>
            </a:r>
            <a:endParaRPr lang="es-AR" sz="3200" dirty="0"/>
          </a:p>
          <a:p>
            <a:pPr>
              <a:lnSpc>
                <a:spcPct val="100000"/>
              </a:lnSpc>
              <a:buFont typeface="StarSymbol"/>
              <a:buChar char="-"/>
            </a:pPr>
            <a:r>
              <a:rPr lang="es-AR" dirty="0">
                <a:solidFill>
                  <a:srgbClr val="000000"/>
                </a:solidFill>
                <a:latin typeface="Gill Sans MT"/>
              </a:rPr>
              <a:t>Turnos solicitados</a:t>
            </a:r>
            <a:endParaRPr lang="es-AR" sz="3200" dirty="0"/>
          </a:p>
        </p:txBody>
      </p:sp>
      <p:sp>
        <p:nvSpPr>
          <p:cNvPr id="254" name="Line 4"/>
          <p:cNvSpPr/>
          <p:nvPr/>
        </p:nvSpPr>
        <p:spPr>
          <a:xfrm flipH="1" flipV="1">
            <a:off x="2325649" y="3313175"/>
            <a:ext cx="606557" cy="374060"/>
          </a:xfrm>
          <a:prstGeom prst="line">
            <a:avLst/>
          </a:prstGeom>
          <a:ln w="9360">
            <a:solidFill>
              <a:srgbClr val="3891A7"/>
            </a:solidFill>
            <a:round/>
          </a:ln>
        </p:spPr>
      </p:sp>
      <p:sp>
        <p:nvSpPr>
          <p:cNvPr id="255" name="CustomShape 5"/>
          <p:cNvSpPr/>
          <p:nvPr/>
        </p:nvSpPr>
        <p:spPr>
          <a:xfrm>
            <a:off x="449640" y="2669040"/>
            <a:ext cx="1871640" cy="1188720"/>
          </a:xfrm>
          <a:prstGeom prst="ellipse">
            <a:avLst/>
          </a:prstGeom>
          <a:solidFill>
            <a:srgbClr val="3891A7"/>
          </a:solidFill>
          <a:ln w="25560">
            <a:solidFill>
              <a:srgbClr val="296B7B"/>
            </a:solidFill>
            <a:round/>
          </a:ln>
        </p:spPr>
        <p:txBody>
          <a:bodyPr lIns="90000" tIns="45000" rIns="90000" bIns="45000" anchor="ctr"/>
          <a:lstStyle/>
          <a:p>
            <a:pPr algn="ctr">
              <a:lnSpc>
                <a:spcPct val="100000"/>
              </a:lnSpc>
            </a:pPr>
            <a:r>
              <a:rPr lang="es-AR" sz="2400">
                <a:solidFill>
                  <a:srgbClr val="FFFFFF"/>
                </a:solidFill>
                <a:latin typeface="Gill Sans MT"/>
              </a:rPr>
              <a:t>Práctica</a:t>
            </a:r>
            <a:endParaRPr lang="es-AR"/>
          </a:p>
        </p:txBody>
      </p:sp>
      <p:sp>
        <p:nvSpPr>
          <p:cNvPr id="256" name="Line 6"/>
          <p:cNvSpPr/>
          <p:nvPr/>
        </p:nvSpPr>
        <p:spPr>
          <a:xfrm flipV="1">
            <a:off x="2988267" y="3165286"/>
            <a:ext cx="2772804" cy="14332"/>
          </a:xfrm>
          <a:prstGeom prst="line">
            <a:avLst/>
          </a:prstGeom>
          <a:ln w="28440">
            <a:solidFill>
              <a:srgbClr val="2A6D7D"/>
            </a:solidFill>
            <a:round/>
          </a:ln>
        </p:spPr>
      </p:sp>
      <p:sp>
        <p:nvSpPr>
          <p:cNvPr id="257" name="CustomShape 7"/>
          <p:cNvSpPr/>
          <p:nvPr/>
        </p:nvSpPr>
        <p:spPr>
          <a:xfrm>
            <a:off x="3403468" y="5333905"/>
            <a:ext cx="1588382" cy="1114920"/>
          </a:xfrm>
          <a:prstGeom prst="ellipse">
            <a:avLst/>
          </a:prstGeom>
          <a:solidFill>
            <a:srgbClr val="3891A7"/>
          </a:solidFill>
          <a:ln w="25560">
            <a:solidFill>
              <a:srgbClr val="296B7B"/>
            </a:solidFill>
            <a:round/>
          </a:ln>
        </p:spPr>
        <p:txBody>
          <a:bodyPr lIns="90000" tIns="45000" rIns="90000" bIns="45000" anchor="ctr"/>
          <a:lstStyle/>
          <a:p>
            <a:pPr algn="ctr">
              <a:lnSpc>
                <a:spcPct val="100000"/>
              </a:lnSpc>
            </a:pPr>
            <a:r>
              <a:rPr lang="en-US" sz="2400" dirty="0">
                <a:solidFill>
                  <a:srgbClr val="FFFFFF"/>
                </a:solidFill>
                <a:latin typeface="Gill Sans MT"/>
              </a:rPr>
              <a:t>Centro</a:t>
            </a:r>
            <a:endParaRPr dirty="0"/>
          </a:p>
        </p:txBody>
      </p:sp>
      <p:sp>
        <p:nvSpPr>
          <p:cNvPr id="258" name="CustomShape 8"/>
          <p:cNvSpPr/>
          <p:nvPr/>
        </p:nvSpPr>
        <p:spPr>
          <a:xfrm>
            <a:off x="5838707" y="5149577"/>
            <a:ext cx="1836000" cy="1114920"/>
          </a:xfrm>
          <a:prstGeom prst="ellipse">
            <a:avLst/>
          </a:prstGeom>
          <a:solidFill>
            <a:srgbClr val="3891A7"/>
          </a:solidFill>
          <a:ln w="25560">
            <a:solidFill>
              <a:srgbClr val="296B7B"/>
            </a:solidFill>
            <a:round/>
          </a:ln>
        </p:spPr>
        <p:txBody>
          <a:bodyPr lIns="90000" tIns="45000" rIns="90000" bIns="45000" anchor="ctr"/>
          <a:lstStyle/>
          <a:p>
            <a:pPr algn="ctr">
              <a:lnSpc>
                <a:spcPct val="100000"/>
              </a:lnSpc>
            </a:pPr>
            <a:r>
              <a:rPr lang="es-AR" sz="2400">
                <a:solidFill>
                  <a:srgbClr val="FFFFFF"/>
                </a:solidFill>
                <a:latin typeface="Gill Sans MT"/>
              </a:rPr>
              <a:t>Comuna</a:t>
            </a:r>
            <a:endParaRPr lang="es-AR"/>
          </a:p>
        </p:txBody>
      </p:sp>
      <p:sp>
        <p:nvSpPr>
          <p:cNvPr id="259" name="Line 9"/>
          <p:cNvSpPr/>
          <p:nvPr/>
        </p:nvSpPr>
        <p:spPr>
          <a:xfrm flipV="1">
            <a:off x="4991849" y="5754762"/>
            <a:ext cx="694347" cy="135014"/>
          </a:xfrm>
          <a:prstGeom prst="line">
            <a:avLst/>
          </a:prstGeom>
          <a:ln w="9360">
            <a:solidFill>
              <a:srgbClr val="3891A7"/>
            </a:solidFill>
            <a:round/>
          </a:ln>
        </p:spPr>
      </p:sp>
      <p:sp>
        <p:nvSpPr>
          <p:cNvPr id="260" name="Line 10"/>
          <p:cNvSpPr/>
          <p:nvPr/>
        </p:nvSpPr>
        <p:spPr>
          <a:xfrm>
            <a:off x="4183200" y="4936105"/>
            <a:ext cx="0" cy="397800"/>
          </a:xfrm>
          <a:prstGeom prst="line">
            <a:avLst/>
          </a:prstGeom>
          <a:ln w="9360">
            <a:solidFill>
              <a:srgbClr val="3891A7"/>
            </a:solidFill>
            <a:round/>
          </a:ln>
        </p:spPr>
      </p:sp>
      <p:sp>
        <p:nvSpPr>
          <p:cNvPr id="261" name="CustomShape 11"/>
          <p:cNvSpPr/>
          <p:nvPr/>
        </p:nvSpPr>
        <p:spPr>
          <a:xfrm>
            <a:off x="6372000" y="3006000"/>
            <a:ext cx="1980360" cy="1285920"/>
          </a:xfrm>
          <a:prstGeom prst="ellipse">
            <a:avLst/>
          </a:prstGeom>
          <a:solidFill>
            <a:srgbClr val="3891A7"/>
          </a:solidFill>
          <a:ln w="25560">
            <a:solidFill>
              <a:srgbClr val="296B7B"/>
            </a:solidFill>
            <a:round/>
          </a:ln>
        </p:spPr>
        <p:txBody>
          <a:bodyPr lIns="90000" tIns="45000" rIns="90000" bIns="45000" anchor="ctr"/>
          <a:lstStyle/>
          <a:p>
            <a:pPr algn="ctr">
              <a:lnSpc>
                <a:spcPct val="100000"/>
              </a:lnSpc>
            </a:pPr>
            <a:r>
              <a:rPr lang="es-AR" sz="2400">
                <a:solidFill>
                  <a:srgbClr val="FFFFFF"/>
                </a:solidFill>
                <a:latin typeface="Gill Sans MT"/>
              </a:rPr>
              <a:t>Paciente</a:t>
            </a:r>
            <a:endParaRPr lang="es-AR"/>
          </a:p>
        </p:txBody>
      </p:sp>
      <p:sp>
        <p:nvSpPr>
          <p:cNvPr id="262" name="Line 12"/>
          <p:cNvSpPr/>
          <p:nvPr/>
        </p:nvSpPr>
        <p:spPr>
          <a:xfrm flipH="1">
            <a:off x="5761074" y="3672903"/>
            <a:ext cx="610924" cy="14333"/>
          </a:xfrm>
          <a:prstGeom prst="line">
            <a:avLst/>
          </a:prstGeom>
          <a:ln w="9360">
            <a:solidFill>
              <a:srgbClr val="3891A7"/>
            </a:solidFill>
            <a:round/>
          </a:ln>
        </p:spPr>
      </p:sp>
      <p:sp>
        <p:nvSpPr>
          <p:cNvPr id="263" name="Line 13"/>
          <p:cNvSpPr/>
          <p:nvPr/>
        </p:nvSpPr>
        <p:spPr>
          <a:xfrm flipH="1">
            <a:off x="6831766" y="4291920"/>
            <a:ext cx="260282" cy="693180"/>
          </a:xfrm>
          <a:prstGeom prst="line">
            <a:avLst/>
          </a:prstGeom>
          <a:ln w="9360">
            <a:solidFill>
              <a:srgbClr val="3891A7"/>
            </a:solidFill>
            <a:round/>
          </a:ln>
        </p:spPr>
      </p:sp>
      <p:sp>
        <p:nvSpPr>
          <p:cNvPr id="268" name="Line 18"/>
          <p:cNvSpPr/>
          <p:nvPr/>
        </p:nvSpPr>
        <p:spPr>
          <a:xfrm flipH="1">
            <a:off x="4422642" y="2158566"/>
            <a:ext cx="149357" cy="410394"/>
          </a:xfrm>
          <a:prstGeom prst="line">
            <a:avLst/>
          </a:prstGeom>
          <a:ln w="9360">
            <a:solidFill>
              <a:srgbClr val="3891A7"/>
            </a:solidFill>
            <a:round/>
          </a:ln>
        </p:spPr>
      </p:sp>
      <p:grpSp>
        <p:nvGrpSpPr>
          <p:cNvPr id="2" name="Group 1"/>
          <p:cNvGrpSpPr/>
          <p:nvPr/>
        </p:nvGrpSpPr>
        <p:grpSpPr>
          <a:xfrm>
            <a:off x="4374540" y="855315"/>
            <a:ext cx="4163040" cy="1402920"/>
            <a:chOff x="4189320" y="1232640"/>
            <a:chExt cx="4163040" cy="1402920"/>
          </a:xfrm>
        </p:grpSpPr>
        <p:sp>
          <p:nvSpPr>
            <p:cNvPr id="265" name="CustomShape 15"/>
            <p:cNvSpPr/>
            <p:nvPr/>
          </p:nvSpPr>
          <p:spPr>
            <a:xfrm>
              <a:off x="4189320" y="1700640"/>
              <a:ext cx="957600" cy="934920"/>
            </a:xfrm>
            <a:prstGeom prst="ellipse">
              <a:avLst/>
            </a:prstGeom>
            <a:solidFill>
              <a:srgbClr val="3891A7"/>
            </a:solidFill>
            <a:ln w="25560">
              <a:solidFill>
                <a:srgbClr val="296B7B"/>
              </a:solidFill>
              <a:round/>
            </a:ln>
          </p:spPr>
          <p:txBody>
            <a:bodyPr lIns="90000" tIns="45000" rIns="90000" bIns="45000" anchor="ctr"/>
            <a:lstStyle/>
            <a:p>
              <a:pPr algn="ctr">
                <a:lnSpc>
                  <a:spcPct val="100000"/>
                </a:lnSpc>
              </a:pPr>
              <a:r>
                <a:rPr lang="es-AR" sz="2400">
                  <a:solidFill>
                    <a:srgbClr val="FFFFFF"/>
                  </a:solidFill>
                  <a:latin typeface="Gill Sans MT"/>
                </a:rPr>
                <a:t>Día</a:t>
              </a:r>
              <a:endParaRPr lang="es-AR" sz="2400"/>
            </a:p>
          </p:txBody>
        </p:sp>
        <p:sp>
          <p:nvSpPr>
            <p:cNvPr id="266" name="CustomShape 16"/>
            <p:cNvSpPr/>
            <p:nvPr/>
          </p:nvSpPr>
          <p:spPr>
            <a:xfrm>
              <a:off x="5751720" y="1451607"/>
              <a:ext cx="1038600" cy="965073"/>
            </a:xfrm>
            <a:prstGeom prst="ellipse">
              <a:avLst/>
            </a:prstGeom>
            <a:solidFill>
              <a:srgbClr val="3891A7"/>
            </a:solidFill>
            <a:ln w="25560">
              <a:solidFill>
                <a:srgbClr val="296B7B"/>
              </a:solidFill>
              <a:round/>
            </a:ln>
          </p:spPr>
          <p:txBody>
            <a:bodyPr lIns="90000" tIns="45000" rIns="90000" bIns="45000" anchor="ctr"/>
            <a:lstStyle/>
            <a:p>
              <a:pPr algn="ctr">
                <a:lnSpc>
                  <a:spcPct val="100000"/>
                </a:lnSpc>
              </a:pPr>
              <a:r>
                <a:rPr lang="es-AR" sz="2400">
                  <a:solidFill>
                    <a:srgbClr val="FFFFFF"/>
                  </a:solidFill>
                  <a:latin typeface="Gill Sans MT"/>
                </a:rPr>
                <a:t>Mes</a:t>
              </a:r>
              <a:endParaRPr lang="es-AR"/>
            </a:p>
          </p:txBody>
        </p:sp>
        <p:sp>
          <p:nvSpPr>
            <p:cNvPr id="267" name="CustomShape 17"/>
            <p:cNvSpPr/>
            <p:nvPr/>
          </p:nvSpPr>
          <p:spPr>
            <a:xfrm>
              <a:off x="7394760" y="1232640"/>
              <a:ext cx="957600" cy="934920"/>
            </a:xfrm>
            <a:prstGeom prst="ellipse">
              <a:avLst/>
            </a:prstGeom>
            <a:solidFill>
              <a:srgbClr val="3891A7"/>
            </a:solidFill>
            <a:ln w="25560">
              <a:solidFill>
                <a:srgbClr val="296B7B"/>
              </a:solidFill>
              <a:round/>
            </a:ln>
          </p:spPr>
          <p:txBody>
            <a:bodyPr lIns="90000" tIns="45000" rIns="90000" bIns="45000" anchor="ctr"/>
            <a:lstStyle/>
            <a:p>
              <a:pPr algn="ctr">
                <a:lnSpc>
                  <a:spcPct val="100000"/>
                </a:lnSpc>
              </a:pPr>
              <a:r>
                <a:rPr lang="es-AR">
                  <a:solidFill>
                    <a:srgbClr val="FFFFFF"/>
                  </a:solidFill>
                  <a:latin typeface="Gill Sans MT"/>
                </a:rPr>
                <a:t>Año</a:t>
              </a:r>
              <a:endParaRPr lang="es-AR"/>
            </a:p>
          </p:txBody>
        </p:sp>
        <p:sp>
          <p:nvSpPr>
            <p:cNvPr id="269" name="Line 19"/>
            <p:cNvSpPr/>
            <p:nvPr/>
          </p:nvSpPr>
          <p:spPr>
            <a:xfrm flipH="1">
              <a:off x="5148000" y="1949760"/>
              <a:ext cx="603360" cy="218880"/>
            </a:xfrm>
            <a:prstGeom prst="line">
              <a:avLst/>
            </a:prstGeom>
            <a:ln w="9360">
              <a:solidFill>
                <a:srgbClr val="3891A7"/>
              </a:solidFill>
              <a:round/>
            </a:ln>
          </p:spPr>
        </p:sp>
        <p:sp>
          <p:nvSpPr>
            <p:cNvPr id="270" name="Line 20"/>
            <p:cNvSpPr/>
            <p:nvPr/>
          </p:nvSpPr>
          <p:spPr>
            <a:xfrm flipH="1">
              <a:off x="6710040" y="1700640"/>
              <a:ext cx="684720" cy="249120"/>
            </a:xfrm>
            <a:prstGeom prst="line">
              <a:avLst/>
            </a:prstGeom>
            <a:ln w="9360">
              <a:solidFill>
                <a:srgbClr val="3891A7"/>
              </a:solidFill>
              <a:round/>
            </a:ln>
          </p:spPr>
        </p:sp>
      </p:grpSp>
      <p:sp>
        <p:nvSpPr>
          <p:cNvPr id="271" name="CustomShape 21"/>
          <p:cNvSpPr/>
          <p:nvPr/>
        </p:nvSpPr>
        <p:spPr>
          <a:xfrm rot="5400000" flipH="1" flipV="1">
            <a:off x="7712640" y="2671560"/>
            <a:ext cx="335880" cy="330840"/>
          </a:xfrm>
          <a:prstGeom prst="bentConnector2">
            <a:avLst/>
          </a:prstGeom>
          <a:noFill/>
          <a:ln w="9360">
            <a:solidFill>
              <a:srgbClr val="3891A7"/>
            </a:solidFill>
            <a:round/>
          </a:ln>
        </p:spPr>
      </p:sp>
      <p:sp>
        <p:nvSpPr>
          <p:cNvPr id="272" name="CustomShape 22"/>
          <p:cNvSpPr/>
          <p:nvPr/>
        </p:nvSpPr>
        <p:spPr>
          <a:xfrm>
            <a:off x="7588800" y="4249800"/>
            <a:ext cx="294478" cy="519480"/>
          </a:xfrm>
          <a:prstGeom prst="bentConnector3">
            <a:avLst>
              <a:gd name="adj1" fmla="val 468"/>
            </a:avLst>
          </a:prstGeom>
          <a:noFill/>
          <a:ln w="9360">
            <a:solidFill>
              <a:srgbClr val="3891A7"/>
            </a:solidFill>
            <a:round/>
          </a:ln>
        </p:spPr>
      </p:sp>
      <p:sp>
        <p:nvSpPr>
          <p:cNvPr id="273" name="CustomShape 23"/>
          <p:cNvSpPr/>
          <p:nvPr/>
        </p:nvSpPr>
        <p:spPr>
          <a:xfrm>
            <a:off x="7970580" y="2482659"/>
            <a:ext cx="1134000" cy="379080"/>
          </a:xfrm>
          <a:prstGeom prst="rect">
            <a:avLst/>
          </a:prstGeom>
          <a:noFill/>
          <a:ln>
            <a:noFill/>
          </a:ln>
        </p:spPr>
        <p:txBody>
          <a:bodyPr lIns="90000" tIns="45000" rIns="90000" bIns="45000"/>
          <a:lstStyle/>
          <a:p>
            <a:pPr>
              <a:lnSpc>
                <a:spcPct val="100000"/>
              </a:lnSpc>
            </a:pPr>
            <a:r>
              <a:rPr lang="es-AR" sz="2000">
                <a:solidFill>
                  <a:srgbClr val="000000"/>
                </a:solidFill>
                <a:latin typeface="Gill Sans MT"/>
              </a:rPr>
              <a:t>Nombre</a:t>
            </a:r>
            <a:endParaRPr lang="es-AR" sz="2000"/>
          </a:p>
        </p:txBody>
      </p:sp>
      <p:sp>
        <p:nvSpPr>
          <p:cNvPr id="274" name="CustomShape 24"/>
          <p:cNvSpPr/>
          <p:nvPr/>
        </p:nvSpPr>
        <p:spPr>
          <a:xfrm>
            <a:off x="7883278" y="4348620"/>
            <a:ext cx="1221301" cy="637560"/>
          </a:xfrm>
          <a:prstGeom prst="rect">
            <a:avLst/>
          </a:prstGeom>
          <a:noFill/>
          <a:ln>
            <a:noFill/>
          </a:ln>
        </p:spPr>
        <p:txBody>
          <a:bodyPr lIns="90000" tIns="45000" rIns="90000" bIns="45000"/>
          <a:lstStyle/>
          <a:p>
            <a:pPr>
              <a:lnSpc>
                <a:spcPct val="100000"/>
              </a:lnSpc>
            </a:pPr>
            <a:r>
              <a:rPr lang="es-AR" sz="2000">
                <a:solidFill>
                  <a:srgbClr val="000000"/>
                </a:solidFill>
                <a:latin typeface="Gill Sans MT"/>
              </a:rPr>
              <a:t>Grupo etario</a:t>
            </a:r>
            <a:endParaRPr lang="es-AR" sz="200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252248" y="0"/>
            <a:ext cx="8639504" cy="819807"/>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Diseño Físico</a:t>
            </a:r>
            <a:endParaRPr lang="es-ES" dirty="0"/>
          </a:p>
        </p:txBody>
      </p:sp>
      <p:sp>
        <p:nvSpPr>
          <p:cNvPr id="276" name="CustomShape 2"/>
          <p:cNvSpPr/>
          <p:nvPr/>
        </p:nvSpPr>
        <p:spPr>
          <a:xfrm>
            <a:off x="252248" y="819807"/>
            <a:ext cx="8671035" cy="5907564"/>
          </a:xfrm>
          <a:prstGeom prst="rect">
            <a:avLst/>
          </a:prstGeom>
          <a:noFill/>
          <a:ln>
            <a:noFill/>
          </a:ln>
        </p:spPr>
        <p:txBody>
          <a:bodyPr lIns="90000" tIns="45000" rIns="90000" bIns="45000">
            <a:normAutofit lnSpcReduction="10000"/>
          </a:bodyPr>
          <a:lstStyle/>
          <a:p>
            <a:pPr marL="261938" indent="-261938">
              <a:lnSpc>
                <a:spcPct val="100000"/>
              </a:lnSpc>
              <a:buSzPct val="80000"/>
              <a:buFont typeface="Wingdings 2" charset="2"/>
              <a:buChar char=""/>
            </a:pPr>
            <a:r>
              <a:rPr lang="es-ES" sz="2500" dirty="0">
                <a:solidFill>
                  <a:srgbClr val="000000"/>
                </a:solidFill>
                <a:latin typeface="Gill Sans MT"/>
              </a:rPr>
              <a:t>Debemos pasar del modelo conceptual al modelo físico. </a:t>
            </a:r>
            <a:endParaRPr lang="es-ES" sz="2500" dirty="0"/>
          </a:p>
          <a:p>
            <a:pPr marL="261938" indent="-261938">
              <a:lnSpc>
                <a:spcPct val="100000"/>
              </a:lnSpc>
              <a:buSzPct val="80000"/>
              <a:buFont typeface="Wingdings 2" charset="2"/>
              <a:buChar char=""/>
            </a:pPr>
            <a:r>
              <a:rPr lang="es-ES" sz="2500" dirty="0">
                <a:solidFill>
                  <a:srgbClr val="000000"/>
                </a:solidFill>
                <a:latin typeface="Gill Sans MT"/>
              </a:rPr>
              <a:t>Armar un modelo físico es dar un soporte en tablas a todos los objetos identificados en el modelo multidimensional.</a:t>
            </a:r>
            <a:endParaRPr lang="es-ES" sz="2500" dirty="0"/>
          </a:p>
          <a:p>
            <a:pPr marL="261938" indent="-261938">
              <a:lnSpc>
                <a:spcPct val="100000"/>
              </a:lnSpc>
              <a:buSzPct val="80000"/>
              <a:buFont typeface="Wingdings 2" charset="2"/>
              <a:buChar char=""/>
            </a:pPr>
            <a:r>
              <a:rPr lang="es-ES" sz="2500" dirty="0">
                <a:solidFill>
                  <a:srgbClr val="000000"/>
                </a:solidFill>
                <a:latin typeface="Gill Sans MT"/>
              </a:rPr>
              <a:t>Lo que se define en esta etapa son las tablas del data </a:t>
            </a:r>
            <a:r>
              <a:rPr lang="es-ES" sz="2500" dirty="0" err="1">
                <a:solidFill>
                  <a:srgbClr val="000000"/>
                </a:solidFill>
                <a:latin typeface="Gill Sans MT"/>
              </a:rPr>
              <a:t>warehouse</a:t>
            </a:r>
            <a:r>
              <a:rPr lang="es-ES" sz="2500" dirty="0">
                <a:solidFill>
                  <a:srgbClr val="000000"/>
                </a:solidFill>
                <a:latin typeface="Gill Sans MT"/>
              </a:rPr>
              <a:t>.</a:t>
            </a:r>
            <a:endParaRPr lang="es-ES" sz="2500" dirty="0"/>
          </a:p>
          <a:p>
            <a:pPr marL="261938" indent="-261938">
              <a:lnSpc>
                <a:spcPct val="100000"/>
              </a:lnSpc>
              <a:buSzPct val="80000"/>
              <a:buFont typeface="Wingdings 2" charset="2"/>
              <a:buChar char=""/>
            </a:pPr>
            <a:r>
              <a:rPr lang="es-ES" sz="2500" dirty="0">
                <a:solidFill>
                  <a:srgbClr val="000000"/>
                </a:solidFill>
                <a:latin typeface="Gill Sans MT"/>
              </a:rPr>
              <a:t>El modelo físico se compone exclusivamente de tablas y columnas.</a:t>
            </a:r>
            <a:endParaRPr lang="es-ES" sz="2500" dirty="0"/>
          </a:p>
          <a:p>
            <a:pPr marL="261938" indent="-261938">
              <a:lnSpc>
                <a:spcPct val="100000"/>
              </a:lnSpc>
              <a:buSzPct val="80000"/>
              <a:buFont typeface="Wingdings 2" charset="2"/>
              <a:buChar char=""/>
            </a:pPr>
            <a:r>
              <a:rPr lang="es-ES" sz="2500" dirty="0">
                <a:solidFill>
                  <a:srgbClr val="000000"/>
                </a:solidFill>
                <a:latin typeface="Gill Sans MT"/>
              </a:rPr>
              <a:t>Las tablas </a:t>
            </a:r>
            <a:r>
              <a:rPr lang="es-ES" sz="2500" i="1" dirty="0">
                <a:solidFill>
                  <a:srgbClr val="000000"/>
                </a:solidFill>
                <a:latin typeface="Gill Sans MT"/>
              </a:rPr>
              <a:t>look up </a:t>
            </a:r>
            <a:r>
              <a:rPr lang="es-ES" sz="2500" dirty="0">
                <a:solidFill>
                  <a:srgbClr val="000000"/>
                </a:solidFill>
                <a:latin typeface="Gill Sans MT"/>
              </a:rPr>
              <a:t>o de dimensión son las que almacenan los elementos de un atributo.</a:t>
            </a:r>
            <a:endParaRPr lang="es-ES" sz="2500" dirty="0"/>
          </a:p>
          <a:p>
            <a:pPr marL="261938" indent="-261938">
              <a:lnSpc>
                <a:spcPct val="100000"/>
              </a:lnSpc>
              <a:buSzPct val="80000"/>
              <a:buFont typeface="Wingdings 2" charset="2"/>
              <a:buChar char=""/>
            </a:pPr>
            <a:r>
              <a:rPr lang="es-ES" sz="2500" dirty="0">
                <a:solidFill>
                  <a:srgbClr val="000000"/>
                </a:solidFill>
                <a:latin typeface="Gill Sans MT"/>
              </a:rPr>
              <a:t>Será esquema </a:t>
            </a:r>
            <a:r>
              <a:rPr lang="es-ES" sz="2500" i="1" dirty="0" err="1">
                <a:solidFill>
                  <a:srgbClr val="000000"/>
                </a:solidFill>
                <a:latin typeface="Gill Sans MT"/>
              </a:rPr>
              <a:t>Snowflake</a:t>
            </a:r>
            <a:r>
              <a:rPr lang="es-ES" sz="2500" dirty="0">
                <a:solidFill>
                  <a:srgbClr val="000000"/>
                </a:solidFill>
                <a:latin typeface="Gill Sans MT"/>
              </a:rPr>
              <a:t> si se crea una tabla por atributo.</a:t>
            </a:r>
            <a:endParaRPr lang="es-ES" sz="2500" dirty="0"/>
          </a:p>
          <a:p>
            <a:pPr marL="261938" indent="-261938">
              <a:lnSpc>
                <a:spcPct val="100000"/>
              </a:lnSpc>
              <a:buSzPct val="80000"/>
              <a:buFont typeface="Wingdings 2" charset="2"/>
              <a:buChar char=""/>
            </a:pPr>
            <a:r>
              <a:rPr lang="es-ES" sz="2500" dirty="0">
                <a:solidFill>
                  <a:srgbClr val="000000"/>
                </a:solidFill>
                <a:latin typeface="Gill Sans MT"/>
              </a:rPr>
              <a:t>Será esquema </a:t>
            </a:r>
            <a:r>
              <a:rPr lang="es-ES" sz="2500" i="1" dirty="0" err="1">
                <a:solidFill>
                  <a:srgbClr val="000000"/>
                </a:solidFill>
                <a:latin typeface="Gill Sans MT"/>
              </a:rPr>
              <a:t>Star</a:t>
            </a:r>
            <a:r>
              <a:rPr lang="es-ES" sz="2500" i="1" dirty="0">
                <a:solidFill>
                  <a:srgbClr val="000000"/>
                </a:solidFill>
                <a:latin typeface="Gill Sans MT"/>
              </a:rPr>
              <a:t> </a:t>
            </a:r>
            <a:r>
              <a:rPr lang="es-ES" sz="2500" dirty="0">
                <a:solidFill>
                  <a:srgbClr val="000000"/>
                </a:solidFill>
                <a:latin typeface="Gill Sans MT"/>
              </a:rPr>
              <a:t>si se crea una tabla por dimensión.</a:t>
            </a:r>
            <a:endParaRPr lang="es-ES" sz="2500" dirty="0"/>
          </a:p>
          <a:p>
            <a:pPr marL="261938" indent="-261938">
              <a:lnSpc>
                <a:spcPct val="100000"/>
              </a:lnSpc>
              <a:buSzPct val="80000"/>
              <a:buFont typeface="Wingdings 2" charset="2"/>
              <a:buChar char=""/>
            </a:pPr>
            <a:r>
              <a:rPr lang="es-ES" sz="2500" dirty="0">
                <a:solidFill>
                  <a:srgbClr val="000000"/>
                </a:solidFill>
                <a:latin typeface="Gill Sans MT"/>
              </a:rPr>
              <a:t>Las tablas </a:t>
            </a:r>
            <a:r>
              <a:rPr lang="es-ES" sz="2500" i="1" dirty="0" err="1">
                <a:solidFill>
                  <a:srgbClr val="000000"/>
                </a:solidFill>
                <a:latin typeface="Gill Sans MT"/>
              </a:rPr>
              <a:t>Fact</a:t>
            </a:r>
            <a:r>
              <a:rPr lang="es-ES" sz="2500" dirty="0">
                <a:solidFill>
                  <a:srgbClr val="000000"/>
                </a:solidFill>
                <a:latin typeface="Gill Sans MT"/>
              </a:rPr>
              <a:t> o de hechos son las que almacenan las métricas. Tienen una columna por cada hecho + una columna por cada atributo de nivel.</a:t>
            </a:r>
            <a:endParaRPr lang="es-ES" sz="2500" dirty="0"/>
          </a:p>
          <a:p>
            <a:pPr marL="261938" indent="-261938">
              <a:lnSpc>
                <a:spcPct val="100000"/>
              </a:lnSpc>
              <a:buSzPct val="80000"/>
              <a:buFont typeface="Wingdings 2" charset="2"/>
              <a:buChar char=""/>
            </a:pPr>
            <a:r>
              <a:rPr lang="es-ES" sz="2500" dirty="0">
                <a:solidFill>
                  <a:srgbClr val="000000"/>
                </a:solidFill>
                <a:latin typeface="Gill Sans MT"/>
              </a:rPr>
              <a:t>Estas ultimas se dividen entre las tablas Base (mayor nivel de granularidad) y las agregadas (mayor nivel de agregación).</a:t>
            </a:r>
            <a:endParaRPr lang="es-ES" sz="2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353291" y="93878"/>
            <a:ext cx="8521069" cy="1141920"/>
          </a:xfrm>
          <a:prstGeom prst="rect">
            <a:avLst/>
          </a:prstGeom>
          <a:noFill/>
          <a:ln>
            <a:noFill/>
          </a:ln>
        </p:spPr>
        <p:txBody>
          <a:bodyPr lIns="90000" tIns="45000" rIns="90000" bIns="45000" anchor="ctr"/>
          <a:lstStyle/>
          <a:p>
            <a:pPr algn="ctr">
              <a:lnSpc>
                <a:spcPct val="100000"/>
              </a:lnSpc>
            </a:pPr>
            <a:r>
              <a:rPr lang="es-AR" sz="4300">
                <a:solidFill>
                  <a:srgbClr val="572314"/>
                </a:solidFill>
                <a:latin typeface="Gill Sans MT"/>
              </a:rPr>
              <a:t>Tipos de tablas - nomenclatura</a:t>
            </a:r>
            <a:endParaRPr lang="es-AR"/>
          </a:p>
        </p:txBody>
      </p:sp>
      <p:pic>
        <p:nvPicPr>
          <p:cNvPr id="278" name="Picture 2"/>
          <p:cNvPicPr/>
          <p:nvPr/>
        </p:nvPicPr>
        <p:blipFill>
          <a:blip r:embed="rId3"/>
          <a:stretch>
            <a:fillRect/>
          </a:stretch>
        </p:blipFill>
        <p:spPr>
          <a:xfrm>
            <a:off x="640080" y="2225160"/>
            <a:ext cx="8234280" cy="2425668"/>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412796" y="0"/>
            <a:ext cx="8318408" cy="1013206"/>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Diseño Físico - Normalización</a:t>
            </a:r>
            <a:endParaRPr lang="es-ES" dirty="0"/>
          </a:p>
        </p:txBody>
      </p:sp>
      <p:sp>
        <p:nvSpPr>
          <p:cNvPr id="280" name="CustomShape 2"/>
          <p:cNvSpPr/>
          <p:nvPr/>
        </p:nvSpPr>
        <p:spPr>
          <a:xfrm>
            <a:off x="412796" y="1013206"/>
            <a:ext cx="8318408" cy="5504057"/>
          </a:xfrm>
          <a:prstGeom prst="rect">
            <a:avLst/>
          </a:prstGeom>
          <a:noFill/>
          <a:ln>
            <a:noFill/>
          </a:ln>
        </p:spPr>
        <p:txBody>
          <a:bodyPr lIns="90000" tIns="45000" rIns="90000" bIns="45000"/>
          <a:lstStyle/>
          <a:p>
            <a:pPr marL="441325" indent="-441325">
              <a:lnSpc>
                <a:spcPct val="100000"/>
              </a:lnSpc>
              <a:buSzPct val="80000"/>
              <a:buFont typeface="Wingdings 2" charset="2"/>
              <a:buChar char=""/>
            </a:pPr>
            <a:r>
              <a:rPr lang="es-ES" sz="3200" dirty="0">
                <a:solidFill>
                  <a:srgbClr val="000000"/>
                </a:solidFill>
                <a:latin typeface="Gill Sans MT"/>
              </a:rPr>
              <a:t>Completamente normalizado: id propio, descripción, id del padre.</a:t>
            </a:r>
            <a:endParaRPr lang="es-ES" dirty="0"/>
          </a:p>
          <a:p>
            <a:pPr marL="441325" indent="-441325">
              <a:lnSpc>
                <a:spcPct val="100000"/>
              </a:lnSpc>
              <a:buSzPct val="80000"/>
              <a:buFont typeface="Wingdings 2" charset="2"/>
              <a:buChar char=""/>
            </a:pPr>
            <a:r>
              <a:rPr lang="es-ES" sz="3200" dirty="0">
                <a:solidFill>
                  <a:srgbClr val="000000"/>
                </a:solidFill>
                <a:latin typeface="Gill Sans MT"/>
              </a:rPr>
              <a:t>Moderadamente normalizado: </a:t>
            </a:r>
            <a:r>
              <a:rPr lang="es-ES" sz="3200" dirty="0" err="1">
                <a:solidFill>
                  <a:srgbClr val="000000"/>
                </a:solidFill>
                <a:latin typeface="Gill Sans MT"/>
              </a:rPr>
              <a:t>idem</a:t>
            </a:r>
            <a:r>
              <a:rPr lang="es-ES" sz="3200" dirty="0">
                <a:solidFill>
                  <a:srgbClr val="000000"/>
                </a:solidFill>
                <a:latin typeface="Gill Sans MT"/>
              </a:rPr>
              <a:t> anterior pero cada tabla tiene todas las referencias a los ancestros.</a:t>
            </a:r>
            <a:endParaRPr lang="es-ES" dirty="0"/>
          </a:p>
          <a:p>
            <a:pPr marL="441325" indent="-441325">
              <a:lnSpc>
                <a:spcPct val="100000"/>
              </a:lnSpc>
              <a:buSzPct val="80000"/>
              <a:buFont typeface="Wingdings 2" charset="2"/>
              <a:buChar char=""/>
            </a:pPr>
            <a:r>
              <a:rPr lang="es-ES" sz="3200" dirty="0">
                <a:solidFill>
                  <a:srgbClr val="000000"/>
                </a:solidFill>
                <a:latin typeface="Gill Sans MT"/>
              </a:rPr>
              <a:t>Completamente desnormalizado:  </a:t>
            </a:r>
            <a:r>
              <a:rPr lang="es-ES" sz="3200" dirty="0" err="1">
                <a:solidFill>
                  <a:srgbClr val="000000"/>
                </a:solidFill>
                <a:latin typeface="Gill Sans MT"/>
              </a:rPr>
              <a:t>idem</a:t>
            </a:r>
            <a:r>
              <a:rPr lang="es-ES" sz="3200" dirty="0">
                <a:solidFill>
                  <a:srgbClr val="000000"/>
                </a:solidFill>
                <a:latin typeface="Gill Sans MT"/>
              </a:rPr>
              <a:t> anterior más todas las descripciones.</a:t>
            </a:r>
            <a:endParaRPr lang="es-ES" dirty="0"/>
          </a:p>
          <a:p>
            <a:pPr>
              <a:lnSpc>
                <a:spcPct val="100000"/>
              </a:lnSpc>
            </a:pPr>
            <a:endParaRPr lang="es-E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34715" y="68611"/>
            <a:ext cx="8441740" cy="1013206"/>
          </a:xfrm>
          <a:prstGeom prst="rect">
            <a:avLst/>
          </a:prstGeom>
          <a:noFill/>
          <a:ln>
            <a:noFill/>
          </a:ln>
        </p:spPr>
        <p:txBody>
          <a:bodyPr lIns="90000" tIns="45000" rIns="90000" bIns="45000" anchor="ctr"/>
          <a:lstStyle/>
          <a:p>
            <a:pPr>
              <a:lnSpc>
                <a:spcPct val="100000"/>
              </a:lnSpc>
            </a:pPr>
            <a:r>
              <a:rPr lang="es-ES" sz="4300" dirty="0">
                <a:solidFill>
                  <a:srgbClr val="572314"/>
                </a:solidFill>
                <a:latin typeface="Gill Sans MT"/>
              </a:rPr>
              <a:t>Diseño Físico - Normalización</a:t>
            </a:r>
            <a:endParaRPr lang="es-ES" dirty="0"/>
          </a:p>
        </p:txBody>
      </p:sp>
      <p:pic>
        <p:nvPicPr>
          <p:cNvPr id="5" name="Imagen 4"/>
          <p:cNvPicPr>
            <a:picLocks noChangeAspect="1"/>
          </p:cNvPicPr>
          <p:nvPr/>
        </p:nvPicPr>
        <p:blipFill>
          <a:blip r:embed="rId2"/>
          <a:stretch>
            <a:fillRect/>
          </a:stretch>
        </p:blipFill>
        <p:spPr>
          <a:xfrm>
            <a:off x="715682" y="1182285"/>
            <a:ext cx="2350015" cy="1803844"/>
          </a:xfrm>
          <a:prstGeom prst="rect">
            <a:avLst/>
          </a:prstGeom>
        </p:spPr>
      </p:pic>
      <p:pic>
        <p:nvPicPr>
          <p:cNvPr id="7" name="Imagen 6"/>
          <p:cNvPicPr>
            <a:picLocks noChangeAspect="1"/>
          </p:cNvPicPr>
          <p:nvPr/>
        </p:nvPicPr>
        <p:blipFill>
          <a:blip r:embed="rId3"/>
          <a:stretch>
            <a:fillRect/>
          </a:stretch>
        </p:blipFill>
        <p:spPr>
          <a:xfrm>
            <a:off x="3581667" y="1261742"/>
            <a:ext cx="2095959" cy="1549781"/>
          </a:xfrm>
          <a:prstGeom prst="rect">
            <a:avLst/>
          </a:prstGeom>
        </p:spPr>
      </p:pic>
      <p:pic>
        <p:nvPicPr>
          <p:cNvPr id="9" name="Imagen 8"/>
          <p:cNvPicPr>
            <a:picLocks noChangeAspect="1"/>
          </p:cNvPicPr>
          <p:nvPr/>
        </p:nvPicPr>
        <p:blipFill>
          <a:blip r:embed="rId4"/>
          <a:stretch>
            <a:fillRect/>
          </a:stretch>
        </p:blipFill>
        <p:spPr>
          <a:xfrm>
            <a:off x="6193596" y="1261741"/>
            <a:ext cx="1295684" cy="1549781"/>
          </a:xfrm>
          <a:prstGeom prst="rect">
            <a:avLst/>
          </a:prstGeom>
        </p:spPr>
      </p:pic>
      <p:pic>
        <p:nvPicPr>
          <p:cNvPr id="11" name="Imagen 10"/>
          <p:cNvPicPr>
            <a:picLocks noChangeAspect="1"/>
          </p:cNvPicPr>
          <p:nvPr/>
        </p:nvPicPr>
        <p:blipFill>
          <a:blip r:embed="rId5"/>
          <a:stretch>
            <a:fillRect/>
          </a:stretch>
        </p:blipFill>
        <p:spPr>
          <a:xfrm>
            <a:off x="342457" y="3166054"/>
            <a:ext cx="3239210" cy="1803844"/>
          </a:xfrm>
          <a:prstGeom prst="rect">
            <a:avLst/>
          </a:prstGeom>
        </p:spPr>
      </p:pic>
      <p:pic>
        <p:nvPicPr>
          <p:cNvPr id="15" name="Imagen 14"/>
          <p:cNvPicPr>
            <a:picLocks noChangeAspect="1"/>
          </p:cNvPicPr>
          <p:nvPr/>
        </p:nvPicPr>
        <p:blipFill>
          <a:blip r:embed="rId6"/>
          <a:stretch>
            <a:fillRect/>
          </a:stretch>
        </p:blipFill>
        <p:spPr>
          <a:xfrm>
            <a:off x="3959411" y="3293085"/>
            <a:ext cx="4090296" cy="1549781"/>
          </a:xfrm>
          <a:prstGeom prst="rect">
            <a:avLst/>
          </a:prstGeom>
        </p:spPr>
      </p:pic>
      <p:pic>
        <p:nvPicPr>
          <p:cNvPr id="17" name="Imagen 16"/>
          <p:cNvPicPr>
            <a:picLocks noChangeAspect="1"/>
          </p:cNvPicPr>
          <p:nvPr/>
        </p:nvPicPr>
        <p:blipFill>
          <a:blip r:embed="rId7"/>
          <a:stretch>
            <a:fillRect/>
          </a:stretch>
        </p:blipFill>
        <p:spPr>
          <a:xfrm>
            <a:off x="1962062" y="5022790"/>
            <a:ext cx="4865166" cy="1803844"/>
          </a:xfrm>
          <a:prstGeom prst="rect">
            <a:avLst/>
          </a:prstGeom>
        </p:spPr>
      </p:pic>
    </p:spTree>
    <p:extLst>
      <p:ext uri="{BB962C8B-B14F-4D97-AF65-F5344CB8AC3E}">
        <p14:creationId xmlns:p14="http://schemas.microsoft.com/office/powerpoint/2010/main" val="38428401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CustomShape 1"/>
          <p:cNvSpPr/>
          <p:nvPr/>
        </p:nvSpPr>
        <p:spPr>
          <a:xfrm>
            <a:off x="731142" y="0"/>
            <a:ext cx="7497000" cy="1012371"/>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Diseño Físico</a:t>
            </a:r>
            <a:endParaRPr lang="es-ES" dirty="0"/>
          </a:p>
        </p:txBody>
      </p:sp>
      <p:sp>
        <p:nvSpPr>
          <p:cNvPr id="282" name="CustomShape 2"/>
          <p:cNvSpPr/>
          <p:nvPr/>
        </p:nvSpPr>
        <p:spPr>
          <a:xfrm>
            <a:off x="440871" y="1012371"/>
            <a:ext cx="8278586" cy="5549638"/>
          </a:xfrm>
          <a:prstGeom prst="rect">
            <a:avLst/>
          </a:prstGeom>
          <a:noFill/>
          <a:ln>
            <a:noFill/>
          </a:ln>
        </p:spPr>
        <p:txBody>
          <a:bodyPr lIns="90000" tIns="45000" rIns="90000" bIns="45000"/>
          <a:lstStyle/>
          <a:p>
            <a:pPr>
              <a:lnSpc>
                <a:spcPct val="100000"/>
              </a:lnSpc>
              <a:buSzPct val="80000"/>
              <a:buFont typeface="Wingdings 2" charset="2"/>
              <a:buChar char=""/>
            </a:pPr>
            <a:r>
              <a:rPr lang="es-ES" sz="3200" dirty="0">
                <a:solidFill>
                  <a:srgbClr val="000000"/>
                </a:solidFill>
                <a:latin typeface="Gill Sans MT"/>
              </a:rPr>
              <a:t>Claves Subrogadas </a:t>
            </a:r>
            <a:endParaRPr lang="es-ES" dirty="0"/>
          </a:p>
          <a:p>
            <a:pPr marL="800100" lvl="1" indent="-342900">
              <a:lnSpc>
                <a:spcPct val="100000"/>
              </a:lnSpc>
              <a:buFont typeface="Verdana"/>
              <a:buChar char="◦"/>
            </a:pPr>
            <a:r>
              <a:rPr lang="es-ES" sz="2800" dirty="0">
                <a:solidFill>
                  <a:srgbClr val="000000"/>
                </a:solidFill>
                <a:latin typeface="Gill Sans MT"/>
              </a:rPr>
              <a:t>Clave propia del DW</a:t>
            </a:r>
            <a:endParaRPr lang="es-ES" dirty="0"/>
          </a:p>
          <a:p>
            <a:pPr marL="800100" lvl="1" indent="-342900">
              <a:lnSpc>
                <a:spcPct val="100000"/>
              </a:lnSpc>
              <a:buFont typeface="Verdana"/>
              <a:buChar char="◦"/>
            </a:pPr>
            <a:r>
              <a:rPr lang="es-ES" sz="2800" dirty="0">
                <a:solidFill>
                  <a:srgbClr val="000000"/>
                </a:solidFill>
                <a:latin typeface="Gill Sans MT"/>
              </a:rPr>
              <a:t>Para independizarse de cambios en sistemas fuentes.</a:t>
            </a:r>
            <a:endParaRPr lang="es-ES" dirty="0"/>
          </a:p>
          <a:p>
            <a:pPr marL="800100" lvl="1" indent="-342900">
              <a:buFont typeface="Verdana"/>
              <a:buChar char="◦"/>
            </a:pPr>
            <a:r>
              <a:rPr lang="es-ES" sz="2800" dirty="0">
                <a:solidFill>
                  <a:srgbClr val="000000"/>
                </a:solidFill>
                <a:latin typeface="Gill Sans MT"/>
              </a:rPr>
              <a:t>¿Cómo identificar si las actualizaciones se refieren a un mismo elemento (individuo)?</a:t>
            </a:r>
          </a:p>
          <a:p>
            <a:pPr marL="800100" lvl="1" indent="-342900">
              <a:lnSpc>
                <a:spcPct val="100000"/>
              </a:lnSpc>
              <a:buFont typeface="Verdana"/>
              <a:buChar char="◦"/>
            </a:pPr>
            <a:r>
              <a:rPr lang="es-ES" sz="2800" dirty="0">
                <a:solidFill>
                  <a:srgbClr val="000000"/>
                </a:solidFill>
                <a:latin typeface="Gill Sans MT"/>
              </a:rPr>
              <a:t>¿Qué pasa si cambian las claves de los sistemas fuentes?</a:t>
            </a:r>
            <a:endParaRPr lang="es-E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2"/>
          <p:cNvSpPr/>
          <p:nvPr/>
        </p:nvSpPr>
        <p:spPr>
          <a:xfrm>
            <a:off x="630360" y="1012371"/>
            <a:ext cx="7883280" cy="5220360"/>
          </a:xfrm>
          <a:prstGeom prst="rect">
            <a:avLst/>
          </a:prstGeom>
          <a:noFill/>
          <a:ln>
            <a:noFill/>
          </a:ln>
        </p:spPr>
        <p:txBody>
          <a:bodyPr lIns="90000" tIns="45000" rIns="90000" bIns="45000"/>
          <a:lstStyle/>
          <a:p>
            <a:pPr>
              <a:buSzPct val="80000"/>
              <a:buFont typeface="Wingdings 2" charset="2"/>
              <a:buChar char=""/>
            </a:pPr>
            <a:r>
              <a:rPr lang="es-ES" sz="3200" dirty="0">
                <a:solidFill>
                  <a:srgbClr val="000000"/>
                </a:solidFill>
                <a:latin typeface="Gill Sans MT"/>
              </a:rPr>
              <a:t>Tipos de hechos</a:t>
            </a:r>
          </a:p>
          <a:p>
            <a:pPr marL="800100" lvl="1" indent="-342900">
              <a:buFont typeface="Verdana"/>
              <a:buChar char="◦"/>
            </a:pPr>
            <a:r>
              <a:rPr lang="es-ES" sz="2800" dirty="0">
                <a:solidFill>
                  <a:srgbClr val="000000"/>
                </a:solidFill>
                <a:latin typeface="Gill Sans MT"/>
              </a:rPr>
              <a:t>Aditivos: Se aplican operadores distribuidos y se puede agregar los datos sin perder información (sum, </a:t>
            </a:r>
            <a:r>
              <a:rPr lang="es-ES" sz="2800" dirty="0" err="1">
                <a:solidFill>
                  <a:srgbClr val="000000"/>
                </a:solidFill>
                <a:latin typeface="Gill Sans MT"/>
              </a:rPr>
              <a:t>max</a:t>
            </a:r>
            <a:r>
              <a:rPr lang="es-ES" sz="2800" dirty="0">
                <a:solidFill>
                  <a:srgbClr val="000000"/>
                </a:solidFill>
                <a:latin typeface="Gill Sans MT"/>
              </a:rPr>
              <a:t>, min etc.)</a:t>
            </a:r>
          </a:p>
          <a:p>
            <a:pPr marL="800100" lvl="1" indent="-342900">
              <a:buFont typeface="Verdana"/>
              <a:buChar char="◦"/>
            </a:pPr>
            <a:r>
              <a:rPr lang="es-ES" sz="2800" dirty="0">
                <a:solidFill>
                  <a:srgbClr val="000000"/>
                </a:solidFill>
                <a:latin typeface="Gill Sans MT"/>
              </a:rPr>
              <a:t>Semi Aditivos: Se pueden agregar en algunas dimensiones y en otras no. (Ej. ¿Cuántos productos teníamos en stock el 1/6?) </a:t>
            </a:r>
          </a:p>
          <a:p>
            <a:pPr marL="800100" lvl="1" indent="-342900">
              <a:buFont typeface="Verdana"/>
              <a:buChar char="◦"/>
            </a:pPr>
            <a:r>
              <a:rPr lang="es-ES" sz="2800" dirty="0">
                <a:solidFill>
                  <a:srgbClr val="000000"/>
                </a:solidFill>
                <a:latin typeface="Gill Sans MT"/>
              </a:rPr>
              <a:t>No Aditivos: No es posible obtener la misma información. (Ej. Moda, Mediana)</a:t>
            </a:r>
          </a:p>
        </p:txBody>
      </p:sp>
      <p:sp>
        <p:nvSpPr>
          <p:cNvPr id="4" name="CustomShape 1">
            <a:extLst>
              <a:ext uri="{FF2B5EF4-FFF2-40B4-BE49-F238E27FC236}">
                <a16:creationId xmlns:a16="http://schemas.microsoft.com/office/drawing/2014/main" id="{ABAAB643-E080-44D9-A626-EB7D0F7BA851}"/>
              </a:ext>
            </a:extLst>
          </p:cNvPr>
          <p:cNvSpPr/>
          <p:nvPr/>
        </p:nvSpPr>
        <p:spPr>
          <a:xfrm>
            <a:off x="731142" y="0"/>
            <a:ext cx="7497000" cy="1012371"/>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Diseño Físico</a:t>
            </a:r>
            <a:endParaRPr lang="es-E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770912" y="0"/>
            <a:ext cx="7497000" cy="1098414"/>
          </a:xfrm>
          <a:prstGeom prst="rect">
            <a:avLst/>
          </a:prstGeom>
          <a:noFill/>
          <a:ln>
            <a:noFill/>
          </a:ln>
        </p:spPr>
        <p:txBody>
          <a:bodyPr lIns="90000" tIns="45000" rIns="90000" bIns="45000" anchor="ctr"/>
          <a:lstStyle/>
          <a:p>
            <a:pPr>
              <a:lnSpc>
                <a:spcPct val="100000"/>
              </a:lnSpc>
            </a:pPr>
            <a:r>
              <a:rPr lang="es-AR" sz="4300">
                <a:solidFill>
                  <a:srgbClr val="572314"/>
                </a:solidFill>
                <a:latin typeface="Gill Sans MT"/>
              </a:rPr>
              <a:t>Diseño Físico – Esquema Estrella</a:t>
            </a:r>
            <a:endParaRPr lang="es-AR"/>
          </a:p>
        </p:txBody>
      </p:sp>
      <p:graphicFrame>
        <p:nvGraphicFramePr>
          <p:cNvPr id="286" name="Table 2"/>
          <p:cNvGraphicFramePr/>
          <p:nvPr>
            <p:extLst>
              <p:ext uri="{D42A27DB-BD31-4B8C-83A1-F6EECF244321}">
                <p14:modId xmlns:p14="http://schemas.microsoft.com/office/powerpoint/2010/main" val="3158944416"/>
              </p:ext>
            </p:extLst>
          </p:nvPr>
        </p:nvGraphicFramePr>
        <p:xfrm>
          <a:off x="3362926" y="2091820"/>
          <a:ext cx="2017862" cy="3744272"/>
        </p:xfrm>
        <a:graphic>
          <a:graphicData uri="http://schemas.openxmlformats.org/drawingml/2006/table">
            <a:tbl>
              <a:tblPr/>
              <a:tblGrid>
                <a:gridCol w="2017862">
                  <a:extLst>
                    <a:ext uri="{9D8B030D-6E8A-4147-A177-3AD203B41FA5}">
                      <a16:colId xmlns:a16="http://schemas.microsoft.com/office/drawing/2014/main" val="20000"/>
                    </a:ext>
                  </a:extLst>
                </a:gridCol>
              </a:tblGrid>
              <a:tr h="456008">
                <a:tc>
                  <a:txBody>
                    <a:bodyPr/>
                    <a:lstStyle/>
                    <a:p>
                      <a:pPr>
                        <a:lnSpc>
                          <a:spcPct val="100000"/>
                        </a:lnSpc>
                      </a:pPr>
                      <a:r>
                        <a:rPr lang="en-US" sz="1600" dirty="0">
                          <a:solidFill>
                            <a:srgbClr val="000000"/>
                          </a:solidFill>
                          <a:latin typeface="Calibri"/>
                        </a:rPr>
                        <a:t>H_CONSULTA_MEDICA</a:t>
                      </a:r>
                      <a:endParaRPr sz="1800" dirty="0"/>
                    </a:p>
                  </a:txBody>
                  <a:tcPr>
                    <a:solidFill>
                      <a:schemeClr val="accent2"/>
                    </a:solidFill>
                  </a:tcPr>
                </a:tc>
                <a:extLst>
                  <a:ext uri="{0D108BD9-81ED-4DB2-BD59-A6C34878D82A}">
                    <a16:rowId xmlns:a16="http://schemas.microsoft.com/office/drawing/2014/main" val="10000"/>
                  </a:ext>
                </a:extLst>
              </a:tr>
              <a:tr h="456008">
                <a:tc>
                  <a:txBody>
                    <a:bodyPr/>
                    <a:lstStyle/>
                    <a:p>
                      <a:pPr>
                        <a:lnSpc>
                          <a:spcPct val="100000"/>
                        </a:lnSpc>
                      </a:pPr>
                      <a:r>
                        <a:rPr lang="en-US" sz="1600" dirty="0" err="1">
                          <a:solidFill>
                            <a:srgbClr val="000000"/>
                          </a:solidFill>
                          <a:latin typeface="Calibri"/>
                        </a:rPr>
                        <a:t>Consultas</a:t>
                      </a:r>
                      <a:r>
                        <a:rPr lang="en-US" sz="1600" dirty="0">
                          <a:solidFill>
                            <a:srgbClr val="000000"/>
                          </a:solidFill>
                          <a:latin typeface="Calibri"/>
                        </a:rPr>
                        <a:t> </a:t>
                      </a:r>
                      <a:r>
                        <a:rPr lang="en-US" sz="1600" b="1" dirty="0" err="1">
                          <a:solidFill>
                            <a:srgbClr val="000000"/>
                          </a:solidFill>
                          <a:latin typeface="Calibri"/>
                        </a:rPr>
                        <a:t>Int</a:t>
                      </a:r>
                      <a:endParaRPr sz="1800" dirty="0"/>
                    </a:p>
                  </a:txBody>
                  <a:tcPr/>
                </a:tc>
                <a:extLst>
                  <a:ext uri="{0D108BD9-81ED-4DB2-BD59-A6C34878D82A}">
                    <a16:rowId xmlns:a16="http://schemas.microsoft.com/office/drawing/2014/main" val="10001"/>
                  </a:ext>
                </a:extLst>
              </a:tr>
              <a:tr h="280730">
                <a:tc>
                  <a:txBody>
                    <a:bodyPr/>
                    <a:lstStyle/>
                    <a:p>
                      <a:pPr>
                        <a:lnSpc>
                          <a:spcPct val="100000"/>
                        </a:lnSpc>
                      </a:pPr>
                      <a:r>
                        <a:rPr lang="en-US" sz="1600" dirty="0">
                          <a:solidFill>
                            <a:srgbClr val="000000"/>
                          </a:solidFill>
                          <a:latin typeface="Calibri"/>
                        </a:rPr>
                        <a:t>Pago</a:t>
                      </a:r>
                      <a:r>
                        <a:rPr lang="en-US" sz="1600" b="1" dirty="0">
                          <a:solidFill>
                            <a:srgbClr val="000000"/>
                          </a:solidFill>
                          <a:latin typeface="Calibri"/>
                        </a:rPr>
                        <a:t> Float</a:t>
                      </a:r>
                      <a:endParaRPr sz="1800" dirty="0"/>
                    </a:p>
                  </a:txBody>
                  <a:tcPr/>
                </a:tc>
                <a:extLst>
                  <a:ext uri="{0D108BD9-81ED-4DB2-BD59-A6C34878D82A}">
                    <a16:rowId xmlns:a16="http://schemas.microsoft.com/office/drawing/2014/main" val="10002"/>
                  </a:ext>
                </a:extLst>
              </a:tr>
              <a:tr h="280730">
                <a:tc>
                  <a:txBody>
                    <a:bodyPr/>
                    <a:lstStyle/>
                    <a:p>
                      <a:pPr>
                        <a:lnSpc>
                          <a:spcPct val="100000"/>
                        </a:lnSpc>
                      </a:pPr>
                      <a:r>
                        <a:rPr lang="en-US" sz="1600" dirty="0" err="1">
                          <a:solidFill>
                            <a:srgbClr val="000000"/>
                          </a:solidFill>
                          <a:latin typeface="Calibri"/>
                        </a:rPr>
                        <a:t>Muestras</a:t>
                      </a:r>
                      <a:r>
                        <a:rPr lang="en-US" sz="1600" dirty="0">
                          <a:solidFill>
                            <a:srgbClr val="000000"/>
                          </a:solidFill>
                          <a:latin typeface="Calibri"/>
                        </a:rPr>
                        <a:t> </a:t>
                      </a:r>
                      <a:r>
                        <a:rPr lang="en-US" sz="1600" b="1" dirty="0" err="1">
                          <a:solidFill>
                            <a:srgbClr val="000000"/>
                          </a:solidFill>
                          <a:latin typeface="Calibri"/>
                        </a:rPr>
                        <a:t>Int</a:t>
                      </a:r>
                      <a:endParaRPr sz="1800" dirty="0"/>
                    </a:p>
                  </a:txBody>
                  <a:tcPr/>
                </a:tc>
                <a:extLst>
                  <a:ext uri="{0D108BD9-81ED-4DB2-BD59-A6C34878D82A}">
                    <a16:rowId xmlns:a16="http://schemas.microsoft.com/office/drawing/2014/main" val="10003"/>
                  </a:ext>
                </a:extLst>
              </a:tr>
              <a:tr h="280730">
                <a:tc>
                  <a:txBody>
                    <a:bodyPr/>
                    <a:lstStyle/>
                    <a:p>
                      <a:pPr>
                        <a:lnSpc>
                          <a:spcPct val="100000"/>
                        </a:lnSpc>
                      </a:pPr>
                      <a:r>
                        <a:rPr lang="en-US" sz="1600" dirty="0" err="1">
                          <a:solidFill>
                            <a:srgbClr val="000000"/>
                          </a:solidFill>
                          <a:latin typeface="Calibri"/>
                        </a:rPr>
                        <a:t>Turnos</a:t>
                      </a:r>
                      <a:r>
                        <a:rPr lang="en-US" sz="1600" dirty="0">
                          <a:solidFill>
                            <a:srgbClr val="000000"/>
                          </a:solidFill>
                          <a:latin typeface="Calibri"/>
                        </a:rPr>
                        <a:t> </a:t>
                      </a:r>
                      <a:r>
                        <a:rPr lang="en-US" sz="1600" b="1" dirty="0" err="1">
                          <a:solidFill>
                            <a:srgbClr val="000000"/>
                          </a:solidFill>
                          <a:latin typeface="Calibri"/>
                        </a:rPr>
                        <a:t>Int</a:t>
                      </a:r>
                      <a:endParaRPr sz="1800" dirty="0"/>
                    </a:p>
                  </a:txBody>
                  <a:tcPr/>
                </a:tc>
                <a:extLst>
                  <a:ext uri="{0D108BD9-81ED-4DB2-BD59-A6C34878D82A}">
                    <a16:rowId xmlns:a16="http://schemas.microsoft.com/office/drawing/2014/main" val="10004"/>
                  </a:ext>
                </a:extLst>
              </a:tr>
              <a:tr h="456008">
                <a:tc>
                  <a:txBody>
                    <a:bodyPr/>
                    <a:lstStyle/>
                    <a:p>
                      <a:pPr>
                        <a:lnSpc>
                          <a:spcPct val="100000"/>
                        </a:lnSpc>
                      </a:pPr>
                      <a:r>
                        <a:rPr lang="en-US" sz="1600" dirty="0" err="1">
                          <a:solidFill>
                            <a:srgbClr val="000000"/>
                          </a:solidFill>
                          <a:latin typeface="Calibri"/>
                        </a:rPr>
                        <a:t>ID_Practica</a:t>
                      </a:r>
                      <a:r>
                        <a:rPr lang="en-US" sz="1600" dirty="0">
                          <a:solidFill>
                            <a:srgbClr val="000000"/>
                          </a:solidFill>
                          <a:latin typeface="Calibri"/>
                        </a:rPr>
                        <a:t> </a:t>
                      </a:r>
                      <a:r>
                        <a:rPr lang="en-US" sz="1600" b="1" dirty="0" err="1">
                          <a:solidFill>
                            <a:srgbClr val="000000"/>
                          </a:solidFill>
                          <a:latin typeface="Calibri"/>
                        </a:rPr>
                        <a:t>Int</a:t>
                      </a:r>
                      <a:endParaRPr sz="1800" dirty="0"/>
                    </a:p>
                  </a:txBody>
                  <a:tcPr/>
                </a:tc>
                <a:extLst>
                  <a:ext uri="{0D108BD9-81ED-4DB2-BD59-A6C34878D82A}">
                    <a16:rowId xmlns:a16="http://schemas.microsoft.com/office/drawing/2014/main" val="10005"/>
                  </a:ext>
                </a:extLst>
              </a:tr>
              <a:tr h="456008">
                <a:tc>
                  <a:txBody>
                    <a:bodyPr/>
                    <a:lstStyle/>
                    <a:p>
                      <a:pPr>
                        <a:lnSpc>
                          <a:spcPct val="100000"/>
                        </a:lnSpc>
                      </a:pPr>
                      <a:r>
                        <a:rPr lang="en-US" sz="1600" dirty="0" err="1">
                          <a:solidFill>
                            <a:srgbClr val="000000"/>
                          </a:solidFill>
                          <a:latin typeface="Calibri"/>
                        </a:rPr>
                        <a:t>ID_Centro</a:t>
                      </a:r>
                      <a:r>
                        <a:rPr lang="en-US" sz="1600" b="1" dirty="0">
                          <a:solidFill>
                            <a:srgbClr val="000000"/>
                          </a:solidFill>
                          <a:latin typeface="Calibri"/>
                        </a:rPr>
                        <a:t> </a:t>
                      </a:r>
                      <a:r>
                        <a:rPr lang="en-US" sz="1600" b="1" dirty="0" err="1">
                          <a:solidFill>
                            <a:srgbClr val="000000"/>
                          </a:solidFill>
                          <a:latin typeface="Calibri"/>
                        </a:rPr>
                        <a:t>Int</a:t>
                      </a:r>
                      <a:endParaRPr sz="1800" dirty="0"/>
                    </a:p>
                  </a:txBody>
                  <a:tcPr/>
                </a:tc>
                <a:extLst>
                  <a:ext uri="{0D108BD9-81ED-4DB2-BD59-A6C34878D82A}">
                    <a16:rowId xmlns:a16="http://schemas.microsoft.com/office/drawing/2014/main" val="10006"/>
                  </a:ext>
                </a:extLst>
              </a:tr>
              <a:tr h="280730">
                <a:tc>
                  <a:txBody>
                    <a:bodyPr/>
                    <a:lstStyle/>
                    <a:p>
                      <a:pPr>
                        <a:lnSpc>
                          <a:spcPct val="100000"/>
                        </a:lnSpc>
                      </a:pPr>
                      <a:r>
                        <a:rPr lang="en-US" sz="1600" dirty="0" err="1">
                          <a:solidFill>
                            <a:srgbClr val="000000"/>
                          </a:solidFill>
                          <a:latin typeface="Calibri"/>
                        </a:rPr>
                        <a:t>ID_Dia</a:t>
                      </a:r>
                      <a:r>
                        <a:rPr lang="en-US" sz="1600" b="1" dirty="0">
                          <a:solidFill>
                            <a:srgbClr val="000000"/>
                          </a:solidFill>
                          <a:latin typeface="Calibri"/>
                        </a:rPr>
                        <a:t> </a:t>
                      </a:r>
                      <a:r>
                        <a:rPr lang="en-US" sz="1600" b="1" dirty="0" err="1">
                          <a:solidFill>
                            <a:srgbClr val="000000"/>
                          </a:solidFill>
                          <a:latin typeface="Calibri"/>
                        </a:rPr>
                        <a:t>Int</a:t>
                      </a:r>
                      <a:endParaRPr sz="1800" dirty="0"/>
                    </a:p>
                  </a:txBody>
                  <a:tcPr/>
                </a:tc>
                <a:extLst>
                  <a:ext uri="{0D108BD9-81ED-4DB2-BD59-A6C34878D82A}">
                    <a16:rowId xmlns:a16="http://schemas.microsoft.com/office/drawing/2014/main" val="10007"/>
                  </a:ext>
                </a:extLst>
              </a:tr>
              <a:tr h="456008">
                <a:tc>
                  <a:txBody>
                    <a:bodyPr/>
                    <a:lstStyle/>
                    <a:p>
                      <a:pPr>
                        <a:lnSpc>
                          <a:spcPct val="100000"/>
                        </a:lnSpc>
                      </a:pPr>
                      <a:r>
                        <a:rPr lang="en-US" sz="1600" dirty="0" err="1">
                          <a:solidFill>
                            <a:srgbClr val="000000"/>
                          </a:solidFill>
                          <a:latin typeface="Calibri"/>
                        </a:rPr>
                        <a:t>ID_Paciente</a:t>
                      </a:r>
                      <a:r>
                        <a:rPr lang="en-US" sz="1600" dirty="0">
                          <a:solidFill>
                            <a:srgbClr val="000000"/>
                          </a:solidFill>
                          <a:latin typeface="Calibri"/>
                        </a:rPr>
                        <a:t> </a:t>
                      </a:r>
                      <a:r>
                        <a:rPr lang="en-US" sz="1600" b="1" dirty="0" err="1">
                          <a:solidFill>
                            <a:srgbClr val="000000"/>
                          </a:solidFill>
                          <a:latin typeface="Calibri"/>
                        </a:rPr>
                        <a:t>Int</a:t>
                      </a:r>
                      <a:endParaRPr sz="1800" dirty="0"/>
                    </a:p>
                  </a:txBody>
                  <a:tcPr/>
                </a:tc>
                <a:extLst>
                  <a:ext uri="{0D108BD9-81ED-4DB2-BD59-A6C34878D82A}">
                    <a16:rowId xmlns:a16="http://schemas.microsoft.com/office/drawing/2014/main" val="10008"/>
                  </a:ext>
                </a:extLst>
              </a:tr>
            </a:tbl>
          </a:graphicData>
        </a:graphic>
      </p:graphicFrame>
      <p:sp>
        <p:nvSpPr>
          <p:cNvPr id="287" name="Line 3"/>
          <p:cNvSpPr/>
          <p:nvPr/>
        </p:nvSpPr>
        <p:spPr>
          <a:xfrm flipH="1" flipV="1">
            <a:off x="2501550" y="2291220"/>
            <a:ext cx="861376" cy="864361"/>
          </a:xfrm>
          <a:prstGeom prst="line">
            <a:avLst/>
          </a:prstGeom>
          <a:ln w="9360">
            <a:solidFill>
              <a:srgbClr val="3891A7"/>
            </a:solidFill>
            <a:round/>
          </a:ln>
        </p:spPr>
      </p:sp>
      <p:sp>
        <p:nvSpPr>
          <p:cNvPr id="288" name="Line 4"/>
          <p:cNvSpPr/>
          <p:nvPr/>
        </p:nvSpPr>
        <p:spPr>
          <a:xfrm flipH="1">
            <a:off x="2085030" y="3832469"/>
            <a:ext cx="1277896" cy="717534"/>
          </a:xfrm>
          <a:prstGeom prst="line">
            <a:avLst/>
          </a:prstGeom>
          <a:ln w="9360">
            <a:solidFill>
              <a:srgbClr val="3891A7"/>
            </a:solidFill>
            <a:round/>
          </a:ln>
        </p:spPr>
      </p:sp>
      <p:sp>
        <p:nvSpPr>
          <p:cNvPr id="289" name="Line 5"/>
          <p:cNvSpPr/>
          <p:nvPr/>
        </p:nvSpPr>
        <p:spPr>
          <a:xfrm flipV="1">
            <a:off x="5380788" y="2662920"/>
            <a:ext cx="1338612" cy="619740"/>
          </a:xfrm>
          <a:prstGeom prst="line">
            <a:avLst/>
          </a:prstGeom>
          <a:ln w="9360">
            <a:solidFill>
              <a:srgbClr val="3891A7"/>
            </a:solidFill>
            <a:round/>
          </a:ln>
        </p:spPr>
      </p:sp>
      <p:sp>
        <p:nvSpPr>
          <p:cNvPr id="290" name="Line 6"/>
          <p:cNvSpPr/>
          <p:nvPr/>
        </p:nvSpPr>
        <p:spPr>
          <a:xfrm>
            <a:off x="5363147" y="4458116"/>
            <a:ext cx="1050252" cy="152280"/>
          </a:xfrm>
          <a:prstGeom prst="line">
            <a:avLst/>
          </a:prstGeom>
          <a:ln w="9360">
            <a:solidFill>
              <a:srgbClr val="3891A7"/>
            </a:solidFill>
            <a:round/>
          </a:ln>
        </p:spPr>
      </p:sp>
      <p:pic>
        <p:nvPicPr>
          <p:cNvPr id="291" name="Imagen 290"/>
          <p:cNvPicPr/>
          <p:nvPr/>
        </p:nvPicPr>
        <p:blipFill>
          <a:blip r:embed="rId2"/>
          <a:stretch>
            <a:fillRect/>
          </a:stretch>
        </p:blipFill>
        <p:spPr>
          <a:xfrm>
            <a:off x="483688" y="1725685"/>
            <a:ext cx="2017862" cy="913978"/>
          </a:xfrm>
          <a:prstGeom prst="rect">
            <a:avLst/>
          </a:prstGeom>
          <a:ln>
            <a:solidFill>
              <a:srgbClr val="3465A4"/>
            </a:solidFill>
          </a:ln>
        </p:spPr>
      </p:pic>
      <p:pic>
        <p:nvPicPr>
          <p:cNvPr id="292" name="Imagen 291"/>
          <p:cNvPicPr/>
          <p:nvPr/>
        </p:nvPicPr>
        <p:blipFill>
          <a:blip r:embed="rId3"/>
          <a:stretch>
            <a:fillRect/>
          </a:stretch>
        </p:blipFill>
        <p:spPr>
          <a:xfrm>
            <a:off x="6413399" y="3755396"/>
            <a:ext cx="2099980" cy="1768444"/>
          </a:xfrm>
          <a:prstGeom prst="rect">
            <a:avLst/>
          </a:prstGeom>
          <a:ln>
            <a:solidFill>
              <a:srgbClr val="3465A4"/>
            </a:solidFill>
          </a:ln>
        </p:spPr>
      </p:pic>
      <p:pic>
        <p:nvPicPr>
          <p:cNvPr id="293" name="Imagen 292"/>
          <p:cNvPicPr/>
          <p:nvPr/>
        </p:nvPicPr>
        <p:blipFill>
          <a:blip r:embed="rId4"/>
          <a:stretch>
            <a:fillRect/>
          </a:stretch>
        </p:blipFill>
        <p:spPr>
          <a:xfrm>
            <a:off x="653220" y="4598640"/>
            <a:ext cx="2171160" cy="1337834"/>
          </a:xfrm>
          <a:prstGeom prst="rect">
            <a:avLst/>
          </a:prstGeom>
          <a:ln>
            <a:solidFill>
              <a:srgbClr val="3465A4"/>
            </a:solidFill>
          </a:ln>
        </p:spPr>
      </p:pic>
      <p:pic>
        <p:nvPicPr>
          <p:cNvPr id="294" name="Imagen 293"/>
          <p:cNvPicPr/>
          <p:nvPr/>
        </p:nvPicPr>
        <p:blipFill>
          <a:blip r:embed="rId5"/>
          <a:stretch>
            <a:fillRect/>
          </a:stretch>
        </p:blipFill>
        <p:spPr>
          <a:xfrm>
            <a:off x="6718320" y="1954924"/>
            <a:ext cx="1154880" cy="1092476"/>
          </a:xfrm>
          <a:prstGeom prst="rect">
            <a:avLst/>
          </a:prstGeom>
          <a:ln>
            <a:solidFill>
              <a:srgbClr val="3465A4"/>
            </a:solid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2"/>
          <p:cNvSpPr/>
          <p:nvPr/>
        </p:nvSpPr>
        <p:spPr>
          <a:xfrm>
            <a:off x="378373" y="993011"/>
            <a:ext cx="8266863" cy="5532480"/>
          </a:xfrm>
          <a:prstGeom prst="rect">
            <a:avLst/>
          </a:prstGeom>
          <a:noFill/>
          <a:ln>
            <a:noFill/>
          </a:ln>
        </p:spPr>
        <p:txBody>
          <a:bodyPr lIns="90000" tIns="45000" rIns="90000" bIns="45000"/>
          <a:lstStyle/>
          <a:p>
            <a:pPr marL="20638">
              <a:lnSpc>
                <a:spcPct val="100000"/>
              </a:lnSpc>
              <a:buSzPct val="80000"/>
            </a:pPr>
            <a:r>
              <a:rPr lang="es-ES" sz="2500" dirty="0">
                <a:solidFill>
                  <a:srgbClr val="000000"/>
                </a:solidFill>
                <a:latin typeface="Gill Sans MT"/>
              </a:rPr>
              <a:t>De las definiciones anteriores podemos derivar las siguientes características para un Data </a:t>
            </a:r>
            <a:r>
              <a:rPr lang="es-ES" sz="2500" dirty="0" err="1">
                <a:solidFill>
                  <a:srgbClr val="000000"/>
                </a:solidFill>
                <a:latin typeface="Gill Sans MT"/>
              </a:rPr>
              <a:t>Warehouse</a:t>
            </a:r>
            <a:r>
              <a:rPr lang="es-ES" sz="2500" dirty="0">
                <a:solidFill>
                  <a:srgbClr val="000000"/>
                </a:solidFill>
                <a:latin typeface="Gill Sans MT"/>
              </a:rPr>
              <a:t>:</a:t>
            </a:r>
          </a:p>
          <a:p>
            <a:pPr marL="20638">
              <a:lnSpc>
                <a:spcPct val="100000"/>
              </a:lnSpc>
              <a:buSzPct val="80000"/>
            </a:pPr>
            <a:endParaRPr lang="es-ES" sz="2500" dirty="0">
              <a:solidFill>
                <a:srgbClr val="000000"/>
              </a:solidFill>
              <a:latin typeface="Gill Sans MT"/>
            </a:endParaRPr>
          </a:p>
          <a:p>
            <a:pPr marL="363538" indent="-342900">
              <a:lnSpc>
                <a:spcPct val="100000"/>
              </a:lnSpc>
              <a:buSzPct val="80000"/>
              <a:buFont typeface="Wingdings 2" charset="2"/>
              <a:buChar char=""/>
            </a:pPr>
            <a:r>
              <a:rPr lang="es-ES" sz="2500" dirty="0">
                <a:solidFill>
                  <a:srgbClr val="000000"/>
                </a:solidFill>
                <a:latin typeface="Gill Sans MT"/>
              </a:rPr>
              <a:t>No volátil y variable en el tiempo	</a:t>
            </a:r>
            <a:endParaRPr lang="es-ES" sz="2500" dirty="0"/>
          </a:p>
          <a:p>
            <a:pPr marL="363538" lvl="1" indent="-342900">
              <a:buSzPct val="80000"/>
              <a:buFont typeface="Wingdings 2" charset="2"/>
              <a:buChar char=""/>
            </a:pPr>
            <a:r>
              <a:rPr lang="es-ES" sz="2500" dirty="0">
                <a:solidFill>
                  <a:srgbClr val="000000"/>
                </a:solidFill>
                <a:latin typeface="Gill Sans MT"/>
              </a:rPr>
              <a:t>Es un repositorio de datos históricos.</a:t>
            </a:r>
          </a:p>
          <a:p>
            <a:pPr marL="363538" lvl="1" indent="-342900">
              <a:buSzPct val="80000"/>
              <a:buFont typeface="Wingdings 2" charset="2"/>
              <a:buChar char=""/>
            </a:pPr>
            <a:r>
              <a:rPr lang="es-ES" sz="2500" dirty="0">
                <a:solidFill>
                  <a:srgbClr val="000000"/>
                </a:solidFill>
                <a:latin typeface="Gill Sans MT"/>
              </a:rPr>
              <a:t>Los datos perduran mas tiempo que en las bases operacionales.</a:t>
            </a:r>
          </a:p>
          <a:p>
            <a:pPr marL="363538" lvl="1" indent="-342900">
              <a:buSzPct val="80000"/>
              <a:buFont typeface="Wingdings 2" charset="2"/>
              <a:buChar char=""/>
            </a:pPr>
            <a:r>
              <a:rPr lang="es-ES" sz="2500" dirty="0">
                <a:solidFill>
                  <a:srgbClr val="000000"/>
                </a:solidFill>
                <a:latin typeface="Gill Sans MT"/>
              </a:rPr>
              <a:t>El concepto tiempo es fundamental para la utilidad de los análisis.</a:t>
            </a:r>
          </a:p>
          <a:p>
            <a:pPr marL="363538" lvl="1" indent="-342900">
              <a:buSzPct val="80000"/>
              <a:buFont typeface="Wingdings 2" charset="2"/>
              <a:buChar char=""/>
            </a:pPr>
            <a:r>
              <a:rPr lang="es-ES" sz="2500" dirty="0">
                <a:solidFill>
                  <a:srgbClr val="000000"/>
                </a:solidFill>
                <a:latin typeface="Gill Sans MT"/>
              </a:rPr>
              <a:t>Se guarda una nueva versión para cada cambio del sujeto de análisis en contraste con la actualización de los operacionales.</a:t>
            </a:r>
          </a:p>
        </p:txBody>
      </p:sp>
      <p:sp>
        <p:nvSpPr>
          <p:cNvPr id="5" name="CustomShape 1">
            <a:extLst>
              <a:ext uri="{FF2B5EF4-FFF2-40B4-BE49-F238E27FC236}">
                <a16:creationId xmlns:a16="http://schemas.microsoft.com/office/drawing/2014/main" id="{58579D1E-7141-492F-85BB-9788D6CDE690}"/>
              </a:ext>
            </a:extLst>
          </p:cNvPr>
          <p:cNvSpPr/>
          <p:nvPr/>
        </p:nvSpPr>
        <p:spPr>
          <a:xfrm>
            <a:off x="632116" y="0"/>
            <a:ext cx="7497000" cy="993011"/>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Características</a:t>
            </a:r>
            <a:endParaRPr lang="es-A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192370" y="5138"/>
            <a:ext cx="8759259" cy="1052902"/>
          </a:xfrm>
          <a:prstGeom prst="rect">
            <a:avLst/>
          </a:prstGeom>
          <a:noFill/>
          <a:ln>
            <a:noFill/>
          </a:ln>
        </p:spPr>
        <p:txBody>
          <a:bodyPr lIns="90000" tIns="45000" rIns="90000" bIns="45000" anchor="ctr"/>
          <a:lstStyle/>
          <a:p>
            <a:pPr>
              <a:lnSpc>
                <a:spcPct val="100000"/>
              </a:lnSpc>
            </a:pPr>
            <a:r>
              <a:rPr lang="es-AR" sz="4300">
                <a:solidFill>
                  <a:srgbClr val="572314"/>
                </a:solidFill>
                <a:latin typeface="Gill Sans MT"/>
              </a:rPr>
              <a:t>Diseño Físico – Esquema Snowflake</a:t>
            </a:r>
            <a:endParaRPr lang="es-AR"/>
          </a:p>
        </p:txBody>
      </p:sp>
      <p:graphicFrame>
        <p:nvGraphicFramePr>
          <p:cNvPr id="296" name="Table 2"/>
          <p:cNvGraphicFramePr/>
          <p:nvPr>
            <p:extLst>
              <p:ext uri="{D42A27DB-BD31-4B8C-83A1-F6EECF244321}">
                <p14:modId xmlns:p14="http://schemas.microsoft.com/office/powerpoint/2010/main" val="696078004"/>
              </p:ext>
            </p:extLst>
          </p:nvPr>
        </p:nvGraphicFramePr>
        <p:xfrm>
          <a:off x="3731400" y="2068922"/>
          <a:ext cx="1598040" cy="3513000"/>
        </p:xfrm>
        <a:graphic>
          <a:graphicData uri="http://schemas.openxmlformats.org/drawingml/2006/table">
            <a:tbl>
              <a:tblPr/>
              <a:tblGrid>
                <a:gridCol w="1598040">
                  <a:extLst>
                    <a:ext uri="{9D8B030D-6E8A-4147-A177-3AD203B41FA5}">
                      <a16:colId xmlns:a16="http://schemas.microsoft.com/office/drawing/2014/main" val="20000"/>
                    </a:ext>
                  </a:extLst>
                </a:gridCol>
              </a:tblGrid>
              <a:tr h="434376">
                <a:tc>
                  <a:txBody>
                    <a:bodyPr/>
                    <a:lstStyle/>
                    <a:p>
                      <a:pPr>
                        <a:lnSpc>
                          <a:spcPct val="100000"/>
                        </a:lnSpc>
                      </a:pPr>
                      <a:r>
                        <a:rPr lang="en-US" sz="1600" dirty="0">
                          <a:solidFill>
                            <a:srgbClr val="000000"/>
                          </a:solidFill>
                          <a:latin typeface="Calibri"/>
                        </a:rPr>
                        <a:t>H_CONSULTAS</a:t>
                      </a:r>
                      <a:endParaRPr sz="1800" dirty="0"/>
                    </a:p>
                  </a:txBody>
                  <a:tcPr>
                    <a:solidFill>
                      <a:schemeClr val="accent2"/>
                    </a:solidFill>
                  </a:tcPr>
                </a:tc>
                <a:extLst>
                  <a:ext uri="{0D108BD9-81ED-4DB2-BD59-A6C34878D82A}">
                    <a16:rowId xmlns:a16="http://schemas.microsoft.com/office/drawing/2014/main" val="10000"/>
                  </a:ext>
                </a:extLst>
              </a:tr>
              <a:tr h="434376">
                <a:tc>
                  <a:txBody>
                    <a:bodyPr/>
                    <a:lstStyle/>
                    <a:p>
                      <a:pPr>
                        <a:lnSpc>
                          <a:spcPct val="100000"/>
                        </a:lnSpc>
                      </a:pPr>
                      <a:r>
                        <a:rPr lang="en-US" sz="1600" dirty="0" err="1">
                          <a:solidFill>
                            <a:srgbClr val="000000"/>
                          </a:solidFill>
                          <a:latin typeface="Calibri"/>
                        </a:rPr>
                        <a:t>Consultas</a:t>
                      </a:r>
                      <a:r>
                        <a:rPr lang="en-US" sz="1600" dirty="0">
                          <a:solidFill>
                            <a:srgbClr val="000000"/>
                          </a:solidFill>
                          <a:latin typeface="Calibri"/>
                        </a:rPr>
                        <a:t> </a:t>
                      </a:r>
                      <a:r>
                        <a:rPr lang="en-US" sz="1600" b="1" dirty="0" err="1">
                          <a:solidFill>
                            <a:srgbClr val="000000"/>
                          </a:solidFill>
                          <a:latin typeface="Calibri"/>
                        </a:rPr>
                        <a:t>Int</a:t>
                      </a:r>
                      <a:endParaRPr sz="1800" dirty="0"/>
                    </a:p>
                  </a:txBody>
                  <a:tcPr/>
                </a:tc>
                <a:extLst>
                  <a:ext uri="{0D108BD9-81ED-4DB2-BD59-A6C34878D82A}">
                    <a16:rowId xmlns:a16="http://schemas.microsoft.com/office/drawing/2014/main" val="10001"/>
                  </a:ext>
                </a:extLst>
              </a:tr>
              <a:tr h="308069">
                <a:tc>
                  <a:txBody>
                    <a:bodyPr/>
                    <a:lstStyle/>
                    <a:p>
                      <a:pPr>
                        <a:lnSpc>
                          <a:spcPct val="100000"/>
                        </a:lnSpc>
                      </a:pPr>
                      <a:r>
                        <a:rPr lang="en-US" sz="1600" dirty="0">
                          <a:solidFill>
                            <a:srgbClr val="000000"/>
                          </a:solidFill>
                          <a:latin typeface="Calibri"/>
                        </a:rPr>
                        <a:t>Pago</a:t>
                      </a:r>
                      <a:r>
                        <a:rPr lang="en-US" sz="1600" b="1" dirty="0">
                          <a:solidFill>
                            <a:srgbClr val="000000"/>
                          </a:solidFill>
                          <a:latin typeface="Calibri"/>
                        </a:rPr>
                        <a:t> Float</a:t>
                      </a:r>
                      <a:endParaRPr sz="1800" dirty="0"/>
                    </a:p>
                  </a:txBody>
                  <a:tcPr/>
                </a:tc>
                <a:extLst>
                  <a:ext uri="{0D108BD9-81ED-4DB2-BD59-A6C34878D82A}">
                    <a16:rowId xmlns:a16="http://schemas.microsoft.com/office/drawing/2014/main" val="10002"/>
                  </a:ext>
                </a:extLst>
              </a:tr>
              <a:tr h="308069">
                <a:tc>
                  <a:txBody>
                    <a:bodyPr/>
                    <a:lstStyle/>
                    <a:p>
                      <a:pPr>
                        <a:lnSpc>
                          <a:spcPct val="100000"/>
                        </a:lnSpc>
                      </a:pPr>
                      <a:r>
                        <a:rPr lang="en-US" sz="1600" dirty="0" err="1">
                          <a:solidFill>
                            <a:srgbClr val="000000"/>
                          </a:solidFill>
                          <a:latin typeface="Calibri"/>
                        </a:rPr>
                        <a:t>Muestras</a:t>
                      </a:r>
                      <a:r>
                        <a:rPr lang="en-US" sz="1600" dirty="0">
                          <a:solidFill>
                            <a:srgbClr val="000000"/>
                          </a:solidFill>
                          <a:latin typeface="Calibri"/>
                        </a:rPr>
                        <a:t> </a:t>
                      </a:r>
                      <a:r>
                        <a:rPr lang="en-US" sz="1600" b="1" dirty="0" err="1">
                          <a:solidFill>
                            <a:srgbClr val="000000"/>
                          </a:solidFill>
                          <a:latin typeface="Calibri"/>
                        </a:rPr>
                        <a:t>Int</a:t>
                      </a:r>
                      <a:endParaRPr sz="1800" dirty="0"/>
                    </a:p>
                  </a:txBody>
                  <a:tcPr/>
                </a:tc>
                <a:extLst>
                  <a:ext uri="{0D108BD9-81ED-4DB2-BD59-A6C34878D82A}">
                    <a16:rowId xmlns:a16="http://schemas.microsoft.com/office/drawing/2014/main" val="10003"/>
                  </a:ext>
                </a:extLst>
              </a:tr>
              <a:tr h="308069">
                <a:tc>
                  <a:txBody>
                    <a:bodyPr/>
                    <a:lstStyle/>
                    <a:p>
                      <a:pPr>
                        <a:lnSpc>
                          <a:spcPct val="100000"/>
                        </a:lnSpc>
                      </a:pPr>
                      <a:r>
                        <a:rPr lang="en-US" sz="1600" dirty="0" err="1">
                          <a:solidFill>
                            <a:srgbClr val="000000"/>
                          </a:solidFill>
                          <a:latin typeface="Calibri"/>
                        </a:rPr>
                        <a:t>Turnos</a:t>
                      </a:r>
                      <a:r>
                        <a:rPr lang="en-US" sz="1600" dirty="0">
                          <a:solidFill>
                            <a:srgbClr val="000000"/>
                          </a:solidFill>
                          <a:latin typeface="Calibri"/>
                        </a:rPr>
                        <a:t> </a:t>
                      </a:r>
                      <a:r>
                        <a:rPr lang="en-US" sz="1600" b="1" dirty="0" err="1">
                          <a:solidFill>
                            <a:srgbClr val="000000"/>
                          </a:solidFill>
                          <a:latin typeface="Calibri"/>
                        </a:rPr>
                        <a:t>Int</a:t>
                      </a:r>
                      <a:endParaRPr sz="1800" dirty="0"/>
                    </a:p>
                  </a:txBody>
                  <a:tcPr/>
                </a:tc>
                <a:extLst>
                  <a:ext uri="{0D108BD9-81ED-4DB2-BD59-A6C34878D82A}">
                    <a16:rowId xmlns:a16="http://schemas.microsoft.com/office/drawing/2014/main" val="10004"/>
                  </a:ext>
                </a:extLst>
              </a:tr>
              <a:tr h="434376">
                <a:tc>
                  <a:txBody>
                    <a:bodyPr/>
                    <a:lstStyle/>
                    <a:p>
                      <a:pPr>
                        <a:lnSpc>
                          <a:spcPct val="100000"/>
                        </a:lnSpc>
                      </a:pPr>
                      <a:r>
                        <a:rPr lang="en-US" sz="1600" dirty="0" err="1">
                          <a:solidFill>
                            <a:srgbClr val="000000"/>
                          </a:solidFill>
                          <a:latin typeface="Calibri"/>
                        </a:rPr>
                        <a:t>ID_Practica</a:t>
                      </a:r>
                      <a:r>
                        <a:rPr lang="en-US" sz="1600" dirty="0">
                          <a:solidFill>
                            <a:srgbClr val="000000"/>
                          </a:solidFill>
                          <a:latin typeface="Calibri"/>
                        </a:rPr>
                        <a:t> </a:t>
                      </a:r>
                      <a:r>
                        <a:rPr lang="en-US" sz="1600" b="1" dirty="0" err="1">
                          <a:solidFill>
                            <a:srgbClr val="000000"/>
                          </a:solidFill>
                          <a:latin typeface="Calibri"/>
                        </a:rPr>
                        <a:t>Int</a:t>
                      </a:r>
                      <a:endParaRPr sz="1800" dirty="0"/>
                    </a:p>
                  </a:txBody>
                  <a:tcPr/>
                </a:tc>
                <a:extLst>
                  <a:ext uri="{0D108BD9-81ED-4DB2-BD59-A6C34878D82A}">
                    <a16:rowId xmlns:a16="http://schemas.microsoft.com/office/drawing/2014/main" val="10005"/>
                  </a:ext>
                </a:extLst>
              </a:tr>
              <a:tr h="434376">
                <a:tc>
                  <a:txBody>
                    <a:bodyPr/>
                    <a:lstStyle/>
                    <a:p>
                      <a:pPr>
                        <a:lnSpc>
                          <a:spcPct val="100000"/>
                        </a:lnSpc>
                      </a:pPr>
                      <a:r>
                        <a:rPr lang="en-US" sz="1600" dirty="0" err="1">
                          <a:solidFill>
                            <a:srgbClr val="000000"/>
                          </a:solidFill>
                          <a:latin typeface="Calibri"/>
                        </a:rPr>
                        <a:t>ID_Centro</a:t>
                      </a:r>
                      <a:r>
                        <a:rPr lang="en-US" sz="1600" b="1" dirty="0">
                          <a:solidFill>
                            <a:srgbClr val="000000"/>
                          </a:solidFill>
                          <a:latin typeface="Calibri"/>
                        </a:rPr>
                        <a:t> </a:t>
                      </a:r>
                      <a:r>
                        <a:rPr lang="en-US" sz="1600" b="1" dirty="0" err="1">
                          <a:solidFill>
                            <a:srgbClr val="000000"/>
                          </a:solidFill>
                          <a:latin typeface="Calibri"/>
                        </a:rPr>
                        <a:t>Int</a:t>
                      </a:r>
                      <a:endParaRPr sz="1800" dirty="0"/>
                    </a:p>
                  </a:txBody>
                  <a:tcPr/>
                </a:tc>
                <a:extLst>
                  <a:ext uri="{0D108BD9-81ED-4DB2-BD59-A6C34878D82A}">
                    <a16:rowId xmlns:a16="http://schemas.microsoft.com/office/drawing/2014/main" val="10006"/>
                  </a:ext>
                </a:extLst>
              </a:tr>
              <a:tr h="308069">
                <a:tc>
                  <a:txBody>
                    <a:bodyPr/>
                    <a:lstStyle/>
                    <a:p>
                      <a:pPr>
                        <a:lnSpc>
                          <a:spcPct val="100000"/>
                        </a:lnSpc>
                      </a:pPr>
                      <a:r>
                        <a:rPr lang="en-US" sz="1600" dirty="0" err="1">
                          <a:solidFill>
                            <a:srgbClr val="000000"/>
                          </a:solidFill>
                          <a:latin typeface="Calibri"/>
                        </a:rPr>
                        <a:t>ID_Dia</a:t>
                      </a:r>
                      <a:r>
                        <a:rPr lang="en-US" sz="1600" b="1" dirty="0">
                          <a:solidFill>
                            <a:srgbClr val="000000"/>
                          </a:solidFill>
                          <a:latin typeface="Calibri"/>
                        </a:rPr>
                        <a:t> </a:t>
                      </a:r>
                      <a:r>
                        <a:rPr lang="en-US" sz="1600" b="1" dirty="0" err="1">
                          <a:solidFill>
                            <a:srgbClr val="000000"/>
                          </a:solidFill>
                          <a:latin typeface="Calibri"/>
                        </a:rPr>
                        <a:t>Int</a:t>
                      </a:r>
                      <a:endParaRPr sz="1800" dirty="0"/>
                    </a:p>
                  </a:txBody>
                  <a:tcPr/>
                </a:tc>
                <a:extLst>
                  <a:ext uri="{0D108BD9-81ED-4DB2-BD59-A6C34878D82A}">
                    <a16:rowId xmlns:a16="http://schemas.microsoft.com/office/drawing/2014/main" val="10007"/>
                  </a:ext>
                </a:extLst>
              </a:tr>
              <a:tr h="434376">
                <a:tc>
                  <a:txBody>
                    <a:bodyPr/>
                    <a:lstStyle/>
                    <a:p>
                      <a:pPr>
                        <a:lnSpc>
                          <a:spcPct val="100000"/>
                        </a:lnSpc>
                      </a:pPr>
                      <a:r>
                        <a:rPr lang="en-US" sz="1600" dirty="0" err="1">
                          <a:solidFill>
                            <a:srgbClr val="000000"/>
                          </a:solidFill>
                          <a:latin typeface="Calibri"/>
                        </a:rPr>
                        <a:t>ID_Paciente</a:t>
                      </a:r>
                      <a:r>
                        <a:rPr lang="en-US" sz="1600" dirty="0">
                          <a:solidFill>
                            <a:srgbClr val="000000"/>
                          </a:solidFill>
                          <a:latin typeface="Calibri"/>
                        </a:rPr>
                        <a:t> </a:t>
                      </a:r>
                      <a:r>
                        <a:rPr lang="en-US" sz="1600" b="1" dirty="0" err="1">
                          <a:solidFill>
                            <a:srgbClr val="000000"/>
                          </a:solidFill>
                          <a:latin typeface="Calibri"/>
                        </a:rPr>
                        <a:t>Int</a:t>
                      </a:r>
                      <a:endParaRPr sz="1800" dirty="0"/>
                    </a:p>
                  </a:txBody>
                  <a:tcPr/>
                </a:tc>
                <a:extLst>
                  <a:ext uri="{0D108BD9-81ED-4DB2-BD59-A6C34878D82A}">
                    <a16:rowId xmlns:a16="http://schemas.microsoft.com/office/drawing/2014/main" val="10008"/>
                  </a:ext>
                </a:extLst>
              </a:tr>
            </a:tbl>
          </a:graphicData>
        </a:graphic>
      </p:graphicFrame>
      <p:sp>
        <p:nvSpPr>
          <p:cNvPr id="297" name="Line 3"/>
          <p:cNvSpPr/>
          <p:nvPr/>
        </p:nvSpPr>
        <p:spPr>
          <a:xfrm flipH="1" flipV="1">
            <a:off x="2536386" y="2313180"/>
            <a:ext cx="1153800" cy="991440"/>
          </a:xfrm>
          <a:prstGeom prst="line">
            <a:avLst/>
          </a:prstGeom>
          <a:ln w="9360">
            <a:solidFill>
              <a:srgbClr val="3891A7"/>
            </a:solidFill>
            <a:round/>
          </a:ln>
        </p:spPr>
      </p:sp>
      <p:sp>
        <p:nvSpPr>
          <p:cNvPr id="298" name="Line 4"/>
          <p:cNvSpPr/>
          <p:nvPr/>
        </p:nvSpPr>
        <p:spPr>
          <a:xfrm flipH="1" flipV="1">
            <a:off x="2362320" y="4271960"/>
            <a:ext cx="1327866" cy="211120"/>
          </a:xfrm>
          <a:prstGeom prst="line">
            <a:avLst/>
          </a:prstGeom>
          <a:ln w="9360">
            <a:solidFill>
              <a:srgbClr val="3891A7"/>
            </a:solidFill>
            <a:round/>
          </a:ln>
        </p:spPr>
      </p:sp>
      <p:sp>
        <p:nvSpPr>
          <p:cNvPr id="299" name="Line 5"/>
          <p:cNvSpPr/>
          <p:nvPr/>
        </p:nvSpPr>
        <p:spPr>
          <a:xfrm flipV="1">
            <a:off x="5316120" y="2722320"/>
            <a:ext cx="492839" cy="826558"/>
          </a:xfrm>
          <a:prstGeom prst="line">
            <a:avLst/>
          </a:prstGeom>
          <a:ln w="9360">
            <a:solidFill>
              <a:srgbClr val="3891A7"/>
            </a:solidFill>
            <a:round/>
          </a:ln>
        </p:spPr>
      </p:sp>
      <p:sp>
        <p:nvSpPr>
          <p:cNvPr id="300" name="Line 6"/>
          <p:cNvSpPr/>
          <p:nvPr/>
        </p:nvSpPr>
        <p:spPr>
          <a:xfrm>
            <a:off x="5316120" y="4390920"/>
            <a:ext cx="722160" cy="304560"/>
          </a:xfrm>
          <a:prstGeom prst="line">
            <a:avLst/>
          </a:prstGeom>
          <a:ln w="9360">
            <a:solidFill>
              <a:srgbClr val="3891A7"/>
            </a:solidFill>
            <a:round/>
          </a:ln>
        </p:spPr>
      </p:sp>
      <p:sp>
        <p:nvSpPr>
          <p:cNvPr id="301" name="Line 7"/>
          <p:cNvSpPr/>
          <p:nvPr/>
        </p:nvSpPr>
        <p:spPr>
          <a:xfrm flipH="1">
            <a:off x="3339180" y="5381280"/>
            <a:ext cx="2699100" cy="1042684"/>
          </a:xfrm>
          <a:prstGeom prst="line">
            <a:avLst/>
          </a:prstGeom>
          <a:ln w="9360">
            <a:solidFill>
              <a:srgbClr val="3891A7"/>
            </a:solidFill>
            <a:round/>
          </a:ln>
        </p:spPr>
      </p:sp>
      <p:sp>
        <p:nvSpPr>
          <p:cNvPr id="302" name="Line 8"/>
          <p:cNvSpPr/>
          <p:nvPr/>
        </p:nvSpPr>
        <p:spPr>
          <a:xfrm>
            <a:off x="1687860" y="4513743"/>
            <a:ext cx="674460" cy="1343432"/>
          </a:xfrm>
          <a:prstGeom prst="line">
            <a:avLst/>
          </a:prstGeom>
          <a:ln w="9360">
            <a:solidFill>
              <a:srgbClr val="3891A7"/>
            </a:solidFill>
            <a:round/>
          </a:ln>
        </p:spPr>
      </p:sp>
      <p:sp>
        <p:nvSpPr>
          <p:cNvPr id="303" name="Line 9"/>
          <p:cNvSpPr/>
          <p:nvPr/>
        </p:nvSpPr>
        <p:spPr>
          <a:xfrm>
            <a:off x="7693572" y="5473081"/>
            <a:ext cx="583325" cy="354600"/>
          </a:xfrm>
          <a:prstGeom prst="line">
            <a:avLst/>
          </a:prstGeom>
          <a:ln w="9360">
            <a:solidFill>
              <a:srgbClr val="3891A7"/>
            </a:solidFill>
            <a:round/>
          </a:ln>
        </p:spPr>
      </p:sp>
      <p:sp>
        <p:nvSpPr>
          <p:cNvPr id="304" name="Line 10"/>
          <p:cNvSpPr/>
          <p:nvPr/>
        </p:nvSpPr>
        <p:spPr>
          <a:xfrm flipV="1">
            <a:off x="6698520" y="2068920"/>
            <a:ext cx="419760" cy="419760"/>
          </a:xfrm>
          <a:prstGeom prst="line">
            <a:avLst/>
          </a:prstGeom>
          <a:ln w="9360">
            <a:solidFill>
              <a:srgbClr val="3891A7"/>
            </a:solidFill>
            <a:round/>
          </a:ln>
        </p:spPr>
      </p:sp>
      <p:sp>
        <p:nvSpPr>
          <p:cNvPr id="305" name="Line 11"/>
          <p:cNvSpPr/>
          <p:nvPr/>
        </p:nvSpPr>
        <p:spPr>
          <a:xfrm>
            <a:off x="7874280" y="2501280"/>
            <a:ext cx="24244" cy="520560"/>
          </a:xfrm>
          <a:prstGeom prst="line">
            <a:avLst/>
          </a:prstGeom>
          <a:ln w="9360">
            <a:solidFill>
              <a:srgbClr val="3891A7"/>
            </a:solidFill>
            <a:round/>
          </a:ln>
        </p:spPr>
      </p:sp>
      <p:pic>
        <p:nvPicPr>
          <p:cNvPr id="306" name="Imagen 305"/>
          <p:cNvPicPr/>
          <p:nvPr/>
        </p:nvPicPr>
        <p:blipFill>
          <a:blip r:embed="rId2"/>
          <a:stretch>
            <a:fillRect/>
          </a:stretch>
        </p:blipFill>
        <p:spPr>
          <a:xfrm>
            <a:off x="469812" y="1598164"/>
            <a:ext cx="2054160" cy="965519"/>
          </a:xfrm>
          <a:prstGeom prst="rect">
            <a:avLst/>
          </a:prstGeom>
          <a:ln>
            <a:solidFill>
              <a:srgbClr val="3465A4"/>
            </a:solidFill>
          </a:ln>
        </p:spPr>
      </p:pic>
      <p:pic>
        <p:nvPicPr>
          <p:cNvPr id="307" name="Imagen 306"/>
          <p:cNvPicPr/>
          <p:nvPr/>
        </p:nvPicPr>
        <p:blipFill>
          <a:blip r:embed="rId3"/>
          <a:stretch>
            <a:fillRect/>
          </a:stretch>
        </p:blipFill>
        <p:spPr>
          <a:xfrm>
            <a:off x="6032520" y="4032720"/>
            <a:ext cx="1841760" cy="1440360"/>
          </a:xfrm>
          <a:prstGeom prst="rect">
            <a:avLst/>
          </a:prstGeom>
          <a:ln>
            <a:solidFill>
              <a:srgbClr val="3465A4"/>
            </a:solidFill>
          </a:ln>
        </p:spPr>
      </p:pic>
      <p:pic>
        <p:nvPicPr>
          <p:cNvPr id="308" name="Imagen 307"/>
          <p:cNvPicPr/>
          <p:nvPr/>
        </p:nvPicPr>
        <p:blipFill>
          <a:blip r:embed="rId4"/>
          <a:stretch>
            <a:fillRect/>
          </a:stretch>
        </p:blipFill>
        <p:spPr>
          <a:xfrm>
            <a:off x="1465560" y="5857175"/>
            <a:ext cx="1873620" cy="805165"/>
          </a:xfrm>
          <a:prstGeom prst="rect">
            <a:avLst/>
          </a:prstGeom>
          <a:ln>
            <a:solidFill>
              <a:srgbClr val="3465A4"/>
            </a:solidFill>
          </a:ln>
        </p:spPr>
      </p:pic>
      <p:pic>
        <p:nvPicPr>
          <p:cNvPr id="309" name="Imagen 308"/>
          <p:cNvPicPr/>
          <p:nvPr/>
        </p:nvPicPr>
        <p:blipFill>
          <a:blip r:embed="rId5"/>
          <a:stretch>
            <a:fillRect/>
          </a:stretch>
        </p:blipFill>
        <p:spPr>
          <a:xfrm>
            <a:off x="373450" y="3358055"/>
            <a:ext cx="1988870" cy="1067636"/>
          </a:xfrm>
          <a:prstGeom prst="rect">
            <a:avLst/>
          </a:prstGeom>
          <a:ln>
            <a:solidFill>
              <a:srgbClr val="3465A4"/>
            </a:solidFill>
          </a:ln>
        </p:spPr>
      </p:pic>
      <p:pic>
        <p:nvPicPr>
          <p:cNvPr id="310" name="Imagen 309"/>
          <p:cNvPicPr/>
          <p:nvPr/>
        </p:nvPicPr>
        <p:blipFill>
          <a:blip r:embed="rId6"/>
          <a:stretch>
            <a:fillRect/>
          </a:stretch>
        </p:blipFill>
        <p:spPr>
          <a:xfrm>
            <a:off x="7118280" y="5827680"/>
            <a:ext cx="1745640" cy="834660"/>
          </a:xfrm>
          <a:prstGeom prst="rect">
            <a:avLst/>
          </a:prstGeom>
          <a:ln>
            <a:solidFill>
              <a:srgbClr val="3465A4"/>
            </a:solidFill>
          </a:ln>
        </p:spPr>
      </p:pic>
      <p:pic>
        <p:nvPicPr>
          <p:cNvPr id="311" name="Imagen 310"/>
          <p:cNvPicPr/>
          <p:nvPr/>
        </p:nvPicPr>
        <p:blipFill>
          <a:blip r:embed="rId7"/>
          <a:stretch>
            <a:fillRect/>
          </a:stretch>
        </p:blipFill>
        <p:spPr>
          <a:xfrm>
            <a:off x="5803919" y="2237760"/>
            <a:ext cx="894601" cy="784080"/>
          </a:xfrm>
          <a:prstGeom prst="rect">
            <a:avLst/>
          </a:prstGeom>
          <a:ln>
            <a:solidFill>
              <a:srgbClr val="3465A4"/>
            </a:solidFill>
          </a:ln>
        </p:spPr>
      </p:pic>
      <p:pic>
        <p:nvPicPr>
          <p:cNvPr id="312" name="Imagen 311"/>
          <p:cNvPicPr/>
          <p:nvPr/>
        </p:nvPicPr>
        <p:blipFill>
          <a:blip r:embed="rId8"/>
          <a:stretch>
            <a:fillRect/>
          </a:stretch>
        </p:blipFill>
        <p:spPr>
          <a:xfrm>
            <a:off x="7172279" y="3021840"/>
            <a:ext cx="1437481" cy="812880"/>
          </a:xfrm>
          <a:prstGeom prst="rect">
            <a:avLst/>
          </a:prstGeom>
          <a:ln>
            <a:solidFill>
              <a:srgbClr val="3465A4"/>
            </a:solidFill>
          </a:ln>
        </p:spPr>
      </p:pic>
      <p:pic>
        <p:nvPicPr>
          <p:cNvPr id="313" name="Imagen 312"/>
          <p:cNvPicPr/>
          <p:nvPr/>
        </p:nvPicPr>
        <p:blipFill>
          <a:blip r:embed="rId9"/>
          <a:stretch>
            <a:fillRect/>
          </a:stretch>
        </p:blipFill>
        <p:spPr>
          <a:xfrm>
            <a:off x="7137360" y="1319040"/>
            <a:ext cx="1612502" cy="1169640"/>
          </a:xfrm>
          <a:prstGeom prst="rect">
            <a:avLst/>
          </a:prstGeom>
          <a:ln>
            <a:solidFill>
              <a:srgbClr val="3465A4"/>
            </a:solid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CustomShape 1"/>
          <p:cNvSpPr/>
          <p:nvPr/>
        </p:nvSpPr>
        <p:spPr>
          <a:xfrm>
            <a:off x="851064" y="0"/>
            <a:ext cx="7497000" cy="947057"/>
          </a:xfrm>
          <a:prstGeom prst="rect">
            <a:avLst/>
          </a:prstGeom>
          <a:noFill/>
          <a:ln>
            <a:noFill/>
          </a:ln>
        </p:spPr>
        <p:txBody>
          <a:bodyPr lIns="90000" tIns="45000" rIns="90000" bIns="45000" anchor="ctr"/>
          <a:lstStyle/>
          <a:p>
            <a:pPr algn="ctr">
              <a:lnSpc>
                <a:spcPct val="100000"/>
              </a:lnSpc>
            </a:pPr>
            <a:r>
              <a:rPr lang="en-US" sz="4300" dirty="0">
                <a:solidFill>
                  <a:srgbClr val="572314"/>
                </a:solidFill>
                <a:latin typeface="Gill Sans MT"/>
              </a:rPr>
              <a:t>Slowly Changing Dimensions</a:t>
            </a:r>
            <a:endParaRPr dirty="0"/>
          </a:p>
        </p:txBody>
      </p:sp>
      <p:sp>
        <p:nvSpPr>
          <p:cNvPr id="315" name="CustomShape 2"/>
          <p:cNvSpPr/>
          <p:nvPr/>
        </p:nvSpPr>
        <p:spPr>
          <a:xfrm>
            <a:off x="449705" y="1126671"/>
            <a:ext cx="8171781" cy="5255680"/>
          </a:xfrm>
          <a:prstGeom prst="rect">
            <a:avLst/>
          </a:prstGeom>
          <a:noFill/>
          <a:ln>
            <a:noFill/>
          </a:ln>
        </p:spPr>
        <p:txBody>
          <a:bodyPr lIns="90000" tIns="45000" rIns="90000" bIns="45000"/>
          <a:lstStyle/>
          <a:p>
            <a:pPr marL="358775" indent="-358775">
              <a:buSzPct val="80000"/>
              <a:buFont typeface="Wingdings 2" charset="2"/>
              <a:buChar char=""/>
            </a:pPr>
            <a:r>
              <a:rPr lang="es-ES" sz="3200" dirty="0">
                <a:solidFill>
                  <a:srgbClr val="000000"/>
                </a:solidFill>
                <a:latin typeface="Gill Sans MT"/>
              </a:rPr>
              <a:t>Las descripciones cambian cada tanto.</a:t>
            </a:r>
          </a:p>
          <a:p>
            <a:pPr marL="800100" lvl="1" indent="-342900">
              <a:buFont typeface="Verdana"/>
              <a:buChar char="◦"/>
            </a:pPr>
            <a:r>
              <a:rPr lang="es-ES" sz="2800" dirty="0">
                <a:solidFill>
                  <a:srgbClr val="000000"/>
                </a:solidFill>
                <a:latin typeface="Gill Sans MT"/>
              </a:rPr>
              <a:t> Nuevo Registro </a:t>
            </a:r>
          </a:p>
          <a:p>
            <a:pPr marL="800100" lvl="1" indent="-342900">
              <a:buFont typeface="Verdana"/>
              <a:buChar char="◦"/>
            </a:pPr>
            <a:r>
              <a:rPr lang="es-ES" sz="2800" dirty="0">
                <a:solidFill>
                  <a:srgbClr val="000000"/>
                </a:solidFill>
                <a:latin typeface="Gill Sans MT"/>
              </a:rPr>
              <a:t> Marca para auditar los cambios (con fechas auditoria)</a:t>
            </a:r>
          </a:p>
          <a:p>
            <a:pPr marL="800100" lvl="1" indent="-342900">
              <a:buFont typeface="Verdana"/>
              <a:buChar char="◦"/>
            </a:pPr>
            <a:r>
              <a:rPr lang="es-ES" sz="2800" dirty="0">
                <a:solidFill>
                  <a:srgbClr val="000000"/>
                </a:solidFill>
                <a:latin typeface="Gill Sans MT"/>
              </a:rPr>
              <a:t> Versión (número limitado)</a:t>
            </a:r>
          </a:p>
          <a:p>
            <a:pPr marL="800100" lvl="1" indent="-342900">
              <a:buFont typeface="Verdana"/>
              <a:buChar char="◦"/>
            </a:pPr>
            <a:r>
              <a:rPr lang="es-ES" sz="2800" dirty="0">
                <a:solidFill>
                  <a:srgbClr val="000000"/>
                </a:solidFill>
                <a:latin typeface="Gill Sans MT"/>
              </a:rPr>
              <a:t> En algunos casos solo se guarda el estado anterior</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CustomShape 1"/>
          <p:cNvSpPr/>
          <p:nvPr/>
        </p:nvSpPr>
        <p:spPr>
          <a:xfrm>
            <a:off x="962788" y="0"/>
            <a:ext cx="7497000" cy="1012371"/>
          </a:xfrm>
          <a:prstGeom prst="rect">
            <a:avLst/>
          </a:prstGeom>
          <a:noFill/>
          <a:ln>
            <a:noFill/>
          </a:ln>
        </p:spPr>
        <p:txBody>
          <a:bodyPr lIns="90000" tIns="45000" rIns="90000" bIns="45000" anchor="ctr"/>
          <a:lstStyle/>
          <a:p>
            <a:pPr algn="ctr"/>
            <a:r>
              <a:rPr lang="en-US" sz="4300" dirty="0" err="1">
                <a:solidFill>
                  <a:srgbClr val="572314"/>
                </a:solidFill>
                <a:latin typeface="Gill Sans MT"/>
              </a:rPr>
              <a:t>Rapidily</a:t>
            </a:r>
            <a:r>
              <a:rPr lang="en-US" sz="4300" dirty="0">
                <a:solidFill>
                  <a:srgbClr val="572314"/>
                </a:solidFill>
                <a:latin typeface="Gill Sans MT"/>
              </a:rPr>
              <a:t> Changing Dimensions</a:t>
            </a:r>
            <a:endParaRPr sz="4300" dirty="0">
              <a:solidFill>
                <a:srgbClr val="572314"/>
              </a:solidFill>
              <a:latin typeface="Gill Sans MT"/>
            </a:endParaRPr>
          </a:p>
        </p:txBody>
      </p:sp>
      <p:sp>
        <p:nvSpPr>
          <p:cNvPr id="317" name="CustomShape 2"/>
          <p:cNvSpPr/>
          <p:nvPr/>
        </p:nvSpPr>
        <p:spPr>
          <a:xfrm>
            <a:off x="409902" y="1012371"/>
            <a:ext cx="8313631" cy="2282622"/>
          </a:xfrm>
          <a:prstGeom prst="rect">
            <a:avLst/>
          </a:prstGeom>
          <a:noFill/>
          <a:ln>
            <a:noFill/>
          </a:ln>
        </p:spPr>
        <p:txBody>
          <a:bodyPr lIns="90000" tIns="45000" rIns="90000" bIns="45000"/>
          <a:lstStyle/>
          <a:p>
            <a:pPr marL="358775" indent="-358775">
              <a:lnSpc>
                <a:spcPct val="100000"/>
              </a:lnSpc>
              <a:buSzPct val="80000"/>
              <a:buFont typeface="Wingdings 2" charset="2"/>
              <a:buChar char=""/>
            </a:pPr>
            <a:r>
              <a:rPr lang="es-ES" sz="2800" dirty="0">
                <a:solidFill>
                  <a:srgbClr val="000000"/>
                </a:solidFill>
                <a:latin typeface="Gill Sans MT"/>
              </a:rPr>
              <a:t>Dimensión muy grande que cambia constantemente.</a:t>
            </a:r>
          </a:p>
          <a:p>
            <a:pPr marL="719138" lvl="1" indent="-261938">
              <a:lnSpc>
                <a:spcPct val="100000"/>
              </a:lnSpc>
              <a:buFont typeface="Verdana"/>
              <a:buChar char="◦"/>
            </a:pPr>
            <a:r>
              <a:rPr lang="es-ES" sz="2800" dirty="0">
                <a:solidFill>
                  <a:srgbClr val="000000"/>
                </a:solidFill>
                <a:latin typeface="Gill Sans MT"/>
              </a:rPr>
              <a:t>Dejarla como originalmente se diseño</a:t>
            </a:r>
          </a:p>
          <a:p>
            <a:pPr marL="719138" lvl="1" indent="-261938">
              <a:lnSpc>
                <a:spcPct val="100000"/>
              </a:lnSpc>
              <a:buFont typeface="Verdana"/>
              <a:buChar char="◦"/>
            </a:pPr>
            <a:r>
              <a:rPr lang="es-ES" sz="2800" dirty="0">
                <a:solidFill>
                  <a:srgbClr val="000000"/>
                </a:solidFill>
                <a:latin typeface="Gill Sans MT"/>
              </a:rPr>
              <a:t>Separar en datos estáticos y dinámicos</a:t>
            </a:r>
          </a:p>
          <a:p>
            <a:pPr marL="719138" lvl="1" indent="-261938">
              <a:lnSpc>
                <a:spcPct val="100000"/>
              </a:lnSpc>
              <a:buFont typeface="Verdana"/>
              <a:buChar char="◦"/>
            </a:pPr>
            <a:r>
              <a:rPr lang="es-ES" sz="2800" dirty="0">
                <a:solidFill>
                  <a:srgbClr val="000000"/>
                </a:solidFill>
                <a:latin typeface="Gill Sans MT"/>
              </a:rPr>
              <a:t>Separar también los volátiles</a:t>
            </a:r>
          </a:p>
          <a:p>
            <a:pPr marL="719138" lvl="1" indent="-261938">
              <a:lnSpc>
                <a:spcPct val="100000"/>
              </a:lnSpc>
              <a:buFont typeface="Verdana"/>
              <a:buChar char="◦"/>
            </a:pPr>
            <a:r>
              <a:rPr lang="es-ES" sz="2800" dirty="0">
                <a:solidFill>
                  <a:srgbClr val="000000"/>
                </a:solidFill>
                <a:latin typeface="Gill Sans MT"/>
              </a:rPr>
              <a:t>Llevar los datos volátiles a las </a:t>
            </a:r>
            <a:r>
              <a:rPr lang="es-ES" sz="2800" dirty="0" err="1">
                <a:solidFill>
                  <a:srgbClr val="000000"/>
                </a:solidFill>
                <a:latin typeface="Gill Sans MT"/>
              </a:rPr>
              <a:t>fact</a:t>
            </a:r>
            <a:r>
              <a:rPr lang="es-ES" sz="2800" dirty="0">
                <a:solidFill>
                  <a:srgbClr val="000000"/>
                </a:solidFill>
                <a:latin typeface="Gill Sans MT"/>
              </a:rPr>
              <a:t> tables.</a:t>
            </a:r>
          </a:p>
        </p:txBody>
      </p:sp>
      <p:pic>
        <p:nvPicPr>
          <p:cNvPr id="318" name="Picture 2"/>
          <p:cNvPicPr/>
          <p:nvPr/>
        </p:nvPicPr>
        <p:blipFill>
          <a:blip r:embed="rId2"/>
          <a:stretch>
            <a:fillRect/>
          </a:stretch>
        </p:blipFill>
        <p:spPr>
          <a:xfrm>
            <a:off x="551094" y="3381522"/>
            <a:ext cx="1550224" cy="3019953"/>
          </a:xfrm>
          <a:prstGeom prst="rect">
            <a:avLst/>
          </a:prstGeom>
          <a:ln>
            <a:noFill/>
          </a:ln>
        </p:spPr>
      </p:pic>
      <p:pic>
        <p:nvPicPr>
          <p:cNvPr id="319" name="Picture 3"/>
          <p:cNvPicPr/>
          <p:nvPr/>
        </p:nvPicPr>
        <p:blipFill>
          <a:blip r:embed="rId3"/>
          <a:stretch>
            <a:fillRect/>
          </a:stretch>
        </p:blipFill>
        <p:spPr>
          <a:xfrm>
            <a:off x="3724765" y="3563007"/>
            <a:ext cx="5009332" cy="2869324"/>
          </a:xfrm>
          <a:prstGeom prst="rect">
            <a:avLst/>
          </a:prstGeom>
          <a:ln>
            <a:noFill/>
          </a:ln>
        </p:spPr>
      </p:pic>
      <p:sp>
        <p:nvSpPr>
          <p:cNvPr id="320" name="CustomShape 3"/>
          <p:cNvSpPr/>
          <p:nvPr/>
        </p:nvSpPr>
        <p:spPr>
          <a:xfrm>
            <a:off x="2360725" y="4496038"/>
            <a:ext cx="1364040" cy="790920"/>
          </a:xfrm>
          <a:prstGeom prst="rightArrow">
            <a:avLst>
              <a:gd name="adj1" fmla="val 50000"/>
              <a:gd name="adj2" fmla="val 50000"/>
            </a:avLst>
          </a:prstGeom>
          <a:solidFill>
            <a:srgbClr val="3891A7"/>
          </a:solidFill>
          <a:ln w="25560">
            <a:solidFill>
              <a:srgbClr val="296B7B"/>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855656" y="204480"/>
            <a:ext cx="7497000" cy="1141920"/>
          </a:xfrm>
          <a:prstGeom prst="rect">
            <a:avLst/>
          </a:prstGeom>
          <a:noFill/>
          <a:ln>
            <a:noFill/>
          </a:ln>
        </p:spPr>
        <p:txBody>
          <a:bodyPr lIns="90000" tIns="45000" rIns="90000" bIns="45000" anchor="ctr"/>
          <a:lstStyle/>
          <a:p>
            <a:pPr>
              <a:lnSpc>
                <a:spcPct val="100000"/>
              </a:lnSpc>
            </a:pPr>
            <a:r>
              <a:rPr lang="en-US" sz="3600" dirty="0">
                <a:solidFill>
                  <a:srgbClr val="572314"/>
                </a:solidFill>
                <a:latin typeface="Gill Sans MT"/>
              </a:rPr>
              <a:t>“Junk” Dimensions</a:t>
            </a:r>
            <a:endParaRPr dirty="0"/>
          </a:p>
        </p:txBody>
      </p:sp>
      <p:sp>
        <p:nvSpPr>
          <p:cNvPr id="3" name="CustomShape 2"/>
          <p:cNvSpPr/>
          <p:nvPr/>
        </p:nvSpPr>
        <p:spPr>
          <a:xfrm>
            <a:off x="644577" y="1346400"/>
            <a:ext cx="7815211" cy="3348360"/>
          </a:xfrm>
          <a:prstGeom prst="rect">
            <a:avLst/>
          </a:prstGeom>
          <a:noFill/>
          <a:ln>
            <a:noFill/>
          </a:ln>
        </p:spPr>
        <p:txBody>
          <a:bodyPr lIns="90000" tIns="45000" rIns="90000" bIns="45000"/>
          <a:lstStyle/>
          <a:p>
            <a:pPr>
              <a:lnSpc>
                <a:spcPct val="100000"/>
              </a:lnSpc>
              <a:buSzPct val="80000"/>
              <a:buFont typeface="Wingdings 2" charset="2"/>
              <a:buChar char=""/>
            </a:pPr>
            <a:r>
              <a:rPr lang="es-ES" sz="2600" dirty="0">
                <a:solidFill>
                  <a:srgbClr val="000000"/>
                </a:solidFill>
                <a:latin typeface="Gill Sans MT"/>
              </a:rPr>
              <a:t> Dimensión “tramposa” generalmente compuesta de </a:t>
            </a:r>
            <a:r>
              <a:rPr lang="es-ES" sz="2600" dirty="0" err="1">
                <a:solidFill>
                  <a:srgbClr val="000000"/>
                </a:solidFill>
                <a:latin typeface="Gill Sans MT"/>
              </a:rPr>
              <a:t>flags</a:t>
            </a:r>
            <a:r>
              <a:rPr lang="es-ES" sz="2600" dirty="0">
                <a:solidFill>
                  <a:srgbClr val="000000"/>
                </a:solidFill>
                <a:latin typeface="Gill Sans MT"/>
              </a:rPr>
              <a:t> con baja cardinalidad.</a:t>
            </a:r>
          </a:p>
          <a:p>
            <a:pPr>
              <a:lnSpc>
                <a:spcPct val="100000"/>
              </a:lnSpc>
              <a:buSzPct val="80000"/>
              <a:buFont typeface="Wingdings 2" charset="2"/>
              <a:buChar char=""/>
            </a:pPr>
            <a:r>
              <a:rPr lang="es-ES" sz="2600" dirty="0">
                <a:solidFill>
                  <a:srgbClr val="000000"/>
                </a:solidFill>
                <a:latin typeface="Gill Sans MT"/>
              </a:rPr>
              <a:t> Los atributos no pertenecen naturalmente a ninguna otra dimensión.</a:t>
            </a:r>
          </a:p>
          <a:p>
            <a:pPr>
              <a:lnSpc>
                <a:spcPct val="100000"/>
              </a:lnSpc>
              <a:buSzPct val="80000"/>
              <a:buFont typeface="Wingdings 2" charset="2"/>
              <a:buChar char=""/>
            </a:pPr>
            <a:r>
              <a:rPr lang="es-ES" sz="2600" dirty="0">
                <a:solidFill>
                  <a:srgbClr val="000000"/>
                </a:solidFill>
                <a:latin typeface="Gill Sans MT"/>
              </a:rPr>
              <a:t> Se suele “sacar” de la tabla de hechos hacía una </a:t>
            </a:r>
            <a:r>
              <a:rPr lang="es-ES" sz="2600" dirty="0" err="1">
                <a:solidFill>
                  <a:srgbClr val="000000"/>
                </a:solidFill>
                <a:latin typeface="Gill Sans MT"/>
              </a:rPr>
              <a:t>junk</a:t>
            </a:r>
            <a:r>
              <a:rPr lang="es-ES" sz="2600" dirty="0">
                <a:solidFill>
                  <a:srgbClr val="000000"/>
                </a:solidFill>
                <a:latin typeface="Gill Sans MT"/>
              </a:rPr>
              <a:t> para mejorar performance.</a:t>
            </a:r>
          </a:p>
          <a:p>
            <a:pPr>
              <a:lnSpc>
                <a:spcPct val="100000"/>
              </a:lnSpc>
              <a:buSzPct val="80000"/>
              <a:buFont typeface="Wingdings 2" charset="2"/>
              <a:buChar char=""/>
            </a:pPr>
            <a:r>
              <a:rPr lang="es-ES" sz="2600" dirty="0">
                <a:solidFill>
                  <a:srgbClr val="000000"/>
                </a:solidFill>
                <a:latin typeface="Gill Sans MT"/>
              </a:rPr>
              <a:t> Se guardan como combinaciones únicas:</a:t>
            </a:r>
          </a:p>
          <a:p>
            <a:pPr>
              <a:lnSpc>
                <a:spcPct val="100000"/>
              </a:lnSpc>
              <a:buSzPct val="80000"/>
              <a:buFont typeface="Wingdings 2" charset="2"/>
              <a:buChar char=""/>
            </a:pPr>
            <a:endParaRPr lang="es-ES" dirty="0"/>
          </a:p>
          <a:p>
            <a:pPr>
              <a:lnSpc>
                <a:spcPct val="100000"/>
              </a:lnSpc>
              <a:buSzPct val="80000"/>
              <a:buFont typeface="Wingdings 2" charset="2"/>
              <a:buChar char=""/>
            </a:pPr>
            <a:endParaRPr lang="es-ES" dirty="0"/>
          </a:p>
          <a:p>
            <a:pPr>
              <a:lnSpc>
                <a:spcPct val="100000"/>
              </a:lnSpc>
              <a:buSzPct val="80000"/>
              <a:buFont typeface="Wingdings 2" charset="2"/>
              <a:buChar char=""/>
            </a:pPr>
            <a:endParaRPr lang="es-ES" dirty="0"/>
          </a:p>
          <a:p>
            <a:pPr>
              <a:lnSpc>
                <a:spcPct val="100000"/>
              </a:lnSpc>
              <a:buSzPct val="80000"/>
              <a:buFont typeface="Wingdings 2" charset="2"/>
              <a:buChar char=""/>
            </a:pPr>
            <a:endParaRPr lang="es-ES" dirty="0"/>
          </a:p>
          <a:p>
            <a:pPr>
              <a:lnSpc>
                <a:spcPct val="100000"/>
              </a:lnSpc>
              <a:buSzPct val="80000"/>
              <a:buFont typeface="Wingdings 2" charset="2"/>
              <a:buChar char=""/>
            </a:pPr>
            <a:endParaRPr lang="es-ES" dirty="0"/>
          </a:p>
          <a:p>
            <a:pPr>
              <a:lnSpc>
                <a:spcPct val="100000"/>
              </a:lnSpc>
              <a:buSzPct val="80000"/>
              <a:buFont typeface="Wingdings 2" charset="2"/>
              <a:buChar char=""/>
            </a:pPr>
            <a:endParaRPr lang="es-ES" dirty="0"/>
          </a:p>
          <a:p>
            <a:pPr>
              <a:lnSpc>
                <a:spcPct val="100000"/>
              </a:lnSpc>
              <a:buSzPct val="80000"/>
              <a:buFont typeface="Wingdings 2" charset="2"/>
              <a:buChar char=""/>
            </a:pPr>
            <a:endParaRPr lang="es-ES" dirty="0"/>
          </a:p>
          <a:p>
            <a:pPr>
              <a:lnSpc>
                <a:spcPct val="100000"/>
              </a:lnSpc>
              <a:buSzPct val="80000"/>
              <a:buFont typeface="Wingdings 2" charset="2"/>
              <a:buChar char=""/>
            </a:pPr>
            <a:endParaRPr lang="es-ES" dirty="0"/>
          </a:p>
          <a:p>
            <a:pPr>
              <a:lnSpc>
                <a:spcPct val="100000"/>
              </a:lnSpc>
              <a:buSzPct val="80000"/>
              <a:buFont typeface="Wingdings 2" charset="2"/>
              <a:buChar char=""/>
            </a:pPr>
            <a:r>
              <a:rPr lang="es-ES" dirty="0"/>
              <a:t> NOTA: Cada elemento tiene un ID distinto.</a:t>
            </a:r>
          </a:p>
          <a:p>
            <a:pPr>
              <a:lnSpc>
                <a:spcPct val="100000"/>
              </a:lnSpc>
              <a:buSzPct val="80000"/>
              <a:buFont typeface="Wingdings 2" charset="2"/>
              <a:buChar char=""/>
            </a:pPr>
            <a:endParaRPr lang="es-ES" dirty="0"/>
          </a:p>
        </p:txBody>
      </p:sp>
      <p:pic>
        <p:nvPicPr>
          <p:cNvPr id="2050" name="Picture 2" descr="Resultado de imagen para junk dimension data warehouse"/>
          <p:cNvPicPr>
            <a:picLocks noChangeAspect="1" noChangeArrowheads="1"/>
          </p:cNvPicPr>
          <p:nvPr/>
        </p:nvPicPr>
        <p:blipFill rotWithShape="1">
          <a:blip r:embed="rId2">
            <a:extLst>
              <a:ext uri="{28A0092B-C50C-407E-A947-70E740481C1C}">
                <a14:useLocalDpi xmlns:a14="http://schemas.microsoft.com/office/drawing/2010/main" val="0"/>
              </a:ext>
            </a:extLst>
          </a:blip>
          <a:srcRect l="7317"/>
          <a:stretch/>
        </p:blipFill>
        <p:spPr bwMode="auto">
          <a:xfrm>
            <a:off x="2713218" y="4235162"/>
            <a:ext cx="3743325" cy="2120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3658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823500" y="0"/>
            <a:ext cx="7497000" cy="930729"/>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Procesos ETL</a:t>
            </a:r>
            <a:endParaRPr lang="es-ES" dirty="0"/>
          </a:p>
        </p:txBody>
      </p:sp>
      <p:sp>
        <p:nvSpPr>
          <p:cNvPr id="322" name="CustomShape 2"/>
          <p:cNvSpPr/>
          <p:nvPr/>
        </p:nvSpPr>
        <p:spPr>
          <a:xfrm>
            <a:off x="506186" y="1175656"/>
            <a:ext cx="8049985" cy="5159829"/>
          </a:xfrm>
          <a:prstGeom prst="rect">
            <a:avLst/>
          </a:prstGeom>
          <a:noFill/>
          <a:ln>
            <a:noFill/>
          </a:ln>
        </p:spPr>
        <p:txBody>
          <a:bodyPr lIns="90000" tIns="45000" rIns="90000" bIns="45000"/>
          <a:lstStyle/>
          <a:p>
            <a:pPr marL="358775" indent="-358775">
              <a:lnSpc>
                <a:spcPct val="100000"/>
              </a:lnSpc>
              <a:buSzPct val="80000"/>
              <a:buFont typeface="Wingdings 2" charset="2"/>
              <a:buChar char=""/>
            </a:pPr>
            <a:r>
              <a:rPr lang="es-ES" sz="3200" dirty="0">
                <a:solidFill>
                  <a:srgbClr val="000000"/>
                </a:solidFill>
                <a:latin typeface="Gill Sans MT"/>
              </a:rPr>
              <a:t>Extraer Transformar y Cargar (o ELT si se utiliza </a:t>
            </a:r>
            <a:r>
              <a:rPr lang="es-ES" sz="3200" dirty="0" err="1">
                <a:solidFill>
                  <a:srgbClr val="000000"/>
                </a:solidFill>
                <a:latin typeface="Gill Sans MT"/>
              </a:rPr>
              <a:t>Staging</a:t>
            </a:r>
            <a:r>
              <a:rPr lang="es-ES" sz="3200" dirty="0">
                <a:solidFill>
                  <a:srgbClr val="000000"/>
                </a:solidFill>
                <a:latin typeface="Gill Sans MT"/>
              </a:rPr>
              <a:t>)</a:t>
            </a:r>
            <a:endParaRPr lang="es-ES" dirty="0"/>
          </a:p>
          <a:p>
            <a:pPr marL="358775" indent="-358775">
              <a:lnSpc>
                <a:spcPct val="100000"/>
              </a:lnSpc>
              <a:buSzPct val="80000"/>
              <a:buFont typeface="Wingdings 2" charset="2"/>
              <a:buChar char=""/>
            </a:pPr>
            <a:r>
              <a:rPr lang="es-ES" sz="3200" dirty="0">
                <a:solidFill>
                  <a:srgbClr val="000000"/>
                </a:solidFill>
                <a:latin typeface="Gill Sans MT"/>
              </a:rPr>
              <a:t>Se definen Entradas</a:t>
            </a:r>
            <a:endParaRPr lang="es-ES" dirty="0"/>
          </a:p>
          <a:p>
            <a:pPr marL="800100" lvl="1" indent="-358775">
              <a:lnSpc>
                <a:spcPct val="100000"/>
              </a:lnSpc>
              <a:buFont typeface="Verdana"/>
              <a:buChar char="◦"/>
            </a:pPr>
            <a:r>
              <a:rPr lang="es-ES" sz="2800" dirty="0">
                <a:solidFill>
                  <a:srgbClr val="000000"/>
                </a:solidFill>
                <a:latin typeface="Gill Sans MT"/>
              </a:rPr>
              <a:t>Conexión a fuentes de datos</a:t>
            </a:r>
            <a:endParaRPr lang="es-ES" dirty="0"/>
          </a:p>
          <a:p>
            <a:pPr marL="800100" lvl="1" indent="-358775">
              <a:lnSpc>
                <a:spcPct val="100000"/>
              </a:lnSpc>
              <a:buFont typeface="Verdana"/>
              <a:buChar char="◦"/>
            </a:pPr>
            <a:r>
              <a:rPr lang="es-ES" sz="2800" dirty="0">
                <a:solidFill>
                  <a:srgbClr val="000000"/>
                </a:solidFill>
                <a:latin typeface="Gill Sans MT"/>
              </a:rPr>
              <a:t>Se definen Filtros </a:t>
            </a:r>
            <a:endParaRPr lang="es-ES" dirty="0"/>
          </a:p>
          <a:p>
            <a:pPr marL="358775" lvl="1" indent="-358775">
              <a:lnSpc>
                <a:spcPct val="100000"/>
              </a:lnSpc>
              <a:buFont typeface="Verdana"/>
              <a:buChar char="◦"/>
            </a:pPr>
            <a:r>
              <a:rPr lang="es-ES" sz="2800" dirty="0" err="1">
                <a:solidFill>
                  <a:srgbClr val="000000"/>
                </a:solidFill>
                <a:latin typeface="Gill Sans MT"/>
              </a:rPr>
              <a:t>Cleaning</a:t>
            </a:r>
            <a:r>
              <a:rPr lang="es-ES" sz="2800" dirty="0">
                <a:solidFill>
                  <a:srgbClr val="000000"/>
                </a:solidFill>
                <a:latin typeface="Gill Sans MT"/>
              </a:rPr>
              <a:t> y Data </a:t>
            </a:r>
            <a:r>
              <a:rPr lang="es-ES" sz="2800" dirty="0" err="1">
                <a:solidFill>
                  <a:srgbClr val="000000"/>
                </a:solidFill>
                <a:latin typeface="Gill Sans MT"/>
              </a:rPr>
              <a:t>Quality</a:t>
            </a:r>
            <a:endParaRPr lang="es-ES" dirty="0"/>
          </a:p>
          <a:p>
            <a:pPr marL="800100" lvl="1" indent="-358775">
              <a:buFont typeface="Verdana"/>
              <a:buChar char="◦"/>
            </a:pPr>
            <a:r>
              <a:rPr lang="es-ES" sz="2800" dirty="0">
                <a:solidFill>
                  <a:srgbClr val="000000"/>
                </a:solidFill>
                <a:latin typeface="Gill Sans MT"/>
              </a:rPr>
              <a:t>Se generan variables calculadas</a:t>
            </a:r>
          </a:p>
          <a:p>
            <a:pPr marL="358775" indent="-358775">
              <a:lnSpc>
                <a:spcPct val="100000"/>
              </a:lnSpc>
              <a:buSzPct val="80000"/>
              <a:buFont typeface="Wingdings 2" charset="2"/>
              <a:buChar char=""/>
            </a:pPr>
            <a:r>
              <a:rPr lang="es-ES" sz="3200" dirty="0">
                <a:solidFill>
                  <a:srgbClr val="000000"/>
                </a:solidFill>
                <a:latin typeface="Gill Sans MT"/>
              </a:rPr>
              <a:t>Se definen Salidas</a:t>
            </a:r>
            <a:endParaRPr lang="es-ES" dirty="0"/>
          </a:p>
          <a:p>
            <a:pPr marL="358775" indent="-358775">
              <a:lnSpc>
                <a:spcPct val="100000"/>
              </a:lnSpc>
              <a:buSzPct val="80000"/>
              <a:buFont typeface="Wingdings 2" charset="2"/>
              <a:buChar char=""/>
            </a:pPr>
            <a:r>
              <a:rPr lang="es-ES" sz="3200" dirty="0">
                <a:solidFill>
                  <a:srgbClr val="000000"/>
                </a:solidFill>
                <a:latin typeface="Gill Sans MT"/>
              </a:rPr>
              <a:t>Durante todo el proceso es fundamental la </a:t>
            </a:r>
            <a:r>
              <a:rPr lang="es-ES" sz="3200" dirty="0" err="1">
                <a:solidFill>
                  <a:srgbClr val="000000"/>
                </a:solidFill>
                <a:latin typeface="Gill Sans MT"/>
              </a:rPr>
              <a:t>MetaData</a:t>
            </a:r>
            <a:endParaRPr lang="es-ES" dirty="0"/>
          </a:p>
          <a:p>
            <a:pPr>
              <a:lnSpc>
                <a:spcPct val="100000"/>
              </a:lnSpc>
            </a:pPr>
            <a:endParaRPr lang="es-E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080734" y="9619"/>
            <a:ext cx="7497000" cy="904781"/>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Carga y actualización</a:t>
            </a:r>
            <a:endParaRPr lang="es-ES" dirty="0"/>
          </a:p>
        </p:txBody>
      </p:sp>
      <p:sp>
        <p:nvSpPr>
          <p:cNvPr id="324" name="CustomShape 2"/>
          <p:cNvSpPr/>
          <p:nvPr/>
        </p:nvSpPr>
        <p:spPr>
          <a:xfrm>
            <a:off x="656192" y="1477901"/>
            <a:ext cx="7497000" cy="4799520"/>
          </a:xfrm>
          <a:prstGeom prst="rect">
            <a:avLst/>
          </a:prstGeom>
          <a:noFill/>
          <a:ln>
            <a:noFill/>
          </a:ln>
        </p:spPr>
        <p:txBody>
          <a:bodyPr lIns="90000" tIns="45000" rIns="90000" bIns="45000"/>
          <a:lstStyle/>
          <a:p>
            <a:pPr>
              <a:lnSpc>
                <a:spcPct val="100000"/>
              </a:lnSpc>
              <a:buSzPct val="80000"/>
              <a:buFont typeface="Wingdings 2" charset="2"/>
              <a:buChar char=""/>
            </a:pPr>
            <a:r>
              <a:rPr lang="es-ES" sz="3200" dirty="0">
                <a:solidFill>
                  <a:srgbClr val="000000"/>
                </a:solidFill>
                <a:latin typeface="Gill Sans MT"/>
              </a:rPr>
              <a:t>Se caracterizan 2 tipos de ETL</a:t>
            </a:r>
            <a:endParaRPr lang="es-ES" dirty="0"/>
          </a:p>
          <a:p>
            <a:pPr>
              <a:lnSpc>
                <a:spcPct val="100000"/>
              </a:lnSpc>
              <a:buSzPct val="80000"/>
              <a:buFont typeface="Wingdings 2" charset="2"/>
              <a:buChar char=""/>
            </a:pPr>
            <a:r>
              <a:rPr lang="es-ES" sz="3200" dirty="0">
                <a:solidFill>
                  <a:srgbClr val="000000"/>
                </a:solidFill>
                <a:latin typeface="Gill Sans MT"/>
              </a:rPr>
              <a:t>Carga Inicial</a:t>
            </a:r>
            <a:endParaRPr lang="es-ES" dirty="0"/>
          </a:p>
          <a:p>
            <a:pPr lvl="1">
              <a:lnSpc>
                <a:spcPct val="100000"/>
              </a:lnSpc>
              <a:buFont typeface="Verdana"/>
              <a:buChar char="◦"/>
            </a:pPr>
            <a:r>
              <a:rPr lang="es-ES" sz="2800" dirty="0">
                <a:solidFill>
                  <a:srgbClr val="000000"/>
                </a:solidFill>
                <a:latin typeface="Gill Sans MT"/>
              </a:rPr>
              <a:t>Consiste en la generación inicial del DW</a:t>
            </a:r>
            <a:endParaRPr lang="es-ES" dirty="0"/>
          </a:p>
          <a:p>
            <a:pPr lvl="1">
              <a:lnSpc>
                <a:spcPct val="100000"/>
              </a:lnSpc>
              <a:buFont typeface="Verdana"/>
              <a:buChar char="◦"/>
            </a:pPr>
            <a:r>
              <a:rPr lang="es-ES" sz="2800" dirty="0">
                <a:solidFill>
                  <a:srgbClr val="000000"/>
                </a:solidFill>
                <a:latin typeface="Gill Sans MT"/>
              </a:rPr>
              <a:t>Se define que cantidad de datos históricos serán disponibles</a:t>
            </a:r>
            <a:endParaRPr lang="es-ES" dirty="0"/>
          </a:p>
          <a:p>
            <a:pPr lvl="1">
              <a:lnSpc>
                <a:spcPct val="100000"/>
              </a:lnSpc>
              <a:buFont typeface="Verdana"/>
              <a:buChar char="◦"/>
            </a:pPr>
            <a:r>
              <a:rPr lang="es-ES" sz="2800" dirty="0">
                <a:solidFill>
                  <a:srgbClr val="000000"/>
                </a:solidFill>
                <a:latin typeface="Gill Sans MT"/>
              </a:rPr>
              <a:t>Se debe informar a los usuarios que información no estará disponible</a:t>
            </a:r>
            <a:endParaRPr lang="es-ES" dirty="0"/>
          </a:p>
          <a:p>
            <a:pPr lvl="1">
              <a:lnSpc>
                <a:spcPct val="100000"/>
              </a:lnSpc>
              <a:buFont typeface="Verdana"/>
              <a:buChar char="◦"/>
            </a:pPr>
            <a:r>
              <a:rPr lang="es-ES" sz="2800" dirty="0">
                <a:solidFill>
                  <a:srgbClr val="000000"/>
                </a:solidFill>
                <a:latin typeface="Gill Sans MT"/>
              </a:rPr>
              <a:t>Probablemente tenga un gran impacto en los sistemas fuentes por el alto volumen de datos.</a:t>
            </a:r>
            <a:endParaRPr lang="es-E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2"/>
          <p:cNvSpPr/>
          <p:nvPr/>
        </p:nvSpPr>
        <p:spPr>
          <a:xfrm>
            <a:off x="378371" y="930165"/>
            <a:ext cx="8418788" cy="5785945"/>
          </a:xfrm>
          <a:prstGeom prst="rect">
            <a:avLst/>
          </a:prstGeom>
          <a:noFill/>
          <a:ln>
            <a:noFill/>
          </a:ln>
        </p:spPr>
        <p:txBody>
          <a:bodyPr lIns="90000" tIns="45000" rIns="90000" bIns="45000"/>
          <a:lstStyle/>
          <a:p>
            <a:pPr>
              <a:lnSpc>
                <a:spcPct val="100000"/>
              </a:lnSpc>
              <a:buSzPct val="80000"/>
              <a:buFont typeface="Wingdings 2" charset="2"/>
              <a:buChar char=""/>
            </a:pPr>
            <a:r>
              <a:rPr lang="es-ES" sz="3200" dirty="0" err="1">
                <a:solidFill>
                  <a:srgbClr val="000000"/>
                </a:solidFill>
                <a:latin typeface="Gill Sans MT"/>
              </a:rPr>
              <a:t>Refresh</a:t>
            </a:r>
            <a:endParaRPr lang="es-ES" dirty="0"/>
          </a:p>
          <a:p>
            <a:pPr lvl="1">
              <a:lnSpc>
                <a:spcPct val="100000"/>
              </a:lnSpc>
              <a:buFont typeface="Verdana"/>
              <a:buChar char="◦"/>
            </a:pPr>
            <a:r>
              <a:rPr lang="es-ES" sz="2400" dirty="0">
                <a:solidFill>
                  <a:srgbClr val="000000"/>
                </a:solidFill>
                <a:latin typeface="Gill Sans MT"/>
              </a:rPr>
              <a:t>Se define para cada requerimiento que entidades serán actualizadas por hora, día, semana, mes etc.</a:t>
            </a:r>
            <a:endParaRPr lang="es-ES" sz="2000" dirty="0"/>
          </a:p>
          <a:p>
            <a:pPr lvl="1">
              <a:lnSpc>
                <a:spcPct val="100000"/>
              </a:lnSpc>
              <a:buFont typeface="Verdana"/>
              <a:buChar char="◦"/>
            </a:pPr>
            <a:r>
              <a:rPr lang="es-ES" sz="2400" dirty="0">
                <a:solidFill>
                  <a:srgbClr val="000000"/>
                </a:solidFill>
                <a:latin typeface="Gill Sans MT"/>
              </a:rPr>
              <a:t>Como tratar los cambios en las dimensiones</a:t>
            </a:r>
            <a:endParaRPr lang="es-ES" sz="2000" dirty="0"/>
          </a:p>
          <a:p>
            <a:pPr lvl="2">
              <a:lnSpc>
                <a:spcPct val="100000"/>
              </a:lnSpc>
              <a:buFont typeface="Wingdings 2" charset="2"/>
              <a:buChar char=""/>
            </a:pPr>
            <a:r>
              <a:rPr lang="es-ES" sz="2400" dirty="0">
                <a:solidFill>
                  <a:srgbClr val="000000"/>
                </a:solidFill>
                <a:latin typeface="Gill Sans MT"/>
              </a:rPr>
              <a:t>Hay dimensiones que cambian lentamente: Ej. Estado Civil</a:t>
            </a:r>
            <a:endParaRPr lang="es-ES" sz="2000" dirty="0"/>
          </a:p>
          <a:p>
            <a:pPr lvl="2">
              <a:lnSpc>
                <a:spcPct val="100000"/>
              </a:lnSpc>
              <a:buFont typeface="Wingdings 2" charset="2"/>
              <a:buChar char=""/>
            </a:pPr>
            <a:r>
              <a:rPr lang="es-ES" sz="2400" dirty="0">
                <a:solidFill>
                  <a:srgbClr val="000000"/>
                </a:solidFill>
                <a:latin typeface="Gill Sans MT"/>
              </a:rPr>
              <a:t>Estrategias: Actualiza la forma, nueva versión, versión anterior y actual, fechas auditoria.</a:t>
            </a:r>
            <a:endParaRPr lang="es-ES" sz="2000" dirty="0"/>
          </a:p>
          <a:p>
            <a:pPr lvl="2">
              <a:lnSpc>
                <a:spcPct val="100000"/>
              </a:lnSpc>
              <a:buFont typeface="Wingdings 2" charset="2"/>
              <a:buChar char=""/>
            </a:pPr>
            <a:r>
              <a:rPr lang="es-ES" sz="2400" dirty="0">
                <a:solidFill>
                  <a:srgbClr val="000000"/>
                </a:solidFill>
                <a:latin typeface="Gill Sans MT"/>
              </a:rPr>
              <a:t>Hay dimensiones que cambian rápidamente: Ej. Puntaje de compras</a:t>
            </a:r>
            <a:endParaRPr lang="es-ES" sz="2000" dirty="0"/>
          </a:p>
          <a:p>
            <a:pPr lvl="2">
              <a:lnSpc>
                <a:spcPct val="100000"/>
              </a:lnSpc>
              <a:buFont typeface="Wingdings 2" charset="2"/>
              <a:buChar char=""/>
            </a:pPr>
            <a:r>
              <a:rPr lang="es-ES" sz="2400" dirty="0">
                <a:solidFill>
                  <a:srgbClr val="000000"/>
                </a:solidFill>
                <a:latin typeface="Gill Sans MT"/>
              </a:rPr>
              <a:t>Estrategias: Separar parte dinámica y estática, separo los volátiles, llevar la información a </a:t>
            </a:r>
            <a:r>
              <a:rPr lang="es-ES" sz="2400" dirty="0" err="1">
                <a:solidFill>
                  <a:srgbClr val="000000"/>
                </a:solidFill>
                <a:latin typeface="Gill Sans MT"/>
              </a:rPr>
              <a:t>fact</a:t>
            </a:r>
            <a:r>
              <a:rPr lang="es-ES" sz="2400" dirty="0">
                <a:solidFill>
                  <a:srgbClr val="000000"/>
                </a:solidFill>
                <a:latin typeface="Gill Sans MT"/>
              </a:rPr>
              <a:t> </a:t>
            </a:r>
            <a:r>
              <a:rPr lang="es-ES" sz="2400" dirty="0" err="1">
                <a:solidFill>
                  <a:srgbClr val="000000"/>
                </a:solidFill>
                <a:latin typeface="Gill Sans MT"/>
              </a:rPr>
              <a:t>table</a:t>
            </a:r>
            <a:r>
              <a:rPr lang="es-ES" sz="2400" dirty="0">
                <a:solidFill>
                  <a:srgbClr val="000000"/>
                </a:solidFill>
                <a:latin typeface="Gill Sans MT"/>
              </a:rPr>
              <a:t>.</a:t>
            </a:r>
            <a:endParaRPr lang="es-ES" sz="2000" dirty="0"/>
          </a:p>
          <a:p>
            <a:pPr lvl="2">
              <a:lnSpc>
                <a:spcPct val="100000"/>
              </a:lnSpc>
              <a:buFont typeface="Wingdings 2" charset="2"/>
              <a:buChar char=""/>
            </a:pPr>
            <a:r>
              <a:rPr lang="es-ES" sz="2400" dirty="0">
                <a:solidFill>
                  <a:srgbClr val="000000"/>
                </a:solidFill>
                <a:latin typeface="Gill Sans MT"/>
              </a:rPr>
              <a:t>Dimensión </a:t>
            </a:r>
            <a:r>
              <a:rPr lang="es-ES" sz="2400" dirty="0" err="1">
                <a:solidFill>
                  <a:srgbClr val="000000"/>
                </a:solidFill>
                <a:latin typeface="Gill Sans MT"/>
              </a:rPr>
              <a:t>Junk</a:t>
            </a:r>
            <a:r>
              <a:rPr lang="es-ES" sz="2400" dirty="0">
                <a:solidFill>
                  <a:srgbClr val="000000"/>
                </a:solidFill>
                <a:latin typeface="Gill Sans MT"/>
              </a:rPr>
              <a:t>: Atributos que no pertenecen a una dimensión.</a:t>
            </a:r>
            <a:endParaRPr lang="es-ES" sz="2000" dirty="0"/>
          </a:p>
          <a:p>
            <a:pPr lvl="2">
              <a:lnSpc>
                <a:spcPct val="100000"/>
              </a:lnSpc>
              <a:buFont typeface="Wingdings 2" charset="2"/>
              <a:buChar char=""/>
            </a:pPr>
            <a:r>
              <a:rPr lang="es-ES" sz="2400" dirty="0">
                <a:solidFill>
                  <a:srgbClr val="000000"/>
                </a:solidFill>
                <a:latin typeface="Gill Sans MT"/>
              </a:rPr>
              <a:t>Estrategias: </a:t>
            </a:r>
            <a:r>
              <a:rPr lang="es-ES" sz="2400" dirty="0" err="1">
                <a:solidFill>
                  <a:srgbClr val="000000"/>
                </a:solidFill>
                <a:latin typeface="Gill Sans MT"/>
              </a:rPr>
              <a:t>Fact</a:t>
            </a:r>
            <a:r>
              <a:rPr lang="es-ES" sz="2400" dirty="0">
                <a:solidFill>
                  <a:srgbClr val="000000"/>
                </a:solidFill>
                <a:latin typeface="Gill Sans MT"/>
              </a:rPr>
              <a:t> </a:t>
            </a:r>
            <a:r>
              <a:rPr lang="es-ES" sz="2400" dirty="0" err="1">
                <a:solidFill>
                  <a:srgbClr val="000000"/>
                </a:solidFill>
                <a:latin typeface="Gill Sans MT"/>
              </a:rPr>
              <a:t>table</a:t>
            </a:r>
            <a:r>
              <a:rPr lang="es-ES" sz="2400" dirty="0">
                <a:solidFill>
                  <a:srgbClr val="000000"/>
                </a:solidFill>
                <a:latin typeface="Gill Sans MT"/>
              </a:rPr>
              <a:t>, cada atributo como una dimensión aparte, sacarlos del diseño, </a:t>
            </a:r>
            <a:r>
              <a:rPr lang="es-ES" sz="2400" dirty="0" err="1">
                <a:solidFill>
                  <a:srgbClr val="000000"/>
                </a:solidFill>
                <a:latin typeface="Gill Sans MT"/>
              </a:rPr>
              <a:t>Junk</a:t>
            </a:r>
            <a:r>
              <a:rPr lang="es-ES" sz="2400" dirty="0">
                <a:solidFill>
                  <a:srgbClr val="000000"/>
                </a:solidFill>
                <a:latin typeface="Gill Sans MT"/>
              </a:rPr>
              <a:t>.</a:t>
            </a:r>
            <a:endParaRPr lang="es-ES" sz="2000" dirty="0"/>
          </a:p>
        </p:txBody>
      </p:sp>
      <p:sp>
        <p:nvSpPr>
          <p:cNvPr id="327" name="CustomShape 3"/>
          <p:cNvSpPr/>
          <p:nvPr/>
        </p:nvSpPr>
        <p:spPr>
          <a:xfrm>
            <a:off x="1560600" y="1211400"/>
            <a:ext cx="180360" cy="346320"/>
          </a:xfrm>
          <a:prstGeom prst="rect">
            <a:avLst/>
          </a:prstGeom>
          <a:noFill/>
          <a:ln>
            <a:noFill/>
          </a:ln>
        </p:spPr>
      </p:sp>
      <p:sp>
        <p:nvSpPr>
          <p:cNvPr id="5" name="CustomShape 1">
            <a:extLst>
              <a:ext uri="{FF2B5EF4-FFF2-40B4-BE49-F238E27FC236}">
                <a16:creationId xmlns:a16="http://schemas.microsoft.com/office/drawing/2014/main" id="{E5F7D6A4-CC19-45C7-ADD2-669560953855}"/>
              </a:ext>
            </a:extLst>
          </p:cNvPr>
          <p:cNvSpPr/>
          <p:nvPr/>
        </p:nvSpPr>
        <p:spPr>
          <a:xfrm>
            <a:off x="1080734" y="9619"/>
            <a:ext cx="7497000" cy="904781"/>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Carga y actualización</a:t>
            </a:r>
            <a:endParaRPr lang="es-E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823500" y="0"/>
            <a:ext cx="7497000" cy="114192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Carga y actualización</a:t>
            </a:r>
            <a:endParaRPr lang="es-ES" dirty="0"/>
          </a:p>
        </p:txBody>
      </p:sp>
      <p:sp>
        <p:nvSpPr>
          <p:cNvPr id="329" name="CustomShape 2"/>
          <p:cNvSpPr/>
          <p:nvPr/>
        </p:nvSpPr>
        <p:spPr>
          <a:xfrm>
            <a:off x="941004" y="1627802"/>
            <a:ext cx="7497000" cy="4799520"/>
          </a:xfrm>
          <a:prstGeom prst="rect">
            <a:avLst/>
          </a:prstGeom>
          <a:noFill/>
          <a:ln>
            <a:noFill/>
          </a:ln>
        </p:spPr>
        <p:txBody>
          <a:bodyPr lIns="90000" tIns="45000" rIns="90000" bIns="45000"/>
          <a:lstStyle/>
          <a:p>
            <a:pPr>
              <a:lnSpc>
                <a:spcPct val="100000"/>
              </a:lnSpc>
              <a:buSzPct val="80000"/>
              <a:buFont typeface="Wingdings 2" charset="2"/>
              <a:buChar char=""/>
            </a:pPr>
            <a:r>
              <a:rPr lang="es-ES" sz="3200" dirty="0">
                <a:solidFill>
                  <a:srgbClr val="000000"/>
                </a:solidFill>
                <a:latin typeface="Gill Sans MT"/>
              </a:rPr>
              <a:t>Problemas a tratar en proceso ETL</a:t>
            </a:r>
            <a:endParaRPr lang="es-ES" dirty="0"/>
          </a:p>
          <a:p>
            <a:pPr lvl="1">
              <a:lnSpc>
                <a:spcPct val="100000"/>
              </a:lnSpc>
              <a:buFont typeface="Verdana"/>
              <a:buChar char="◦"/>
            </a:pPr>
            <a:r>
              <a:rPr lang="es-ES" sz="2800" dirty="0">
                <a:solidFill>
                  <a:srgbClr val="000000"/>
                </a:solidFill>
                <a:latin typeface="Gill Sans MT"/>
              </a:rPr>
              <a:t>Data </a:t>
            </a:r>
            <a:r>
              <a:rPr lang="es-ES" sz="2800" dirty="0" err="1">
                <a:solidFill>
                  <a:srgbClr val="000000"/>
                </a:solidFill>
                <a:latin typeface="Gill Sans MT"/>
              </a:rPr>
              <a:t>Quality</a:t>
            </a:r>
            <a:endParaRPr lang="es-ES" dirty="0"/>
          </a:p>
          <a:p>
            <a:pPr lvl="1">
              <a:lnSpc>
                <a:spcPct val="100000"/>
              </a:lnSpc>
              <a:buFont typeface="Verdana"/>
              <a:buChar char="◦"/>
            </a:pPr>
            <a:r>
              <a:rPr lang="es-ES" sz="2800" dirty="0">
                <a:solidFill>
                  <a:srgbClr val="000000"/>
                </a:solidFill>
                <a:latin typeface="Gill Sans MT"/>
              </a:rPr>
              <a:t>Detección de los cambios en sistemas fuentes.</a:t>
            </a:r>
            <a:endParaRPr lang="es-ES" dirty="0"/>
          </a:p>
          <a:p>
            <a:pPr lvl="1">
              <a:lnSpc>
                <a:spcPct val="100000"/>
              </a:lnSpc>
              <a:buFont typeface="Verdana"/>
              <a:buChar char="◦"/>
            </a:pPr>
            <a:r>
              <a:rPr lang="es-ES" sz="2800" dirty="0">
                <a:solidFill>
                  <a:srgbClr val="000000"/>
                </a:solidFill>
                <a:latin typeface="Gill Sans MT"/>
              </a:rPr>
              <a:t>Normalización</a:t>
            </a:r>
            <a:endParaRPr lang="es-ES" dirty="0"/>
          </a:p>
          <a:p>
            <a:pPr lvl="1">
              <a:lnSpc>
                <a:spcPct val="100000"/>
              </a:lnSpc>
              <a:buFont typeface="Verdana"/>
              <a:buChar char="◦"/>
            </a:pPr>
            <a:r>
              <a:rPr lang="es-ES" sz="2800" dirty="0">
                <a:solidFill>
                  <a:srgbClr val="000000"/>
                </a:solidFill>
                <a:latin typeface="Gill Sans MT"/>
              </a:rPr>
              <a:t>Procedimientos por contingencia</a:t>
            </a:r>
            <a:endParaRPr lang="es-ES" dirty="0"/>
          </a:p>
          <a:p>
            <a:pPr>
              <a:lnSpc>
                <a:spcPct val="100000"/>
              </a:lnSpc>
            </a:pPr>
            <a:endParaRPr lang="es-ES" dirty="0"/>
          </a:p>
          <a:p>
            <a:pPr>
              <a:lnSpc>
                <a:spcPct val="100000"/>
              </a:lnSpc>
            </a:pPr>
            <a:endParaRPr lang="es-E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CustomShape 1"/>
          <p:cNvSpPr/>
          <p:nvPr/>
        </p:nvSpPr>
        <p:spPr>
          <a:xfrm>
            <a:off x="1435680" y="274680"/>
            <a:ext cx="7497000" cy="1141920"/>
          </a:xfrm>
          <a:prstGeom prst="rect">
            <a:avLst/>
          </a:prstGeom>
          <a:noFill/>
          <a:ln>
            <a:noFill/>
          </a:ln>
        </p:spPr>
        <p:txBody>
          <a:bodyPr lIns="90000" tIns="45000" rIns="90000" bIns="45000" anchor="ctr"/>
          <a:lstStyle/>
          <a:p>
            <a:pPr>
              <a:lnSpc>
                <a:spcPct val="100000"/>
              </a:lnSpc>
            </a:pPr>
            <a:r>
              <a:rPr lang="en-US" sz="4300">
                <a:solidFill>
                  <a:srgbClr val="572314"/>
                </a:solidFill>
                <a:latin typeface="Gill Sans MT"/>
              </a:rPr>
              <a:t>Visualización de datos</a:t>
            </a:r>
            <a:endParaRPr/>
          </a:p>
        </p:txBody>
      </p:sp>
      <p:pic>
        <p:nvPicPr>
          <p:cNvPr id="331" name="Picture 2"/>
          <p:cNvPicPr/>
          <p:nvPr/>
        </p:nvPicPr>
        <p:blipFill>
          <a:blip r:embed="rId2"/>
          <a:stretch>
            <a:fillRect/>
          </a:stretch>
        </p:blipFill>
        <p:spPr>
          <a:xfrm>
            <a:off x="599090" y="1772640"/>
            <a:ext cx="8260510" cy="4691222"/>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1435680" y="274680"/>
            <a:ext cx="7497000" cy="1141920"/>
          </a:xfrm>
          <a:prstGeom prst="rect">
            <a:avLst/>
          </a:prstGeom>
          <a:noFill/>
          <a:ln>
            <a:noFill/>
          </a:ln>
        </p:spPr>
        <p:txBody>
          <a:bodyPr lIns="90000" tIns="45000" rIns="90000" bIns="45000" anchor="ctr"/>
          <a:lstStyle/>
          <a:p>
            <a:pPr>
              <a:lnSpc>
                <a:spcPct val="100000"/>
              </a:lnSpc>
            </a:pPr>
            <a:r>
              <a:rPr lang="en-US" sz="4300">
                <a:solidFill>
                  <a:srgbClr val="572314"/>
                </a:solidFill>
                <a:latin typeface="Gill Sans MT"/>
              </a:rPr>
              <a:t>Visualización de datos</a:t>
            </a:r>
            <a:endParaRPr/>
          </a:p>
        </p:txBody>
      </p:sp>
      <p:pic>
        <p:nvPicPr>
          <p:cNvPr id="333" name="Picture 2"/>
          <p:cNvPicPr/>
          <p:nvPr/>
        </p:nvPicPr>
        <p:blipFill>
          <a:blip r:embed="rId2"/>
          <a:stretch>
            <a:fillRect/>
          </a:stretch>
        </p:blipFill>
        <p:spPr>
          <a:xfrm>
            <a:off x="504497" y="1671145"/>
            <a:ext cx="8314783" cy="3620855"/>
          </a:xfrm>
          <a:prstGeom prst="rect">
            <a:avLst/>
          </a:prstGeom>
          <a:ln>
            <a:noFill/>
          </a:ln>
        </p:spPr>
      </p:pic>
      <p:sp>
        <p:nvSpPr>
          <p:cNvPr id="334" name="CustomShape 2"/>
          <p:cNvSpPr/>
          <p:nvPr/>
        </p:nvSpPr>
        <p:spPr>
          <a:xfrm>
            <a:off x="504497" y="5529960"/>
            <a:ext cx="8314783" cy="949668"/>
          </a:xfrm>
          <a:prstGeom prst="rect">
            <a:avLst/>
          </a:prstGeom>
          <a:noFill/>
          <a:ln>
            <a:noFill/>
          </a:ln>
        </p:spPr>
        <p:txBody>
          <a:bodyPr lIns="90000" tIns="45000" rIns="90000" bIns="45000"/>
          <a:lstStyle/>
          <a:p>
            <a:pPr>
              <a:lnSpc>
                <a:spcPct val="100000"/>
              </a:lnSpc>
            </a:pPr>
            <a:r>
              <a:rPr lang="en-US" sz="1200" dirty="0" err="1">
                <a:solidFill>
                  <a:srgbClr val="000000"/>
                </a:solidFill>
                <a:latin typeface="Gill Sans MT"/>
              </a:rPr>
              <a:t>Ejemplos</a:t>
            </a:r>
            <a:r>
              <a:rPr lang="en-US" sz="1200" dirty="0">
                <a:solidFill>
                  <a:srgbClr val="000000"/>
                </a:solidFill>
                <a:latin typeface="Gill Sans MT"/>
              </a:rPr>
              <a:t> de dashboards on-line: </a:t>
            </a:r>
            <a:r>
              <a:rPr lang="en-US" sz="1200" u="sng" dirty="0">
                <a:solidFill>
                  <a:srgbClr val="8DC765"/>
                </a:solidFill>
                <a:latin typeface="Gill Sans MT"/>
              </a:rPr>
              <a:t>http://www2.microstrategy.com/software/business-intelligence/dashboards-and-scorecards/gallery/</a:t>
            </a:r>
            <a:endParaRPr sz="28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2"/>
          <p:cNvSpPr/>
          <p:nvPr/>
        </p:nvSpPr>
        <p:spPr>
          <a:xfrm>
            <a:off x="207818" y="862445"/>
            <a:ext cx="8666017" cy="5704609"/>
          </a:xfrm>
          <a:prstGeom prst="rect">
            <a:avLst/>
          </a:prstGeom>
          <a:noFill/>
          <a:ln>
            <a:noFill/>
          </a:ln>
        </p:spPr>
        <p:txBody>
          <a:bodyPr lIns="90000" tIns="45000" rIns="90000" bIns="45000">
            <a:normAutofit lnSpcReduction="10000"/>
          </a:bodyPr>
          <a:lstStyle/>
          <a:p>
            <a:pPr marL="269875" lvl="1" indent="-269875">
              <a:lnSpc>
                <a:spcPct val="100000"/>
              </a:lnSpc>
              <a:buFont typeface="Arial" panose="020B0604020202020204" pitchFamily="34" charset="0"/>
              <a:buChar char="•"/>
            </a:pPr>
            <a:r>
              <a:rPr lang="es-ES" sz="2200" dirty="0">
                <a:solidFill>
                  <a:srgbClr val="000000"/>
                </a:solidFill>
                <a:latin typeface="Gill Sans MT"/>
              </a:rPr>
              <a:t>On-Line </a:t>
            </a:r>
            <a:r>
              <a:rPr lang="es-ES" sz="2200" dirty="0" err="1">
                <a:solidFill>
                  <a:srgbClr val="000000"/>
                </a:solidFill>
                <a:latin typeface="Gill Sans MT"/>
              </a:rPr>
              <a:t>Transaction</a:t>
            </a:r>
            <a:r>
              <a:rPr lang="es-ES" sz="2200" dirty="0">
                <a:solidFill>
                  <a:srgbClr val="000000"/>
                </a:solidFill>
                <a:latin typeface="Gill Sans MT"/>
              </a:rPr>
              <a:t> Processing (Procesamiento de Transacciones en Línea)</a:t>
            </a:r>
          </a:p>
          <a:p>
            <a:pPr marL="269875" lvl="1" indent="-269875">
              <a:buFont typeface="Arial" panose="020B0604020202020204" pitchFamily="34" charset="0"/>
              <a:buChar char="•"/>
            </a:pPr>
            <a:r>
              <a:rPr lang="es-ES" sz="2200" dirty="0">
                <a:solidFill>
                  <a:srgbClr val="000000"/>
                </a:solidFill>
                <a:latin typeface="Gill Sans MT"/>
              </a:rPr>
              <a:t>Los sistemas  OLTP se caracterizan por usar bases de datos transaccionales.</a:t>
            </a:r>
          </a:p>
          <a:p>
            <a:pPr marL="269875" lvl="1" indent="-269875">
              <a:buFont typeface="Arial" panose="020B0604020202020204" pitchFamily="34" charset="0"/>
              <a:buChar char="•"/>
            </a:pPr>
            <a:r>
              <a:rPr lang="es-ES" sz="2200" dirty="0">
                <a:solidFill>
                  <a:srgbClr val="000000"/>
                </a:solidFill>
                <a:latin typeface="Gill Sans MT"/>
              </a:rPr>
              <a:t>Esta orientado a una tarea operacional. Por ejemplo: CRM, Logística, RRHH etc.</a:t>
            </a:r>
          </a:p>
          <a:p>
            <a:pPr marL="269875" lvl="1" indent="-269875">
              <a:buFont typeface="Arial" panose="020B0604020202020204" pitchFamily="34" charset="0"/>
              <a:buChar char="•"/>
            </a:pPr>
            <a:r>
              <a:rPr lang="es-ES" sz="2200" dirty="0">
                <a:solidFill>
                  <a:srgbClr val="000000"/>
                </a:solidFill>
                <a:latin typeface="Gill Sans MT"/>
              </a:rPr>
              <a:t>El acceso a los datos es optimizado para tareas frecuentes de lectura y escritura.</a:t>
            </a:r>
          </a:p>
          <a:p>
            <a:pPr marL="269875" lvl="1" indent="-269875">
              <a:buFont typeface="Arial" panose="020B0604020202020204" pitchFamily="34" charset="0"/>
              <a:buChar char="•"/>
            </a:pPr>
            <a:r>
              <a:rPr lang="es-ES" sz="2200" dirty="0">
                <a:solidFill>
                  <a:srgbClr val="000000"/>
                </a:solidFill>
                <a:latin typeface="Gill Sans MT"/>
              </a:rPr>
              <a:t>Se centra en la operaciones de actualización (INSERT, UPDATE y DELETE).</a:t>
            </a:r>
          </a:p>
          <a:p>
            <a:pPr marL="269875" lvl="1" indent="-269875">
              <a:buFont typeface="Arial" panose="020B0604020202020204" pitchFamily="34" charset="0"/>
              <a:buChar char="•"/>
            </a:pPr>
            <a:r>
              <a:rPr lang="es-ES" sz="2200" dirty="0">
                <a:solidFill>
                  <a:srgbClr val="000000"/>
                </a:solidFill>
                <a:latin typeface="Gill Sans MT"/>
              </a:rPr>
              <a:t>Deben tener una respuesta rápida.</a:t>
            </a:r>
          </a:p>
          <a:p>
            <a:pPr marL="269875" lvl="1" indent="-269875">
              <a:buFont typeface="Arial" panose="020B0604020202020204" pitchFamily="34" charset="0"/>
              <a:buChar char="•"/>
            </a:pPr>
            <a:r>
              <a:rPr lang="es-ES" sz="2200" dirty="0">
                <a:solidFill>
                  <a:srgbClr val="000000"/>
                </a:solidFill>
                <a:latin typeface="Gill Sans MT"/>
              </a:rPr>
              <a:t>Suelen ser muy específicos para la tarea en la que se deben desenvolver.</a:t>
            </a:r>
          </a:p>
          <a:p>
            <a:pPr marL="269875" lvl="1" indent="-269875">
              <a:buFont typeface="Arial" panose="020B0604020202020204" pitchFamily="34" charset="0"/>
              <a:buChar char="•"/>
            </a:pPr>
            <a:r>
              <a:rPr lang="es-ES" sz="2200" dirty="0">
                <a:solidFill>
                  <a:srgbClr val="000000"/>
                </a:solidFill>
                <a:latin typeface="Gill Sans MT"/>
              </a:rPr>
              <a:t>Las transacciones suelen afectar un número pequeño de registros.</a:t>
            </a:r>
          </a:p>
          <a:p>
            <a:pPr marL="269875" lvl="1" indent="-269875">
              <a:buFont typeface="Arial" panose="020B0604020202020204" pitchFamily="34" charset="0"/>
              <a:buChar char="•"/>
            </a:pPr>
            <a:r>
              <a:rPr lang="es-ES" sz="2200" dirty="0">
                <a:solidFill>
                  <a:srgbClr val="000000"/>
                </a:solidFill>
                <a:latin typeface="Gill Sans MT"/>
              </a:rPr>
              <a:t>El historial de datos suele limitarse a los datos actuales o recientes</a:t>
            </a:r>
          </a:p>
          <a:p>
            <a:pPr marL="269875" lvl="1" indent="-269875">
              <a:buFont typeface="Arial" panose="020B0604020202020204" pitchFamily="34" charset="0"/>
              <a:buChar char="•"/>
            </a:pPr>
            <a:r>
              <a:rPr lang="es-ES" sz="2200" dirty="0">
                <a:solidFill>
                  <a:srgbClr val="000000"/>
                </a:solidFill>
                <a:latin typeface="Gill Sans MT"/>
              </a:rPr>
              <a:t>Los formatos de los datos pueden ser diferentes dependiendo de los distintos departamentos de la empresa.</a:t>
            </a:r>
          </a:p>
          <a:p>
            <a:pPr marL="269875" lvl="1" indent="-269875">
              <a:buFont typeface="Arial" panose="020B0604020202020204" pitchFamily="34" charset="0"/>
              <a:buChar char="•"/>
            </a:pPr>
            <a:r>
              <a:rPr lang="es-ES" sz="2200" dirty="0">
                <a:solidFill>
                  <a:srgbClr val="000000"/>
                </a:solidFill>
                <a:latin typeface="Gill Sans MT"/>
              </a:rPr>
              <a:t>Suele tener muchos usuarios interactuando al mismo tiempo.</a:t>
            </a:r>
          </a:p>
          <a:p>
            <a:pPr marL="269875" lvl="1" indent="-269875">
              <a:buFont typeface="Arial" panose="020B0604020202020204" pitchFamily="34" charset="0"/>
              <a:buChar char="•"/>
            </a:pPr>
            <a:r>
              <a:rPr lang="es-ES" sz="2200" dirty="0">
                <a:solidFill>
                  <a:srgbClr val="000000"/>
                </a:solidFill>
                <a:latin typeface="Gill Sans MT"/>
              </a:rPr>
              <a:t>Las tablas están normalizadas.</a:t>
            </a:r>
          </a:p>
        </p:txBody>
      </p:sp>
      <p:sp>
        <p:nvSpPr>
          <p:cNvPr id="5" name="CustomShape 1">
            <a:extLst>
              <a:ext uri="{FF2B5EF4-FFF2-40B4-BE49-F238E27FC236}">
                <a16:creationId xmlns:a16="http://schemas.microsoft.com/office/drawing/2014/main" id="{1490838C-81AC-4549-A5FE-1C1858ED43DA}"/>
              </a:ext>
            </a:extLst>
          </p:cNvPr>
          <p:cNvSpPr/>
          <p:nvPr/>
        </p:nvSpPr>
        <p:spPr>
          <a:xfrm>
            <a:off x="632116" y="0"/>
            <a:ext cx="7497000" cy="86244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OLTP</a:t>
            </a:r>
            <a:endParaRPr lang="es-AR" dirty="0"/>
          </a:p>
        </p:txBody>
      </p:sp>
    </p:spTree>
    <p:extLst>
      <p:ext uri="{BB962C8B-B14F-4D97-AF65-F5344CB8AC3E}">
        <p14:creationId xmlns:p14="http://schemas.microsoft.com/office/powerpoint/2010/main" val="163997776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1435680" y="274680"/>
            <a:ext cx="7497000" cy="1141920"/>
          </a:xfrm>
          <a:prstGeom prst="rect">
            <a:avLst/>
          </a:prstGeom>
          <a:noFill/>
          <a:ln>
            <a:noFill/>
          </a:ln>
        </p:spPr>
        <p:txBody>
          <a:bodyPr lIns="90000" tIns="45000" rIns="90000" bIns="45000" anchor="ctr"/>
          <a:lstStyle/>
          <a:p>
            <a:pPr>
              <a:lnSpc>
                <a:spcPct val="100000"/>
              </a:lnSpc>
            </a:pPr>
            <a:r>
              <a:rPr lang="en-US" sz="4300">
                <a:solidFill>
                  <a:srgbClr val="572314"/>
                </a:solidFill>
                <a:latin typeface="Gill Sans MT"/>
              </a:rPr>
              <a:t>Cubos</a:t>
            </a:r>
            <a:endParaRPr/>
          </a:p>
        </p:txBody>
      </p:sp>
      <p:pic>
        <p:nvPicPr>
          <p:cNvPr id="336" name="Picture 2"/>
          <p:cNvPicPr/>
          <p:nvPr/>
        </p:nvPicPr>
        <p:blipFill>
          <a:blip r:embed="rId2"/>
          <a:stretch>
            <a:fillRect/>
          </a:stretch>
        </p:blipFill>
        <p:spPr>
          <a:xfrm>
            <a:off x="993228" y="1643039"/>
            <a:ext cx="7354452" cy="4584339"/>
          </a:xfrm>
          <a:prstGeom prst="rect">
            <a:avLst/>
          </a:prstGeom>
          <a:ln w="936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746131" y="0"/>
            <a:ext cx="7497000" cy="996043"/>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Operaciones OLAP</a:t>
            </a:r>
            <a:endParaRPr lang="es-ES" dirty="0"/>
          </a:p>
        </p:txBody>
      </p:sp>
      <p:sp>
        <p:nvSpPr>
          <p:cNvPr id="338" name="CustomShape 2"/>
          <p:cNvSpPr/>
          <p:nvPr/>
        </p:nvSpPr>
        <p:spPr>
          <a:xfrm>
            <a:off x="506186" y="996043"/>
            <a:ext cx="7891683" cy="2484806"/>
          </a:xfrm>
          <a:prstGeom prst="rect">
            <a:avLst/>
          </a:prstGeom>
          <a:noFill/>
          <a:ln>
            <a:noFill/>
          </a:ln>
        </p:spPr>
        <p:txBody>
          <a:bodyPr lIns="90000" tIns="45000" rIns="90000" bIns="45000"/>
          <a:lstStyle/>
          <a:p>
            <a:pPr>
              <a:lnSpc>
                <a:spcPct val="100000"/>
              </a:lnSpc>
              <a:buSzPct val="80000"/>
              <a:buFont typeface="Wingdings 2" charset="2"/>
              <a:buChar char=""/>
            </a:pPr>
            <a:r>
              <a:rPr lang="es-ES" sz="3200" dirty="0">
                <a:solidFill>
                  <a:srgbClr val="000000"/>
                </a:solidFill>
                <a:latin typeface="Gill Sans MT"/>
              </a:rPr>
              <a:t>roll-up: Agregar datos a un nivel mayor en una jerarquía</a:t>
            </a:r>
            <a:endParaRPr lang="es-ES" dirty="0"/>
          </a:p>
          <a:p>
            <a:pPr>
              <a:lnSpc>
                <a:spcPct val="100000"/>
              </a:lnSpc>
              <a:buSzPct val="80000"/>
              <a:buFont typeface="Wingdings 2" charset="2"/>
              <a:buChar char=""/>
            </a:pPr>
            <a:r>
              <a:rPr lang="es-ES" sz="3200" dirty="0">
                <a:solidFill>
                  <a:srgbClr val="000000"/>
                </a:solidFill>
                <a:latin typeface="Gill Sans MT"/>
              </a:rPr>
              <a:t>drill-</a:t>
            </a:r>
            <a:r>
              <a:rPr lang="es-ES" sz="3200" dirty="0" err="1">
                <a:solidFill>
                  <a:srgbClr val="000000"/>
                </a:solidFill>
                <a:latin typeface="Gill Sans MT"/>
              </a:rPr>
              <a:t>down</a:t>
            </a:r>
            <a:r>
              <a:rPr lang="es-ES" sz="3200" dirty="0">
                <a:solidFill>
                  <a:srgbClr val="000000"/>
                </a:solidFill>
                <a:latin typeface="Gill Sans MT"/>
              </a:rPr>
              <a:t>: Agregar datos a un nivel menor en una jerarquía</a:t>
            </a:r>
            <a:endParaRPr lang="es-ES" dirty="0"/>
          </a:p>
          <a:p>
            <a:pPr>
              <a:lnSpc>
                <a:spcPct val="100000"/>
              </a:lnSpc>
            </a:pPr>
            <a:endParaRPr lang="es-ES" dirty="0"/>
          </a:p>
          <a:p>
            <a:pPr>
              <a:lnSpc>
                <a:spcPct val="100000"/>
              </a:lnSpc>
            </a:pPr>
            <a:endParaRPr lang="es-ES" dirty="0"/>
          </a:p>
        </p:txBody>
      </p:sp>
      <p:pic>
        <p:nvPicPr>
          <p:cNvPr id="339" name="Picture 2"/>
          <p:cNvPicPr/>
          <p:nvPr/>
        </p:nvPicPr>
        <p:blipFill>
          <a:blip r:embed="rId2"/>
          <a:stretch>
            <a:fillRect/>
          </a:stretch>
        </p:blipFill>
        <p:spPr>
          <a:xfrm>
            <a:off x="980038" y="3342289"/>
            <a:ext cx="7029187" cy="2995449"/>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2"/>
          <p:cNvSpPr/>
          <p:nvPr/>
        </p:nvSpPr>
        <p:spPr>
          <a:xfrm>
            <a:off x="285524" y="883463"/>
            <a:ext cx="8418214" cy="684000"/>
          </a:xfrm>
          <a:prstGeom prst="rect">
            <a:avLst/>
          </a:prstGeom>
          <a:noFill/>
          <a:ln>
            <a:noFill/>
          </a:ln>
        </p:spPr>
        <p:txBody>
          <a:bodyPr lIns="90000" tIns="45000" rIns="90000" bIns="45000"/>
          <a:lstStyle/>
          <a:p>
            <a:pPr>
              <a:lnSpc>
                <a:spcPct val="100000"/>
              </a:lnSpc>
              <a:buSzPct val="80000"/>
              <a:buFont typeface="Wingdings 2" charset="2"/>
              <a:buChar char=""/>
            </a:pPr>
            <a:r>
              <a:rPr lang="es-ES" sz="3200" dirty="0" err="1">
                <a:solidFill>
                  <a:srgbClr val="000000"/>
                </a:solidFill>
                <a:latin typeface="Gill Sans MT"/>
              </a:rPr>
              <a:t>Pivoting</a:t>
            </a:r>
            <a:r>
              <a:rPr lang="es-ES" sz="3200" dirty="0">
                <a:solidFill>
                  <a:srgbClr val="000000"/>
                </a:solidFill>
                <a:latin typeface="Gill Sans MT"/>
              </a:rPr>
              <a:t>: cuando se mueve una o mas dimensión(es) a otro sitio.</a:t>
            </a:r>
            <a:endParaRPr lang="es-ES" dirty="0"/>
          </a:p>
        </p:txBody>
      </p:sp>
      <p:pic>
        <p:nvPicPr>
          <p:cNvPr id="342" name="Picture 4"/>
          <p:cNvPicPr/>
          <p:nvPr/>
        </p:nvPicPr>
        <p:blipFill>
          <a:blip r:embed="rId2"/>
          <a:stretch>
            <a:fillRect/>
          </a:stretch>
        </p:blipFill>
        <p:spPr>
          <a:xfrm>
            <a:off x="5062134" y="2450926"/>
            <a:ext cx="4081866" cy="1641801"/>
          </a:xfrm>
          <a:prstGeom prst="rect">
            <a:avLst/>
          </a:prstGeom>
          <a:ln>
            <a:noFill/>
          </a:ln>
        </p:spPr>
      </p:pic>
      <p:pic>
        <p:nvPicPr>
          <p:cNvPr id="343" name="Picture 3"/>
          <p:cNvPicPr/>
          <p:nvPr/>
        </p:nvPicPr>
        <p:blipFill>
          <a:blip r:embed="rId3"/>
          <a:stretch>
            <a:fillRect/>
          </a:stretch>
        </p:blipFill>
        <p:spPr>
          <a:xfrm>
            <a:off x="419323" y="1997974"/>
            <a:ext cx="4845234" cy="3611774"/>
          </a:xfrm>
          <a:prstGeom prst="rect">
            <a:avLst/>
          </a:prstGeom>
          <a:ln>
            <a:noFill/>
          </a:ln>
        </p:spPr>
      </p:pic>
      <p:sp>
        <p:nvSpPr>
          <p:cNvPr id="344" name="CustomShape 3"/>
          <p:cNvSpPr/>
          <p:nvPr/>
        </p:nvSpPr>
        <p:spPr>
          <a:xfrm>
            <a:off x="285524" y="5720700"/>
            <a:ext cx="7497000" cy="684000"/>
          </a:xfrm>
          <a:prstGeom prst="rect">
            <a:avLst/>
          </a:prstGeom>
          <a:noFill/>
          <a:ln>
            <a:noFill/>
          </a:ln>
        </p:spPr>
        <p:txBody>
          <a:bodyPr lIns="90000" tIns="45000" rIns="90000" bIns="45000"/>
          <a:lstStyle/>
          <a:p>
            <a:pPr>
              <a:lnSpc>
                <a:spcPct val="100000"/>
              </a:lnSpc>
              <a:buSzPct val="80000"/>
              <a:buFont typeface="Wingdings 2" charset="2"/>
              <a:buChar char=""/>
            </a:pPr>
            <a:r>
              <a:rPr lang="es-ES" sz="3200" dirty="0" err="1">
                <a:solidFill>
                  <a:srgbClr val="000000"/>
                </a:solidFill>
                <a:latin typeface="Gill Sans MT"/>
              </a:rPr>
              <a:t>Slice</a:t>
            </a:r>
            <a:r>
              <a:rPr lang="es-ES" sz="3200" dirty="0">
                <a:solidFill>
                  <a:srgbClr val="000000"/>
                </a:solidFill>
                <a:latin typeface="Gill Sans MT"/>
              </a:rPr>
              <a:t> &amp; Dice: Reducir la </a:t>
            </a:r>
            <a:r>
              <a:rPr lang="es-ES" sz="3200" dirty="0" err="1">
                <a:solidFill>
                  <a:srgbClr val="000000"/>
                </a:solidFill>
                <a:latin typeface="Gill Sans MT"/>
              </a:rPr>
              <a:t>dimensionalidad</a:t>
            </a:r>
            <a:r>
              <a:rPr lang="es-ES" sz="3200" dirty="0">
                <a:solidFill>
                  <a:srgbClr val="000000"/>
                </a:solidFill>
                <a:latin typeface="Gill Sans MT"/>
              </a:rPr>
              <a:t>.</a:t>
            </a:r>
            <a:endParaRPr lang="es-ES" dirty="0"/>
          </a:p>
        </p:txBody>
      </p:sp>
      <p:sp>
        <p:nvSpPr>
          <p:cNvPr id="7" name="CustomShape 1">
            <a:extLst>
              <a:ext uri="{FF2B5EF4-FFF2-40B4-BE49-F238E27FC236}">
                <a16:creationId xmlns:a16="http://schemas.microsoft.com/office/drawing/2014/main" id="{ABCA402F-B54F-4543-BD3A-EF356945C1D8}"/>
              </a:ext>
            </a:extLst>
          </p:cNvPr>
          <p:cNvSpPr/>
          <p:nvPr/>
        </p:nvSpPr>
        <p:spPr>
          <a:xfrm>
            <a:off x="746131" y="0"/>
            <a:ext cx="7497000" cy="996043"/>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Operaciones OLAP</a:t>
            </a:r>
            <a:endParaRPr lang="es-E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CustomShape 1"/>
          <p:cNvSpPr/>
          <p:nvPr/>
        </p:nvSpPr>
        <p:spPr>
          <a:xfrm>
            <a:off x="850103" y="16329"/>
            <a:ext cx="7497000" cy="1141920"/>
          </a:xfrm>
          <a:prstGeom prst="rect">
            <a:avLst/>
          </a:prstGeom>
          <a:noFill/>
          <a:ln>
            <a:noFill/>
          </a:ln>
        </p:spPr>
        <p:txBody>
          <a:bodyPr lIns="90000" tIns="45000" rIns="90000" bIns="45000" anchor="ctr"/>
          <a:lstStyle/>
          <a:p>
            <a:pPr algn="ctr">
              <a:lnSpc>
                <a:spcPct val="100000"/>
              </a:lnSpc>
            </a:pPr>
            <a:r>
              <a:rPr lang="es-ES" sz="4300" dirty="0" err="1">
                <a:solidFill>
                  <a:srgbClr val="572314"/>
                </a:solidFill>
                <a:latin typeface="Gill Sans MT"/>
              </a:rPr>
              <a:t>Molap</a:t>
            </a:r>
            <a:r>
              <a:rPr lang="es-ES" sz="4300" dirty="0">
                <a:solidFill>
                  <a:srgbClr val="572314"/>
                </a:solidFill>
                <a:latin typeface="Gill Sans MT"/>
              </a:rPr>
              <a:t>, </a:t>
            </a:r>
            <a:r>
              <a:rPr lang="es-ES" sz="4300" dirty="0" err="1">
                <a:solidFill>
                  <a:srgbClr val="572314"/>
                </a:solidFill>
                <a:latin typeface="Gill Sans MT"/>
              </a:rPr>
              <a:t>Rolap</a:t>
            </a:r>
            <a:r>
              <a:rPr lang="es-ES" sz="4300" dirty="0">
                <a:solidFill>
                  <a:srgbClr val="572314"/>
                </a:solidFill>
                <a:latin typeface="Gill Sans MT"/>
              </a:rPr>
              <a:t> y </a:t>
            </a:r>
            <a:r>
              <a:rPr lang="es-ES" sz="4300" dirty="0" err="1">
                <a:solidFill>
                  <a:srgbClr val="572314"/>
                </a:solidFill>
                <a:latin typeface="Gill Sans MT"/>
              </a:rPr>
              <a:t>Holap</a:t>
            </a:r>
            <a:endParaRPr lang="es-ES" dirty="0"/>
          </a:p>
        </p:txBody>
      </p:sp>
      <p:sp>
        <p:nvSpPr>
          <p:cNvPr id="346" name="CustomShape 2"/>
          <p:cNvSpPr/>
          <p:nvPr/>
        </p:nvSpPr>
        <p:spPr>
          <a:xfrm>
            <a:off x="521279" y="1341649"/>
            <a:ext cx="8154648" cy="4984200"/>
          </a:xfrm>
          <a:prstGeom prst="rect">
            <a:avLst/>
          </a:prstGeom>
          <a:noFill/>
          <a:ln>
            <a:noFill/>
          </a:ln>
        </p:spPr>
        <p:txBody>
          <a:bodyPr lIns="90000" tIns="45000" rIns="90000" bIns="45000"/>
          <a:lstStyle/>
          <a:p>
            <a:pPr>
              <a:lnSpc>
                <a:spcPct val="100000"/>
              </a:lnSpc>
              <a:buSzPct val="80000"/>
              <a:buFont typeface="Wingdings 2" charset="2"/>
              <a:buChar char=""/>
            </a:pPr>
            <a:r>
              <a:rPr lang="es-ES" sz="3200" dirty="0">
                <a:solidFill>
                  <a:srgbClr val="000000"/>
                </a:solidFill>
                <a:latin typeface="Gill Sans MT"/>
              </a:rPr>
              <a:t>MOLAP </a:t>
            </a:r>
            <a:r>
              <a:rPr lang="es-ES" sz="3200" dirty="0" err="1">
                <a:solidFill>
                  <a:srgbClr val="000000"/>
                </a:solidFill>
                <a:latin typeface="Gill Sans MT"/>
              </a:rPr>
              <a:t>Multidemensional</a:t>
            </a:r>
            <a:r>
              <a:rPr lang="es-ES" sz="3200" dirty="0">
                <a:solidFill>
                  <a:srgbClr val="000000"/>
                </a:solidFill>
                <a:latin typeface="Gill Sans MT"/>
              </a:rPr>
              <a:t> On-Line </a:t>
            </a:r>
            <a:r>
              <a:rPr lang="es-ES" sz="3200" dirty="0" err="1">
                <a:solidFill>
                  <a:srgbClr val="000000"/>
                </a:solidFill>
                <a:latin typeface="Gill Sans MT"/>
              </a:rPr>
              <a:t>Analytical</a:t>
            </a:r>
            <a:r>
              <a:rPr lang="es-ES" sz="3200" dirty="0">
                <a:solidFill>
                  <a:srgbClr val="000000"/>
                </a:solidFill>
                <a:latin typeface="Gill Sans MT"/>
              </a:rPr>
              <a:t> </a:t>
            </a:r>
            <a:r>
              <a:rPr lang="es-ES" sz="3200" dirty="0" err="1">
                <a:solidFill>
                  <a:srgbClr val="000000"/>
                </a:solidFill>
                <a:latin typeface="Gill Sans MT"/>
              </a:rPr>
              <a:t>Processing</a:t>
            </a:r>
            <a:endParaRPr lang="es-ES" dirty="0"/>
          </a:p>
          <a:p>
            <a:pPr lvl="1">
              <a:lnSpc>
                <a:spcPct val="100000"/>
              </a:lnSpc>
              <a:buFont typeface="Verdana"/>
              <a:buChar char="◦"/>
            </a:pPr>
            <a:r>
              <a:rPr lang="es-ES" sz="2800" dirty="0">
                <a:solidFill>
                  <a:srgbClr val="000000"/>
                </a:solidFill>
                <a:latin typeface="Gill Sans MT"/>
              </a:rPr>
              <a:t>Se almacenan los datos de forma multidimensional.</a:t>
            </a:r>
            <a:endParaRPr lang="es-ES" dirty="0"/>
          </a:p>
          <a:p>
            <a:pPr lvl="1">
              <a:lnSpc>
                <a:spcPct val="100000"/>
              </a:lnSpc>
              <a:buFont typeface="Verdana"/>
              <a:buChar char="◦"/>
            </a:pPr>
            <a:r>
              <a:rPr lang="es-ES" sz="2800" dirty="0">
                <a:solidFill>
                  <a:srgbClr val="000000"/>
                </a:solidFill>
                <a:latin typeface="Gill Sans MT"/>
              </a:rPr>
              <a:t>El lenguaje de consulta es MDX</a:t>
            </a:r>
            <a:endParaRPr lang="es-ES" dirty="0"/>
          </a:p>
          <a:p>
            <a:pPr lvl="1">
              <a:lnSpc>
                <a:spcPct val="100000"/>
              </a:lnSpc>
              <a:buFont typeface="Verdana"/>
              <a:buChar char="◦"/>
            </a:pPr>
            <a:r>
              <a:rPr lang="es-ES" sz="2800" dirty="0">
                <a:solidFill>
                  <a:srgbClr val="000000"/>
                </a:solidFill>
                <a:latin typeface="Gill Sans MT"/>
              </a:rPr>
              <a:t>Las agregaciones ocupan mucho espacio y pueden no ser utilizadas</a:t>
            </a:r>
            <a:endParaRPr lang="es-ES" dirty="0"/>
          </a:p>
          <a:p>
            <a:pPr lvl="1">
              <a:lnSpc>
                <a:spcPct val="100000"/>
              </a:lnSpc>
              <a:buFont typeface="Verdana"/>
              <a:buChar char="◦"/>
            </a:pPr>
            <a:r>
              <a:rPr lang="es-ES" sz="2800" dirty="0">
                <a:solidFill>
                  <a:srgbClr val="000000"/>
                </a:solidFill>
                <a:latin typeface="Gill Sans MT"/>
              </a:rPr>
              <a:t>Pocos flexibles para </a:t>
            </a:r>
            <a:r>
              <a:rPr lang="es-ES" sz="2800" dirty="0" err="1">
                <a:solidFill>
                  <a:srgbClr val="000000"/>
                </a:solidFill>
                <a:latin typeface="Gill Sans MT"/>
              </a:rPr>
              <a:t>refresh</a:t>
            </a:r>
            <a:r>
              <a:rPr lang="es-ES" sz="2800" dirty="0">
                <a:solidFill>
                  <a:srgbClr val="000000"/>
                </a:solidFill>
                <a:latin typeface="Gill Sans MT"/>
              </a:rPr>
              <a:t> ya que generalmente se debe actualizar gran parte del cubo</a:t>
            </a:r>
            <a:endParaRPr lang="es-ES" dirty="0"/>
          </a:p>
          <a:p>
            <a:pPr lvl="1">
              <a:lnSpc>
                <a:spcPct val="100000"/>
              </a:lnSpc>
              <a:buFont typeface="Verdana"/>
              <a:buChar char="◦"/>
            </a:pPr>
            <a:r>
              <a:rPr lang="es-ES" sz="2800" dirty="0">
                <a:solidFill>
                  <a:srgbClr val="000000"/>
                </a:solidFill>
                <a:latin typeface="Gill Sans MT"/>
              </a:rPr>
              <a:t>Se utiliza para datos que se consultan muy frecuentemente.</a:t>
            </a:r>
            <a:endParaRPr lang="es-E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823500" y="0"/>
            <a:ext cx="7497000" cy="1141920"/>
          </a:xfrm>
          <a:prstGeom prst="rect">
            <a:avLst/>
          </a:prstGeom>
          <a:noFill/>
          <a:ln>
            <a:noFill/>
          </a:ln>
        </p:spPr>
        <p:txBody>
          <a:bodyPr lIns="90000" tIns="45000" rIns="90000" bIns="45000" anchor="ctr"/>
          <a:lstStyle/>
          <a:p>
            <a:pPr algn="ctr">
              <a:lnSpc>
                <a:spcPct val="100000"/>
              </a:lnSpc>
            </a:pPr>
            <a:r>
              <a:rPr lang="en-US" sz="4300" dirty="0" err="1">
                <a:solidFill>
                  <a:srgbClr val="572314"/>
                </a:solidFill>
                <a:latin typeface="Gill Sans MT"/>
              </a:rPr>
              <a:t>Molap</a:t>
            </a:r>
            <a:r>
              <a:rPr lang="en-US" sz="4300" dirty="0">
                <a:solidFill>
                  <a:srgbClr val="572314"/>
                </a:solidFill>
                <a:latin typeface="Gill Sans MT"/>
              </a:rPr>
              <a:t>, </a:t>
            </a:r>
            <a:r>
              <a:rPr lang="en-US" sz="4300" dirty="0" err="1">
                <a:solidFill>
                  <a:srgbClr val="572314"/>
                </a:solidFill>
                <a:latin typeface="Gill Sans MT"/>
              </a:rPr>
              <a:t>Rolap</a:t>
            </a:r>
            <a:r>
              <a:rPr lang="en-US" sz="4300" dirty="0">
                <a:solidFill>
                  <a:srgbClr val="572314"/>
                </a:solidFill>
                <a:latin typeface="Gill Sans MT"/>
              </a:rPr>
              <a:t> y </a:t>
            </a:r>
            <a:r>
              <a:rPr lang="en-US" sz="4300" dirty="0" err="1">
                <a:solidFill>
                  <a:srgbClr val="572314"/>
                </a:solidFill>
                <a:latin typeface="Gill Sans MT"/>
              </a:rPr>
              <a:t>Holap</a:t>
            </a:r>
            <a:endParaRPr dirty="0"/>
          </a:p>
        </p:txBody>
      </p:sp>
      <p:sp>
        <p:nvSpPr>
          <p:cNvPr id="348" name="CustomShape 2"/>
          <p:cNvSpPr/>
          <p:nvPr/>
        </p:nvSpPr>
        <p:spPr>
          <a:xfrm>
            <a:off x="551261" y="1597822"/>
            <a:ext cx="7497000" cy="4799520"/>
          </a:xfrm>
          <a:prstGeom prst="rect">
            <a:avLst/>
          </a:prstGeom>
          <a:noFill/>
          <a:ln>
            <a:noFill/>
          </a:ln>
        </p:spPr>
        <p:txBody>
          <a:bodyPr lIns="90000" tIns="45000" rIns="90000" bIns="45000"/>
          <a:lstStyle/>
          <a:p>
            <a:pPr>
              <a:lnSpc>
                <a:spcPct val="100000"/>
              </a:lnSpc>
              <a:buSzPct val="80000"/>
              <a:buFont typeface="Wingdings 2" charset="2"/>
              <a:buChar char=""/>
            </a:pPr>
            <a:r>
              <a:rPr lang="es-ES" sz="3200" dirty="0">
                <a:solidFill>
                  <a:srgbClr val="000000"/>
                </a:solidFill>
                <a:latin typeface="Gill Sans MT"/>
              </a:rPr>
              <a:t>ROLAP </a:t>
            </a:r>
            <a:r>
              <a:rPr lang="es-ES" sz="3200" dirty="0" err="1">
                <a:solidFill>
                  <a:srgbClr val="000000"/>
                </a:solidFill>
                <a:latin typeface="Gill Sans MT"/>
              </a:rPr>
              <a:t>Relational</a:t>
            </a:r>
            <a:r>
              <a:rPr lang="es-ES" sz="3200" dirty="0">
                <a:solidFill>
                  <a:srgbClr val="000000"/>
                </a:solidFill>
                <a:latin typeface="Gill Sans MT"/>
              </a:rPr>
              <a:t> On-Line </a:t>
            </a:r>
            <a:r>
              <a:rPr lang="es-ES" sz="3200" dirty="0" err="1">
                <a:solidFill>
                  <a:srgbClr val="000000"/>
                </a:solidFill>
                <a:latin typeface="Gill Sans MT"/>
              </a:rPr>
              <a:t>Analytical</a:t>
            </a:r>
            <a:r>
              <a:rPr lang="es-ES" sz="3200" dirty="0">
                <a:solidFill>
                  <a:srgbClr val="000000"/>
                </a:solidFill>
                <a:latin typeface="Gill Sans MT"/>
              </a:rPr>
              <a:t> </a:t>
            </a:r>
            <a:r>
              <a:rPr lang="es-ES" sz="3200" dirty="0" err="1">
                <a:solidFill>
                  <a:srgbClr val="000000"/>
                </a:solidFill>
                <a:latin typeface="Gill Sans MT"/>
              </a:rPr>
              <a:t>Processing</a:t>
            </a:r>
            <a:endParaRPr lang="es-ES" dirty="0"/>
          </a:p>
          <a:p>
            <a:pPr lvl="1">
              <a:lnSpc>
                <a:spcPct val="100000"/>
              </a:lnSpc>
              <a:buFont typeface="Verdana"/>
              <a:buChar char="◦"/>
            </a:pPr>
            <a:r>
              <a:rPr lang="es-ES" sz="2800" dirty="0">
                <a:solidFill>
                  <a:srgbClr val="000000"/>
                </a:solidFill>
                <a:latin typeface="Gill Sans MT"/>
              </a:rPr>
              <a:t>Los datos se guardan en una base de datos relacional.</a:t>
            </a:r>
            <a:endParaRPr lang="es-ES" dirty="0"/>
          </a:p>
          <a:p>
            <a:pPr lvl="1">
              <a:lnSpc>
                <a:spcPct val="100000"/>
              </a:lnSpc>
              <a:buFont typeface="Verdana"/>
              <a:buChar char="◦"/>
            </a:pPr>
            <a:r>
              <a:rPr lang="es-ES" sz="2800" dirty="0">
                <a:solidFill>
                  <a:srgbClr val="000000"/>
                </a:solidFill>
                <a:latin typeface="Gill Sans MT"/>
              </a:rPr>
              <a:t>El lenguaje de consulta es SQL</a:t>
            </a:r>
            <a:endParaRPr lang="es-ES" dirty="0"/>
          </a:p>
          <a:p>
            <a:pPr lvl="1">
              <a:lnSpc>
                <a:spcPct val="100000"/>
              </a:lnSpc>
              <a:buFont typeface="Verdana"/>
              <a:buChar char="◦"/>
            </a:pPr>
            <a:r>
              <a:rPr lang="es-ES" sz="2800" dirty="0">
                <a:solidFill>
                  <a:srgbClr val="000000"/>
                </a:solidFill>
                <a:latin typeface="Gill Sans MT"/>
              </a:rPr>
              <a:t>Provee gran escalabilidad</a:t>
            </a:r>
            <a:endParaRPr lang="es-ES" dirty="0"/>
          </a:p>
          <a:p>
            <a:pPr lvl="1">
              <a:lnSpc>
                <a:spcPct val="100000"/>
              </a:lnSpc>
              <a:buFont typeface="Verdana"/>
              <a:buChar char="◦"/>
            </a:pPr>
            <a:r>
              <a:rPr lang="es-ES" sz="2800" dirty="0">
                <a:solidFill>
                  <a:srgbClr val="000000"/>
                </a:solidFill>
                <a:latin typeface="Gill Sans MT"/>
              </a:rPr>
              <a:t>Se requieren agregaciones pre calculadas para suplir inconvenientes de performance</a:t>
            </a:r>
            <a:endParaRPr lang="es-E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CustomShape 1"/>
          <p:cNvSpPr/>
          <p:nvPr/>
        </p:nvSpPr>
        <p:spPr>
          <a:xfrm>
            <a:off x="823500" y="0"/>
            <a:ext cx="7497000" cy="1141920"/>
          </a:xfrm>
          <a:prstGeom prst="rect">
            <a:avLst/>
          </a:prstGeom>
          <a:noFill/>
          <a:ln>
            <a:noFill/>
          </a:ln>
        </p:spPr>
        <p:txBody>
          <a:bodyPr lIns="90000" tIns="45000" rIns="90000" bIns="45000" anchor="ctr"/>
          <a:lstStyle/>
          <a:p>
            <a:pPr algn="ctr">
              <a:lnSpc>
                <a:spcPct val="100000"/>
              </a:lnSpc>
            </a:pPr>
            <a:r>
              <a:rPr lang="en-US" sz="4300" dirty="0" err="1">
                <a:solidFill>
                  <a:srgbClr val="572314"/>
                </a:solidFill>
                <a:latin typeface="Gill Sans MT"/>
              </a:rPr>
              <a:t>Molap</a:t>
            </a:r>
            <a:r>
              <a:rPr lang="en-US" sz="4300" dirty="0">
                <a:solidFill>
                  <a:srgbClr val="572314"/>
                </a:solidFill>
                <a:latin typeface="Gill Sans MT"/>
              </a:rPr>
              <a:t>, </a:t>
            </a:r>
            <a:r>
              <a:rPr lang="en-US" sz="4300" dirty="0" err="1">
                <a:solidFill>
                  <a:srgbClr val="572314"/>
                </a:solidFill>
                <a:latin typeface="Gill Sans MT"/>
              </a:rPr>
              <a:t>Rolap</a:t>
            </a:r>
            <a:r>
              <a:rPr lang="en-US" sz="4300" dirty="0">
                <a:solidFill>
                  <a:srgbClr val="572314"/>
                </a:solidFill>
                <a:latin typeface="Gill Sans MT"/>
              </a:rPr>
              <a:t> y </a:t>
            </a:r>
            <a:r>
              <a:rPr lang="en-US" sz="4300" dirty="0" err="1">
                <a:solidFill>
                  <a:srgbClr val="572314"/>
                </a:solidFill>
                <a:latin typeface="Gill Sans MT"/>
              </a:rPr>
              <a:t>Holap</a:t>
            </a:r>
            <a:endParaRPr dirty="0"/>
          </a:p>
        </p:txBody>
      </p:sp>
      <p:sp>
        <p:nvSpPr>
          <p:cNvPr id="350" name="CustomShape 2"/>
          <p:cNvSpPr/>
          <p:nvPr/>
        </p:nvSpPr>
        <p:spPr>
          <a:xfrm>
            <a:off x="566251" y="1281688"/>
            <a:ext cx="7497000" cy="4799520"/>
          </a:xfrm>
          <a:prstGeom prst="rect">
            <a:avLst/>
          </a:prstGeom>
          <a:noFill/>
          <a:ln>
            <a:noFill/>
          </a:ln>
        </p:spPr>
        <p:txBody>
          <a:bodyPr lIns="90000" tIns="45000" rIns="90000" bIns="45000"/>
          <a:lstStyle/>
          <a:p>
            <a:pPr>
              <a:lnSpc>
                <a:spcPct val="100000"/>
              </a:lnSpc>
              <a:buSzPct val="80000"/>
              <a:buFont typeface="Wingdings 2" charset="2"/>
              <a:buChar char=""/>
            </a:pPr>
            <a:r>
              <a:rPr lang="es-ES" sz="3200" dirty="0">
                <a:solidFill>
                  <a:srgbClr val="000000"/>
                </a:solidFill>
                <a:latin typeface="Gill Sans MT"/>
              </a:rPr>
              <a:t>HOLAP </a:t>
            </a:r>
            <a:r>
              <a:rPr lang="es-ES" sz="3200" dirty="0" err="1">
                <a:solidFill>
                  <a:srgbClr val="000000"/>
                </a:solidFill>
                <a:latin typeface="Gill Sans MT"/>
              </a:rPr>
              <a:t>Hybrid</a:t>
            </a:r>
            <a:r>
              <a:rPr lang="es-ES" sz="3200" dirty="0">
                <a:solidFill>
                  <a:srgbClr val="000000"/>
                </a:solidFill>
                <a:latin typeface="Gill Sans MT"/>
              </a:rPr>
              <a:t> On-Line </a:t>
            </a:r>
            <a:r>
              <a:rPr lang="es-ES" sz="3200" dirty="0" err="1">
                <a:solidFill>
                  <a:srgbClr val="000000"/>
                </a:solidFill>
                <a:latin typeface="Gill Sans MT"/>
              </a:rPr>
              <a:t>Analytical</a:t>
            </a:r>
            <a:r>
              <a:rPr lang="es-ES" sz="3200" dirty="0">
                <a:solidFill>
                  <a:srgbClr val="000000"/>
                </a:solidFill>
                <a:latin typeface="Gill Sans MT"/>
              </a:rPr>
              <a:t> </a:t>
            </a:r>
            <a:r>
              <a:rPr lang="es-ES" sz="3200" dirty="0" err="1">
                <a:solidFill>
                  <a:srgbClr val="000000"/>
                </a:solidFill>
                <a:latin typeface="Gill Sans MT"/>
              </a:rPr>
              <a:t>Processing</a:t>
            </a:r>
            <a:endParaRPr lang="es-ES" dirty="0"/>
          </a:p>
          <a:p>
            <a:pPr lvl="1">
              <a:lnSpc>
                <a:spcPct val="100000"/>
              </a:lnSpc>
              <a:buFont typeface="Verdana"/>
              <a:buChar char="◦"/>
            </a:pPr>
            <a:r>
              <a:rPr lang="es-ES" sz="2800" dirty="0">
                <a:solidFill>
                  <a:srgbClr val="000000"/>
                </a:solidFill>
                <a:latin typeface="Gill Sans MT"/>
              </a:rPr>
              <a:t>Es una combinación de las anteriores</a:t>
            </a:r>
            <a:endParaRPr lang="es-ES" dirty="0"/>
          </a:p>
          <a:p>
            <a:pPr lvl="1">
              <a:lnSpc>
                <a:spcPct val="100000"/>
              </a:lnSpc>
              <a:buFont typeface="Verdana"/>
              <a:buChar char="◦"/>
            </a:pPr>
            <a:r>
              <a:rPr lang="es-ES" sz="2800" dirty="0">
                <a:solidFill>
                  <a:srgbClr val="000000"/>
                </a:solidFill>
                <a:latin typeface="Gill Sans MT"/>
              </a:rPr>
              <a:t>Se guarda una parte de la información MOLAP y otra en ROLAP</a:t>
            </a:r>
            <a:endParaRPr lang="es-ES" dirty="0"/>
          </a:p>
          <a:p>
            <a:pPr lvl="1">
              <a:lnSpc>
                <a:spcPct val="100000"/>
              </a:lnSpc>
              <a:buFont typeface="Verdana"/>
              <a:buChar char="◦"/>
            </a:pPr>
            <a:r>
              <a:rPr lang="es-ES" sz="2800" dirty="0">
                <a:solidFill>
                  <a:srgbClr val="000000"/>
                </a:solidFill>
                <a:latin typeface="Gill Sans MT"/>
              </a:rPr>
              <a:t>Se guarda la información en MOLAP mas critica en cuanto al tiempo de respuesta de las consultas</a:t>
            </a:r>
            <a:endParaRPr lang="es-ES" dirty="0"/>
          </a:p>
          <a:p>
            <a:pPr lvl="1">
              <a:lnSpc>
                <a:spcPct val="100000"/>
              </a:lnSpc>
              <a:buFont typeface="Verdana"/>
              <a:buChar char="◦"/>
            </a:pPr>
            <a:r>
              <a:rPr lang="es-ES" sz="2800" dirty="0">
                <a:solidFill>
                  <a:srgbClr val="000000"/>
                </a:solidFill>
                <a:latin typeface="Gill Sans MT"/>
              </a:rPr>
              <a:t>Se guarda la información en ROLAP para optimizar los tiempos de carga y procesamiento/</a:t>
            </a:r>
            <a:r>
              <a:rPr lang="es-ES" sz="2800" dirty="0" err="1">
                <a:solidFill>
                  <a:srgbClr val="000000"/>
                </a:solidFill>
                <a:latin typeface="Gill Sans MT"/>
              </a:rPr>
              <a:t>refresh</a:t>
            </a:r>
            <a:r>
              <a:rPr lang="es-ES" sz="2800" dirty="0">
                <a:solidFill>
                  <a:srgbClr val="000000"/>
                </a:solidFill>
                <a:latin typeface="Gill Sans MT"/>
              </a:rPr>
              <a:t> del Cubo.</a:t>
            </a:r>
            <a:endParaRPr lang="es-E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ustomShape 1"/>
          <p:cNvSpPr/>
          <p:nvPr/>
        </p:nvSpPr>
        <p:spPr>
          <a:xfrm>
            <a:off x="823500" y="0"/>
            <a:ext cx="7497000" cy="1045029"/>
          </a:xfrm>
          <a:prstGeom prst="rect">
            <a:avLst/>
          </a:prstGeom>
          <a:noFill/>
          <a:ln>
            <a:noFill/>
          </a:ln>
        </p:spPr>
        <p:txBody>
          <a:bodyPr lIns="90000" tIns="45000" rIns="90000" bIns="45000" anchor="ctr"/>
          <a:lstStyle/>
          <a:p>
            <a:pPr algn="ctr">
              <a:lnSpc>
                <a:spcPct val="100000"/>
              </a:lnSpc>
            </a:pPr>
            <a:r>
              <a:rPr lang="es-AR" sz="4300">
                <a:solidFill>
                  <a:srgbClr val="572314"/>
                </a:solidFill>
                <a:latin typeface="Gill Sans MT"/>
              </a:rPr>
              <a:t>Aplicaciones</a:t>
            </a:r>
            <a:endParaRPr lang="es-AR"/>
          </a:p>
        </p:txBody>
      </p:sp>
      <p:sp>
        <p:nvSpPr>
          <p:cNvPr id="352" name="CustomShape 2"/>
          <p:cNvSpPr/>
          <p:nvPr/>
        </p:nvSpPr>
        <p:spPr>
          <a:xfrm>
            <a:off x="423308" y="1045029"/>
            <a:ext cx="8083877" cy="4799520"/>
          </a:xfrm>
          <a:prstGeom prst="rect">
            <a:avLst/>
          </a:prstGeom>
          <a:noFill/>
          <a:ln>
            <a:noFill/>
          </a:ln>
        </p:spPr>
        <p:txBody>
          <a:bodyPr lIns="90000" tIns="45000" rIns="90000" bIns="45000"/>
          <a:lstStyle/>
          <a:p>
            <a:pPr>
              <a:lnSpc>
                <a:spcPct val="100000"/>
              </a:lnSpc>
              <a:buSzPct val="80000"/>
              <a:buFont typeface="Wingdings 2" charset="2"/>
              <a:buChar char=""/>
            </a:pPr>
            <a:r>
              <a:rPr lang="es-ES" sz="3200" dirty="0">
                <a:solidFill>
                  <a:srgbClr val="000000"/>
                </a:solidFill>
                <a:latin typeface="Gill Sans MT"/>
              </a:rPr>
              <a:t>Mostrar ejemplos de aplicaciones utilizadas para BI disponibles en el mercado.</a:t>
            </a:r>
            <a:endParaRPr lang="es-ES" dirty="0"/>
          </a:p>
          <a:p>
            <a:pPr>
              <a:lnSpc>
                <a:spcPct val="100000"/>
              </a:lnSpc>
              <a:buSzPct val="80000"/>
              <a:buFont typeface="Wingdings 2" charset="2"/>
              <a:buChar char=""/>
            </a:pPr>
            <a:r>
              <a:rPr lang="es-ES" sz="3200" dirty="0">
                <a:solidFill>
                  <a:srgbClr val="000000"/>
                </a:solidFill>
                <a:latin typeface="Gill Sans MT"/>
              </a:rPr>
              <a:t>ETL: </a:t>
            </a:r>
            <a:r>
              <a:rPr lang="es-ES" sz="3200" dirty="0" err="1">
                <a:solidFill>
                  <a:srgbClr val="000000"/>
                </a:solidFill>
                <a:latin typeface="Gill Sans MT"/>
              </a:rPr>
              <a:t>Informatica</a:t>
            </a:r>
            <a:r>
              <a:rPr lang="es-ES" sz="3200" dirty="0">
                <a:solidFill>
                  <a:srgbClr val="000000"/>
                </a:solidFill>
                <a:latin typeface="Gill Sans MT"/>
              </a:rPr>
              <a:t>, ODI Oracle, MSIS Microsoft, etc.</a:t>
            </a:r>
            <a:endParaRPr lang="es-ES" dirty="0"/>
          </a:p>
          <a:p>
            <a:pPr>
              <a:lnSpc>
                <a:spcPct val="100000"/>
              </a:lnSpc>
              <a:buSzPct val="80000"/>
              <a:buFont typeface="Wingdings 2" charset="2"/>
              <a:buChar char=""/>
            </a:pPr>
            <a:r>
              <a:rPr lang="es-ES" sz="3200" dirty="0">
                <a:solidFill>
                  <a:srgbClr val="000000"/>
                </a:solidFill>
                <a:latin typeface="Gill Sans MT"/>
              </a:rPr>
              <a:t>BI OLAP y </a:t>
            </a:r>
            <a:r>
              <a:rPr lang="es-ES" sz="3200" dirty="0" err="1">
                <a:solidFill>
                  <a:srgbClr val="000000"/>
                </a:solidFill>
                <a:latin typeface="Gill Sans MT"/>
              </a:rPr>
              <a:t>Visualizacion</a:t>
            </a:r>
            <a:r>
              <a:rPr lang="es-ES" sz="3200" dirty="0">
                <a:solidFill>
                  <a:srgbClr val="000000"/>
                </a:solidFill>
                <a:latin typeface="Gill Sans MT"/>
              </a:rPr>
              <a:t>: </a:t>
            </a:r>
            <a:r>
              <a:rPr lang="es-ES" sz="3200" dirty="0" err="1">
                <a:solidFill>
                  <a:srgbClr val="000000"/>
                </a:solidFill>
                <a:latin typeface="Gill Sans MT"/>
              </a:rPr>
              <a:t>MicroStrategy</a:t>
            </a:r>
            <a:r>
              <a:rPr lang="es-ES" sz="3200" dirty="0">
                <a:solidFill>
                  <a:srgbClr val="000000"/>
                </a:solidFill>
                <a:latin typeface="Gill Sans MT"/>
              </a:rPr>
              <a:t>, </a:t>
            </a:r>
            <a:r>
              <a:rPr lang="es-ES" sz="3200" dirty="0" err="1">
                <a:solidFill>
                  <a:srgbClr val="000000"/>
                </a:solidFill>
                <a:latin typeface="Gill Sans MT"/>
              </a:rPr>
              <a:t>Cognos</a:t>
            </a:r>
            <a:r>
              <a:rPr lang="es-ES" sz="3200" dirty="0">
                <a:solidFill>
                  <a:srgbClr val="000000"/>
                </a:solidFill>
                <a:latin typeface="Gill Sans MT"/>
              </a:rPr>
              <a:t>, Business </a:t>
            </a:r>
            <a:r>
              <a:rPr lang="es-ES" sz="3200" dirty="0" err="1">
                <a:solidFill>
                  <a:srgbClr val="000000"/>
                </a:solidFill>
                <a:latin typeface="Gill Sans MT"/>
              </a:rPr>
              <a:t>Objects</a:t>
            </a:r>
            <a:r>
              <a:rPr lang="es-ES" sz="3200" dirty="0">
                <a:solidFill>
                  <a:srgbClr val="000000"/>
                </a:solidFill>
                <a:latin typeface="Gill Sans MT"/>
              </a:rPr>
              <a:t> etc.</a:t>
            </a:r>
            <a:endParaRPr lang="es-E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2"/>
          <p:cNvSpPr/>
          <p:nvPr/>
        </p:nvSpPr>
        <p:spPr>
          <a:xfrm>
            <a:off x="166256" y="862445"/>
            <a:ext cx="8832272" cy="5829299"/>
          </a:xfrm>
          <a:prstGeom prst="rect">
            <a:avLst/>
          </a:prstGeom>
          <a:noFill/>
          <a:ln>
            <a:noFill/>
          </a:ln>
        </p:spPr>
        <p:txBody>
          <a:bodyPr lIns="90000" tIns="45000" rIns="90000" bIns="45000">
            <a:normAutofit fontScale="77500" lnSpcReduction="20000"/>
          </a:bodyPr>
          <a:lstStyle/>
          <a:p>
            <a:pPr marL="269875" lvl="1" indent="-269875">
              <a:buFont typeface="Arial" panose="020B0604020202020204" pitchFamily="34" charset="0"/>
              <a:buChar char="•"/>
            </a:pPr>
            <a:r>
              <a:rPr lang="es-ES" sz="2800" dirty="0">
                <a:solidFill>
                  <a:srgbClr val="000000"/>
                </a:solidFill>
                <a:latin typeface="Gill Sans MT"/>
              </a:rPr>
              <a:t>On-line </a:t>
            </a:r>
            <a:r>
              <a:rPr lang="es-ES" sz="2800" dirty="0" err="1">
                <a:solidFill>
                  <a:srgbClr val="000000"/>
                </a:solidFill>
                <a:latin typeface="Gill Sans MT"/>
              </a:rPr>
              <a:t>Analytical</a:t>
            </a:r>
            <a:r>
              <a:rPr lang="es-ES" sz="2800" dirty="0">
                <a:solidFill>
                  <a:srgbClr val="000000"/>
                </a:solidFill>
                <a:latin typeface="Gill Sans MT"/>
              </a:rPr>
              <a:t> Processing (Procesamiento Analítico en Línea)</a:t>
            </a:r>
          </a:p>
          <a:p>
            <a:pPr marL="269875" lvl="1" indent="-269875">
              <a:buFont typeface="Arial" panose="020B0604020202020204" pitchFamily="34" charset="0"/>
              <a:buChar char="•"/>
            </a:pPr>
            <a:r>
              <a:rPr lang="es-ES" sz="2800" dirty="0">
                <a:solidFill>
                  <a:srgbClr val="000000"/>
                </a:solidFill>
                <a:latin typeface="Gill Sans MT"/>
              </a:rPr>
              <a:t>Tiene como objetivo dar una visión global que permita ver los objetos o entidades que son interesantes para el usuario. Ej. Clientes, Ventas, Stock, Costos.</a:t>
            </a:r>
          </a:p>
          <a:p>
            <a:pPr marL="269875" lvl="1" indent="-269875">
              <a:buFont typeface="Arial" panose="020B0604020202020204" pitchFamily="34" charset="0"/>
              <a:buChar char="•"/>
            </a:pPr>
            <a:r>
              <a:rPr lang="es-ES" sz="2800" dirty="0">
                <a:solidFill>
                  <a:srgbClr val="000000"/>
                </a:solidFill>
                <a:latin typeface="Gill Sans MT"/>
              </a:rPr>
              <a:t>Implicar la lectura de grandes cantidades de datos para llegar a extraer algún tipo de información útil: tendencias de ventas, patrones de comportamiento de los consumidores, elaboración de informes complejos, etc.</a:t>
            </a:r>
          </a:p>
          <a:p>
            <a:pPr marL="269875" lvl="1" indent="-269875">
              <a:buFont typeface="Arial" panose="020B0604020202020204" pitchFamily="34" charset="0"/>
              <a:buChar char="•"/>
            </a:pPr>
            <a:r>
              <a:rPr lang="es-ES" sz="2800" dirty="0">
                <a:solidFill>
                  <a:srgbClr val="000000"/>
                </a:solidFill>
                <a:latin typeface="Gill Sans MT"/>
              </a:rPr>
              <a:t>Trata datos históricos con bajo volumen de transacciones.</a:t>
            </a:r>
          </a:p>
          <a:p>
            <a:pPr marL="269875" lvl="1" indent="-269875">
              <a:buFont typeface="Arial" panose="020B0604020202020204" pitchFamily="34" charset="0"/>
              <a:buChar char="•"/>
            </a:pPr>
            <a:r>
              <a:rPr lang="es-ES" sz="2800" dirty="0">
                <a:solidFill>
                  <a:srgbClr val="000000"/>
                </a:solidFill>
                <a:latin typeface="Gill Sans MT"/>
              </a:rPr>
              <a:t>El acceso a los datos suele ser de sólo lectura. </a:t>
            </a:r>
          </a:p>
          <a:p>
            <a:pPr marL="269875" lvl="1" indent="-269875">
              <a:buFont typeface="Arial" panose="020B0604020202020204" pitchFamily="34" charset="0"/>
              <a:buChar char="•"/>
            </a:pPr>
            <a:r>
              <a:rPr lang="es-ES" sz="2800" dirty="0">
                <a:solidFill>
                  <a:srgbClr val="000000"/>
                </a:solidFill>
                <a:latin typeface="Gill Sans MT"/>
              </a:rPr>
              <a:t>La acción más común es la consulta, con muy pocas inserciones, actualizaciones o eliminaciones</a:t>
            </a:r>
          </a:p>
          <a:p>
            <a:pPr marL="269875" lvl="1" indent="-269875">
              <a:buFont typeface="Arial" panose="020B0604020202020204" pitchFamily="34" charset="0"/>
              <a:buChar char="•"/>
            </a:pPr>
            <a:r>
              <a:rPr lang="es-ES" sz="2800" dirty="0">
                <a:solidFill>
                  <a:srgbClr val="000000"/>
                </a:solidFill>
                <a:latin typeface="Gill Sans MT"/>
              </a:rPr>
              <a:t>Las consultas son bastante complejas. Normalmente implican agregaciones.</a:t>
            </a:r>
          </a:p>
          <a:p>
            <a:pPr marL="269875" lvl="1" indent="-269875">
              <a:buFont typeface="Arial" panose="020B0604020202020204" pitchFamily="34" charset="0"/>
              <a:buChar char="•"/>
            </a:pPr>
            <a:r>
              <a:rPr lang="es-ES" sz="2800" dirty="0">
                <a:solidFill>
                  <a:srgbClr val="000000"/>
                </a:solidFill>
                <a:latin typeface="Gill Sans MT"/>
              </a:rPr>
              <a:t>Su velocidad de procesamiento depende de la cantidad de datos involucrados.</a:t>
            </a:r>
          </a:p>
          <a:p>
            <a:pPr marL="269875" lvl="1" indent="-269875">
              <a:buFont typeface="Arial" panose="020B0604020202020204" pitchFamily="34" charset="0"/>
              <a:buChar char="•"/>
            </a:pPr>
            <a:r>
              <a:rPr lang="es-ES" sz="2800" dirty="0">
                <a:solidFill>
                  <a:srgbClr val="000000"/>
                </a:solidFill>
                <a:latin typeface="Gill Sans MT"/>
              </a:rPr>
              <a:t>Los datos se estructuran según las áreas de negocio y los formatos de los datos están integrados de manera uniforme en toda la organización.</a:t>
            </a:r>
          </a:p>
          <a:p>
            <a:pPr marL="269875" lvl="1" indent="-269875">
              <a:buFont typeface="Arial" panose="020B0604020202020204" pitchFamily="34" charset="0"/>
              <a:buChar char="•"/>
            </a:pPr>
            <a:r>
              <a:rPr lang="es-ES" sz="2800" dirty="0">
                <a:solidFill>
                  <a:srgbClr val="000000"/>
                </a:solidFill>
                <a:latin typeface="Gill Sans MT"/>
              </a:rPr>
              <a:t>El historial de datos es a largo plazo, normalmente de dos a cinco años.</a:t>
            </a:r>
          </a:p>
          <a:p>
            <a:pPr marL="269875" lvl="1" indent="-269875">
              <a:buFont typeface="Arial" panose="020B0604020202020204" pitchFamily="34" charset="0"/>
              <a:buChar char="•"/>
            </a:pPr>
            <a:r>
              <a:rPr lang="es-ES" sz="2800" dirty="0">
                <a:solidFill>
                  <a:srgbClr val="000000"/>
                </a:solidFill>
                <a:latin typeface="Gill Sans MT"/>
              </a:rPr>
              <a:t>El tiempo de respuesta de consulta de datos debe ser rápido (es una medida de efectividad)</a:t>
            </a:r>
          </a:p>
        </p:txBody>
      </p:sp>
      <p:sp>
        <p:nvSpPr>
          <p:cNvPr id="5" name="CustomShape 1">
            <a:extLst>
              <a:ext uri="{FF2B5EF4-FFF2-40B4-BE49-F238E27FC236}">
                <a16:creationId xmlns:a16="http://schemas.microsoft.com/office/drawing/2014/main" id="{1490838C-81AC-4549-A5FE-1C1858ED43DA}"/>
              </a:ext>
            </a:extLst>
          </p:cNvPr>
          <p:cNvSpPr/>
          <p:nvPr/>
        </p:nvSpPr>
        <p:spPr>
          <a:xfrm>
            <a:off x="632116" y="1"/>
            <a:ext cx="7497000" cy="862446"/>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OLAP</a:t>
            </a:r>
            <a:endParaRPr lang="es-AR" dirty="0"/>
          </a:p>
        </p:txBody>
      </p:sp>
    </p:spTree>
    <p:extLst>
      <p:ext uri="{BB962C8B-B14F-4D97-AF65-F5344CB8AC3E}">
        <p14:creationId xmlns:p14="http://schemas.microsoft.com/office/powerpoint/2010/main" val="8406604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a:extLst>
              <a:ext uri="{FF2B5EF4-FFF2-40B4-BE49-F238E27FC236}">
                <a16:creationId xmlns:a16="http://schemas.microsoft.com/office/drawing/2014/main" id="{1490838C-81AC-4549-A5FE-1C1858ED43DA}"/>
              </a:ext>
            </a:extLst>
          </p:cNvPr>
          <p:cNvSpPr/>
          <p:nvPr/>
        </p:nvSpPr>
        <p:spPr>
          <a:xfrm>
            <a:off x="632116" y="0"/>
            <a:ext cx="7497000" cy="993011"/>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OLTP y OLAP</a:t>
            </a:r>
            <a:endParaRPr lang="es-AR" dirty="0"/>
          </a:p>
        </p:txBody>
      </p:sp>
      <p:graphicFrame>
        <p:nvGraphicFramePr>
          <p:cNvPr id="2" name="Tabla 1">
            <a:extLst>
              <a:ext uri="{FF2B5EF4-FFF2-40B4-BE49-F238E27FC236}">
                <a16:creationId xmlns:a16="http://schemas.microsoft.com/office/drawing/2014/main" id="{F89022FB-C245-4300-8A2A-534BED5A71FF}"/>
              </a:ext>
            </a:extLst>
          </p:cNvPr>
          <p:cNvGraphicFramePr>
            <a:graphicFrameLocks noGrp="1"/>
          </p:cNvGraphicFramePr>
          <p:nvPr>
            <p:extLst>
              <p:ext uri="{D42A27DB-BD31-4B8C-83A1-F6EECF244321}">
                <p14:modId xmlns:p14="http://schemas.microsoft.com/office/powerpoint/2010/main" val="1116447805"/>
              </p:ext>
            </p:extLst>
          </p:nvPr>
        </p:nvGraphicFramePr>
        <p:xfrm>
          <a:off x="161060" y="805974"/>
          <a:ext cx="8821880" cy="5892675"/>
        </p:xfrm>
        <a:graphic>
          <a:graphicData uri="http://schemas.openxmlformats.org/drawingml/2006/table">
            <a:tbl>
              <a:tblPr firstRow="1" firstCol="1" bandRow="1">
                <a:tableStyleId>{5C22544A-7EE6-4342-B048-85BDC9FD1C3A}</a:tableStyleId>
              </a:tblPr>
              <a:tblGrid>
                <a:gridCol w="1616708">
                  <a:extLst>
                    <a:ext uri="{9D8B030D-6E8A-4147-A177-3AD203B41FA5}">
                      <a16:colId xmlns:a16="http://schemas.microsoft.com/office/drawing/2014/main" val="4225460024"/>
                    </a:ext>
                  </a:extLst>
                </a:gridCol>
                <a:gridCol w="3398906">
                  <a:extLst>
                    <a:ext uri="{9D8B030D-6E8A-4147-A177-3AD203B41FA5}">
                      <a16:colId xmlns:a16="http://schemas.microsoft.com/office/drawing/2014/main" val="4333989"/>
                    </a:ext>
                  </a:extLst>
                </a:gridCol>
                <a:gridCol w="3806266">
                  <a:extLst>
                    <a:ext uri="{9D8B030D-6E8A-4147-A177-3AD203B41FA5}">
                      <a16:colId xmlns:a16="http://schemas.microsoft.com/office/drawing/2014/main" val="2323641303"/>
                    </a:ext>
                  </a:extLst>
                </a:gridCol>
              </a:tblGrid>
              <a:tr h="484581">
                <a:tc>
                  <a:txBody>
                    <a:bodyPr/>
                    <a:lstStyle/>
                    <a:p>
                      <a:pPr algn="ctr" fontAlgn="ctr"/>
                      <a:endParaRPr lang="es-AR" sz="2000" b="1" i="0" u="none" strike="noStrike" dirty="0">
                        <a:solidFill>
                          <a:srgbClr val="141414"/>
                        </a:solidFill>
                        <a:effectLst/>
                        <a:latin typeface="Garamond" panose="02020404030301010803" pitchFamily="18" charset="0"/>
                      </a:endParaRPr>
                    </a:p>
                  </a:txBody>
                  <a:tcPr marL="9525" marR="9525" marT="9525" marB="9525" anchor="ctr"/>
                </a:tc>
                <a:tc>
                  <a:txBody>
                    <a:bodyPr/>
                    <a:lstStyle/>
                    <a:p>
                      <a:pPr algn="ctr" fontAlgn="ctr"/>
                      <a:r>
                        <a:rPr lang="es-AR" sz="2000" u="none" strike="noStrike" dirty="0">
                          <a:effectLst/>
                        </a:rPr>
                        <a:t>OLTP</a:t>
                      </a:r>
                      <a:endParaRPr lang="es-AR" sz="2000" b="1" i="0" u="none" strike="noStrike" dirty="0">
                        <a:solidFill>
                          <a:srgbClr val="141414"/>
                        </a:solidFill>
                        <a:effectLst/>
                        <a:latin typeface="Garamond" panose="02020404030301010803" pitchFamily="18" charset="0"/>
                      </a:endParaRPr>
                    </a:p>
                  </a:txBody>
                  <a:tcPr marL="9525" marR="9525" marT="9525" marB="9525" anchor="ctr"/>
                </a:tc>
                <a:tc>
                  <a:txBody>
                    <a:bodyPr/>
                    <a:lstStyle/>
                    <a:p>
                      <a:pPr algn="ctr" fontAlgn="ctr"/>
                      <a:r>
                        <a:rPr lang="es-AR" sz="2000" u="none" strike="noStrike" dirty="0">
                          <a:effectLst/>
                        </a:rPr>
                        <a:t>OLAP</a:t>
                      </a:r>
                      <a:endParaRPr lang="es-AR" sz="2000" b="1" i="0" u="none" strike="noStrike" dirty="0">
                        <a:solidFill>
                          <a:srgbClr val="141414"/>
                        </a:solidFill>
                        <a:effectLst/>
                        <a:latin typeface="Garamond" panose="02020404030301010803" pitchFamily="18" charset="0"/>
                      </a:endParaRPr>
                    </a:p>
                  </a:txBody>
                  <a:tcPr marL="9525" marR="9525" marT="9525" marB="9525" anchor="ctr"/>
                </a:tc>
                <a:extLst>
                  <a:ext uri="{0D108BD9-81ED-4DB2-BD59-A6C34878D82A}">
                    <a16:rowId xmlns:a16="http://schemas.microsoft.com/office/drawing/2014/main" val="3714958795"/>
                  </a:ext>
                </a:extLst>
              </a:tr>
              <a:tr h="755658">
                <a:tc>
                  <a:txBody>
                    <a:bodyPr/>
                    <a:lstStyle/>
                    <a:p>
                      <a:pPr algn="l" fontAlgn="ctr"/>
                      <a:r>
                        <a:rPr lang="es-AR" sz="2000" u="none" strike="noStrike" dirty="0">
                          <a:effectLst/>
                        </a:rPr>
                        <a:t>¿Qué es?</a:t>
                      </a:r>
                      <a:endParaRPr lang="es-AR" sz="2000" b="0" i="0" u="none" strike="noStrike" dirty="0">
                        <a:solidFill>
                          <a:srgbClr val="141414"/>
                        </a:solidFill>
                        <a:effectLst/>
                        <a:latin typeface="Garamond" panose="02020404030301010803" pitchFamily="18" charset="0"/>
                      </a:endParaRPr>
                    </a:p>
                  </a:txBody>
                  <a:tcPr marL="9525" marR="9525" marT="9525" marB="9525" anchor="ctr"/>
                </a:tc>
                <a:tc>
                  <a:txBody>
                    <a:bodyPr/>
                    <a:lstStyle/>
                    <a:p>
                      <a:pPr algn="l" fontAlgn="ctr"/>
                      <a:r>
                        <a:rPr lang="es-AR" sz="2000" u="none" strike="noStrike" dirty="0">
                          <a:effectLst/>
                        </a:rPr>
                        <a:t>Es un sistema transaccional en línea, gestiona la modificación de la base de datos.</a:t>
                      </a:r>
                      <a:endParaRPr lang="es-AR" sz="2000" b="0" i="0" u="none" strike="noStrike" dirty="0">
                        <a:solidFill>
                          <a:srgbClr val="141414"/>
                        </a:solidFill>
                        <a:effectLst/>
                        <a:latin typeface="Garamond" panose="02020404030301010803" pitchFamily="18" charset="0"/>
                      </a:endParaRPr>
                    </a:p>
                  </a:txBody>
                  <a:tcPr marL="9525" marR="9525" marT="9525" marB="9525" anchor="ctr"/>
                </a:tc>
                <a:tc>
                  <a:txBody>
                    <a:bodyPr/>
                    <a:lstStyle/>
                    <a:p>
                      <a:pPr algn="l" fontAlgn="ctr"/>
                      <a:r>
                        <a:rPr lang="es-AR" sz="2000" u="none" strike="noStrike">
                          <a:effectLst/>
                        </a:rPr>
                        <a:t>Es un sistema de recuperación y análisis de datos en línea.</a:t>
                      </a:r>
                      <a:endParaRPr lang="es-AR" sz="2000" b="0" i="0" u="none" strike="noStrike">
                        <a:solidFill>
                          <a:srgbClr val="141414"/>
                        </a:solidFill>
                        <a:effectLst/>
                        <a:latin typeface="Garamond" panose="02020404030301010803" pitchFamily="18" charset="0"/>
                      </a:endParaRPr>
                    </a:p>
                  </a:txBody>
                  <a:tcPr marL="9525" marR="9525" marT="9525" marB="9525" anchor="ctr"/>
                </a:tc>
                <a:extLst>
                  <a:ext uri="{0D108BD9-81ED-4DB2-BD59-A6C34878D82A}">
                    <a16:rowId xmlns:a16="http://schemas.microsoft.com/office/drawing/2014/main" val="3227445944"/>
                  </a:ext>
                </a:extLst>
              </a:tr>
              <a:tr h="503772">
                <a:tc>
                  <a:txBody>
                    <a:bodyPr/>
                    <a:lstStyle/>
                    <a:p>
                      <a:pPr algn="l" fontAlgn="ctr"/>
                      <a:r>
                        <a:rPr lang="es-AR" sz="2000" u="none" strike="noStrike">
                          <a:effectLst/>
                        </a:rPr>
                        <a:t>Se enfoca en:</a:t>
                      </a:r>
                      <a:endParaRPr lang="es-AR" sz="2000" b="0" i="0" u="none" strike="noStrike">
                        <a:solidFill>
                          <a:srgbClr val="141414"/>
                        </a:solidFill>
                        <a:effectLst/>
                        <a:latin typeface="Garamond" panose="02020404030301010803" pitchFamily="18" charset="0"/>
                      </a:endParaRPr>
                    </a:p>
                  </a:txBody>
                  <a:tcPr marL="9525" marR="9525" marT="9525" marB="9525" anchor="ctr"/>
                </a:tc>
                <a:tc>
                  <a:txBody>
                    <a:bodyPr/>
                    <a:lstStyle/>
                    <a:p>
                      <a:pPr algn="l" fontAlgn="ctr"/>
                      <a:r>
                        <a:rPr lang="es-AR" sz="2000" u="none" strike="noStrike">
                          <a:effectLst/>
                        </a:rPr>
                        <a:t>Insertar, actualizar, eliminar información de la base de datos.</a:t>
                      </a:r>
                      <a:endParaRPr lang="es-AR" sz="2000" b="0" i="0" u="none" strike="noStrike">
                        <a:solidFill>
                          <a:srgbClr val="141414"/>
                        </a:solidFill>
                        <a:effectLst/>
                        <a:latin typeface="Garamond" panose="02020404030301010803" pitchFamily="18" charset="0"/>
                      </a:endParaRPr>
                    </a:p>
                  </a:txBody>
                  <a:tcPr marL="9525" marR="9525" marT="9525" marB="9525" anchor="ctr"/>
                </a:tc>
                <a:tc>
                  <a:txBody>
                    <a:bodyPr/>
                    <a:lstStyle/>
                    <a:p>
                      <a:pPr algn="l" fontAlgn="ctr"/>
                      <a:r>
                        <a:rPr lang="es-AR" sz="2000" u="none" strike="noStrike" dirty="0">
                          <a:effectLst/>
                        </a:rPr>
                        <a:t>Extraer datos para realizar análisis que ayuden a la toma de decisiones.</a:t>
                      </a:r>
                      <a:endParaRPr lang="es-AR" sz="2000" b="0" i="0" u="none" strike="noStrike" dirty="0">
                        <a:solidFill>
                          <a:srgbClr val="141414"/>
                        </a:solidFill>
                        <a:effectLst/>
                        <a:latin typeface="Garamond" panose="02020404030301010803" pitchFamily="18" charset="0"/>
                      </a:endParaRPr>
                    </a:p>
                  </a:txBody>
                  <a:tcPr marL="9525" marR="9525" marT="9525" marB="9525" anchor="ctr"/>
                </a:tc>
                <a:extLst>
                  <a:ext uri="{0D108BD9-81ED-4DB2-BD59-A6C34878D82A}">
                    <a16:rowId xmlns:a16="http://schemas.microsoft.com/office/drawing/2014/main" val="3397596618"/>
                  </a:ext>
                </a:extLst>
              </a:tr>
              <a:tr h="503772">
                <a:tc>
                  <a:txBody>
                    <a:bodyPr/>
                    <a:lstStyle/>
                    <a:p>
                      <a:pPr algn="l" fontAlgn="ctr"/>
                      <a:r>
                        <a:rPr lang="es-AR" sz="2000" u="none" strike="noStrike" dirty="0">
                          <a:effectLst/>
                        </a:rPr>
                        <a:t>Su fuente de datos:</a:t>
                      </a:r>
                      <a:endParaRPr lang="es-AR" sz="2000" b="0" i="0" u="none" strike="noStrike" dirty="0">
                        <a:solidFill>
                          <a:srgbClr val="141414"/>
                        </a:solidFill>
                        <a:effectLst/>
                        <a:latin typeface="Garamond" panose="02020404030301010803" pitchFamily="18" charset="0"/>
                      </a:endParaRPr>
                    </a:p>
                  </a:txBody>
                  <a:tcPr marL="9525" marR="9525" marT="9525" marB="9525" anchor="ctr"/>
                </a:tc>
                <a:tc>
                  <a:txBody>
                    <a:bodyPr/>
                    <a:lstStyle/>
                    <a:p>
                      <a:pPr algn="l" fontAlgn="ctr"/>
                      <a:r>
                        <a:rPr lang="es-AR" sz="2000" u="none" strike="noStrike" dirty="0">
                          <a:effectLst/>
                        </a:rPr>
                        <a:t>Sus transacciones son la principal fuente de datos.</a:t>
                      </a:r>
                      <a:endParaRPr lang="es-AR" sz="2000" b="0" i="0" u="none" strike="noStrike" dirty="0">
                        <a:solidFill>
                          <a:srgbClr val="141414"/>
                        </a:solidFill>
                        <a:effectLst/>
                        <a:latin typeface="Garamond" panose="02020404030301010803" pitchFamily="18" charset="0"/>
                      </a:endParaRPr>
                    </a:p>
                  </a:txBody>
                  <a:tcPr marL="9525" marR="9525" marT="9525" marB="9525" anchor="ctr"/>
                </a:tc>
                <a:tc>
                  <a:txBody>
                    <a:bodyPr/>
                    <a:lstStyle/>
                    <a:p>
                      <a:pPr algn="l" fontAlgn="ctr"/>
                      <a:r>
                        <a:rPr lang="es-AR" sz="2000" u="none" strike="noStrike" dirty="0">
                          <a:effectLst/>
                        </a:rPr>
                        <a:t>Diferentes bases de datos OLTP se convierten en la fuente de datos.</a:t>
                      </a:r>
                      <a:endParaRPr lang="es-AR" sz="2000" b="0" i="0" u="none" strike="noStrike" dirty="0">
                        <a:solidFill>
                          <a:srgbClr val="141414"/>
                        </a:solidFill>
                        <a:effectLst/>
                        <a:latin typeface="Garamond" panose="02020404030301010803" pitchFamily="18" charset="0"/>
                      </a:endParaRPr>
                    </a:p>
                  </a:txBody>
                  <a:tcPr marL="9525" marR="9525" marT="9525" marB="9525" anchor="ctr"/>
                </a:tc>
                <a:extLst>
                  <a:ext uri="{0D108BD9-81ED-4DB2-BD59-A6C34878D82A}">
                    <a16:rowId xmlns:a16="http://schemas.microsoft.com/office/drawing/2014/main" val="3922510023"/>
                  </a:ext>
                </a:extLst>
              </a:tr>
              <a:tr h="254285">
                <a:tc>
                  <a:txBody>
                    <a:bodyPr/>
                    <a:lstStyle/>
                    <a:p>
                      <a:pPr algn="l" fontAlgn="ctr"/>
                      <a:r>
                        <a:rPr lang="es-AR" sz="2000" u="none" strike="noStrike">
                          <a:effectLst/>
                        </a:rPr>
                        <a:t>Transacción</a:t>
                      </a:r>
                      <a:endParaRPr lang="es-AR" sz="2000" b="0" i="0" u="none" strike="noStrike">
                        <a:solidFill>
                          <a:srgbClr val="141414"/>
                        </a:solidFill>
                        <a:effectLst/>
                        <a:latin typeface="Garamond" panose="02020404030301010803" pitchFamily="18" charset="0"/>
                      </a:endParaRPr>
                    </a:p>
                  </a:txBody>
                  <a:tcPr marL="9525" marR="9525" marT="9525" marB="9525" anchor="ctr"/>
                </a:tc>
                <a:tc>
                  <a:txBody>
                    <a:bodyPr/>
                    <a:lstStyle/>
                    <a:p>
                      <a:pPr algn="l" fontAlgn="ctr"/>
                      <a:r>
                        <a:rPr lang="es-AR" sz="2000" u="none" strike="noStrike">
                          <a:effectLst/>
                        </a:rPr>
                        <a:t>OLTP tiene transacciones cortas.</a:t>
                      </a:r>
                      <a:endParaRPr lang="es-AR" sz="2000" b="0" i="0" u="none" strike="noStrike">
                        <a:solidFill>
                          <a:srgbClr val="141414"/>
                        </a:solidFill>
                        <a:effectLst/>
                        <a:latin typeface="Garamond" panose="02020404030301010803" pitchFamily="18" charset="0"/>
                      </a:endParaRPr>
                    </a:p>
                  </a:txBody>
                  <a:tcPr marL="9525" marR="9525" marT="9525" marB="9525" anchor="ctr"/>
                </a:tc>
                <a:tc>
                  <a:txBody>
                    <a:bodyPr/>
                    <a:lstStyle/>
                    <a:p>
                      <a:pPr algn="l" fontAlgn="ctr"/>
                      <a:r>
                        <a:rPr lang="es-AR" sz="2000" u="none" strike="noStrike">
                          <a:effectLst/>
                        </a:rPr>
                        <a:t>OLAP tiene transacciones largas.</a:t>
                      </a:r>
                      <a:endParaRPr lang="es-AR" sz="2000" b="0" i="0" u="none" strike="noStrike">
                        <a:solidFill>
                          <a:srgbClr val="141414"/>
                        </a:solidFill>
                        <a:effectLst/>
                        <a:latin typeface="Garamond" panose="02020404030301010803" pitchFamily="18" charset="0"/>
                      </a:endParaRPr>
                    </a:p>
                  </a:txBody>
                  <a:tcPr marL="9525" marR="9525" marT="9525" marB="9525" anchor="ctr"/>
                </a:tc>
                <a:extLst>
                  <a:ext uri="{0D108BD9-81ED-4DB2-BD59-A6C34878D82A}">
                    <a16:rowId xmlns:a16="http://schemas.microsoft.com/office/drawing/2014/main" val="2889214780"/>
                  </a:ext>
                </a:extLst>
              </a:tr>
              <a:tr h="710280">
                <a:tc>
                  <a:txBody>
                    <a:bodyPr/>
                    <a:lstStyle/>
                    <a:p>
                      <a:pPr algn="l" fontAlgn="ctr"/>
                      <a:r>
                        <a:rPr lang="es-AR" sz="2000" u="none" strike="noStrike" dirty="0">
                          <a:effectLst/>
                        </a:rPr>
                        <a:t>Tiempo de proceso</a:t>
                      </a:r>
                      <a:endParaRPr lang="es-AR" sz="2000" b="0" i="0" u="none" strike="noStrike" dirty="0">
                        <a:solidFill>
                          <a:srgbClr val="141414"/>
                        </a:solidFill>
                        <a:effectLst/>
                        <a:latin typeface="Garamond" panose="02020404030301010803" pitchFamily="18" charset="0"/>
                      </a:endParaRPr>
                    </a:p>
                  </a:txBody>
                  <a:tcPr marL="9525" marR="9525" marT="9525" marB="9525" anchor="ctr"/>
                </a:tc>
                <a:tc>
                  <a:txBody>
                    <a:bodyPr/>
                    <a:lstStyle/>
                    <a:p>
                      <a:pPr algn="l" fontAlgn="ctr"/>
                      <a:r>
                        <a:rPr lang="es-AR" sz="2000" u="none" strike="noStrike" dirty="0">
                          <a:effectLst/>
                        </a:rPr>
                        <a:t>El tiempo de procesamiento de una transacción es comparativamente menor.</a:t>
                      </a:r>
                      <a:endParaRPr lang="es-AR" sz="2000" b="0" i="0" u="none" strike="noStrike" dirty="0">
                        <a:solidFill>
                          <a:srgbClr val="141414"/>
                        </a:solidFill>
                        <a:effectLst/>
                        <a:latin typeface="Garamond" panose="02020404030301010803" pitchFamily="18" charset="0"/>
                      </a:endParaRPr>
                    </a:p>
                  </a:txBody>
                  <a:tcPr marL="9525" marR="9525" marT="9525" marB="9525" anchor="ctr"/>
                </a:tc>
                <a:tc>
                  <a:txBody>
                    <a:bodyPr/>
                    <a:lstStyle/>
                    <a:p>
                      <a:pPr algn="l" fontAlgn="ctr"/>
                      <a:r>
                        <a:rPr lang="es-AR" sz="2000" u="none" strike="noStrike" dirty="0">
                          <a:effectLst/>
                        </a:rPr>
                        <a:t>El tiempo de procesamiento de una transacción es comparativamente mayor.</a:t>
                      </a:r>
                      <a:endParaRPr lang="es-AR" sz="2000" b="0" i="0" u="none" strike="noStrike" dirty="0">
                        <a:solidFill>
                          <a:srgbClr val="141414"/>
                        </a:solidFill>
                        <a:effectLst/>
                        <a:latin typeface="Garamond" panose="02020404030301010803" pitchFamily="18" charset="0"/>
                      </a:endParaRPr>
                    </a:p>
                  </a:txBody>
                  <a:tcPr marL="9525" marR="9525" marT="9525" marB="9525" anchor="ctr"/>
                </a:tc>
                <a:extLst>
                  <a:ext uri="{0D108BD9-81ED-4DB2-BD59-A6C34878D82A}">
                    <a16:rowId xmlns:a16="http://schemas.microsoft.com/office/drawing/2014/main" val="2017090423"/>
                  </a:ext>
                </a:extLst>
              </a:tr>
              <a:tr h="254285">
                <a:tc>
                  <a:txBody>
                    <a:bodyPr/>
                    <a:lstStyle/>
                    <a:p>
                      <a:pPr algn="l" fontAlgn="ctr"/>
                      <a:r>
                        <a:rPr lang="es-AR" sz="2000" u="none" strike="noStrike">
                          <a:effectLst/>
                        </a:rPr>
                        <a:t>Consultas</a:t>
                      </a:r>
                      <a:endParaRPr lang="es-AR" sz="2000" b="0" i="0" u="none" strike="noStrike">
                        <a:solidFill>
                          <a:srgbClr val="141414"/>
                        </a:solidFill>
                        <a:effectLst/>
                        <a:latin typeface="Garamond" panose="02020404030301010803" pitchFamily="18" charset="0"/>
                      </a:endParaRPr>
                    </a:p>
                  </a:txBody>
                  <a:tcPr marL="9525" marR="9525" marT="9525" marB="9525" anchor="ctr"/>
                </a:tc>
                <a:tc>
                  <a:txBody>
                    <a:bodyPr/>
                    <a:lstStyle/>
                    <a:p>
                      <a:pPr algn="l" fontAlgn="ctr"/>
                      <a:r>
                        <a:rPr lang="es-AR" sz="2000" u="none" strike="noStrike">
                          <a:effectLst/>
                        </a:rPr>
                        <a:t>Consultas más simples.</a:t>
                      </a:r>
                      <a:endParaRPr lang="es-AR" sz="2000" b="0" i="0" u="none" strike="noStrike">
                        <a:solidFill>
                          <a:srgbClr val="141414"/>
                        </a:solidFill>
                        <a:effectLst/>
                        <a:latin typeface="Garamond" panose="02020404030301010803" pitchFamily="18" charset="0"/>
                      </a:endParaRPr>
                    </a:p>
                  </a:txBody>
                  <a:tcPr marL="9525" marR="9525" marT="9525" marB="9525" anchor="ctr"/>
                </a:tc>
                <a:tc>
                  <a:txBody>
                    <a:bodyPr/>
                    <a:lstStyle/>
                    <a:p>
                      <a:pPr algn="l" fontAlgn="ctr"/>
                      <a:r>
                        <a:rPr lang="es-AR" sz="2000" u="none" strike="noStrike">
                          <a:effectLst/>
                        </a:rPr>
                        <a:t>Consultas complejas.</a:t>
                      </a:r>
                      <a:endParaRPr lang="es-AR" sz="2000" b="0" i="0" u="none" strike="noStrike">
                        <a:solidFill>
                          <a:srgbClr val="141414"/>
                        </a:solidFill>
                        <a:effectLst/>
                        <a:latin typeface="Garamond" panose="02020404030301010803" pitchFamily="18" charset="0"/>
                      </a:endParaRPr>
                    </a:p>
                  </a:txBody>
                  <a:tcPr marL="9525" marR="9525" marT="9525" marB="9525" anchor="ctr"/>
                </a:tc>
                <a:extLst>
                  <a:ext uri="{0D108BD9-81ED-4DB2-BD59-A6C34878D82A}">
                    <a16:rowId xmlns:a16="http://schemas.microsoft.com/office/drawing/2014/main" val="1503997433"/>
                  </a:ext>
                </a:extLst>
              </a:tr>
              <a:tr h="503772">
                <a:tc>
                  <a:txBody>
                    <a:bodyPr/>
                    <a:lstStyle/>
                    <a:p>
                      <a:pPr algn="l" fontAlgn="ctr"/>
                      <a:r>
                        <a:rPr lang="es-AR" sz="2000" u="none" strike="noStrike">
                          <a:effectLst/>
                        </a:rPr>
                        <a:t>Normalización</a:t>
                      </a:r>
                      <a:endParaRPr lang="es-AR" sz="2000" b="0" i="0" u="none" strike="noStrike">
                        <a:solidFill>
                          <a:srgbClr val="141414"/>
                        </a:solidFill>
                        <a:effectLst/>
                        <a:latin typeface="Garamond" panose="02020404030301010803" pitchFamily="18" charset="0"/>
                      </a:endParaRPr>
                    </a:p>
                  </a:txBody>
                  <a:tcPr marL="9525" marR="9525" marT="9525" marB="9525" anchor="ctr"/>
                </a:tc>
                <a:tc>
                  <a:txBody>
                    <a:bodyPr/>
                    <a:lstStyle/>
                    <a:p>
                      <a:pPr algn="l" fontAlgn="ctr"/>
                      <a:r>
                        <a:rPr lang="es-AR" sz="2000" u="none" strike="noStrike" dirty="0">
                          <a:effectLst/>
                        </a:rPr>
                        <a:t>Las tablas están normalizadas.</a:t>
                      </a:r>
                      <a:endParaRPr lang="es-AR" sz="2000" b="0" i="0" u="none" strike="noStrike" dirty="0">
                        <a:solidFill>
                          <a:srgbClr val="141414"/>
                        </a:solidFill>
                        <a:effectLst/>
                        <a:latin typeface="Garamond" panose="02020404030301010803" pitchFamily="18" charset="0"/>
                      </a:endParaRPr>
                    </a:p>
                  </a:txBody>
                  <a:tcPr marL="9525" marR="9525" marT="9525" marB="9525" anchor="ctr"/>
                </a:tc>
                <a:tc>
                  <a:txBody>
                    <a:bodyPr/>
                    <a:lstStyle/>
                    <a:p>
                      <a:pPr algn="l" fontAlgn="ctr"/>
                      <a:r>
                        <a:rPr lang="es-AR" sz="2000" u="none" strike="noStrike" dirty="0">
                          <a:effectLst/>
                        </a:rPr>
                        <a:t>Las tablas no necesariamente están normalizadas.</a:t>
                      </a:r>
                      <a:endParaRPr lang="es-AR" sz="2000" b="0" i="0" u="none" strike="noStrike" dirty="0">
                        <a:solidFill>
                          <a:srgbClr val="141414"/>
                        </a:solidFill>
                        <a:effectLst/>
                        <a:latin typeface="Garamond" panose="02020404030301010803" pitchFamily="18" charset="0"/>
                      </a:endParaRPr>
                    </a:p>
                  </a:txBody>
                  <a:tcPr marL="9525" marR="9525" marT="9525" marB="9525" anchor="ctr"/>
                </a:tc>
                <a:extLst>
                  <a:ext uri="{0D108BD9-81ED-4DB2-BD59-A6C34878D82A}">
                    <a16:rowId xmlns:a16="http://schemas.microsoft.com/office/drawing/2014/main" val="3806351310"/>
                  </a:ext>
                </a:extLst>
              </a:tr>
              <a:tr h="1007544">
                <a:tc>
                  <a:txBody>
                    <a:bodyPr/>
                    <a:lstStyle/>
                    <a:p>
                      <a:pPr algn="l" fontAlgn="ctr"/>
                      <a:r>
                        <a:rPr lang="es-AR" sz="2000" u="none" strike="noStrike">
                          <a:effectLst/>
                        </a:rPr>
                        <a:t>Integridad</a:t>
                      </a:r>
                      <a:endParaRPr lang="es-AR" sz="2000" b="0" i="0" u="none" strike="noStrike">
                        <a:solidFill>
                          <a:srgbClr val="141414"/>
                        </a:solidFill>
                        <a:effectLst/>
                        <a:latin typeface="Garamond" panose="02020404030301010803" pitchFamily="18" charset="0"/>
                      </a:endParaRPr>
                    </a:p>
                  </a:txBody>
                  <a:tcPr marL="9525" marR="9525" marT="9525" marB="9525" anchor="ctr"/>
                </a:tc>
                <a:tc>
                  <a:txBody>
                    <a:bodyPr/>
                    <a:lstStyle/>
                    <a:p>
                      <a:pPr algn="l" fontAlgn="ctr"/>
                      <a:r>
                        <a:rPr lang="es-AR" sz="2000" u="none" strike="noStrike" dirty="0">
                          <a:effectLst/>
                        </a:rPr>
                        <a:t>Debe mantener la restricción de integridad de datos.</a:t>
                      </a:r>
                      <a:endParaRPr lang="es-AR" sz="2000" b="0" i="0" u="none" strike="noStrike" dirty="0">
                        <a:solidFill>
                          <a:srgbClr val="141414"/>
                        </a:solidFill>
                        <a:effectLst/>
                        <a:latin typeface="Garamond" panose="02020404030301010803" pitchFamily="18" charset="0"/>
                      </a:endParaRPr>
                    </a:p>
                  </a:txBody>
                  <a:tcPr marL="9525" marR="9525" marT="9525" marB="9525" anchor="ctr"/>
                </a:tc>
                <a:tc>
                  <a:txBody>
                    <a:bodyPr/>
                    <a:lstStyle/>
                    <a:p>
                      <a:pPr algn="l" fontAlgn="ctr"/>
                      <a:r>
                        <a:rPr lang="es-AR" sz="2000" u="none" strike="noStrike" dirty="0">
                          <a:effectLst/>
                        </a:rPr>
                        <a:t>Los problemas de integridad de datos son significativamente menores.</a:t>
                      </a:r>
                      <a:endParaRPr lang="es-AR" sz="2000" b="0" i="0" u="none" strike="noStrike" dirty="0">
                        <a:solidFill>
                          <a:srgbClr val="141414"/>
                        </a:solidFill>
                        <a:effectLst/>
                        <a:latin typeface="Garamond" panose="02020404030301010803" pitchFamily="18" charset="0"/>
                      </a:endParaRPr>
                    </a:p>
                  </a:txBody>
                  <a:tcPr marL="9525" marR="9525" marT="9525" marB="9525" anchor="ctr"/>
                </a:tc>
                <a:extLst>
                  <a:ext uri="{0D108BD9-81ED-4DB2-BD59-A6C34878D82A}">
                    <a16:rowId xmlns:a16="http://schemas.microsoft.com/office/drawing/2014/main" val="2006435086"/>
                  </a:ext>
                </a:extLst>
              </a:tr>
            </a:tbl>
          </a:graphicData>
        </a:graphic>
      </p:graphicFrame>
    </p:spTree>
    <p:extLst>
      <p:ext uri="{BB962C8B-B14F-4D97-AF65-F5344CB8AC3E}">
        <p14:creationId xmlns:p14="http://schemas.microsoft.com/office/powerpoint/2010/main" val="3392813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 name="Picture 2"/>
          <p:cNvPicPr/>
          <p:nvPr/>
        </p:nvPicPr>
        <p:blipFill>
          <a:blip r:embed="rId2"/>
          <a:stretch>
            <a:fillRect/>
          </a:stretch>
        </p:blipFill>
        <p:spPr>
          <a:xfrm>
            <a:off x="363682" y="1826730"/>
            <a:ext cx="8416636" cy="2934949"/>
          </a:xfrm>
          <a:prstGeom prst="rect">
            <a:avLst/>
          </a:prstGeom>
          <a:ln>
            <a:noFill/>
          </a:ln>
        </p:spPr>
      </p:pic>
      <p:sp>
        <p:nvSpPr>
          <p:cNvPr id="5" name="CustomShape 1">
            <a:extLst>
              <a:ext uri="{FF2B5EF4-FFF2-40B4-BE49-F238E27FC236}">
                <a16:creationId xmlns:a16="http://schemas.microsoft.com/office/drawing/2014/main" id="{1490838C-81AC-4549-A5FE-1C1858ED43DA}"/>
              </a:ext>
            </a:extLst>
          </p:cNvPr>
          <p:cNvSpPr/>
          <p:nvPr/>
        </p:nvSpPr>
        <p:spPr>
          <a:xfrm>
            <a:off x="632116" y="0"/>
            <a:ext cx="7497000" cy="993011"/>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OLTP y OLAP</a:t>
            </a:r>
            <a:endParaRPr lang="es-AR" dirty="0"/>
          </a:p>
        </p:txBody>
      </p:sp>
    </p:spTree>
    <p:extLst>
      <p:ext uri="{BB962C8B-B14F-4D97-AF65-F5344CB8AC3E}">
        <p14:creationId xmlns:p14="http://schemas.microsoft.com/office/powerpoint/2010/main" val="22829726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flipH="1" flipV="1">
            <a:off x="1623240" y="2193840"/>
            <a:ext cx="168480" cy="145800"/>
          </a:xfrm>
          <a:prstGeom prst="straightConnector1">
            <a:avLst/>
          </a:prstGeom>
          <a:noFill/>
          <a:ln w="9360">
            <a:solidFill>
              <a:srgbClr val="3891A7"/>
            </a:solidFill>
            <a:round/>
            <a:tailEnd type="arrow" w="med" len="med"/>
          </a:ln>
        </p:spPr>
      </p:sp>
      <p:sp>
        <p:nvSpPr>
          <p:cNvPr id="153" name="CustomShape 3"/>
          <p:cNvSpPr/>
          <p:nvPr/>
        </p:nvSpPr>
        <p:spPr>
          <a:xfrm flipH="1" flipV="1">
            <a:off x="3144960" y="4056840"/>
            <a:ext cx="63720" cy="570240"/>
          </a:xfrm>
          <a:prstGeom prst="straightConnector1">
            <a:avLst/>
          </a:prstGeom>
          <a:noFill/>
          <a:ln w="9360">
            <a:solidFill>
              <a:srgbClr val="3891A7"/>
            </a:solidFill>
            <a:round/>
            <a:tailEnd type="arrow" w="med" len="med"/>
          </a:ln>
        </p:spPr>
      </p:sp>
      <p:sp>
        <p:nvSpPr>
          <p:cNvPr id="154" name="CustomShape 4"/>
          <p:cNvSpPr/>
          <p:nvPr/>
        </p:nvSpPr>
        <p:spPr>
          <a:xfrm flipV="1">
            <a:off x="1169640" y="3279240"/>
            <a:ext cx="61200" cy="232920"/>
          </a:xfrm>
          <a:prstGeom prst="straightConnector1">
            <a:avLst/>
          </a:prstGeom>
          <a:noFill/>
          <a:ln w="9360">
            <a:solidFill>
              <a:srgbClr val="3891A7"/>
            </a:solidFill>
            <a:round/>
            <a:tailEnd type="arrow" w="med" len="med"/>
          </a:ln>
        </p:spPr>
      </p:sp>
      <p:sp>
        <p:nvSpPr>
          <p:cNvPr id="155" name="CustomShape 5"/>
          <p:cNvSpPr/>
          <p:nvPr/>
        </p:nvSpPr>
        <p:spPr>
          <a:xfrm flipH="1" flipV="1">
            <a:off x="2396880" y="4487040"/>
            <a:ext cx="404640" cy="286920"/>
          </a:xfrm>
          <a:prstGeom prst="straightConnector1">
            <a:avLst/>
          </a:prstGeom>
          <a:noFill/>
          <a:ln w="9360">
            <a:solidFill>
              <a:srgbClr val="3891A7"/>
            </a:solidFill>
            <a:round/>
            <a:tailEnd type="arrow" w="med" len="med"/>
          </a:ln>
        </p:spPr>
      </p:sp>
      <p:sp>
        <p:nvSpPr>
          <p:cNvPr id="156" name="CustomShape 6"/>
          <p:cNvSpPr/>
          <p:nvPr/>
        </p:nvSpPr>
        <p:spPr>
          <a:xfrm flipV="1">
            <a:off x="1576440" y="3593520"/>
            <a:ext cx="945720" cy="66600"/>
          </a:xfrm>
          <a:prstGeom prst="straightConnector1">
            <a:avLst/>
          </a:prstGeom>
          <a:noFill/>
          <a:ln w="9360">
            <a:solidFill>
              <a:srgbClr val="3891A7"/>
            </a:solidFill>
            <a:round/>
            <a:tailEnd type="arrow" w="med" len="med"/>
          </a:ln>
        </p:spPr>
      </p:sp>
      <p:sp>
        <p:nvSpPr>
          <p:cNvPr id="157" name="CustomShape 7"/>
          <p:cNvSpPr/>
          <p:nvPr/>
        </p:nvSpPr>
        <p:spPr>
          <a:xfrm flipH="1">
            <a:off x="2808720" y="2347920"/>
            <a:ext cx="367200" cy="230400"/>
          </a:xfrm>
          <a:prstGeom prst="straightConnector1">
            <a:avLst/>
          </a:prstGeom>
          <a:noFill/>
          <a:ln w="9360">
            <a:solidFill>
              <a:srgbClr val="3891A7"/>
            </a:solidFill>
            <a:round/>
            <a:tailEnd type="arrow" w="med" len="med"/>
          </a:ln>
        </p:spPr>
      </p:sp>
      <p:sp>
        <p:nvSpPr>
          <p:cNvPr id="158" name="CustomShape 8"/>
          <p:cNvSpPr/>
          <p:nvPr/>
        </p:nvSpPr>
        <p:spPr>
          <a:xfrm>
            <a:off x="3585240" y="2494800"/>
            <a:ext cx="174960" cy="954000"/>
          </a:xfrm>
          <a:prstGeom prst="straightConnector1">
            <a:avLst/>
          </a:prstGeom>
          <a:noFill/>
          <a:ln w="9360">
            <a:solidFill>
              <a:srgbClr val="3891A7"/>
            </a:solidFill>
            <a:round/>
            <a:tailEnd type="arrow" w="med" len="med"/>
          </a:ln>
        </p:spPr>
      </p:sp>
      <p:sp>
        <p:nvSpPr>
          <p:cNvPr id="159" name="CustomShape 9"/>
          <p:cNvSpPr/>
          <p:nvPr/>
        </p:nvSpPr>
        <p:spPr>
          <a:xfrm>
            <a:off x="3177720" y="2200320"/>
            <a:ext cx="814320" cy="289440"/>
          </a:xfrm>
          <a:prstGeom prst="rect">
            <a:avLst/>
          </a:prstGeom>
          <a:noFill/>
          <a:ln>
            <a:noFill/>
          </a:ln>
        </p:spPr>
        <p:txBody>
          <a:bodyPr lIns="90000" tIns="45000" rIns="90000" bIns="45000"/>
          <a:lstStyle/>
          <a:p>
            <a:pPr>
              <a:lnSpc>
                <a:spcPct val="100000"/>
              </a:lnSpc>
            </a:pPr>
            <a:r>
              <a:rPr lang="en-US" sz="1000">
                <a:solidFill>
                  <a:srgbClr val="000000"/>
                </a:solidFill>
                <a:latin typeface="Gill Sans MT"/>
              </a:rPr>
              <a:t>UPDATE</a:t>
            </a:r>
            <a:endParaRPr/>
          </a:p>
        </p:txBody>
      </p:sp>
      <p:sp>
        <p:nvSpPr>
          <p:cNvPr id="160" name="CustomShape 10"/>
          <p:cNvSpPr/>
          <p:nvPr/>
        </p:nvSpPr>
        <p:spPr>
          <a:xfrm>
            <a:off x="2803680" y="4628880"/>
            <a:ext cx="814320" cy="289440"/>
          </a:xfrm>
          <a:prstGeom prst="rect">
            <a:avLst/>
          </a:prstGeom>
          <a:noFill/>
          <a:ln>
            <a:noFill/>
          </a:ln>
        </p:spPr>
        <p:txBody>
          <a:bodyPr lIns="90000" tIns="45000" rIns="90000" bIns="45000"/>
          <a:lstStyle/>
          <a:p>
            <a:pPr>
              <a:lnSpc>
                <a:spcPct val="100000"/>
              </a:lnSpc>
            </a:pPr>
            <a:r>
              <a:rPr lang="en-US" sz="1000">
                <a:solidFill>
                  <a:srgbClr val="000000"/>
                </a:solidFill>
                <a:latin typeface="Gill Sans MT"/>
              </a:rPr>
              <a:t>DELETE</a:t>
            </a:r>
            <a:endParaRPr/>
          </a:p>
        </p:txBody>
      </p:sp>
      <p:sp>
        <p:nvSpPr>
          <p:cNvPr id="161" name="CustomShape 11"/>
          <p:cNvSpPr/>
          <p:nvPr/>
        </p:nvSpPr>
        <p:spPr>
          <a:xfrm>
            <a:off x="761760" y="3515400"/>
            <a:ext cx="813600" cy="288720"/>
          </a:xfrm>
          <a:prstGeom prst="rect">
            <a:avLst/>
          </a:prstGeom>
          <a:noFill/>
          <a:ln>
            <a:noFill/>
          </a:ln>
        </p:spPr>
        <p:txBody>
          <a:bodyPr lIns="90000" tIns="45000" rIns="90000" bIns="45000"/>
          <a:lstStyle/>
          <a:p>
            <a:pPr>
              <a:lnSpc>
                <a:spcPct val="100000"/>
              </a:lnSpc>
            </a:pPr>
            <a:r>
              <a:rPr lang="en-US" sz="1000">
                <a:solidFill>
                  <a:srgbClr val="000000"/>
                </a:solidFill>
                <a:latin typeface="Gill Sans MT"/>
              </a:rPr>
              <a:t>INSERT</a:t>
            </a:r>
            <a:endParaRPr/>
          </a:p>
        </p:txBody>
      </p:sp>
      <p:sp>
        <p:nvSpPr>
          <p:cNvPr id="162" name="CustomShape 12"/>
          <p:cNvSpPr/>
          <p:nvPr/>
        </p:nvSpPr>
        <p:spPr>
          <a:xfrm>
            <a:off x="808560" y="2048040"/>
            <a:ext cx="814680" cy="289800"/>
          </a:xfrm>
          <a:prstGeom prst="rect">
            <a:avLst/>
          </a:prstGeom>
          <a:noFill/>
          <a:ln>
            <a:noFill/>
          </a:ln>
        </p:spPr>
        <p:txBody>
          <a:bodyPr lIns="90000" tIns="45000" rIns="90000" bIns="45000"/>
          <a:lstStyle/>
          <a:p>
            <a:pPr>
              <a:lnSpc>
                <a:spcPct val="100000"/>
              </a:lnSpc>
            </a:pPr>
            <a:r>
              <a:rPr lang="en-US" sz="1000">
                <a:solidFill>
                  <a:srgbClr val="000000"/>
                </a:solidFill>
                <a:latin typeface="Gill Sans MT"/>
              </a:rPr>
              <a:t>SELECT</a:t>
            </a:r>
            <a:endParaRPr/>
          </a:p>
        </p:txBody>
      </p:sp>
      <p:sp>
        <p:nvSpPr>
          <p:cNvPr id="163" name="CustomShape 13"/>
          <p:cNvSpPr/>
          <p:nvPr/>
        </p:nvSpPr>
        <p:spPr>
          <a:xfrm>
            <a:off x="423360" y="2036160"/>
            <a:ext cx="3805560" cy="3285720"/>
          </a:xfrm>
          <a:prstGeom prst="rect">
            <a:avLst/>
          </a:prstGeom>
          <a:solidFill>
            <a:srgbClr val="FFFFFF"/>
          </a:solidFill>
          <a:ln w="25560">
            <a:solidFill>
              <a:srgbClr val="296B7B"/>
            </a:solidFill>
            <a:round/>
          </a:ln>
        </p:spPr>
      </p:sp>
      <p:sp>
        <p:nvSpPr>
          <p:cNvPr id="164" name="CustomShape 14"/>
          <p:cNvSpPr/>
          <p:nvPr/>
        </p:nvSpPr>
        <p:spPr>
          <a:xfrm>
            <a:off x="1015200" y="2421360"/>
            <a:ext cx="1437120" cy="859680"/>
          </a:xfrm>
          <a:prstGeom prst="roundRect">
            <a:avLst>
              <a:gd name="adj" fmla="val 16667"/>
            </a:avLst>
          </a:prstGeom>
          <a:solidFill>
            <a:srgbClr val="3891A7"/>
          </a:solidFill>
          <a:ln w="25560">
            <a:solidFill>
              <a:srgbClr val="296B7B"/>
            </a:solidFill>
            <a:round/>
          </a:ln>
        </p:spPr>
        <p:txBody>
          <a:bodyPr lIns="90000" tIns="45000" rIns="90000" bIns="45000" anchor="ctr"/>
          <a:lstStyle/>
          <a:p>
            <a:pPr algn="ctr">
              <a:lnSpc>
                <a:spcPct val="100000"/>
              </a:lnSpc>
            </a:pPr>
            <a:r>
              <a:rPr lang="en-US" dirty="0" err="1">
                <a:solidFill>
                  <a:srgbClr val="FFFFFF"/>
                </a:solidFill>
                <a:latin typeface="Gill Sans MT"/>
              </a:rPr>
              <a:t>Logística</a:t>
            </a:r>
            <a:endParaRPr dirty="0"/>
          </a:p>
          <a:p>
            <a:pPr algn="ctr">
              <a:lnSpc>
                <a:spcPct val="100000"/>
              </a:lnSpc>
            </a:pPr>
            <a:endParaRPr dirty="0"/>
          </a:p>
        </p:txBody>
      </p:sp>
      <p:sp>
        <p:nvSpPr>
          <p:cNvPr id="165" name="CustomShape 15"/>
          <p:cNvSpPr/>
          <p:nvPr/>
        </p:nvSpPr>
        <p:spPr>
          <a:xfrm>
            <a:off x="2284200" y="2636280"/>
            <a:ext cx="1691280" cy="1290240"/>
          </a:xfrm>
          <a:prstGeom prst="triangle">
            <a:avLst>
              <a:gd name="adj" fmla="val 50000"/>
            </a:avLst>
          </a:prstGeom>
          <a:solidFill>
            <a:srgbClr val="3891A7"/>
          </a:solidFill>
          <a:ln w="25560">
            <a:solidFill>
              <a:srgbClr val="296B7B"/>
            </a:solidFill>
            <a:round/>
          </a:ln>
        </p:spPr>
        <p:txBody>
          <a:bodyPr lIns="90000" tIns="45000" rIns="90000" bIns="45000" anchor="ctr"/>
          <a:lstStyle/>
          <a:p>
            <a:pPr algn="ctr">
              <a:lnSpc>
                <a:spcPct val="100000"/>
              </a:lnSpc>
            </a:pPr>
            <a:r>
              <a:rPr lang="en-US">
                <a:solidFill>
                  <a:srgbClr val="FFFFFF"/>
                </a:solidFill>
                <a:latin typeface="Gill Sans MT"/>
              </a:rPr>
              <a:t>Stock</a:t>
            </a:r>
            <a:endParaRPr/>
          </a:p>
        </p:txBody>
      </p:sp>
      <p:sp>
        <p:nvSpPr>
          <p:cNvPr id="166" name="CustomShape 16"/>
          <p:cNvSpPr/>
          <p:nvPr/>
        </p:nvSpPr>
        <p:spPr>
          <a:xfrm>
            <a:off x="930600" y="3859560"/>
            <a:ext cx="1352160" cy="1204200"/>
          </a:xfrm>
          <a:prstGeom prst="ellipse">
            <a:avLst/>
          </a:prstGeom>
          <a:solidFill>
            <a:srgbClr val="3891A7"/>
          </a:solidFill>
          <a:ln w="25560">
            <a:solidFill>
              <a:srgbClr val="296B7B"/>
            </a:solidFill>
            <a:round/>
          </a:ln>
        </p:spPr>
        <p:txBody>
          <a:bodyPr lIns="90000" tIns="45000" rIns="90000" bIns="45000" anchor="ctr"/>
          <a:lstStyle/>
          <a:p>
            <a:pPr algn="ctr">
              <a:lnSpc>
                <a:spcPct val="100000"/>
              </a:lnSpc>
            </a:pPr>
            <a:r>
              <a:rPr lang="en-US">
                <a:solidFill>
                  <a:srgbClr val="FFFFFF"/>
                </a:solidFill>
                <a:latin typeface="Gill Sans MT"/>
              </a:rPr>
              <a:t>Ventas</a:t>
            </a:r>
            <a:endParaRPr/>
          </a:p>
        </p:txBody>
      </p:sp>
      <p:sp>
        <p:nvSpPr>
          <p:cNvPr id="167" name="CustomShape 17"/>
          <p:cNvSpPr/>
          <p:nvPr/>
        </p:nvSpPr>
        <p:spPr>
          <a:xfrm>
            <a:off x="363779" y="1400400"/>
            <a:ext cx="2600137" cy="612720"/>
          </a:xfrm>
          <a:prstGeom prst="rect">
            <a:avLst/>
          </a:prstGeom>
          <a:noFill/>
          <a:ln>
            <a:noFill/>
          </a:ln>
        </p:spPr>
        <p:txBody>
          <a:bodyPr lIns="90000" tIns="45000" rIns="90000" bIns="45000"/>
          <a:lstStyle/>
          <a:p>
            <a:pPr>
              <a:lnSpc>
                <a:spcPct val="100000"/>
              </a:lnSpc>
            </a:pPr>
            <a:r>
              <a:rPr lang="es-AR" sz="2800">
                <a:solidFill>
                  <a:srgbClr val="000000"/>
                </a:solidFill>
                <a:latin typeface="Gill Sans MT"/>
              </a:rPr>
              <a:t>Operacionales</a:t>
            </a:r>
            <a:endParaRPr lang="es-AR" sz="2000"/>
          </a:p>
        </p:txBody>
      </p:sp>
      <p:sp>
        <p:nvSpPr>
          <p:cNvPr id="168" name="CustomShape 18"/>
          <p:cNvSpPr/>
          <p:nvPr/>
        </p:nvSpPr>
        <p:spPr>
          <a:xfrm>
            <a:off x="5245200" y="1990800"/>
            <a:ext cx="3806640" cy="3286080"/>
          </a:xfrm>
          <a:prstGeom prst="rect">
            <a:avLst/>
          </a:prstGeom>
          <a:solidFill>
            <a:srgbClr val="FFFFFF"/>
          </a:solidFill>
          <a:ln w="25560">
            <a:solidFill>
              <a:srgbClr val="296B7B"/>
            </a:solidFill>
            <a:round/>
          </a:ln>
        </p:spPr>
      </p:sp>
      <p:sp>
        <p:nvSpPr>
          <p:cNvPr id="169" name="CustomShape 19"/>
          <p:cNvSpPr/>
          <p:nvPr/>
        </p:nvSpPr>
        <p:spPr>
          <a:xfrm>
            <a:off x="5940000" y="2200320"/>
            <a:ext cx="2452680" cy="2889360"/>
          </a:xfrm>
          <a:prstGeom prst="can">
            <a:avLst>
              <a:gd name="adj" fmla="val 25000"/>
            </a:avLst>
          </a:prstGeom>
          <a:solidFill>
            <a:srgbClr val="E17B7C"/>
          </a:solidFill>
          <a:ln w="25560">
            <a:solidFill>
              <a:srgbClr val="296B7B"/>
            </a:solidFill>
            <a:round/>
          </a:ln>
        </p:spPr>
      </p:sp>
      <p:sp>
        <p:nvSpPr>
          <p:cNvPr id="170" name="CustomShape 20"/>
          <p:cNvSpPr/>
          <p:nvPr/>
        </p:nvSpPr>
        <p:spPr>
          <a:xfrm>
            <a:off x="6363360" y="3151080"/>
            <a:ext cx="590760" cy="753120"/>
          </a:xfrm>
          <a:prstGeom prst="can">
            <a:avLst>
              <a:gd name="adj" fmla="val 25000"/>
            </a:avLst>
          </a:prstGeom>
          <a:solidFill>
            <a:srgbClr val="3891A7"/>
          </a:solidFill>
          <a:ln w="25560">
            <a:solidFill>
              <a:srgbClr val="296B7B"/>
            </a:solidFill>
            <a:round/>
          </a:ln>
        </p:spPr>
        <p:txBody>
          <a:bodyPr lIns="90000" tIns="45000" rIns="90000" bIns="45000" anchor="ctr"/>
          <a:lstStyle/>
          <a:p>
            <a:pPr algn="ctr">
              <a:lnSpc>
                <a:spcPct val="100000"/>
              </a:lnSpc>
            </a:pPr>
            <a:r>
              <a:rPr lang="en-US" sz="1000">
                <a:solidFill>
                  <a:srgbClr val="FFFFFF"/>
                </a:solidFill>
                <a:latin typeface="Gill Sans MT"/>
              </a:rPr>
              <a:t>DM3</a:t>
            </a:r>
            <a:endParaRPr/>
          </a:p>
        </p:txBody>
      </p:sp>
      <p:sp>
        <p:nvSpPr>
          <p:cNvPr id="171" name="CustomShape 21"/>
          <p:cNvSpPr/>
          <p:nvPr/>
        </p:nvSpPr>
        <p:spPr>
          <a:xfrm>
            <a:off x="6870960" y="3434040"/>
            <a:ext cx="591120" cy="753120"/>
          </a:xfrm>
          <a:prstGeom prst="can">
            <a:avLst>
              <a:gd name="adj" fmla="val 25000"/>
            </a:avLst>
          </a:prstGeom>
          <a:solidFill>
            <a:srgbClr val="3891A7"/>
          </a:solidFill>
          <a:ln w="25560">
            <a:solidFill>
              <a:srgbClr val="296B7B"/>
            </a:solidFill>
            <a:round/>
          </a:ln>
        </p:spPr>
        <p:txBody>
          <a:bodyPr lIns="90000" tIns="45000" rIns="90000" bIns="45000" anchor="ctr"/>
          <a:lstStyle/>
          <a:p>
            <a:pPr algn="ctr">
              <a:lnSpc>
                <a:spcPct val="100000"/>
              </a:lnSpc>
            </a:pPr>
            <a:r>
              <a:rPr lang="en-US" sz="1000">
                <a:solidFill>
                  <a:srgbClr val="FFFFFF"/>
                </a:solidFill>
                <a:latin typeface="Gill Sans MT"/>
              </a:rPr>
              <a:t>DM2</a:t>
            </a:r>
            <a:endParaRPr/>
          </a:p>
        </p:txBody>
      </p:sp>
      <p:sp>
        <p:nvSpPr>
          <p:cNvPr id="172" name="CustomShape 22"/>
          <p:cNvSpPr/>
          <p:nvPr/>
        </p:nvSpPr>
        <p:spPr>
          <a:xfrm>
            <a:off x="7378560" y="3819600"/>
            <a:ext cx="590400" cy="753840"/>
          </a:xfrm>
          <a:prstGeom prst="can">
            <a:avLst>
              <a:gd name="adj" fmla="val 25000"/>
            </a:avLst>
          </a:prstGeom>
          <a:solidFill>
            <a:srgbClr val="3891A7"/>
          </a:solidFill>
          <a:ln w="25560">
            <a:solidFill>
              <a:srgbClr val="296B7B"/>
            </a:solidFill>
            <a:round/>
          </a:ln>
        </p:spPr>
        <p:txBody>
          <a:bodyPr lIns="90000" tIns="45000" rIns="90000" bIns="45000" anchor="ctr"/>
          <a:lstStyle/>
          <a:p>
            <a:pPr algn="ctr">
              <a:lnSpc>
                <a:spcPct val="100000"/>
              </a:lnSpc>
            </a:pPr>
            <a:r>
              <a:rPr lang="en-US" sz="1000">
                <a:solidFill>
                  <a:srgbClr val="FFFFFF"/>
                </a:solidFill>
                <a:latin typeface="Gill Sans MT"/>
              </a:rPr>
              <a:t>DM1</a:t>
            </a:r>
            <a:endParaRPr/>
          </a:p>
        </p:txBody>
      </p:sp>
      <p:sp>
        <p:nvSpPr>
          <p:cNvPr id="173" name="CustomShape 23"/>
          <p:cNvSpPr/>
          <p:nvPr/>
        </p:nvSpPr>
        <p:spPr>
          <a:xfrm>
            <a:off x="5235865" y="1400400"/>
            <a:ext cx="3340576" cy="612720"/>
          </a:xfrm>
          <a:prstGeom prst="rect">
            <a:avLst/>
          </a:prstGeom>
          <a:noFill/>
          <a:ln>
            <a:noFill/>
          </a:ln>
        </p:spPr>
        <p:txBody>
          <a:bodyPr lIns="90000" tIns="45000" rIns="90000" bIns="45000"/>
          <a:lstStyle/>
          <a:p>
            <a:pPr>
              <a:lnSpc>
                <a:spcPct val="100000"/>
              </a:lnSpc>
            </a:pPr>
            <a:r>
              <a:rPr lang="en-US" sz="2800" dirty="0">
                <a:solidFill>
                  <a:srgbClr val="000000"/>
                </a:solidFill>
                <a:latin typeface="Gill Sans MT"/>
              </a:rPr>
              <a:t>Data Warehouse</a:t>
            </a:r>
            <a:endParaRPr sz="2800" dirty="0"/>
          </a:p>
        </p:txBody>
      </p:sp>
      <p:sp>
        <p:nvSpPr>
          <p:cNvPr id="174" name="CustomShape 24"/>
          <p:cNvSpPr/>
          <p:nvPr/>
        </p:nvSpPr>
        <p:spPr>
          <a:xfrm>
            <a:off x="4314600" y="2938320"/>
            <a:ext cx="760680" cy="360"/>
          </a:xfrm>
          <a:prstGeom prst="straightConnector1">
            <a:avLst/>
          </a:prstGeom>
          <a:noFill/>
          <a:ln w="9360">
            <a:solidFill>
              <a:srgbClr val="3891A7"/>
            </a:solidFill>
            <a:round/>
            <a:tailEnd type="arrow" w="med" len="med"/>
          </a:ln>
        </p:spPr>
      </p:sp>
      <p:sp>
        <p:nvSpPr>
          <p:cNvPr id="175" name="CustomShape 25"/>
          <p:cNvSpPr/>
          <p:nvPr/>
        </p:nvSpPr>
        <p:spPr>
          <a:xfrm>
            <a:off x="4314600" y="3283200"/>
            <a:ext cx="760680" cy="360"/>
          </a:xfrm>
          <a:prstGeom prst="straightConnector1">
            <a:avLst/>
          </a:prstGeom>
          <a:noFill/>
          <a:ln w="9360">
            <a:solidFill>
              <a:srgbClr val="3891A7"/>
            </a:solidFill>
            <a:round/>
            <a:tailEnd type="arrow" w="med" len="med"/>
          </a:ln>
        </p:spPr>
      </p:sp>
      <p:sp>
        <p:nvSpPr>
          <p:cNvPr id="176" name="CustomShape 26"/>
          <p:cNvSpPr/>
          <p:nvPr/>
        </p:nvSpPr>
        <p:spPr>
          <a:xfrm>
            <a:off x="4314600" y="3627000"/>
            <a:ext cx="760680" cy="360"/>
          </a:xfrm>
          <a:prstGeom prst="straightConnector1">
            <a:avLst/>
          </a:prstGeom>
          <a:noFill/>
          <a:ln w="9360">
            <a:solidFill>
              <a:srgbClr val="3891A7"/>
            </a:solidFill>
            <a:round/>
            <a:tailEnd type="arrow" w="med" len="med"/>
          </a:ln>
        </p:spPr>
      </p:sp>
      <p:sp>
        <p:nvSpPr>
          <p:cNvPr id="177" name="CustomShape 27"/>
          <p:cNvSpPr/>
          <p:nvPr/>
        </p:nvSpPr>
        <p:spPr>
          <a:xfrm>
            <a:off x="4184814" y="1930500"/>
            <a:ext cx="1203516" cy="1180440"/>
          </a:xfrm>
          <a:prstGeom prst="rect">
            <a:avLst/>
          </a:prstGeom>
          <a:noFill/>
          <a:ln>
            <a:noFill/>
          </a:ln>
        </p:spPr>
        <p:txBody>
          <a:bodyPr lIns="90000" tIns="45000" rIns="90000" bIns="45000"/>
          <a:lstStyle/>
          <a:p>
            <a:pPr>
              <a:lnSpc>
                <a:spcPct val="100000"/>
              </a:lnSpc>
            </a:pPr>
            <a:r>
              <a:rPr lang="en-US" sz="2400" dirty="0" err="1">
                <a:solidFill>
                  <a:srgbClr val="000000"/>
                </a:solidFill>
                <a:latin typeface="Gill Sans MT"/>
              </a:rPr>
              <a:t>Cargas</a:t>
            </a:r>
            <a:r>
              <a:rPr lang="en-US" sz="2400" dirty="0">
                <a:solidFill>
                  <a:srgbClr val="000000"/>
                </a:solidFill>
                <a:latin typeface="Gill Sans MT"/>
              </a:rPr>
              <a:t> </a:t>
            </a:r>
            <a:r>
              <a:rPr lang="en-US" sz="2400" dirty="0" err="1">
                <a:solidFill>
                  <a:srgbClr val="000000"/>
                </a:solidFill>
                <a:latin typeface="Gill Sans MT"/>
              </a:rPr>
              <a:t>Masivas</a:t>
            </a:r>
            <a:endParaRPr sz="3600" dirty="0"/>
          </a:p>
        </p:txBody>
      </p:sp>
      <p:sp>
        <p:nvSpPr>
          <p:cNvPr id="178" name="CustomShape 28"/>
          <p:cNvSpPr/>
          <p:nvPr/>
        </p:nvSpPr>
        <p:spPr>
          <a:xfrm>
            <a:off x="6363360" y="6122880"/>
            <a:ext cx="1504080" cy="460080"/>
          </a:xfrm>
          <a:prstGeom prst="rect">
            <a:avLst/>
          </a:prstGeom>
          <a:noFill/>
          <a:ln>
            <a:noFill/>
          </a:ln>
        </p:spPr>
        <p:txBody>
          <a:bodyPr lIns="90000" tIns="45000" rIns="90000" bIns="45000"/>
          <a:lstStyle/>
          <a:p>
            <a:pPr>
              <a:lnSpc>
                <a:spcPct val="100000"/>
              </a:lnSpc>
            </a:pPr>
            <a:r>
              <a:rPr lang="en-US" sz="2800" dirty="0">
                <a:solidFill>
                  <a:srgbClr val="000000"/>
                </a:solidFill>
                <a:latin typeface="Gill Sans MT"/>
              </a:rPr>
              <a:t>SELECT</a:t>
            </a:r>
            <a:endParaRPr sz="3200" dirty="0"/>
          </a:p>
        </p:txBody>
      </p:sp>
      <p:sp>
        <p:nvSpPr>
          <p:cNvPr id="179" name="CustomShape 29"/>
          <p:cNvSpPr/>
          <p:nvPr/>
        </p:nvSpPr>
        <p:spPr>
          <a:xfrm>
            <a:off x="6701400" y="5521320"/>
            <a:ext cx="360" cy="601560"/>
          </a:xfrm>
          <a:prstGeom prst="straightConnector1">
            <a:avLst/>
          </a:prstGeom>
          <a:noFill/>
          <a:ln w="9360">
            <a:solidFill>
              <a:srgbClr val="3891A7"/>
            </a:solidFill>
            <a:round/>
            <a:tailEnd type="arrow" w="med" len="med"/>
          </a:ln>
        </p:spPr>
      </p:sp>
      <p:sp>
        <p:nvSpPr>
          <p:cNvPr id="180" name="CustomShape 30"/>
          <p:cNvSpPr/>
          <p:nvPr/>
        </p:nvSpPr>
        <p:spPr>
          <a:xfrm>
            <a:off x="7124760" y="5521320"/>
            <a:ext cx="360" cy="601560"/>
          </a:xfrm>
          <a:prstGeom prst="straightConnector1">
            <a:avLst/>
          </a:prstGeom>
          <a:noFill/>
          <a:ln w="9360">
            <a:solidFill>
              <a:srgbClr val="3891A7"/>
            </a:solidFill>
            <a:round/>
            <a:tailEnd type="arrow" w="med" len="med"/>
          </a:ln>
        </p:spPr>
      </p:sp>
      <p:sp>
        <p:nvSpPr>
          <p:cNvPr id="181" name="CustomShape 31"/>
          <p:cNvSpPr/>
          <p:nvPr/>
        </p:nvSpPr>
        <p:spPr>
          <a:xfrm>
            <a:off x="7547760" y="5521320"/>
            <a:ext cx="360" cy="601560"/>
          </a:xfrm>
          <a:prstGeom prst="straightConnector1">
            <a:avLst/>
          </a:prstGeom>
          <a:noFill/>
          <a:ln w="9360">
            <a:solidFill>
              <a:srgbClr val="3891A7"/>
            </a:solidFill>
            <a:round/>
            <a:tailEnd type="arrow" w="med" len="med"/>
          </a:ln>
        </p:spPr>
      </p:sp>
      <p:sp>
        <p:nvSpPr>
          <p:cNvPr id="33" name="CustomShape 1">
            <a:extLst>
              <a:ext uri="{FF2B5EF4-FFF2-40B4-BE49-F238E27FC236}">
                <a16:creationId xmlns:a16="http://schemas.microsoft.com/office/drawing/2014/main" id="{D9D03E92-B50C-4E10-8BD9-4668D8A8DE3C}"/>
              </a:ext>
            </a:extLst>
          </p:cNvPr>
          <p:cNvSpPr/>
          <p:nvPr/>
        </p:nvSpPr>
        <p:spPr>
          <a:xfrm>
            <a:off x="632116" y="0"/>
            <a:ext cx="7497000" cy="993011"/>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Fuente de datos de un DW</a:t>
            </a:r>
            <a:endParaRPr lang="es-A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885</TotalTime>
  <Words>5192</Words>
  <Application>Microsoft Office PowerPoint</Application>
  <PresentationFormat>Presentación en pantalla (4:3)</PresentationFormat>
  <Paragraphs>405</Paragraphs>
  <Slides>56</Slides>
  <Notes>13</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56</vt:i4>
      </vt:variant>
    </vt:vector>
  </HeadingPairs>
  <TitlesOfParts>
    <vt:vector size="66" baseType="lpstr">
      <vt:lpstr>Arial</vt:lpstr>
      <vt:lpstr>Calibri</vt:lpstr>
      <vt:lpstr>Calibri Light</vt:lpstr>
      <vt:lpstr>Garamond</vt:lpstr>
      <vt:lpstr>Gill Sans MT</vt:lpstr>
      <vt:lpstr>StarSymbol</vt:lpstr>
      <vt:lpstr>Times New Roman</vt:lpstr>
      <vt:lpstr>Verdana</vt:lpstr>
      <vt:lpstr>Wingdings 2</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Jose Eduardo Leta</cp:lastModifiedBy>
  <cp:revision>78</cp:revision>
  <dcterms:modified xsi:type="dcterms:W3CDTF">2020-10-19T03:45:35Z</dcterms:modified>
</cp:coreProperties>
</file>