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 id="2147483687" r:id="rId2"/>
  </p:sldMasterIdLst>
  <p:notesMasterIdLst>
    <p:notesMasterId r:id="rId31"/>
  </p:notesMasterIdLst>
  <p:sldIdLst>
    <p:sldId id="256" r:id="rId3"/>
    <p:sldId id="283" r:id="rId4"/>
    <p:sldId id="303" r:id="rId5"/>
    <p:sldId id="304" r:id="rId6"/>
    <p:sldId id="266" r:id="rId7"/>
    <p:sldId id="267" r:id="rId8"/>
    <p:sldId id="268" r:id="rId9"/>
    <p:sldId id="269" r:id="rId10"/>
    <p:sldId id="298" r:id="rId11"/>
    <p:sldId id="299" r:id="rId12"/>
    <p:sldId id="300" r:id="rId13"/>
    <p:sldId id="278" r:id="rId14"/>
    <p:sldId id="281" r:id="rId15"/>
    <p:sldId id="282" r:id="rId16"/>
    <p:sldId id="305" r:id="rId17"/>
    <p:sldId id="284" r:id="rId18"/>
    <p:sldId id="302" r:id="rId19"/>
    <p:sldId id="301" r:id="rId20"/>
    <p:sldId id="285" r:id="rId21"/>
    <p:sldId id="286" r:id="rId22"/>
    <p:sldId id="287" r:id="rId23"/>
    <p:sldId id="289" r:id="rId24"/>
    <p:sldId id="288" r:id="rId25"/>
    <p:sldId id="290" r:id="rId26"/>
    <p:sldId id="291" r:id="rId27"/>
    <p:sldId id="292" r:id="rId28"/>
    <p:sldId id="293" r:id="rId29"/>
    <p:sldId id="297" r:id="rId3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532" autoAdjust="0"/>
  </p:normalViewPr>
  <p:slideViewPr>
    <p:cSldViewPr snapToGrid="0">
      <p:cViewPr varScale="1">
        <p:scale>
          <a:sx n="70" d="100"/>
          <a:sy n="70" d="100"/>
        </p:scale>
        <p:origin x="137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83"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84"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85"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86" name="PlaceHolder 5"/>
          <p:cNvSpPr>
            <a:spLocks noGrp="1"/>
          </p:cNvSpPr>
          <p:nvPr>
            <p:ph type="sldNum"/>
          </p:nvPr>
        </p:nvSpPr>
        <p:spPr>
          <a:xfrm>
            <a:off x="4399200" y="9555480"/>
            <a:ext cx="3372840" cy="502560"/>
          </a:xfrm>
          <a:prstGeom prst="rect">
            <a:avLst/>
          </a:prstGeom>
        </p:spPr>
        <p:txBody>
          <a:bodyPr lIns="0" tIns="0" rIns="0" bIns="0" anchor="b"/>
          <a:lstStyle/>
          <a:p>
            <a:pPr algn="r"/>
            <a:fld id="{3905F8CB-4E99-4C23-91FA-B4341534720A}" type="slidenum">
              <a:rPr lang="en-US" sz="1400">
                <a:latin typeface="Times New Roman"/>
              </a:rPr>
              <a:t>‹Nº›</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CustomShape 1"/>
          <p:cNvSpPr/>
          <p:nvPr/>
        </p:nvSpPr>
        <p:spPr>
          <a:xfrm>
            <a:off x="3884760" y="8685360"/>
            <a:ext cx="2970360" cy="455760"/>
          </a:xfrm>
          <a:prstGeom prst="rect">
            <a:avLst/>
          </a:prstGeom>
          <a:noFill/>
          <a:ln>
            <a:noFill/>
          </a:ln>
        </p:spPr>
      </p:sp>
      <p:sp>
        <p:nvSpPr>
          <p:cNvPr id="507" name="PlaceHolder 2"/>
          <p:cNvSpPr>
            <a:spLocks noGrp="1"/>
          </p:cNvSpPr>
          <p:nvPr>
            <p:ph type="body"/>
          </p:nvPr>
        </p:nvSpPr>
        <p:spPr>
          <a:xfrm>
            <a:off x="685800" y="4343400"/>
            <a:ext cx="5484960" cy="4113360"/>
          </a:xfrm>
          <a:prstGeom prst="rect">
            <a:avLst/>
          </a:prstGeom>
        </p:spPr>
        <p:txBody>
          <a:bodyPr lIns="0" tIns="0" rIns="0" bIns="0"/>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Link entre el físico y el nombre lógico que se utiliza cuando se crean los objetos.</a:t>
            </a:r>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18</a:t>
            </a:fld>
            <a:endParaRPr lang="en-US"/>
          </a:p>
        </p:txBody>
      </p:sp>
    </p:spTree>
    <p:extLst>
      <p:ext uri="{BB962C8B-B14F-4D97-AF65-F5344CB8AC3E}">
        <p14:creationId xmlns:p14="http://schemas.microsoft.com/office/powerpoint/2010/main" val="3060959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p:nvPr>
        </p:nvSpPr>
        <p:spPr/>
        <p:txBody>
          <a:bodyPr/>
          <a:lstStyle/>
          <a:p>
            <a:pPr algn="r"/>
            <a:fld id="{3905F8CB-4E99-4C23-91FA-B4341534720A}" type="slidenum">
              <a:rPr lang="en-US" sz="1400" smtClean="0">
                <a:latin typeface="Times New Roman"/>
              </a:rPr>
              <a:t>24</a:t>
            </a:fld>
            <a:endParaRPr lang="en-US"/>
          </a:p>
        </p:txBody>
      </p:sp>
    </p:spTree>
    <p:extLst>
      <p:ext uri="{BB962C8B-B14F-4D97-AF65-F5344CB8AC3E}">
        <p14:creationId xmlns:p14="http://schemas.microsoft.com/office/powerpoint/2010/main" val="2990549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ES" dirty="0"/>
              <a:t>Normalmente, se especifican los valores medio y mínimo de los parámetros anteriores como parte de los requisitos de rendimiento del sistema. Se utilizan técnicas analíticas o experimentales, que pueden incluir prototipos y simulaciones, para estimar dichos valores bajo diferentes decisiones de diseño físico, a fin de determinar si satisfacen los requisitos de rendimiento especificados.</a:t>
            </a:r>
          </a:p>
          <a:p>
            <a:r>
              <a:rPr lang="es-ES" dirty="0"/>
              <a:t>El rendimiento depende del tamaño del registro y del número de registros del fichero. Por tanto, debemos calcular estos parámetros por cada fichero. Además, debemos estimar acumulativamente los patrones de actualización y recuperación de todas las transacciones. Los atributos utilizados para seleccionar registros deben tener rutas de acceso principales e índices secundarios construidos para ellos. También debemos tener en cuenta durante el diseño físico de la base de datos el crecimiento de los ficheros, como consecuencia del aumento del tamaño del registro debido a la adición de nuevos atributos o porque aumente el número de ficheros.</a:t>
            </a:r>
          </a:p>
          <a:p>
            <a:r>
              <a:rPr lang="es-ES" dirty="0"/>
              <a:t>El resultado de la fase de diseño físico de la base de datos es una determinación inicial de las estructuras de almacenamiento y de las rutas de acceso para los ficheros de la base de datos. Casi siempre es necesario modificar el diseño en base al rendimiento observado después de haber implementado el sistema de bases de datos.</a:t>
            </a:r>
          </a:p>
          <a:p>
            <a:endParaRPr lang="es-AR" dirty="0"/>
          </a:p>
        </p:txBody>
      </p:sp>
      <p:sp>
        <p:nvSpPr>
          <p:cNvPr id="4" name="Marcador de número de diapositiva 3"/>
          <p:cNvSpPr>
            <a:spLocks noGrp="1"/>
          </p:cNvSpPr>
          <p:nvPr>
            <p:ph type="sldNum"/>
          </p:nvPr>
        </p:nvSpPr>
        <p:spPr/>
        <p:txBody>
          <a:bodyPr/>
          <a:lstStyle/>
          <a:p>
            <a:pPr algn="r"/>
            <a:fld id="{3905F8CB-4E99-4C23-91FA-B4341534720A}" type="slidenum">
              <a:rPr lang="en-US" sz="1400" smtClean="0">
                <a:latin typeface="Times New Roman"/>
              </a:rPr>
              <a:t>4</a:t>
            </a:fld>
            <a:endParaRPr lang="en-US"/>
          </a:p>
        </p:txBody>
      </p:sp>
    </p:spTree>
    <p:extLst>
      <p:ext uri="{BB962C8B-B14F-4D97-AF65-F5344CB8AC3E}">
        <p14:creationId xmlns:p14="http://schemas.microsoft.com/office/powerpoint/2010/main" val="3888342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8</a:t>
            </a:fld>
            <a:endParaRPr lang="en-US"/>
          </a:p>
        </p:txBody>
      </p:sp>
    </p:spTree>
    <p:extLst>
      <p:ext uri="{BB962C8B-B14F-4D97-AF65-F5344CB8AC3E}">
        <p14:creationId xmlns:p14="http://schemas.microsoft.com/office/powerpoint/2010/main" val="2981965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err="1"/>
              <a:t>Tinyint</a:t>
            </a:r>
            <a:r>
              <a:rPr lang="es-AR" baseline="0" dirty="0"/>
              <a:t> 0-255 (Por ejemplo para indicar edad o peso) solo ocupa 1 Byte </a:t>
            </a:r>
            <a:r>
              <a:rPr lang="es-AR" dirty="0"/>
              <a:t>vs 4 si lo defino como </a:t>
            </a:r>
            <a:r>
              <a:rPr lang="es-AR" dirty="0" err="1"/>
              <a:t>Integer</a:t>
            </a:r>
            <a:r>
              <a:rPr lang="es-AR" dirty="0"/>
              <a:t>.</a:t>
            </a:r>
            <a:endParaRPr lang="es-AR" baseline="0" dirty="0"/>
          </a:p>
          <a:p>
            <a:r>
              <a:rPr lang="es-AR" baseline="0" dirty="0"/>
              <a:t>El tipo Money no deja de ser un tipo de decimal o </a:t>
            </a:r>
            <a:r>
              <a:rPr lang="es-AR" baseline="0" dirty="0" err="1"/>
              <a:t>numeric</a:t>
            </a:r>
            <a:r>
              <a:rPr lang="es-AR" baseline="0" dirty="0"/>
              <a:t>.</a:t>
            </a:r>
          </a:p>
          <a:p>
            <a:r>
              <a:rPr lang="es-AR" baseline="0" dirty="0"/>
              <a:t>Bit: 0-1 valor lógico.  1 bit  vs </a:t>
            </a:r>
            <a:r>
              <a:rPr lang="es-AR" baseline="0" dirty="0" err="1"/>
              <a:t>Char</a:t>
            </a:r>
            <a:r>
              <a:rPr lang="es-AR" baseline="0" dirty="0"/>
              <a:t>(1)  ocupa 1 Byte.</a:t>
            </a:r>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a:t>Fechas: Date 3 bytes    </a:t>
            </a:r>
            <a:r>
              <a:rPr lang="es-AR" baseline="0" dirty="0" err="1"/>
              <a:t>Hora:min:seg.mmm</a:t>
            </a:r>
            <a:r>
              <a:rPr lang="es-AR" baseline="0" dirty="0"/>
              <a:t> 5 bytes y Date Time 8 bytes para todo junto.</a:t>
            </a:r>
          </a:p>
          <a:p>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9</a:t>
            </a:fld>
            <a:endParaRPr lang="en-US"/>
          </a:p>
        </p:txBody>
      </p:sp>
    </p:spTree>
    <p:extLst>
      <p:ext uri="{BB962C8B-B14F-4D97-AF65-F5344CB8AC3E}">
        <p14:creationId xmlns:p14="http://schemas.microsoft.com/office/powerpoint/2010/main" val="797786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Son</a:t>
            </a:r>
            <a:r>
              <a:rPr lang="es-AR" baseline="0" dirty="0"/>
              <a:t> aproximados porque se representan con mantisa (con signo) y el exponente: </a:t>
            </a:r>
            <a:r>
              <a:rPr lang="es-ES" sz="1200" b="0" i="0" kern="1200" dirty="0">
                <a:solidFill>
                  <a:schemeClr val="tx1"/>
                </a:solidFill>
                <a:effectLst/>
                <a:latin typeface="+mn-lt"/>
                <a:ea typeface="+mn-ea"/>
                <a:cs typeface="+mn-cs"/>
              </a:rPr>
              <a:t>posición del punto decimal, respecto al inicio de la mantisa. </a:t>
            </a:r>
            <a:br>
              <a:rPr lang="es-ES" sz="1200" b="0" i="0" kern="1200" dirty="0">
                <a:solidFill>
                  <a:schemeClr val="tx1"/>
                </a:solidFill>
                <a:effectLst/>
                <a:latin typeface="+mn-lt"/>
                <a:ea typeface="+mn-ea"/>
                <a:cs typeface="+mn-cs"/>
              </a:rPr>
            </a:br>
            <a:r>
              <a:rPr lang="es-ES" sz="1200" b="0" i="0" kern="1200" dirty="0">
                <a:solidFill>
                  <a:schemeClr val="tx1"/>
                </a:solidFill>
                <a:effectLst/>
                <a:latin typeface="+mn-lt"/>
                <a:ea typeface="+mn-ea"/>
                <a:cs typeface="+mn-cs"/>
              </a:rPr>
              <a:t>También puede contener signo.</a:t>
            </a:r>
          </a:p>
          <a:p>
            <a:r>
              <a:rPr lang="es-ES" sz="1200" b="0" i="0" kern="1200" dirty="0">
                <a:solidFill>
                  <a:schemeClr val="tx1"/>
                </a:solidFill>
                <a:effectLst/>
                <a:latin typeface="+mn-lt"/>
                <a:ea typeface="+mn-ea"/>
                <a:cs typeface="+mn-cs"/>
              </a:rPr>
              <a:t>Ejemplo: 22350 se puede expresar como la</a:t>
            </a:r>
            <a:r>
              <a:rPr lang="es-ES" sz="1200" b="0" i="0" kern="1200" baseline="0" dirty="0">
                <a:solidFill>
                  <a:schemeClr val="tx1"/>
                </a:solidFill>
                <a:effectLst/>
                <a:latin typeface="+mn-lt"/>
                <a:ea typeface="+mn-ea"/>
                <a:cs typeface="+mn-cs"/>
              </a:rPr>
              <a:t> mantisa 22350 y exponente 1. Otro seria 0,00223  mantisa 223 y exponente -3 o sea 223 x 10</a:t>
            </a:r>
            <a:r>
              <a:rPr lang="es-ES" sz="1200" b="0" i="0" kern="1200" baseline="30000" dirty="0">
                <a:solidFill>
                  <a:schemeClr val="tx1"/>
                </a:solidFill>
                <a:effectLst/>
                <a:latin typeface="+mn-lt"/>
                <a:ea typeface="+mn-ea"/>
                <a:cs typeface="+mn-cs"/>
              </a:rPr>
              <a:t>-3.</a:t>
            </a:r>
          </a:p>
          <a:p>
            <a:r>
              <a:rPr lang="es-ES" sz="1200" b="0" i="0" kern="1200" baseline="0" dirty="0">
                <a:solidFill>
                  <a:schemeClr val="tx1"/>
                </a:solidFill>
                <a:effectLst/>
                <a:latin typeface="+mn-lt"/>
                <a:ea typeface="+mn-ea"/>
                <a:cs typeface="+mn-cs"/>
              </a:rPr>
              <a:t>Notar que raíz de 2 es un numero con decimales infinitos…. Si yo hago raíz cuadrada de ese resultado intermedio no será exactamente 2. .</a:t>
            </a:r>
            <a:endParaRPr lang="es-AR" baseline="30000"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10</a:t>
            </a:fld>
            <a:endParaRPr lang="en-US"/>
          </a:p>
        </p:txBody>
      </p:sp>
    </p:spTree>
    <p:extLst>
      <p:ext uri="{BB962C8B-B14F-4D97-AF65-F5344CB8AC3E}">
        <p14:creationId xmlns:p14="http://schemas.microsoft.com/office/powerpoint/2010/main" val="358460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baseline="0" dirty="0" err="1"/>
              <a:t>Char</a:t>
            </a:r>
            <a:r>
              <a:rPr lang="es-AR" baseline="0" dirty="0"/>
              <a:t>(n) : n bytes Ejemplo ICBN 17 caracteres o 13 bytes sin guiones -&gt; </a:t>
            </a:r>
            <a:r>
              <a:rPr lang="es-AR" baseline="0" dirty="0" err="1"/>
              <a:t>bigint</a:t>
            </a:r>
            <a:r>
              <a:rPr lang="es-AR" baseline="0" dirty="0"/>
              <a:t> 8 Bytes.</a:t>
            </a:r>
          </a:p>
          <a:p>
            <a:r>
              <a:rPr lang="es-AR" baseline="0" dirty="0" err="1"/>
              <a:t>Varchar</a:t>
            </a:r>
            <a:r>
              <a:rPr lang="es-AR" baseline="0" dirty="0"/>
              <a:t>(n): n+2 bytes  Nombres SIEMPRE ES UN PROBLEMA SABER CUAL ES UN LIMITE RAZONABLE.</a:t>
            </a:r>
          </a:p>
          <a:p>
            <a:r>
              <a:rPr lang="es-AR" baseline="0" dirty="0"/>
              <a:t>Performance: </a:t>
            </a:r>
            <a:r>
              <a:rPr lang="es-AR" baseline="0" dirty="0" err="1"/>
              <a:t>Char</a:t>
            </a:r>
            <a:r>
              <a:rPr lang="es-AR" baseline="0" dirty="0"/>
              <a:t>  Espacio </a:t>
            </a:r>
            <a:r>
              <a:rPr lang="es-AR" baseline="0" dirty="0" err="1"/>
              <a:t>Varchar</a:t>
            </a:r>
            <a:r>
              <a:rPr lang="es-AR" baseline="0" dirty="0"/>
              <a:t> (genera desfragmentación)</a:t>
            </a:r>
          </a:p>
          <a:p>
            <a:r>
              <a:rPr lang="es-AR" baseline="0" dirty="0" err="1"/>
              <a:t>Nchar</a:t>
            </a:r>
            <a:r>
              <a:rPr lang="es-AR" baseline="0" dirty="0"/>
              <a:t>/</a:t>
            </a:r>
            <a:r>
              <a:rPr lang="es-AR" baseline="0" dirty="0" err="1"/>
              <a:t>nvarchar</a:t>
            </a:r>
            <a:r>
              <a:rPr lang="es-AR" baseline="0" dirty="0"/>
              <a:t>: usan </a:t>
            </a:r>
            <a:r>
              <a:rPr lang="es-AR" baseline="0" dirty="0" err="1"/>
              <a:t>unicode</a:t>
            </a:r>
            <a:r>
              <a:rPr lang="es-AR" baseline="0" dirty="0"/>
              <a:t>. La versión actual contiene más de 100.000 símbolos caracteres de alfabetos, colecciones de símbolos.</a:t>
            </a:r>
          </a:p>
          <a:p>
            <a:r>
              <a:rPr lang="es-AR" baseline="0" dirty="0"/>
              <a:t>Los </a:t>
            </a:r>
            <a:r>
              <a:rPr lang="es-AR" baseline="0" dirty="0" err="1"/>
              <a:t>Varchar</a:t>
            </a:r>
            <a:r>
              <a:rPr lang="es-AR" baseline="0" dirty="0"/>
              <a:t> son “mas difíciles“ para el DBMS: Le cuesta más calcular el tamaño de un </a:t>
            </a:r>
            <a:r>
              <a:rPr lang="es-AR" baseline="0" dirty="0" err="1"/>
              <a:t>tupla</a:t>
            </a:r>
            <a:r>
              <a:rPr lang="es-AR" baseline="0" dirty="0"/>
              <a:t>. Cuesta mas el mantenimiento cuando hay desfragmentación (puede ser buena idea poner todos los datos </a:t>
            </a:r>
            <a:r>
              <a:rPr lang="es-AR" baseline="0" dirty="0" err="1"/>
              <a:t>varchar</a:t>
            </a:r>
            <a:r>
              <a:rPr lang="es-AR" baseline="0" dirty="0"/>
              <a:t> “al final” como estrategia. De todas formas se suman punteros…</a:t>
            </a:r>
            <a:endParaRPr lang="es-AR" dirty="0"/>
          </a:p>
          <a:p>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11</a:t>
            </a:fld>
            <a:endParaRPr lang="en-US"/>
          </a:p>
        </p:txBody>
      </p:sp>
    </p:spTree>
    <p:extLst>
      <p:ext uri="{BB962C8B-B14F-4D97-AF65-F5344CB8AC3E}">
        <p14:creationId xmlns:p14="http://schemas.microsoft.com/office/powerpoint/2010/main" val="2026961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La </a:t>
            </a:r>
            <a:r>
              <a:rPr lang="es-ES" sz="1200" b="1" i="0" kern="1200" dirty="0">
                <a:solidFill>
                  <a:schemeClr val="tx1"/>
                </a:solidFill>
                <a:effectLst/>
                <a:latin typeface="+mn-lt"/>
                <a:ea typeface="+mn-ea"/>
                <a:cs typeface="+mn-cs"/>
              </a:rPr>
              <a:t>diferencia</a:t>
            </a:r>
            <a:r>
              <a:rPr lang="es-ES" sz="1200" b="0" i="0" kern="1200" dirty="0">
                <a:solidFill>
                  <a:schemeClr val="tx1"/>
                </a:solidFill>
                <a:effectLst/>
                <a:latin typeface="+mn-lt"/>
                <a:ea typeface="+mn-ea"/>
                <a:cs typeface="+mn-cs"/>
              </a:rPr>
              <a:t> entre </a:t>
            </a:r>
            <a:r>
              <a:rPr lang="es-ES" sz="1200" b="1" i="0" kern="1200" dirty="0">
                <a:solidFill>
                  <a:schemeClr val="tx1"/>
                </a:solidFill>
                <a:effectLst/>
                <a:latin typeface="+mn-lt"/>
                <a:ea typeface="+mn-ea"/>
                <a:cs typeface="+mn-cs"/>
              </a:rPr>
              <a:t>CHECK y ASSERTION </a:t>
            </a:r>
            <a:r>
              <a:rPr lang="es-ES" sz="1200" b="0" i="0" kern="1200" dirty="0">
                <a:solidFill>
                  <a:schemeClr val="tx1"/>
                </a:solidFill>
                <a:effectLst/>
                <a:latin typeface="+mn-lt"/>
                <a:ea typeface="+mn-ea"/>
                <a:cs typeface="+mn-cs"/>
              </a:rPr>
              <a:t>es que:</a:t>
            </a:r>
          </a:p>
          <a:p>
            <a:r>
              <a:rPr lang="es-ES" sz="1200" b="0" i="0" kern="1200" dirty="0">
                <a:solidFill>
                  <a:schemeClr val="tx1"/>
                </a:solidFill>
                <a:effectLst/>
                <a:latin typeface="+mn-lt"/>
                <a:ea typeface="+mn-ea"/>
                <a:cs typeface="+mn-cs"/>
              </a:rPr>
              <a:t>Los </a:t>
            </a:r>
            <a:r>
              <a:rPr lang="es-ES" sz="1200" b="1" i="0" kern="1200" dirty="0">
                <a:solidFill>
                  <a:schemeClr val="tx1"/>
                </a:solidFill>
                <a:effectLst/>
                <a:latin typeface="+mn-lt"/>
                <a:ea typeface="+mn-ea"/>
                <a:cs typeface="+mn-cs"/>
              </a:rPr>
              <a:t>CHECK</a:t>
            </a:r>
            <a:r>
              <a:rPr lang="es-ES" sz="1200" b="0" i="0" kern="1200" dirty="0">
                <a:solidFill>
                  <a:schemeClr val="tx1"/>
                </a:solidFill>
                <a:effectLst/>
                <a:latin typeface="+mn-lt"/>
                <a:ea typeface="+mn-ea"/>
                <a:cs typeface="+mn-cs"/>
              </a:rPr>
              <a:t> CONSTRAINTS son, en cierto sentido, mucho más "simples": son reglas que se relacionan con un registro de una sola tabla,</a:t>
            </a:r>
          </a:p>
          <a:p>
            <a:r>
              <a:rPr lang="es-ES" sz="1200" b="0" i="0" kern="1200" dirty="0">
                <a:solidFill>
                  <a:schemeClr val="tx1"/>
                </a:solidFill>
                <a:effectLst/>
                <a:latin typeface="+mn-lt"/>
                <a:ea typeface="+mn-ea"/>
                <a:cs typeface="+mn-cs"/>
              </a:rPr>
              <a:t>Los </a:t>
            </a:r>
            <a:r>
              <a:rPr lang="es-ES" sz="1200" b="1" i="0" kern="1200" dirty="0">
                <a:solidFill>
                  <a:schemeClr val="tx1"/>
                </a:solidFill>
                <a:effectLst/>
                <a:latin typeface="+mn-lt"/>
                <a:ea typeface="+mn-ea"/>
                <a:cs typeface="+mn-cs"/>
              </a:rPr>
              <a:t>ASSERTION</a:t>
            </a:r>
            <a:r>
              <a:rPr lang="es-ES" sz="1200" b="0" i="0" kern="1200" dirty="0">
                <a:solidFill>
                  <a:schemeClr val="tx1"/>
                </a:solidFill>
                <a:effectLst/>
                <a:latin typeface="+mn-lt"/>
                <a:ea typeface="+mn-ea"/>
                <a:cs typeface="+mn-cs"/>
              </a:rPr>
              <a:t> puede involucrar cualquier cantidad de otras tablas, o cualquier cantidad de otras filas en el mismo table.</a:t>
            </a:r>
            <a:endParaRPr lang="es-AR" dirty="0"/>
          </a:p>
        </p:txBody>
      </p:sp>
      <p:sp>
        <p:nvSpPr>
          <p:cNvPr id="4" name="Marcador de número de diapositiva 3"/>
          <p:cNvSpPr>
            <a:spLocks noGrp="1"/>
          </p:cNvSpPr>
          <p:nvPr>
            <p:ph type="sldNum"/>
          </p:nvPr>
        </p:nvSpPr>
        <p:spPr/>
        <p:txBody>
          <a:bodyPr/>
          <a:lstStyle/>
          <a:p>
            <a:pPr algn="r"/>
            <a:fld id="{3905F8CB-4E99-4C23-91FA-B4341534720A}" type="slidenum">
              <a:rPr lang="en-US" sz="1400" smtClean="0">
                <a:latin typeface="Times New Roman"/>
              </a:rPr>
              <a:t>14</a:t>
            </a:fld>
            <a:endParaRPr lang="en-US"/>
          </a:p>
        </p:txBody>
      </p:sp>
    </p:spTree>
    <p:extLst>
      <p:ext uri="{BB962C8B-B14F-4D97-AF65-F5344CB8AC3E}">
        <p14:creationId xmlns:p14="http://schemas.microsoft.com/office/powerpoint/2010/main" val="1749950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La </a:t>
            </a:r>
            <a:r>
              <a:rPr lang="es-ES" sz="1200" b="1" i="0" kern="1200" dirty="0">
                <a:solidFill>
                  <a:schemeClr val="tx1"/>
                </a:solidFill>
                <a:effectLst/>
                <a:latin typeface="+mn-lt"/>
                <a:ea typeface="+mn-ea"/>
                <a:cs typeface="+mn-cs"/>
              </a:rPr>
              <a:t>diferencia</a:t>
            </a:r>
            <a:r>
              <a:rPr lang="es-ES" sz="1200" b="0" i="0" kern="1200" dirty="0">
                <a:solidFill>
                  <a:schemeClr val="tx1"/>
                </a:solidFill>
                <a:effectLst/>
                <a:latin typeface="+mn-lt"/>
                <a:ea typeface="+mn-ea"/>
                <a:cs typeface="+mn-cs"/>
              </a:rPr>
              <a:t> entre </a:t>
            </a:r>
            <a:r>
              <a:rPr lang="es-ES" sz="1200" b="1" i="0" kern="1200" dirty="0">
                <a:solidFill>
                  <a:schemeClr val="tx1"/>
                </a:solidFill>
                <a:effectLst/>
                <a:latin typeface="+mn-lt"/>
                <a:ea typeface="+mn-ea"/>
                <a:cs typeface="+mn-cs"/>
              </a:rPr>
              <a:t>CHECK y ASSERTION </a:t>
            </a:r>
            <a:r>
              <a:rPr lang="es-ES" sz="1200" b="0" i="0" kern="1200" dirty="0">
                <a:solidFill>
                  <a:schemeClr val="tx1"/>
                </a:solidFill>
                <a:effectLst/>
                <a:latin typeface="+mn-lt"/>
                <a:ea typeface="+mn-ea"/>
                <a:cs typeface="+mn-cs"/>
              </a:rPr>
              <a:t>es que:</a:t>
            </a:r>
          </a:p>
          <a:p>
            <a:r>
              <a:rPr lang="es-ES" sz="1200" b="0" i="0" kern="1200" dirty="0">
                <a:solidFill>
                  <a:schemeClr val="tx1"/>
                </a:solidFill>
                <a:effectLst/>
                <a:latin typeface="+mn-lt"/>
                <a:ea typeface="+mn-ea"/>
                <a:cs typeface="+mn-cs"/>
              </a:rPr>
              <a:t>Los </a:t>
            </a:r>
            <a:r>
              <a:rPr lang="es-ES" sz="1200" b="1" i="0" kern="1200" dirty="0">
                <a:solidFill>
                  <a:schemeClr val="tx1"/>
                </a:solidFill>
                <a:effectLst/>
                <a:latin typeface="+mn-lt"/>
                <a:ea typeface="+mn-ea"/>
                <a:cs typeface="+mn-cs"/>
              </a:rPr>
              <a:t>CHECK</a:t>
            </a:r>
            <a:r>
              <a:rPr lang="es-ES" sz="1200" b="0" i="0" kern="1200" dirty="0">
                <a:solidFill>
                  <a:schemeClr val="tx1"/>
                </a:solidFill>
                <a:effectLst/>
                <a:latin typeface="+mn-lt"/>
                <a:ea typeface="+mn-ea"/>
                <a:cs typeface="+mn-cs"/>
              </a:rPr>
              <a:t> CONSTRAINTS son, en cierto sentido, mucho más "simples": son reglas que se relacionan con un registro de una sola tabla,</a:t>
            </a:r>
          </a:p>
          <a:p>
            <a:r>
              <a:rPr lang="es-ES" sz="1200" b="0" i="0" kern="1200" dirty="0">
                <a:solidFill>
                  <a:schemeClr val="tx1"/>
                </a:solidFill>
                <a:effectLst/>
                <a:latin typeface="+mn-lt"/>
                <a:ea typeface="+mn-ea"/>
                <a:cs typeface="+mn-cs"/>
              </a:rPr>
              <a:t>Los </a:t>
            </a:r>
            <a:r>
              <a:rPr lang="es-ES" sz="1200" b="1" i="0" kern="1200" dirty="0">
                <a:solidFill>
                  <a:schemeClr val="tx1"/>
                </a:solidFill>
                <a:effectLst/>
                <a:latin typeface="+mn-lt"/>
                <a:ea typeface="+mn-ea"/>
                <a:cs typeface="+mn-cs"/>
              </a:rPr>
              <a:t>ASSERTION</a:t>
            </a:r>
            <a:r>
              <a:rPr lang="es-ES" sz="1200" b="0" i="0" kern="1200" dirty="0">
                <a:solidFill>
                  <a:schemeClr val="tx1"/>
                </a:solidFill>
                <a:effectLst/>
                <a:latin typeface="+mn-lt"/>
                <a:ea typeface="+mn-ea"/>
                <a:cs typeface="+mn-cs"/>
              </a:rPr>
              <a:t> puede involucrar cualquier cantidad de otras tablas, o cualquier cantidad de otras filas en el mismo table.</a:t>
            </a:r>
            <a:endParaRPr lang="es-AR" dirty="0"/>
          </a:p>
        </p:txBody>
      </p:sp>
      <p:sp>
        <p:nvSpPr>
          <p:cNvPr id="4" name="Marcador de número de diapositiva 3"/>
          <p:cNvSpPr>
            <a:spLocks noGrp="1"/>
          </p:cNvSpPr>
          <p:nvPr>
            <p:ph type="sldNum"/>
          </p:nvPr>
        </p:nvSpPr>
        <p:spPr/>
        <p:txBody>
          <a:bodyPr/>
          <a:lstStyle/>
          <a:p>
            <a:pPr algn="r"/>
            <a:fld id="{3905F8CB-4E99-4C23-91FA-B4341534720A}" type="slidenum">
              <a:rPr lang="en-US" sz="1400" smtClean="0">
                <a:latin typeface="Times New Roman"/>
              </a:rPr>
              <a:t>15</a:t>
            </a:fld>
            <a:endParaRPr lang="en-US"/>
          </a:p>
        </p:txBody>
      </p:sp>
    </p:spTree>
    <p:extLst>
      <p:ext uri="{BB962C8B-B14F-4D97-AF65-F5344CB8AC3E}">
        <p14:creationId xmlns:p14="http://schemas.microsoft.com/office/powerpoint/2010/main" val="3158937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Se pueden</a:t>
            </a:r>
            <a:r>
              <a:rPr lang="es-AR" baseline="0" dirty="0"/>
              <a:t> crear distintos archivos (solo el 1ro es el MAIN el resto es </a:t>
            </a:r>
            <a:r>
              <a:rPr lang="es-AR" baseline="0" dirty="0" err="1"/>
              <a:t>SECUNDARIOs</a:t>
            </a:r>
            <a:r>
              <a:rPr lang="es-AR" baseline="0" dirty="0"/>
              <a:t>).</a:t>
            </a:r>
          </a:p>
          <a:p>
            <a:r>
              <a:rPr lang="es-AR" baseline="0" dirty="0"/>
              <a:t>Se crean en distintos discos con distintas características dependiendo del uso de los datos.</a:t>
            </a:r>
          </a:p>
          <a:p>
            <a:r>
              <a:rPr lang="es-AR" baseline="0" dirty="0"/>
              <a:t>Hay un tipo de archivo de base que es el que utiliza el motor para indicar que trabajara EN MEMORIA. FILESTREAM.</a:t>
            </a:r>
          </a:p>
          <a:p>
            <a:r>
              <a:rPr lang="es-AR" baseline="0" dirty="0"/>
              <a:t>Y siempre tendrá un LOG de transacciones.</a:t>
            </a:r>
          </a:p>
          <a:p>
            <a:endParaRPr lang="es-AR" dirty="0"/>
          </a:p>
        </p:txBody>
      </p:sp>
      <p:sp>
        <p:nvSpPr>
          <p:cNvPr id="4" name="Marcador de número de diapositiva 3"/>
          <p:cNvSpPr>
            <a:spLocks noGrp="1"/>
          </p:cNvSpPr>
          <p:nvPr>
            <p:ph type="sldNum" idx="10"/>
          </p:nvPr>
        </p:nvSpPr>
        <p:spPr/>
        <p:txBody>
          <a:bodyPr/>
          <a:lstStyle/>
          <a:p>
            <a:pPr algn="r"/>
            <a:fld id="{3905F8CB-4E99-4C23-91FA-B4341534720A}" type="slidenum">
              <a:rPr lang="en-US" sz="1400" smtClean="0">
                <a:latin typeface="Times New Roman"/>
              </a:rPr>
              <a:t>17</a:t>
            </a:fld>
            <a:endParaRPr lang="en-US"/>
          </a:p>
        </p:txBody>
      </p:sp>
    </p:spTree>
    <p:extLst>
      <p:ext uri="{BB962C8B-B14F-4D97-AF65-F5344CB8AC3E}">
        <p14:creationId xmlns:p14="http://schemas.microsoft.com/office/powerpoint/2010/main" val="266786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editar el estilo de subtítulo del patrón</a:t>
            </a:r>
            <a:endParaRPr lang="es-AR"/>
          </a:p>
        </p:txBody>
      </p:sp>
      <p:sp>
        <p:nvSpPr>
          <p:cNvPr id="4" name="Marcador de fecha 3"/>
          <p:cNvSpPr>
            <a:spLocks noGrp="1"/>
          </p:cNvSpPr>
          <p:nvPr>
            <p:ph type="dt" sz="half" idx="10"/>
          </p:nvPr>
        </p:nvSpPr>
        <p:spPr/>
        <p:txBody>
          <a:bodyPr/>
          <a:lstStyle/>
          <a:p>
            <a:fld id="{0724D2BF-0CBC-4908-A858-F183043BFBFE}" type="datetimeFigureOut">
              <a:rPr lang="es-AR" smtClean="0"/>
              <a:t>19/10/2020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2309299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0724D2BF-0CBC-4908-A858-F183043BFBFE}" type="datetimeFigureOut">
              <a:rPr lang="es-AR" smtClean="0"/>
              <a:t>19/10/2020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3346445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AR"/>
          </a:p>
        </p:txBody>
      </p:sp>
      <p:sp>
        <p:nvSpPr>
          <p:cNvPr id="3" name="Marcador de texto vertical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0724D2BF-0CBC-4908-A858-F183043BFBFE}" type="datetimeFigureOut">
              <a:rPr lang="es-AR" smtClean="0"/>
              <a:t>19/10/2020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613874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9"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extLst>
      <p:ext uri="{BB962C8B-B14F-4D97-AF65-F5344CB8AC3E}">
        <p14:creationId xmlns:p14="http://schemas.microsoft.com/office/powerpoint/2010/main" val="2059089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editar el estilo de subtítulo del patrón</a:t>
            </a:r>
            <a:endParaRPr lang="es-AR"/>
          </a:p>
        </p:txBody>
      </p:sp>
      <p:sp>
        <p:nvSpPr>
          <p:cNvPr id="4" name="Marcador de fecha 3"/>
          <p:cNvSpPr>
            <a:spLocks noGrp="1"/>
          </p:cNvSpPr>
          <p:nvPr>
            <p:ph type="dt" sz="half" idx="10"/>
          </p:nvPr>
        </p:nvSpPr>
        <p:spPr/>
        <p:txBody>
          <a:bodyPr/>
          <a:lstStyle/>
          <a:p>
            <a:fld id="{0724D2BF-0CBC-4908-A858-F183043BFBFE}" type="datetimeFigureOut">
              <a:rPr lang="es-AR" smtClean="0"/>
              <a:t>19/10/2020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38589754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0724D2BF-0CBC-4908-A858-F183043BFBFE}" type="datetimeFigureOut">
              <a:rPr lang="es-AR" smtClean="0"/>
              <a:t>19/10/2020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2726827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AR"/>
          </a:p>
        </p:txBody>
      </p:sp>
      <p:sp>
        <p:nvSpPr>
          <p:cNvPr id="3" name="Marcador de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0724D2BF-0CBC-4908-A858-F183043BFBFE}" type="datetimeFigureOut">
              <a:rPr lang="es-AR" smtClean="0"/>
              <a:t>19/10/2020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1072006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p:cNvSpPr>
            <a:spLocks noGrp="1"/>
          </p:cNvSpPr>
          <p:nvPr>
            <p:ph type="dt" sz="half" idx="10"/>
          </p:nvPr>
        </p:nvSpPr>
        <p:spPr/>
        <p:txBody>
          <a:bodyPr/>
          <a:lstStyle/>
          <a:p>
            <a:fld id="{0724D2BF-0CBC-4908-A858-F183043BFBFE}" type="datetimeFigureOut">
              <a:rPr lang="es-AR" smtClean="0"/>
              <a:t>19/10/2020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72403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es-ES"/>
              <a:t>Haga clic para modificar el estilo de título del patrón</a:t>
            </a:r>
            <a:endParaRPr lang="es-AR"/>
          </a:p>
        </p:txBody>
      </p:sp>
      <p:sp>
        <p:nvSpPr>
          <p:cNvPr id="3" name="Marcador de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Marcador de contenido 3"/>
          <p:cNvSpPr>
            <a:spLocks noGrp="1"/>
          </p:cNvSpPr>
          <p:nvPr>
            <p:ph sz="half" idx="2"/>
          </p:nvPr>
        </p:nvSpPr>
        <p:spPr>
          <a:xfrm>
            <a:off x="629842" y="2505075"/>
            <a:ext cx="3868340"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Marcador de contenido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p:cNvSpPr>
            <a:spLocks noGrp="1"/>
          </p:cNvSpPr>
          <p:nvPr>
            <p:ph type="dt" sz="half" idx="10"/>
          </p:nvPr>
        </p:nvSpPr>
        <p:spPr/>
        <p:txBody>
          <a:bodyPr/>
          <a:lstStyle/>
          <a:p>
            <a:fld id="{0724D2BF-0CBC-4908-A858-F183043BFBFE}" type="datetimeFigureOut">
              <a:rPr lang="es-AR" smtClean="0"/>
              <a:t>19/10/2020</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24030906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fecha 2"/>
          <p:cNvSpPr>
            <a:spLocks noGrp="1"/>
          </p:cNvSpPr>
          <p:nvPr>
            <p:ph type="dt" sz="half" idx="10"/>
          </p:nvPr>
        </p:nvSpPr>
        <p:spPr/>
        <p:txBody>
          <a:bodyPr/>
          <a:lstStyle/>
          <a:p>
            <a:fld id="{0724D2BF-0CBC-4908-A858-F183043BFBFE}" type="datetimeFigureOut">
              <a:rPr lang="es-AR" smtClean="0"/>
              <a:t>19/10/2020</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8382685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724D2BF-0CBC-4908-A858-F183043BFBFE}" type="datetimeFigureOut">
              <a:rPr lang="es-AR" smtClean="0"/>
              <a:t>19/10/2020</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2052791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0724D2BF-0CBC-4908-A858-F183043BFBFE}" type="datetimeFigureOut">
              <a:rPr lang="es-AR" smtClean="0"/>
              <a:t>19/10/2020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9837463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AR"/>
          </a:p>
        </p:txBody>
      </p:sp>
      <p:sp>
        <p:nvSpPr>
          <p:cNvPr id="3" name="Marcador de conteni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24D2BF-0CBC-4908-A858-F183043BFBFE}" type="datetimeFigureOut">
              <a:rPr lang="es-AR" smtClean="0"/>
              <a:t>19/10/2020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6696132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AR"/>
          </a:p>
        </p:txBody>
      </p:sp>
      <p:sp>
        <p:nvSpPr>
          <p:cNvPr id="3" name="Marcador de posición de imagen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AR"/>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24D2BF-0CBC-4908-A858-F183043BFBFE}" type="datetimeFigureOut">
              <a:rPr lang="es-AR" smtClean="0"/>
              <a:t>19/10/2020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2487708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0724D2BF-0CBC-4908-A858-F183043BFBFE}" type="datetimeFigureOut">
              <a:rPr lang="es-AR" smtClean="0"/>
              <a:t>19/10/2020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35635224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AR"/>
          </a:p>
        </p:txBody>
      </p:sp>
      <p:sp>
        <p:nvSpPr>
          <p:cNvPr id="3" name="Marcador de texto vertical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0724D2BF-0CBC-4908-A858-F183043BFBFE}" type="datetimeFigureOut">
              <a:rPr lang="es-AR" smtClean="0"/>
              <a:t>19/10/2020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2359216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AR"/>
          </a:p>
        </p:txBody>
      </p:sp>
      <p:sp>
        <p:nvSpPr>
          <p:cNvPr id="3" name="Marcador de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0724D2BF-0CBC-4908-A858-F183043BFBFE}" type="datetimeFigureOut">
              <a:rPr lang="es-AR" smtClean="0"/>
              <a:t>19/10/2020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3181176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p:cNvSpPr>
            <a:spLocks noGrp="1"/>
          </p:cNvSpPr>
          <p:nvPr>
            <p:ph type="dt" sz="half" idx="10"/>
          </p:nvPr>
        </p:nvSpPr>
        <p:spPr/>
        <p:txBody>
          <a:bodyPr/>
          <a:lstStyle/>
          <a:p>
            <a:fld id="{0724D2BF-0CBC-4908-A858-F183043BFBFE}" type="datetimeFigureOut">
              <a:rPr lang="es-AR" smtClean="0"/>
              <a:t>19/10/2020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3283676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es-ES"/>
              <a:t>Haga clic para modificar el estilo de título del patrón</a:t>
            </a:r>
            <a:endParaRPr lang="es-AR"/>
          </a:p>
        </p:txBody>
      </p:sp>
      <p:sp>
        <p:nvSpPr>
          <p:cNvPr id="3" name="Marcador de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Marcador de contenido 3"/>
          <p:cNvSpPr>
            <a:spLocks noGrp="1"/>
          </p:cNvSpPr>
          <p:nvPr>
            <p:ph sz="half" idx="2"/>
          </p:nvPr>
        </p:nvSpPr>
        <p:spPr>
          <a:xfrm>
            <a:off x="629842" y="2505075"/>
            <a:ext cx="3868340"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Marcador de contenido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p:cNvSpPr>
            <a:spLocks noGrp="1"/>
          </p:cNvSpPr>
          <p:nvPr>
            <p:ph type="dt" sz="half" idx="10"/>
          </p:nvPr>
        </p:nvSpPr>
        <p:spPr/>
        <p:txBody>
          <a:bodyPr/>
          <a:lstStyle/>
          <a:p>
            <a:fld id="{0724D2BF-0CBC-4908-A858-F183043BFBFE}" type="datetimeFigureOut">
              <a:rPr lang="es-AR" smtClean="0"/>
              <a:t>19/10/2020</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3394455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fecha 2"/>
          <p:cNvSpPr>
            <a:spLocks noGrp="1"/>
          </p:cNvSpPr>
          <p:nvPr>
            <p:ph type="dt" sz="half" idx="10"/>
          </p:nvPr>
        </p:nvSpPr>
        <p:spPr/>
        <p:txBody>
          <a:bodyPr/>
          <a:lstStyle/>
          <a:p>
            <a:fld id="{0724D2BF-0CBC-4908-A858-F183043BFBFE}" type="datetimeFigureOut">
              <a:rPr lang="es-AR" smtClean="0"/>
              <a:t>19/10/2020</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1597774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724D2BF-0CBC-4908-A858-F183043BFBFE}" type="datetimeFigureOut">
              <a:rPr lang="es-AR" smtClean="0"/>
              <a:t>19/10/2020</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2741100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AR"/>
          </a:p>
        </p:txBody>
      </p:sp>
      <p:sp>
        <p:nvSpPr>
          <p:cNvPr id="3" name="Marcador de conteni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24D2BF-0CBC-4908-A858-F183043BFBFE}" type="datetimeFigureOut">
              <a:rPr lang="es-AR" smtClean="0"/>
              <a:t>19/10/2020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373594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AR"/>
          </a:p>
        </p:txBody>
      </p:sp>
      <p:sp>
        <p:nvSpPr>
          <p:cNvPr id="3" name="Marcador de posición de imagen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AR"/>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4"/>
          <p:cNvSpPr>
            <a:spLocks noGrp="1"/>
          </p:cNvSpPr>
          <p:nvPr>
            <p:ph type="dt" sz="half" idx="10"/>
          </p:nvPr>
        </p:nvSpPr>
        <p:spPr/>
        <p:txBody>
          <a:bodyPr/>
          <a:lstStyle/>
          <a:p>
            <a:fld id="{0724D2BF-0CBC-4908-A858-F183043BFBFE}" type="datetimeFigureOut">
              <a:rPr lang="es-AR" smtClean="0"/>
              <a:t>19/10/2020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CEC491B2-7592-4740-BF19-218850EE82C1}" type="slidenum">
              <a:rPr lang="es-AR" smtClean="0"/>
              <a:t>‹Nº›</a:t>
            </a:fld>
            <a:endParaRPr lang="es-AR"/>
          </a:p>
        </p:txBody>
      </p:sp>
    </p:spTree>
    <p:extLst>
      <p:ext uri="{BB962C8B-B14F-4D97-AF65-F5344CB8AC3E}">
        <p14:creationId xmlns:p14="http://schemas.microsoft.com/office/powerpoint/2010/main" val="2789926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724D2BF-0CBC-4908-A858-F183043BFBFE}" type="datetimeFigureOut">
              <a:rPr lang="es-AR" smtClean="0"/>
              <a:t>19/10/2020</a:t>
            </a:fld>
            <a:endParaRPr lang="es-AR"/>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C491B2-7592-4740-BF19-218850EE82C1}" type="slidenum">
              <a:rPr lang="es-AR" smtClean="0"/>
              <a:t>‹Nº›</a:t>
            </a:fld>
            <a:endParaRPr lang="es-AR"/>
          </a:p>
        </p:txBody>
      </p:sp>
    </p:spTree>
    <p:extLst>
      <p:ext uri="{BB962C8B-B14F-4D97-AF65-F5344CB8AC3E}">
        <p14:creationId xmlns:p14="http://schemas.microsoft.com/office/powerpoint/2010/main" val="22102854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724D2BF-0CBC-4908-A858-F183043BFBFE}" type="datetimeFigureOut">
              <a:rPr lang="es-AR" smtClean="0"/>
              <a:t>19/10/2020</a:t>
            </a:fld>
            <a:endParaRPr lang="es-AR"/>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C491B2-7592-4740-BF19-218850EE82C1}" type="slidenum">
              <a:rPr lang="es-AR" smtClean="0"/>
              <a:t>‹Nº›</a:t>
            </a:fld>
            <a:endParaRPr lang="es-AR"/>
          </a:p>
        </p:txBody>
      </p:sp>
    </p:spTree>
    <p:extLst>
      <p:ext uri="{BB962C8B-B14F-4D97-AF65-F5344CB8AC3E}">
        <p14:creationId xmlns:p14="http://schemas.microsoft.com/office/powerpoint/2010/main" val="3759142896"/>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otaegui@unlam.edu.ar" TargetMode="External"/><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hyperlink" Target="mailto:jleta@unlam.edu.ar"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www.unicode.org/"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C1E46468-51BA-41C1-A8B2-FC20C1967F65}"/>
              </a:ext>
            </a:extLst>
          </p:cNvPr>
          <p:cNvSpPr txBox="1">
            <a:spLocks/>
          </p:cNvSpPr>
          <p:nvPr/>
        </p:nvSpPr>
        <p:spPr>
          <a:xfrm>
            <a:off x="251520" y="116631"/>
            <a:ext cx="8640960" cy="2062103"/>
          </a:xfrm>
          <a:prstGeom prst="rect">
            <a:avLst/>
          </a:prstGeom>
        </p:spPr>
        <p:txBody>
          <a:bodyPr vert="horz" lIns="91440" tIns="45720" rIns="91440" bIns="45720" rtlCol="0" anchor="ctr">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nSpc>
                <a:spcPct val="120000"/>
              </a:lnSpc>
            </a:pPr>
            <a:r>
              <a:rPr kumimoji="0" lang="es-AR" sz="2800" b="0" i="0" u="none" strike="noStrike" kern="1200" cap="none" spc="0" normalizeH="0" baseline="0" noProof="0" dirty="0">
                <a:ln>
                  <a:noFill/>
                </a:ln>
                <a:solidFill>
                  <a:srgbClr val="9BBB59">
                    <a:lumMod val="75000"/>
                  </a:srgbClr>
                </a:solidFill>
                <a:effectLst/>
                <a:uLnTx/>
                <a:uFillTx/>
                <a:latin typeface="Calibri"/>
                <a:ea typeface="+mj-ea"/>
                <a:cs typeface="+mj-cs"/>
              </a:rPr>
              <a:t>Escuela de Formación Continua</a:t>
            </a:r>
            <a:br>
              <a:rPr kumimoji="0" lang="es-AR" sz="2800" b="0" i="0" u="none" strike="noStrike" kern="1200" cap="none" spc="0" normalizeH="0" baseline="0" noProof="0" dirty="0">
                <a:ln>
                  <a:noFill/>
                </a:ln>
                <a:solidFill>
                  <a:srgbClr val="9BBB59">
                    <a:lumMod val="75000"/>
                  </a:srgbClr>
                </a:solidFill>
                <a:effectLst/>
                <a:uLnTx/>
                <a:uFillTx/>
                <a:latin typeface="Calibri"/>
                <a:ea typeface="+mj-ea"/>
                <a:cs typeface="+mj-cs"/>
              </a:rPr>
            </a:br>
            <a:r>
              <a:rPr kumimoji="0" lang="es-ES" sz="2800" b="0" i="0" u="none" strike="noStrike" kern="1200" cap="none" spc="0" normalizeH="0" baseline="0" noProof="0" dirty="0">
                <a:ln>
                  <a:noFill/>
                </a:ln>
                <a:solidFill>
                  <a:srgbClr val="9BBB59">
                    <a:lumMod val="75000"/>
                  </a:srgbClr>
                </a:solidFill>
                <a:effectLst/>
                <a:uLnTx/>
                <a:uFillTx/>
                <a:latin typeface="Calibri"/>
                <a:ea typeface="+mj-ea"/>
                <a:cs typeface="+mj-cs"/>
              </a:rPr>
              <a:t>Licenciatura en Gestión Tecnológica</a:t>
            </a:r>
          </a:p>
          <a:p>
            <a:pPr lvl="0">
              <a:lnSpc>
                <a:spcPct val="120000"/>
              </a:lnSpc>
            </a:pPr>
            <a:br>
              <a:rPr kumimoji="0" lang="es-ES" sz="2800" b="0" i="0" u="none" strike="noStrike" kern="1200" cap="none" spc="0" normalizeH="0" baseline="0" noProof="0" dirty="0">
                <a:ln>
                  <a:noFill/>
                </a:ln>
                <a:solidFill>
                  <a:srgbClr val="9BBB59">
                    <a:lumMod val="75000"/>
                  </a:srgbClr>
                </a:solidFill>
                <a:effectLst/>
                <a:uLnTx/>
                <a:uFillTx/>
                <a:latin typeface="Calibri"/>
                <a:ea typeface="+mj-ea"/>
                <a:cs typeface="+mj-cs"/>
              </a:rPr>
            </a:br>
            <a:r>
              <a:rPr lang="es-ES" sz="5300" b="1" dirty="0">
                <a:solidFill>
                  <a:sysClr val="windowText" lastClr="000000"/>
                </a:solidFill>
                <a:latin typeface="Calibri"/>
              </a:rPr>
              <a:t>Explotación y administración</a:t>
            </a:r>
          </a:p>
          <a:p>
            <a:pPr lvl="0"/>
            <a:r>
              <a:rPr lang="es-ES" sz="5300" b="1" dirty="0">
                <a:solidFill>
                  <a:sysClr val="windowText" lastClr="000000"/>
                </a:solidFill>
                <a:latin typeface="Calibri"/>
              </a:rPr>
              <a:t>de Base de datos</a:t>
            </a:r>
          </a:p>
        </p:txBody>
      </p:sp>
      <p:sp>
        <p:nvSpPr>
          <p:cNvPr id="5" name="2 Subtítulo">
            <a:extLst>
              <a:ext uri="{FF2B5EF4-FFF2-40B4-BE49-F238E27FC236}">
                <a16:creationId xmlns:a16="http://schemas.microsoft.com/office/drawing/2014/main" id="{F3209DA7-EA36-4C36-ACA7-BCC4118838B2}"/>
              </a:ext>
            </a:extLst>
          </p:cNvPr>
          <p:cNvSpPr txBox="1">
            <a:spLocks/>
          </p:cNvSpPr>
          <p:nvPr/>
        </p:nvSpPr>
        <p:spPr>
          <a:xfrm>
            <a:off x="287524" y="4543317"/>
            <a:ext cx="8640960" cy="201243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rPr>
              <a:t>Docentes: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ES" sz="3500" b="0" i="0" u="none" strike="noStrike" kern="1200" cap="none" spc="0" normalizeH="0" baseline="0" noProof="0" dirty="0">
                <a:ln>
                  <a:noFill/>
                </a:ln>
                <a:solidFill>
                  <a:sysClr val="windowText" lastClr="000000"/>
                </a:solidFill>
                <a:effectLst/>
                <a:uLnTx/>
                <a:uFillTx/>
                <a:latin typeface="Calibri"/>
                <a:ea typeface="+mn-ea"/>
                <a:cs typeface="+mn-cs"/>
              </a:rPr>
              <a:t>	Juan </a:t>
            </a:r>
            <a:r>
              <a:rPr kumimoji="0" lang="es-ES" sz="3500" b="0" i="0" u="none" strike="noStrike" kern="1200" cap="none" spc="0" normalizeH="0" baseline="0" noProof="0" dirty="0" err="1">
                <a:ln>
                  <a:noFill/>
                </a:ln>
                <a:solidFill>
                  <a:sysClr val="windowText" lastClr="000000"/>
                </a:solidFill>
                <a:effectLst/>
                <a:uLnTx/>
                <a:uFillTx/>
                <a:latin typeface="Calibri"/>
                <a:ea typeface="+mn-ea"/>
                <a:cs typeface="+mn-cs"/>
              </a:rPr>
              <a:t>Otaegui</a:t>
            </a:r>
            <a:r>
              <a:rPr kumimoji="0" lang="es-ES" sz="35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hlinkClick r:id="rId3"/>
              </a:rPr>
              <a:t>jotaegui@unlam.edu.ar</a:t>
            </a: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rPr>
              <a:t>	José Leta		</a:t>
            </a: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hlinkClick r:id="rId4"/>
              </a:rPr>
              <a:t>jleta@unlam.edu.ar</a:t>
            </a: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rPr>
              <a:t> </a:t>
            </a:r>
            <a:endParaRPr kumimoji="0" lang="es-ES" sz="35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6" name="Rectangle 3">
            <a:extLst>
              <a:ext uri="{FF2B5EF4-FFF2-40B4-BE49-F238E27FC236}">
                <a16:creationId xmlns:a16="http://schemas.microsoft.com/office/drawing/2014/main" id="{F38931B8-56C1-43C9-8993-6412BAA6572F}"/>
              </a:ext>
            </a:extLst>
          </p:cNvPr>
          <p:cNvSpPr/>
          <p:nvPr/>
        </p:nvSpPr>
        <p:spPr>
          <a:xfrm>
            <a:off x="153045" y="2817846"/>
            <a:ext cx="8864345" cy="1015663"/>
          </a:xfrm>
          <a:prstGeom prst="rect">
            <a:avLst/>
          </a:prstGeom>
        </p:spPr>
        <p:txBody>
          <a:bodyPr wrap="square">
            <a:spAutoFit/>
          </a:bodyPr>
          <a:lstStyle/>
          <a:p>
            <a:pPr lvl="0" algn="ctr"/>
            <a:r>
              <a:rPr lang="es-ES" sz="6000" kern="0" dirty="0">
                <a:ln>
                  <a:solidFill>
                    <a:srgbClr val="5B9BD5"/>
                  </a:solidFill>
                </a:ln>
                <a:solidFill>
                  <a:srgbClr val="44546A"/>
                </a:solidFill>
              </a:rPr>
              <a:t>Modelo Físico</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p:nvPr>
        </p:nvSpPr>
        <p:spPr>
          <a:xfrm>
            <a:off x="457201" y="3429001"/>
            <a:ext cx="8229240" cy="2903560"/>
          </a:xfrm>
          <a:noFill/>
        </p:spPr>
        <p:txBody>
          <a:bodyPr wrap="square" rtlCol="0">
            <a:normAutofit/>
          </a:bodyPr>
          <a:lstStyle/>
          <a:p>
            <a:pPr marL="285750" indent="-285750" defTabSz="914400">
              <a:buFont typeface="Arial" panose="020B0604020202020204" pitchFamily="34" charset="0"/>
              <a:buChar char="•"/>
            </a:pPr>
            <a:r>
              <a:rPr lang="es-AR" sz="2400" dirty="0">
                <a:latin typeface="+mn-lt"/>
                <a:ea typeface="+mn-ea"/>
                <a:cs typeface="+mn-cs"/>
              </a:rPr>
              <a:t>Generalmente se usan cuando no se puede representar con 38 dígitos.</a:t>
            </a:r>
          </a:p>
          <a:p>
            <a:pPr marL="285750" indent="-285750" defTabSz="914400">
              <a:buFont typeface="Arial" panose="020B0604020202020204" pitchFamily="34" charset="0"/>
              <a:buChar char="•"/>
            </a:pPr>
            <a:r>
              <a:rPr lang="es-AR" sz="2400" dirty="0">
                <a:latin typeface="+mn-lt"/>
                <a:ea typeface="+mn-ea"/>
                <a:cs typeface="+mn-cs"/>
              </a:rPr>
              <a:t>Son mejores en cuanto a performance.</a:t>
            </a:r>
          </a:p>
          <a:p>
            <a:pPr marL="285750" indent="-285750" defTabSz="914400">
              <a:buFont typeface="Arial" panose="020B0604020202020204" pitchFamily="34" charset="0"/>
              <a:buChar char="•"/>
            </a:pPr>
            <a:r>
              <a:rPr lang="es-AR" sz="2400" dirty="0">
                <a:latin typeface="+mn-lt"/>
                <a:ea typeface="+mn-ea"/>
                <a:cs typeface="+mn-cs"/>
              </a:rPr>
              <a:t>Se intentan evitar operadores &lt;&gt; o =</a:t>
            </a:r>
          </a:p>
          <a:p>
            <a:pPr marL="285750" indent="-285750" defTabSz="914400">
              <a:buFont typeface="Arial" panose="020B0604020202020204" pitchFamily="34" charset="0"/>
              <a:buChar char="•"/>
            </a:pPr>
            <a:r>
              <a:rPr lang="es-AR" sz="2400" dirty="0">
                <a:latin typeface="+mn-lt"/>
                <a:ea typeface="+mn-ea"/>
                <a:cs typeface="+mn-cs"/>
              </a:rPr>
              <a:t>En procesadores / arquitecturas distintas pueden arrojar distintos resultados por redondeo.</a:t>
            </a:r>
          </a:p>
          <a:p>
            <a:pPr marL="285750" indent="-285750" defTabSz="914400">
              <a:buFont typeface="Arial" panose="020B0604020202020204" pitchFamily="34" charset="0"/>
              <a:buChar char="•"/>
            </a:pPr>
            <a:endParaRPr lang="es-AR" sz="2400" dirty="0">
              <a:latin typeface="+mn-lt"/>
              <a:ea typeface="+mn-ea"/>
              <a:cs typeface="+mn-cs"/>
            </a:endParaRPr>
          </a:p>
        </p:txBody>
      </p:sp>
      <p:sp>
        <p:nvSpPr>
          <p:cNvPr id="2" name="Título 1"/>
          <p:cNvSpPr>
            <a:spLocks noGrp="1"/>
          </p:cNvSpPr>
          <p:nvPr>
            <p:ph type="title"/>
          </p:nvPr>
        </p:nvSpPr>
        <p:spPr>
          <a:xfrm>
            <a:off x="457201" y="0"/>
            <a:ext cx="8229240" cy="923689"/>
          </a:xfrm>
          <a:noFill/>
          <a:ln>
            <a:noFill/>
          </a:ln>
        </p:spPr>
        <p:txBody>
          <a:bodyPr vert="horz" lIns="90000" tIns="45000" rIns="90000" bIns="45000" rtlCol="0" anchor="ctr">
            <a:normAutofit/>
          </a:bodyPr>
          <a:lstStyle/>
          <a:p>
            <a:pPr algn="ctr" defTabSz="914400">
              <a:lnSpc>
                <a:spcPct val="100000"/>
              </a:lnSpc>
            </a:pPr>
            <a:r>
              <a:rPr lang="es-AR" sz="4300" dirty="0">
                <a:solidFill>
                  <a:srgbClr val="572314"/>
                </a:solidFill>
                <a:latin typeface="Gill Sans MT"/>
                <a:ea typeface="+mn-ea"/>
                <a:cs typeface="+mn-cs"/>
              </a:rPr>
              <a:t>Datos numéricos aproximados </a:t>
            </a:r>
          </a:p>
        </p:txBody>
      </p:sp>
      <p:pic>
        <p:nvPicPr>
          <p:cNvPr id="4" name="Imagen 3"/>
          <p:cNvPicPr>
            <a:picLocks noChangeAspect="1"/>
          </p:cNvPicPr>
          <p:nvPr/>
        </p:nvPicPr>
        <p:blipFill>
          <a:blip r:embed="rId3"/>
          <a:stretch>
            <a:fillRect/>
          </a:stretch>
        </p:blipFill>
        <p:spPr>
          <a:xfrm>
            <a:off x="388872" y="923689"/>
            <a:ext cx="8366256" cy="2230068"/>
          </a:xfrm>
          <a:prstGeom prst="rect">
            <a:avLst/>
          </a:prstGeom>
        </p:spPr>
      </p:pic>
    </p:spTree>
    <p:extLst>
      <p:ext uri="{BB962C8B-B14F-4D97-AF65-F5344CB8AC3E}">
        <p14:creationId xmlns:p14="http://schemas.microsoft.com/office/powerpoint/2010/main" val="2233032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p:nvPr>
        </p:nvSpPr>
        <p:spPr>
          <a:xfrm>
            <a:off x="326571" y="968991"/>
            <a:ext cx="8359869" cy="5711724"/>
          </a:xfrm>
          <a:noFill/>
        </p:spPr>
        <p:txBody>
          <a:bodyPr vert="horz" wrap="square" lIns="0" tIns="0" rIns="0" bIns="0" rtlCol="0" anchor="ctr">
            <a:normAutofit lnSpcReduction="10000"/>
          </a:bodyPr>
          <a:lstStyle/>
          <a:p>
            <a:pPr marL="285750" indent="-285750" defTabSz="914400">
              <a:buFont typeface="Arial" panose="020B0604020202020204" pitchFamily="34" charset="0"/>
              <a:buChar char="•"/>
            </a:pPr>
            <a:r>
              <a:rPr lang="es-AR" sz="2400" dirty="0">
                <a:latin typeface="+mn-lt"/>
                <a:ea typeface="+mn-ea"/>
                <a:cs typeface="+mn-cs"/>
              </a:rPr>
              <a:t>Fijos N bytes</a:t>
            </a:r>
          </a:p>
          <a:p>
            <a:pPr marL="285750" indent="-285750" defTabSz="914400">
              <a:buFont typeface="Arial" panose="020B0604020202020204" pitchFamily="34" charset="0"/>
              <a:buChar char="•"/>
            </a:pPr>
            <a:r>
              <a:rPr lang="es-AR" sz="2400" dirty="0">
                <a:latin typeface="+mn-lt"/>
                <a:ea typeface="+mn-ea"/>
                <a:cs typeface="+mn-cs"/>
              </a:rPr>
              <a:t>Variables N Bytes + 2 bytes como máximo.</a:t>
            </a:r>
          </a:p>
          <a:p>
            <a:pPr marL="285750" indent="-285750" defTabSz="914400">
              <a:buFont typeface="Arial" panose="020B0604020202020204" pitchFamily="34" charset="0"/>
              <a:buChar char="•"/>
            </a:pPr>
            <a:r>
              <a:rPr lang="es-AR" sz="2400" dirty="0">
                <a:latin typeface="+mn-lt"/>
                <a:ea typeface="+mn-ea"/>
                <a:cs typeface="+mn-cs"/>
              </a:rPr>
              <a:t>Caracteres </a:t>
            </a:r>
            <a:r>
              <a:rPr lang="es-AR" sz="2400" dirty="0" err="1">
                <a:latin typeface="+mn-lt"/>
                <a:ea typeface="+mn-ea"/>
                <a:cs typeface="+mn-cs"/>
              </a:rPr>
              <a:t>unicode</a:t>
            </a:r>
            <a:r>
              <a:rPr lang="es-AR" sz="2400" dirty="0">
                <a:latin typeface="+mn-lt"/>
                <a:ea typeface="+mn-ea"/>
                <a:cs typeface="+mn-cs"/>
              </a:rPr>
              <a:t> (</a:t>
            </a:r>
            <a:r>
              <a:rPr lang="es-AR" sz="2400" dirty="0">
                <a:latin typeface="+mn-lt"/>
                <a:ea typeface="+mn-ea"/>
                <a:cs typeface="+mn-cs"/>
                <a:hlinkClick r:id="rId3"/>
              </a:rPr>
              <a:t>www.unicode.org</a:t>
            </a:r>
            <a:r>
              <a:rPr lang="es-AR" sz="2400" dirty="0">
                <a:latin typeface="+mn-lt"/>
                <a:ea typeface="+mn-ea"/>
                <a:cs typeface="+mn-cs"/>
              </a:rPr>
              <a:t>) ocupan el doble.</a:t>
            </a:r>
          </a:p>
          <a:p>
            <a:pPr marL="285750" indent="-285750" defTabSz="914400">
              <a:buFont typeface="Arial" panose="020B0604020202020204" pitchFamily="34" charset="0"/>
              <a:buChar char="•"/>
            </a:pPr>
            <a:r>
              <a:rPr lang="es-AR" sz="2400" dirty="0">
                <a:latin typeface="+mn-lt"/>
                <a:ea typeface="+mn-ea"/>
                <a:cs typeface="+mn-cs"/>
              </a:rPr>
              <a:t>Solo se usan si el negocio lo requiere.</a:t>
            </a:r>
          </a:p>
          <a:p>
            <a:pPr marL="285750" indent="-285750" defTabSz="914400">
              <a:buFont typeface="Arial" panose="020B0604020202020204" pitchFamily="34" charset="0"/>
              <a:buChar char="•"/>
            </a:pPr>
            <a:r>
              <a:rPr lang="es-AR" sz="2400" dirty="0">
                <a:latin typeface="+mn-lt"/>
                <a:ea typeface="+mn-ea"/>
                <a:cs typeface="+mn-cs"/>
              </a:rPr>
              <a:t>¿Cuándo usar </a:t>
            </a:r>
            <a:r>
              <a:rPr lang="es-AR" sz="2400" dirty="0" err="1">
                <a:latin typeface="+mn-lt"/>
                <a:ea typeface="+mn-ea"/>
                <a:cs typeface="+mn-cs"/>
              </a:rPr>
              <a:t>Char</a:t>
            </a:r>
            <a:r>
              <a:rPr lang="es-AR" sz="2400" dirty="0">
                <a:latin typeface="+mn-lt"/>
                <a:ea typeface="+mn-ea"/>
                <a:cs typeface="+mn-cs"/>
              </a:rPr>
              <a:t> y Cuando </a:t>
            </a:r>
            <a:r>
              <a:rPr lang="es-AR" sz="2400" dirty="0" err="1">
                <a:latin typeface="+mn-lt"/>
                <a:ea typeface="+mn-ea"/>
                <a:cs typeface="+mn-cs"/>
              </a:rPr>
              <a:t>Varchar</a:t>
            </a:r>
            <a:r>
              <a:rPr lang="es-AR" sz="2400" dirty="0">
                <a:latin typeface="+mn-lt"/>
                <a:ea typeface="+mn-ea"/>
                <a:cs typeface="+mn-cs"/>
              </a:rPr>
              <a:t>?</a:t>
            </a:r>
          </a:p>
          <a:p>
            <a:pPr marL="285750" indent="-285750" defTabSz="914400">
              <a:buFont typeface="Arial" panose="020B0604020202020204" pitchFamily="34" charset="0"/>
              <a:buChar char="•"/>
            </a:pPr>
            <a:r>
              <a:rPr lang="es-AR" sz="2400" dirty="0">
                <a:latin typeface="+mn-lt"/>
                <a:ea typeface="+mn-ea"/>
                <a:cs typeface="+mn-cs"/>
              </a:rPr>
              <a:t>Preguntas a responder:</a:t>
            </a:r>
          </a:p>
          <a:p>
            <a:pPr marL="285750" indent="-285750" defTabSz="914400">
              <a:buFont typeface="Arial" panose="020B0604020202020204" pitchFamily="34" charset="0"/>
              <a:buChar char="•"/>
            </a:pPr>
            <a:r>
              <a:rPr lang="es-AR" sz="2400" dirty="0">
                <a:latin typeface="+mn-lt"/>
                <a:ea typeface="+mn-ea"/>
                <a:cs typeface="+mn-cs"/>
              </a:rPr>
              <a:t>¿ Es un atributo de Longitud Fija (o semifija)?</a:t>
            </a:r>
          </a:p>
          <a:p>
            <a:pPr marL="285750" indent="-285750" defTabSz="914400">
              <a:buFont typeface="Arial" panose="020B0604020202020204" pitchFamily="34" charset="0"/>
              <a:buChar char="•"/>
            </a:pPr>
            <a:r>
              <a:rPr lang="es-AR" sz="2400" dirty="0">
                <a:latin typeface="+mn-lt"/>
                <a:ea typeface="+mn-ea"/>
                <a:cs typeface="+mn-cs"/>
              </a:rPr>
              <a:t>Ejemplo ISBN</a:t>
            </a:r>
          </a:p>
          <a:p>
            <a:pPr marL="285750" indent="-285750" defTabSz="914400">
              <a:buFont typeface="Arial" panose="020B0604020202020204" pitchFamily="34" charset="0"/>
              <a:buChar char="•"/>
            </a:pPr>
            <a:r>
              <a:rPr lang="es-AR" sz="2400" dirty="0">
                <a:latin typeface="+mn-lt"/>
                <a:ea typeface="+mn-ea"/>
                <a:cs typeface="+mn-cs"/>
              </a:rPr>
              <a:t>¿ Es un atributo de longitud Variable? </a:t>
            </a:r>
          </a:p>
          <a:p>
            <a:pPr marL="285750" indent="-285750" defTabSz="914400">
              <a:buFont typeface="Arial" panose="020B0604020202020204" pitchFamily="34" charset="0"/>
              <a:buChar char="•"/>
            </a:pPr>
            <a:r>
              <a:rPr lang="es-AR" sz="2400" dirty="0">
                <a:latin typeface="+mn-lt"/>
                <a:ea typeface="+mn-ea"/>
                <a:cs typeface="+mn-cs"/>
              </a:rPr>
              <a:t>Ejemplo Nombres, Apellidos</a:t>
            </a:r>
          </a:p>
          <a:p>
            <a:pPr marL="285750" indent="-285750" defTabSz="914400">
              <a:buFont typeface="Arial" panose="020B0604020202020204" pitchFamily="34" charset="0"/>
              <a:buChar char="•"/>
            </a:pPr>
            <a:r>
              <a:rPr lang="es-AR" sz="2400" dirty="0">
                <a:latin typeface="+mn-lt"/>
                <a:ea typeface="+mn-ea"/>
                <a:cs typeface="+mn-cs"/>
              </a:rPr>
              <a:t>¿Va a recibir constantes actualizaciones? Ojo con la “desfragmentación”.</a:t>
            </a:r>
          </a:p>
          <a:p>
            <a:pPr marL="285750" indent="-285750" defTabSz="914400">
              <a:buFont typeface="Arial" panose="020B0604020202020204" pitchFamily="34" charset="0"/>
              <a:buChar char="•"/>
            </a:pPr>
            <a:r>
              <a:rPr lang="es-AR" sz="2400" dirty="0">
                <a:latin typeface="+mn-lt"/>
                <a:ea typeface="+mn-ea"/>
                <a:cs typeface="+mn-cs"/>
              </a:rPr>
              <a:t>Consejo 1: En General para longitudes pequeñas usar siempre CHAR. </a:t>
            </a:r>
          </a:p>
          <a:p>
            <a:pPr marL="285750" indent="-285750" defTabSz="914400">
              <a:buFont typeface="Arial" panose="020B0604020202020204" pitchFamily="34" charset="0"/>
              <a:buChar char="•"/>
            </a:pPr>
            <a:r>
              <a:rPr lang="es-AR" sz="2400" dirty="0">
                <a:latin typeface="+mn-lt"/>
                <a:ea typeface="+mn-ea"/>
                <a:cs typeface="+mn-cs"/>
              </a:rPr>
              <a:t>Consejo 2: El general si se conoce de antemano una cota inferior y superior y son cercanas Ejemplo entre 10 y 12 caracteres… preferible CHAR(12).</a:t>
            </a:r>
          </a:p>
          <a:p>
            <a:pPr marL="285750" indent="-285750" defTabSz="914400">
              <a:buFont typeface="Arial" panose="020B0604020202020204" pitchFamily="34" charset="0"/>
              <a:buChar char="•"/>
            </a:pPr>
            <a:r>
              <a:rPr lang="es-AR" sz="2400" dirty="0">
                <a:latin typeface="+mn-lt"/>
                <a:ea typeface="+mn-ea"/>
                <a:cs typeface="+mn-cs"/>
              </a:rPr>
              <a:t>Tener en cuenta: Optimizador y estadísticas de DMBS. Mientras más preciso sea mejor plan.</a:t>
            </a:r>
          </a:p>
        </p:txBody>
      </p:sp>
      <p:sp>
        <p:nvSpPr>
          <p:cNvPr id="2" name="Título 1"/>
          <p:cNvSpPr>
            <a:spLocks noGrp="1"/>
          </p:cNvSpPr>
          <p:nvPr>
            <p:ph type="title"/>
          </p:nvPr>
        </p:nvSpPr>
        <p:spPr>
          <a:xfrm>
            <a:off x="457200" y="0"/>
            <a:ext cx="8229240" cy="818866"/>
          </a:xfrm>
          <a:noFill/>
          <a:ln>
            <a:noFill/>
          </a:ln>
        </p:spPr>
        <p:txBody>
          <a:bodyPr vert="horz" lIns="90000" tIns="45000" rIns="90000" bIns="45000" rtlCol="0" anchor="ctr">
            <a:normAutofit/>
          </a:bodyPr>
          <a:lstStyle/>
          <a:p>
            <a:pPr algn="ctr" defTabSz="914400">
              <a:lnSpc>
                <a:spcPct val="100000"/>
              </a:lnSpc>
            </a:pPr>
            <a:r>
              <a:rPr lang="es-AR" sz="4300" dirty="0">
                <a:solidFill>
                  <a:srgbClr val="572314"/>
                </a:solidFill>
                <a:latin typeface="Gill Sans MT"/>
                <a:ea typeface="+mn-ea"/>
                <a:cs typeface="+mn-cs"/>
              </a:rPr>
              <a:t>CHAR y VARCHAR</a:t>
            </a:r>
          </a:p>
        </p:txBody>
      </p:sp>
    </p:spTree>
    <p:extLst>
      <p:ext uri="{BB962C8B-B14F-4D97-AF65-F5344CB8AC3E}">
        <p14:creationId xmlns:p14="http://schemas.microsoft.com/office/powerpoint/2010/main" val="735685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822960" y="0"/>
            <a:ext cx="7498080" cy="1066140"/>
          </a:xfrm>
          <a:prstGeom prst="rect">
            <a:avLst/>
          </a:prstGeom>
          <a:noFill/>
          <a:ln>
            <a:noFill/>
          </a:ln>
        </p:spPr>
        <p:txBody>
          <a:bodyPr lIns="90000" tIns="45000" rIns="90000" bIns="45000" anchor="ctr"/>
          <a:lstStyle/>
          <a:p>
            <a:pPr algn="ctr">
              <a:lnSpc>
                <a:spcPct val="100000"/>
              </a:lnSpc>
            </a:pPr>
            <a:r>
              <a:rPr lang="en-US" sz="4300" dirty="0">
                <a:solidFill>
                  <a:srgbClr val="572314"/>
                </a:solidFill>
                <a:latin typeface="Gill Sans MT"/>
              </a:rPr>
              <a:t>Create Table</a:t>
            </a:r>
            <a:endParaRPr dirty="0"/>
          </a:p>
        </p:txBody>
      </p:sp>
      <p:sp>
        <p:nvSpPr>
          <p:cNvPr id="155" name="CustomShape 2"/>
          <p:cNvSpPr/>
          <p:nvPr/>
        </p:nvSpPr>
        <p:spPr>
          <a:xfrm>
            <a:off x="576543" y="1528740"/>
            <a:ext cx="1975588" cy="3564000"/>
          </a:xfrm>
          <a:prstGeom prst="rect">
            <a:avLst/>
          </a:prstGeom>
          <a:noFill/>
          <a:ln>
            <a:noFill/>
          </a:ln>
        </p:spPr>
        <p:txBody>
          <a:bodyPr lIns="90000" tIns="45000" rIns="90000" bIns="45000"/>
          <a:lstStyle/>
          <a:p>
            <a:pPr>
              <a:lnSpc>
                <a:spcPct val="100000"/>
              </a:lnSpc>
              <a:buSzPct val="80000"/>
              <a:buFont typeface="Wingdings 2" charset="2"/>
              <a:buChar char=""/>
            </a:pPr>
            <a:r>
              <a:rPr lang="en-US" sz="3200" dirty="0" err="1">
                <a:solidFill>
                  <a:srgbClr val="000000"/>
                </a:solidFill>
                <a:latin typeface="Gill Sans MT"/>
              </a:rPr>
              <a:t>Wizzard</a:t>
            </a: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buSzPct val="80000"/>
              <a:buFont typeface="Wingdings 2" charset="2"/>
              <a:buChar char=""/>
            </a:pPr>
            <a:endParaRPr lang="en-US" sz="3200" dirty="0">
              <a:solidFill>
                <a:srgbClr val="000000"/>
              </a:solidFill>
              <a:latin typeface="Gill Sans MT"/>
            </a:endParaRPr>
          </a:p>
          <a:p>
            <a:pPr>
              <a:lnSpc>
                <a:spcPct val="100000"/>
              </a:lnSpc>
              <a:buSzPct val="80000"/>
              <a:buFont typeface="Wingdings 2" charset="2"/>
              <a:buChar char=""/>
            </a:pPr>
            <a:r>
              <a:rPr lang="en-US" sz="3200" dirty="0">
                <a:solidFill>
                  <a:srgbClr val="000000"/>
                </a:solidFill>
                <a:latin typeface="Gill Sans MT"/>
              </a:rPr>
              <a:t>SQL</a:t>
            </a:r>
            <a:endParaRPr dirty="0"/>
          </a:p>
          <a:p>
            <a:pPr>
              <a:lnSpc>
                <a:spcPct val="100000"/>
              </a:lnSpc>
            </a:pPr>
            <a:endParaRPr dirty="0"/>
          </a:p>
        </p:txBody>
      </p:sp>
      <p:pic>
        <p:nvPicPr>
          <p:cNvPr id="156" name="Picture 2"/>
          <p:cNvPicPr/>
          <p:nvPr/>
        </p:nvPicPr>
        <p:blipFill>
          <a:blip r:embed="rId2"/>
          <a:stretch>
            <a:fillRect/>
          </a:stretch>
        </p:blipFill>
        <p:spPr>
          <a:xfrm>
            <a:off x="3535985" y="1106100"/>
            <a:ext cx="3872520" cy="2204640"/>
          </a:xfrm>
          <a:prstGeom prst="rect">
            <a:avLst/>
          </a:prstGeom>
          <a:ln>
            <a:noFill/>
          </a:ln>
        </p:spPr>
      </p:pic>
      <p:pic>
        <p:nvPicPr>
          <p:cNvPr id="157" name="Picture 3"/>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912793" y="3547261"/>
            <a:ext cx="5548819" cy="2935426"/>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822960" y="0"/>
            <a:ext cx="7498080" cy="846161"/>
          </a:xfrm>
          <a:prstGeom prst="rect">
            <a:avLst/>
          </a:prstGeom>
          <a:noFill/>
          <a:ln>
            <a:noFill/>
          </a:ln>
        </p:spPr>
        <p:txBody>
          <a:bodyPr lIns="90000" tIns="45000" rIns="90000" bIns="45000" anchor="ctr"/>
          <a:lstStyle/>
          <a:p>
            <a:pPr algn="ctr">
              <a:lnSpc>
                <a:spcPct val="100000"/>
              </a:lnSpc>
            </a:pPr>
            <a:r>
              <a:rPr lang="en-US" sz="4300" dirty="0">
                <a:solidFill>
                  <a:srgbClr val="572314"/>
                </a:solidFill>
                <a:latin typeface="Gill Sans MT"/>
              </a:rPr>
              <a:t>Clausula on-cascade</a:t>
            </a:r>
            <a:endParaRPr dirty="0"/>
          </a:p>
        </p:txBody>
      </p:sp>
      <p:sp>
        <p:nvSpPr>
          <p:cNvPr id="164" name="CustomShape 2"/>
          <p:cNvSpPr/>
          <p:nvPr/>
        </p:nvSpPr>
        <p:spPr>
          <a:xfrm>
            <a:off x="313899" y="941697"/>
            <a:ext cx="8508299" cy="3754864"/>
          </a:xfrm>
          <a:prstGeom prst="rect">
            <a:avLst/>
          </a:prstGeom>
          <a:noFill/>
          <a:ln>
            <a:noFill/>
          </a:ln>
        </p:spPr>
        <p:txBody>
          <a:bodyPr lIns="90000" tIns="45000" rIns="90000" bIns="45000">
            <a:normAutofit lnSpcReduction="10000"/>
          </a:bodyPr>
          <a:lstStyle/>
          <a:p>
            <a:pPr marL="342900" indent="-342900">
              <a:buFont typeface="Arial" panose="020B0604020202020204" pitchFamily="34" charset="0"/>
              <a:buChar char="•"/>
            </a:pPr>
            <a:r>
              <a:rPr lang="es-AR" sz="2400" dirty="0">
                <a:solidFill>
                  <a:srgbClr val="000000"/>
                </a:solidFill>
                <a:latin typeface="Gill Sans MT"/>
              </a:rPr>
              <a:t>Cuando se exige una clausula de integridad referencial esto provoca que ante una violación se genere un error que impida la transacción. </a:t>
            </a:r>
          </a:p>
          <a:p>
            <a:pPr marL="342900" indent="-342900">
              <a:buFont typeface="Arial" panose="020B0604020202020204" pitchFamily="34" charset="0"/>
              <a:buChar char="•"/>
            </a:pPr>
            <a:r>
              <a:rPr lang="es-AR" sz="2400" dirty="0">
                <a:solidFill>
                  <a:srgbClr val="000000"/>
                </a:solidFill>
                <a:latin typeface="Gill Sans MT"/>
              </a:rPr>
              <a:t>Puede ser útil que, en vez de generar el error, el DBMS sea quien se encargue de la actualización necesaria del resto de las tablas.</a:t>
            </a:r>
          </a:p>
          <a:p>
            <a:pPr marL="342900" indent="-342900">
              <a:buFont typeface="Arial" panose="020B0604020202020204" pitchFamily="34" charset="0"/>
              <a:buChar char="•"/>
            </a:pPr>
            <a:r>
              <a:rPr lang="es-AR" sz="2400" dirty="0">
                <a:solidFill>
                  <a:srgbClr val="000000"/>
                </a:solidFill>
                <a:latin typeface="Gill Sans MT"/>
              </a:rPr>
              <a:t>Es útil cuando se quiere concluir naturalmente una transacción de actualización.</a:t>
            </a:r>
            <a:endParaRPr lang="es-AR" sz="2400" dirty="0"/>
          </a:p>
          <a:p>
            <a:pPr marL="342900" indent="-342900">
              <a:lnSpc>
                <a:spcPct val="100000"/>
              </a:lnSpc>
              <a:buFont typeface="Arial" panose="020B0604020202020204" pitchFamily="34" charset="0"/>
              <a:buChar char="•"/>
            </a:pPr>
            <a:r>
              <a:rPr lang="es-AR" sz="2400" dirty="0">
                <a:solidFill>
                  <a:srgbClr val="000000"/>
                </a:solidFill>
                <a:latin typeface="Gill Sans MT"/>
              </a:rPr>
              <a:t>Ejemplo:  Borro sucursal, entonces se borran sus cuentas. Actualizo sucursal, entonces actualizo las cuentas con el nuevo id.</a:t>
            </a:r>
          </a:p>
          <a:p>
            <a:pPr marL="342900" indent="-342900">
              <a:lnSpc>
                <a:spcPct val="100000"/>
              </a:lnSpc>
              <a:buFont typeface="Arial" panose="020B0604020202020204" pitchFamily="34" charset="0"/>
              <a:buChar char="•"/>
            </a:pPr>
            <a:endParaRPr lang="es-AR" sz="2400" dirty="0"/>
          </a:p>
        </p:txBody>
      </p:sp>
      <p:pic>
        <p:nvPicPr>
          <p:cNvPr id="165" name="Imagen 164"/>
          <p:cNvPicPr/>
          <p:nvPr/>
        </p:nvPicPr>
        <p:blipFill>
          <a:blip r:embed="rId2"/>
          <a:stretch>
            <a:fillRect/>
          </a:stretch>
        </p:blipFill>
        <p:spPr>
          <a:xfrm>
            <a:off x="2172724" y="4696560"/>
            <a:ext cx="4389120" cy="18288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469854" y="0"/>
            <a:ext cx="8305656" cy="904696"/>
          </a:xfrm>
          <a:prstGeom prst="rect">
            <a:avLst/>
          </a:prstGeom>
          <a:noFill/>
          <a:ln>
            <a:noFill/>
          </a:ln>
        </p:spPr>
        <p:txBody>
          <a:bodyPr lIns="90000" tIns="45000" rIns="90000" bIns="45000" anchor="ctr"/>
          <a:lstStyle/>
          <a:p>
            <a:pPr algn="ctr">
              <a:lnSpc>
                <a:spcPct val="100000"/>
              </a:lnSpc>
            </a:pPr>
            <a:r>
              <a:rPr lang="en-US" sz="4300" dirty="0">
                <a:solidFill>
                  <a:srgbClr val="572314"/>
                </a:solidFill>
                <a:latin typeface="Gill Sans MT"/>
              </a:rPr>
              <a:t>Clausula assertion</a:t>
            </a:r>
            <a:endParaRPr dirty="0"/>
          </a:p>
        </p:txBody>
      </p:sp>
      <p:sp>
        <p:nvSpPr>
          <p:cNvPr id="167" name="CustomShape 2"/>
          <p:cNvSpPr/>
          <p:nvPr/>
        </p:nvSpPr>
        <p:spPr>
          <a:xfrm>
            <a:off x="368490" y="723331"/>
            <a:ext cx="8322012" cy="5813947"/>
          </a:xfrm>
          <a:prstGeom prst="rect">
            <a:avLst/>
          </a:prstGeom>
          <a:noFill/>
          <a:ln>
            <a:noFill/>
          </a:ln>
        </p:spPr>
        <p:txBody>
          <a:bodyPr lIns="90000" tIns="45000" rIns="90000" bIns="45000">
            <a:normAutofit lnSpcReduction="10000"/>
          </a:bodyPr>
          <a:lstStyle/>
          <a:p>
            <a:pPr marL="342900" indent="-342900">
              <a:lnSpc>
                <a:spcPct val="100000"/>
              </a:lnSpc>
              <a:buFont typeface="Arial" panose="020B0604020202020204" pitchFamily="34" charset="0"/>
              <a:buChar char="•"/>
            </a:pPr>
            <a:r>
              <a:rPr lang="es-AR" sz="2200" dirty="0">
                <a:solidFill>
                  <a:srgbClr val="000000"/>
                </a:solidFill>
              </a:rPr>
              <a:t>Es útil para realizar un chequeo más complejo con varias tablas.</a:t>
            </a:r>
            <a:endParaRPr lang="es-AR" dirty="0"/>
          </a:p>
          <a:p>
            <a:pPr marL="285750" indent="-285750">
              <a:lnSpc>
                <a:spcPct val="100000"/>
              </a:lnSpc>
              <a:buFont typeface="Arial" panose="020B0604020202020204" pitchFamily="34" charset="0"/>
              <a:buChar char="•"/>
            </a:pPr>
            <a:endParaRPr lang="es-AR" dirty="0"/>
          </a:p>
          <a:p>
            <a:pPr marL="531813">
              <a:lnSpc>
                <a:spcPct val="100000"/>
              </a:lnSpc>
            </a:pPr>
            <a:r>
              <a:rPr lang="es-AR" sz="2200" dirty="0">
                <a:solidFill>
                  <a:srgbClr val="000000"/>
                </a:solidFill>
              </a:rPr>
              <a:t>CREATE ASSERTION &lt;</a:t>
            </a:r>
            <a:r>
              <a:rPr lang="es-AR" sz="2200" dirty="0" err="1">
                <a:solidFill>
                  <a:srgbClr val="000000"/>
                </a:solidFill>
              </a:rPr>
              <a:t>Constraint</a:t>
            </a:r>
            <a:r>
              <a:rPr lang="es-AR" sz="2200" dirty="0">
                <a:solidFill>
                  <a:srgbClr val="000000"/>
                </a:solidFill>
              </a:rPr>
              <a:t> </a:t>
            </a:r>
            <a:r>
              <a:rPr lang="es-AR" sz="2200" dirty="0" err="1">
                <a:solidFill>
                  <a:srgbClr val="000000"/>
                </a:solidFill>
              </a:rPr>
              <a:t>name</a:t>
            </a:r>
            <a:r>
              <a:rPr lang="es-AR" sz="2200" dirty="0">
                <a:solidFill>
                  <a:srgbClr val="000000"/>
                </a:solidFill>
              </a:rPr>
              <a:t>&gt; </a:t>
            </a:r>
            <a:endParaRPr lang="es-AR" dirty="0"/>
          </a:p>
          <a:p>
            <a:pPr marL="531813">
              <a:lnSpc>
                <a:spcPct val="100000"/>
              </a:lnSpc>
            </a:pPr>
            <a:r>
              <a:rPr lang="es-AR" sz="2200" dirty="0">
                <a:solidFill>
                  <a:srgbClr val="000000"/>
                </a:solidFill>
              </a:rPr>
              <a:t>CHECK (</a:t>
            </a:r>
            <a:r>
              <a:rPr lang="es-AR" sz="2200" dirty="0" err="1">
                <a:solidFill>
                  <a:srgbClr val="000000"/>
                </a:solidFill>
              </a:rPr>
              <a:t>search</a:t>
            </a:r>
            <a:r>
              <a:rPr lang="es-AR" sz="2200" dirty="0">
                <a:solidFill>
                  <a:srgbClr val="000000"/>
                </a:solidFill>
              </a:rPr>
              <a:t> </a:t>
            </a:r>
            <a:r>
              <a:rPr lang="es-AR" sz="2200" dirty="0" err="1">
                <a:solidFill>
                  <a:srgbClr val="000000"/>
                </a:solidFill>
              </a:rPr>
              <a:t>condition</a:t>
            </a:r>
            <a:r>
              <a:rPr lang="es-AR" sz="2200" dirty="0">
                <a:solidFill>
                  <a:srgbClr val="000000"/>
                </a:solidFill>
              </a:rPr>
              <a:t>) </a:t>
            </a:r>
            <a:endParaRPr lang="es-AR" dirty="0"/>
          </a:p>
          <a:p>
            <a:pPr marL="531813">
              <a:lnSpc>
                <a:spcPct val="100000"/>
              </a:lnSpc>
            </a:pPr>
            <a:r>
              <a:rPr lang="es-AR" sz="2200" dirty="0">
                <a:solidFill>
                  <a:srgbClr val="000000"/>
                </a:solidFill>
              </a:rPr>
              <a:t>[ &lt;</a:t>
            </a:r>
            <a:r>
              <a:rPr lang="es-AR" sz="2200" dirty="0" err="1">
                <a:solidFill>
                  <a:srgbClr val="000000"/>
                </a:solidFill>
              </a:rPr>
              <a:t>constraint</a:t>
            </a:r>
            <a:r>
              <a:rPr lang="es-AR" sz="2200" dirty="0">
                <a:solidFill>
                  <a:srgbClr val="000000"/>
                </a:solidFill>
              </a:rPr>
              <a:t> </a:t>
            </a:r>
            <a:r>
              <a:rPr lang="es-AR" sz="2200" dirty="0" err="1">
                <a:solidFill>
                  <a:srgbClr val="000000"/>
                </a:solidFill>
              </a:rPr>
              <a:t>attributes</a:t>
            </a:r>
            <a:r>
              <a:rPr lang="es-AR" sz="2200" dirty="0">
                <a:solidFill>
                  <a:srgbClr val="000000"/>
                </a:solidFill>
              </a:rPr>
              <a:t>&gt; ].</a:t>
            </a:r>
            <a:endParaRPr lang="es-AR" dirty="0"/>
          </a:p>
          <a:p>
            <a:pPr marL="531813">
              <a:lnSpc>
                <a:spcPct val="100000"/>
              </a:lnSpc>
            </a:pPr>
            <a:endParaRPr lang="es-AR" dirty="0">
              <a:solidFill>
                <a:srgbClr val="000000"/>
              </a:solidFill>
            </a:endParaRPr>
          </a:p>
          <a:p>
            <a:pPr marL="531813">
              <a:lnSpc>
                <a:spcPct val="100000"/>
              </a:lnSpc>
            </a:pPr>
            <a:r>
              <a:rPr lang="es-AR" sz="2200" dirty="0">
                <a:solidFill>
                  <a:srgbClr val="000000"/>
                </a:solidFill>
              </a:rPr>
              <a:t>CREATE TABLE Table_1 (column_1 SMALLINT) </a:t>
            </a:r>
          </a:p>
          <a:p>
            <a:pPr marL="531813">
              <a:lnSpc>
                <a:spcPct val="100000"/>
              </a:lnSpc>
            </a:pPr>
            <a:endParaRPr lang="es-AR" sz="2200" dirty="0"/>
          </a:p>
          <a:p>
            <a:pPr marL="531813">
              <a:lnSpc>
                <a:spcPct val="100000"/>
              </a:lnSpc>
            </a:pPr>
            <a:r>
              <a:rPr lang="es-AR" sz="2200" dirty="0">
                <a:solidFill>
                  <a:srgbClr val="000000"/>
                </a:solidFill>
              </a:rPr>
              <a:t>CREATE ASSERTION constraint_1 </a:t>
            </a:r>
            <a:endParaRPr lang="es-AR" sz="2200" dirty="0"/>
          </a:p>
          <a:p>
            <a:pPr marL="531813">
              <a:lnSpc>
                <a:spcPct val="100000"/>
              </a:lnSpc>
            </a:pPr>
            <a:r>
              <a:rPr lang="es-AR" sz="2200" dirty="0">
                <a:solidFill>
                  <a:srgbClr val="000000"/>
                </a:solidFill>
              </a:rPr>
              <a:t>      CHECK ((SELECT AVG(column_1) FROM Table_1 &gt;40)</a:t>
            </a:r>
            <a:endParaRPr lang="es-AR" sz="2200" dirty="0"/>
          </a:p>
          <a:p>
            <a:pPr marL="531813">
              <a:lnSpc>
                <a:spcPct val="100000"/>
              </a:lnSpc>
            </a:pPr>
            <a:endParaRPr lang="es-AR" sz="2200" dirty="0"/>
          </a:p>
          <a:p>
            <a:pPr marL="531813">
              <a:lnSpc>
                <a:spcPct val="100000"/>
              </a:lnSpc>
            </a:pPr>
            <a:r>
              <a:rPr lang="es-AR" sz="2200" dirty="0">
                <a:solidFill>
                  <a:srgbClr val="000000"/>
                </a:solidFill>
              </a:rPr>
              <a:t>INSERT INTO Table_1 (column_1) VALUES (100); </a:t>
            </a:r>
            <a:endParaRPr lang="es-AR" sz="2200" dirty="0"/>
          </a:p>
          <a:p>
            <a:pPr marL="531813">
              <a:lnSpc>
                <a:spcPct val="100000"/>
              </a:lnSpc>
            </a:pPr>
            <a:r>
              <a:rPr lang="es-AR" sz="2200" dirty="0">
                <a:solidFill>
                  <a:srgbClr val="000000"/>
                </a:solidFill>
              </a:rPr>
              <a:t>-- La condición es evaluada como  VERDADERA satisfaciendo así la </a:t>
            </a:r>
            <a:r>
              <a:rPr lang="es-AR" sz="2200" dirty="0" err="1">
                <a:solidFill>
                  <a:srgbClr val="000000"/>
                </a:solidFill>
              </a:rPr>
              <a:t>Constraint</a:t>
            </a:r>
            <a:endParaRPr lang="es-AR" sz="2200" dirty="0"/>
          </a:p>
          <a:p>
            <a:pPr marL="531813">
              <a:lnSpc>
                <a:spcPct val="100000"/>
              </a:lnSpc>
              <a:buFont typeface="StarSymbol"/>
              <a:buChar char=""/>
            </a:pPr>
            <a:endParaRPr lang="es-AR" sz="2200" dirty="0"/>
          </a:p>
          <a:p>
            <a:pPr marL="531813">
              <a:lnSpc>
                <a:spcPct val="100000"/>
              </a:lnSpc>
            </a:pPr>
            <a:r>
              <a:rPr lang="es-AR" sz="2200" dirty="0">
                <a:solidFill>
                  <a:srgbClr val="000000"/>
                </a:solidFill>
              </a:rPr>
              <a:t>INSERT INTO Table_1 (column_1) VALUES (NULL); </a:t>
            </a:r>
            <a:endParaRPr lang="es-AR" sz="2200" dirty="0"/>
          </a:p>
          <a:p>
            <a:pPr marL="531813">
              <a:lnSpc>
                <a:spcPct val="100000"/>
              </a:lnSpc>
            </a:pPr>
            <a:r>
              <a:rPr lang="es-AR" sz="2200" dirty="0">
                <a:solidFill>
                  <a:srgbClr val="000000"/>
                </a:solidFill>
              </a:rPr>
              <a:t>-- NULL es permitido; la condición que es evaluada como DESCONOCIDO satisface la </a:t>
            </a:r>
            <a:r>
              <a:rPr lang="es-AR" sz="2200" dirty="0" err="1">
                <a:solidFill>
                  <a:srgbClr val="000000"/>
                </a:solidFill>
              </a:rPr>
              <a:t>Constraint</a:t>
            </a:r>
            <a:endParaRPr lang="es-AR" sz="2200" dirty="0">
              <a:solidFill>
                <a:srgbClr val="000000"/>
              </a:solidFill>
            </a:endParaRPr>
          </a:p>
          <a:p>
            <a:pPr marL="531813">
              <a:lnSpc>
                <a:spcPct val="100000"/>
              </a:lnSpc>
            </a:pPr>
            <a:endParaRPr lang="es-AR" sz="2200" dirty="0">
              <a:solidFill>
                <a:srgbClr val="000000"/>
              </a:solidFill>
            </a:endParaRPr>
          </a:p>
          <a:p>
            <a:pPr>
              <a:lnSpc>
                <a:spcPct val="100000"/>
              </a:lnSpc>
            </a:pPr>
            <a:endParaRPr lang="es-A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469854" y="0"/>
            <a:ext cx="8305656" cy="904696"/>
          </a:xfrm>
          <a:prstGeom prst="rect">
            <a:avLst/>
          </a:prstGeom>
          <a:noFill/>
          <a:ln>
            <a:noFill/>
          </a:ln>
        </p:spPr>
        <p:txBody>
          <a:bodyPr lIns="90000" tIns="45000" rIns="90000" bIns="45000" anchor="ctr"/>
          <a:lstStyle/>
          <a:p>
            <a:pPr algn="ctr">
              <a:lnSpc>
                <a:spcPct val="100000"/>
              </a:lnSpc>
            </a:pPr>
            <a:r>
              <a:rPr lang="en-US" sz="4300" dirty="0">
                <a:solidFill>
                  <a:srgbClr val="572314"/>
                </a:solidFill>
                <a:latin typeface="Gill Sans MT"/>
              </a:rPr>
              <a:t>Clausula assertion</a:t>
            </a:r>
            <a:endParaRPr dirty="0"/>
          </a:p>
        </p:txBody>
      </p:sp>
      <p:sp>
        <p:nvSpPr>
          <p:cNvPr id="167" name="CustomShape 2"/>
          <p:cNvSpPr/>
          <p:nvPr/>
        </p:nvSpPr>
        <p:spPr>
          <a:xfrm>
            <a:off x="368490" y="723331"/>
            <a:ext cx="8322012" cy="5813947"/>
          </a:xfrm>
          <a:prstGeom prst="rect">
            <a:avLst/>
          </a:prstGeom>
          <a:noFill/>
          <a:ln>
            <a:noFill/>
          </a:ln>
        </p:spPr>
        <p:txBody>
          <a:bodyPr lIns="90000" tIns="45000" rIns="90000" bIns="45000">
            <a:normAutofit/>
          </a:bodyPr>
          <a:lstStyle/>
          <a:p>
            <a:pPr>
              <a:lnSpc>
                <a:spcPct val="100000"/>
              </a:lnSpc>
            </a:pPr>
            <a:r>
              <a:rPr lang="es-AR" sz="2400" dirty="0">
                <a:solidFill>
                  <a:srgbClr val="000000"/>
                </a:solidFill>
              </a:rPr>
              <a:t>Todo actor representado por la agencia 1 debe cobrar $3000 o más</a:t>
            </a:r>
          </a:p>
          <a:p>
            <a:pPr>
              <a:lnSpc>
                <a:spcPct val="100000"/>
              </a:lnSpc>
            </a:pPr>
            <a:endParaRPr lang="es-AR" dirty="0">
              <a:solidFill>
                <a:srgbClr val="000000"/>
              </a:solidFill>
            </a:endParaRPr>
          </a:p>
          <a:p>
            <a:pPr>
              <a:lnSpc>
                <a:spcPct val="100000"/>
              </a:lnSpc>
            </a:pPr>
            <a:r>
              <a:rPr lang="es-AR" dirty="0">
                <a:solidFill>
                  <a:srgbClr val="000000"/>
                </a:solidFill>
              </a:rPr>
              <a:t>CREATE ASSERTION RI1_age1_cache</a:t>
            </a:r>
          </a:p>
          <a:p>
            <a:pPr>
              <a:lnSpc>
                <a:spcPct val="100000"/>
              </a:lnSpc>
            </a:pPr>
            <a:r>
              <a:rPr lang="es-AR" dirty="0">
                <a:solidFill>
                  <a:srgbClr val="000000"/>
                </a:solidFill>
              </a:rPr>
              <a:t>CHECK (NOT EXISTS (SELECT * FROM Actor WHERE agencia=1 AND cache &lt; 3000)) ;</a:t>
            </a:r>
          </a:p>
          <a:p>
            <a:pPr>
              <a:lnSpc>
                <a:spcPct val="100000"/>
              </a:lnSpc>
            </a:pPr>
            <a:endParaRPr lang="es-AR" dirty="0">
              <a:solidFill>
                <a:srgbClr val="000000"/>
              </a:solidFill>
            </a:endParaRPr>
          </a:p>
          <a:p>
            <a:r>
              <a:rPr lang="es-AR" sz="2400" dirty="0">
                <a:solidFill>
                  <a:srgbClr val="000000"/>
                </a:solidFill>
              </a:rPr>
              <a:t>La paga mínima de los actores que actúan en una película es de $150000</a:t>
            </a:r>
          </a:p>
          <a:p>
            <a:pPr>
              <a:lnSpc>
                <a:spcPct val="100000"/>
              </a:lnSpc>
            </a:pPr>
            <a:endParaRPr lang="es-AR" dirty="0">
              <a:solidFill>
                <a:srgbClr val="000000"/>
              </a:solidFill>
            </a:endParaRPr>
          </a:p>
          <a:p>
            <a:pPr>
              <a:lnSpc>
                <a:spcPct val="100000"/>
              </a:lnSpc>
            </a:pPr>
            <a:r>
              <a:rPr lang="es-AR" dirty="0">
                <a:solidFill>
                  <a:srgbClr val="000000"/>
                </a:solidFill>
              </a:rPr>
              <a:t>CREATE ASSERTION RI2_paga_minima</a:t>
            </a:r>
          </a:p>
          <a:p>
            <a:pPr>
              <a:lnSpc>
                <a:spcPct val="100000"/>
              </a:lnSpc>
            </a:pPr>
            <a:r>
              <a:rPr lang="es-AR" dirty="0">
                <a:solidFill>
                  <a:srgbClr val="000000"/>
                </a:solidFill>
              </a:rPr>
              <a:t>CHECK 150000 ≤ (SELECT MIN(paga) FROM </a:t>
            </a:r>
            <a:r>
              <a:rPr lang="es-AR" dirty="0" err="1">
                <a:solidFill>
                  <a:srgbClr val="000000"/>
                </a:solidFill>
              </a:rPr>
              <a:t>Actua_en</a:t>
            </a:r>
            <a:r>
              <a:rPr lang="es-AR" dirty="0">
                <a:solidFill>
                  <a:srgbClr val="000000"/>
                </a:solidFill>
              </a:rPr>
              <a:t>) ;</a:t>
            </a:r>
          </a:p>
          <a:p>
            <a:pPr>
              <a:lnSpc>
                <a:spcPct val="100000"/>
              </a:lnSpc>
            </a:pPr>
            <a:endParaRPr lang="es-AR" dirty="0">
              <a:solidFill>
                <a:srgbClr val="000000"/>
              </a:solidFill>
            </a:endParaRPr>
          </a:p>
          <a:p>
            <a:pPr>
              <a:lnSpc>
                <a:spcPct val="100000"/>
              </a:lnSpc>
            </a:pPr>
            <a:r>
              <a:rPr lang="es-AR" sz="2400" dirty="0">
                <a:solidFill>
                  <a:srgbClr val="000000"/>
                </a:solidFill>
              </a:rPr>
              <a:t>Toda agencia representa a un máximo de 40 actores</a:t>
            </a:r>
          </a:p>
          <a:p>
            <a:pPr>
              <a:lnSpc>
                <a:spcPct val="100000"/>
              </a:lnSpc>
            </a:pPr>
            <a:endParaRPr lang="es-AR" dirty="0">
              <a:solidFill>
                <a:srgbClr val="000000"/>
              </a:solidFill>
            </a:endParaRPr>
          </a:p>
          <a:p>
            <a:pPr>
              <a:lnSpc>
                <a:spcPct val="100000"/>
              </a:lnSpc>
            </a:pPr>
            <a:r>
              <a:rPr lang="es-AR" dirty="0">
                <a:solidFill>
                  <a:srgbClr val="000000"/>
                </a:solidFill>
              </a:rPr>
              <a:t>CREATE ASSERTION RI3_num_actores_age</a:t>
            </a:r>
          </a:p>
          <a:p>
            <a:pPr>
              <a:lnSpc>
                <a:spcPct val="100000"/>
              </a:lnSpc>
            </a:pPr>
            <a:r>
              <a:rPr lang="es-AR" dirty="0">
                <a:solidFill>
                  <a:srgbClr val="000000"/>
                </a:solidFill>
              </a:rPr>
              <a:t>CHECK (NOT EXISTS (SELECT *</a:t>
            </a:r>
          </a:p>
          <a:p>
            <a:pPr>
              <a:lnSpc>
                <a:spcPct val="100000"/>
              </a:lnSpc>
            </a:pPr>
            <a:r>
              <a:rPr lang="es-AR" dirty="0">
                <a:solidFill>
                  <a:srgbClr val="000000"/>
                </a:solidFill>
              </a:rPr>
              <a:t>		FROM Actor</a:t>
            </a:r>
          </a:p>
          <a:p>
            <a:pPr>
              <a:lnSpc>
                <a:spcPct val="100000"/>
              </a:lnSpc>
            </a:pPr>
            <a:r>
              <a:rPr lang="es-AR" dirty="0">
                <a:solidFill>
                  <a:srgbClr val="000000"/>
                </a:solidFill>
              </a:rPr>
              <a:t>		GROUP BY </a:t>
            </a:r>
            <a:r>
              <a:rPr lang="es-AR" dirty="0" err="1">
                <a:solidFill>
                  <a:srgbClr val="000000"/>
                </a:solidFill>
              </a:rPr>
              <a:t>codAge</a:t>
            </a:r>
            <a:endParaRPr lang="es-AR" dirty="0">
              <a:solidFill>
                <a:srgbClr val="000000"/>
              </a:solidFill>
            </a:endParaRPr>
          </a:p>
          <a:p>
            <a:pPr>
              <a:lnSpc>
                <a:spcPct val="100000"/>
              </a:lnSpc>
            </a:pPr>
            <a:r>
              <a:rPr lang="es-AR" dirty="0">
                <a:solidFill>
                  <a:srgbClr val="000000"/>
                </a:solidFill>
              </a:rPr>
              <a:t>		HAVING COUNT(*) &gt; 40)) ;</a:t>
            </a:r>
          </a:p>
          <a:p>
            <a:pPr>
              <a:lnSpc>
                <a:spcPct val="100000"/>
              </a:lnSpc>
            </a:pPr>
            <a:endParaRPr lang="es-AR" dirty="0"/>
          </a:p>
        </p:txBody>
      </p:sp>
    </p:spTree>
    <p:extLst>
      <p:ext uri="{BB962C8B-B14F-4D97-AF65-F5344CB8AC3E}">
        <p14:creationId xmlns:p14="http://schemas.microsoft.com/office/powerpoint/2010/main" val="24137182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707171" y="0"/>
            <a:ext cx="7713497" cy="818866"/>
          </a:xfrm>
          <a:prstGeom prst="rect">
            <a:avLst/>
          </a:prstGeom>
          <a:noFill/>
          <a:ln>
            <a:noFill/>
          </a:ln>
        </p:spPr>
        <p:txBody>
          <a:bodyPr lIns="90000" tIns="45000" rIns="90000" bIns="45000" anchor="ctr"/>
          <a:lstStyle/>
          <a:p>
            <a:pPr>
              <a:lnSpc>
                <a:spcPct val="100000"/>
              </a:lnSpc>
            </a:pPr>
            <a:r>
              <a:rPr lang="es-AR" sz="4300" dirty="0">
                <a:solidFill>
                  <a:srgbClr val="572314"/>
                </a:solidFill>
                <a:latin typeface="Gill Sans MT"/>
              </a:rPr>
              <a:t>Otras partes del Diseño Físico</a:t>
            </a:r>
            <a:endParaRPr lang="es-AR" dirty="0"/>
          </a:p>
        </p:txBody>
      </p:sp>
      <p:sp>
        <p:nvSpPr>
          <p:cNvPr id="171" name="CustomShape 2"/>
          <p:cNvSpPr/>
          <p:nvPr/>
        </p:nvSpPr>
        <p:spPr>
          <a:xfrm>
            <a:off x="327545" y="1105468"/>
            <a:ext cx="8420669" cy="5308979"/>
          </a:xfrm>
          <a:prstGeom prst="rect">
            <a:avLst/>
          </a:prstGeom>
          <a:noFill/>
          <a:ln>
            <a:noFill/>
          </a:ln>
        </p:spPr>
        <p:txBody>
          <a:bodyPr lIns="90000" tIns="45000" rIns="90000" bIns="45000"/>
          <a:lstStyle/>
          <a:p>
            <a:pPr marL="457200" indent="-457200">
              <a:lnSpc>
                <a:spcPct val="100000"/>
              </a:lnSpc>
              <a:buSzPct val="80000"/>
              <a:buFont typeface="Arial" panose="020B0604020202020204" pitchFamily="34" charset="0"/>
              <a:buChar char="•"/>
            </a:pPr>
            <a:r>
              <a:rPr lang="es-ES" sz="3200" dirty="0">
                <a:solidFill>
                  <a:srgbClr val="000000"/>
                </a:solidFill>
                <a:latin typeface="Gill Sans MT"/>
              </a:rPr>
              <a:t>Organización optima de los sistemas de archivos.</a:t>
            </a:r>
          </a:p>
          <a:p>
            <a:pPr marL="457200" indent="-457200">
              <a:lnSpc>
                <a:spcPct val="100000"/>
              </a:lnSpc>
              <a:buSzPct val="80000"/>
              <a:buFont typeface="Arial" panose="020B0604020202020204" pitchFamily="34" charset="0"/>
              <a:buChar char="•"/>
            </a:pPr>
            <a:endParaRPr lang="es-ES" dirty="0"/>
          </a:p>
          <a:p>
            <a:pPr marL="800100" lvl="1" indent="-342900">
              <a:lnSpc>
                <a:spcPct val="100000"/>
              </a:lnSpc>
              <a:buFont typeface="Arial" panose="020B0604020202020204" pitchFamily="34" charset="0"/>
              <a:buChar char="•"/>
            </a:pPr>
            <a:r>
              <a:rPr lang="es-ES" sz="2000" dirty="0">
                <a:solidFill>
                  <a:srgbClr val="000000"/>
                </a:solidFill>
                <a:latin typeface="Gill Sans MT"/>
              </a:rPr>
              <a:t>CREATE TABLESPACE </a:t>
            </a:r>
            <a:r>
              <a:rPr lang="es-ES" sz="2000" dirty="0" err="1">
                <a:solidFill>
                  <a:srgbClr val="000000"/>
                </a:solidFill>
                <a:latin typeface="Gill Sans MT"/>
              </a:rPr>
              <a:t>lmtbsb</a:t>
            </a:r>
            <a:r>
              <a:rPr lang="es-ES" sz="2000" dirty="0">
                <a:solidFill>
                  <a:srgbClr val="000000"/>
                </a:solidFill>
                <a:latin typeface="Gill Sans MT"/>
              </a:rPr>
              <a:t> DATAFILE '/u02/</a:t>
            </a:r>
            <a:r>
              <a:rPr lang="es-ES" sz="2000" dirty="0" err="1">
                <a:solidFill>
                  <a:srgbClr val="000000"/>
                </a:solidFill>
                <a:latin typeface="Gill Sans MT"/>
              </a:rPr>
              <a:t>oracle</a:t>
            </a:r>
            <a:r>
              <a:rPr lang="es-ES" sz="2000" dirty="0">
                <a:solidFill>
                  <a:srgbClr val="000000"/>
                </a:solidFill>
                <a:latin typeface="Gill Sans MT"/>
              </a:rPr>
              <a:t>/data/lmtbsb01.dbf' SIZE 50M EXTENT MANAGEMENT LOCAL UNIFORM SIZE 128K;</a:t>
            </a:r>
          </a:p>
          <a:p>
            <a:pPr marL="800100" lvl="1" indent="-342900">
              <a:lnSpc>
                <a:spcPct val="100000"/>
              </a:lnSpc>
              <a:buFont typeface="Arial" panose="020B0604020202020204" pitchFamily="34" charset="0"/>
              <a:buChar char="•"/>
            </a:pPr>
            <a:endParaRPr lang="es-ES" dirty="0"/>
          </a:p>
          <a:p>
            <a:pPr marL="800100" lvl="1" indent="-342900">
              <a:lnSpc>
                <a:spcPct val="100000"/>
              </a:lnSpc>
              <a:buFont typeface="Arial" panose="020B0604020202020204" pitchFamily="34" charset="0"/>
              <a:buChar char="•"/>
            </a:pPr>
            <a:r>
              <a:rPr lang="es-ES" sz="2000" dirty="0">
                <a:solidFill>
                  <a:srgbClr val="000000"/>
                </a:solidFill>
                <a:latin typeface="Gill Sans MT"/>
              </a:rPr>
              <a:t>ALTER TABLESPACE </a:t>
            </a:r>
            <a:r>
              <a:rPr lang="es-ES" sz="2000" dirty="0" err="1">
                <a:solidFill>
                  <a:srgbClr val="000000"/>
                </a:solidFill>
                <a:latin typeface="Gill Sans MT"/>
              </a:rPr>
              <a:t>bigtbs</a:t>
            </a:r>
            <a:r>
              <a:rPr lang="es-ES" sz="2000" dirty="0">
                <a:solidFill>
                  <a:srgbClr val="000000"/>
                </a:solidFill>
                <a:latin typeface="Gill Sans MT"/>
              </a:rPr>
              <a:t> RESIZE 80G; </a:t>
            </a:r>
          </a:p>
          <a:p>
            <a:pPr marL="800100" lvl="1" indent="-342900">
              <a:lnSpc>
                <a:spcPct val="100000"/>
              </a:lnSpc>
              <a:buFont typeface="Arial" panose="020B0604020202020204" pitchFamily="34" charset="0"/>
              <a:buChar char="•"/>
            </a:pPr>
            <a:endParaRPr lang="es-ES" dirty="0"/>
          </a:p>
          <a:p>
            <a:pPr marL="800100" lvl="1" indent="-342900">
              <a:lnSpc>
                <a:spcPct val="100000"/>
              </a:lnSpc>
              <a:buFont typeface="Arial" panose="020B0604020202020204" pitchFamily="34" charset="0"/>
              <a:buChar char="•"/>
            </a:pPr>
            <a:r>
              <a:rPr lang="es-ES" sz="2000" dirty="0">
                <a:solidFill>
                  <a:srgbClr val="000000"/>
                </a:solidFill>
                <a:latin typeface="Gill Sans MT"/>
              </a:rPr>
              <a:t>ALTER TABLESPACE </a:t>
            </a:r>
            <a:r>
              <a:rPr lang="es-ES" sz="2000" dirty="0" err="1">
                <a:solidFill>
                  <a:srgbClr val="000000"/>
                </a:solidFill>
                <a:latin typeface="Gill Sans MT"/>
              </a:rPr>
              <a:t>bigtbs</a:t>
            </a:r>
            <a:r>
              <a:rPr lang="es-ES" sz="2000" dirty="0">
                <a:solidFill>
                  <a:srgbClr val="000000"/>
                </a:solidFill>
                <a:latin typeface="Gill Sans MT"/>
              </a:rPr>
              <a:t> AUTOEXTEND ON NEXT 20G; </a:t>
            </a:r>
            <a:endParaRPr lang="es-ES" dirty="0"/>
          </a:p>
          <a:p>
            <a:pPr>
              <a:lnSpc>
                <a:spcPct val="100000"/>
              </a:lnSpc>
            </a:pPr>
            <a:endParaRPr lang="es-ES" dirty="0"/>
          </a:p>
          <a:p>
            <a:pPr marL="457200" indent="-457200">
              <a:lnSpc>
                <a:spcPct val="100000"/>
              </a:lnSpc>
              <a:buSzPct val="80000"/>
              <a:buFont typeface="Arial" panose="020B0604020202020204" pitchFamily="34" charset="0"/>
              <a:buChar char="•"/>
            </a:pPr>
            <a:r>
              <a:rPr lang="es-ES" sz="3200" dirty="0">
                <a:solidFill>
                  <a:srgbClr val="000000"/>
                </a:solidFill>
                <a:latin typeface="Gill Sans MT"/>
              </a:rPr>
              <a:t>Diseñar vistas de usuario</a:t>
            </a:r>
            <a:endParaRPr lang="es-ES" dirty="0"/>
          </a:p>
          <a:p>
            <a:pPr marL="457200" indent="-457200">
              <a:lnSpc>
                <a:spcPct val="100000"/>
              </a:lnSpc>
              <a:buSzPct val="80000"/>
              <a:buFont typeface="Arial" panose="020B0604020202020204" pitchFamily="34" charset="0"/>
              <a:buChar char="•"/>
            </a:pPr>
            <a:r>
              <a:rPr lang="es-ES" sz="3200" dirty="0">
                <a:solidFill>
                  <a:srgbClr val="000000"/>
                </a:solidFill>
                <a:latin typeface="Gill Sans MT"/>
              </a:rPr>
              <a:t>Diseñar mecanismos de seguridad</a:t>
            </a:r>
            <a:endParaRPr lang="es-ES" dirty="0"/>
          </a:p>
          <a:p>
            <a:pPr marL="457200" indent="-457200">
              <a:lnSpc>
                <a:spcPct val="100000"/>
              </a:lnSpc>
              <a:buSzPct val="80000"/>
              <a:buFont typeface="Arial" panose="020B0604020202020204" pitchFamily="34" charset="0"/>
              <a:buChar char="•"/>
            </a:pPr>
            <a:r>
              <a:rPr lang="es-ES" sz="3200" dirty="0">
                <a:solidFill>
                  <a:srgbClr val="000000"/>
                </a:solidFill>
                <a:latin typeface="Gill Sans MT"/>
              </a:rPr>
              <a:t>Índices</a:t>
            </a:r>
            <a:endParaRPr lang="es-ES"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1"/>
            <a:ext cx="7886700" cy="962920"/>
          </a:xfrm>
          <a:noFill/>
          <a:ln>
            <a:noFill/>
          </a:ln>
        </p:spPr>
        <p:txBody>
          <a:bodyPr lIns="90000" tIns="45000" rIns="90000" bIns="45000" anchor="ctr"/>
          <a:lstStyle/>
          <a:p>
            <a:pPr algn="ctr" defTabSz="914400">
              <a:lnSpc>
                <a:spcPct val="100000"/>
              </a:lnSpc>
            </a:pPr>
            <a:r>
              <a:rPr lang="es-AR" sz="4300" dirty="0">
                <a:solidFill>
                  <a:srgbClr val="572314"/>
                </a:solidFill>
                <a:latin typeface="Gill Sans MT"/>
                <a:ea typeface="+mn-ea"/>
                <a:cs typeface="+mn-cs"/>
              </a:rPr>
              <a:t>Files – Ejemplo SQL Server</a:t>
            </a:r>
          </a:p>
        </p:txBody>
      </p:sp>
      <p:pic>
        <p:nvPicPr>
          <p:cNvPr id="4" name="Marcador de contenido 3"/>
          <p:cNvPicPr>
            <a:picLocks noGrp="1" noChangeAspect="1"/>
          </p:cNvPicPr>
          <p:nvPr>
            <p:ph idx="1"/>
          </p:nvPr>
        </p:nvPicPr>
        <p:blipFill>
          <a:blip r:embed="rId3"/>
          <a:stretch>
            <a:fillRect/>
          </a:stretch>
        </p:blipFill>
        <p:spPr>
          <a:xfrm>
            <a:off x="164879" y="1690422"/>
            <a:ext cx="8755186" cy="4204658"/>
          </a:xfrm>
          <a:prstGeom prst="rect">
            <a:avLst/>
          </a:prstGeom>
        </p:spPr>
      </p:pic>
    </p:spTree>
    <p:extLst>
      <p:ext uri="{BB962C8B-B14F-4D97-AF65-F5344CB8AC3E}">
        <p14:creationId xmlns:p14="http://schemas.microsoft.com/office/powerpoint/2010/main" val="1879254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8650" y="0"/>
            <a:ext cx="7886700" cy="959867"/>
          </a:xfrm>
          <a:noFill/>
          <a:ln>
            <a:noFill/>
          </a:ln>
        </p:spPr>
        <p:txBody>
          <a:bodyPr vert="horz" lIns="90000" tIns="45000" rIns="90000" bIns="45000" rtlCol="0" anchor="ctr">
            <a:normAutofit/>
          </a:bodyPr>
          <a:lstStyle/>
          <a:p>
            <a:pPr algn="ctr" defTabSz="914400">
              <a:lnSpc>
                <a:spcPct val="100000"/>
              </a:lnSpc>
            </a:pPr>
            <a:r>
              <a:rPr lang="es-AR" sz="4300" dirty="0">
                <a:solidFill>
                  <a:srgbClr val="572314"/>
                </a:solidFill>
                <a:latin typeface="Gill Sans MT"/>
                <a:ea typeface="+mn-ea"/>
                <a:cs typeface="+mn-cs"/>
              </a:rPr>
              <a:t>FILEGROUPS – SQL Server</a:t>
            </a:r>
          </a:p>
        </p:txBody>
      </p:sp>
      <p:pic>
        <p:nvPicPr>
          <p:cNvPr id="4" name="Marcador de contenido 3"/>
          <p:cNvPicPr>
            <a:picLocks noGrp="1" noChangeAspect="1"/>
          </p:cNvPicPr>
          <p:nvPr>
            <p:ph idx="1"/>
          </p:nvPr>
        </p:nvPicPr>
        <p:blipFill>
          <a:blip r:embed="rId3"/>
          <a:stretch>
            <a:fillRect/>
          </a:stretch>
        </p:blipFill>
        <p:spPr>
          <a:xfrm>
            <a:off x="55591" y="1548882"/>
            <a:ext cx="9041682" cy="4349251"/>
          </a:xfrm>
          <a:prstGeom prst="rect">
            <a:avLst/>
          </a:prstGeom>
        </p:spPr>
      </p:pic>
    </p:spTree>
    <p:extLst>
      <p:ext uri="{BB962C8B-B14F-4D97-AF65-F5344CB8AC3E}">
        <p14:creationId xmlns:p14="http://schemas.microsoft.com/office/powerpoint/2010/main" val="2902958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755640" y="23580"/>
            <a:ext cx="7498080" cy="78408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Seguridad</a:t>
            </a:r>
            <a:endParaRPr lang="es-AR" dirty="0"/>
          </a:p>
        </p:txBody>
      </p:sp>
      <p:sp>
        <p:nvSpPr>
          <p:cNvPr id="173" name="CustomShape 2"/>
          <p:cNvSpPr/>
          <p:nvPr/>
        </p:nvSpPr>
        <p:spPr>
          <a:xfrm>
            <a:off x="6659640" y="2494080"/>
            <a:ext cx="1943280" cy="1006560"/>
          </a:xfrm>
          <a:prstGeom prst="can">
            <a:avLst>
              <a:gd name="adj" fmla="val 25000"/>
            </a:avLst>
          </a:prstGeom>
          <a:solidFill>
            <a:srgbClr val="FFFF99"/>
          </a:solidFill>
          <a:ln w="9360">
            <a:solidFill>
              <a:srgbClr val="000000"/>
            </a:solidFill>
            <a:miter/>
          </a:ln>
        </p:spPr>
        <p:txBody>
          <a:bodyPr wrap="none" lIns="90000" tIns="45000" rIns="90000" bIns="45000" anchor="ctr"/>
          <a:lstStyle/>
          <a:p>
            <a:pPr algn="ctr">
              <a:lnSpc>
                <a:spcPct val="100000"/>
              </a:lnSpc>
            </a:pPr>
            <a:r>
              <a:rPr lang="en-US">
                <a:solidFill>
                  <a:srgbClr val="000000"/>
                </a:solidFill>
                <a:latin typeface="Gill Sans MT"/>
              </a:rPr>
              <a:t>Servidor</a:t>
            </a:r>
            <a:endParaRPr/>
          </a:p>
          <a:p>
            <a:pPr algn="ctr">
              <a:lnSpc>
                <a:spcPct val="100000"/>
              </a:lnSpc>
            </a:pPr>
            <a:r>
              <a:rPr lang="en-US">
                <a:solidFill>
                  <a:srgbClr val="000000"/>
                </a:solidFill>
                <a:latin typeface="Gill Sans MT"/>
              </a:rPr>
              <a:t>ORACLE 9i</a:t>
            </a:r>
            <a:r>
              <a:rPr lang="en-US" baseline="30000">
                <a:solidFill>
                  <a:srgbClr val="000000"/>
                </a:solidFill>
                <a:latin typeface="Gill Sans MT"/>
              </a:rPr>
              <a:t>TM</a:t>
            </a:r>
            <a:endParaRPr/>
          </a:p>
        </p:txBody>
      </p:sp>
      <p:pic>
        <p:nvPicPr>
          <p:cNvPr id="174" name="Picture 181"/>
          <p:cNvPicPr/>
          <p:nvPr/>
        </p:nvPicPr>
        <p:blipFill>
          <a:blip r:embed="rId2"/>
          <a:stretch>
            <a:fillRect/>
          </a:stretch>
        </p:blipFill>
        <p:spPr>
          <a:xfrm>
            <a:off x="971640" y="2664000"/>
            <a:ext cx="343080" cy="403200"/>
          </a:xfrm>
          <a:prstGeom prst="rect">
            <a:avLst/>
          </a:prstGeom>
          <a:ln>
            <a:noFill/>
          </a:ln>
        </p:spPr>
      </p:pic>
      <p:pic>
        <p:nvPicPr>
          <p:cNvPr id="175" name="Picture 182"/>
          <p:cNvPicPr/>
          <p:nvPr/>
        </p:nvPicPr>
        <p:blipFill>
          <a:blip r:embed="rId2"/>
          <a:stretch>
            <a:fillRect/>
          </a:stretch>
        </p:blipFill>
        <p:spPr>
          <a:xfrm>
            <a:off x="843120" y="2852640"/>
            <a:ext cx="343080" cy="403200"/>
          </a:xfrm>
          <a:prstGeom prst="rect">
            <a:avLst/>
          </a:prstGeom>
          <a:ln>
            <a:noFill/>
          </a:ln>
        </p:spPr>
      </p:pic>
      <p:pic>
        <p:nvPicPr>
          <p:cNvPr id="176" name="Picture 73"/>
          <p:cNvPicPr/>
          <p:nvPr/>
        </p:nvPicPr>
        <p:blipFill>
          <a:blip r:embed="rId3"/>
          <a:stretch>
            <a:fillRect/>
          </a:stretch>
        </p:blipFill>
        <p:spPr>
          <a:xfrm>
            <a:off x="1222200" y="2592360"/>
            <a:ext cx="863640" cy="598680"/>
          </a:xfrm>
          <a:prstGeom prst="rect">
            <a:avLst/>
          </a:prstGeom>
          <a:ln>
            <a:noFill/>
          </a:ln>
        </p:spPr>
      </p:pic>
      <p:pic>
        <p:nvPicPr>
          <p:cNvPr id="177" name="Picture 74"/>
          <p:cNvPicPr/>
          <p:nvPr/>
        </p:nvPicPr>
        <p:blipFill>
          <a:blip r:embed="rId2"/>
          <a:stretch>
            <a:fillRect/>
          </a:stretch>
        </p:blipFill>
        <p:spPr>
          <a:xfrm>
            <a:off x="1006560" y="2879640"/>
            <a:ext cx="343080" cy="403200"/>
          </a:xfrm>
          <a:prstGeom prst="rect">
            <a:avLst/>
          </a:prstGeom>
          <a:ln>
            <a:noFill/>
          </a:ln>
        </p:spPr>
      </p:pic>
      <p:sp>
        <p:nvSpPr>
          <p:cNvPr id="178" name="CustomShape 3"/>
          <p:cNvSpPr/>
          <p:nvPr/>
        </p:nvSpPr>
        <p:spPr>
          <a:xfrm>
            <a:off x="790560" y="3240000"/>
            <a:ext cx="1440000" cy="214560"/>
          </a:xfrm>
          <a:prstGeom prst="rect">
            <a:avLst/>
          </a:prstGeom>
          <a:noFill/>
          <a:ln>
            <a:noFill/>
          </a:ln>
        </p:spPr>
        <p:txBody>
          <a:bodyPr lIns="90000" tIns="45000" rIns="90000" bIns="45000"/>
          <a:lstStyle/>
          <a:p>
            <a:pPr algn="ctr">
              <a:lnSpc>
                <a:spcPct val="100000"/>
              </a:lnSpc>
            </a:pPr>
            <a:r>
              <a:rPr lang="en-US" sz="1200">
                <a:solidFill>
                  <a:srgbClr val="000000"/>
                </a:solidFill>
                <a:latin typeface="Arial"/>
              </a:rPr>
              <a:t>Usuarios</a:t>
            </a:r>
            <a:endParaRPr/>
          </a:p>
        </p:txBody>
      </p:sp>
      <p:sp>
        <p:nvSpPr>
          <p:cNvPr id="179" name="CustomShape 4"/>
          <p:cNvSpPr/>
          <p:nvPr/>
        </p:nvSpPr>
        <p:spPr>
          <a:xfrm>
            <a:off x="755640" y="2521080"/>
            <a:ext cx="1511280" cy="1006560"/>
          </a:xfrm>
          <a:prstGeom prst="roundRect">
            <a:avLst>
              <a:gd name="adj" fmla="val 16667"/>
            </a:avLst>
          </a:prstGeom>
          <a:noFill/>
          <a:ln w="9360">
            <a:solidFill>
              <a:srgbClr val="000000"/>
            </a:solidFill>
            <a:round/>
          </a:ln>
        </p:spPr>
      </p:sp>
      <p:sp>
        <p:nvSpPr>
          <p:cNvPr id="180" name="CustomShape 5"/>
          <p:cNvSpPr/>
          <p:nvPr/>
        </p:nvSpPr>
        <p:spPr>
          <a:xfrm>
            <a:off x="2916360" y="1197360"/>
            <a:ext cx="1366920" cy="1460160"/>
          </a:xfrm>
          <a:prstGeom prst="rect">
            <a:avLst/>
          </a:prstGeom>
          <a:noFill/>
          <a:ln>
            <a:noFill/>
          </a:ln>
        </p:spPr>
        <p:txBody>
          <a:bodyPr lIns="90000" tIns="45000" rIns="90000" bIns="45000"/>
          <a:lstStyle/>
          <a:p>
            <a:pPr algn="ctr">
              <a:lnSpc>
                <a:spcPct val="100000"/>
              </a:lnSpc>
            </a:pPr>
            <a:r>
              <a:rPr lang="en-US" dirty="0">
                <a:solidFill>
                  <a:srgbClr val="000000"/>
                </a:solidFill>
                <a:latin typeface="Gill Sans MT"/>
              </a:rPr>
              <a:t>Barrera de </a:t>
            </a:r>
            <a:r>
              <a:rPr lang="en-US" dirty="0" err="1">
                <a:solidFill>
                  <a:srgbClr val="000000"/>
                </a:solidFill>
                <a:latin typeface="Gill Sans MT"/>
              </a:rPr>
              <a:t>seguridad</a:t>
            </a:r>
            <a:r>
              <a:rPr lang="en-US" dirty="0">
                <a:solidFill>
                  <a:srgbClr val="000000"/>
                </a:solidFill>
                <a:latin typeface="Gill Sans MT"/>
              </a:rPr>
              <a:t> del Sistema</a:t>
            </a:r>
            <a:endParaRPr dirty="0"/>
          </a:p>
        </p:txBody>
      </p:sp>
      <p:sp>
        <p:nvSpPr>
          <p:cNvPr id="181" name="CustomShape 6"/>
          <p:cNvSpPr/>
          <p:nvPr/>
        </p:nvSpPr>
        <p:spPr>
          <a:xfrm>
            <a:off x="3274920" y="2637000"/>
            <a:ext cx="142920" cy="69840"/>
          </a:xfrm>
          <a:prstGeom prst="rect">
            <a:avLst/>
          </a:prstGeom>
          <a:solidFill>
            <a:srgbClr val="990033"/>
          </a:solidFill>
          <a:ln w="9360">
            <a:solidFill>
              <a:srgbClr val="000000"/>
            </a:solidFill>
            <a:miter/>
          </a:ln>
        </p:spPr>
      </p:sp>
      <p:sp>
        <p:nvSpPr>
          <p:cNvPr id="182" name="CustomShape 7"/>
          <p:cNvSpPr/>
          <p:nvPr/>
        </p:nvSpPr>
        <p:spPr>
          <a:xfrm>
            <a:off x="3419640" y="2637000"/>
            <a:ext cx="142920" cy="69840"/>
          </a:xfrm>
          <a:prstGeom prst="rect">
            <a:avLst/>
          </a:prstGeom>
          <a:solidFill>
            <a:srgbClr val="990033"/>
          </a:solidFill>
          <a:ln w="9360">
            <a:solidFill>
              <a:srgbClr val="000000"/>
            </a:solidFill>
            <a:miter/>
          </a:ln>
        </p:spPr>
      </p:sp>
      <p:sp>
        <p:nvSpPr>
          <p:cNvPr id="183" name="CustomShape 8"/>
          <p:cNvSpPr/>
          <p:nvPr/>
        </p:nvSpPr>
        <p:spPr>
          <a:xfrm>
            <a:off x="3564000" y="2637000"/>
            <a:ext cx="142920" cy="69840"/>
          </a:xfrm>
          <a:prstGeom prst="rect">
            <a:avLst/>
          </a:prstGeom>
          <a:solidFill>
            <a:srgbClr val="990033"/>
          </a:solidFill>
          <a:ln w="9360">
            <a:solidFill>
              <a:srgbClr val="000000"/>
            </a:solidFill>
            <a:miter/>
          </a:ln>
        </p:spPr>
      </p:sp>
      <p:sp>
        <p:nvSpPr>
          <p:cNvPr id="184" name="CustomShape 9"/>
          <p:cNvSpPr/>
          <p:nvPr/>
        </p:nvSpPr>
        <p:spPr>
          <a:xfrm>
            <a:off x="3706920" y="2637000"/>
            <a:ext cx="142920" cy="69840"/>
          </a:xfrm>
          <a:prstGeom prst="rect">
            <a:avLst/>
          </a:prstGeom>
          <a:solidFill>
            <a:srgbClr val="990033"/>
          </a:solidFill>
          <a:ln w="9360">
            <a:solidFill>
              <a:srgbClr val="000000"/>
            </a:solidFill>
            <a:miter/>
          </a:ln>
        </p:spPr>
      </p:sp>
      <p:sp>
        <p:nvSpPr>
          <p:cNvPr id="185" name="CustomShape 10"/>
          <p:cNvSpPr/>
          <p:nvPr/>
        </p:nvSpPr>
        <p:spPr>
          <a:xfrm>
            <a:off x="3346560" y="2708280"/>
            <a:ext cx="142920" cy="69840"/>
          </a:xfrm>
          <a:prstGeom prst="rect">
            <a:avLst/>
          </a:prstGeom>
          <a:solidFill>
            <a:srgbClr val="990033"/>
          </a:solidFill>
          <a:ln w="9360">
            <a:solidFill>
              <a:srgbClr val="000000"/>
            </a:solidFill>
            <a:miter/>
          </a:ln>
        </p:spPr>
      </p:sp>
      <p:sp>
        <p:nvSpPr>
          <p:cNvPr id="186" name="CustomShape 11"/>
          <p:cNvSpPr/>
          <p:nvPr/>
        </p:nvSpPr>
        <p:spPr>
          <a:xfrm>
            <a:off x="3490920" y="2708280"/>
            <a:ext cx="142920" cy="69840"/>
          </a:xfrm>
          <a:prstGeom prst="rect">
            <a:avLst/>
          </a:prstGeom>
          <a:solidFill>
            <a:srgbClr val="990033"/>
          </a:solidFill>
          <a:ln w="9360">
            <a:solidFill>
              <a:srgbClr val="000000"/>
            </a:solidFill>
            <a:miter/>
          </a:ln>
        </p:spPr>
      </p:sp>
      <p:sp>
        <p:nvSpPr>
          <p:cNvPr id="187" name="CustomShape 12"/>
          <p:cNvSpPr/>
          <p:nvPr/>
        </p:nvSpPr>
        <p:spPr>
          <a:xfrm>
            <a:off x="3635280" y="2708280"/>
            <a:ext cx="142920" cy="69840"/>
          </a:xfrm>
          <a:prstGeom prst="rect">
            <a:avLst/>
          </a:prstGeom>
          <a:solidFill>
            <a:srgbClr val="990033"/>
          </a:solidFill>
          <a:ln w="9360">
            <a:solidFill>
              <a:srgbClr val="000000"/>
            </a:solidFill>
            <a:miter/>
          </a:ln>
        </p:spPr>
      </p:sp>
      <p:sp>
        <p:nvSpPr>
          <p:cNvPr id="188" name="CustomShape 13"/>
          <p:cNvSpPr/>
          <p:nvPr/>
        </p:nvSpPr>
        <p:spPr>
          <a:xfrm>
            <a:off x="3778200" y="2708280"/>
            <a:ext cx="69840" cy="71640"/>
          </a:xfrm>
          <a:prstGeom prst="rect">
            <a:avLst/>
          </a:prstGeom>
          <a:solidFill>
            <a:srgbClr val="990033"/>
          </a:solidFill>
          <a:ln w="9360">
            <a:solidFill>
              <a:srgbClr val="000000"/>
            </a:solidFill>
            <a:miter/>
          </a:ln>
        </p:spPr>
      </p:sp>
      <p:sp>
        <p:nvSpPr>
          <p:cNvPr id="189" name="CustomShape 14"/>
          <p:cNvSpPr/>
          <p:nvPr/>
        </p:nvSpPr>
        <p:spPr>
          <a:xfrm>
            <a:off x="3274920" y="2708280"/>
            <a:ext cx="69840" cy="71640"/>
          </a:xfrm>
          <a:prstGeom prst="rect">
            <a:avLst/>
          </a:prstGeom>
          <a:solidFill>
            <a:srgbClr val="990033"/>
          </a:solidFill>
          <a:ln w="9360">
            <a:solidFill>
              <a:srgbClr val="000000"/>
            </a:solidFill>
            <a:miter/>
          </a:ln>
        </p:spPr>
      </p:sp>
      <p:sp>
        <p:nvSpPr>
          <p:cNvPr id="190" name="CustomShape 15"/>
          <p:cNvSpPr/>
          <p:nvPr/>
        </p:nvSpPr>
        <p:spPr>
          <a:xfrm>
            <a:off x="3274920" y="2779560"/>
            <a:ext cx="142920" cy="69840"/>
          </a:xfrm>
          <a:prstGeom prst="rect">
            <a:avLst/>
          </a:prstGeom>
          <a:solidFill>
            <a:srgbClr val="990033"/>
          </a:solidFill>
          <a:ln w="9360">
            <a:solidFill>
              <a:srgbClr val="000000"/>
            </a:solidFill>
            <a:miter/>
          </a:ln>
        </p:spPr>
      </p:sp>
      <p:sp>
        <p:nvSpPr>
          <p:cNvPr id="191" name="CustomShape 16"/>
          <p:cNvSpPr/>
          <p:nvPr/>
        </p:nvSpPr>
        <p:spPr>
          <a:xfrm>
            <a:off x="3419640" y="2779560"/>
            <a:ext cx="142920" cy="69840"/>
          </a:xfrm>
          <a:prstGeom prst="rect">
            <a:avLst/>
          </a:prstGeom>
          <a:solidFill>
            <a:srgbClr val="990033"/>
          </a:solidFill>
          <a:ln w="9360">
            <a:solidFill>
              <a:srgbClr val="000000"/>
            </a:solidFill>
            <a:miter/>
          </a:ln>
        </p:spPr>
      </p:sp>
      <p:sp>
        <p:nvSpPr>
          <p:cNvPr id="192" name="CustomShape 17"/>
          <p:cNvSpPr/>
          <p:nvPr/>
        </p:nvSpPr>
        <p:spPr>
          <a:xfrm>
            <a:off x="3564000" y="2779560"/>
            <a:ext cx="142920" cy="69840"/>
          </a:xfrm>
          <a:prstGeom prst="rect">
            <a:avLst/>
          </a:prstGeom>
          <a:solidFill>
            <a:srgbClr val="990033"/>
          </a:solidFill>
          <a:ln w="9360">
            <a:solidFill>
              <a:srgbClr val="000000"/>
            </a:solidFill>
            <a:miter/>
          </a:ln>
        </p:spPr>
      </p:sp>
      <p:sp>
        <p:nvSpPr>
          <p:cNvPr id="193" name="CustomShape 18"/>
          <p:cNvSpPr/>
          <p:nvPr/>
        </p:nvSpPr>
        <p:spPr>
          <a:xfrm>
            <a:off x="3706920" y="2779560"/>
            <a:ext cx="142920" cy="69840"/>
          </a:xfrm>
          <a:prstGeom prst="rect">
            <a:avLst/>
          </a:prstGeom>
          <a:solidFill>
            <a:srgbClr val="990033"/>
          </a:solidFill>
          <a:ln w="9360">
            <a:solidFill>
              <a:srgbClr val="000000"/>
            </a:solidFill>
            <a:miter/>
          </a:ln>
        </p:spPr>
      </p:sp>
      <p:sp>
        <p:nvSpPr>
          <p:cNvPr id="194" name="CustomShape 19"/>
          <p:cNvSpPr/>
          <p:nvPr/>
        </p:nvSpPr>
        <p:spPr>
          <a:xfrm>
            <a:off x="3346560" y="2851200"/>
            <a:ext cx="142920" cy="69840"/>
          </a:xfrm>
          <a:prstGeom prst="rect">
            <a:avLst/>
          </a:prstGeom>
          <a:solidFill>
            <a:srgbClr val="990033"/>
          </a:solidFill>
          <a:ln w="9360">
            <a:solidFill>
              <a:srgbClr val="000000"/>
            </a:solidFill>
            <a:miter/>
          </a:ln>
        </p:spPr>
      </p:sp>
      <p:sp>
        <p:nvSpPr>
          <p:cNvPr id="195" name="CustomShape 20"/>
          <p:cNvSpPr/>
          <p:nvPr/>
        </p:nvSpPr>
        <p:spPr>
          <a:xfrm>
            <a:off x="3490920" y="2851200"/>
            <a:ext cx="142920" cy="69840"/>
          </a:xfrm>
          <a:prstGeom prst="rect">
            <a:avLst/>
          </a:prstGeom>
          <a:solidFill>
            <a:srgbClr val="990033"/>
          </a:solidFill>
          <a:ln w="9360">
            <a:solidFill>
              <a:srgbClr val="000000"/>
            </a:solidFill>
            <a:miter/>
          </a:ln>
        </p:spPr>
      </p:sp>
      <p:sp>
        <p:nvSpPr>
          <p:cNvPr id="196" name="CustomShape 21"/>
          <p:cNvSpPr/>
          <p:nvPr/>
        </p:nvSpPr>
        <p:spPr>
          <a:xfrm>
            <a:off x="3635280" y="2851200"/>
            <a:ext cx="142920" cy="69840"/>
          </a:xfrm>
          <a:prstGeom prst="rect">
            <a:avLst/>
          </a:prstGeom>
          <a:solidFill>
            <a:srgbClr val="990033"/>
          </a:solidFill>
          <a:ln w="9360">
            <a:solidFill>
              <a:srgbClr val="000000"/>
            </a:solidFill>
            <a:miter/>
          </a:ln>
        </p:spPr>
      </p:sp>
      <p:sp>
        <p:nvSpPr>
          <p:cNvPr id="197" name="CustomShape 22"/>
          <p:cNvSpPr/>
          <p:nvPr/>
        </p:nvSpPr>
        <p:spPr>
          <a:xfrm>
            <a:off x="3778200" y="2851200"/>
            <a:ext cx="69840" cy="71640"/>
          </a:xfrm>
          <a:prstGeom prst="rect">
            <a:avLst/>
          </a:prstGeom>
          <a:solidFill>
            <a:srgbClr val="990033"/>
          </a:solidFill>
          <a:ln w="9360">
            <a:solidFill>
              <a:srgbClr val="000000"/>
            </a:solidFill>
            <a:miter/>
          </a:ln>
        </p:spPr>
      </p:sp>
      <p:sp>
        <p:nvSpPr>
          <p:cNvPr id="198" name="CustomShape 23"/>
          <p:cNvSpPr/>
          <p:nvPr/>
        </p:nvSpPr>
        <p:spPr>
          <a:xfrm>
            <a:off x="3274920" y="2851200"/>
            <a:ext cx="69840" cy="71640"/>
          </a:xfrm>
          <a:prstGeom prst="rect">
            <a:avLst/>
          </a:prstGeom>
          <a:solidFill>
            <a:srgbClr val="990033"/>
          </a:solidFill>
          <a:ln w="9360">
            <a:solidFill>
              <a:srgbClr val="000000"/>
            </a:solidFill>
            <a:miter/>
          </a:ln>
        </p:spPr>
      </p:sp>
      <p:sp>
        <p:nvSpPr>
          <p:cNvPr id="199" name="CustomShape 24"/>
          <p:cNvSpPr/>
          <p:nvPr/>
        </p:nvSpPr>
        <p:spPr>
          <a:xfrm>
            <a:off x="3274920" y="2924280"/>
            <a:ext cx="142920" cy="69840"/>
          </a:xfrm>
          <a:prstGeom prst="rect">
            <a:avLst/>
          </a:prstGeom>
          <a:solidFill>
            <a:srgbClr val="990033"/>
          </a:solidFill>
          <a:ln w="9360">
            <a:solidFill>
              <a:srgbClr val="000000"/>
            </a:solidFill>
            <a:miter/>
          </a:ln>
        </p:spPr>
      </p:sp>
      <p:sp>
        <p:nvSpPr>
          <p:cNvPr id="200" name="CustomShape 25"/>
          <p:cNvSpPr/>
          <p:nvPr/>
        </p:nvSpPr>
        <p:spPr>
          <a:xfrm>
            <a:off x="3419640" y="2924280"/>
            <a:ext cx="142920" cy="69840"/>
          </a:xfrm>
          <a:prstGeom prst="rect">
            <a:avLst/>
          </a:prstGeom>
          <a:solidFill>
            <a:srgbClr val="990033"/>
          </a:solidFill>
          <a:ln w="9360">
            <a:solidFill>
              <a:srgbClr val="000000"/>
            </a:solidFill>
            <a:miter/>
          </a:ln>
        </p:spPr>
      </p:sp>
      <p:sp>
        <p:nvSpPr>
          <p:cNvPr id="201" name="CustomShape 26"/>
          <p:cNvSpPr/>
          <p:nvPr/>
        </p:nvSpPr>
        <p:spPr>
          <a:xfrm>
            <a:off x="3564000" y="2924280"/>
            <a:ext cx="142920" cy="69840"/>
          </a:xfrm>
          <a:prstGeom prst="rect">
            <a:avLst/>
          </a:prstGeom>
          <a:solidFill>
            <a:srgbClr val="990033"/>
          </a:solidFill>
          <a:ln w="9360">
            <a:solidFill>
              <a:srgbClr val="000000"/>
            </a:solidFill>
            <a:miter/>
          </a:ln>
        </p:spPr>
      </p:sp>
      <p:sp>
        <p:nvSpPr>
          <p:cNvPr id="202" name="CustomShape 27"/>
          <p:cNvSpPr/>
          <p:nvPr/>
        </p:nvSpPr>
        <p:spPr>
          <a:xfrm>
            <a:off x="3706920" y="2924280"/>
            <a:ext cx="142920" cy="69840"/>
          </a:xfrm>
          <a:prstGeom prst="rect">
            <a:avLst/>
          </a:prstGeom>
          <a:solidFill>
            <a:srgbClr val="990033"/>
          </a:solidFill>
          <a:ln w="9360">
            <a:solidFill>
              <a:srgbClr val="000000"/>
            </a:solidFill>
            <a:miter/>
          </a:ln>
        </p:spPr>
      </p:sp>
      <p:sp>
        <p:nvSpPr>
          <p:cNvPr id="203" name="CustomShape 28"/>
          <p:cNvSpPr/>
          <p:nvPr/>
        </p:nvSpPr>
        <p:spPr>
          <a:xfrm>
            <a:off x="3346560" y="2995560"/>
            <a:ext cx="142920" cy="69840"/>
          </a:xfrm>
          <a:prstGeom prst="rect">
            <a:avLst/>
          </a:prstGeom>
          <a:solidFill>
            <a:srgbClr val="990033"/>
          </a:solidFill>
          <a:ln w="9360">
            <a:solidFill>
              <a:srgbClr val="000000"/>
            </a:solidFill>
            <a:miter/>
          </a:ln>
        </p:spPr>
      </p:sp>
      <p:sp>
        <p:nvSpPr>
          <p:cNvPr id="204" name="CustomShape 29"/>
          <p:cNvSpPr/>
          <p:nvPr/>
        </p:nvSpPr>
        <p:spPr>
          <a:xfrm>
            <a:off x="3490920" y="2995560"/>
            <a:ext cx="142920" cy="69840"/>
          </a:xfrm>
          <a:prstGeom prst="rect">
            <a:avLst/>
          </a:prstGeom>
          <a:solidFill>
            <a:srgbClr val="990033"/>
          </a:solidFill>
          <a:ln w="9360">
            <a:solidFill>
              <a:srgbClr val="000000"/>
            </a:solidFill>
            <a:miter/>
          </a:ln>
        </p:spPr>
      </p:sp>
      <p:sp>
        <p:nvSpPr>
          <p:cNvPr id="205" name="CustomShape 30"/>
          <p:cNvSpPr/>
          <p:nvPr/>
        </p:nvSpPr>
        <p:spPr>
          <a:xfrm>
            <a:off x="3635280" y="2995560"/>
            <a:ext cx="142920" cy="69840"/>
          </a:xfrm>
          <a:prstGeom prst="rect">
            <a:avLst/>
          </a:prstGeom>
          <a:solidFill>
            <a:srgbClr val="990033"/>
          </a:solidFill>
          <a:ln w="9360">
            <a:solidFill>
              <a:srgbClr val="000000"/>
            </a:solidFill>
            <a:miter/>
          </a:ln>
        </p:spPr>
      </p:sp>
      <p:sp>
        <p:nvSpPr>
          <p:cNvPr id="206" name="CustomShape 31"/>
          <p:cNvSpPr/>
          <p:nvPr/>
        </p:nvSpPr>
        <p:spPr>
          <a:xfrm>
            <a:off x="3778200" y="2995560"/>
            <a:ext cx="69840" cy="71640"/>
          </a:xfrm>
          <a:prstGeom prst="rect">
            <a:avLst/>
          </a:prstGeom>
          <a:solidFill>
            <a:srgbClr val="990033"/>
          </a:solidFill>
          <a:ln w="9360">
            <a:solidFill>
              <a:srgbClr val="000000"/>
            </a:solidFill>
            <a:miter/>
          </a:ln>
        </p:spPr>
      </p:sp>
      <p:sp>
        <p:nvSpPr>
          <p:cNvPr id="207" name="CustomShape 32"/>
          <p:cNvSpPr/>
          <p:nvPr/>
        </p:nvSpPr>
        <p:spPr>
          <a:xfrm>
            <a:off x="3274920" y="2995560"/>
            <a:ext cx="69840" cy="71640"/>
          </a:xfrm>
          <a:prstGeom prst="rect">
            <a:avLst/>
          </a:prstGeom>
          <a:solidFill>
            <a:srgbClr val="990033"/>
          </a:solidFill>
          <a:ln w="9360">
            <a:solidFill>
              <a:srgbClr val="000000"/>
            </a:solidFill>
            <a:miter/>
          </a:ln>
        </p:spPr>
      </p:sp>
      <p:sp>
        <p:nvSpPr>
          <p:cNvPr id="208" name="CustomShape 33"/>
          <p:cNvSpPr/>
          <p:nvPr/>
        </p:nvSpPr>
        <p:spPr>
          <a:xfrm>
            <a:off x="3274920" y="3068640"/>
            <a:ext cx="142920" cy="69840"/>
          </a:xfrm>
          <a:prstGeom prst="rect">
            <a:avLst/>
          </a:prstGeom>
          <a:solidFill>
            <a:srgbClr val="990033"/>
          </a:solidFill>
          <a:ln w="9360">
            <a:solidFill>
              <a:srgbClr val="000000"/>
            </a:solidFill>
            <a:miter/>
          </a:ln>
        </p:spPr>
      </p:sp>
      <p:sp>
        <p:nvSpPr>
          <p:cNvPr id="209" name="CustomShape 34"/>
          <p:cNvSpPr/>
          <p:nvPr/>
        </p:nvSpPr>
        <p:spPr>
          <a:xfrm>
            <a:off x="3419640" y="3068640"/>
            <a:ext cx="142920" cy="69840"/>
          </a:xfrm>
          <a:prstGeom prst="rect">
            <a:avLst/>
          </a:prstGeom>
          <a:solidFill>
            <a:srgbClr val="990033"/>
          </a:solidFill>
          <a:ln w="9360">
            <a:solidFill>
              <a:srgbClr val="000000"/>
            </a:solidFill>
            <a:miter/>
          </a:ln>
        </p:spPr>
      </p:sp>
      <p:sp>
        <p:nvSpPr>
          <p:cNvPr id="210" name="CustomShape 35"/>
          <p:cNvSpPr/>
          <p:nvPr/>
        </p:nvSpPr>
        <p:spPr>
          <a:xfrm>
            <a:off x="3564000" y="3068640"/>
            <a:ext cx="142920" cy="69840"/>
          </a:xfrm>
          <a:prstGeom prst="rect">
            <a:avLst/>
          </a:prstGeom>
          <a:solidFill>
            <a:srgbClr val="990033"/>
          </a:solidFill>
          <a:ln w="9360">
            <a:solidFill>
              <a:srgbClr val="000000"/>
            </a:solidFill>
            <a:miter/>
          </a:ln>
        </p:spPr>
      </p:sp>
      <p:sp>
        <p:nvSpPr>
          <p:cNvPr id="211" name="CustomShape 36"/>
          <p:cNvSpPr/>
          <p:nvPr/>
        </p:nvSpPr>
        <p:spPr>
          <a:xfrm>
            <a:off x="3706920" y="3068640"/>
            <a:ext cx="142920" cy="69840"/>
          </a:xfrm>
          <a:prstGeom prst="rect">
            <a:avLst/>
          </a:prstGeom>
          <a:solidFill>
            <a:srgbClr val="990033"/>
          </a:solidFill>
          <a:ln w="9360">
            <a:solidFill>
              <a:srgbClr val="000000"/>
            </a:solidFill>
            <a:miter/>
          </a:ln>
        </p:spPr>
      </p:sp>
      <p:sp>
        <p:nvSpPr>
          <p:cNvPr id="212" name="CustomShape 37"/>
          <p:cNvSpPr/>
          <p:nvPr/>
        </p:nvSpPr>
        <p:spPr>
          <a:xfrm>
            <a:off x="3346560" y="3139920"/>
            <a:ext cx="142920" cy="69840"/>
          </a:xfrm>
          <a:prstGeom prst="rect">
            <a:avLst/>
          </a:prstGeom>
          <a:solidFill>
            <a:srgbClr val="990033"/>
          </a:solidFill>
          <a:ln w="9360">
            <a:solidFill>
              <a:srgbClr val="000000"/>
            </a:solidFill>
            <a:miter/>
          </a:ln>
        </p:spPr>
      </p:sp>
      <p:sp>
        <p:nvSpPr>
          <p:cNvPr id="213" name="CustomShape 38"/>
          <p:cNvSpPr/>
          <p:nvPr/>
        </p:nvSpPr>
        <p:spPr>
          <a:xfrm>
            <a:off x="3490920" y="3139920"/>
            <a:ext cx="142920" cy="69840"/>
          </a:xfrm>
          <a:prstGeom prst="rect">
            <a:avLst/>
          </a:prstGeom>
          <a:solidFill>
            <a:srgbClr val="990033"/>
          </a:solidFill>
          <a:ln w="9360">
            <a:solidFill>
              <a:srgbClr val="000000"/>
            </a:solidFill>
            <a:miter/>
          </a:ln>
        </p:spPr>
      </p:sp>
      <p:sp>
        <p:nvSpPr>
          <p:cNvPr id="214" name="CustomShape 39"/>
          <p:cNvSpPr/>
          <p:nvPr/>
        </p:nvSpPr>
        <p:spPr>
          <a:xfrm>
            <a:off x="3635280" y="3139920"/>
            <a:ext cx="142920" cy="69840"/>
          </a:xfrm>
          <a:prstGeom prst="rect">
            <a:avLst/>
          </a:prstGeom>
          <a:solidFill>
            <a:srgbClr val="990033"/>
          </a:solidFill>
          <a:ln w="9360">
            <a:solidFill>
              <a:srgbClr val="000000"/>
            </a:solidFill>
            <a:miter/>
          </a:ln>
        </p:spPr>
      </p:sp>
      <p:sp>
        <p:nvSpPr>
          <p:cNvPr id="215" name="CustomShape 40"/>
          <p:cNvSpPr/>
          <p:nvPr/>
        </p:nvSpPr>
        <p:spPr>
          <a:xfrm>
            <a:off x="3778200" y="3139920"/>
            <a:ext cx="69840" cy="71640"/>
          </a:xfrm>
          <a:prstGeom prst="rect">
            <a:avLst/>
          </a:prstGeom>
          <a:solidFill>
            <a:srgbClr val="990033"/>
          </a:solidFill>
          <a:ln w="9360">
            <a:solidFill>
              <a:srgbClr val="000000"/>
            </a:solidFill>
            <a:miter/>
          </a:ln>
        </p:spPr>
      </p:sp>
      <p:sp>
        <p:nvSpPr>
          <p:cNvPr id="216" name="CustomShape 41"/>
          <p:cNvSpPr/>
          <p:nvPr/>
        </p:nvSpPr>
        <p:spPr>
          <a:xfrm>
            <a:off x="3274920" y="3139920"/>
            <a:ext cx="69840" cy="71640"/>
          </a:xfrm>
          <a:prstGeom prst="rect">
            <a:avLst/>
          </a:prstGeom>
          <a:solidFill>
            <a:srgbClr val="990033"/>
          </a:solidFill>
          <a:ln w="9360">
            <a:solidFill>
              <a:srgbClr val="000000"/>
            </a:solidFill>
            <a:miter/>
          </a:ln>
        </p:spPr>
      </p:sp>
      <p:sp>
        <p:nvSpPr>
          <p:cNvPr id="217" name="CustomShape 42"/>
          <p:cNvSpPr/>
          <p:nvPr/>
        </p:nvSpPr>
        <p:spPr>
          <a:xfrm>
            <a:off x="3274920" y="3213000"/>
            <a:ext cx="142920" cy="69840"/>
          </a:xfrm>
          <a:prstGeom prst="rect">
            <a:avLst/>
          </a:prstGeom>
          <a:solidFill>
            <a:srgbClr val="990033"/>
          </a:solidFill>
          <a:ln w="9360">
            <a:solidFill>
              <a:srgbClr val="000000"/>
            </a:solidFill>
            <a:miter/>
          </a:ln>
        </p:spPr>
      </p:sp>
      <p:sp>
        <p:nvSpPr>
          <p:cNvPr id="218" name="CustomShape 43"/>
          <p:cNvSpPr/>
          <p:nvPr/>
        </p:nvSpPr>
        <p:spPr>
          <a:xfrm>
            <a:off x="3419640" y="3213000"/>
            <a:ext cx="142920" cy="69840"/>
          </a:xfrm>
          <a:prstGeom prst="rect">
            <a:avLst/>
          </a:prstGeom>
          <a:solidFill>
            <a:srgbClr val="990033"/>
          </a:solidFill>
          <a:ln w="9360">
            <a:solidFill>
              <a:srgbClr val="000000"/>
            </a:solidFill>
            <a:miter/>
          </a:ln>
        </p:spPr>
      </p:sp>
      <p:sp>
        <p:nvSpPr>
          <p:cNvPr id="219" name="CustomShape 44"/>
          <p:cNvSpPr/>
          <p:nvPr/>
        </p:nvSpPr>
        <p:spPr>
          <a:xfrm>
            <a:off x="3564000" y="3213000"/>
            <a:ext cx="142920" cy="69840"/>
          </a:xfrm>
          <a:prstGeom prst="rect">
            <a:avLst/>
          </a:prstGeom>
          <a:solidFill>
            <a:srgbClr val="990033"/>
          </a:solidFill>
          <a:ln w="9360">
            <a:solidFill>
              <a:srgbClr val="000000"/>
            </a:solidFill>
            <a:miter/>
          </a:ln>
        </p:spPr>
      </p:sp>
      <p:sp>
        <p:nvSpPr>
          <p:cNvPr id="220" name="CustomShape 45"/>
          <p:cNvSpPr/>
          <p:nvPr/>
        </p:nvSpPr>
        <p:spPr>
          <a:xfrm>
            <a:off x="3706920" y="3213000"/>
            <a:ext cx="142920" cy="69840"/>
          </a:xfrm>
          <a:prstGeom prst="rect">
            <a:avLst/>
          </a:prstGeom>
          <a:solidFill>
            <a:srgbClr val="990033"/>
          </a:solidFill>
          <a:ln w="9360">
            <a:solidFill>
              <a:srgbClr val="000000"/>
            </a:solidFill>
            <a:miter/>
          </a:ln>
        </p:spPr>
      </p:sp>
      <p:sp>
        <p:nvSpPr>
          <p:cNvPr id="221" name="CustomShape 46"/>
          <p:cNvSpPr/>
          <p:nvPr/>
        </p:nvSpPr>
        <p:spPr>
          <a:xfrm>
            <a:off x="3346560" y="3284640"/>
            <a:ext cx="142920" cy="69840"/>
          </a:xfrm>
          <a:prstGeom prst="rect">
            <a:avLst/>
          </a:prstGeom>
          <a:solidFill>
            <a:srgbClr val="990033"/>
          </a:solidFill>
          <a:ln w="9360">
            <a:solidFill>
              <a:srgbClr val="000000"/>
            </a:solidFill>
            <a:miter/>
          </a:ln>
        </p:spPr>
      </p:sp>
      <p:sp>
        <p:nvSpPr>
          <p:cNvPr id="222" name="CustomShape 47"/>
          <p:cNvSpPr/>
          <p:nvPr/>
        </p:nvSpPr>
        <p:spPr>
          <a:xfrm>
            <a:off x="3490920" y="3284640"/>
            <a:ext cx="142920" cy="69840"/>
          </a:xfrm>
          <a:prstGeom prst="rect">
            <a:avLst/>
          </a:prstGeom>
          <a:solidFill>
            <a:srgbClr val="990033"/>
          </a:solidFill>
          <a:ln w="9360">
            <a:solidFill>
              <a:srgbClr val="000000"/>
            </a:solidFill>
            <a:miter/>
          </a:ln>
        </p:spPr>
      </p:sp>
      <p:sp>
        <p:nvSpPr>
          <p:cNvPr id="223" name="CustomShape 48"/>
          <p:cNvSpPr/>
          <p:nvPr/>
        </p:nvSpPr>
        <p:spPr>
          <a:xfrm>
            <a:off x="3635280" y="3284640"/>
            <a:ext cx="142920" cy="69840"/>
          </a:xfrm>
          <a:prstGeom prst="rect">
            <a:avLst/>
          </a:prstGeom>
          <a:solidFill>
            <a:srgbClr val="990033"/>
          </a:solidFill>
          <a:ln w="9360">
            <a:solidFill>
              <a:srgbClr val="000000"/>
            </a:solidFill>
            <a:miter/>
          </a:ln>
        </p:spPr>
      </p:sp>
      <p:sp>
        <p:nvSpPr>
          <p:cNvPr id="224" name="CustomShape 49"/>
          <p:cNvSpPr/>
          <p:nvPr/>
        </p:nvSpPr>
        <p:spPr>
          <a:xfrm>
            <a:off x="3778200" y="3284640"/>
            <a:ext cx="69840" cy="71640"/>
          </a:xfrm>
          <a:prstGeom prst="rect">
            <a:avLst/>
          </a:prstGeom>
          <a:solidFill>
            <a:srgbClr val="990033"/>
          </a:solidFill>
          <a:ln w="9360">
            <a:solidFill>
              <a:srgbClr val="000000"/>
            </a:solidFill>
            <a:miter/>
          </a:ln>
        </p:spPr>
      </p:sp>
      <p:sp>
        <p:nvSpPr>
          <p:cNvPr id="225" name="CustomShape 50"/>
          <p:cNvSpPr/>
          <p:nvPr/>
        </p:nvSpPr>
        <p:spPr>
          <a:xfrm>
            <a:off x="3274920" y="3284640"/>
            <a:ext cx="69840" cy="71640"/>
          </a:xfrm>
          <a:prstGeom prst="rect">
            <a:avLst/>
          </a:prstGeom>
          <a:solidFill>
            <a:srgbClr val="990033"/>
          </a:solidFill>
          <a:ln w="9360">
            <a:solidFill>
              <a:srgbClr val="000000"/>
            </a:solidFill>
            <a:miter/>
          </a:ln>
        </p:spPr>
      </p:sp>
      <p:sp>
        <p:nvSpPr>
          <p:cNvPr id="226" name="CustomShape 51"/>
          <p:cNvSpPr/>
          <p:nvPr/>
        </p:nvSpPr>
        <p:spPr>
          <a:xfrm>
            <a:off x="2268360" y="3025800"/>
            <a:ext cx="1005120" cy="5040"/>
          </a:xfrm>
          <a:prstGeom prst="straightConnector1">
            <a:avLst/>
          </a:prstGeom>
          <a:noFill/>
          <a:ln w="9360">
            <a:solidFill>
              <a:srgbClr val="000000"/>
            </a:solidFill>
            <a:miter/>
            <a:tailEnd type="stealth" w="lg" len="lg"/>
          </a:ln>
        </p:spPr>
      </p:sp>
      <p:sp>
        <p:nvSpPr>
          <p:cNvPr id="227" name="CustomShape 52"/>
          <p:cNvSpPr/>
          <p:nvPr/>
        </p:nvSpPr>
        <p:spPr>
          <a:xfrm>
            <a:off x="5003640" y="2637000"/>
            <a:ext cx="142920" cy="69840"/>
          </a:xfrm>
          <a:prstGeom prst="rect">
            <a:avLst/>
          </a:prstGeom>
          <a:solidFill>
            <a:srgbClr val="990033"/>
          </a:solidFill>
          <a:ln w="9360">
            <a:solidFill>
              <a:srgbClr val="000000"/>
            </a:solidFill>
            <a:miter/>
          </a:ln>
        </p:spPr>
      </p:sp>
      <p:sp>
        <p:nvSpPr>
          <p:cNvPr id="228" name="CustomShape 53"/>
          <p:cNvSpPr/>
          <p:nvPr/>
        </p:nvSpPr>
        <p:spPr>
          <a:xfrm>
            <a:off x="5148360" y="2637000"/>
            <a:ext cx="142920" cy="69840"/>
          </a:xfrm>
          <a:prstGeom prst="rect">
            <a:avLst/>
          </a:prstGeom>
          <a:solidFill>
            <a:srgbClr val="990033"/>
          </a:solidFill>
          <a:ln w="9360">
            <a:solidFill>
              <a:srgbClr val="000000"/>
            </a:solidFill>
            <a:miter/>
          </a:ln>
        </p:spPr>
      </p:sp>
      <p:sp>
        <p:nvSpPr>
          <p:cNvPr id="229" name="CustomShape 54"/>
          <p:cNvSpPr/>
          <p:nvPr/>
        </p:nvSpPr>
        <p:spPr>
          <a:xfrm>
            <a:off x="5292720" y="2637000"/>
            <a:ext cx="142920" cy="69840"/>
          </a:xfrm>
          <a:prstGeom prst="rect">
            <a:avLst/>
          </a:prstGeom>
          <a:solidFill>
            <a:srgbClr val="990033"/>
          </a:solidFill>
          <a:ln w="9360">
            <a:solidFill>
              <a:srgbClr val="000000"/>
            </a:solidFill>
            <a:miter/>
          </a:ln>
        </p:spPr>
      </p:sp>
      <p:sp>
        <p:nvSpPr>
          <p:cNvPr id="230" name="CustomShape 55"/>
          <p:cNvSpPr/>
          <p:nvPr/>
        </p:nvSpPr>
        <p:spPr>
          <a:xfrm>
            <a:off x="5435640" y="2637000"/>
            <a:ext cx="142920" cy="69840"/>
          </a:xfrm>
          <a:prstGeom prst="rect">
            <a:avLst/>
          </a:prstGeom>
          <a:solidFill>
            <a:srgbClr val="990033"/>
          </a:solidFill>
          <a:ln w="9360">
            <a:solidFill>
              <a:srgbClr val="000000"/>
            </a:solidFill>
            <a:miter/>
          </a:ln>
        </p:spPr>
      </p:sp>
      <p:sp>
        <p:nvSpPr>
          <p:cNvPr id="231" name="CustomShape 56"/>
          <p:cNvSpPr/>
          <p:nvPr/>
        </p:nvSpPr>
        <p:spPr>
          <a:xfrm>
            <a:off x="5075280" y="2708280"/>
            <a:ext cx="142920" cy="69840"/>
          </a:xfrm>
          <a:prstGeom prst="rect">
            <a:avLst/>
          </a:prstGeom>
          <a:solidFill>
            <a:srgbClr val="990033"/>
          </a:solidFill>
          <a:ln w="9360">
            <a:solidFill>
              <a:srgbClr val="000000"/>
            </a:solidFill>
            <a:miter/>
          </a:ln>
        </p:spPr>
      </p:sp>
      <p:sp>
        <p:nvSpPr>
          <p:cNvPr id="232" name="CustomShape 57"/>
          <p:cNvSpPr/>
          <p:nvPr/>
        </p:nvSpPr>
        <p:spPr>
          <a:xfrm>
            <a:off x="5219640" y="2708280"/>
            <a:ext cx="142920" cy="69840"/>
          </a:xfrm>
          <a:prstGeom prst="rect">
            <a:avLst/>
          </a:prstGeom>
          <a:solidFill>
            <a:srgbClr val="990033"/>
          </a:solidFill>
          <a:ln w="9360">
            <a:solidFill>
              <a:srgbClr val="000000"/>
            </a:solidFill>
            <a:miter/>
          </a:ln>
        </p:spPr>
      </p:sp>
      <p:sp>
        <p:nvSpPr>
          <p:cNvPr id="233" name="CustomShape 58"/>
          <p:cNvSpPr/>
          <p:nvPr/>
        </p:nvSpPr>
        <p:spPr>
          <a:xfrm>
            <a:off x="5364000" y="2708280"/>
            <a:ext cx="142920" cy="69840"/>
          </a:xfrm>
          <a:prstGeom prst="rect">
            <a:avLst/>
          </a:prstGeom>
          <a:solidFill>
            <a:srgbClr val="990033"/>
          </a:solidFill>
          <a:ln w="9360">
            <a:solidFill>
              <a:srgbClr val="000000"/>
            </a:solidFill>
            <a:miter/>
          </a:ln>
        </p:spPr>
      </p:sp>
      <p:sp>
        <p:nvSpPr>
          <p:cNvPr id="234" name="CustomShape 59"/>
          <p:cNvSpPr/>
          <p:nvPr/>
        </p:nvSpPr>
        <p:spPr>
          <a:xfrm>
            <a:off x="5506920" y="2708280"/>
            <a:ext cx="69840" cy="71640"/>
          </a:xfrm>
          <a:prstGeom prst="rect">
            <a:avLst/>
          </a:prstGeom>
          <a:solidFill>
            <a:srgbClr val="990033"/>
          </a:solidFill>
          <a:ln w="9360">
            <a:solidFill>
              <a:srgbClr val="000000"/>
            </a:solidFill>
            <a:miter/>
          </a:ln>
        </p:spPr>
      </p:sp>
      <p:sp>
        <p:nvSpPr>
          <p:cNvPr id="235" name="CustomShape 60"/>
          <p:cNvSpPr/>
          <p:nvPr/>
        </p:nvSpPr>
        <p:spPr>
          <a:xfrm>
            <a:off x="5003640" y="2708280"/>
            <a:ext cx="69840" cy="71640"/>
          </a:xfrm>
          <a:prstGeom prst="rect">
            <a:avLst/>
          </a:prstGeom>
          <a:solidFill>
            <a:srgbClr val="990033"/>
          </a:solidFill>
          <a:ln w="9360">
            <a:solidFill>
              <a:srgbClr val="000000"/>
            </a:solidFill>
            <a:miter/>
          </a:ln>
        </p:spPr>
      </p:sp>
      <p:sp>
        <p:nvSpPr>
          <p:cNvPr id="236" name="CustomShape 61"/>
          <p:cNvSpPr/>
          <p:nvPr/>
        </p:nvSpPr>
        <p:spPr>
          <a:xfrm>
            <a:off x="5003640" y="2779560"/>
            <a:ext cx="142920" cy="69840"/>
          </a:xfrm>
          <a:prstGeom prst="rect">
            <a:avLst/>
          </a:prstGeom>
          <a:solidFill>
            <a:srgbClr val="990033"/>
          </a:solidFill>
          <a:ln w="9360">
            <a:solidFill>
              <a:srgbClr val="000000"/>
            </a:solidFill>
            <a:miter/>
          </a:ln>
        </p:spPr>
      </p:sp>
      <p:sp>
        <p:nvSpPr>
          <p:cNvPr id="237" name="CustomShape 62"/>
          <p:cNvSpPr/>
          <p:nvPr/>
        </p:nvSpPr>
        <p:spPr>
          <a:xfrm>
            <a:off x="5148360" y="2779560"/>
            <a:ext cx="142920" cy="69840"/>
          </a:xfrm>
          <a:prstGeom prst="rect">
            <a:avLst/>
          </a:prstGeom>
          <a:solidFill>
            <a:srgbClr val="990033"/>
          </a:solidFill>
          <a:ln w="9360">
            <a:solidFill>
              <a:srgbClr val="000000"/>
            </a:solidFill>
            <a:miter/>
          </a:ln>
        </p:spPr>
      </p:sp>
      <p:sp>
        <p:nvSpPr>
          <p:cNvPr id="238" name="CustomShape 63"/>
          <p:cNvSpPr/>
          <p:nvPr/>
        </p:nvSpPr>
        <p:spPr>
          <a:xfrm>
            <a:off x="5292720" y="2779560"/>
            <a:ext cx="142920" cy="69840"/>
          </a:xfrm>
          <a:prstGeom prst="rect">
            <a:avLst/>
          </a:prstGeom>
          <a:solidFill>
            <a:srgbClr val="990033"/>
          </a:solidFill>
          <a:ln w="9360">
            <a:solidFill>
              <a:srgbClr val="000000"/>
            </a:solidFill>
            <a:miter/>
          </a:ln>
        </p:spPr>
      </p:sp>
      <p:sp>
        <p:nvSpPr>
          <p:cNvPr id="239" name="CustomShape 64"/>
          <p:cNvSpPr/>
          <p:nvPr/>
        </p:nvSpPr>
        <p:spPr>
          <a:xfrm>
            <a:off x="5435640" y="2779560"/>
            <a:ext cx="142920" cy="69840"/>
          </a:xfrm>
          <a:prstGeom prst="rect">
            <a:avLst/>
          </a:prstGeom>
          <a:solidFill>
            <a:srgbClr val="990033"/>
          </a:solidFill>
          <a:ln w="9360">
            <a:solidFill>
              <a:srgbClr val="000000"/>
            </a:solidFill>
            <a:miter/>
          </a:ln>
        </p:spPr>
      </p:sp>
      <p:sp>
        <p:nvSpPr>
          <p:cNvPr id="240" name="CustomShape 65"/>
          <p:cNvSpPr/>
          <p:nvPr/>
        </p:nvSpPr>
        <p:spPr>
          <a:xfrm>
            <a:off x="5075280" y="2851200"/>
            <a:ext cx="142920" cy="69840"/>
          </a:xfrm>
          <a:prstGeom prst="rect">
            <a:avLst/>
          </a:prstGeom>
          <a:solidFill>
            <a:srgbClr val="990033"/>
          </a:solidFill>
          <a:ln w="9360">
            <a:solidFill>
              <a:srgbClr val="000000"/>
            </a:solidFill>
            <a:miter/>
          </a:ln>
        </p:spPr>
      </p:sp>
      <p:sp>
        <p:nvSpPr>
          <p:cNvPr id="241" name="CustomShape 66"/>
          <p:cNvSpPr/>
          <p:nvPr/>
        </p:nvSpPr>
        <p:spPr>
          <a:xfrm>
            <a:off x="5219640" y="2851200"/>
            <a:ext cx="142920" cy="69840"/>
          </a:xfrm>
          <a:prstGeom prst="rect">
            <a:avLst/>
          </a:prstGeom>
          <a:solidFill>
            <a:srgbClr val="990033"/>
          </a:solidFill>
          <a:ln w="9360">
            <a:solidFill>
              <a:srgbClr val="000000"/>
            </a:solidFill>
            <a:miter/>
          </a:ln>
        </p:spPr>
      </p:sp>
      <p:sp>
        <p:nvSpPr>
          <p:cNvPr id="242" name="CustomShape 67"/>
          <p:cNvSpPr/>
          <p:nvPr/>
        </p:nvSpPr>
        <p:spPr>
          <a:xfrm>
            <a:off x="5364000" y="2851200"/>
            <a:ext cx="142920" cy="69840"/>
          </a:xfrm>
          <a:prstGeom prst="rect">
            <a:avLst/>
          </a:prstGeom>
          <a:solidFill>
            <a:srgbClr val="990033"/>
          </a:solidFill>
          <a:ln w="9360">
            <a:solidFill>
              <a:srgbClr val="000000"/>
            </a:solidFill>
            <a:miter/>
          </a:ln>
        </p:spPr>
      </p:sp>
      <p:sp>
        <p:nvSpPr>
          <p:cNvPr id="243" name="CustomShape 68"/>
          <p:cNvSpPr/>
          <p:nvPr/>
        </p:nvSpPr>
        <p:spPr>
          <a:xfrm>
            <a:off x="5506920" y="2851200"/>
            <a:ext cx="69840" cy="71640"/>
          </a:xfrm>
          <a:prstGeom prst="rect">
            <a:avLst/>
          </a:prstGeom>
          <a:solidFill>
            <a:srgbClr val="990033"/>
          </a:solidFill>
          <a:ln w="9360">
            <a:solidFill>
              <a:srgbClr val="000000"/>
            </a:solidFill>
            <a:miter/>
          </a:ln>
        </p:spPr>
      </p:sp>
      <p:sp>
        <p:nvSpPr>
          <p:cNvPr id="244" name="CustomShape 69"/>
          <p:cNvSpPr/>
          <p:nvPr/>
        </p:nvSpPr>
        <p:spPr>
          <a:xfrm>
            <a:off x="5003640" y="2851200"/>
            <a:ext cx="69840" cy="71640"/>
          </a:xfrm>
          <a:prstGeom prst="rect">
            <a:avLst/>
          </a:prstGeom>
          <a:solidFill>
            <a:srgbClr val="990033"/>
          </a:solidFill>
          <a:ln w="9360">
            <a:solidFill>
              <a:srgbClr val="000000"/>
            </a:solidFill>
            <a:miter/>
          </a:ln>
        </p:spPr>
      </p:sp>
      <p:sp>
        <p:nvSpPr>
          <p:cNvPr id="245" name="CustomShape 70"/>
          <p:cNvSpPr/>
          <p:nvPr/>
        </p:nvSpPr>
        <p:spPr>
          <a:xfrm>
            <a:off x="5003640" y="2924280"/>
            <a:ext cx="142920" cy="69840"/>
          </a:xfrm>
          <a:prstGeom prst="rect">
            <a:avLst/>
          </a:prstGeom>
          <a:solidFill>
            <a:srgbClr val="990033"/>
          </a:solidFill>
          <a:ln w="9360">
            <a:solidFill>
              <a:srgbClr val="000000"/>
            </a:solidFill>
            <a:miter/>
          </a:ln>
        </p:spPr>
      </p:sp>
      <p:sp>
        <p:nvSpPr>
          <p:cNvPr id="246" name="CustomShape 71"/>
          <p:cNvSpPr/>
          <p:nvPr/>
        </p:nvSpPr>
        <p:spPr>
          <a:xfrm>
            <a:off x="5148360" y="2924280"/>
            <a:ext cx="142920" cy="69840"/>
          </a:xfrm>
          <a:prstGeom prst="rect">
            <a:avLst/>
          </a:prstGeom>
          <a:solidFill>
            <a:srgbClr val="990033"/>
          </a:solidFill>
          <a:ln w="9360">
            <a:solidFill>
              <a:srgbClr val="000000"/>
            </a:solidFill>
            <a:miter/>
          </a:ln>
        </p:spPr>
      </p:sp>
      <p:sp>
        <p:nvSpPr>
          <p:cNvPr id="247" name="CustomShape 72"/>
          <p:cNvSpPr/>
          <p:nvPr/>
        </p:nvSpPr>
        <p:spPr>
          <a:xfrm>
            <a:off x="5292720" y="2924280"/>
            <a:ext cx="142920" cy="69840"/>
          </a:xfrm>
          <a:prstGeom prst="rect">
            <a:avLst/>
          </a:prstGeom>
          <a:solidFill>
            <a:srgbClr val="990033"/>
          </a:solidFill>
          <a:ln w="9360">
            <a:solidFill>
              <a:srgbClr val="000000"/>
            </a:solidFill>
            <a:miter/>
          </a:ln>
        </p:spPr>
      </p:sp>
      <p:sp>
        <p:nvSpPr>
          <p:cNvPr id="248" name="CustomShape 73"/>
          <p:cNvSpPr/>
          <p:nvPr/>
        </p:nvSpPr>
        <p:spPr>
          <a:xfrm>
            <a:off x="5435640" y="2924280"/>
            <a:ext cx="142920" cy="69840"/>
          </a:xfrm>
          <a:prstGeom prst="rect">
            <a:avLst/>
          </a:prstGeom>
          <a:solidFill>
            <a:srgbClr val="990033"/>
          </a:solidFill>
          <a:ln w="9360">
            <a:solidFill>
              <a:srgbClr val="000000"/>
            </a:solidFill>
            <a:miter/>
          </a:ln>
        </p:spPr>
      </p:sp>
      <p:sp>
        <p:nvSpPr>
          <p:cNvPr id="249" name="CustomShape 74"/>
          <p:cNvSpPr/>
          <p:nvPr/>
        </p:nvSpPr>
        <p:spPr>
          <a:xfrm>
            <a:off x="5075280" y="2995560"/>
            <a:ext cx="142920" cy="69840"/>
          </a:xfrm>
          <a:prstGeom prst="rect">
            <a:avLst/>
          </a:prstGeom>
          <a:solidFill>
            <a:srgbClr val="990033"/>
          </a:solidFill>
          <a:ln w="9360">
            <a:solidFill>
              <a:srgbClr val="000000"/>
            </a:solidFill>
            <a:miter/>
          </a:ln>
        </p:spPr>
      </p:sp>
      <p:sp>
        <p:nvSpPr>
          <p:cNvPr id="250" name="CustomShape 75"/>
          <p:cNvSpPr/>
          <p:nvPr/>
        </p:nvSpPr>
        <p:spPr>
          <a:xfrm>
            <a:off x="5219640" y="2995560"/>
            <a:ext cx="142920" cy="69840"/>
          </a:xfrm>
          <a:prstGeom prst="rect">
            <a:avLst/>
          </a:prstGeom>
          <a:solidFill>
            <a:srgbClr val="990033"/>
          </a:solidFill>
          <a:ln w="9360">
            <a:solidFill>
              <a:srgbClr val="000000"/>
            </a:solidFill>
            <a:miter/>
          </a:ln>
        </p:spPr>
      </p:sp>
      <p:sp>
        <p:nvSpPr>
          <p:cNvPr id="251" name="CustomShape 76"/>
          <p:cNvSpPr/>
          <p:nvPr/>
        </p:nvSpPr>
        <p:spPr>
          <a:xfrm>
            <a:off x="5364000" y="2995560"/>
            <a:ext cx="142920" cy="69840"/>
          </a:xfrm>
          <a:prstGeom prst="rect">
            <a:avLst/>
          </a:prstGeom>
          <a:solidFill>
            <a:srgbClr val="990033"/>
          </a:solidFill>
          <a:ln w="9360">
            <a:solidFill>
              <a:srgbClr val="000000"/>
            </a:solidFill>
            <a:miter/>
          </a:ln>
        </p:spPr>
      </p:sp>
      <p:sp>
        <p:nvSpPr>
          <p:cNvPr id="252" name="CustomShape 77"/>
          <p:cNvSpPr/>
          <p:nvPr/>
        </p:nvSpPr>
        <p:spPr>
          <a:xfrm>
            <a:off x="5506920" y="2995560"/>
            <a:ext cx="69840" cy="71640"/>
          </a:xfrm>
          <a:prstGeom prst="rect">
            <a:avLst/>
          </a:prstGeom>
          <a:solidFill>
            <a:srgbClr val="990033"/>
          </a:solidFill>
          <a:ln w="9360">
            <a:solidFill>
              <a:srgbClr val="000000"/>
            </a:solidFill>
            <a:miter/>
          </a:ln>
        </p:spPr>
      </p:sp>
      <p:sp>
        <p:nvSpPr>
          <p:cNvPr id="253" name="CustomShape 78"/>
          <p:cNvSpPr/>
          <p:nvPr/>
        </p:nvSpPr>
        <p:spPr>
          <a:xfrm>
            <a:off x="5003640" y="2995560"/>
            <a:ext cx="69840" cy="71640"/>
          </a:xfrm>
          <a:prstGeom prst="rect">
            <a:avLst/>
          </a:prstGeom>
          <a:solidFill>
            <a:srgbClr val="990033"/>
          </a:solidFill>
          <a:ln w="9360">
            <a:solidFill>
              <a:srgbClr val="000000"/>
            </a:solidFill>
            <a:miter/>
          </a:ln>
        </p:spPr>
      </p:sp>
      <p:sp>
        <p:nvSpPr>
          <p:cNvPr id="254" name="CustomShape 79"/>
          <p:cNvSpPr/>
          <p:nvPr/>
        </p:nvSpPr>
        <p:spPr>
          <a:xfrm>
            <a:off x="5003640" y="3068640"/>
            <a:ext cx="142920" cy="69840"/>
          </a:xfrm>
          <a:prstGeom prst="rect">
            <a:avLst/>
          </a:prstGeom>
          <a:solidFill>
            <a:srgbClr val="990033"/>
          </a:solidFill>
          <a:ln w="9360">
            <a:solidFill>
              <a:srgbClr val="000000"/>
            </a:solidFill>
            <a:miter/>
          </a:ln>
        </p:spPr>
      </p:sp>
      <p:sp>
        <p:nvSpPr>
          <p:cNvPr id="255" name="CustomShape 80"/>
          <p:cNvSpPr/>
          <p:nvPr/>
        </p:nvSpPr>
        <p:spPr>
          <a:xfrm>
            <a:off x="5148360" y="3068640"/>
            <a:ext cx="142920" cy="69840"/>
          </a:xfrm>
          <a:prstGeom prst="rect">
            <a:avLst/>
          </a:prstGeom>
          <a:solidFill>
            <a:srgbClr val="990033"/>
          </a:solidFill>
          <a:ln w="9360">
            <a:solidFill>
              <a:srgbClr val="000000"/>
            </a:solidFill>
            <a:miter/>
          </a:ln>
        </p:spPr>
      </p:sp>
      <p:sp>
        <p:nvSpPr>
          <p:cNvPr id="256" name="CustomShape 81"/>
          <p:cNvSpPr/>
          <p:nvPr/>
        </p:nvSpPr>
        <p:spPr>
          <a:xfrm>
            <a:off x="5292720" y="3068640"/>
            <a:ext cx="142920" cy="69840"/>
          </a:xfrm>
          <a:prstGeom prst="rect">
            <a:avLst/>
          </a:prstGeom>
          <a:solidFill>
            <a:srgbClr val="990033"/>
          </a:solidFill>
          <a:ln w="9360">
            <a:solidFill>
              <a:srgbClr val="000000"/>
            </a:solidFill>
            <a:miter/>
          </a:ln>
        </p:spPr>
      </p:sp>
      <p:sp>
        <p:nvSpPr>
          <p:cNvPr id="257" name="CustomShape 82"/>
          <p:cNvSpPr/>
          <p:nvPr/>
        </p:nvSpPr>
        <p:spPr>
          <a:xfrm>
            <a:off x="5435640" y="3068640"/>
            <a:ext cx="142920" cy="69840"/>
          </a:xfrm>
          <a:prstGeom prst="rect">
            <a:avLst/>
          </a:prstGeom>
          <a:solidFill>
            <a:srgbClr val="990033"/>
          </a:solidFill>
          <a:ln w="9360">
            <a:solidFill>
              <a:srgbClr val="000000"/>
            </a:solidFill>
            <a:miter/>
          </a:ln>
        </p:spPr>
      </p:sp>
      <p:sp>
        <p:nvSpPr>
          <p:cNvPr id="258" name="CustomShape 83"/>
          <p:cNvSpPr/>
          <p:nvPr/>
        </p:nvSpPr>
        <p:spPr>
          <a:xfrm>
            <a:off x="5075280" y="3139920"/>
            <a:ext cx="142920" cy="69840"/>
          </a:xfrm>
          <a:prstGeom prst="rect">
            <a:avLst/>
          </a:prstGeom>
          <a:solidFill>
            <a:srgbClr val="990033"/>
          </a:solidFill>
          <a:ln w="9360">
            <a:solidFill>
              <a:srgbClr val="000000"/>
            </a:solidFill>
            <a:miter/>
          </a:ln>
        </p:spPr>
      </p:sp>
      <p:sp>
        <p:nvSpPr>
          <p:cNvPr id="259" name="CustomShape 84"/>
          <p:cNvSpPr/>
          <p:nvPr/>
        </p:nvSpPr>
        <p:spPr>
          <a:xfrm>
            <a:off x="5219640" y="3139920"/>
            <a:ext cx="142920" cy="69840"/>
          </a:xfrm>
          <a:prstGeom prst="rect">
            <a:avLst/>
          </a:prstGeom>
          <a:solidFill>
            <a:srgbClr val="990033"/>
          </a:solidFill>
          <a:ln w="9360">
            <a:solidFill>
              <a:srgbClr val="000000"/>
            </a:solidFill>
            <a:miter/>
          </a:ln>
        </p:spPr>
      </p:sp>
      <p:sp>
        <p:nvSpPr>
          <p:cNvPr id="260" name="CustomShape 85"/>
          <p:cNvSpPr/>
          <p:nvPr/>
        </p:nvSpPr>
        <p:spPr>
          <a:xfrm>
            <a:off x="5364000" y="3139920"/>
            <a:ext cx="142920" cy="69840"/>
          </a:xfrm>
          <a:prstGeom prst="rect">
            <a:avLst/>
          </a:prstGeom>
          <a:solidFill>
            <a:srgbClr val="990033"/>
          </a:solidFill>
          <a:ln w="9360">
            <a:solidFill>
              <a:srgbClr val="000000"/>
            </a:solidFill>
            <a:miter/>
          </a:ln>
        </p:spPr>
      </p:sp>
      <p:sp>
        <p:nvSpPr>
          <p:cNvPr id="261" name="CustomShape 86"/>
          <p:cNvSpPr/>
          <p:nvPr/>
        </p:nvSpPr>
        <p:spPr>
          <a:xfrm>
            <a:off x="5506920" y="3139920"/>
            <a:ext cx="69840" cy="71640"/>
          </a:xfrm>
          <a:prstGeom prst="rect">
            <a:avLst/>
          </a:prstGeom>
          <a:solidFill>
            <a:srgbClr val="990033"/>
          </a:solidFill>
          <a:ln w="9360">
            <a:solidFill>
              <a:srgbClr val="000000"/>
            </a:solidFill>
            <a:miter/>
          </a:ln>
        </p:spPr>
      </p:sp>
      <p:sp>
        <p:nvSpPr>
          <p:cNvPr id="262" name="CustomShape 87"/>
          <p:cNvSpPr/>
          <p:nvPr/>
        </p:nvSpPr>
        <p:spPr>
          <a:xfrm>
            <a:off x="5003640" y="3139920"/>
            <a:ext cx="69840" cy="71640"/>
          </a:xfrm>
          <a:prstGeom prst="rect">
            <a:avLst/>
          </a:prstGeom>
          <a:solidFill>
            <a:srgbClr val="990033"/>
          </a:solidFill>
          <a:ln w="9360">
            <a:solidFill>
              <a:srgbClr val="000000"/>
            </a:solidFill>
            <a:miter/>
          </a:ln>
        </p:spPr>
      </p:sp>
      <p:sp>
        <p:nvSpPr>
          <p:cNvPr id="263" name="CustomShape 88"/>
          <p:cNvSpPr/>
          <p:nvPr/>
        </p:nvSpPr>
        <p:spPr>
          <a:xfrm>
            <a:off x="5003640" y="3213000"/>
            <a:ext cx="142920" cy="69840"/>
          </a:xfrm>
          <a:prstGeom prst="rect">
            <a:avLst/>
          </a:prstGeom>
          <a:solidFill>
            <a:srgbClr val="990033"/>
          </a:solidFill>
          <a:ln w="9360">
            <a:solidFill>
              <a:srgbClr val="000000"/>
            </a:solidFill>
            <a:miter/>
          </a:ln>
        </p:spPr>
      </p:sp>
      <p:sp>
        <p:nvSpPr>
          <p:cNvPr id="264" name="CustomShape 89"/>
          <p:cNvSpPr/>
          <p:nvPr/>
        </p:nvSpPr>
        <p:spPr>
          <a:xfrm>
            <a:off x="5148360" y="3213000"/>
            <a:ext cx="142920" cy="69840"/>
          </a:xfrm>
          <a:prstGeom prst="rect">
            <a:avLst/>
          </a:prstGeom>
          <a:solidFill>
            <a:srgbClr val="990033"/>
          </a:solidFill>
          <a:ln w="9360">
            <a:solidFill>
              <a:srgbClr val="000000"/>
            </a:solidFill>
            <a:miter/>
          </a:ln>
        </p:spPr>
      </p:sp>
      <p:sp>
        <p:nvSpPr>
          <p:cNvPr id="265" name="CustomShape 90"/>
          <p:cNvSpPr/>
          <p:nvPr/>
        </p:nvSpPr>
        <p:spPr>
          <a:xfrm>
            <a:off x="5292720" y="3213000"/>
            <a:ext cx="142920" cy="69840"/>
          </a:xfrm>
          <a:prstGeom prst="rect">
            <a:avLst/>
          </a:prstGeom>
          <a:solidFill>
            <a:srgbClr val="990033"/>
          </a:solidFill>
          <a:ln w="9360">
            <a:solidFill>
              <a:srgbClr val="000000"/>
            </a:solidFill>
            <a:miter/>
          </a:ln>
        </p:spPr>
      </p:sp>
      <p:sp>
        <p:nvSpPr>
          <p:cNvPr id="266" name="CustomShape 91"/>
          <p:cNvSpPr/>
          <p:nvPr/>
        </p:nvSpPr>
        <p:spPr>
          <a:xfrm>
            <a:off x="5435640" y="3213000"/>
            <a:ext cx="142920" cy="69840"/>
          </a:xfrm>
          <a:prstGeom prst="rect">
            <a:avLst/>
          </a:prstGeom>
          <a:solidFill>
            <a:srgbClr val="990033"/>
          </a:solidFill>
          <a:ln w="9360">
            <a:solidFill>
              <a:srgbClr val="000000"/>
            </a:solidFill>
            <a:miter/>
          </a:ln>
        </p:spPr>
      </p:sp>
      <p:sp>
        <p:nvSpPr>
          <p:cNvPr id="267" name="CustomShape 92"/>
          <p:cNvSpPr/>
          <p:nvPr/>
        </p:nvSpPr>
        <p:spPr>
          <a:xfrm>
            <a:off x="5075280" y="3284640"/>
            <a:ext cx="142920" cy="69840"/>
          </a:xfrm>
          <a:prstGeom prst="rect">
            <a:avLst/>
          </a:prstGeom>
          <a:solidFill>
            <a:srgbClr val="990033"/>
          </a:solidFill>
          <a:ln w="9360">
            <a:solidFill>
              <a:srgbClr val="000000"/>
            </a:solidFill>
            <a:miter/>
          </a:ln>
        </p:spPr>
      </p:sp>
      <p:sp>
        <p:nvSpPr>
          <p:cNvPr id="268" name="CustomShape 93"/>
          <p:cNvSpPr/>
          <p:nvPr/>
        </p:nvSpPr>
        <p:spPr>
          <a:xfrm>
            <a:off x="5219640" y="3284640"/>
            <a:ext cx="142920" cy="69840"/>
          </a:xfrm>
          <a:prstGeom prst="rect">
            <a:avLst/>
          </a:prstGeom>
          <a:solidFill>
            <a:srgbClr val="990033"/>
          </a:solidFill>
          <a:ln w="9360">
            <a:solidFill>
              <a:srgbClr val="000000"/>
            </a:solidFill>
            <a:miter/>
          </a:ln>
        </p:spPr>
      </p:sp>
      <p:sp>
        <p:nvSpPr>
          <p:cNvPr id="269" name="CustomShape 94"/>
          <p:cNvSpPr/>
          <p:nvPr/>
        </p:nvSpPr>
        <p:spPr>
          <a:xfrm>
            <a:off x="5364000" y="3284640"/>
            <a:ext cx="142920" cy="69840"/>
          </a:xfrm>
          <a:prstGeom prst="rect">
            <a:avLst/>
          </a:prstGeom>
          <a:solidFill>
            <a:srgbClr val="990033"/>
          </a:solidFill>
          <a:ln w="9360">
            <a:solidFill>
              <a:srgbClr val="000000"/>
            </a:solidFill>
            <a:miter/>
          </a:ln>
        </p:spPr>
      </p:sp>
      <p:sp>
        <p:nvSpPr>
          <p:cNvPr id="270" name="CustomShape 95"/>
          <p:cNvSpPr/>
          <p:nvPr/>
        </p:nvSpPr>
        <p:spPr>
          <a:xfrm>
            <a:off x="5506920" y="3284640"/>
            <a:ext cx="69840" cy="71640"/>
          </a:xfrm>
          <a:prstGeom prst="rect">
            <a:avLst/>
          </a:prstGeom>
          <a:solidFill>
            <a:srgbClr val="990033"/>
          </a:solidFill>
          <a:ln w="9360">
            <a:solidFill>
              <a:srgbClr val="000000"/>
            </a:solidFill>
            <a:miter/>
          </a:ln>
        </p:spPr>
      </p:sp>
      <p:sp>
        <p:nvSpPr>
          <p:cNvPr id="271" name="CustomShape 96"/>
          <p:cNvSpPr/>
          <p:nvPr/>
        </p:nvSpPr>
        <p:spPr>
          <a:xfrm>
            <a:off x="5003640" y="3284640"/>
            <a:ext cx="69840" cy="71640"/>
          </a:xfrm>
          <a:prstGeom prst="rect">
            <a:avLst/>
          </a:prstGeom>
          <a:solidFill>
            <a:srgbClr val="990033"/>
          </a:solidFill>
          <a:ln w="9360">
            <a:solidFill>
              <a:srgbClr val="000000"/>
            </a:solidFill>
            <a:miter/>
          </a:ln>
        </p:spPr>
      </p:sp>
      <p:sp>
        <p:nvSpPr>
          <p:cNvPr id="272" name="CustomShape 97"/>
          <p:cNvSpPr/>
          <p:nvPr/>
        </p:nvSpPr>
        <p:spPr>
          <a:xfrm>
            <a:off x="3849840" y="3032280"/>
            <a:ext cx="1152720" cy="360"/>
          </a:xfrm>
          <a:prstGeom prst="straightConnector1">
            <a:avLst/>
          </a:prstGeom>
          <a:noFill/>
          <a:ln w="9360">
            <a:solidFill>
              <a:srgbClr val="000000"/>
            </a:solidFill>
            <a:miter/>
            <a:tailEnd type="stealth" w="lg" len="lg"/>
          </a:ln>
        </p:spPr>
      </p:sp>
      <p:sp>
        <p:nvSpPr>
          <p:cNvPr id="273" name="CustomShape 98"/>
          <p:cNvSpPr/>
          <p:nvPr/>
        </p:nvSpPr>
        <p:spPr>
          <a:xfrm>
            <a:off x="5543640" y="2995560"/>
            <a:ext cx="1114560" cy="1800"/>
          </a:xfrm>
          <a:prstGeom prst="straightConnector1">
            <a:avLst/>
          </a:prstGeom>
          <a:noFill/>
          <a:ln w="9360">
            <a:solidFill>
              <a:srgbClr val="000000"/>
            </a:solidFill>
            <a:miter/>
            <a:tailEnd type="stealth" w="lg" len="lg"/>
          </a:ln>
        </p:spPr>
      </p:sp>
      <p:sp>
        <p:nvSpPr>
          <p:cNvPr id="274" name="CustomShape 99"/>
          <p:cNvSpPr/>
          <p:nvPr/>
        </p:nvSpPr>
        <p:spPr>
          <a:xfrm>
            <a:off x="2556000" y="2781360"/>
            <a:ext cx="430200" cy="430200"/>
          </a:xfrm>
          <a:prstGeom prst="ellipse">
            <a:avLst/>
          </a:prstGeom>
          <a:solidFill>
            <a:srgbClr val="FFFF99"/>
          </a:solidFill>
          <a:ln w="9360">
            <a:solidFill>
              <a:srgbClr val="000000"/>
            </a:solidFill>
            <a:miter/>
          </a:ln>
        </p:spPr>
        <p:txBody>
          <a:bodyPr wrap="none" lIns="90000" tIns="45000" rIns="90000" bIns="45000" anchor="ctr"/>
          <a:lstStyle/>
          <a:p>
            <a:pPr algn="ctr">
              <a:lnSpc>
                <a:spcPct val="100000"/>
              </a:lnSpc>
            </a:pPr>
            <a:r>
              <a:rPr lang="en-US">
                <a:solidFill>
                  <a:srgbClr val="000000"/>
                </a:solidFill>
                <a:latin typeface="Gill Sans MT"/>
              </a:rPr>
              <a:t>1</a:t>
            </a:r>
            <a:endParaRPr/>
          </a:p>
        </p:txBody>
      </p:sp>
      <p:sp>
        <p:nvSpPr>
          <p:cNvPr id="275" name="CustomShape 100"/>
          <p:cNvSpPr/>
          <p:nvPr/>
        </p:nvSpPr>
        <p:spPr>
          <a:xfrm>
            <a:off x="4211640" y="2781360"/>
            <a:ext cx="430200" cy="430200"/>
          </a:xfrm>
          <a:prstGeom prst="ellipse">
            <a:avLst/>
          </a:prstGeom>
          <a:solidFill>
            <a:srgbClr val="FFFF99"/>
          </a:solidFill>
          <a:ln w="9360">
            <a:solidFill>
              <a:srgbClr val="000000"/>
            </a:solidFill>
            <a:miter/>
          </a:ln>
        </p:spPr>
        <p:txBody>
          <a:bodyPr wrap="none" lIns="90000" tIns="45000" rIns="90000" bIns="45000" anchor="ctr"/>
          <a:lstStyle/>
          <a:p>
            <a:pPr algn="ctr">
              <a:lnSpc>
                <a:spcPct val="100000"/>
              </a:lnSpc>
            </a:pPr>
            <a:r>
              <a:rPr lang="en-US">
                <a:solidFill>
                  <a:srgbClr val="000000"/>
                </a:solidFill>
                <a:latin typeface="Gill Sans MT"/>
              </a:rPr>
              <a:t>2</a:t>
            </a:r>
            <a:endParaRPr/>
          </a:p>
        </p:txBody>
      </p:sp>
      <p:sp>
        <p:nvSpPr>
          <p:cNvPr id="276" name="CustomShape 101"/>
          <p:cNvSpPr/>
          <p:nvPr/>
        </p:nvSpPr>
        <p:spPr>
          <a:xfrm>
            <a:off x="5796000" y="2781360"/>
            <a:ext cx="430200" cy="430200"/>
          </a:xfrm>
          <a:prstGeom prst="ellipse">
            <a:avLst/>
          </a:prstGeom>
          <a:solidFill>
            <a:srgbClr val="FFFF99"/>
          </a:solidFill>
          <a:ln w="9360">
            <a:solidFill>
              <a:srgbClr val="000000"/>
            </a:solidFill>
            <a:miter/>
          </a:ln>
        </p:spPr>
        <p:txBody>
          <a:bodyPr wrap="none" lIns="90000" tIns="45000" rIns="90000" bIns="45000" anchor="ctr"/>
          <a:lstStyle/>
          <a:p>
            <a:pPr algn="ctr">
              <a:lnSpc>
                <a:spcPct val="100000"/>
              </a:lnSpc>
            </a:pPr>
            <a:r>
              <a:rPr lang="en-US">
                <a:solidFill>
                  <a:srgbClr val="000000"/>
                </a:solidFill>
                <a:latin typeface="Gill Sans MT"/>
              </a:rPr>
              <a:t>3</a:t>
            </a:r>
            <a:endParaRPr/>
          </a:p>
        </p:txBody>
      </p:sp>
      <p:sp>
        <p:nvSpPr>
          <p:cNvPr id="277" name="CustomShape 102"/>
          <p:cNvSpPr/>
          <p:nvPr/>
        </p:nvSpPr>
        <p:spPr>
          <a:xfrm>
            <a:off x="4572000" y="1341360"/>
            <a:ext cx="1438560" cy="1185840"/>
          </a:xfrm>
          <a:prstGeom prst="rect">
            <a:avLst/>
          </a:prstGeom>
          <a:noFill/>
          <a:ln>
            <a:noFill/>
          </a:ln>
        </p:spPr>
        <p:txBody>
          <a:bodyPr lIns="90000" tIns="45000" rIns="90000" bIns="45000"/>
          <a:lstStyle/>
          <a:p>
            <a:pPr algn="ctr">
              <a:lnSpc>
                <a:spcPct val="100000"/>
              </a:lnSpc>
            </a:pPr>
            <a:r>
              <a:rPr lang="en-US" dirty="0">
                <a:solidFill>
                  <a:srgbClr val="000000"/>
                </a:solidFill>
                <a:latin typeface="Gill Sans MT"/>
              </a:rPr>
              <a:t>Barrera de </a:t>
            </a:r>
            <a:r>
              <a:rPr lang="en-US" dirty="0" err="1">
                <a:solidFill>
                  <a:srgbClr val="000000"/>
                </a:solidFill>
                <a:latin typeface="Gill Sans MT"/>
              </a:rPr>
              <a:t>seguridad</a:t>
            </a:r>
            <a:r>
              <a:rPr lang="en-US" dirty="0">
                <a:solidFill>
                  <a:srgbClr val="000000"/>
                </a:solidFill>
                <a:latin typeface="Gill Sans MT"/>
              </a:rPr>
              <a:t> de los </a:t>
            </a:r>
            <a:r>
              <a:rPr lang="en-US" dirty="0" err="1">
                <a:solidFill>
                  <a:srgbClr val="000000"/>
                </a:solidFill>
                <a:latin typeface="Gill Sans MT"/>
              </a:rPr>
              <a:t>datos</a:t>
            </a:r>
            <a:endParaRPr dirty="0"/>
          </a:p>
        </p:txBody>
      </p:sp>
      <p:sp>
        <p:nvSpPr>
          <p:cNvPr id="278" name="CustomShape 103"/>
          <p:cNvSpPr/>
          <p:nvPr/>
        </p:nvSpPr>
        <p:spPr>
          <a:xfrm>
            <a:off x="6661080" y="1557360"/>
            <a:ext cx="1870200" cy="912240"/>
          </a:xfrm>
          <a:prstGeom prst="rect">
            <a:avLst/>
          </a:prstGeom>
          <a:noFill/>
          <a:ln>
            <a:noFill/>
          </a:ln>
        </p:spPr>
        <p:txBody>
          <a:bodyPr lIns="90000" tIns="45000" rIns="90000" bIns="45000"/>
          <a:lstStyle/>
          <a:p>
            <a:pPr algn="ctr">
              <a:lnSpc>
                <a:spcPct val="100000"/>
              </a:lnSpc>
            </a:pPr>
            <a:r>
              <a:rPr lang="en-US">
                <a:solidFill>
                  <a:srgbClr val="000000"/>
                </a:solidFill>
                <a:latin typeface="Gill Sans MT"/>
              </a:rPr>
              <a:t>Acceso seguro a los datos del servidor</a:t>
            </a:r>
            <a:endParaRPr/>
          </a:p>
        </p:txBody>
      </p:sp>
      <p:sp>
        <p:nvSpPr>
          <p:cNvPr id="279" name="CustomShape 104"/>
          <p:cNvSpPr/>
          <p:nvPr/>
        </p:nvSpPr>
        <p:spPr>
          <a:xfrm>
            <a:off x="1432800" y="4630680"/>
            <a:ext cx="4380120" cy="1308960"/>
          </a:xfrm>
          <a:prstGeom prst="rect">
            <a:avLst/>
          </a:prstGeom>
          <a:noFill/>
          <a:ln>
            <a:noFill/>
          </a:ln>
        </p:spPr>
        <p:txBody>
          <a:bodyPr wrap="none" lIns="90000" tIns="45000" rIns="90000" bIns="45000"/>
          <a:lstStyle/>
          <a:p>
            <a:pPr>
              <a:lnSpc>
                <a:spcPct val="100000"/>
              </a:lnSpc>
            </a:pPr>
            <a:r>
              <a:rPr lang="en-US" sz="2000">
                <a:solidFill>
                  <a:srgbClr val="000000"/>
                </a:solidFill>
                <a:latin typeface="Gill Sans MT"/>
              </a:rPr>
              <a:t>Por ejemplo:</a:t>
            </a:r>
            <a:endParaRPr/>
          </a:p>
          <a:p>
            <a:pPr>
              <a:lnSpc>
                <a:spcPct val="100000"/>
              </a:lnSpc>
            </a:pPr>
            <a:r>
              <a:rPr lang="en-US" sz="2000">
                <a:solidFill>
                  <a:srgbClr val="000000"/>
                </a:solidFill>
                <a:latin typeface="Gill Sans MT"/>
              </a:rPr>
              <a:t>User/password</a:t>
            </a:r>
            <a:endParaRPr/>
          </a:p>
          <a:p>
            <a:pPr>
              <a:lnSpc>
                <a:spcPct val="100000"/>
              </a:lnSpc>
            </a:pPr>
            <a:r>
              <a:rPr lang="en-US" sz="2000">
                <a:solidFill>
                  <a:srgbClr val="000000"/>
                </a:solidFill>
                <a:latin typeface="Gill Sans MT"/>
              </a:rPr>
              <a:t>Espacio de disco para un usuario</a:t>
            </a:r>
            <a:endParaRPr/>
          </a:p>
          <a:p>
            <a:pPr>
              <a:lnSpc>
                <a:spcPct val="100000"/>
              </a:lnSpc>
            </a:pPr>
            <a:r>
              <a:rPr lang="en-US" sz="2000">
                <a:solidFill>
                  <a:srgbClr val="000000"/>
                </a:solidFill>
                <a:latin typeface="Gill Sans MT"/>
              </a:rPr>
              <a:t>Operaciones que puede realizar</a:t>
            </a:r>
            <a:endParaRPr/>
          </a:p>
        </p:txBody>
      </p:sp>
      <p:sp>
        <p:nvSpPr>
          <p:cNvPr id="280" name="CustomShape 105"/>
          <p:cNvSpPr/>
          <p:nvPr/>
        </p:nvSpPr>
        <p:spPr>
          <a:xfrm>
            <a:off x="2771640" y="3213000"/>
            <a:ext cx="360" cy="1295640"/>
          </a:xfrm>
          <a:prstGeom prst="straightConnector1">
            <a:avLst/>
          </a:prstGeom>
          <a:noFill/>
          <a:ln w="9360">
            <a:solidFill>
              <a:srgbClr val="000000"/>
            </a:solidFill>
            <a:miter/>
            <a:tailEnd type="stealth" w="lg" len="lg"/>
          </a:ln>
        </p:spPr>
      </p:sp>
      <p:sp>
        <p:nvSpPr>
          <p:cNvPr id="281" name="CustomShape 106"/>
          <p:cNvSpPr/>
          <p:nvPr/>
        </p:nvSpPr>
        <p:spPr>
          <a:xfrm>
            <a:off x="3499200" y="3838680"/>
            <a:ext cx="5114880" cy="699120"/>
          </a:xfrm>
          <a:prstGeom prst="rect">
            <a:avLst/>
          </a:prstGeom>
          <a:noFill/>
          <a:ln>
            <a:noFill/>
          </a:ln>
        </p:spPr>
        <p:txBody>
          <a:bodyPr wrap="none" lIns="90000" tIns="45000" rIns="90000" bIns="45000"/>
          <a:lstStyle/>
          <a:p>
            <a:pPr>
              <a:lnSpc>
                <a:spcPct val="100000"/>
              </a:lnSpc>
            </a:pPr>
            <a:r>
              <a:rPr lang="en-US" sz="2000">
                <a:solidFill>
                  <a:srgbClr val="000000"/>
                </a:solidFill>
                <a:latin typeface="Gill Sans MT"/>
              </a:rPr>
              <a:t>Por ejemplo:</a:t>
            </a:r>
            <a:endParaRPr/>
          </a:p>
          <a:p>
            <a:pPr>
              <a:lnSpc>
                <a:spcPct val="100000"/>
              </a:lnSpc>
            </a:pPr>
            <a:r>
              <a:rPr lang="en-US" sz="2000">
                <a:solidFill>
                  <a:srgbClr val="000000"/>
                </a:solidFill>
                <a:latin typeface="Gill Sans MT"/>
              </a:rPr>
              <a:t>GRANT SELECT ON Diplo01.Empleados</a:t>
            </a:r>
            <a:endParaRPr/>
          </a:p>
        </p:txBody>
      </p:sp>
      <p:sp>
        <p:nvSpPr>
          <p:cNvPr id="282" name="CustomShape 107"/>
          <p:cNvSpPr/>
          <p:nvPr/>
        </p:nvSpPr>
        <p:spPr>
          <a:xfrm>
            <a:off x="4427640" y="3213000"/>
            <a:ext cx="360" cy="503280"/>
          </a:xfrm>
          <a:prstGeom prst="straightConnector1">
            <a:avLst/>
          </a:prstGeom>
          <a:noFill/>
          <a:ln w="9360">
            <a:solidFill>
              <a:srgbClr val="000000"/>
            </a:solidFill>
            <a:miter/>
            <a:tailEnd type="stealth" w="lg" len="lg"/>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354564" y="0"/>
            <a:ext cx="8187157" cy="898071"/>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Diseño Físico</a:t>
            </a:r>
            <a:endParaRPr lang="es-ES" dirty="0"/>
          </a:p>
        </p:txBody>
      </p:sp>
      <p:sp>
        <p:nvSpPr>
          <p:cNvPr id="169" name="CustomShape 2"/>
          <p:cNvSpPr/>
          <p:nvPr/>
        </p:nvSpPr>
        <p:spPr>
          <a:xfrm>
            <a:off x="354564" y="1159329"/>
            <a:ext cx="8434874" cy="5257799"/>
          </a:xfrm>
          <a:prstGeom prst="rect">
            <a:avLst/>
          </a:prstGeom>
          <a:noFill/>
          <a:ln>
            <a:noFill/>
          </a:ln>
        </p:spPr>
        <p:txBody>
          <a:bodyPr lIns="90000" tIns="45000" rIns="90000" bIns="45000">
            <a:normAutofit/>
          </a:bodyPr>
          <a:lstStyle/>
          <a:p>
            <a:r>
              <a:rPr lang="es-ES" sz="3200" dirty="0">
                <a:solidFill>
                  <a:srgbClr val="000000"/>
                </a:solidFill>
              </a:rPr>
              <a:t>Es la etapa final del diseño, durante la que se proporcionan especificaciones suplementarias para el almacenamiento y acceso a la base de datos.</a:t>
            </a:r>
          </a:p>
          <a:p>
            <a:endParaRPr lang="es-ES" sz="3200" dirty="0">
              <a:solidFill>
                <a:srgbClr val="000000"/>
              </a:solidFill>
            </a:endParaRPr>
          </a:p>
          <a:p>
            <a:r>
              <a:rPr lang="es-ES" sz="3200" dirty="0">
                <a:solidFill>
                  <a:srgbClr val="000000"/>
                </a:solidFill>
              </a:rPr>
              <a:t>En esta fase preparamos las especificaciones de la base de datos en términos de estructuras físicas de almacenamiento, ubicación del registro e índices.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2"/>
          <p:cNvSpPr/>
          <p:nvPr/>
        </p:nvSpPr>
        <p:spPr>
          <a:xfrm>
            <a:off x="218365" y="968991"/>
            <a:ext cx="8741676" cy="5282519"/>
          </a:xfrm>
          <a:prstGeom prst="rect">
            <a:avLst/>
          </a:prstGeom>
          <a:noFill/>
          <a:ln>
            <a:noFill/>
          </a:ln>
        </p:spPr>
        <p:txBody>
          <a:bodyPr lIns="90000" tIns="45000" rIns="90000" bIns="45000"/>
          <a:lstStyle/>
          <a:p>
            <a:pPr marL="457200" indent="-457200">
              <a:lnSpc>
                <a:spcPct val="90000"/>
              </a:lnSpc>
              <a:buSzPct val="80000"/>
              <a:buFont typeface="Arial" panose="020B0604020202020204" pitchFamily="34" charset="0"/>
              <a:buChar char="•"/>
            </a:pPr>
            <a:r>
              <a:rPr lang="es-ES" sz="2800" dirty="0">
                <a:solidFill>
                  <a:srgbClr val="000000"/>
                </a:solidFill>
                <a:latin typeface="Gill Sans MT"/>
              </a:rPr>
              <a:t>De Datos: Son el derecho que tiene un usuario para ejecutar una sentencia SQL</a:t>
            </a:r>
            <a:endParaRPr lang="es-ES" dirty="0"/>
          </a:p>
          <a:p>
            <a:pPr marL="457200" indent="-457200">
              <a:lnSpc>
                <a:spcPct val="90000"/>
              </a:lnSpc>
              <a:buSzPct val="80000"/>
              <a:buFont typeface="Arial" panose="020B0604020202020204" pitchFamily="34" charset="0"/>
              <a:buChar char="•"/>
            </a:pPr>
            <a:r>
              <a:rPr lang="es-ES" sz="2800" dirty="0">
                <a:solidFill>
                  <a:srgbClr val="000000"/>
                </a:solidFill>
                <a:latin typeface="Gill Sans MT"/>
              </a:rPr>
              <a:t>El Administrador de la base de datos (DBA) tiene todos los privilegios y puede otorgar privilegios a otros usuarios</a:t>
            </a:r>
            <a:endParaRPr lang="es-ES" dirty="0"/>
          </a:p>
          <a:p>
            <a:pPr marL="457200" indent="-457200">
              <a:lnSpc>
                <a:spcPct val="90000"/>
              </a:lnSpc>
              <a:buSzPct val="80000"/>
              <a:buFont typeface="Arial" panose="020B0604020202020204" pitchFamily="34" charset="0"/>
              <a:buChar char="•"/>
            </a:pPr>
            <a:r>
              <a:rPr lang="es-ES" sz="2800" dirty="0">
                <a:solidFill>
                  <a:srgbClr val="000000"/>
                </a:solidFill>
                <a:latin typeface="Gill Sans MT"/>
              </a:rPr>
              <a:t>Los </a:t>
            </a:r>
            <a:r>
              <a:rPr lang="es-ES" sz="2800" b="1" dirty="0">
                <a:solidFill>
                  <a:srgbClr val="000000"/>
                </a:solidFill>
                <a:latin typeface="Gill Sans MT"/>
              </a:rPr>
              <a:t>privilegios del sistema</a:t>
            </a:r>
            <a:r>
              <a:rPr lang="es-ES" sz="2800" dirty="0">
                <a:solidFill>
                  <a:srgbClr val="000000"/>
                </a:solidFill>
                <a:latin typeface="Gill Sans MT"/>
              </a:rPr>
              <a:t> dan acceso a la base de datos</a:t>
            </a:r>
            <a:endParaRPr lang="es-ES" dirty="0"/>
          </a:p>
          <a:p>
            <a:pPr marL="457200" indent="-457200">
              <a:lnSpc>
                <a:spcPct val="90000"/>
              </a:lnSpc>
              <a:buSzPct val="80000"/>
              <a:buFont typeface="Arial" panose="020B0604020202020204" pitchFamily="34" charset="0"/>
              <a:buChar char="•"/>
            </a:pPr>
            <a:r>
              <a:rPr lang="es-ES" sz="2800" dirty="0">
                <a:solidFill>
                  <a:srgbClr val="000000"/>
                </a:solidFill>
                <a:latin typeface="Gill Sans MT"/>
              </a:rPr>
              <a:t>Los </a:t>
            </a:r>
            <a:r>
              <a:rPr lang="es-ES" sz="2800" b="1" dirty="0">
                <a:solidFill>
                  <a:srgbClr val="000000"/>
                </a:solidFill>
                <a:latin typeface="Gill Sans MT"/>
              </a:rPr>
              <a:t>privilegios de objeto</a:t>
            </a:r>
            <a:r>
              <a:rPr lang="es-ES" sz="2800" dirty="0">
                <a:solidFill>
                  <a:srgbClr val="000000"/>
                </a:solidFill>
                <a:latin typeface="Gill Sans MT"/>
              </a:rPr>
              <a:t> dan la capacidad de manipular el contenido de los objetos de la base de datos</a:t>
            </a:r>
            <a:endParaRPr lang="es-ES" dirty="0"/>
          </a:p>
          <a:p>
            <a:pPr marL="457200" indent="-457200">
              <a:lnSpc>
                <a:spcPct val="90000"/>
              </a:lnSpc>
              <a:buSzPct val="80000"/>
              <a:buFont typeface="Arial" panose="020B0604020202020204" pitchFamily="34" charset="0"/>
              <a:buChar char="•"/>
            </a:pPr>
            <a:r>
              <a:rPr lang="es-ES" sz="2800" dirty="0">
                <a:solidFill>
                  <a:srgbClr val="000000"/>
                </a:solidFill>
                <a:latin typeface="Gill Sans MT"/>
              </a:rPr>
              <a:t>Los usuarios pueden dar privilegios a otros usuarios o a roles (grupos de usuarios)</a:t>
            </a:r>
            <a:endParaRPr lang="es-ES" dirty="0"/>
          </a:p>
          <a:p>
            <a:pPr>
              <a:lnSpc>
                <a:spcPct val="100000"/>
              </a:lnSpc>
            </a:pPr>
            <a:endParaRPr dirty="0"/>
          </a:p>
        </p:txBody>
      </p:sp>
      <p:sp>
        <p:nvSpPr>
          <p:cNvPr id="4" name="CustomShape 1">
            <a:extLst>
              <a:ext uri="{FF2B5EF4-FFF2-40B4-BE49-F238E27FC236}">
                <a16:creationId xmlns:a16="http://schemas.microsoft.com/office/drawing/2014/main" id="{8156A792-B31B-4BD4-8A5D-8280B6C5BAA7}"/>
              </a:ext>
            </a:extLst>
          </p:cNvPr>
          <p:cNvSpPr/>
          <p:nvPr/>
        </p:nvSpPr>
        <p:spPr>
          <a:xfrm>
            <a:off x="822960" y="0"/>
            <a:ext cx="7498080" cy="78408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Seguridad</a:t>
            </a:r>
            <a:endParaRPr lang="es-A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CustomShape 1"/>
          <p:cNvSpPr/>
          <p:nvPr/>
        </p:nvSpPr>
        <p:spPr>
          <a:xfrm>
            <a:off x="822960" y="0"/>
            <a:ext cx="7498080" cy="777922"/>
          </a:xfrm>
          <a:prstGeom prst="rect">
            <a:avLst/>
          </a:prstGeom>
          <a:noFill/>
          <a:ln>
            <a:noFill/>
          </a:ln>
        </p:spPr>
        <p:txBody>
          <a:bodyPr lIns="90000" tIns="45000" rIns="90000" bIns="45000" anchor="ctr"/>
          <a:lstStyle/>
          <a:p>
            <a:pPr algn="ctr">
              <a:lnSpc>
                <a:spcPct val="100000"/>
              </a:lnSpc>
            </a:pPr>
            <a:r>
              <a:rPr lang="en-US" sz="4300" dirty="0">
                <a:solidFill>
                  <a:srgbClr val="572314"/>
                </a:solidFill>
                <a:latin typeface="Gill Sans MT"/>
              </a:rPr>
              <a:t>Grants</a:t>
            </a:r>
            <a:endParaRPr dirty="0"/>
          </a:p>
        </p:txBody>
      </p:sp>
      <p:sp>
        <p:nvSpPr>
          <p:cNvPr id="286" name="CustomShape 2"/>
          <p:cNvSpPr/>
          <p:nvPr/>
        </p:nvSpPr>
        <p:spPr>
          <a:xfrm>
            <a:off x="373224" y="941696"/>
            <a:ext cx="8559816" cy="5305384"/>
          </a:xfrm>
          <a:prstGeom prst="rect">
            <a:avLst/>
          </a:prstGeom>
          <a:noFill/>
          <a:ln>
            <a:noFill/>
          </a:ln>
        </p:spPr>
        <p:txBody>
          <a:bodyPr lIns="90000" tIns="45000" rIns="90000" bIns="45000"/>
          <a:lstStyle/>
          <a:p>
            <a:pPr>
              <a:lnSpc>
                <a:spcPct val="80000"/>
              </a:lnSpc>
            </a:pPr>
            <a:r>
              <a:rPr lang="es-AR" sz="2800" b="1" dirty="0">
                <a:solidFill>
                  <a:srgbClr val="000000"/>
                </a:solidFill>
              </a:rPr>
              <a:t>GRANT Privilegio [, Privilegio2, …]</a:t>
            </a:r>
            <a:endParaRPr lang="es-AR" sz="3600" b="1" dirty="0"/>
          </a:p>
          <a:p>
            <a:pPr>
              <a:lnSpc>
                <a:spcPct val="80000"/>
              </a:lnSpc>
            </a:pPr>
            <a:r>
              <a:rPr lang="es-AR" sz="2800" b="1" dirty="0">
                <a:solidFill>
                  <a:srgbClr val="000000"/>
                </a:solidFill>
              </a:rPr>
              <a:t>	TO Usuario1 [, Usuario2 | Rol, PUBLIC …]</a:t>
            </a:r>
            <a:endParaRPr lang="es-AR" sz="3600" b="1" dirty="0"/>
          </a:p>
          <a:p>
            <a:pPr>
              <a:lnSpc>
                <a:spcPct val="80000"/>
              </a:lnSpc>
            </a:pPr>
            <a:r>
              <a:rPr lang="es-AR" sz="2800" b="1" dirty="0">
                <a:solidFill>
                  <a:srgbClr val="000000"/>
                </a:solidFill>
              </a:rPr>
              <a:t>	[WITH ADMIN OPTION];</a:t>
            </a:r>
            <a:endParaRPr lang="es-AR" sz="3600" b="1" dirty="0"/>
          </a:p>
          <a:p>
            <a:pPr>
              <a:lnSpc>
                <a:spcPct val="80000"/>
              </a:lnSpc>
            </a:pPr>
            <a:endParaRPr lang="es-AR" sz="3200" dirty="0"/>
          </a:p>
          <a:p>
            <a:pPr>
              <a:lnSpc>
                <a:spcPct val="80000"/>
              </a:lnSpc>
              <a:buSzPct val="80000"/>
              <a:buFont typeface="Wingdings 2" charset="2"/>
              <a:buChar char=""/>
            </a:pPr>
            <a:r>
              <a:rPr lang="es-AR" sz="2800" dirty="0">
                <a:solidFill>
                  <a:srgbClr val="000000"/>
                </a:solidFill>
                <a:latin typeface="+mj-lt"/>
              </a:rPr>
              <a:t> </a:t>
            </a:r>
            <a:r>
              <a:rPr lang="es-AR" sz="2400" dirty="0">
                <a:solidFill>
                  <a:srgbClr val="000000"/>
                </a:solidFill>
                <a:latin typeface="+mj-lt"/>
              </a:rPr>
              <a:t>Esta sentencia permite otorgar privilegios a un usuario</a:t>
            </a:r>
            <a:endParaRPr lang="es-AR" sz="2400" dirty="0">
              <a:latin typeface="+mj-lt"/>
            </a:endParaRPr>
          </a:p>
          <a:p>
            <a:pPr>
              <a:lnSpc>
                <a:spcPct val="80000"/>
              </a:lnSpc>
            </a:pPr>
            <a:endParaRPr lang="es-AR" sz="2400" dirty="0">
              <a:latin typeface="+mj-lt"/>
            </a:endParaRPr>
          </a:p>
          <a:p>
            <a:pPr>
              <a:lnSpc>
                <a:spcPct val="80000"/>
              </a:lnSpc>
              <a:buSzPct val="80000"/>
              <a:buFont typeface="Wingdings 2" charset="2"/>
              <a:buChar char=""/>
            </a:pPr>
            <a:r>
              <a:rPr lang="es-AR" sz="2400" dirty="0">
                <a:solidFill>
                  <a:srgbClr val="000000"/>
                </a:solidFill>
                <a:latin typeface="+mj-lt"/>
              </a:rPr>
              <a:t> El privilegio mínimo que un usuario necesita para entrar al sistema es CREATE SESSION. </a:t>
            </a:r>
          </a:p>
          <a:p>
            <a:pPr>
              <a:lnSpc>
                <a:spcPct val="80000"/>
              </a:lnSpc>
              <a:buSzPct val="80000"/>
              <a:buFont typeface="Wingdings 2" charset="2"/>
              <a:buChar char=""/>
            </a:pPr>
            <a:endParaRPr lang="es-AR" sz="2400" dirty="0">
              <a:solidFill>
                <a:srgbClr val="000000"/>
              </a:solidFill>
              <a:latin typeface="+mj-lt"/>
            </a:endParaRPr>
          </a:p>
          <a:p>
            <a:pPr>
              <a:lnSpc>
                <a:spcPct val="80000"/>
              </a:lnSpc>
              <a:buSzPct val="80000"/>
              <a:buFont typeface="Wingdings 2" charset="2"/>
              <a:buChar char=""/>
            </a:pPr>
            <a:r>
              <a:rPr lang="es-AR" sz="2400" dirty="0">
                <a:solidFill>
                  <a:srgbClr val="000000"/>
                </a:solidFill>
                <a:latin typeface="+mj-lt"/>
              </a:rPr>
              <a:t> La vista SESSION_PRIVS muestra los privilegios del usuario conectado</a:t>
            </a:r>
          </a:p>
          <a:p>
            <a:pPr>
              <a:lnSpc>
                <a:spcPct val="80000"/>
              </a:lnSpc>
              <a:buSzPct val="80000"/>
              <a:buFont typeface="Wingdings 2" charset="2"/>
              <a:buChar char=""/>
            </a:pPr>
            <a:endParaRPr lang="es-AR" sz="2400" dirty="0">
              <a:latin typeface="+mj-lt"/>
            </a:endParaRPr>
          </a:p>
          <a:p>
            <a:pPr lvl="0">
              <a:lnSpc>
                <a:spcPct val="80000"/>
              </a:lnSpc>
              <a:buSzPct val="80000"/>
              <a:buFont typeface="Wingdings 2" charset="2"/>
              <a:buChar char=""/>
            </a:pPr>
            <a:r>
              <a:rPr lang="es-ES" sz="2400" dirty="0">
                <a:solidFill>
                  <a:srgbClr val="000000"/>
                </a:solidFill>
                <a:latin typeface="+mj-lt"/>
              </a:rPr>
              <a:t> La cláusula WITH GRANT OPTION da la posibilidad de que el usuario que recibe los privilegios pueda concederlos a otros usuarios, de otro modo, sólo puede usarlos y no concederlos. </a:t>
            </a:r>
            <a:endParaRPr lang="es-ES" sz="2400" dirty="0">
              <a:solidFill>
                <a:prstClr val="black"/>
              </a:solidFill>
              <a:latin typeface="+mj-l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2"/>
          <p:cNvSpPr/>
          <p:nvPr/>
        </p:nvSpPr>
        <p:spPr>
          <a:xfrm>
            <a:off x="595204" y="955344"/>
            <a:ext cx="8002885" cy="5663820"/>
          </a:xfrm>
          <a:prstGeom prst="rect">
            <a:avLst/>
          </a:prstGeom>
          <a:noFill/>
          <a:ln>
            <a:noFill/>
          </a:ln>
        </p:spPr>
        <p:txBody>
          <a:bodyPr lIns="90000" tIns="45000" rIns="90000" bIns="45000"/>
          <a:lstStyle/>
          <a:p>
            <a:pPr>
              <a:lnSpc>
                <a:spcPct val="80000"/>
              </a:lnSpc>
            </a:pPr>
            <a:r>
              <a:rPr lang="en-US" sz="2400" b="1" dirty="0">
                <a:solidFill>
                  <a:srgbClr val="000000"/>
                </a:solidFill>
                <a:latin typeface="+mj-lt"/>
              </a:rPr>
              <a:t>GRANT	</a:t>
            </a:r>
            <a:r>
              <a:rPr lang="en-US" sz="2400" b="1" dirty="0" err="1">
                <a:solidFill>
                  <a:srgbClr val="000000"/>
                </a:solidFill>
                <a:latin typeface="+mj-lt"/>
              </a:rPr>
              <a:t>PrivilegioDeObjeto</a:t>
            </a:r>
            <a:r>
              <a:rPr lang="en-US" sz="2400" b="1" dirty="0">
                <a:solidFill>
                  <a:srgbClr val="000000"/>
                </a:solidFill>
                <a:latin typeface="+mj-lt"/>
              </a:rPr>
              <a:t> [(</a:t>
            </a:r>
            <a:r>
              <a:rPr lang="en-US" sz="2400" b="1" dirty="0" err="1">
                <a:solidFill>
                  <a:srgbClr val="000000"/>
                </a:solidFill>
                <a:latin typeface="+mj-lt"/>
              </a:rPr>
              <a:t>Columnas</a:t>
            </a:r>
            <a:r>
              <a:rPr lang="en-US" sz="2400" b="1" dirty="0">
                <a:solidFill>
                  <a:srgbClr val="000000"/>
                </a:solidFill>
                <a:latin typeface="+mj-lt"/>
              </a:rPr>
              <a:t>)]</a:t>
            </a:r>
            <a:endParaRPr sz="3200" b="1" dirty="0">
              <a:latin typeface="+mj-lt"/>
            </a:endParaRPr>
          </a:p>
          <a:p>
            <a:pPr>
              <a:lnSpc>
                <a:spcPct val="80000"/>
              </a:lnSpc>
            </a:pPr>
            <a:r>
              <a:rPr lang="en-US" sz="2400" b="1" dirty="0">
                <a:solidFill>
                  <a:srgbClr val="000000"/>
                </a:solidFill>
                <a:latin typeface="+mj-lt"/>
              </a:rPr>
              <a:t>ON		[</a:t>
            </a:r>
            <a:r>
              <a:rPr lang="en-US" sz="2400" b="1" dirty="0" err="1">
                <a:solidFill>
                  <a:srgbClr val="000000"/>
                </a:solidFill>
                <a:latin typeface="+mj-lt"/>
              </a:rPr>
              <a:t>Esquema</a:t>
            </a:r>
            <a:r>
              <a:rPr lang="en-US" sz="2400" b="1" dirty="0">
                <a:solidFill>
                  <a:srgbClr val="000000"/>
                </a:solidFill>
                <a:latin typeface="+mj-lt"/>
              </a:rPr>
              <a:t>.]</a:t>
            </a:r>
            <a:r>
              <a:rPr lang="en-US" sz="2400" b="1" dirty="0" err="1">
                <a:solidFill>
                  <a:srgbClr val="000000"/>
                </a:solidFill>
                <a:latin typeface="+mj-lt"/>
              </a:rPr>
              <a:t>Objeto</a:t>
            </a:r>
            <a:endParaRPr sz="3200" b="1" dirty="0">
              <a:latin typeface="+mj-lt"/>
            </a:endParaRPr>
          </a:p>
          <a:p>
            <a:pPr>
              <a:lnSpc>
                <a:spcPct val="80000"/>
              </a:lnSpc>
            </a:pPr>
            <a:r>
              <a:rPr lang="en-US" sz="2400" b="1" dirty="0">
                <a:solidFill>
                  <a:srgbClr val="000000"/>
                </a:solidFill>
                <a:latin typeface="+mj-lt"/>
              </a:rPr>
              <a:t>TO		{</a:t>
            </a:r>
            <a:r>
              <a:rPr lang="en-US" sz="2400" b="1" dirty="0" err="1">
                <a:solidFill>
                  <a:srgbClr val="000000"/>
                </a:solidFill>
                <a:latin typeface="+mj-lt"/>
              </a:rPr>
              <a:t>Usuario</a:t>
            </a:r>
            <a:r>
              <a:rPr lang="en-US" sz="2400" b="1" dirty="0">
                <a:solidFill>
                  <a:srgbClr val="000000"/>
                </a:solidFill>
                <a:latin typeface="+mj-lt"/>
              </a:rPr>
              <a:t> | </a:t>
            </a:r>
            <a:r>
              <a:rPr lang="en-US" sz="2400" b="1" dirty="0" err="1">
                <a:solidFill>
                  <a:srgbClr val="000000"/>
                </a:solidFill>
                <a:latin typeface="+mj-lt"/>
              </a:rPr>
              <a:t>Rol</a:t>
            </a:r>
            <a:r>
              <a:rPr lang="en-US" sz="2400" b="1" dirty="0">
                <a:solidFill>
                  <a:srgbClr val="000000"/>
                </a:solidFill>
                <a:latin typeface="+mj-lt"/>
              </a:rPr>
              <a:t> | PUBLIC}</a:t>
            </a:r>
            <a:endParaRPr sz="3200" b="1" dirty="0">
              <a:latin typeface="+mj-lt"/>
            </a:endParaRPr>
          </a:p>
          <a:p>
            <a:pPr>
              <a:lnSpc>
                <a:spcPct val="80000"/>
              </a:lnSpc>
            </a:pPr>
            <a:r>
              <a:rPr lang="en-US" sz="2400" b="1" dirty="0">
                <a:solidFill>
                  <a:srgbClr val="000000"/>
                </a:solidFill>
                <a:latin typeface="+mj-lt"/>
              </a:rPr>
              <a:t>[WITH GRANT OPTION];</a:t>
            </a:r>
            <a:endParaRPr sz="3200" b="1" dirty="0">
              <a:latin typeface="+mj-lt"/>
            </a:endParaRPr>
          </a:p>
          <a:p>
            <a:pPr>
              <a:lnSpc>
                <a:spcPct val="80000"/>
              </a:lnSpc>
            </a:pPr>
            <a:endParaRPr sz="2000" dirty="0">
              <a:latin typeface="+mj-lt"/>
            </a:endParaRPr>
          </a:p>
          <a:p>
            <a:pPr>
              <a:lnSpc>
                <a:spcPct val="80000"/>
              </a:lnSpc>
              <a:buSzPct val="80000"/>
              <a:buFont typeface="Wingdings 2" charset="2"/>
              <a:buChar char=""/>
            </a:pPr>
            <a:r>
              <a:rPr lang="es-ES" sz="2400" dirty="0">
                <a:solidFill>
                  <a:srgbClr val="000000"/>
                </a:solidFill>
                <a:latin typeface="+mj-lt"/>
              </a:rPr>
              <a:t> Dependiendo del tipo de objeto se pueden asignar ciertos privilegios.</a:t>
            </a:r>
            <a:endParaRPr lang="es-ES" sz="2000" dirty="0">
              <a:latin typeface="+mj-lt"/>
            </a:endParaRPr>
          </a:p>
          <a:p>
            <a:pPr>
              <a:lnSpc>
                <a:spcPct val="80000"/>
              </a:lnSpc>
            </a:pPr>
            <a:endParaRPr lang="es-ES" sz="2000" dirty="0">
              <a:latin typeface="+mj-lt"/>
            </a:endParaRPr>
          </a:p>
          <a:p>
            <a:pPr>
              <a:lnSpc>
                <a:spcPct val="80000"/>
              </a:lnSpc>
              <a:buSzPct val="80000"/>
              <a:buFont typeface="Wingdings 2" charset="2"/>
              <a:buChar char=""/>
            </a:pPr>
            <a:r>
              <a:rPr lang="es-ES" sz="2400" dirty="0">
                <a:solidFill>
                  <a:srgbClr val="000000"/>
                </a:solidFill>
                <a:latin typeface="+mj-lt"/>
              </a:rPr>
              <a:t> El dueño del objeto, por defecto tiene todos los privilegios sobre el objeto.</a:t>
            </a:r>
            <a:endParaRPr lang="es-ES" sz="2000" dirty="0">
              <a:latin typeface="+mj-lt"/>
            </a:endParaRPr>
          </a:p>
          <a:p>
            <a:pPr>
              <a:lnSpc>
                <a:spcPct val="80000"/>
              </a:lnSpc>
            </a:pPr>
            <a:endParaRPr lang="es-ES" sz="2000" dirty="0">
              <a:latin typeface="+mj-lt"/>
            </a:endParaRPr>
          </a:p>
          <a:p>
            <a:pPr>
              <a:lnSpc>
                <a:spcPct val="80000"/>
              </a:lnSpc>
              <a:buSzPct val="80000"/>
              <a:buFont typeface="Wingdings 2" charset="2"/>
              <a:buChar char=""/>
            </a:pPr>
            <a:r>
              <a:rPr lang="es-ES" sz="2400" dirty="0">
                <a:solidFill>
                  <a:srgbClr val="000000"/>
                </a:solidFill>
                <a:latin typeface="+mj-lt"/>
              </a:rPr>
              <a:t> El dueño puede otorgar ciertos/todos los privilegios sobre un objeto a un usuario, rol o a PUBLIC</a:t>
            </a:r>
            <a:endParaRPr lang="es-ES" sz="2000" dirty="0">
              <a:latin typeface="+mj-lt"/>
            </a:endParaRPr>
          </a:p>
          <a:p>
            <a:pPr>
              <a:lnSpc>
                <a:spcPct val="80000"/>
              </a:lnSpc>
            </a:pPr>
            <a:endParaRPr lang="es-ES" sz="2000" dirty="0">
              <a:latin typeface="+mj-lt"/>
            </a:endParaRPr>
          </a:p>
          <a:p>
            <a:pPr>
              <a:lnSpc>
                <a:spcPct val="80000"/>
              </a:lnSpc>
              <a:buSzPct val="80000"/>
              <a:buFont typeface="Wingdings 2" charset="2"/>
              <a:buChar char=""/>
            </a:pPr>
            <a:r>
              <a:rPr lang="es-ES" sz="2400" dirty="0">
                <a:solidFill>
                  <a:srgbClr val="000000"/>
                </a:solidFill>
                <a:latin typeface="+mj-lt"/>
              </a:rPr>
              <a:t> Algunos ejemplos:</a:t>
            </a:r>
          </a:p>
          <a:p>
            <a:pPr>
              <a:lnSpc>
                <a:spcPct val="80000"/>
              </a:lnSpc>
              <a:buSzPct val="80000"/>
            </a:pPr>
            <a:r>
              <a:rPr lang="es-ES" sz="2000" dirty="0">
                <a:solidFill>
                  <a:srgbClr val="000000"/>
                </a:solidFill>
                <a:latin typeface="+mj-lt"/>
              </a:rPr>
              <a:t>GRANT EXECUTE PROCEDURE ON </a:t>
            </a:r>
            <a:r>
              <a:rPr lang="es-AR" sz="2000" dirty="0">
                <a:solidFill>
                  <a:srgbClr val="000000"/>
                </a:solidFill>
                <a:latin typeface="+mj-lt"/>
              </a:rPr>
              <a:t>[Nombre] TO [USER/ROLE]</a:t>
            </a:r>
          </a:p>
          <a:p>
            <a:pPr>
              <a:lnSpc>
                <a:spcPct val="80000"/>
              </a:lnSpc>
              <a:buSzPct val="80000"/>
            </a:pPr>
            <a:r>
              <a:rPr lang="en-US" sz="2000" dirty="0">
                <a:solidFill>
                  <a:srgbClr val="000000"/>
                </a:solidFill>
                <a:latin typeface="+mj-lt"/>
              </a:rPr>
              <a:t>GRANT CREATE TRIGGER, DROP TRIGGER ON  [</a:t>
            </a:r>
            <a:r>
              <a:rPr lang="en-US" sz="2000" dirty="0" err="1">
                <a:solidFill>
                  <a:srgbClr val="000000"/>
                </a:solidFill>
                <a:latin typeface="+mj-lt"/>
              </a:rPr>
              <a:t>Tabla</a:t>
            </a:r>
            <a:r>
              <a:rPr lang="en-US" sz="2000" dirty="0">
                <a:solidFill>
                  <a:srgbClr val="000000"/>
                </a:solidFill>
                <a:latin typeface="+mj-lt"/>
              </a:rPr>
              <a:t>] TO [USER/ROLE]</a:t>
            </a:r>
          </a:p>
          <a:p>
            <a:pPr>
              <a:lnSpc>
                <a:spcPct val="80000"/>
              </a:lnSpc>
              <a:buSzPct val="80000"/>
            </a:pPr>
            <a:endParaRPr lang="es-AR" sz="2000" dirty="0">
              <a:solidFill>
                <a:srgbClr val="000000"/>
              </a:solidFill>
              <a:latin typeface="+mj-lt"/>
            </a:endParaRPr>
          </a:p>
          <a:p>
            <a:pPr>
              <a:lnSpc>
                <a:spcPct val="80000"/>
              </a:lnSpc>
              <a:buSzPct val="80000"/>
            </a:pPr>
            <a:endParaRPr lang="es-ES" sz="2000" dirty="0">
              <a:latin typeface="+mj-lt"/>
            </a:endParaRPr>
          </a:p>
        </p:txBody>
      </p:sp>
      <p:sp>
        <p:nvSpPr>
          <p:cNvPr id="4" name="CustomShape 1">
            <a:extLst>
              <a:ext uri="{FF2B5EF4-FFF2-40B4-BE49-F238E27FC236}">
                <a16:creationId xmlns:a16="http://schemas.microsoft.com/office/drawing/2014/main" id="{E20EEEE5-D287-499A-A57C-63CB06D22519}"/>
              </a:ext>
            </a:extLst>
          </p:cNvPr>
          <p:cNvSpPr/>
          <p:nvPr/>
        </p:nvSpPr>
        <p:spPr>
          <a:xfrm>
            <a:off x="822960" y="0"/>
            <a:ext cx="7498080" cy="777922"/>
          </a:xfrm>
          <a:prstGeom prst="rect">
            <a:avLst/>
          </a:prstGeom>
          <a:noFill/>
          <a:ln>
            <a:noFill/>
          </a:ln>
        </p:spPr>
        <p:txBody>
          <a:bodyPr lIns="90000" tIns="45000" rIns="90000" bIns="45000" anchor="ctr"/>
          <a:lstStyle/>
          <a:p>
            <a:pPr algn="ctr">
              <a:lnSpc>
                <a:spcPct val="100000"/>
              </a:lnSpc>
            </a:pPr>
            <a:r>
              <a:rPr lang="en-US" sz="4300" dirty="0">
                <a:solidFill>
                  <a:srgbClr val="572314"/>
                </a:solidFill>
                <a:latin typeface="Gill Sans MT"/>
              </a:rPr>
              <a:t>Grants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2"/>
          <p:cNvSpPr/>
          <p:nvPr/>
        </p:nvSpPr>
        <p:spPr>
          <a:xfrm>
            <a:off x="466531" y="1143359"/>
            <a:ext cx="8584949" cy="5052167"/>
          </a:xfrm>
          <a:prstGeom prst="rect">
            <a:avLst/>
          </a:prstGeom>
          <a:noFill/>
          <a:ln>
            <a:noFill/>
          </a:ln>
        </p:spPr>
        <p:txBody>
          <a:bodyPr lIns="90000" tIns="45000" rIns="90000" bIns="45000"/>
          <a:lstStyle/>
          <a:p>
            <a:pPr>
              <a:lnSpc>
                <a:spcPct val="80000"/>
              </a:lnSpc>
              <a:buSzPct val="80000"/>
              <a:buFont typeface="Wingdings 2" charset="2"/>
              <a:buChar char=""/>
            </a:pPr>
            <a:r>
              <a:rPr lang="es-ES" sz="3200" dirty="0">
                <a:solidFill>
                  <a:srgbClr val="000000"/>
                </a:solidFill>
                <a:latin typeface="+mj-lt"/>
              </a:rPr>
              <a:t> Se recomienda asignar sólo los roles que un usuario necesita (como administrador ser lo más restrictivo posible).</a:t>
            </a:r>
            <a:endParaRPr lang="es-ES" sz="2000" dirty="0">
              <a:latin typeface="+mj-lt"/>
            </a:endParaRPr>
          </a:p>
          <a:p>
            <a:pPr>
              <a:lnSpc>
                <a:spcPct val="80000"/>
              </a:lnSpc>
            </a:pPr>
            <a:endParaRPr lang="es-ES" sz="2000" dirty="0">
              <a:latin typeface="+mj-lt"/>
            </a:endParaRPr>
          </a:p>
          <a:p>
            <a:pPr>
              <a:lnSpc>
                <a:spcPct val="80000"/>
              </a:lnSpc>
              <a:buSzPct val="80000"/>
              <a:buFont typeface="Wingdings 2" charset="2"/>
              <a:buChar char=""/>
            </a:pPr>
            <a:r>
              <a:rPr lang="es-ES" sz="3200" dirty="0">
                <a:solidFill>
                  <a:srgbClr val="000000"/>
                </a:solidFill>
                <a:latin typeface="+mj-lt"/>
              </a:rPr>
              <a:t> Un usuario desarrollador de una aplicación, normalmente necesita crear tablas, vistas, secuencias y procedimientos, pero no crear usuarios o hacer copias de seguridad del sistema, entre otros.</a:t>
            </a:r>
            <a:endParaRPr lang="es-ES" sz="2000" dirty="0">
              <a:latin typeface="+mj-lt"/>
            </a:endParaRPr>
          </a:p>
          <a:p>
            <a:pPr>
              <a:lnSpc>
                <a:spcPct val="80000"/>
              </a:lnSpc>
            </a:pPr>
            <a:endParaRPr lang="es-ES" sz="2000" dirty="0">
              <a:latin typeface="+mj-lt"/>
            </a:endParaRPr>
          </a:p>
          <a:p>
            <a:pPr>
              <a:lnSpc>
                <a:spcPct val="80000"/>
              </a:lnSpc>
              <a:buSzPct val="80000"/>
              <a:buFont typeface="Wingdings 2" charset="2"/>
              <a:buChar char=""/>
            </a:pPr>
            <a:r>
              <a:rPr lang="es-ES" sz="3200" dirty="0">
                <a:solidFill>
                  <a:srgbClr val="000000"/>
                </a:solidFill>
                <a:latin typeface="+mj-lt"/>
              </a:rPr>
              <a:t> Para crear objetos (un usuario cree su esquema) debe tener cuotas de espacio en disco o el privilegio UNLIMITED TABLESPACE (Cuidado!!!)</a:t>
            </a:r>
            <a:endParaRPr lang="es-ES" sz="2000" dirty="0">
              <a:latin typeface="+mj-lt"/>
            </a:endParaRPr>
          </a:p>
        </p:txBody>
      </p:sp>
      <p:sp>
        <p:nvSpPr>
          <p:cNvPr id="4" name="CustomShape 1">
            <a:extLst>
              <a:ext uri="{FF2B5EF4-FFF2-40B4-BE49-F238E27FC236}">
                <a16:creationId xmlns:a16="http://schemas.microsoft.com/office/drawing/2014/main" id="{5801D5A3-F408-4F99-AE04-6CC1DFEE8040}"/>
              </a:ext>
            </a:extLst>
          </p:cNvPr>
          <p:cNvSpPr/>
          <p:nvPr/>
        </p:nvSpPr>
        <p:spPr>
          <a:xfrm>
            <a:off x="822960" y="0"/>
            <a:ext cx="7498080" cy="777922"/>
          </a:xfrm>
          <a:prstGeom prst="rect">
            <a:avLst/>
          </a:prstGeom>
          <a:noFill/>
          <a:ln>
            <a:noFill/>
          </a:ln>
        </p:spPr>
        <p:txBody>
          <a:bodyPr lIns="90000" tIns="45000" rIns="90000" bIns="45000" anchor="ctr"/>
          <a:lstStyle/>
          <a:p>
            <a:pPr algn="ctr">
              <a:lnSpc>
                <a:spcPct val="100000"/>
              </a:lnSpc>
            </a:pPr>
            <a:r>
              <a:rPr lang="en-US" sz="4300" dirty="0">
                <a:solidFill>
                  <a:srgbClr val="572314"/>
                </a:solidFill>
                <a:latin typeface="Gill Sans MT"/>
              </a:rPr>
              <a:t>Grants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2"/>
          <p:cNvSpPr/>
          <p:nvPr/>
        </p:nvSpPr>
        <p:spPr>
          <a:xfrm>
            <a:off x="421744" y="1297794"/>
            <a:ext cx="8300512" cy="4799160"/>
          </a:xfrm>
          <a:prstGeom prst="rect">
            <a:avLst/>
          </a:prstGeom>
          <a:noFill/>
          <a:ln>
            <a:noFill/>
          </a:ln>
        </p:spPr>
        <p:txBody>
          <a:bodyPr lIns="90000" tIns="45000" rIns="90000" bIns="45000"/>
          <a:lstStyle/>
          <a:p>
            <a:pPr>
              <a:lnSpc>
                <a:spcPct val="80000"/>
              </a:lnSpc>
            </a:pPr>
            <a:endParaRPr sz="2000" dirty="0"/>
          </a:p>
          <a:p>
            <a:pPr>
              <a:lnSpc>
                <a:spcPct val="80000"/>
              </a:lnSpc>
              <a:buSzPct val="80000"/>
              <a:buFont typeface="Wingdings 2" charset="2"/>
              <a:buChar char=""/>
            </a:pPr>
            <a:r>
              <a:rPr lang="es-ES" sz="2000" dirty="0">
                <a:solidFill>
                  <a:srgbClr val="000000"/>
                </a:solidFill>
              </a:rPr>
              <a:t> Autorización de lectura</a:t>
            </a:r>
            <a:endParaRPr lang="es-ES" sz="2000" dirty="0"/>
          </a:p>
          <a:p>
            <a:pPr>
              <a:lnSpc>
                <a:spcPct val="80000"/>
              </a:lnSpc>
            </a:pPr>
            <a:endParaRPr lang="es-ES" sz="2000" dirty="0"/>
          </a:p>
          <a:p>
            <a:pPr>
              <a:lnSpc>
                <a:spcPct val="80000"/>
              </a:lnSpc>
              <a:buSzPct val="80000"/>
              <a:buFont typeface="Wingdings 2" charset="2"/>
              <a:buChar char=""/>
            </a:pPr>
            <a:r>
              <a:rPr lang="es-ES" sz="2000" dirty="0">
                <a:solidFill>
                  <a:srgbClr val="000000"/>
                </a:solidFill>
              </a:rPr>
              <a:t> Autorización de </a:t>
            </a:r>
            <a:r>
              <a:rPr lang="es-ES" sz="2000" dirty="0" err="1">
                <a:solidFill>
                  <a:srgbClr val="000000"/>
                </a:solidFill>
              </a:rPr>
              <a:t>insert</a:t>
            </a:r>
            <a:endParaRPr lang="es-ES" sz="2000" dirty="0"/>
          </a:p>
          <a:p>
            <a:pPr>
              <a:lnSpc>
                <a:spcPct val="80000"/>
              </a:lnSpc>
            </a:pPr>
            <a:endParaRPr lang="es-ES" sz="2000" dirty="0"/>
          </a:p>
          <a:p>
            <a:pPr>
              <a:lnSpc>
                <a:spcPct val="80000"/>
              </a:lnSpc>
              <a:buSzPct val="80000"/>
              <a:buFont typeface="Wingdings 2" charset="2"/>
              <a:buChar char=""/>
            </a:pPr>
            <a:r>
              <a:rPr lang="es-ES" sz="2000" dirty="0">
                <a:solidFill>
                  <a:srgbClr val="000000"/>
                </a:solidFill>
              </a:rPr>
              <a:t> Autorización de actualización</a:t>
            </a:r>
            <a:endParaRPr lang="es-ES" sz="2000" dirty="0"/>
          </a:p>
          <a:p>
            <a:pPr>
              <a:lnSpc>
                <a:spcPct val="80000"/>
              </a:lnSpc>
            </a:pPr>
            <a:endParaRPr lang="es-ES" sz="2000" dirty="0"/>
          </a:p>
          <a:p>
            <a:pPr>
              <a:lnSpc>
                <a:spcPct val="80000"/>
              </a:lnSpc>
              <a:buSzPct val="80000"/>
              <a:buFont typeface="Wingdings 2" charset="2"/>
              <a:buChar char=""/>
            </a:pPr>
            <a:r>
              <a:rPr lang="es-ES" sz="2000" dirty="0">
                <a:solidFill>
                  <a:srgbClr val="000000"/>
                </a:solidFill>
              </a:rPr>
              <a:t> Autorización de borrado</a:t>
            </a:r>
            <a:endParaRPr lang="es-ES" sz="2000" dirty="0"/>
          </a:p>
          <a:p>
            <a:pPr>
              <a:lnSpc>
                <a:spcPct val="80000"/>
              </a:lnSpc>
              <a:buSzPct val="80000"/>
              <a:buFont typeface="Wingdings 2" charset="2"/>
              <a:buChar char=""/>
            </a:pPr>
            <a:endParaRPr lang="es-ES" sz="2000" dirty="0"/>
          </a:p>
          <a:p>
            <a:pPr>
              <a:lnSpc>
                <a:spcPct val="80000"/>
              </a:lnSpc>
              <a:buSzPct val="80000"/>
            </a:pPr>
            <a:r>
              <a:rPr lang="es-ES" sz="2000" dirty="0">
                <a:solidFill>
                  <a:srgbClr val="000000"/>
                </a:solidFill>
              </a:rPr>
              <a:t>-----------------------------------</a:t>
            </a:r>
            <a:endParaRPr lang="es-ES" sz="2000" dirty="0"/>
          </a:p>
          <a:p>
            <a:pPr>
              <a:lnSpc>
                <a:spcPct val="80000"/>
              </a:lnSpc>
              <a:buSzPct val="80000"/>
              <a:buFont typeface="Wingdings 2" charset="2"/>
              <a:buChar char=""/>
            </a:pPr>
            <a:endParaRPr lang="es-ES" sz="2000" dirty="0"/>
          </a:p>
          <a:p>
            <a:pPr>
              <a:lnSpc>
                <a:spcPct val="80000"/>
              </a:lnSpc>
              <a:buSzPct val="80000"/>
              <a:buFont typeface="Wingdings 2" charset="2"/>
              <a:buChar char=""/>
            </a:pPr>
            <a:r>
              <a:rPr lang="es-ES" sz="2000" dirty="0">
                <a:solidFill>
                  <a:srgbClr val="000000"/>
                </a:solidFill>
              </a:rPr>
              <a:t> Autorización de índices</a:t>
            </a:r>
            <a:endParaRPr lang="es-ES" sz="2000" dirty="0"/>
          </a:p>
          <a:p>
            <a:pPr>
              <a:lnSpc>
                <a:spcPct val="80000"/>
              </a:lnSpc>
              <a:buSzPct val="80000"/>
              <a:buFont typeface="Wingdings 2" charset="2"/>
              <a:buChar char=""/>
            </a:pPr>
            <a:endParaRPr lang="es-ES" sz="2000" dirty="0"/>
          </a:p>
          <a:p>
            <a:pPr>
              <a:lnSpc>
                <a:spcPct val="80000"/>
              </a:lnSpc>
              <a:buSzPct val="80000"/>
              <a:buFont typeface="Wingdings 2" charset="2"/>
              <a:buChar char=""/>
            </a:pPr>
            <a:r>
              <a:rPr lang="es-ES" sz="2000" dirty="0">
                <a:solidFill>
                  <a:srgbClr val="000000"/>
                </a:solidFill>
              </a:rPr>
              <a:t> Autorización de alter</a:t>
            </a:r>
            <a:endParaRPr lang="es-ES" sz="2000" dirty="0"/>
          </a:p>
          <a:p>
            <a:pPr>
              <a:lnSpc>
                <a:spcPct val="80000"/>
              </a:lnSpc>
              <a:buSzPct val="80000"/>
              <a:buFont typeface="Wingdings 2" charset="2"/>
              <a:buChar char=""/>
            </a:pPr>
            <a:endParaRPr lang="es-ES" sz="2000" dirty="0"/>
          </a:p>
          <a:p>
            <a:pPr>
              <a:lnSpc>
                <a:spcPct val="80000"/>
              </a:lnSpc>
              <a:buSzPct val="80000"/>
              <a:buFont typeface="Wingdings 2" charset="2"/>
              <a:buChar char=""/>
            </a:pPr>
            <a:r>
              <a:rPr lang="es-ES" sz="2000" dirty="0">
                <a:solidFill>
                  <a:srgbClr val="000000"/>
                </a:solidFill>
              </a:rPr>
              <a:t> Autorización de </a:t>
            </a:r>
            <a:r>
              <a:rPr lang="es-ES" sz="2000" dirty="0" err="1">
                <a:solidFill>
                  <a:srgbClr val="000000"/>
                </a:solidFill>
              </a:rPr>
              <a:t>create</a:t>
            </a:r>
            <a:endParaRPr lang="es-ES" sz="2000" dirty="0"/>
          </a:p>
          <a:p>
            <a:pPr>
              <a:lnSpc>
                <a:spcPct val="80000"/>
              </a:lnSpc>
              <a:buSzPct val="80000"/>
              <a:buFont typeface="Wingdings 2" charset="2"/>
              <a:buChar char=""/>
            </a:pPr>
            <a:endParaRPr lang="es-ES" sz="2000" dirty="0"/>
          </a:p>
          <a:p>
            <a:pPr>
              <a:lnSpc>
                <a:spcPct val="80000"/>
              </a:lnSpc>
              <a:buSzPct val="80000"/>
              <a:buFont typeface="Wingdings 2" charset="2"/>
              <a:buChar char=""/>
            </a:pPr>
            <a:r>
              <a:rPr lang="es-ES" sz="2000" dirty="0">
                <a:solidFill>
                  <a:srgbClr val="000000"/>
                </a:solidFill>
              </a:rPr>
              <a:t> Autorización de </a:t>
            </a:r>
            <a:r>
              <a:rPr lang="es-ES" sz="2000" dirty="0" err="1">
                <a:solidFill>
                  <a:srgbClr val="000000"/>
                </a:solidFill>
              </a:rPr>
              <a:t>drop</a:t>
            </a:r>
            <a:endParaRPr lang="es-ES" sz="2000" dirty="0"/>
          </a:p>
          <a:p>
            <a:pPr>
              <a:lnSpc>
                <a:spcPct val="80000"/>
              </a:lnSpc>
              <a:buSzPct val="80000"/>
              <a:buFont typeface="Wingdings 2" charset="2"/>
              <a:buChar char=""/>
            </a:pPr>
            <a:endParaRPr dirty="0"/>
          </a:p>
        </p:txBody>
      </p:sp>
      <p:sp>
        <p:nvSpPr>
          <p:cNvPr id="4" name="CustomShape 1">
            <a:extLst>
              <a:ext uri="{FF2B5EF4-FFF2-40B4-BE49-F238E27FC236}">
                <a16:creationId xmlns:a16="http://schemas.microsoft.com/office/drawing/2014/main" id="{EFB33E64-3C54-4481-A105-4626D0BB172A}"/>
              </a:ext>
            </a:extLst>
          </p:cNvPr>
          <p:cNvSpPr/>
          <p:nvPr/>
        </p:nvSpPr>
        <p:spPr>
          <a:xfrm>
            <a:off x="822960" y="0"/>
            <a:ext cx="7498080" cy="777922"/>
          </a:xfrm>
          <a:prstGeom prst="rect">
            <a:avLst/>
          </a:prstGeom>
          <a:noFill/>
          <a:ln>
            <a:noFill/>
          </a:ln>
        </p:spPr>
        <p:txBody>
          <a:bodyPr lIns="90000" tIns="45000" rIns="90000" bIns="45000" anchor="ctr"/>
          <a:lstStyle/>
          <a:p>
            <a:pPr algn="ctr">
              <a:lnSpc>
                <a:spcPct val="100000"/>
              </a:lnSpc>
            </a:pPr>
            <a:r>
              <a:rPr lang="en-US" sz="4300" dirty="0">
                <a:solidFill>
                  <a:srgbClr val="572314"/>
                </a:solidFill>
                <a:latin typeface="Gill Sans MT"/>
              </a:rPr>
              <a:t>Grants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CustomShape 1"/>
          <p:cNvSpPr/>
          <p:nvPr/>
        </p:nvSpPr>
        <p:spPr>
          <a:xfrm>
            <a:off x="684360" y="72180"/>
            <a:ext cx="7498080" cy="969301"/>
          </a:xfrm>
          <a:prstGeom prst="rect">
            <a:avLst/>
          </a:prstGeom>
          <a:noFill/>
          <a:ln>
            <a:noFill/>
          </a:ln>
        </p:spPr>
        <p:txBody>
          <a:bodyPr lIns="90000" tIns="45000" rIns="90000" bIns="45000" anchor="ctr"/>
          <a:lstStyle/>
          <a:p>
            <a:pPr algn="ctr">
              <a:lnSpc>
                <a:spcPct val="100000"/>
              </a:lnSpc>
            </a:pPr>
            <a:r>
              <a:rPr lang="en-US" sz="4300" dirty="0">
                <a:solidFill>
                  <a:srgbClr val="572314"/>
                </a:solidFill>
                <a:latin typeface="Gill Sans MT"/>
              </a:rPr>
              <a:t>Roles</a:t>
            </a:r>
            <a:endParaRPr dirty="0"/>
          </a:p>
        </p:txBody>
      </p:sp>
      <p:pic>
        <p:nvPicPr>
          <p:cNvPr id="294" name="Picture 11"/>
          <p:cNvPicPr/>
          <p:nvPr/>
        </p:nvPicPr>
        <p:blipFill>
          <a:blip r:embed="rId2"/>
          <a:stretch>
            <a:fillRect/>
          </a:stretch>
        </p:blipFill>
        <p:spPr>
          <a:xfrm>
            <a:off x="934920" y="1657440"/>
            <a:ext cx="863640" cy="598680"/>
          </a:xfrm>
          <a:prstGeom prst="rect">
            <a:avLst/>
          </a:prstGeom>
          <a:ln>
            <a:noFill/>
          </a:ln>
        </p:spPr>
      </p:pic>
      <p:pic>
        <p:nvPicPr>
          <p:cNvPr id="295" name="Picture 12"/>
          <p:cNvPicPr/>
          <p:nvPr/>
        </p:nvPicPr>
        <p:blipFill>
          <a:blip r:embed="rId3"/>
          <a:stretch>
            <a:fillRect/>
          </a:stretch>
        </p:blipFill>
        <p:spPr>
          <a:xfrm>
            <a:off x="719280" y="1944720"/>
            <a:ext cx="343080" cy="403200"/>
          </a:xfrm>
          <a:prstGeom prst="rect">
            <a:avLst/>
          </a:prstGeom>
          <a:ln>
            <a:noFill/>
          </a:ln>
        </p:spPr>
      </p:pic>
      <p:sp>
        <p:nvSpPr>
          <p:cNvPr id="296" name="CustomShape 2"/>
          <p:cNvSpPr/>
          <p:nvPr/>
        </p:nvSpPr>
        <p:spPr>
          <a:xfrm>
            <a:off x="928800" y="2219400"/>
            <a:ext cx="900360" cy="258840"/>
          </a:xfrm>
          <a:prstGeom prst="rect">
            <a:avLst/>
          </a:prstGeom>
          <a:noFill/>
          <a:ln>
            <a:noFill/>
          </a:ln>
        </p:spPr>
        <p:txBody>
          <a:bodyPr lIns="90000" tIns="45000" rIns="90000" bIns="45000"/>
          <a:lstStyle/>
          <a:p>
            <a:pPr algn="ctr">
              <a:lnSpc>
                <a:spcPct val="100000"/>
              </a:lnSpc>
            </a:pPr>
            <a:r>
              <a:rPr lang="en-US" sz="1200">
                <a:solidFill>
                  <a:srgbClr val="000000"/>
                </a:solidFill>
                <a:latin typeface="Arial"/>
              </a:rPr>
              <a:t>Usuario</a:t>
            </a:r>
            <a:endParaRPr/>
          </a:p>
        </p:txBody>
      </p:sp>
      <p:sp>
        <p:nvSpPr>
          <p:cNvPr id="297" name="CustomShape 3"/>
          <p:cNvSpPr/>
          <p:nvPr/>
        </p:nvSpPr>
        <p:spPr>
          <a:xfrm>
            <a:off x="684360" y="1630440"/>
            <a:ext cx="1150920" cy="862200"/>
          </a:xfrm>
          <a:prstGeom prst="roundRect">
            <a:avLst>
              <a:gd name="adj" fmla="val 16667"/>
            </a:avLst>
          </a:prstGeom>
          <a:noFill/>
          <a:ln w="9360">
            <a:solidFill>
              <a:srgbClr val="000000"/>
            </a:solidFill>
            <a:round/>
          </a:ln>
        </p:spPr>
      </p:sp>
      <p:pic>
        <p:nvPicPr>
          <p:cNvPr id="298" name="Picture 17"/>
          <p:cNvPicPr/>
          <p:nvPr/>
        </p:nvPicPr>
        <p:blipFill>
          <a:blip r:embed="rId2"/>
          <a:stretch>
            <a:fillRect/>
          </a:stretch>
        </p:blipFill>
        <p:spPr>
          <a:xfrm>
            <a:off x="2157480" y="1657440"/>
            <a:ext cx="863640" cy="598680"/>
          </a:xfrm>
          <a:prstGeom prst="rect">
            <a:avLst/>
          </a:prstGeom>
          <a:ln>
            <a:noFill/>
          </a:ln>
        </p:spPr>
      </p:pic>
      <p:pic>
        <p:nvPicPr>
          <p:cNvPr id="299" name="Picture 18"/>
          <p:cNvPicPr/>
          <p:nvPr/>
        </p:nvPicPr>
        <p:blipFill>
          <a:blip r:embed="rId3"/>
          <a:stretch>
            <a:fillRect/>
          </a:stretch>
        </p:blipFill>
        <p:spPr>
          <a:xfrm>
            <a:off x="1941480" y="1944720"/>
            <a:ext cx="343080" cy="403200"/>
          </a:xfrm>
          <a:prstGeom prst="rect">
            <a:avLst/>
          </a:prstGeom>
          <a:ln>
            <a:noFill/>
          </a:ln>
        </p:spPr>
      </p:pic>
      <p:sp>
        <p:nvSpPr>
          <p:cNvPr id="300" name="CustomShape 4"/>
          <p:cNvSpPr/>
          <p:nvPr/>
        </p:nvSpPr>
        <p:spPr>
          <a:xfrm>
            <a:off x="2151000" y="2219400"/>
            <a:ext cx="900360" cy="258840"/>
          </a:xfrm>
          <a:prstGeom prst="rect">
            <a:avLst/>
          </a:prstGeom>
          <a:noFill/>
          <a:ln>
            <a:noFill/>
          </a:ln>
        </p:spPr>
        <p:txBody>
          <a:bodyPr lIns="90000" tIns="45000" rIns="90000" bIns="45000"/>
          <a:lstStyle/>
          <a:p>
            <a:pPr algn="ctr">
              <a:lnSpc>
                <a:spcPct val="100000"/>
              </a:lnSpc>
            </a:pPr>
            <a:r>
              <a:rPr lang="en-US" sz="1200">
                <a:solidFill>
                  <a:srgbClr val="000000"/>
                </a:solidFill>
                <a:latin typeface="Arial"/>
              </a:rPr>
              <a:t>Usuario</a:t>
            </a:r>
            <a:endParaRPr/>
          </a:p>
        </p:txBody>
      </p:sp>
      <p:sp>
        <p:nvSpPr>
          <p:cNvPr id="301" name="CustomShape 5"/>
          <p:cNvSpPr/>
          <p:nvPr/>
        </p:nvSpPr>
        <p:spPr>
          <a:xfrm>
            <a:off x="1906560" y="1630440"/>
            <a:ext cx="1150920" cy="862200"/>
          </a:xfrm>
          <a:prstGeom prst="roundRect">
            <a:avLst>
              <a:gd name="adj" fmla="val 16667"/>
            </a:avLst>
          </a:prstGeom>
          <a:noFill/>
          <a:ln w="9360">
            <a:solidFill>
              <a:srgbClr val="000000"/>
            </a:solidFill>
            <a:round/>
          </a:ln>
        </p:spPr>
      </p:sp>
      <p:pic>
        <p:nvPicPr>
          <p:cNvPr id="302" name="Picture 22"/>
          <p:cNvPicPr/>
          <p:nvPr/>
        </p:nvPicPr>
        <p:blipFill>
          <a:blip r:embed="rId2"/>
          <a:stretch>
            <a:fillRect/>
          </a:stretch>
        </p:blipFill>
        <p:spPr>
          <a:xfrm>
            <a:off x="3382920" y="1657440"/>
            <a:ext cx="863640" cy="598680"/>
          </a:xfrm>
          <a:prstGeom prst="rect">
            <a:avLst/>
          </a:prstGeom>
          <a:ln>
            <a:noFill/>
          </a:ln>
        </p:spPr>
      </p:pic>
      <p:pic>
        <p:nvPicPr>
          <p:cNvPr id="303" name="Picture 23"/>
          <p:cNvPicPr/>
          <p:nvPr/>
        </p:nvPicPr>
        <p:blipFill>
          <a:blip r:embed="rId3"/>
          <a:stretch>
            <a:fillRect/>
          </a:stretch>
        </p:blipFill>
        <p:spPr>
          <a:xfrm>
            <a:off x="3166920" y="1944720"/>
            <a:ext cx="343080" cy="403200"/>
          </a:xfrm>
          <a:prstGeom prst="rect">
            <a:avLst/>
          </a:prstGeom>
          <a:ln>
            <a:noFill/>
          </a:ln>
        </p:spPr>
      </p:pic>
      <p:sp>
        <p:nvSpPr>
          <p:cNvPr id="304" name="CustomShape 6"/>
          <p:cNvSpPr/>
          <p:nvPr/>
        </p:nvSpPr>
        <p:spPr>
          <a:xfrm>
            <a:off x="3376440" y="2219400"/>
            <a:ext cx="900360" cy="258840"/>
          </a:xfrm>
          <a:prstGeom prst="rect">
            <a:avLst/>
          </a:prstGeom>
          <a:noFill/>
          <a:ln>
            <a:noFill/>
          </a:ln>
        </p:spPr>
        <p:txBody>
          <a:bodyPr lIns="90000" tIns="45000" rIns="90000" bIns="45000"/>
          <a:lstStyle/>
          <a:p>
            <a:pPr algn="ctr">
              <a:lnSpc>
                <a:spcPct val="100000"/>
              </a:lnSpc>
            </a:pPr>
            <a:r>
              <a:rPr lang="en-US" sz="1200">
                <a:solidFill>
                  <a:srgbClr val="000000"/>
                </a:solidFill>
                <a:latin typeface="Arial"/>
              </a:rPr>
              <a:t>Usuario</a:t>
            </a:r>
            <a:endParaRPr/>
          </a:p>
        </p:txBody>
      </p:sp>
      <p:sp>
        <p:nvSpPr>
          <p:cNvPr id="305" name="CustomShape 7"/>
          <p:cNvSpPr/>
          <p:nvPr/>
        </p:nvSpPr>
        <p:spPr>
          <a:xfrm>
            <a:off x="3132000" y="1630440"/>
            <a:ext cx="1150920" cy="862200"/>
          </a:xfrm>
          <a:prstGeom prst="roundRect">
            <a:avLst>
              <a:gd name="adj" fmla="val 16667"/>
            </a:avLst>
          </a:prstGeom>
          <a:noFill/>
          <a:ln w="9360">
            <a:solidFill>
              <a:srgbClr val="000000"/>
            </a:solidFill>
            <a:round/>
          </a:ln>
        </p:spPr>
      </p:sp>
      <p:pic>
        <p:nvPicPr>
          <p:cNvPr id="306" name="Picture 27"/>
          <p:cNvPicPr/>
          <p:nvPr/>
        </p:nvPicPr>
        <p:blipFill>
          <a:blip r:embed="rId2"/>
          <a:stretch>
            <a:fillRect/>
          </a:stretch>
        </p:blipFill>
        <p:spPr>
          <a:xfrm>
            <a:off x="5110200" y="1657440"/>
            <a:ext cx="863640" cy="598680"/>
          </a:xfrm>
          <a:prstGeom prst="rect">
            <a:avLst/>
          </a:prstGeom>
          <a:ln>
            <a:noFill/>
          </a:ln>
        </p:spPr>
      </p:pic>
      <p:pic>
        <p:nvPicPr>
          <p:cNvPr id="307" name="Picture 28"/>
          <p:cNvPicPr/>
          <p:nvPr/>
        </p:nvPicPr>
        <p:blipFill>
          <a:blip r:embed="rId3"/>
          <a:stretch>
            <a:fillRect/>
          </a:stretch>
        </p:blipFill>
        <p:spPr>
          <a:xfrm>
            <a:off x="4894200" y="1944720"/>
            <a:ext cx="343080" cy="403200"/>
          </a:xfrm>
          <a:prstGeom prst="rect">
            <a:avLst/>
          </a:prstGeom>
          <a:ln>
            <a:noFill/>
          </a:ln>
        </p:spPr>
      </p:pic>
      <p:sp>
        <p:nvSpPr>
          <p:cNvPr id="308" name="CustomShape 8"/>
          <p:cNvSpPr/>
          <p:nvPr/>
        </p:nvSpPr>
        <p:spPr>
          <a:xfrm>
            <a:off x="5103720" y="2219400"/>
            <a:ext cx="900360" cy="258840"/>
          </a:xfrm>
          <a:prstGeom prst="rect">
            <a:avLst/>
          </a:prstGeom>
          <a:noFill/>
          <a:ln>
            <a:noFill/>
          </a:ln>
        </p:spPr>
        <p:txBody>
          <a:bodyPr lIns="90000" tIns="45000" rIns="90000" bIns="45000"/>
          <a:lstStyle/>
          <a:p>
            <a:pPr algn="ctr">
              <a:lnSpc>
                <a:spcPct val="100000"/>
              </a:lnSpc>
            </a:pPr>
            <a:r>
              <a:rPr lang="en-US" sz="1200">
                <a:solidFill>
                  <a:srgbClr val="000000"/>
                </a:solidFill>
                <a:latin typeface="Arial"/>
              </a:rPr>
              <a:t>Usuario</a:t>
            </a:r>
            <a:endParaRPr/>
          </a:p>
        </p:txBody>
      </p:sp>
      <p:sp>
        <p:nvSpPr>
          <p:cNvPr id="309" name="CustomShape 9"/>
          <p:cNvSpPr/>
          <p:nvPr/>
        </p:nvSpPr>
        <p:spPr>
          <a:xfrm>
            <a:off x="4859280" y="1630440"/>
            <a:ext cx="1150920" cy="862200"/>
          </a:xfrm>
          <a:prstGeom prst="roundRect">
            <a:avLst>
              <a:gd name="adj" fmla="val 16667"/>
            </a:avLst>
          </a:prstGeom>
          <a:noFill/>
          <a:ln w="9360">
            <a:solidFill>
              <a:srgbClr val="000000"/>
            </a:solidFill>
            <a:round/>
          </a:ln>
        </p:spPr>
      </p:sp>
      <p:pic>
        <p:nvPicPr>
          <p:cNvPr id="310" name="Picture 32"/>
          <p:cNvPicPr/>
          <p:nvPr/>
        </p:nvPicPr>
        <p:blipFill>
          <a:blip r:embed="rId2"/>
          <a:stretch>
            <a:fillRect/>
          </a:stretch>
        </p:blipFill>
        <p:spPr>
          <a:xfrm>
            <a:off x="6332400" y="1657440"/>
            <a:ext cx="863640" cy="598680"/>
          </a:xfrm>
          <a:prstGeom prst="rect">
            <a:avLst/>
          </a:prstGeom>
          <a:ln>
            <a:noFill/>
          </a:ln>
        </p:spPr>
      </p:pic>
      <p:pic>
        <p:nvPicPr>
          <p:cNvPr id="311" name="Picture 33"/>
          <p:cNvPicPr/>
          <p:nvPr/>
        </p:nvPicPr>
        <p:blipFill>
          <a:blip r:embed="rId3"/>
          <a:stretch>
            <a:fillRect/>
          </a:stretch>
        </p:blipFill>
        <p:spPr>
          <a:xfrm>
            <a:off x="6116760" y="1944720"/>
            <a:ext cx="343080" cy="403200"/>
          </a:xfrm>
          <a:prstGeom prst="rect">
            <a:avLst/>
          </a:prstGeom>
          <a:ln>
            <a:noFill/>
          </a:ln>
        </p:spPr>
      </p:pic>
      <p:sp>
        <p:nvSpPr>
          <p:cNvPr id="312" name="CustomShape 10"/>
          <p:cNvSpPr/>
          <p:nvPr/>
        </p:nvSpPr>
        <p:spPr>
          <a:xfrm>
            <a:off x="6326280" y="2219400"/>
            <a:ext cx="900360" cy="258840"/>
          </a:xfrm>
          <a:prstGeom prst="rect">
            <a:avLst/>
          </a:prstGeom>
          <a:noFill/>
          <a:ln>
            <a:noFill/>
          </a:ln>
        </p:spPr>
        <p:txBody>
          <a:bodyPr lIns="90000" tIns="45000" rIns="90000" bIns="45000"/>
          <a:lstStyle/>
          <a:p>
            <a:pPr algn="ctr">
              <a:lnSpc>
                <a:spcPct val="100000"/>
              </a:lnSpc>
            </a:pPr>
            <a:r>
              <a:rPr lang="en-US" sz="1200">
                <a:solidFill>
                  <a:srgbClr val="000000"/>
                </a:solidFill>
                <a:latin typeface="Arial"/>
              </a:rPr>
              <a:t>Usuario</a:t>
            </a:r>
            <a:endParaRPr/>
          </a:p>
        </p:txBody>
      </p:sp>
      <p:sp>
        <p:nvSpPr>
          <p:cNvPr id="313" name="CustomShape 11"/>
          <p:cNvSpPr/>
          <p:nvPr/>
        </p:nvSpPr>
        <p:spPr>
          <a:xfrm>
            <a:off x="6081840" y="1630440"/>
            <a:ext cx="1150920" cy="862200"/>
          </a:xfrm>
          <a:prstGeom prst="roundRect">
            <a:avLst>
              <a:gd name="adj" fmla="val 16667"/>
            </a:avLst>
          </a:prstGeom>
          <a:noFill/>
          <a:ln w="9360">
            <a:solidFill>
              <a:srgbClr val="000000"/>
            </a:solidFill>
            <a:round/>
          </a:ln>
        </p:spPr>
      </p:sp>
      <p:pic>
        <p:nvPicPr>
          <p:cNvPr id="314" name="Picture 37"/>
          <p:cNvPicPr/>
          <p:nvPr/>
        </p:nvPicPr>
        <p:blipFill>
          <a:blip r:embed="rId2"/>
          <a:stretch>
            <a:fillRect/>
          </a:stretch>
        </p:blipFill>
        <p:spPr>
          <a:xfrm>
            <a:off x="7558200" y="1657440"/>
            <a:ext cx="863640" cy="598680"/>
          </a:xfrm>
          <a:prstGeom prst="rect">
            <a:avLst/>
          </a:prstGeom>
          <a:ln>
            <a:noFill/>
          </a:ln>
        </p:spPr>
      </p:pic>
      <p:pic>
        <p:nvPicPr>
          <p:cNvPr id="315" name="Picture 38"/>
          <p:cNvPicPr/>
          <p:nvPr/>
        </p:nvPicPr>
        <p:blipFill>
          <a:blip r:embed="rId3"/>
          <a:stretch>
            <a:fillRect/>
          </a:stretch>
        </p:blipFill>
        <p:spPr>
          <a:xfrm>
            <a:off x="7342200" y="1944720"/>
            <a:ext cx="343080" cy="403200"/>
          </a:xfrm>
          <a:prstGeom prst="rect">
            <a:avLst/>
          </a:prstGeom>
          <a:ln>
            <a:noFill/>
          </a:ln>
        </p:spPr>
      </p:pic>
      <p:sp>
        <p:nvSpPr>
          <p:cNvPr id="316" name="CustomShape 12"/>
          <p:cNvSpPr/>
          <p:nvPr/>
        </p:nvSpPr>
        <p:spPr>
          <a:xfrm>
            <a:off x="7551720" y="2219400"/>
            <a:ext cx="900360" cy="258840"/>
          </a:xfrm>
          <a:prstGeom prst="rect">
            <a:avLst/>
          </a:prstGeom>
          <a:noFill/>
          <a:ln>
            <a:noFill/>
          </a:ln>
        </p:spPr>
        <p:txBody>
          <a:bodyPr lIns="90000" tIns="45000" rIns="90000" bIns="45000"/>
          <a:lstStyle/>
          <a:p>
            <a:pPr algn="ctr">
              <a:lnSpc>
                <a:spcPct val="100000"/>
              </a:lnSpc>
            </a:pPr>
            <a:r>
              <a:rPr lang="en-US" sz="1200">
                <a:solidFill>
                  <a:srgbClr val="000000"/>
                </a:solidFill>
                <a:latin typeface="Arial"/>
              </a:rPr>
              <a:t>Usuario</a:t>
            </a:r>
            <a:endParaRPr/>
          </a:p>
        </p:txBody>
      </p:sp>
      <p:sp>
        <p:nvSpPr>
          <p:cNvPr id="317" name="CustomShape 13"/>
          <p:cNvSpPr/>
          <p:nvPr/>
        </p:nvSpPr>
        <p:spPr>
          <a:xfrm>
            <a:off x="7307280" y="1630440"/>
            <a:ext cx="1150920" cy="862200"/>
          </a:xfrm>
          <a:prstGeom prst="roundRect">
            <a:avLst>
              <a:gd name="adj" fmla="val 16667"/>
            </a:avLst>
          </a:prstGeom>
          <a:noFill/>
          <a:ln w="9360">
            <a:solidFill>
              <a:srgbClr val="000000"/>
            </a:solidFill>
            <a:round/>
          </a:ln>
        </p:spPr>
      </p:sp>
      <p:sp>
        <p:nvSpPr>
          <p:cNvPr id="318" name="CustomShape 14"/>
          <p:cNvSpPr/>
          <p:nvPr/>
        </p:nvSpPr>
        <p:spPr>
          <a:xfrm>
            <a:off x="6362640" y="3645000"/>
            <a:ext cx="592200" cy="201600"/>
          </a:xfrm>
          <a:prstGeom prst="rect">
            <a:avLst/>
          </a:prstGeom>
          <a:noFill/>
          <a:ln>
            <a:noFill/>
          </a:ln>
        </p:spPr>
        <p:txBody>
          <a:bodyPr lIns="90000" tIns="45000" rIns="90000" bIns="45000"/>
          <a:lstStyle/>
          <a:p>
            <a:pPr algn="ctr">
              <a:lnSpc>
                <a:spcPct val="100000"/>
              </a:lnSpc>
            </a:pPr>
            <a:r>
              <a:rPr lang="en-US" sz="1200">
                <a:solidFill>
                  <a:srgbClr val="000000"/>
                </a:solidFill>
                <a:latin typeface="Arial"/>
              </a:rPr>
              <a:t>Rol</a:t>
            </a:r>
            <a:endParaRPr/>
          </a:p>
        </p:txBody>
      </p:sp>
      <p:sp>
        <p:nvSpPr>
          <p:cNvPr id="319" name="CustomShape 15"/>
          <p:cNvSpPr/>
          <p:nvPr/>
        </p:nvSpPr>
        <p:spPr>
          <a:xfrm>
            <a:off x="6264360" y="3213000"/>
            <a:ext cx="790560" cy="717840"/>
          </a:xfrm>
          <a:prstGeom prst="roundRect">
            <a:avLst>
              <a:gd name="adj" fmla="val 16667"/>
            </a:avLst>
          </a:prstGeom>
          <a:noFill/>
          <a:ln w="9360">
            <a:solidFill>
              <a:srgbClr val="000000"/>
            </a:solidFill>
            <a:round/>
          </a:ln>
        </p:spPr>
      </p:sp>
      <p:pic>
        <p:nvPicPr>
          <p:cNvPr id="320" name="Picture 232"/>
          <p:cNvPicPr/>
          <p:nvPr/>
        </p:nvPicPr>
        <p:blipFill>
          <a:blip r:embed="rId4"/>
          <a:stretch>
            <a:fillRect/>
          </a:stretch>
        </p:blipFill>
        <p:spPr>
          <a:xfrm>
            <a:off x="6383160" y="3284640"/>
            <a:ext cx="551160" cy="408240"/>
          </a:xfrm>
          <a:prstGeom prst="rect">
            <a:avLst/>
          </a:prstGeom>
          <a:ln>
            <a:noFill/>
          </a:ln>
        </p:spPr>
      </p:pic>
      <p:sp>
        <p:nvSpPr>
          <p:cNvPr id="321" name="CustomShape 16"/>
          <p:cNvSpPr/>
          <p:nvPr/>
        </p:nvSpPr>
        <p:spPr>
          <a:xfrm flipH="1" flipV="1">
            <a:off x="1256040" y="2492640"/>
            <a:ext cx="166680" cy="2206800"/>
          </a:xfrm>
          <a:prstGeom prst="straightConnector1">
            <a:avLst/>
          </a:prstGeom>
          <a:noFill/>
          <a:ln w="9360">
            <a:solidFill>
              <a:srgbClr val="000000"/>
            </a:solidFill>
            <a:miter/>
          </a:ln>
        </p:spPr>
      </p:sp>
      <p:sp>
        <p:nvSpPr>
          <p:cNvPr id="322" name="CustomShape 17"/>
          <p:cNvSpPr/>
          <p:nvPr/>
        </p:nvSpPr>
        <p:spPr>
          <a:xfrm flipV="1">
            <a:off x="1425600" y="2489760"/>
            <a:ext cx="1055880" cy="2210040"/>
          </a:xfrm>
          <a:prstGeom prst="straightConnector1">
            <a:avLst/>
          </a:prstGeom>
          <a:noFill/>
          <a:ln w="9360">
            <a:solidFill>
              <a:srgbClr val="000000"/>
            </a:solidFill>
            <a:miter/>
          </a:ln>
        </p:spPr>
      </p:sp>
      <p:sp>
        <p:nvSpPr>
          <p:cNvPr id="323" name="CustomShape 18"/>
          <p:cNvSpPr/>
          <p:nvPr/>
        </p:nvSpPr>
        <p:spPr>
          <a:xfrm flipV="1">
            <a:off x="1438200" y="2489760"/>
            <a:ext cx="2268720" cy="2203560"/>
          </a:xfrm>
          <a:prstGeom prst="straightConnector1">
            <a:avLst/>
          </a:prstGeom>
          <a:noFill/>
          <a:ln w="9360">
            <a:solidFill>
              <a:srgbClr val="000000"/>
            </a:solidFill>
            <a:miter/>
          </a:ln>
        </p:spPr>
      </p:sp>
      <p:sp>
        <p:nvSpPr>
          <p:cNvPr id="324" name="CustomShape 19"/>
          <p:cNvSpPr/>
          <p:nvPr/>
        </p:nvSpPr>
        <p:spPr>
          <a:xfrm flipH="1" flipV="1">
            <a:off x="1257480" y="2492640"/>
            <a:ext cx="851040" cy="2205360"/>
          </a:xfrm>
          <a:prstGeom prst="straightConnector1">
            <a:avLst/>
          </a:prstGeom>
          <a:noFill/>
          <a:ln w="9360">
            <a:solidFill>
              <a:srgbClr val="000000"/>
            </a:solidFill>
            <a:miter/>
          </a:ln>
        </p:spPr>
      </p:sp>
      <p:sp>
        <p:nvSpPr>
          <p:cNvPr id="325" name="CustomShape 20"/>
          <p:cNvSpPr/>
          <p:nvPr/>
        </p:nvSpPr>
        <p:spPr>
          <a:xfrm flipV="1">
            <a:off x="2109960" y="2492640"/>
            <a:ext cx="371520" cy="2206800"/>
          </a:xfrm>
          <a:prstGeom prst="straightConnector1">
            <a:avLst/>
          </a:prstGeom>
          <a:noFill/>
          <a:ln w="9360">
            <a:solidFill>
              <a:srgbClr val="000000"/>
            </a:solidFill>
            <a:miter/>
          </a:ln>
        </p:spPr>
      </p:sp>
      <p:sp>
        <p:nvSpPr>
          <p:cNvPr id="326" name="CustomShape 21"/>
          <p:cNvSpPr/>
          <p:nvPr/>
        </p:nvSpPr>
        <p:spPr>
          <a:xfrm flipV="1">
            <a:off x="2124000" y="2489760"/>
            <a:ext cx="1582920" cy="2203560"/>
          </a:xfrm>
          <a:prstGeom prst="straightConnector1">
            <a:avLst/>
          </a:prstGeom>
          <a:noFill/>
          <a:ln w="9360">
            <a:solidFill>
              <a:srgbClr val="000000"/>
            </a:solidFill>
            <a:miter/>
          </a:ln>
        </p:spPr>
      </p:sp>
      <p:sp>
        <p:nvSpPr>
          <p:cNvPr id="327" name="CustomShape 22"/>
          <p:cNvSpPr/>
          <p:nvPr/>
        </p:nvSpPr>
        <p:spPr>
          <a:xfrm rot="16200000">
            <a:off x="990720" y="4910040"/>
            <a:ext cx="935280" cy="424080"/>
          </a:xfrm>
          <a:prstGeom prst="rect">
            <a:avLst/>
          </a:prstGeom>
          <a:noFill/>
          <a:ln>
            <a:noFill/>
          </a:ln>
        </p:spPr>
      </p:sp>
      <p:sp>
        <p:nvSpPr>
          <p:cNvPr id="328" name="CustomShape 23"/>
          <p:cNvSpPr/>
          <p:nvPr/>
        </p:nvSpPr>
        <p:spPr>
          <a:xfrm rot="16200000">
            <a:off x="1291320" y="5389200"/>
            <a:ext cx="46080" cy="51840"/>
          </a:xfrm>
          <a:prstGeom prst="rect">
            <a:avLst/>
          </a:prstGeom>
          <a:solidFill>
            <a:srgbClr val="BD991F"/>
          </a:solidFill>
          <a:ln>
            <a:noFill/>
          </a:ln>
        </p:spPr>
      </p:sp>
      <p:sp>
        <p:nvSpPr>
          <p:cNvPr id="329" name="CustomShape 24"/>
          <p:cNvSpPr/>
          <p:nvPr/>
        </p:nvSpPr>
        <p:spPr>
          <a:xfrm rot="16200000">
            <a:off x="1038600" y="4959000"/>
            <a:ext cx="842040" cy="333000"/>
          </a:xfrm>
          <a:prstGeom prst="rect">
            <a:avLst/>
          </a:prstGeom>
          <a:solidFill>
            <a:srgbClr val="BD991F"/>
          </a:solidFill>
          <a:ln>
            <a:noFill/>
          </a:ln>
        </p:spPr>
      </p:sp>
      <p:sp>
        <p:nvSpPr>
          <p:cNvPr id="330" name="CustomShape 25"/>
          <p:cNvSpPr/>
          <p:nvPr/>
        </p:nvSpPr>
        <p:spPr>
          <a:xfrm rot="16200000">
            <a:off x="1294200" y="5289840"/>
            <a:ext cx="255600" cy="280800"/>
          </a:xfrm>
          <a:prstGeom prst="rect">
            <a:avLst/>
          </a:prstGeom>
          <a:solidFill>
            <a:srgbClr val="000000"/>
          </a:solidFill>
          <a:ln>
            <a:noFill/>
          </a:ln>
        </p:spPr>
      </p:sp>
      <p:sp>
        <p:nvSpPr>
          <p:cNvPr id="331" name="CustomShape 26"/>
          <p:cNvSpPr/>
          <p:nvPr/>
        </p:nvSpPr>
        <p:spPr>
          <a:xfrm rot="16200000">
            <a:off x="1372680" y="5335560"/>
            <a:ext cx="106920" cy="201240"/>
          </a:xfrm>
          <a:prstGeom prst="rect">
            <a:avLst/>
          </a:prstGeom>
          <a:solidFill>
            <a:srgbClr val="000000"/>
          </a:solidFill>
          <a:ln>
            <a:noFill/>
          </a:ln>
        </p:spPr>
      </p:sp>
      <p:sp>
        <p:nvSpPr>
          <p:cNvPr id="332" name="CustomShape 27"/>
          <p:cNvSpPr/>
          <p:nvPr/>
        </p:nvSpPr>
        <p:spPr>
          <a:xfrm rot="16200000">
            <a:off x="1442520" y="5437800"/>
            <a:ext cx="43560" cy="70560"/>
          </a:xfrm>
          <a:prstGeom prst="rect">
            <a:avLst/>
          </a:prstGeom>
          <a:solidFill>
            <a:srgbClr val="000000"/>
          </a:solidFill>
          <a:ln>
            <a:noFill/>
          </a:ln>
        </p:spPr>
      </p:sp>
      <p:sp>
        <p:nvSpPr>
          <p:cNvPr id="333" name="CustomShape 28"/>
          <p:cNvSpPr/>
          <p:nvPr/>
        </p:nvSpPr>
        <p:spPr>
          <a:xfrm rot="16200000">
            <a:off x="1532880" y="4734360"/>
            <a:ext cx="26640" cy="133920"/>
          </a:xfrm>
          <a:prstGeom prst="rect">
            <a:avLst/>
          </a:prstGeom>
          <a:solidFill>
            <a:srgbClr val="FFE600"/>
          </a:solidFill>
          <a:ln>
            <a:noFill/>
          </a:ln>
        </p:spPr>
      </p:sp>
      <p:sp>
        <p:nvSpPr>
          <p:cNvPr id="334" name="CustomShape 29"/>
          <p:cNvSpPr/>
          <p:nvPr/>
        </p:nvSpPr>
        <p:spPr>
          <a:xfrm rot="16200000">
            <a:off x="1224360" y="5110920"/>
            <a:ext cx="411480" cy="98640"/>
          </a:xfrm>
          <a:prstGeom prst="rect">
            <a:avLst/>
          </a:prstGeom>
          <a:solidFill>
            <a:srgbClr val="000000"/>
          </a:solidFill>
          <a:ln>
            <a:noFill/>
          </a:ln>
        </p:spPr>
      </p:sp>
      <p:sp>
        <p:nvSpPr>
          <p:cNvPr id="335" name="CustomShape 30"/>
          <p:cNvSpPr/>
          <p:nvPr/>
        </p:nvSpPr>
        <p:spPr>
          <a:xfrm rot="16200000">
            <a:off x="1398600" y="4900320"/>
            <a:ext cx="55440" cy="108000"/>
          </a:xfrm>
          <a:prstGeom prst="rect">
            <a:avLst/>
          </a:prstGeom>
          <a:solidFill>
            <a:srgbClr val="000000"/>
          </a:solidFill>
          <a:ln>
            <a:noFill/>
          </a:ln>
        </p:spPr>
      </p:sp>
      <p:sp>
        <p:nvSpPr>
          <p:cNvPr id="336" name="CustomShape 31"/>
          <p:cNvSpPr/>
          <p:nvPr/>
        </p:nvSpPr>
        <p:spPr>
          <a:xfrm rot="16200000">
            <a:off x="1410480" y="4921200"/>
            <a:ext cx="8280" cy="72000"/>
          </a:xfrm>
          <a:prstGeom prst="rect">
            <a:avLst/>
          </a:prstGeom>
          <a:solidFill>
            <a:srgbClr val="000000"/>
          </a:solidFill>
          <a:ln>
            <a:noFill/>
          </a:ln>
        </p:spPr>
      </p:sp>
      <p:sp>
        <p:nvSpPr>
          <p:cNvPr id="337" name="CustomShape 32"/>
          <p:cNvSpPr/>
          <p:nvPr/>
        </p:nvSpPr>
        <p:spPr>
          <a:xfrm rot="16200000">
            <a:off x="1332720" y="4792320"/>
            <a:ext cx="203760" cy="75240"/>
          </a:xfrm>
          <a:prstGeom prst="rect">
            <a:avLst/>
          </a:prstGeom>
          <a:solidFill>
            <a:srgbClr val="000000"/>
          </a:solidFill>
          <a:ln>
            <a:noFill/>
          </a:ln>
        </p:spPr>
      </p:sp>
      <p:sp>
        <p:nvSpPr>
          <p:cNvPr id="338" name="CustomShape 33"/>
          <p:cNvSpPr/>
          <p:nvPr/>
        </p:nvSpPr>
        <p:spPr>
          <a:xfrm rot="16200000">
            <a:off x="1432800" y="4737960"/>
            <a:ext cx="9360" cy="51480"/>
          </a:xfrm>
          <a:prstGeom prst="rect">
            <a:avLst/>
          </a:prstGeom>
          <a:solidFill>
            <a:srgbClr val="000000"/>
          </a:solidFill>
          <a:ln>
            <a:noFill/>
          </a:ln>
        </p:spPr>
      </p:sp>
      <p:sp>
        <p:nvSpPr>
          <p:cNvPr id="339" name="CustomShape 34"/>
          <p:cNvSpPr/>
          <p:nvPr/>
        </p:nvSpPr>
        <p:spPr>
          <a:xfrm rot="16200000">
            <a:off x="1420560" y="4691880"/>
            <a:ext cx="37080" cy="50400"/>
          </a:xfrm>
          <a:prstGeom prst="rect">
            <a:avLst/>
          </a:prstGeom>
          <a:solidFill>
            <a:srgbClr val="000000"/>
          </a:solidFill>
          <a:ln>
            <a:noFill/>
          </a:ln>
        </p:spPr>
      </p:sp>
      <p:sp>
        <p:nvSpPr>
          <p:cNvPr id="340" name="CustomShape 35"/>
          <p:cNvSpPr/>
          <p:nvPr/>
        </p:nvSpPr>
        <p:spPr>
          <a:xfrm rot="16200000">
            <a:off x="1518120" y="4703040"/>
            <a:ext cx="56880" cy="173160"/>
          </a:xfrm>
          <a:prstGeom prst="rect">
            <a:avLst/>
          </a:prstGeom>
          <a:solidFill>
            <a:srgbClr val="000000"/>
          </a:solidFill>
          <a:ln>
            <a:noFill/>
          </a:ln>
        </p:spPr>
      </p:sp>
      <p:sp>
        <p:nvSpPr>
          <p:cNvPr id="341" name="CustomShape 36"/>
          <p:cNvSpPr/>
          <p:nvPr/>
        </p:nvSpPr>
        <p:spPr>
          <a:xfrm rot="16200000">
            <a:off x="1490400" y="4771440"/>
            <a:ext cx="103320" cy="177120"/>
          </a:xfrm>
          <a:prstGeom prst="rect">
            <a:avLst/>
          </a:prstGeom>
          <a:solidFill>
            <a:srgbClr val="000000"/>
          </a:solidFill>
          <a:ln>
            <a:noFill/>
          </a:ln>
        </p:spPr>
      </p:sp>
      <p:sp>
        <p:nvSpPr>
          <p:cNvPr id="342" name="CustomShape 37"/>
          <p:cNvSpPr/>
          <p:nvPr/>
        </p:nvSpPr>
        <p:spPr>
          <a:xfrm rot="16200000">
            <a:off x="1295640" y="5379840"/>
            <a:ext cx="138960" cy="119160"/>
          </a:xfrm>
          <a:prstGeom prst="rect">
            <a:avLst/>
          </a:prstGeom>
          <a:solidFill>
            <a:srgbClr val="FFE600"/>
          </a:solidFill>
          <a:ln>
            <a:noFill/>
          </a:ln>
        </p:spPr>
      </p:sp>
      <p:sp>
        <p:nvSpPr>
          <p:cNvPr id="343" name="CustomShape 38"/>
          <p:cNvSpPr/>
          <p:nvPr/>
        </p:nvSpPr>
        <p:spPr>
          <a:xfrm rot="16200000">
            <a:off x="1244880" y="5123520"/>
            <a:ext cx="332640" cy="28080"/>
          </a:xfrm>
          <a:prstGeom prst="rect">
            <a:avLst/>
          </a:prstGeom>
          <a:solidFill>
            <a:srgbClr val="FFE600"/>
          </a:solidFill>
          <a:ln>
            <a:noFill/>
          </a:ln>
        </p:spPr>
      </p:sp>
      <p:sp>
        <p:nvSpPr>
          <p:cNvPr id="344" name="CustomShape 39"/>
          <p:cNvSpPr/>
          <p:nvPr/>
        </p:nvSpPr>
        <p:spPr>
          <a:xfrm rot="16200000">
            <a:off x="1356120" y="4835880"/>
            <a:ext cx="146880" cy="18360"/>
          </a:xfrm>
          <a:prstGeom prst="rect">
            <a:avLst/>
          </a:prstGeom>
          <a:solidFill>
            <a:srgbClr val="FFE600"/>
          </a:solidFill>
          <a:ln>
            <a:noFill/>
          </a:ln>
        </p:spPr>
      </p:sp>
      <p:sp>
        <p:nvSpPr>
          <p:cNvPr id="345" name="CustomShape 40"/>
          <p:cNvSpPr/>
          <p:nvPr/>
        </p:nvSpPr>
        <p:spPr>
          <a:xfrm rot="16200000">
            <a:off x="1465200" y="5336640"/>
            <a:ext cx="35280" cy="83520"/>
          </a:xfrm>
          <a:prstGeom prst="rect">
            <a:avLst/>
          </a:prstGeom>
          <a:solidFill>
            <a:srgbClr val="FFE600"/>
          </a:solidFill>
          <a:ln>
            <a:noFill/>
          </a:ln>
        </p:spPr>
      </p:sp>
      <p:sp>
        <p:nvSpPr>
          <p:cNvPr id="346" name="CustomShape 41"/>
          <p:cNvSpPr/>
          <p:nvPr/>
        </p:nvSpPr>
        <p:spPr>
          <a:xfrm rot="16200000">
            <a:off x="1671480" y="4910040"/>
            <a:ext cx="935280" cy="424080"/>
          </a:xfrm>
          <a:prstGeom prst="rect">
            <a:avLst/>
          </a:prstGeom>
          <a:noFill/>
          <a:ln>
            <a:noFill/>
          </a:ln>
        </p:spPr>
      </p:sp>
      <p:sp>
        <p:nvSpPr>
          <p:cNvPr id="347" name="CustomShape 42"/>
          <p:cNvSpPr/>
          <p:nvPr/>
        </p:nvSpPr>
        <p:spPr>
          <a:xfrm rot="16200000">
            <a:off x="1972440" y="5389200"/>
            <a:ext cx="46080" cy="51840"/>
          </a:xfrm>
          <a:prstGeom prst="rect">
            <a:avLst/>
          </a:prstGeom>
          <a:solidFill>
            <a:srgbClr val="BD991F"/>
          </a:solidFill>
          <a:ln>
            <a:noFill/>
          </a:ln>
        </p:spPr>
      </p:sp>
      <p:sp>
        <p:nvSpPr>
          <p:cNvPr id="348" name="CustomShape 43"/>
          <p:cNvSpPr/>
          <p:nvPr/>
        </p:nvSpPr>
        <p:spPr>
          <a:xfrm rot="16200000">
            <a:off x="1719720" y="4959000"/>
            <a:ext cx="842040" cy="333000"/>
          </a:xfrm>
          <a:prstGeom prst="rect">
            <a:avLst/>
          </a:prstGeom>
          <a:solidFill>
            <a:srgbClr val="BD991F"/>
          </a:solidFill>
          <a:ln>
            <a:noFill/>
          </a:ln>
        </p:spPr>
      </p:sp>
      <p:sp>
        <p:nvSpPr>
          <p:cNvPr id="349" name="CustomShape 44"/>
          <p:cNvSpPr/>
          <p:nvPr/>
        </p:nvSpPr>
        <p:spPr>
          <a:xfrm rot="16200000">
            <a:off x="1975320" y="5289840"/>
            <a:ext cx="255600" cy="280800"/>
          </a:xfrm>
          <a:prstGeom prst="rect">
            <a:avLst/>
          </a:prstGeom>
          <a:solidFill>
            <a:srgbClr val="000000"/>
          </a:solidFill>
          <a:ln>
            <a:noFill/>
          </a:ln>
        </p:spPr>
      </p:sp>
      <p:sp>
        <p:nvSpPr>
          <p:cNvPr id="350" name="CustomShape 45"/>
          <p:cNvSpPr/>
          <p:nvPr/>
        </p:nvSpPr>
        <p:spPr>
          <a:xfrm rot="16200000">
            <a:off x="2053800" y="5335560"/>
            <a:ext cx="106920" cy="201240"/>
          </a:xfrm>
          <a:prstGeom prst="rect">
            <a:avLst/>
          </a:prstGeom>
          <a:solidFill>
            <a:srgbClr val="000000"/>
          </a:solidFill>
          <a:ln>
            <a:noFill/>
          </a:ln>
        </p:spPr>
      </p:sp>
      <p:sp>
        <p:nvSpPr>
          <p:cNvPr id="351" name="CustomShape 46"/>
          <p:cNvSpPr/>
          <p:nvPr/>
        </p:nvSpPr>
        <p:spPr>
          <a:xfrm rot="16200000">
            <a:off x="2123640" y="5437800"/>
            <a:ext cx="43560" cy="70560"/>
          </a:xfrm>
          <a:prstGeom prst="rect">
            <a:avLst/>
          </a:prstGeom>
          <a:solidFill>
            <a:srgbClr val="000000"/>
          </a:solidFill>
          <a:ln>
            <a:noFill/>
          </a:ln>
        </p:spPr>
      </p:sp>
      <p:sp>
        <p:nvSpPr>
          <p:cNvPr id="352" name="CustomShape 47"/>
          <p:cNvSpPr/>
          <p:nvPr/>
        </p:nvSpPr>
        <p:spPr>
          <a:xfrm rot="16200000">
            <a:off x="2214000" y="4734360"/>
            <a:ext cx="26640" cy="133920"/>
          </a:xfrm>
          <a:prstGeom prst="rect">
            <a:avLst/>
          </a:prstGeom>
          <a:solidFill>
            <a:srgbClr val="FFE600"/>
          </a:solidFill>
          <a:ln>
            <a:noFill/>
          </a:ln>
        </p:spPr>
      </p:sp>
      <p:sp>
        <p:nvSpPr>
          <p:cNvPr id="353" name="CustomShape 48"/>
          <p:cNvSpPr/>
          <p:nvPr/>
        </p:nvSpPr>
        <p:spPr>
          <a:xfrm rot="16200000">
            <a:off x="1905120" y="5110920"/>
            <a:ext cx="411480" cy="98640"/>
          </a:xfrm>
          <a:prstGeom prst="rect">
            <a:avLst/>
          </a:prstGeom>
          <a:solidFill>
            <a:srgbClr val="000000"/>
          </a:solidFill>
          <a:ln>
            <a:noFill/>
          </a:ln>
        </p:spPr>
      </p:sp>
      <p:sp>
        <p:nvSpPr>
          <p:cNvPr id="354" name="CustomShape 49"/>
          <p:cNvSpPr/>
          <p:nvPr/>
        </p:nvSpPr>
        <p:spPr>
          <a:xfrm rot="16200000">
            <a:off x="2079720" y="4900320"/>
            <a:ext cx="55440" cy="108000"/>
          </a:xfrm>
          <a:prstGeom prst="rect">
            <a:avLst/>
          </a:prstGeom>
          <a:solidFill>
            <a:srgbClr val="000000"/>
          </a:solidFill>
          <a:ln>
            <a:noFill/>
          </a:ln>
        </p:spPr>
      </p:sp>
      <p:sp>
        <p:nvSpPr>
          <p:cNvPr id="355" name="CustomShape 50"/>
          <p:cNvSpPr/>
          <p:nvPr/>
        </p:nvSpPr>
        <p:spPr>
          <a:xfrm rot="16200000">
            <a:off x="2091600" y="4921200"/>
            <a:ext cx="8280" cy="72000"/>
          </a:xfrm>
          <a:prstGeom prst="rect">
            <a:avLst/>
          </a:prstGeom>
          <a:solidFill>
            <a:srgbClr val="000000"/>
          </a:solidFill>
          <a:ln>
            <a:noFill/>
          </a:ln>
        </p:spPr>
      </p:sp>
      <p:sp>
        <p:nvSpPr>
          <p:cNvPr id="356" name="CustomShape 51"/>
          <p:cNvSpPr/>
          <p:nvPr/>
        </p:nvSpPr>
        <p:spPr>
          <a:xfrm rot="16200000">
            <a:off x="2013840" y="4792320"/>
            <a:ext cx="203760" cy="75240"/>
          </a:xfrm>
          <a:prstGeom prst="rect">
            <a:avLst/>
          </a:prstGeom>
          <a:solidFill>
            <a:srgbClr val="000000"/>
          </a:solidFill>
          <a:ln>
            <a:noFill/>
          </a:ln>
        </p:spPr>
      </p:sp>
      <p:sp>
        <p:nvSpPr>
          <p:cNvPr id="357" name="CustomShape 52"/>
          <p:cNvSpPr/>
          <p:nvPr/>
        </p:nvSpPr>
        <p:spPr>
          <a:xfrm rot="16200000">
            <a:off x="2113920" y="4737960"/>
            <a:ext cx="9360" cy="51480"/>
          </a:xfrm>
          <a:prstGeom prst="rect">
            <a:avLst/>
          </a:prstGeom>
          <a:solidFill>
            <a:srgbClr val="000000"/>
          </a:solidFill>
          <a:ln>
            <a:noFill/>
          </a:ln>
        </p:spPr>
      </p:sp>
      <p:sp>
        <p:nvSpPr>
          <p:cNvPr id="358" name="CustomShape 53"/>
          <p:cNvSpPr/>
          <p:nvPr/>
        </p:nvSpPr>
        <p:spPr>
          <a:xfrm rot="16200000">
            <a:off x="2101680" y="4691880"/>
            <a:ext cx="37080" cy="50400"/>
          </a:xfrm>
          <a:prstGeom prst="rect">
            <a:avLst/>
          </a:prstGeom>
          <a:solidFill>
            <a:srgbClr val="000000"/>
          </a:solidFill>
          <a:ln>
            <a:noFill/>
          </a:ln>
        </p:spPr>
      </p:sp>
      <p:sp>
        <p:nvSpPr>
          <p:cNvPr id="359" name="CustomShape 54"/>
          <p:cNvSpPr/>
          <p:nvPr/>
        </p:nvSpPr>
        <p:spPr>
          <a:xfrm rot="16200000">
            <a:off x="2199240" y="4703040"/>
            <a:ext cx="56880" cy="173160"/>
          </a:xfrm>
          <a:prstGeom prst="rect">
            <a:avLst/>
          </a:prstGeom>
          <a:solidFill>
            <a:srgbClr val="000000"/>
          </a:solidFill>
          <a:ln>
            <a:noFill/>
          </a:ln>
        </p:spPr>
      </p:sp>
      <p:sp>
        <p:nvSpPr>
          <p:cNvPr id="360" name="CustomShape 55"/>
          <p:cNvSpPr/>
          <p:nvPr/>
        </p:nvSpPr>
        <p:spPr>
          <a:xfrm rot="16200000">
            <a:off x="2171520" y="4771440"/>
            <a:ext cx="103320" cy="177120"/>
          </a:xfrm>
          <a:prstGeom prst="rect">
            <a:avLst/>
          </a:prstGeom>
          <a:solidFill>
            <a:srgbClr val="000000"/>
          </a:solidFill>
          <a:ln>
            <a:noFill/>
          </a:ln>
        </p:spPr>
      </p:sp>
      <p:sp>
        <p:nvSpPr>
          <p:cNvPr id="361" name="CustomShape 56"/>
          <p:cNvSpPr/>
          <p:nvPr/>
        </p:nvSpPr>
        <p:spPr>
          <a:xfrm rot="16200000">
            <a:off x="1976760" y="5379840"/>
            <a:ext cx="138960" cy="119160"/>
          </a:xfrm>
          <a:prstGeom prst="rect">
            <a:avLst/>
          </a:prstGeom>
          <a:solidFill>
            <a:srgbClr val="FFE600"/>
          </a:solidFill>
          <a:ln>
            <a:noFill/>
          </a:ln>
        </p:spPr>
      </p:sp>
      <p:sp>
        <p:nvSpPr>
          <p:cNvPr id="362" name="CustomShape 57"/>
          <p:cNvSpPr/>
          <p:nvPr/>
        </p:nvSpPr>
        <p:spPr>
          <a:xfrm rot="16200000">
            <a:off x="1926000" y="5123520"/>
            <a:ext cx="332640" cy="28080"/>
          </a:xfrm>
          <a:prstGeom prst="rect">
            <a:avLst/>
          </a:prstGeom>
          <a:solidFill>
            <a:srgbClr val="FFE600"/>
          </a:solidFill>
          <a:ln>
            <a:noFill/>
          </a:ln>
        </p:spPr>
      </p:sp>
      <p:sp>
        <p:nvSpPr>
          <p:cNvPr id="363" name="CustomShape 58"/>
          <p:cNvSpPr/>
          <p:nvPr/>
        </p:nvSpPr>
        <p:spPr>
          <a:xfrm rot="16200000">
            <a:off x="2037240" y="4835880"/>
            <a:ext cx="146880" cy="18360"/>
          </a:xfrm>
          <a:prstGeom prst="rect">
            <a:avLst/>
          </a:prstGeom>
          <a:solidFill>
            <a:srgbClr val="FFE600"/>
          </a:solidFill>
          <a:ln>
            <a:noFill/>
          </a:ln>
        </p:spPr>
      </p:sp>
      <p:sp>
        <p:nvSpPr>
          <p:cNvPr id="364" name="CustomShape 59"/>
          <p:cNvSpPr/>
          <p:nvPr/>
        </p:nvSpPr>
        <p:spPr>
          <a:xfrm rot="16200000">
            <a:off x="2146320" y="5336640"/>
            <a:ext cx="35280" cy="83520"/>
          </a:xfrm>
          <a:prstGeom prst="rect">
            <a:avLst/>
          </a:prstGeom>
          <a:solidFill>
            <a:srgbClr val="FFE600"/>
          </a:solidFill>
          <a:ln>
            <a:noFill/>
          </a:ln>
        </p:spPr>
      </p:sp>
      <p:sp>
        <p:nvSpPr>
          <p:cNvPr id="365" name="CustomShape 60"/>
          <p:cNvSpPr/>
          <p:nvPr/>
        </p:nvSpPr>
        <p:spPr>
          <a:xfrm rot="16200000">
            <a:off x="2359080" y="4910040"/>
            <a:ext cx="935280" cy="424080"/>
          </a:xfrm>
          <a:prstGeom prst="rect">
            <a:avLst/>
          </a:prstGeom>
          <a:noFill/>
          <a:ln>
            <a:noFill/>
          </a:ln>
        </p:spPr>
      </p:sp>
      <p:sp>
        <p:nvSpPr>
          <p:cNvPr id="366" name="CustomShape 61"/>
          <p:cNvSpPr/>
          <p:nvPr/>
        </p:nvSpPr>
        <p:spPr>
          <a:xfrm rot="16200000">
            <a:off x="2659680" y="5389200"/>
            <a:ext cx="46080" cy="51840"/>
          </a:xfrm>
          <a:prstGeom prst="rect">
            <a:avLst/>
          </a:prstGeom>
          <a:solidFill>
            <a:srgbClr val="BD991F"/>
          </a:solidFill>
          <a:ln>
            <a:noFill/>
          </a:ln>
        </p:spPr>
      </p:sp>
      <p:sp>
        <p:nvSpPr>
          <p:cNvPr id="367" name="CustomShape 62"/>
          <p:cNvSpPr/>
          <p:nvPr/>
        </p:nvSpPr>
        <p:spPr>
          <a:xfrm rot="16200000">
            <a:off x="2406960" y="4959000"/>
            <a:ext cx="842040" cy="333000"/>
          </a:xfrm>
          <a:prstGeom prst="rect">
            <a:avLst/>
          </a:prstGeom>
          <a:solidFill>
            <a:srgbClr val="BD991F"/>
          </a:solidFill>
          <a:ln>
            <a:noFill/>
          </a:ln>
        </p:spPr>
      </p:sp>
      <p:sp>
        <p:nvSpPr>
          <p:cNvPr id="368" name="CustomShape 63"/>
          <p:cNvSpPr/>
          <p:nvPr/>
        </p:nvSpPr>
        <p:spPr>
          <a:xfrm rot="16200000">
            <a:off x="2662560" y="5289840"/>
            <a:ext cx="255600" cy="280800"/>
          </a:xfrm>
          <a:prstGeom prst="rect">
            <a:avLst/>
          </a:prstGeom>
          <a:solidFill>
            <a:srgbClr val="000000"/>
          </a:solidFill>
          <a:ln>
            <a:noFill/>
          </a:ln>
        </p:spPr>
      </p:sp>
      <p:sp>
        <p:nvSpPr>
          <p:cNvPr id="369" name="CustomShape 64"/>
          <p:cNvSpPr/>
          <p:nvPr/>
        </p:nvSpPr>
        <p:spPr>
          <a:xfrm rot="16200000">
            <a:off x="2741040" y="5335560"/>
            <a:ext cx="106920" cy="201240"/>
          </a:xfrm>
          <a:prstGeom prst="rect">
            <a:avLst/>
          </a:prstGeom>
          <a:solidFill>
            <a:srgbClr val="000000"/>
          </a:solidFill>
          <a:ln>
            <a:noFill/>
          </a:ln>
        </p:spPr>
      </p:sp>
      <p:sp>
        <p:nvSpPr>
          <p:cNvPr id="370" name="CustomShape 65"/>
          <p:cNvSpPr/>
          <p:nvPr/>
        </p:nvSpPr>
        <p:spPr>
          <a:xfrm rot="16200000">
            <a:off x="2811240" y="5437800"/>
            <a:ext cx="43560" cy="70560"/>
          </a:xfrm>
          <a:prstGeom prst="rect">
            <a:avLst/>
          </a:prstGeom>
          <a:solidFill>
            <a:srgbClr val="000000"/>
          </a:solidFill>
          <a:ln>
            <a:noFill/>
          </a:ln>
        </p:spPr>
      </p:sp>
      <p:sp>
        <p:nvSpPr>
          <p:cNvPr id="371" name="CustomShape 66"/>
          <p:cNvSpPr/>
          <p:nvPr/>
        </p:nvSpPr>
        <p:spPr>
          <a:xfrm rot="16200000">
            <a:off x="2901240" y="4734360"/>
            <a:ext cx="26640" cy="133920"/>
          </a:xfrm>
          <a:prstGeom prst="rect">
            <a:avLst/>
          </a:prstGeom>
          <a:solidFill>
            <a:srgbClr val="FFE600"/>
          </a:solidFill>
          <a:ln>
            <a:noFill/>
          </a:ln>
        </p:spPr>
      </p:sp>
      <p:sp>
        <p:nvSpPr>
          <p:cNvPr id="372" name="CustomShape 67"/>
          <p:cNvSpPr/>
          <p:nvPr/>
        </p:nvSpPr>
        <p:spPr>
          <a:xfrm rot="16200000">
            <a:off x="2592720" y="5110920"/>
            <a:ext cx="411480" cy="98640"/>
          </a:xfrm>
          <a:prstGeom prst="rect">
            <a:avLst/>
          </a:prstGeom>
          <a:solidFill>
            <a:srgbClr val="000000"/>
          </a:solidFill>
          <a:ln>
            <a:noFill/>
          </a:ln>
        </p:spPr>
      </p:sp>
      <p:sp>
        <p:nvSpPr>
          <p:cNvPr id="373" name="CustomShape 68"/>
          <p:cNvSpPr/>
          <p:nvPr/>
        </p:nvSpPr>
        <p:spPr>
          <a:xfrm rot="16200000">
            <a:off x="2766960" y="4900320"/>
            <a:ext cx="55440" cy="108000"/>
          </a:xfrm>
          <a:prstGeom prst="rect">
            <a:avLst/>
          </a:prstGeom>
          <a:solidFill>
            <a:srgbClr val="000000"/>
          </a:solidFill>
          <a:ln>
            <a:noFill/>
          </a:ln>
        </p:spPr>
      </p:sp>
      <p:sp>
        <p:nvSpPr>
          <p:cNvPr id="374" name="CustomShape 69"/>
          <p:cNvSpPr/>
          <p:nvPr/>
        </p:nvSpPr>
        <p:spPr>
          <a:xfrm rot="16200000">
            <a:off x="2778840" y="4921200"/>
            <a:ext cx="8280" cy="72000"/>
          </a:xfrm>
          <a:prstGeom prst="rect">
            <a:avLst/>
          </a:prstGeom>
          <a:solidFill>
            <a:srgbClr val="000000"/>
          </a:solidFill>
          <a:ln>
            <a:noFill/>
          </a:ln>
        </p:spPr>
      </p:sp>
      <p:sp>
        <p:nvSpPr>
          <p:cNvPr id="375" name="CustomShape 70"/>
          <p:cNvSpPr/>
          <p:nvPr/>
        </p:nvSpPr>
        <p:spPr>
          <a:xfrm rot="16200000">
            <a:off x="2701440" y="4792320"/>
            <a:ext cx="203760" cy="75240"/>
          </a:xfrm>
          <a:prstGeom prst="rect">
            <a:avLst/>
          </a:prstGeom>
          <a:solidFill>
            <a:srgbClr val="000000"/>
          </a:solidFill>
          <a:ln>
            <a:noFill/>
          </a:ln>
        </p:spPr>
      </p:sp>
      <p:sp>
        <p:nvSpPr>
          <p:cNvPr id="376" name="CustomShape 71"/>
          <p:cNvSpPr/>
          <p:nvPr/>
        </p:nvSpPr>
        <p:spPr>
          <a:xfrm rot="16200000">
            <a:off x="2801520" y="4737960"/>
            <a:ext cx="9360" cy="51480"/>
          </a:xfrm>
          <a:prstGeom prst="rect">
            <a:avLst/>
          </a:prstGeom>
          <a:solidFill>
            <a:srgbClr val="000000"/>
          </a:solidFill>
          <a:ln>
            <a:noFill/>
          </a:ln>
        </p:spPr>
      </p:sp>
      <p:sp>
        <p:nvSpPr>
          <p:cNvPr id="377" name="CustomShape 72"/>
          <p:cNvSpPr/>
          <p:nvPr/>
        </p:nvSpPr>
        <p:spPr>
          <a:xfrm rot="16200000">
            <a:off x="2788920" y="4691880"/>
            <a:ext cx="37080" cy="50400"/>
          </a:xfrm>
          <a:prstGeom prst="rect">
            <a:avLst/>
          </a:prstGeom>
          <a:solidFill>
            <a:srgbClr val="000000"/>
          </a:solidFill>
          <a:ln>
            <a:noFill/>
          </a:ln>
        </p:spPr>
      </p:sp>
      <p:sp>
        <p:nvSpPr>
          <p:cNvPr id="378" name="CustomShape 73"/>
          <p:cNvSpPr/>
          <p:nvPr/>
        </p:nvSpPr>
        <p:spPr>
          <a:xfrm rot="16200000">
            <a:off x="2886480" y="4703040"/>
            <a:ext cx="56880" cy="173160"/>
          </a:xfrm>
          <a:prstGeom prst="rect">
            <a:avLst/>
          </a:prstGeom>
          <a:solidFill>
            <a:srgbClr val="000000"/>
          </a:solidFill>
          <a:ln>
            <a:noFill/>
          </a:ln>
        </p:spPr>
      </p:sp>
      <p:sp>
        <p:nvSpPr>
          <p:cNvPr id="379" name="CustomShape 74"/>
          <p:cNvSpPr/>
          <p:nvPr/>
        </p:nvSpPr>
        <p:spPr>
          <a:xfrm rot="16200000">
            <a:off x="2859120" y="4771440"/>
            <a:ext cx="103320" cy="177120"/>
          </a:xfrm>
          <a:prstGeom prst="rect">
            <a:avLst/>
          </a:prstGeom>
          <a:solidFill>
            <a:srgbClr val="000000"/>
          </a:solidFill>
          <a:ln>
            <a:noFill/>
          </a:ln>
        </p:spPr>
      </p:sp>
      <p:sp>
        <p:nvSpPr>
          <p:cNvPr id="380" name="CustomShape 75"/>
          <p:cNvSpPr/>
          <p:nvPr/>
        </p:nvSpPr>
        <p:spPr>
          <a:xfrm rot="16200000">
            <a:off x="2664000" y="5379840"/>
            <a:ext cx="138960" cy="119160"/>
          </a:xfrm>
          <a:prstGeom prst="rect">
            <a:avLst/>
          </a:prstGeom>
          <a:solidFill>
            <a:srgbClr val="FFE600"/>
          </a:solidFill>
          <a:ln>
            <a:noFill/>
          </a:ln>
        </p:spPr>
      </p:sp>
      <p:sp>
        <p:nvSpPr>
          <p:cNvPr id="381" name="CustomShape 76"/>
          <p:cNvSpPr/>
          <p:nvPr/>
        </p:nvSpPr>
        <p:spPr>
          <a:xfrm rot="16200000">
            <a:off x="2613600" y="5123520"/>
            <a:ext cx="332640" cy="28080"/>
          </a:xfrm>
          <a:prstGeom prst="rect">
            <a:avLst/>
          </a:prstGeom>
          <a:solidFill>
            <a:srgbClr val="FFE600"/>
          </a:solidFill>
          <a:ln>
            <a:noFill/>
          </a:ln>
        </p:spPr>
      </p:sp>
      <p:sp>
        <p:nvSpPr>
          <p:cNvPr id="382" name="CustomShape 77"/>
          <p:cNvSpPr/>
          <p:nvPr/>
        </p:nvSpPr>
        <p:spPr>
          <a:xfrm rot="16200000">
            <a:off x="2724480" y="4835880"/>
            <a:ext cx="146880" cy="18360"/>
          </a:xfrm>
          <a:prstGeom prst="rect">
            <a:avLst/>
          </a:prstGeom>
          <a:solidFill>
            <a:srgbClr val="FFE600"/>
          </a:solidFill>
          <a:ln>
            <a:noFill/>
          </a:ln>
        </p:spPr>
      </p:sp>
      <p:sp>
        <p:nvSpPr>
          <p:cNvPr id="383" name="CustomShape 78"/>
          <p:cNvSpPr/>
          <p:nvPr/>
        </p:nvSpPr>
        <p:spPr>
          <a:xfrm rot="16200000">
            <a:off x="2833560" y="5336640"/>
            <a:ext cx="35280" cy="83520"/>
          </a:xfrm>
          <a:prstGeom prst="rect">
            <a:avLst/>
          </a:prstGeom>
          <a:solidFill>
            <a:srgbClr val="FFE600"/>
          </a:solidFill>
          <a:ln>
            <a:noFill/>
          </a:ln>
        </p:spPr>
      </p:sp>
      <p:sp>
        <p:nvSpPr>
          <p:cNvPr id="384" name="CustomShape 79"/>
          <p:cNvSpPr/>
          <p:nvPr/>
        </p:nvSpPr>
        <p:spPr>
          <a:xfrm rot="16200000">
            <a:off x="3040200" y="4910040"/>
            <a:ext cx="935280" cy="424080"/>
          </a:xfrm>
          <a:prstGeom prst="rect">
            <a:avLst/>
          </a:prstGeom>
          <a:noFill/>
          <a:ln>
            <a:noFill/>
          </a:ln>
        </p:spPr>
      </p:sp>
      <p:sp>
        <p:nvSpPr>
          <p:cNvPr id="385" name="CustomShape 80"/>
          <p:cNvSpPr/>
          <p:nvPr/>
        </p:nvSpPr>
        <p:spPr>
          <a:xfrm rot="16200000">
            <a:off x="3340800" y="5389200"/>
            <a:ext cx="46080" cy="51840"/>
          </a:xfrm>
          <a:prstGeom prst="rect">
            <a:avLst/>
          </a:prstGeom>
          <a:solidFill>
            <a:srgbClr val="BD991F"/>
          </a:solidFill>
          <a:ln>
            <a:noFill/>
          </a:ln>
        </p:spPr>
      </p:sp>
      <p:sp>
        <p:nvSpPr>
          <p:cNvPr id="386" name="CustomShape 81"/>
          <p:cNvSpPr/>
          <p:nvPr/>
        </p:nvSpPr>
        <p:spPr>
          <a:xfrm rot="16200000">
            <a:off x="3088080" y="4959000"/>
            <a:ext cx="842040" cy="333000"/>
          </a:xfrm>
          <a:prstGeom prst="rect">
            <a:avLst/>
          </a:prstGeom>
          <a:solidFill>
            <a:srgbClr val="BD991F"/>
          </a:solidFill>
          <a:ln>
            <a:noFill/>
          </a:ln>
        </p:spPr>
      </p:sp>
      <p:sp>
        <p:nvSpPr>
          <p:cNvPr id="387" name="CustomShape 82"/>
          <p:cNvSpPr/>
          <p:nvPr/>
        </p:nvSpPr>
        <p:spPr>
          <a:xfrm rot="16200000">
            <a:off x="3343680" y="5289840"/>
            <a:ext cx="255600" cy="280800"/>
          </a:xfrm>
          <a:prstGeom prst="rect">
            <a:avLst/>
          </a:prstGeom>
          <a:solidFill>
            <a:srgbClr val="000000"/>
          </a:solidFill>
          <a:ln>
            <a:noFill/>
          </a:ln>
        </p:spPr>
      </p:sp>
      <p:sp>
        <p:nvSpPr>
          <p:cNvPr id="388" name="CustomShape 83"/>
          <p:cNvSpPr/>
          <p:nvPr/>
        </p:nvSpPr>
        <p:spPr>
          <a:xfrm rot="16200000">
            <a:off x="3422160" y="5335560"/>
            <a:ext cx="106920" cy="201240"/>
          </a:xfrm>
          <a:prstGeom prst="rect">
            <a:avLst/>
          </a:prstGeom>
          <a:solidFill>
            <a:srgbClr val="000000"/>
          </a:solidFill>
          <a:ln>
            <a:noFill/>
          </a:ln>
        </p:spPr>
      </p:sp>
      <p:sp>
        <p:nvSpPr>
          <p:cNvPr id="389" name="CustomShape 84"/>
          <p:cNvSpPr/>
          <p:nvPr/>
        </p:nvSpPr>
        <p:spPr>
          <a:xfrm rot="16200000">
            <a:off x="3492000" y="5437800"/>
            <a:ext cx="43560" cy="70560"/>
          </a:xfrm>
          <a:prstGeom prst="rect">
            <a:avLst/>
          </a:prstGeom>
          <a:solidFill>
            <a:srgbClr val="000000"/>
          </a:solidFill>
          <a:ln>
            <a:noFill/>
          </a:ln>
        </p:spPr>
      </p:sp>
      <p:sp>
        <p:nvSpPr>
          <p:cNvPr id="390" name="CustomShape 85"/>
          <p:cNvSpPr/>
          <p:nvPr/>
        </p:nvSpPr>
        <p:spPr>
          <a:xfrm rot="16200000">
            <a:off x="3582360" y="4734360"/>
            <a:ext cx="26640" cy="133920"/>
          </a:xfrm>
          <a:prstGeom prst="rect">
            <a:avLst/>
          </a:prstGeom>
          <a:solidFill>
            <a:srgbClr val="FFE600"/>
          </a:solidFill>
          <a:ln>
            <a:noFill/>
          </a:ln>
        </p:spPr>
      </p:sp>
      <p:sp>
        <p:nvSpPr>
          <p:cNvPr id="391" name="CustomShape 86"/>
          <p:cNvSpPr/>
          <p:nvPr/>
        </p:nvSpPr>
        <p:spPr>
          <a:xfrm rot="16200000">
            <a:off x="3273840" y="5110920"/>
            <a:ext cx="411480" cy="98640"/>
          </a:xfrm>
          <a:prstGeom prst="rect">
            <a:avLst/>
          </a:prstGeom>
          <a:solidFill>
            <a:srgbClr val="000000"/>
          </a:solidFill>
          <a:ln>
            <a:noFill/>
          </a:ln>
        </p:spPr>
      </p:sp>
      <p:sp>
        <p:nvSpPr>
          <p:cNvPr id="392" name="CustomShape 87"/>
          <p:cNvSpPr/>
          <p:nvPr/>
        </p:nvSpPr>
        <p:spPr>
          <a:xfrm rot="16200000">
            <a:off x="3448080" y="4900320"/>
            <a:ext cx="55440" cy="108000"/>
          </a:xfrm>
          <a:prstGeom prst="rect">
            <a:avLst/>
          </a:prstGeom>
          <a:solidFill>
            <a:srgbClr val="000000"/>
          </a:solidFill>
          <a:ln>
            <a:noFill/>
          </a:ln>
        </p:spPr>
      </p:sp>
      <p:sp>
        <p:nvSpPr>
          <p:cNvPr id="393" name="CustomShape 88"/>
          <p:cNvSpPr/>
          <p:nvPr/>
        </p:nvSpPr>
        <p:spPr>
          <a:xfrm rot="16200000">
            <a:off x="3459960" y="4921200"/>
            <a:ext cx="8280" cy="72000"/>
          </a:xfrm>
          <a:prstGeom prst="rect">
            <a:avLst/>
          </a:prstGeom>
          <a:solidFill>
            <a:srgbClr val="000000"/>
          </a:solidFill>
          <a:ln>
            <a:noFill/>
          </a:ln>
        </p:spPr>
      </p:sp>
      <p:sp>
        <p:nvSpPr>
          <p:cNvPr id="394" name="CustomShape 89"/>
          <p:cNvSpPr/>
          <p:nvPr/>
        </p:nvSpPr>
        <p:spPr>
          <a:xfrm rot="16200000">
            <a:off x="3382200" y="4792320"/>
            <a:ext cx="203760" cy="75240"/>
          </a:xfrm>
          <a:prstGeom prst="rect">
            <a:avLst/>
          </a:prstGeom>
          <a:solidFill>
            <a:srgbClr val="000000"/>
          </a:solidFill>
          <a:ln>
            <a:noFill/>
          </a:ln>
        </p:spPr>
      </p:sp>
      <p:sp>
        <p:nvSpPr>
          <p:cNvPr id="395" name="CustomShape 90"/>
          <p:cNvSpPr/>
          <p:nvPr/>
        </p:nvSpPr>
        <p:spPr>
          <a:xfrm rot="16200000">
            <a:off x="3482280" y="4737960"/>
            <a:ext cx="9360" cy="51480"/>
          </a:xfrm>
          <a:prstGeom prst="rect">
            <a:avLst/>
          </a:prstGeom>
          <a:solidFill>
            <a:srgbClr val="000000"/>
          </a:solidFill>
          <a:ln>
            <a:noFill/>
          </a:ln>
        </p:spPr>
      </p:sp>
      <p:sp>
        <p:nvSpPr>
          <p:cNvPr id="396" name="CustomShape 91"/>
          <p:cNvSpPr/>
          <p:nvPr/>
        </p:nvSpPr>
        <p:spPr>
          <a:xfrm rot="16200000">
            <a:off x="3470040" y="4691880"/>
            <a:ext cx="37080" cy="50400"/>
          </a:xfrm>
          <a:prstGeom prst="rect">
            <a:avLst/>
          </a:prstGeom>
          <a:solidFill>
            <a:srgbClr val="000000"/>
          </a:solidFill>
          <a:ln>
            <a:noFill/>
          </a:ln>
        </p:spPr>
      </p:sp>
      <p:sp>
        <p:nvSpPr>
          <p:cNvPr id="397" name="CustomShape 92"/>
          <p:cNvSpPr/>
          <p:nvPr/>
        </p:nvSpPr>
        <p:spPr>
          <a:xfrm rot="16200000">
            <a:off x="3567600" y="4703040"/>
            <a:ext cx="56880" cy="173160"/>
          </a:xfrm>
          <a:prstGeom prst="rect">
            <a:avLst/>
          </a:prstGeom>
          <a:solidFill>
            <a:srgbClr val="000000"/>
          </a:solidFill>
          <a:ln>
            <a:noFill/>
          </a:ln>
        </p:spPr>
      </p:sp>
      <p:sp>
        <p:nvSpPr>
          <p:cNvPr id="398" name="CustomShape 93"/>
          <p:cNvSpPr/>
          <p:nvPr/>
        </p:nvSpPr>
        <p:spPr>
          <a:xfrm rot="16200000">
            <a:off x="3539880" y="4771440"/>
            <a:ext cx="103320" cy="177120"/>
          </a:xfrm>
          <a:prstGeom prst="rect">
            <a:avLst/>
          </a:prstGeom>
          <a:solidFill>
            <a:srgbClr val="000000"/>
          </a:solidFill>
          <a:ln>
            <a:noFill/>
          </a:ln>
        </p:spPr>
      </p:sp>
      <p:sp>
        <p:nvSpPr>
          <p:cNvPr id="399" name="CustomShape 94"/>
          <p:cNvSpPr/>
          <p:nvPr/>
        </p:nvSpPr>
        <p:spPr>
          <a:xfrm rot="16200000">
            <a:off x="3345120" y="5379840"/>
            <a:ext cx="138960" cy="119160"/>
          </a:xfrm>
          <a:prstGeom prst="rect">
            <a:avLst/>
          </a:prstGeom>
          <a:solidFill>
            <a:srgbClr val="FFE600"/>
          </a:solidFill>
          <a:ln>
            <a:noFill/>
          </a:ln>
        </p:spPr>
      </p:sp>
      <p:sp>
        <p:nvSpPr>
          <p:cNvPr id="400" name="CustomShape 95"/>
          <p:cNvSpPr/>
          <p:nvPr/>
        </p:nvSpPr>
        <p:spPr>
          <a:xfrm rot="16200000">
            <a:off x="3294360" y="5123520"/>
            <a:ext cx="332640" cy="28080"/>
          </a:xfrm>
          <a:prstGeom prst="rect">
            <a:avLst/>
          </a:prstGeom>
          <a:solidFill>
            <a:srgbClr val="FFE600"/>
          </a:solidFill>
          <a:ln>
            <a:noFill/>
          </a:ln>
        </p:spPr>
      </p:sp>
      <p:sp>
        <p:nvSpPr>
          <p:cNvPr id="401" name="CustomShape 96"/>
          <p:cNvSpPr/>
          <p:nvPr/>
        </p:nvSpPr>
        <p:spPr>
          <a:xfrm rot="16200000">
            <a:off x="3405600" y="4835880"/>
            <a:ext cx="146880" cy="18360"/>
          </a:xfrm>
          <a:prstGeom prst="rect">
            <a:avLst/>
          </a:prstGeom>
          <a:solidFill>
            <a:srgbClr val="FFE600"/>
          </a:solidFill>
          <a:ln>
            <a:noFill/>
          </a:ln>
        </p:spPr>
      </p:sp>
      <p:sp>
        <p:nvSpPr>
          <p:cNvPr id="402" name="CustomShape 97"/>
          <p:cNvSpPr/>
          <p:nvPr/>
        </p:nvSpPr>
        <p:spPr>
          <a:xfrm rot="16200000">
            <a:off x="3514680" y="5336640"/>
            <a:ext cx="35280" cy="83520"/>
          </a:xfrm>
          <a:prstGeom prst="rect">
            <a:avLst/>
          </a:prstGeom>
          <a:solidFill>
            <a:srgbClr val="FFE600"/>
          </a:solidFill>
          <a:ln>
            <a:noFill/>
          </a:ln>
        </p:spPr>
      </p:sp>
      <p:sp>
        <p:nvSpPr>
          <p:cNvPr id="403" name="CustomShape 98"/>
          <p:cNvSpPr/>
          <p:nvPr/>
        </p:nvSpPr>
        <p:spPr>
          <a:xfrm flipH="1" flipV="1">
            <a:off x="1256040" y="2492640"/>
            <a:ext cx="1535400" cy="2206800"/>
          </a:xfrm>
          <a:prstGeom prst="straightConnector1">
            <a:avLst/>
          </a:prstGeom>
          <a:noFill/>
          <a:ln w="9360">
            <a:solidFill>
              <a:srgbClr val="000000"/>
            </a:solidFill>
            <a:miter/>
          </a:ln>
        </p:spPr>
      </p:sp>
      <p:sp>
        <p:nvSpPr>
          <p:cNvPr id="404" name="CustomShape 99"/>
          <p:cNvSpPr/>
          <p:nvPr/>
        </p:nvSpPr>
        <p:spPr>
          <a:xfrm flipH="1" flipV="1">
            <a:off x="2480040" y="2491200"/>
            <a:ext cx="309600" cy="2210040"/>
          </a:xfrm>
          <a:prstGeom prst="straightConnector1">
            <a:avLst/>
          </a:prstGeom>
          <a:noFill/>
          <a:ln w="9360">
            <a:solidFill>
              <a:srgbClr val="000000"/>
            </a:solidFill>
            <a:miter/>
          </a:ln>
        </p:spPr>
      </p:sp>
      <p:sp>
        <p:nvSpPr>
          <p:cNvPr id="405" name="CustomShape 100"/>
          <p:cNvSpPr/>
          <p:nvPr/>
        </p:nvSpPr>
        <p:spPr>
          <a:xfrm flipV="1">
            <a:off x="2806560" y="2489760"/>
            <a:ext cx="900360" cy="2203560"/>
          </a:xfrm>
          <a:prstGeom prst="straightConnector1">
            <a:avLst/>
          </a:prstGeom>
          <a:noFill/>
          <a:ln w="9360">
            <a:solidFill>
              <a:srgbClr val="000000"/>
            </a:solidFill>
            <a:miter/>
          </a:ln>
        </p:spPr>
      </p:sp>
      <p:sp>
        <p:nvSpPr>
          <p:cNvPr id="406" name="CustomShape 101"/>
          <p:cNvSpPr/>
          <p:nvPr/>
        </p:nvSpPr>
        <p:spPr>
          <a:xfrm flipH="1" flipV="1">
            <a:off x="1256040" y="2492640"/>
            <a:ext cx="2219400" cy="2205360"/>
          </a:xfrm>
          <a:prstGeom prst="straightConnector1">
            <a:avLst/>
          </a:prstGeom>
          <a:noFill/>
          <a:ln w="9360">
            <a:solidFill>
              <a:srgbClr val="000000"/>
            </a:solidFill>
            <a:miter/>
          </a:ln>
        </p:spPr>
      </p:sp>
      <p:sp>
        <p:nvSpPr>
          <p:cNvPr id="407" name="CustomShape 102"/>
          <p:cNvSpPr/>
          <p:nvPr/>
        </p:nvSpPr>
        <p:spPr>
          <a:xfrm flipH="1" flipV="1">
            <a:off x="2478600" y="2492640"/>
            <a:ext cx="993960" cy="2206800"/>
          </a:xfrm>
          <a:prstGeom prst="straightConnector1">
            <a:avLst/>
          </a:prstGeom>
          <a:noFill/>
          <a:ln w="9360">
            <a:solidFill>
              <a:srgbClr val="000000"/>
            </a:solidFill>
            <a:miter/>
          </a:ln>
        </p:spPr>
      </p:sp>
      <p:sp>
        <p:nvSpPr>
          <p:cNvPr id="408" name="CustomShape 103"/>
          <p:cNvSpPr/>
          <p:nvPr/>
        </p:nvSpPr>
        <p:spPr>
          <a:xfrm flipV="1">
            <a:off x="3489480" y="2491200"/>
            <a:ext cx="217800" cy="2203560"/>
          </a:xfrm>
          <a:prstGeom prst="straightConnector1">
            <a:avLst/>
          </a:prstGeom>
          <a:noFill/>
          <a:ln w="9360">
            <a:solidFill>
              <a:srgbClr val="000000"/>
            </a:solidFill>
            <a:miter/>
          </a:ln>
        </p:spPr>
      </p:sp>
      <p:sp>
        <p:nvSpPr>
          <p:cNvPr id="409" name="CustomShape 104"/>
          <p:cNvSpPr/>
          <p:nvPr/>
        </p:nvSpPr>
        <p:spPr>
          <a:xfrm rot="16200000">
            <a:off x="5167440" y="4910040"/>
            <a:ext cx="935280" cy="424080"/>
          </a:xfrm>
          <a:prstGeom prst="rect">
            <a:avLst/>
          </a:prstGeom>
          <a:noFill/>
          <a:ln>
            <a:noFill/>
          </a:ln>
        </p:spPr>
      </p:sp>
      <p:sp>
        <p:nvSpPr>
          <p:cNvPr id="410" name="CustomShape 105"/>
          <p:cNvSpPr/>
          <p:nvPr/>
        </p:nvSpPr>
        <p:spPr>
          <a:xfrm rot="16200000">
            <a:off x="5468040" y="5389200"/>
            <a:ext cx="46080" cy="51840"/>
          </a:xfrm>
          <a:prstGeom prst="rect">
            <a:avLst/>
          </a:prstGeom>
          <a:solidFill>
            <a:srgbClr val="BD991F"/>
          </a:solidFill>
          <a:ln>
            <a:noFill/>
          </a:ln>
        </p:spPr>
      </p:sp>
      <p:sp>
        <p:nvSpPr>
          <p:cNvPr id="411" name="CustomShape 106"/>
          <p:cNvSpPr/>
          <p:nvPr/>
        </p:nvSpPr>
        <p:spPr>
          <a:xfrm rot="16200000">
            <a:off x="5215320" y="4959000"/>
            <a:ext cx="842040" cy="333000"/>
          </a:xfrm>
          <a:prstGeom prst="rect">
            <a:avLst/>
          </a:prstGeom>
          <a:solidFill>
            <a:srgbClr val="BD991F"/>
          </a:solidFill>
          <a:ln>
            <a:noFill/>
          </a:ln>
        </p:spPr>
      </p:sp>
      <p:sp>
        <p:nvSpPr>
          <p:cNvPr id="412" name="CustomShape 107"/>
          <p:cNvSpPr/>
          <p:nvPr/>
        </p:nvSpPr>
        <p:spPr>
          <a:xfrm rot="16200000">
            <a:off x="5470920" y="5289840"/>
            <a:ext cx="255600" cy="280800"/>
          </a:xfrm>
          <a:prstGeom prst="rect">
            <a:avLst/>
          </a:prstGeom>
          <a:solidFill>
            <a:srgbClr val="000000"/>
          </a:solidFill>
          <a:ln>
            <a:noFill/>
          </a:ln>
        </p:spPr>
      </p:sp>
      <p:sp>
        <p:nvSpPr>
          <p:cNvPr id="413" name="CustomShape 108"/>
          <p:cNvSpPr/>
          <p:nvPr/>
        </p:nvSpPr>
        <p:spPr>
          <a:xfrm rot="16200000">
            <a:off x="5549400" y="5335560"/>
            <a:ext cx="106920" cy="201240"/>
          </a:xfrm>
          <a:prstGeom prst="rect">
            <a:avLst/>
          </a:prstGeom>
          <a:solidFill>
            <a:srgbClr val="000000"/>
          </a:solidFill>
          <a:ln>
            <a:noFill/>
          </a:ln>
        </p:spPr>
      </p:sp>
      <p:sp>
        <p:nvSpPr>
          <p:cNvPr id="414" name="CustomShape 109"/>
          <p:cNvSpPr/>
          <p:nvPr/>
        </p:nvSpPr>
        <p:spPr>
          <a:xfrm rot="16200000">
            <a:off x="5619240" y="5437800"/>
            <a:ext cx="43560" cy="70560"/>
          </a:xfrm>
          <a:prstGeom prst="rect">
            <a:avLst/>
          </a:prstGeom>
          <a:solidFill>
            <a:srgbClr val="000000"/>
          </a:solidFill>
          <a:ln>
            <a:noFill/>
          </a:ln>
        </p:spPr>
      </p:sp>
      <p:sp>
        <p:nvSpPr>
          <p:cNvPr id="415" name="CustomShape 110"/>
          <p:cNvSpPr/>
          <p:nvPr/>
        </p:nvSpPr>
        <p:spPr>
          <a:xfrm rot="16200000">
            <a:off x="5709600" y="4734360"/>
            <a:ext cx="26640" cy="133920"/>
          </a:xfrm>
          <a:prstGeom prst="rect">
            <a:avLst/>
          </a:prstGeom>
          <a:solidFill>
            <a:srgbClr val="FFE600"/>
          </a:solidFill>
          <a:ln>
            <a:noFill/>
          </a:ln>
        </p:spPr>
      </p:sp>
      <p:sp>
        <p:nvSpPr>
          <p:cNvPr id="416" name="CustomShape 111"/>
          <p:cNvSpPr/>
          <p:nvPr/>
        </p:nvSpPr>
        <p:spPr>
          <a:xfrm rot="16200000">
            <a:off x="5401080" y="5110920"/>
            <a:ext cx="411480" cy="98640"/>
          </a:xfrm>
          <a:prstGeom prst="rect">
            <a:avLst/>
          </a:prstGeom>
          <a:solidFill>
            <a:srgbClr val="000000"/>
          </a:solidFill>
          <a:ln>
            <a:noFill/>
          </a:ln>
        </p:spPr>
      </p:sp>
      <p:sp>
        <p:nvSpPr>
          <p:cNvPr id="417" name="CustomShape 112"/>
          <p:cNvSpPr/>
          <p:nvPr/>
        </p:nvSpPr>
        <p:spPr>
          <a:xfrm rot="16200000">
            <a:off x="5575320" y="4900320"/>
            <a:ext cx="55440" cy="108000"/>
          </a:xfrm>
          <a:prstGeom prst="rect">
            <a:avLst/>
          </a:prstGeom>
          <a:solidFill>
            <a:srgbClr val="000000"/>
          </a:solidFill>
          <a:ln>
            <a:noFill/>
          </a:ln>
        </p:spPr>
      </p:sp>
      <p:sp>
        <p:nvSpPr>
          <p:cNvPr id="418" name="CustomShape 113"/>
          <p:cNvSpPr/>
          <p:nvPr/>
        </p:nvSpPr>
        <p:spPr>
          <a:xfrm rot="16200000">
            <a:off x="5587200" y="4921200"/>
            <a:ext cx="8280" cy="72000"/>
          </a:xfrm>
          <a:prstGeom prst="rect">
            <a:avLst/>
          </a:prstGeom>
          <a:solidFill>
            <a:srgbClr val="000000"/>
          </a:solidFill>
          <a:ln>
            <a:noFill/>
          </a:ln>
        </p:spPr>
      </p:sp>
      <p:sp>
        <p:nvSpPr>
          <p:cNvPr id="419" name="CustomShape 114"/>
          <p:cNvSpPr/>
          <p:nvPr/>
        </p:nvSpPr>
        <p:spPr>
          <a:xfrm rot="16200000">
            <a:off x="5509440" y="4792320"/>
            <a:ext cx="203760" cy="75240"/>
          </a:xfrm>
          <a:prstGeom prst="rect">
            <a:avLst/>
          </a:prstGeom>
          <a:solidFill>
            <a:srgbClr val="000000"/>
          </a:solidFill>
          <a:ln>
            <a:noFill/>
          </a:ln>
        </p:spPr>
      </p:sp>
      <p:sp>
        <p:nvSpPr>
          <p:cNvPr id="420" name="CustomShape 115"/>
          <p:cNvSpPr/>
          <p:nvPr/>
        </p:nvSpPr>
        <p:spPr>
          <a:xfrm rot="16200000">
            <a:off x="5609520" y="4737960"/>
            <a:ext cx="9360" cy="51480"/>
          </a:xfrm>
          <a:prstGeom prst="rect">
            <a:avLst/>
          </a:prstGeom>
          <a:solidFill>
            <a:srgbClr val="000000"/>
          </a:solidFill>
          <a:ln>
            <a:noFill/>
          </a:ln>
        </p:spPr>
      </p:sp>
      <p:sp>
        <p:nvSpPr>
          <p:cNvPr id="421" name="CustomShape 116"/>
          <p:cNvSpPr/>
          <p:nvPr/>
        </p:nvSpPr>
        <p:spPr>
          <a:xfrm rot="16200000">
            <a:off x="5597280" y="4691880"/>
            <a:ext cx="37080" cy="50400"/>
          </a:xfrm>
          <a:prstGeom prst="rect">
            <a:avLst/>
          </a:prstGeom>
          <a:solidFill>
            <a:srgbClr val="000000"/>
          </a:solidFill>
          <a:ln>
            <a:noFill/>
          </a:ln>
        </p:spPr>
      </p:sp>
      <p:sp>
        <p:nvSpPr>
          <p:cNvPr id="422" name="CustomShape 117"/>
          <p:cNvSpPr/>
          <p:nvPr/>
        </p:nvSpPr>
        <p:spPr>
          <a:xfrm rot="16200000">
            <a:off x="5694840" y="4703040"/>
            <a:ext cx="56880" cy="173160"/>
          </a:xfrm>
          <a:prstGeom prst="rect">
            <a:avLst/>
          </a:prstGeom>
          <a:solidFill>
            <a:srgbClr val="000000"/>
          </a:solidFill>
          <a:ln>
            <a:noFill/>
          </a:ln>
        </p:spPr>
      </p:sp>
      <p:sp>
        <p:nvSpPr>
          <p:cNvPr id="423" name="CustomShape 118"/>
          <p:cNvSpPr/>
          <p:nvPr/>
        </p:nvSpPr>
        <p:spPr>
          <a:xfrm rot="16200000">
            <a:off x="5667120" y="4771440"/>
            <a:ext cx="103320" cy="177120"/>
          </a:xfrm>
          <a:prstGeom prst="rect">
            <a:avLst/>
          </a:prstGeom>
          <a:solidFill>
            <a:srgbClr val="000000"/>
          </a:solidFill>
          <a:ln>
            <a:noFill/>
          </a:ln>
        </p:spPr>
      </p:sp>
      <p:sp>
        <p:nvSpPr>
          <p:cNvPr id="424" name="CustomShape 119"/>
          <p:cNvSpPr/>
          <p:nvPr/>
        </p:nvSpPr>
        <p:spPr>
          <a:xfrm rot="16200000">
            <a:off x="5472360" y="5379840"/>
            <a:ext cx="138960" cy="119160"/>
          </a:xfrm>
          <a:prstGeom prst="rect">
            <a:avLst/>
          </a:prstGeom>
          <a:solidFill>
            <a:srgbClr val="FFE600"/>
          </a:solidFill>
          <a:ln>
            <a:noFill/>
          </a:ln>
        </p:spPr>
      </p:sp>
      <p:sp>
        <p:nvSpPr>
          <p:cNvPr id="425" name="CustomShape 120"/>
          <p:cNvSpPr/>
          <p:nvPr/>
        </p:nvSpPr>
        <p:spPr>
          <a:xfrm rot="16200000">
            <a:off x="5421600" y="5123520"/>
            <a:ext cx="332640" cy="28080"/>
          </a:xfrm>
          <a:prstGeom prst="rect">
            <a:avLst/>
          </a:prstGeom>
          <a:solidFill>
            <a:srgbClr val="FFE600"/>
          </a:solidFill>
          <a:ln>
            <a:noFill/>
          </a:ln>
        </p:spPr>
      </p:sp>
      <p:sp>
        <p:nvSpPr>
          <p:cNvPr id="426" name="CustomShape 121"/>
          <p:cNvSpPr/>
          <p:nvPr/>
        </p:nvSpPr>
        <p:spPr>
          <a:xfrm rot="16200000">
            <a:off x="5532840" y="4835880"/>
            <a:ext cx="146880" cy="18360"/>
          </a:xfrm>
          <a:prstGeom prst="rect">
            <a:avLst/>
          </a:prstGeom>
          <a:solidFill>
            <a:srgbClr val="FFE600"/>
          </a:solidFill>
          <a:ln>
            <a:noFill/>
          </a:ln>
        </p:spPr>
      </p:sp>
      <p:sp>
        <p:nvSpPr>
          <p:cNvPr id="427" name="CustomShape 122"/>
          <p:cNvSpPr/>
          <p:nvPr/>
        </p:nvSpPr>
        <p:spPr>
          <a:xfrm rot="16200000">
            <a:off x="5641920" y="5336640"/>
            <a:ext cx="35280" cy="83520"/>
          </a:xfrm>
          <a:prstGeom prst="rect">
            <a:avLst/>
          </a:prstGeom>
          <a:solidFill>
            <a:srgbClr val="FFE600"/>
          </a:solidFill>
          <a:ln>
            <a:noFill/>
          </a:ln>
        </p:spPr>
      </p:sp>
      <p:sp>
        <p:nvSpPr>
          <p:cNvPr id="428" name="CustomShape 123"/>
          <p:cNvSpPr/>
          <p:nvPr/>
        </p:nvSpPr>
        <p:spPr>
          <a:xfrm rot="16200000">
            <a:off x="5848200" y="4910040"/>
            <a:ext cx="935280" cy="424080"/>
          </a:xfrm>
          <a:prstGeom prst="rect">
            <a:avLst/>
          </a:prstGeom>
          <a:noFill/>
          <a:ln>
            <a:noFill/>
          </a:ln>
        </p:spPr>
      </p:sp>
      <p:sp>
        <p:nvSpPr>
          <p:cNvPr id="429" name="CustomShape 124"/>
          <p:cNvSpPr/>
          <p:nvPr/>
        </p:nvSpPr>
        <p:spPr>
          <a:xfrm rot="16200000">
            <a:off x="6149160" y="5389200"/>
            <a:ext cx="46080" cy="51840"/>
          </a:xfrm>
          <a:prstGeom prst="rect">
            <a:avLst/>
          </a:prstGeom>
          <a:solidFill>
            <a:srgbClr val="BD991F"/>
          </a:solidFill>
          <a:ln>
            <a:noFill/>
          </a:ln>
        </p:spPr>
      </p:sp>
      <p:sp>
        <p:nvSpPr>
          <p:cNvPr id="430" name="CustomShape 125"/>
          <p:cNvSpPr/>
          <p:nvPr/>
        </p:nvSpPr>
        <p:spPr>
          <a:xfrm rot="16200000">
            <a:off x="5896440" y="4959000"/>
            <a:ext cx="842040" cy="333000"/>
          </a:xfrm>
          <a:prstGeom prst="rect">
            <a:avLst/>
          </a:prstGeom>
          <a:solidFill>
            <a:srgbClr val="BD991F"/>
          </a:solidFill>
          <a:ln>
            <a:noFill/>
          </a:ln>
        </p:spPr>
      </p:sp>
      <p:sp>
        <p:nvSpPr>
          <p:cNvPr id="431" name="CustomShape 126"/>
          <p:cNvSpPr/>
          <p:nvPr/>
        </p:nvSpPr>
        <p:spPr>
          <a:xfrm rot="16200000">
            <a:off x="6152040" y="5289840"/>
            <a:ext cx="255600" cy="280800"/>
          </a:xfrm>
          <a:prstGeom prst="rect">
            <a:avLst/>
          </a:prstGeom>
          <a:solidFill>
            <a:srgbClr val="000000"/>
          </a:solidFill>
          <a:ln>
            <a:noFill/>
          </a:ln>
        </p:spPr>
      </p:sp>
      <p:sp>
        <p:nvSpPr>
          <p:cNvPr id="432" name="CustomShape 127"/>
          <p:cNvSpPr/>
          <p:nvPr/>
        </p:nvSpPr>
        <p:spPr>
          <a:xfrm rot="16200000">
            <a:off x="6230520" y="5335560"/>
            <a:ext cx="106920" cy="201240"/>
          </a:xfrm>
          <a:prstGeom prst="rect">
            <a:avLst/>
          </a:prstGeom>
          <a:solidFill>
            <a:srgbClr val="000000"/>
          </a:solidFill>
          <a:ln>
            <a:noFill/>
          </a:ln>
        </p:spPr>
      </p:sp>
      <p:sp>
        <p:nvSpPr>
          <p:cNvPr id="433" name="CustomShape 128"/>
          <p:cNvSpPr/>
          <p:nvPr/>
        </p:nvSpPr>
        <p:spPr>
          <a:xfrm rot="16200000">
            <a:off x="6300360" y="5437800"/>
            <a:ext cx="43560" cy="70560"/>
          </a:xfrm>
          <a:prstGeom prst="rect">
            <a:avLst/>
          </a:prstGeom>
          <a:solidFill>
            <a:srgbClr val="000000"/>
          </a:solidFill>
          <a:ln>
            <a:noFill/>
          </a:ln>
        </p:spPr>
      </p:sp>
      <p:sp>
        <p:nvSpPr>
          <p:cNvPr id="434" name="CustomShape 129"/>
          <p:cNvSpPr/>
          <p:nvPr/>
        </p:nvSpPr>
        <p:spPr>
          <a:xfrm rot="16200000">
            <a:off x="6390720" y="4734360"/>
            <a:ext cx="26640" cy="133920"/>
          </a:xfrm>
          <a:prstGeom prst="rect">
            <a:avLst/>
          </a:prstGeom>
          <a:solidFill>
            <a:srgbClr val="FFE600"/>
          </a:solidFill>
          <a:ln>
            <a:noFill/>
          </a:ln>
        </p:spPr>
      </p:sp>
      <p:sp>
        <p:nvSpPr>
          <p:cNvPr id="435" name="CustomShape 130"/>
          <p:cNvSpPr/>
          <p:nvPr/>
        </p:nvSpPr>
        <p:spPr>
          <a:xfrm rot="16200000">
            <a:off x="6081840" y="5110920"/>
            <a:ext cx="411480" cy="98640"/>
          </a:xfrm>
          <a:prstGeom prst="rect">
            <a:avLst/>
          </a:prstGeom>
          <a:solidFill>
            <a:srgbClr val="000000"/>
          </a:solidFill>
          <a:ln>
            <a:noFill/>
          </a:ln>
        </p:spPr>
      </p:sp>
      <p:sp>
        <p:nvSpPr>
          <p:cNvPr id="436" name="CustomShape 131"/>
          <p:cNvSpPr/>
          <p:nvPr/>
        </p:nvSpPr>
        <p:spPr>
          <a:xfrm rot="16200000">
            <a:off x="6256440" y="4900320"/>
            <a:ext cx="55440" cy="108000"/>
          </a:xfrm>
          <a:prstGeom prst="rect">
            <a:avLst/>
          </a:prstGeom>
          <a:solidFill>
            <a:srgbClr val="000000"/>
          </a:solidFill>
          <a:ln>
            <a:noFill/>
          </a:ln>
        </p:spPr>
      </p:sp>
      <p:sp>
        <p:nvSpPr>
          <p:cNvPr id="437" name="CustomShape 132"/>
          <p:cNvSpPr/>
          <p:nvPr/>
        </p:nvSpPr>
        <p:spPr>
          <a:xfrm rot="16200000">
            <a:off x="6268320" y="4921200"/>
            <a:ext cx="8280" cy="72000"/>
          </a:xfrm>
          <a:prstGeom prst="rect">
            <a:avLst/>
          </a:prstGeom>
          <a:solidFill>
            <a:srgbClr val="000000"/>
          </a:solidFill>
          <a:ln>
            <a:noFill/>
          </a:ln>
        </p:spPr>
      </p:sp>
      <p:sp>
        <p:nvSpPr>
          <p:cNvPr id="438" name="CustomShape 133"/>
          <p:cNvSpPr/>
          <p:nvPr/>
        </p:nvSpPr>
        <p:spPr>
          <a:xfrm rot="16200000">
            <a:off x="6190560" y="4792320"/>
            <a:ext cx="203760" cy="75240"/>
          </a:xfrm>
          <a:prstGeom prst="rect">
            <a:avLst/>
          </a:prstGeom>
          <a:solidFill>
            <a:srgbClr val="000000"/>
          </a:solidFill>
          <a:ln>
            <a:noFill/>
          </a:ln>
        </p:spPr>
      </p:sp>
      <p:sp>
        <p:nvSpPr>
          <p:cNvPr id="439" name="CustomShape 134"/>
          <p:cNvSpPr/>
          <p:nvPr/>
        </p:nvSpPr>
        <p:spPr>
          <a:xfrm rot="16200000">
            <a:off x="6290640" y="4737960"/>
            <a:ext cx="9360" cy="51480"/>
          </a:xfrm>
          <a:prstGeom prst="rect">
            <a:avLst/>
          </a:prstGeom>
          <a:solidFill>
            <a:srgbClr val="000000"/>
          </a:solidFill>
          <a:ln>
            <a:noFill/>
          </a:ln>
        </p:spPr>
      </p:sp>
      <p:sp>
        <p:nvSpPr>
          <p:cNvPr id="440" name="CustomShape 135"/>
          <p:cNvSpPr/>
          <p:nvPr/>
        </p:nvSpPr>
        <p:spPr>
          <a:xfrm rot="16200000">
            <a:off x="6278400" y="4691880"/>
            <a:ext cx="37080" cy="50400"/>
          </a:xfrm>
          <a:prstGeom prst="rect">
            <a:avLst/>
          </a:prstGeom>
          <a:solidFill>
            <a:srgbClr val="000000"/>
          </a:solidFill>
          <a:ln>
            <a:noFill/>
          </a:ln>
        </p:spPr>
      </p:sp>
      <p:sp>
        <p:nvSpPr>
          <p:cNvPr id="441" name="CustomShape 136"/>
          <p:cNvSpPr/>
          <p:nvPr/>
        </p:nvSpPr>
        <p:spPr>
          <a:xfrm rot="16200000">
            <a:off x="6375960" y="4703040"/>
            <a:ext cx="56880" cy="173160"/>
          </a:xfrm>
          <a:prstGeom prst="rect">
            <a:avLst/>
          </a:prstGeom>
          <a:solidFill>
            <a:srgbClr val="000000"/>
          </a:solidFill>
          <a:ln>
            <a:noFill/>
          </a:ln>
        </p:spPr>
      </p:sp>
      <p:sp>
        <p:nvSpPr>
          <p:cNvPr id="442" name="CustomShape 137"/>
          <p:cNvSpPr/>
          <p:nvPr/>
        </p:nvSpPr>
        <p:spPr>
          <a:xfrm rot="16200000">
            <a:off x="6348240" y="4771440"/>
            <a:ext cx="103320" cy="177120"/>
          </a:xfrm>
          <a:prstGeom prst="rect">
            <a:avLst/>
          </a:prstGeom>
          <a:solidFill>
            <a:srgbClr val="000000"/>
          </a:solidFill>
          <a:ln>
            <a:noFill/>
          </a:ln>
        </p:spPr>
      </p:sp>
      <p:sp>
        <p:nvSpPr>
          <p:cNvPr id="443" name="CustomShape 138"/>
          <p:cNvSpPr/>
          <p:nvPr/>
        </p:nvSpPr>
        <p:spPr>
          <a:xfrm rot="16200000">
            <a:off x="6153480" y="5379840"/>
            <a:ext cx="138960" cy="119160"/>
          </a:xfrm>
          <a:prstGeom prst="rect">
            <a:avLst/>
          </a:prstGeom>
          <a:solidFill>
            <a:srgbClr val="FFE600"/>
          </a:solidFill>
          <a:ln>
            <a:noFill/>
          </a:ln>
        </p:spPr>
      </p:sp>
      <p:sp>
        <p:nvSpPr>
          <p:cNvPr id="444" name="CustomShape 139"/>
          <p:cNvSpPr/>
          <p:nvPr/>
        </p:nvSpPr>
        <p:spPr>
          <a:xfrm rot="16200000">
            <a:off x="6102720" y="5123520"/>
            <a:ext cx="332640" cy="28080"/>
          </a:xfrm>
          <a:prstGeom prst="rect">
            <a:avLst/>
          </a:prstGeom>
          <a:solidFill>
            <a:srgbClr val="FFE600"/>
          </a:solidFill>
          <a:ln>
            <a:noFill/>
          </a:ln>
        </p:spPr>
      </p:sp>
      <p:sp>
        <p:nvSpPr>
          <p:cNvPr id="445" name="CustomShape 140"/>
          <p:cNvSpPr/>
          <p:nvPr/>
        </p:nvSpPr>
        <p:spPr>
          <a:xfrm rot="16200000">
            <a:off x="6213960" y="4835880"/>
            <a:ext cx="146880" cy="18360"/>
          </a:xfrm>
          <a:prstGeom prst="rect">
            <a:avLst/>
          </a:prstGeom>
          <a:solidFill>
            <a:srgbClr val="FFE600"/>
          </a:solidFill>
          <a:ln>
            <a:noFill/>
          </a:ln>
        </p:spPr>
      </p:sp>
      <p:sp>
        <p:nvSpPr>
          <p:cNvPr id="446" name="CustomShape 141"/>
          <p:cNvSpPr/>
          <p:nvPr/>
        </p:nvSpPr>
        <p:spPr>
          <a:xfrm rot="16200000">
            <a:off x="6323040" y="5336640"/>
            <a:ext cx="35280" cy="83520"/>
          </a:xfrm>
          <a:prstGeom prst="rect">
            <a:avLst/>
          </a:prstGeom>
          <a:solidFill>
            <a:srgbClr val="FFE600"/>
          </a:solidFill>
          <a:ln>
            <a:noFill/>
          </a:ln>
        </p:spPr>
      </p:sp>
      <p:sp>
        <p:nvSpPr>
          <p:cNvPr id="447" name="CustomShape 142"/>
          <p:cNvSpPr/>
          <p:nvPr/>
        </p:nvSpPr>
        <p:spPr>
          <a:xfrm rot="16200000">
            <a:off x="6535800" y="4910040"/>
            <a:ext cx="935280" cy="424080"/>
          </a:xfrm>
          <a:prstGeom prst="rect">
            <a:avLst/>
          </a:prstGeom>
          <a:noFill/>
          <a:ln>
            <a:noFill/>
          </a:ln>
        </p:spPr>
      </p:sp>
      <p:sp>
        <p:nvSpPr>
          <p:cNvPr id="448" name="CustomShape 143"/>
          <p:cNvSpPr/>
          <p:nvPr/>
        </p:nvSpPr>
        <p:spPr>
          <a:xfrm rot="16200000">
            <a:off x="6836400" y="5389200"/>
            <a:ext cx="46080" cy="51840"/>
          </a:xfrm>
          <a:prstGeom prst="rect">
            <a:avLst/>
          </a:prstGeom>
          <a:solidFill>
            <a:srgbClr val="BD991F"/>
          </a:solidFill>
          <a:ln>
            <a:noFill/>
          </a:ln>
        </p:spPr>
      </p:sp>
      <p:sp>
        <p:nvSpPr>
          <p:cNvPr id="449" name="CustomShape 144"/>
          <p:cNvSpPr/>
          <p:nvPr/>
        </p:nvSpPr>
        <p:spPr>
          <a:xfrm rot="16200000">
            <a:off x="6583680" y="4959000"/>
            <a:ext cx="842040" cy="333000"/>
          </a:xfrm>
          <a:prstGeom prst="rect">
            <a:avLst/>
          </a:prstGeom>
          <a:solidFill>
            <a:srgbClr val="BD991F"/>
          </a:solidFill>
          <a:ln>
            <a:noFill/>
          </a:ln>
        </p:spPr>
      </p:sp>
      <p:sp>
        <p:nvSpPr>
          <p:cNvPr id="450" name="CustomShape 145"/>
          <p:cNvSpPr/>
          <p:nvPr/>
        </p:nvSpPr>
        <p:spPr>
          <a:xfrm rot="16200000">
            <a:off x="6839280" y="5289840"/>
            <a:ext cx="255600" cy="280800"/>
          </a:xfrm>
          <a:prstGeom prst="rect">
            <a:avLst/>
          </a:prstGeom>
          <a:solidFill>
            <a:srgbClr val="000000"/>
          </a:solidFill>
          <a:ln>
            <a:noFill/>
          </a:ln>
        </p:spPr>
      </p:sp>
      <p:sp>
        <p:nvSpPr>
          <p:cNvPr id="451" name="CustomShape 146"/>
          <p:cNvSpPr/>
          <p:nvPr/>
        </p:nvSpPr>
        <p:spPr>
          <a:xfrm rot="16200000">
            <a:off x="6917760" y="5335560"/>
            <a:ext cx="106920" cy="201240"/>
          </a:xfrm>
          <a:prstGeom prst="rect">
            <a:avLst/>
          </a:prstGeom>
          <a:solidFill>
            <a:srgbClr val="000000"/>
          </a:solidFill>
          <a:ln>
            <a:noFill/>
          </a:ln>
        </p:spPr>
      </p:sp>
      <p:sp>
        <p:nvSpPr>
          <p:cNvPr id="452" name="CustomShape 147"/>
          <p:cNvSpPr/>
          <p:nvPr/>
        </p:nvSpPr>
        <p:spPr>
          <a:xfrm rot="16200000">
            <a:off x="6987960" y="5437800"/>
            <a:ext cx="43560" cy="70560"/>
          </a:xfrm>
          <a:prstGeom prst="rect">
            <a:avLst/>
          </a:prstGeom>
          <a:solidFill>
            <a:srgbClr val="000000"/>
          </a:solidFill>
          <a:ln>
            <a:noFill/>
          </a:ln>
        </p:spPr>
      </p:sp>
      <p:sp>
        <p:nvSpPr>
          <p:cNvPr id="453" name="CustomShape 148"/>
          <p:cNvSpPr/>
          <p:nvPr/>
        </p:nvSpPr>
        <p:spPr>
          <a:xfrm rot="16200000">
            <a:off x="7077960" y="4734360"/>
            <a:ext cx="26640" cy="133920"/>
          </a:xfrm>
          <a:prstGeom prst="rect">
            <a:avLst/>
          </a:prstGeom>
          <a:solidFill>
            <a:srgbClr val="FFE600"/>
          </a:solidFill>
          <a:ln>
            <a:noFill/>
          </a:ln>
        </p:spPr>
      </p:sp>
      <p:sp>
        <p:nvSpPr>
          <p:cNvPr id="454" name="CustomShape 149"/>
          <p:cNvSpPr/>
          <p:nvPr/>
        </p:nvSpPr>
        <p:spPr>
          <a:xfrm rot="16200000">
            <a:off x="6769440" y="5110920"/>
            <a:ext cx="411480" cy="98640"/>
          </a:xfrm>
          <a:prstGeom prst="rect">
            <a:avLst/>
          </a:prstGeom>
          <a:solidFill>
            <a:srgbClr val="000000"/>
          </a:solidFill>
          <a:ln>
            <a:noFill/>
          </a:ln>
        </p:spPr>
      </p:sp>
      <p:sp>
        <p:nvSpPr>
          <p:cNvPr id="455" name="CustomShape 150"/>
          <p:cNvSpPr/>
          <p:nvPr/>
        </p:nvSpPr>
        <p:spPr>
          <a:xfrm rot="16200000">
            <a:off x="6943680" y="4900320"/>
            <a:ext cx="55440" cy="108000"/>
          </a:xfrm>
          <a:prstGeom prst="rect">
            <a:avLst/>
          </a:prstGeom>
          <a:solidFill>
            <a:srgbClr val="000000"/>
          </a:solidFill>
          <a:ln>
            <a:noFill/>
          </a:ln>
        </p:spPr>
      </p:sp>
      <p:sp>
        <p:nvSpPr>
          <p:cNvPr id="456" name="CustomShape 151"/>
          <p:cNvSpPr/>
          <p:nvPr/>
        </p:nvSpPr>
        <p:spPr>
          <a:xfrm rot="16200000">
            <a:off x="6955560" y="4921200"/>
            <a:ext cx="8280" cy="72000"/>
          </a:xfrm>
          <a:prstGeom prst="rect">
            <a:avLst/>
          </a:prstGeom>
          <a:solidFill>
            <a:srgbClr val="000000"/>
          </a:solidFill>
          <a:ln>
            <a:noFill/>
          </a:ln>
        </p:spPr>
      </p:sp>
      <p:sp>
        <p:nvSpPr>
          <p:cNvPr id="457" name="CustomShape 152"/>
          <p:cNvSpPr/>
          <p:nvPr/>
        </p:nvSpPr>
        <p:spPr>
          <a:xfrm rot="16200000">
            <a:off x="6878160" y="4792320"/>
            <a:ext cx="203760" cy="75240"/>
          </a:xfrm>
          <a:prstGeom prst="rect">
            <a:avLst/>
          </a:prstGeom>
          <a:solidFill>
            <a:srgbClr val="000000"/>
          </a:solidFill>
          <a:ln>
            <a:noFill/>
          </a:ln>
        </p:spPr>
      </p:sp>
      <p:sp>
        <p:nvSpPr>
          <p:cNvPr id="458" name="CustomShape 153"/>
          <p:cNvSpPr/>
          <p:nvPr/>
        </p:nvSpPr>
        <p:spPr>
          <a:xfrm rot="16200000">
            <a:off x="6978240" y="4737960"/>
            <a:ext cx="9360" cy="51480"/>
          </a:xfrm>
          <a:prstGeom prst="rect">
            <a:avLst/>
          </a:prstGeom>
          <a:solidFill>
            <a:srgbClr val="000000"/>
          </a:solidFill>
          <a:ln>
            <a:noFill/>
          </a:ln>
        </p:spPr>
      </p:sp>
      <p:sp>
        <p:nvSpPr>
          <p:cNvPr id="459" name="CustomShape 154"/>
          <p:cNvSpPr/>
          <p:nvPr/>
        </p:nvSpPr>
        <p:spPr>
          <a:xfrm rot="16200000">
            <a:off x="6965640" y="4691880"/>
            <a:ext cx="37080" cy="50400"/>
          </a:xfrm>
          <a:prstGeom prst="rect">
            <a:avLst/>
          </a:prstGeom>
          <a:solidFill>
            <a:srgbClr val="000000"/>
          </a:solidFill>
          <a:ln>
            <a:noFill/>
          </a:ln>
        </p:spPr>
      </p:sp>
      <p:sp>
        <p:nvSpPr>
          <p:cNvPr id="460" name="CustomShape 155"/>
          <p:cNvSpPr/>
          <p:nvPr/>
        </p:nvSpPr>
        <p:spPr>
          <a:xfrm rot="16200000">
            <a:off x="7063200" y="4703040"/>
            <a:ext cx="56880" cy="173160"/>
          </a:xfrm>
          <a:prstGeom prst="rect">
            <a:avLst/>
          </a:prstGeom>
          <a:solidFill>
            <a:srgbClr val="000000"/>
          </a:solidFill>
          <a:ln>
            <a:noFill/>
          </a:ln>
        </p:spPr>
      </p:sp>
      <p:sp>
        <p:nvSpPr>
          <p:cNvPr id="461" name="CustomShape 156"/>
          <p:cNvSpPr/>
          <p:nvPr/>
        </p:nvSpPr>
        <p:spPr>
          <a:xfrm rot="16200000">
            <a:off x="7035840" y="4771440"/>
            <a:ext cx="103320" cy="177120"/>
          </a:xfrm>
          <a:prstGeom prst="rect">
            <a:avLst/>
          </a:prstGeom>
          <a:solidFill>
            <a:srgbClr val="000000"/>
          </a:solidFill>
          <a:ln>
            <a:noFill/>
          </a:ln>
        </p:spPr>
      </p:sp>
      <p:sp>
        <p:nvSpPr>
          <p:cNvPr id="462" name="CustomShape 157"/>
          <p:cNvSpPr/>
          <p:nvPr/>
        </p:nvSpPr>
        <p:spPr>
          <a:xfrm rot="16200000">
            <a:off x="6840720" y="5379840"/>
            <a:ext cx="138960" cy="119160"/>
          </a:xfrm>
          <a:prstGeom prst="rect">
            <a:avLst/>
          </a:prstGeom>
          <a:solidFill>
            <a:srgbClr val="FFE600"/>
          </a:solidFill>
          <a:ln>
            <a:noFill/>
          </a:ln>
        </p:spPr>
      </p:sp>
      <p:sp>
        <p:nvSpPr>
          <p:cNvPr id="463" name="CustomShape 158"/>
          <p:cNvSpPr/>
          <p:nvPr/>
        </p:nvSpPr>
        <p:spPr>
          <a:xfrm rot="16200000">
            <a:off x="6790320" y="5123520"/>
            <a:ext cx="332640" cy="28080"/>
          </a:xfrm>
          <a:prstGeom prst="rect">
            <a:avLst/>
          </a:prstGeom>
          <a:solidFill>
            <a:srgbClr val="FFE600"/>
          </a:solidFill>
          <a:ln>
            <a:noFill/>
          </a:ln>
        </p:spPr>
      </p:sp>
      <p:sp>
        <p:nvSpPr>
          <p:cNvPr id="464" name="CustomShape 159"/>
          <p:cNvSpPr/>
          <p:nvPr/>
        </p:nvSpPr>
        <p:spPr>
          <a:xfrm rot="16200000">
            <a:off x="6901200" y="4835880"/>
            <a:ext cx="146880" cy="18360"/>
          </a:xfrm>
          <a:prstGeom prst="rect">
            <a:avLst/>
          </a:prstGeom>
          <a:solidFill>
            <a:srgbClr val="FFE600"/>
          </a:solidFill>
          <a:ln>
            <a:noFill/>
          </a:ln>
        </p:spPr>
      </p:sp>
      <p:sp>
        <p:nvSpPr>
          <p:cNvPr id="465" name="CustomShape 160"/>
          <p:cNvSpPr/>
          <p:nvPr/>
        </p:nvSpPr>
        <p:spPr>
          <a:xfrm rot="16200000">
            <a:off x="7010280" y="5336640"/>
            <a:ext cx="35280" cy="83520"/>
          </a:xfrm>
          <a:prstGeom prst="rect">
            <a:avLst/>
          </a:prstGeom>
          <a:solidFill>
            <a:srgbClr val="FFE600"/>
          </a:solidFill>
          <a:ln>
            <a:noFill/>
          </a:ln>
        </p:spPr>
      </p:sp>
      <p:sp>
        <p:nvSpPr>
          <p:cNvPr id="466" name="CustomShape 161"/>
          <p:cNvSpPr/>
          <p:nvPr/>
        </p:nvSpPr>
        <p:spPr>
          <a:xfrm rot="16200000">
            <a:off x="7216920" y="4910040"/>
            <a:ext cx="935280" cy="424080"/>
          </a:xfrm>
          <a:prstGeom prst="rect">
            <a:avLst/>
          </a:prstGeom>
          <a:noFill/>
          <a:ln>
            <a:noFill/>
          </a:ln>
        </p:spPr>
      </p:sp>
      <p:sp>
        <p:nvSpPr>
          <p:cNvPr id="467" name="CustomShape 162"/>
          <p:cNvSpPr/>
          <p:nvPr/>
        </p:nvSpPr>
        <p:spPr>
          <a:xfrm rot="16200000">
            <a:off x="7517520" y="5389200"/>
            <a:ext cx="46080" cy="51840"/>
          </a:xfrm>
          <a:prstGeom prst="rect">
            <a:avLst/>
          </a:prstGeom>
          <a:solidFill>
            <a:srgbClr val="BD991F"/>
          </a:solidFill>
          <a:ln>
            <a:noFill/>
          </a:ln>
        </p:spPr>
      </p:sp>
      <p:sp>
        <p:nvSpPr>
          <p:cNvPr id="468" name="CustomShape 163"/>
          <p:cNvSpPr/>
          <p:nvPr/>
        </p:nvSpPr>
        <p:spPr>
          <a:xfrm rot="16200000">
            <a:off x="7264800" y="4959000"/>
            <a:ext cx="842040" cy="333000"/>
          </a:xfrm>
          <a:prstGeom prst="rect">
            <a:avLst/>
          </a:prstGeom>
          <a:solidFill>
            <a:srgbClr val="BD991F"/>
          </a:solidFill>
          <a:ln>
            <a:noFill/>
          </a:ln>
        </p:spPr>
      </p:sp>
      <p:sp>
        <p:nvSpPr>
          <p:cNvPr id="469" name="CustomShape 164"/>
          <p:cNvSpPr/>
          <p:nvPr/>
        </p:nvSpPr>
        <p:spPr>
          <a:xfrm rot="16200000">
            <a:off x="7520400" y="5289840"/>
            <a:ext cx="255600" cy="280800"/>
          </a:xfrm>
          <a:prstGeom prst="rect">
            <a:avLst/>
          </a:prstGeom>
          <a:solidFill>
            <a:srgbClr val="000000"/>
          </a:solidFill>
          <a:ln>
            <a:noFill/>
          </a:ln>
        </p:spPr>
      </p:sp>
      <p:sp>
        <p:nvSpPr>
          <p:cNvPr id="470" name="CustomShape 165"/>
          <p:cNvSpPr/>
          <p:nvPr/>
        </p:nvSpPr>
        <p:spPr>
          <a:xfrm rot="16200000">
            <a:off x="7598880" y="5335560"/>
            <a:ext cx="106920" cy="201240"/>
          </a:xfrm>
          <a:prstGeom prst="rect">
            <a:avLst/>
          </a:prstGeom>
          <a:solidFill>
            <a:srgbClr val="000000"/>
          </a:solidFill>
          <a:ln>
            <a:noFill/>
          </a:ln>
        </p:spPr>
      </p:sp>
      <p:sp>
        <p:nvSpPr>
          <p:cNvPr id="471" name="CustomShape 166"/>
          <p:cNvSpPr/>
          <p:nvPr/>
        </p:nvSpPr>
        <p:spPr>
          <a:xfrm rot="16200000">
            <a:off x="7668720" y="5437800"/>
            <a:ext cx="43560" cy="70560"/>
          </a:xfrm>
          <a:prstGeom prst="rect">
            <a:avLst/>
          </a:prstGeom>
          <a:solidFill>
            <a:srgbClr val="000000"/>
          </a:solidFill>
          <a:ln>
            <a:noFill/>
          </a:ln>
        </p:spPr>
      </p:sp>
      <p:sp>
        <p:nvSpPr>
          <p:cNvPr id="472" name="CustomShape 167"/>
          <p:cNvSpPr/>
          <p:nvPr/>
        </p:nvSpPr>
        <p:spPr>
          <a:xfrm rot="16200000">
            <a:off x="7759080" y="4734360"/>
            <a:ext cx="26640" cy="133920"/>
          </a:xfrm>
          <a:prstGeom prst="rect">
            <a:avLst/>
          </a:prstGeom>
          <a:solidFill>
            <a:srgbClr val="FFE600"/>
          </a:solidFill>
          <a:ln>
            <a:noFill/>
          </a:ln>
        </p:spPr>
      </p:sp>
      <p:sp>
        <p:nvSpPr>
          <p:cNvPr id="473" name="CustomShape 168"/>
          <p:cNvSpPr/>
          <p:nvPr/>
        </p:nvSpPr>
        <p:spPr>
          <a:xfrm rot="16200000">
            <a:off x="7450560" y="5110920"/>
            <a:ext cx="411480" cy="98640"/>
          </a:xfrm>
          <a:prstGeom prst="rect">
            <a:avLst/>
          </a:prstGeom>
          <a:solidFill>
            <a:srgbClr val="000000"/>
          </a:solidFill>
          <a:ln>
            <a:noFill/>
          </a:ln>
        </p:spPr>
      </p:sp>
      <p:sp>
        <p:nvSpPr>
          <p:cNvPr id="474" name="CustomShape 169"/>
          <p:cNvSpPr/>
          <p:nvPr/>
        </p:nvSpPr>
        <p:spPr>
          <a:xfrm rot="16200000">
            <a:off x="7624800" y="4900320"/>
            <a:ext cx="55440" cy="108000"/>
          </a:xfrm>
          <a:prstGeom prst="rect">
            <a:avLst/>
          </a:prstGeom>
          <a:solidFill>
            <a:srgbClr val="000000"/>
          </a:solidFill>
          <a:ln>
            <a:noFill/>
          </a:ln>
        </p:spPr>
      </p:sp>
      <p:sp>
        <p:nvSpPr>
          <p:cNvPr id="475" name="CustomShape 170"/>
          <p:cNvSpPr/>
          <p:nvPr/>
        </p:nvSpPr>
        <p:spPr>
          <a:xfrm rot="16200000">
            <a:off x="7636680" y="4921200"/>
            <a:ext cx="8280" cy="72000"/>
          </a:xfrm>
          <a:prstGeom prst="rect">
            <a:avLst/>
          </a:prstGeom>
          <a:solidFill>
            <a:srgbClr val="000000"/>
          </a:solidFill>
          <a:ln>
            <a:noFill/>
          </a:ln>
        </p:spPr>
      </p:sp>
      <p:sp>
        <p:nvSpPr>
          <p:cNvPr id="476" name="CustomShape 171"/>
          <p:cNvSpPr/>
          <p:nvPr/>
        </p:nvSpPr>
        <p:spPr>
          <a:xfrm rot="16200000">
            <a:off x="7558920" y="4792320"/>
            <a:ext cx="203760" cy="75240"/>
          </a:xfrm>
          <a:prstGeom prst="rect">
            <a:avLst/>
          </a:prstGeom>
          <a:solidFill>
            <a:srgbClr val="000000"/>
          </a:solidFill>
          <a:ln>
            <a:noFill/>
          </a:ln>
        </p:spPr>
      </p:sp>
      <p:sp>
        <p:nvSpPr>
          <p:cNvPr id="477" name="CustomShape 172"/>
          <p:cNvSpPr/>
          <p:nvPr/>
        </p:nvSpPr>
        <p:spPr>
          <a:xfrm rot="16200000">
            <a:off x="7659000" y="4737960"/>
            <a:ext cx="9360" cy="51480"/>
          </a:xfrm>
          <a:prstGeom prst="rect">
            <a:avLst/>
          </a:prstGeom>
          <a:solidFill>
            <a:srgbClr val="000000"/>
          </a:solidFill>
          <a:ln>
            <a:noFill/>
          </a:ln>
        </p:spPr>
      </p:sp>
      <p:sp>
        <p:nvSpPr>
          <p:cNvPr id="478" name="CustomShape 173"/>
          <p:cNvSpPr/>
          <p:nvPr/>
        </p:nvSpPr>
        <p:spPr>
          <a:xfrm rot="16200000">
            <a:off x="7646760" y="4691880"/>
            <a:ext cx="37080" cy="50400"/>
          </a:xfrm>
          <a:prstGeom prst="rect">
            <a:avLst/>
          </a:prstGeom>
          <a:solidFill>
            <a:srgbClr val="000000"/>
          </a:solidFill>
          <a:ln>
            <a:noFill/>
          </a:ln>
        </p:spPr>
      </p:sp>
      <p:sp>
        <p:nvSpPr>
          <p:cNvPr id="479" name="CustomShape 174"/>
          <p:cNvSpPr/>
          <p:nvPr/>
        </p:nvSpPr>
        <p:spPr>
          <a:xfrm rot="16200000">
            <a:off x="7744320" y="4703040"/>
            <a:ext cx="56880" cy="173160"/>
          </a:xfrm>
          <a:prstGeom prst="rect">
            <a:avLst/>
          </a:prstGeom>
          <a:solidFill>
            <a:srgbClr val="000000"/>
          </a:solidFill>
          <a:ln>
            <a:noFill/>
          </a:ln>
        </p:spPr>
      </p:sp>
      <p:sp>
        <p:nvSpPr>
          <p:cNvPr id="480" name="CustomShape 175"/>
          <p:cNvSpPr/>
          <p:nvPr/>
        </p:nvSpPr>
        <p:spPr>
          <a:xfrm rot="16200000">
            <a:off x="7716600" y="4771440"/>
            <a:ext cx="103320" cy="177120"/>
          </a:xfrm>
          <a:prstGeom prst="rect">
            <a:avLst/>
          </a:prstGeom>
          <a:solidFill>
            <a:srgbClr val="000000"/>
          </a:solidFill>
          <a:ln>
            <a:noFill/>
          </a:ln>
        </p:spPr>
      </p:sp>
      <p:sp>
        <p:nvSpPr>
          <p:cNvPr id="481" name="CustomShape 176"/>
          <p:cNvSpPr/>
          <p:nvPr/>
        </p:nvSpPr>
        <p:spPr>
          <a:xfrm rot="16200000">
            <a:off x="7521840" y="5379840"/>
            <a:ext cx="138960" cy="119160"/>
          </a:xfrm>
          <a:prstGeom prst="rect">
            <a:avLst/>
          </a:prstGeom>
          <a:solidFill>
            <a:srgbClr val="FFE600"/>
          </a:solidFill>
          <a:ln>
            <a:noFill/>
          </a:ln>
        </p:spPr>
      </p:sp>
      <p:sp>
        <p:nvSpPr>
          <p:cNvPr id="482" name="CustomShape 177"/>
          <p:cNvSpPr/>
          <p:nvPr/>
        </p:nvSpPr>
        <p:spPr>
          <a:xfrm rot="16200000">
            <a:off x="7471080" y="5123520"/>
            <a:ext cx="332640" cy="28080"/>
          </a:xfrm>
          <a:prstGeom prst="rect">
            <a:avLst/>
          </a:prstGeom>
          <a:solidFill>
            <a:srgbClr val="FFE600"/>
          </a:solidFill>
          <a:ln>
            <a:noFill/>
          </a:ln>
        </p:spPr>
      </p:sp>
      <p:sp>
        <p:nvSpPr>
          <p:cNvPr id="483" name="CustomShape 178"/>
          <p:cNvSpPr/>
          <p:nvPr/>
        </p:nvSpPr>
        <p:spPr>
          <a:xfrm rot="16200000">
            <a:off x="7582320" y="4835880"/>
            <a:ext cx="146880" cy="18360"/>
          </a:xfrm>
          <a:prstGeom prst="rect">
            <a:avLst/>
          </a:prstGeom>
          <a:solidFill>
            <a:srgbClr val="FFE600"/>
          </a:solidFill>
          <a:ln>
            <a:noFill/>
          </a:ln>
        </p:spPr>
      </p:sp>
      <p:sp>
        <p:nvSpPr>
          <p:cNvPr id="484" name="CustomShape 179"/>
          <p:cNvSpPr/>
          <p:nvPr/>
        </p:nvSpPr>
        <p:spPr>
          <a:xfrm rot="16200000">
            <a:off x="7691400" y="5336640"/>
            <a:ext cx="35280" cy="83520"/>
          </a:xfrm>
          <a:prstGeom prst="rect">
            <a:avLst/>
          </a:prstGeom>
          <a:solidFill>
            <a:srgbClr val="FFE600"/>
          </a:solidFill>
          <a:ln>
            <a:noFill/>
          </a:ln>
        </p:spPr>
      </p:sp>
      <p:sp>
        <p:nvSpPr>
          <p:cNvPr id="485" name="CustomShape 180"/>
          <p:cNvSpPr/>
          <p:nvPr/>
        </p:nvSpPr>
        <p:spPr>
          <a:xfrm flipV="1">
            <a:off x="5616720" y="3930840"/>
            <a:ext cx="1043280" cy="782640"/>
          </a:xfrm>
          <a:prstGeom prst="straightConnector1">
            <a:avLst/>
          </a:prstGeom>
          <a:noFill/>
          <a:ln w="9360">
            <a:solidFill>
              <a:srgbClr val="000000"/>
            </a:solidFill>
            <a:miter/>
          </a:ln>
        </p:spPr>
      </p:sp>
      <p:sp>
        <p:nvSpPr>
          <p:cNvPr id="486" name="CustomShape 181"/>
          <p:cNvSpPr/>
          <p:nvPr/>
        </p:nvSpPr>
        <p:spPr>
          <a:xfrm flipV="1">
            <a:off x="6286680" y="3929400"/>
            <a:ext cx="373320" cy="768600"/>
          </a:xfrm>
          <a:prstGeom prst="straightConnector1">
            <a:avLst/>
          </a:prstGeom>
          <a:noFill/>
          <a:ln w="9360">
            <a:solidFill>
              <a:srgbClr val="000000"/>
            </a:solidFill>
            <a:miter/>
          </a:ln>
        </p:spPr>
      </p:sp>
      <p:sp>
        <p:nvSpPr>
          <p:cNvPr id="487" name="CustomShape 182"/>
          <p:cNvSpPr/>
          <p:nvPr/>
        </p:nvSpPr>
        <p:spPr>
          <a:xfrm flipH="1" flipV="1">
            <a:off x="6659640" y="3930840"/>
            <a:ext cx="314640" cy="766800"/>
          </a:xfrm>
          <a:prstGeom prst="straightConnector1">
            <a:avLst/>
          </a:prstGeom>
          <a:noFill/>
          <a:ln w="9360">
            <a:solidFill>
              <a:srgbClr val="000000"/>
            </a:solidFill>
            <a:miter/>
          </a:ln>
        </p:spPr>
      </p:sp>
      <p:sp>
        <p:nvSpPr>
          <p:cNvPr id="488" name="CustomShape 183"/>
          <p:cNvSpPr/>
          <p:nvPr/>
        </p:nvSpPr>
        <p:spPr>
          <a:xfrm flipH="1" flipV="1">
            <a:off x="6658200" y="3930840"/>
            <a:ext cx="1001880" cy="765360"/>
          </a:xfrm>
          <a:prstGeom prst="straightConnector1">
            <a:avLst/>
          </a:prstGeom>
          <a:noFill/>
          <a:ln w="9360">
            <a:solidFill>
              <a:srgbClr val="000000"/>
            </a:solidFill>
            <a:miter/>
          </a:ln>
        </p:spPr>
      </p:sp>
      <p:sp>
        <p:nvSpPr>
          <p:cNvPr id="489" name="CustomShape 184"/>
          <p:cNvSpPr/>
          <p:nvPr/>
        </p:nvSpPr>
        <p:spPr>
          <a:xfrm>
            <a:off x="5435640" y="2494080"/>
            <a:ext cx="1224000" cy="717840"/>
          </a:xfrm>
          <a:prstGeom prst="straightConnector1">
            <a:avLst/>
          </a:prstGeom>
          <a:noFill/>
          <a:ln w="9360">
            <a:solidFill>
              <a:srgbClr val="000000"/>
            </a:solidFill>
            <a:miter/>
          </a:ln>
        </p:spPr>
      </p:sp>
      <p:sp>
        <p:nvSpPr>
          <p:cNvPr id="490" name="CustomShape 185"/>
          <p:cNvSpPr/>
          <p:nvPr/>
        </p:nvSpPr>
        <p:spPr>
          <a:xfrm>
            <a:off x="6657840" y="2494080"/>
            <a:ext cx="1800" cy="717840"/>
          </a:xfrm>
          <a:prstGeom prst="straightConnector1">
            <a:avLst/>
          </a:prstGeom>
          <a:noFill/>
          <a:ln w="9360">
            <a:solidFill>
              <a:srgbClr val="000000"/>
            </a:solidFill>
            <a:miter/>
          </a:ln>
        </p:spPr>
      </p:sp>
      <p:sp>
        <p:nvSpPr>
          <p:cNvPr id="491" name="CustomShape 186"/>
          <p:cNvSpPr/>
          <p:nvPr/>
        </p:nvSpPr>
        <p:spPr>
          <a:xfrm flipH="1">
            <a:off x="6658200" y="2494080"/>
            <a:ext cx="1220760" cy="717840"/>
          </a:xfrm>
          <a:prstGeom prst="straightConnector1">
            <a:avLst/>
          </a:prstGeom>
          <a:noFill/>
          <a:ln w="9360">
            <a:solidFill>
              <a:srgbClr val="000000"/>
            </a:solidFill>
            <a:miter/>
          </a:ln>
        </p:spPr>
      </p:sp>
      <p:sp>
        <p:nvSpPr>
          <p:cNvPr id="492" name="CustomShape 187"/>
          <p:cNvSpPr/>
          <p:nvPr/>
        </p:nvSpPr>
        <p:spPr>
          <a:xfrm>
            <a:off x="1812240" y="5540400"/>
            <a:ext cx="1342800" cy="363600"/>
          </a:xfrm>
          <a:prstGeom prst="rect">
            <a:avLst/>
          </a:prstGeom>
          <a:noFill/>
          <a:ln>
            <a:noFill/>
          </a:ln>
        </p:spPr>
        <p:txBody>
          <a:bodyPr wrap="none" lIns="90000" tIns="45000" rIns="90000" bIns="45000"/>
          <a:lstStyle/>
          <a:p>
            <a:pPr>
              <a:lnSpc>
                <a:spcPct val="100000"/>
              </a:lnSpc>
            </a:pPr>
            <a:r>
              <a:rPr lang="en-US">
                <a:solidFill>
                  <a:srgbClr val="000000"/>
                </a:solidFill>
                <a:latin typeface="Gill Sans MT"/>
              </a:rPr>
              <a:t>Privilegios</a:t>
            </a:r>
            <a:endParaRPr/>
          </a:p>
        </p:txBody>
      </p:sp>
      <p:sp>
        <p:nvSpPr>
          <p:cNvPr id="493" name="CustomShape 188"/>
          <p:cNvSpPr/>
          <p:nvPr/>
        </p:nvSpPr>
        <p:spPr>
          <a:xfrm>
            <a:off x="5988960" y="5564160"/>
            <a:ext cx="1342800" cy="363600"/>
          </a:xfrm>
          <a:prstGeom prst="rect">
            <a:avLst/>
          </a:prstGeom>
          <a:noFill/>
          <a:ln>
            <a:noFill/>
          </a:ln>
        </p:spPr>
        <p:txBody>
          <a:bodyPr wrap="none" lIns="90000" tIns="45000" rIns="90000" bIns="45000"/>
          <a:lstStyle/>
          <a:p>
            <a:pPr>
              <a:lnSpc>
                <a:spcPct val="100000"/>
              </a:lnSpc>
            </a:pPr>
            <a:r>
              <a:rPr lang="en-US">
                <a:solidFill>
                  <a:srgbClr val="000000"/>
                </a:solidFill>
                <a:latin typeface="Gill Sans MT"/>
              </a:rPr>
              <a:t>Privilegios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CustomShape 1"/>
          <p:cNvSpPr/>
          <p:nvPr/>
        </p:nvSpPr>
        <p:spPr>
          <a:xfrm>
            <a:off x="822960" y="0"/>
            <a:ext cx="7498080" cy="736979"/>
          </a:xfrm>
          <a:prstGeom prst="rect">
            <a:avLst/>
          </a:prstGeom>
          <a:noFill/>
          <a:ln>
            <a:noFill/>
          </a:ln>
        </p:spPr>
        <p:txBody>
          <a:bodyPr lIns="90000" tIns="45000" rIns="90000" bIns="45000" anchor="ctr"/>
          <a:lstStyle/>
          <a:p>
            <a:pPr algn="ctr">
              <a:lnSpc>
                <a:spcPct val="100000"/>
              </a:lnSpc>
            </a:pPr>
            <a:r>
              <a:rPr lang="en-US" sz="4300" dirty="0">
                <a:solidFill>
                  <a:srgbClr val="572314"/>
                </a:solidFill>
                <a:latin typeface="Gill Sans MT"/>
              </a:rPr>
              <a:t>Roles</a:t>
            </a:r>
            <a:endParaRPr dirty="0"/>
          </a:p>
        </p:txBody>
      </p:sp>
      <p:sp>
        <p:nvSpPr>
          <p:cNvPr id="495" name="CustomShape 2"/>
          <p:cNvSpPr/>
          <p:nvPr/>
        </p:nvSpPr>
        <p:spPr>
          <a:xfrm>
            <a:off x="303113" y="992271"/>
            <a:ext cx="8567456" cy="5572302"/>
          </a:xfrm>
          <a:prstGeom prst="rect">
            <a:avLst/>
          </a:prstGeom>
          <a:noFill/>
          <a:ln w="9360">
            <a:noFill/>
          </a:ln>
        </p:spPr>
        <p:txBody>
          <a:bodyPr lIns="90000" tIns="45000" rIns="90000" bIns="45000">
            <a:normAutofit lnSpcReduction="10000"/>
          </a:bodyPr>
          <a:lstStyle/>
          <a:p>
            <a:pPr>
              <a:lnSpc>
                <a:spcPct val="80000"/>
              </a:lnSpc>
            </a:pPr>
            <a:r>
              <a:rPr lang="es-ES" sz="2400" b="1" dirty="0">
                <a:solidFill>
                  <a:srgbClr val="000000"/>
                </a:solidFill>
                <a:latin typeface="+mj-lt"/>
              </a:rPr>
              <a:t>CREATE ROLE </a:t>
            </a:r>
            <a:r>
              <a:rPr lang="es-ES" sz="2400" b="1" dirty="0" err="1">
                <a:solidFill>
                  <a:srgbClr val="000000"/>
                </a:solidFill>
                <a:latin typeface="+mj-lt"/>
              </a:rPr>
              <a:t>NombreRol</a:t>
            </a:r>
            <a:r>
              <a:rPr lang="es-ES" sz="2400" b="1" dirty="0">
                <a:solidFill>
                  <a:srgbClr val="000000"/>
                </a:solidFill>
                <a:latin typeface="+mj-lt"/>
              </a:rPr>
              <a:t>;</a:t>
            </a:r>
            <a:endParaRPr lang="es-ES" sz="2800" b="1" dirty="0">
              <a:latin typeface="+mj-lt"/>
            </a:endParaRPr>
          </a:p>
          <a:p>
            <a:pPr>
              <a:lnSpc>
                <a:spcPct val="80000"/>
              </a:lnSpc>
            </a:pPr>
            <a:endParaRPr lang="es-ES" sz="2800" b="1" dirty="0">
              <a:latin typeface="+mj-lt"/>
            </a:endParaRPr>
          </a:p>
          <a:p>
            <a:pPr>
              <a:lnSpc>
                <a:spcPct val="80000"/>
              </a:lnSpc>
            </a:pPr>
            <a:r>
              <a:rPr lang="es-ES" sz="2400" b="1" dirty="0" err="1">
                <a:solidFill>
                  <a:srgbClr val="000000"/>
                </a:solidFill>
                <a:latin typeface="+mj-lt"/>
              </a:rPr>
              <a:t>create</a:t>
            </a:r>
            <a:r>
              <a:rPr lang="es-ES" sz="2400" b="1" dirty="0">
                <a:solidFill>
                  <a:srgbClr val="000000"/>
                </a:solidFill>
                <a:latin typeface="+mj-lt"/>
              </a:rPr>
              <a:t> role cajero;</a:t>
            </a:r>
            <a:endParaRPr lang="es-ES" sz="2800" b="1" dirty="0">
              <a:latin typeface="+mj-lt"/>
            </a:endParaRPr>
          </a:p>
          <a:p>
            <a:pPr>
              <a:lnSpc>
                <a:spcPct val="80000"/>
              </a:lnSpc>
            </a:pPr>
            <a:r>
              <a:rPr lang="es-ES" sz="2400" b="1" dirty="0" err="1">
                <a:solidFill>
                  <a:srgbClr val="000000"/>
                </a:solidFill>
                <a:latin typeface="+mj-lt"/>
              </a:rPr>
              <a:t>grant</a:t>
            </a:r>
            <a:r>
              <a:rPr lang="es-ES" sz="2400" b="1" dirty="0">
                <a:solidFill>
                  <a:srgbClr val="000000"/>
                </a:solidFill>
                <a:latin typeface="+mj-lt"/>
              </a:rPr>
              <a:t> </a:t>
            </a:r>
            <a:r>
              <a:rPr lang="es-ES" sz="2400" b="1" dirty="0" err="1">
                <a:solidFill>
                  <a:srgbClr val="000000"/>
                </a:solidFill>
                <a:latin typeface="+mj-lt"/>
              </a:rPr>
              <a:t>select</a:t>
            </a:r>
            <a:r>
              <a:rPr lang="es-ES" sz="2400" b="1" dirty="0">
                <a:solidFill>
                  <a:srgbClr val="000000"/>
                </a:solidFill>
                <a:latin typeface="+mj-lt"/>
              </a:rPr>
              <a:t> </a:t>
            </a:r>
            <a:r>
              <a:rPr lang="es-ES" sz="2400" b="1" dirty="0" err="1">
                <a:solidFill>
                  <a:srgbClr val="000000"/>
                </a:solidFill>
                <a:latin typeface="+mj-lt"/>
              </a:rPr>
              <a:t>on</a:t>
            </a:r>
            <a:r>
              <a:rPr lang="es-ES" sz="2400" b="1" dirty="0">
                <a:solidFill>
                  <a:srgbClr val="000000"/>
                </a:solidFill>
                <a:latin typeface="+mj-lt"/>
              </a:rPr>
              <a:t> cuenta to cajero;</a:t>
            </a:r>
            <a:endParaRPr lang="es-ES" sz="2800" b="1" dirty="0">
              <a:latin typeface="+mj-lt"/>
            </a:endParaRPr>
          </a:p>
          <a:p>
            <a:pPr>
              <a:lnSpc>
                <a:spcPct val="80000"/>
              </a:lnSpc>
            </a:pPr>
            <a:r>
              <a:rPr lang="es-ES" sz="2400" b="1" dirty="0" err="1">
                <a:solidFill>
                  <a:srgbClr val="000000"/>
                </a:solidFill>
                <a:latin typeface="+mj-lt"/>
              </a:rPr>
              <a:t>grant</a:t>
            </a:r>
            <a:r>
              <a:rPr lang="es-ES" sz="2400" b="1" dirty="0">
                <a:solidFill>
                  <a:srgbClr val="000000"/>
                </a:solidFill>
                <a:latin typeface="+mj-lt"/>
              </a:rPr>
              <a:t> cajero to juan;</a:t>
            </a:r>
            <a:endParaRPr lang="es-ES" sz="2800" b="1" dirty="0">
              <a:latin typeface="+mj-lt"/>
            </a:endParaRPr>
          </a:p>
          <a:p>
            <a:pPr>
              <a:lnSpc>
                <a:spcPct val="80000"/>
              </a:lnSpc>
            </a:pPr>
            <a:r>
              <a:rPr lang="es-ES" sz="2400" b="1" dirty="0" err="1">
                <a:solidFill>
                  <a:srgbClr val="000000"/>
                </a:solidFill>
                <a:latin typeface="+mj-lt"/>
              </a:rPr>
              <a:t>create</a:t>
            </a:r>
            <a:r>
              <a:rPr lang="es-ES" sz="2400" b="1" dirty="0">
                <a:solidFill>
                  <a:srgbClr val="000000"/>
                </a:solidFill>
                <a:latin typeface="+mj-lt"/>
              </a:rPr>
              <a:t> role gestor;</a:t>
            </a:r>
            <a:endParaRPr lang="es-ES" sz="2800" b="1" dirty="0">
              <a:latin typeface="+mj-lt"/>
            </a:endParaRPr>
          </a:p>
          <a:p>
            <a:pPr>
              <a:lnSpc>
                <a:spcPct val="80000"/>
              </a:lnSpc>
            </a:pPr>
            <a:r>
              <a:rPr lang="es-ES" sz="2400" b="1" dirty="0" err="1">
                <a:solidFill>
                  <a:srgbClr val="000000"/>
                </a:solidFill>
                <a:latin typeface="+mj-lt"/>
              </a:rPr>
              <a:t>grant</a:t>
            </a:r>
            <a:r>
              <a:rPr lang="es-ES" sz="2400" b="1" dirty="0">
                <a:solidFill>
                  <a:srgbClr val="000000"/>
                </a:solidFill>
                <a:latin typeface="+mj-lt"/>
              </a:rPr>
              <a:t> cajero to gestor;</a:t>
            </a:r>
            <a:endParaRPr lang="es-ES" sz="2800" b="1" dirty="0">
              <a:latin typeface="+mj-lt"/>
            </a:endParaRPr>
          </a:p>
          <a:p>
            <a:pPr>
              <a:lnSpc>
                <a:spcPct val="80000"/>
              </a:lnSpc>
            </a:pPr>
            <a:r>
              <a:rPr lang="es-ES" sz="2400" b="1" dirty="0" err="1">
                <a:solidFill>
                  <a:srgbClr val="000000"/>
                </a:solidFill>
                <a:latin typeface="+mj-lt"/>
              </a:rPr>
              <a:t>grant</a:t>
            </a:r>
            <a:r>
              <a:rPr lang="es-ES" sz="2400" b="1" dirty="0">
                <a:solidFill>
                  <a:srgbClr val="000000"/>
                </a:solidFill>
                <a:latin typeface="+mj-lt"/>
              </a:rPr>
              <a:t> gestor to maría;</a:t>
            </a:r>
            <a:endParaRPr lang="es-ES" sz="2800" b="1" dirty="0">
              <a:latin typeface="+mj-lt"/>
            </a:endParaRPr>
          </a:p>
          <a:p>
            <a:pPr>
              <a:lnSpc>
                <a:spcPct val="80000"/>
              </a:lnSpc>
            </a:pPr>
            <a:endParaRPr lang="es-ES" sz="2000" dirty="0">
              <a:latin typeface="+mj-lt"/>
            </a:endParaRPr>
          </a:p>
          <a:p>
            <a:pPr marL="457200" indent="-457200">
              <a:lnSpc>
                <a:spcPct val="80000"/>
              </a:lnSpc>
              <a:buSzPct val="80000"/>
              <a:buFont typeface="Arial" panose="020B0604020202020204" pitchFamily="34" charset="0"/>
              <a:buChar char="•"/>
            </a:pPr>
            <a:r>
              <a:rPr lang="es-ES" sz="2800" dirty="0">
                <a:solidFill>
                  <a:srgbClr val="000000"/>
                </a:solidFill>
                <a:latin typeface="+mj-lt"/>
              </a:rPr>
              <a:t>Un rol es un grupo de privilegios que reciben un nombre, este rol puede ser otorgado posteriormente a un usuario.</a:t>
            </a:r>
            <a:endParaRPr lang="es-ES" sz="2000" dirty="0">
              <a:latin typeface="+mj-lt"/>
            </a:endParaRPr>
          </a:p>
          <a:p>
            <a:pPr marL="457200" indent="-457200">
              <a:lnSpc>
                <a:spcPct val="80000"/>
              </a:lnSpc>
              <a:buSzPct val="80000"/>
              <a:buFont typeface="Arial" panose="020B0604020202020204" pitchFamily="34" charset="0"/>
              <a:buChar char="•"/>
            </a:pPr>
            <a:r>
              <a:rPr lang="es-ES" sz="2800" dirty="0">
                <a:solidFill>
                  <a:srgbClr val="000000"/>
                </a:solidFill>
                <a:latin typeface="+mj-lt"/>
              </a:rPr>
              <a:t>Usar roles hace más fácil el manejo de los privilegios</a:t>
            </a:r>
            <a:endParaRPr lang="es-ES" sz="2000" dirty="0">
              <a:latin typeface="+mj-lt"/>
            </a:endParaRPr>
          </a:p>
          <a:p>
            <a:pPr marL="457200" indent="-457200">
              <a:lnSpc>
                <a:spcPct val="80000"/>
              </a:lnSpc>
              <a:buSzPct val="80000"/>
              <a:buFont typeface="Arial" panose="020B0604020202020204" pitchFamily="34" charset="0"/>
              <a:buChar char="•"/>
            </a:pPr>
            <a:r>
              <a:rPr lang="es-ES" sz="2800" dirty="0">
                <a:solidFill>
                  <a:srgbClr val="000000"/>
                </a:solidFill>
                <a:latin typeface="+mj-lt"/>
              </a:rPr>
              <a:t>Un usuario puede tener asignados varios roles y varios usuarios pueden tener el mismo rol</a:t>
            </a:r>
            <a:endParaRPr lang="es-ES" sz="2000" dirty="0">
              <a:latin typeface="+mj-lt"/>
            </a:endParaRPr>
          </a:p>
          <a:p>
            <a:pPr marL="457200" indent="-457200">
              <a:lnSpc>
                <a:spcPct val="80000"/>
              </a:lnSpc>
              <a:buSzPct val="80000"/>
              <a:buFont typeface="Arial" panose="020B0604020202020204" pitchFamily="34" charset="0"/>
              <a:buChar char="•"/>
            </a:pPr>
            <a:r>
              <a:rPr lang="es-ES" sz="2800" dirty="0">
                <a:solidFill>
                  <a:srgbClr val="000000"/>
                </a:solidFill>
                <a:latin typeface="+mj-lt"/>
              </a:rPr>
              <a:t>Los roles normalmente se crean debido a necesidades de las aplicaciones</a:t>
            </a:r>
            <a:endParaRPr lang="es-ES" sz="2000" dirty="0">
              <a:latin typeface="+mj-lt"/>
            </a:endParaRPr>
          </a:p>
          <a:p>
            <a:pPr marL="457200" indent="-457200">
              <a:lnSpc>
                <a:spcPct val="80000"/>
              </a:lnSpc>
              <a:buSzPct val="80000"/>
              <a:buFont typeface="Arial" panose="020B0604020202020204" pitchFamily="34" charset="0"/>
              <a:buChar char="•"/>
            </a:pPr>
            <a:r>
              <a:rPr lang="es-ES" sz="2800" dirty="0">
                <a:solidFill>
                  <a:srgbClr val="000000"/>
                </a:solidFill>
                <a:latin typeface="+mj-lt"/>
              </a:rPr>
              <a:t>El DBA o un usuario con privilegios de crear roles, crea el rol y luego a ese rol se le asignan los privilegios</a:t>
            </a:r>
            <a:endParaRPr lang="es-ES" sz="2000" dirty="0">
              <a:latin typeface="+mj-l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CustomShape 1"/>
          <p:cNvSpPr/>
          <p:nvPr/>
        </p:nvSpPr>
        <p:spPr>
          <a:xfrm>
            <a:off x="920714" y="0"/>
            <a:ext cx="7498080" cy="846161"/>
          </a:xfrm>
          <a:prstGeom prst="rect">
            <a:avLst/>
          </a:prstGeom>
          <a:noFill/>
          <a:ln>
            <a:noFill/>
          </a:ln>
        </p:spPr>
        <p:txBody>
          <a:bodyPr lIns="90000" tIns="45000" rIns="90000" bIns="45000" anchor="ctr"/>
          <a:lstStyle/>
          <a:p>
            <a:pPr algn="ctr">
              <a:lnSpc>
                <a:spcPct val="100000"/>
              </a:lnSpc>
            </a:pPr>
            <a:r>
              <a:rPr lang="en-US" sz="4300" dirty="0">
                <a:solidFill>
                  <a:srgbClr val="572314"/>
                </a:solidFill>
                <a:latin typeface="Gill Sans MT"/>
              </a:rPr>
              <a:t>Revoke</a:t>
            </a:r>
            <a:endParaRPr dirty="0"/>
          </a:p>
        </p:txBody>
      </p:sp>
      <p:sp>
        <p:nvSpPr>
          <p:cNvPr id="497" name="CustomShape 2"/>
          <p:cNvSpPr/>
          <p:nvPr/>
        </p:nvSpPr>
        <p:spPr>
          <a:xfrm>
            <a:off x="447869" y="1132764"/>
            <a:ext cx="8218459" cy="5404513"/>
          </a:xfrm>
          <a:prstGeom prst="rect">
            <a:avLst/>
          </a:prstGeom>
          <a:noFill/>
          <a:ln w="9360">
            <a:noFill/>
          </a:ln>
        </p:spPr>
        <p:txBody>
          <a:bodyPr lIns="90000" tIns="45000" rIns="90000" bIns="45000">
            <a:normAutofit/>
          </a:bodyPr>
          <a:lstStyle/>
          <a:p>
            <a:pPr>
              <a:lnSpc>
                <a:spcPct val="100000"/>
              </a:lnSpc>
            </a:pPr>
            <a:r>
              <a:rPr lang="en-US" sz="2500" b="1" dirty="0">
                <a:solidFill>
                  <a:srgbClr val="000000"/>
                </a:solidFill>
                <a:latin typeface="+mj-lt"/>
              </a:rPr>
              <a:t>REVOKE {Privilegio1 [, Privilegio2 …] | </a:t>
            </a:r>
            <a:r>
              <a:rPr lang="en-US" sz="2500" b="1" dirty="0" err="1">
                <a:solidFill>
                  <a:srgbClr val="000000"/>
                </a:solidFill>
                <a:latin typeface="+mj-lt"/>
              </a:rPr>
              <a:t>Rol</a:t>
            </a:r>
            <a:r>
              <a:rPr lang="en-US" sz="2500" b="1" dirty="0">
                <a:solidFill>
                  <a:srgbClr val="000000"/>
                </a:solidFill>
                <a:latin typeface="+mj-lt"/>
              </a:rPr>
              <a:t> | ALL PRIVILEGES}</a:t>
            </a:r>
            <a:endParaRPr sz="2500" b="1" dirty="0">
              <a:latin typeface="+mj-lt"/>
            </a:endParaRPr>
          </a:p>
          <a:p>
            <a:pPr>
              <a:lnSpc>
                <a:spcPct val="100000"/>
              </a:lnSpc>
            </a:pPr>
            <a:r>
              <a:rPr lang="en-US" sz="2500" b="1" dirty="0">
                <a:solidFill>
                  <a:srgbClr val="000000"/>
                </a:solidFill>
                <a:latin typeface="+mj-lt"/>
              </a:rPr>
              <a:t>FROM 	{Usuario1[, Usuario2 …] | </a:t>
            </a:r>
            <a:r>
              <a:rPr lang="en-US" sz="2500" b="1" dirty="0" err="1">
                <a:solidFill>
                  <a:srgbClr val="000000"/>
                </a:solidFill>
                <a:latin typeface="+mj-lt"/>
              </a:rPr>
              <a:t>Rol</a:t>
            </a:r>
            <a:r>
              <a:rPr lang="en-US" sz="2500" b="1" dirty="0">
                <a:solidFill>
                  <a:srgbClr val="000000"/>
                </a:solidFill>
                <a:latin typeface="+mj-lt"/>
              </a:rPr>
              <a:t> | PUBLIC};</a:t>
            </a:r>
            <a:endParaRPr sz="2500" b="1" dirty="0">
              <a:latin typeface="+mj-lt"/>
            </a:endParaRPr>
          </a:p>
          <a:p>
            <a:pPr>
              <a:lnSpc>
                <a:spcPct val="100000"/>
              </a:lnSpc>
            </a:pPr>
            <a:endParaRPr lang="es-ES" sz="2800" dirty="0">
              <a:latin typeface="+mj-lt"/>
            </a:endParaRPr>
          </a:p>
          <a:p>
            <a:pPr marL="457200" indent="-457200">
              <a:lnSpc>
                <a:spcPct val="100000"/>
              </a:lnSpc>
              <a:buSzPct val="80000"/>
              <a:buFont typeface="Arial" panose="020B0604020202020204" pitchFamily="34" charset="0"/>
              <a:buChar char="•"/>
            </a:pPr>
            <a:r>
              <a:rPr lang="es-ES" sz="3200" dirty="0">
                <a:solidFill>
                  <a:srgbClr val="000000"/>
                </a:solidFill>
                <a:latin typeface="+mj-lt"/>
              </a:rPr>
              <a:t>La sentencia REVOKE permite quitar/revocar privilegios del sistema otorgados a un usuario, rol o PUBLIC</a:t>
            </a:r>
            <a:endParaRPr lang="es-ES" sz="2800" dirty="0">
              <a:latin typeface="+mj-lt"/>
            </a:endParaRPr>
          </a:p>
          <a:p>
            <a:pPr marL="457200" indent="-457200">
              <a:lnSpc>
                <a:spcPct val="100000"/>
              </a:lnSpc>
              <a:buSzPct val="80000"/>
              <a:buFont typeface="Arial" panose="020B0604020202020204" pitchFamily="34" charset="0"/>
              <a:buChar char="•"/>
            </a:pPr>
            <a:r>
              <a:rPr lang="es-ES" sz="3200">
                <a:solidFill>
                  <a:srgbClr val="000000"/>
                </a:solidFill>
                <a:latin typeface="+mj-lt"/>
              </a:rPr>
              <a:t>La </a:t>
            </a:r>
            <a:r>
              <a:rPr lang="es-ES" sz="3200" dirty="0">
                <a:solidFill>
                  <a:srgbClr val="000000"/>
                </a:solidFill>
                <a:latin typeface="+mj-lt"/>
              </a:rPr>
              <a:t>palabra ALL PRIVILEGES quita/revoca todos los privilegios del sistema otorgados al usuario, rol o PUBLIC</a:t>
            </a:r>
            <a:endParaRPr lang="es-ES" sz="2800" dirty="0">
              <a:latin typeface="+mj-lt"/>
            </a:endParaRPr>
          </a:p>
          <a:p>
            <a:pPr marL="457200" indent="-457200">
              <a:lnSpc>
                <a:spcPct val="100000"/>
              </a:lnSpc>
              <a:buSzPct val="80000"/>
              <a:buFont typeface="Arial" panose="020B0604020202020204" pitchFamily="34" charset="0"/>
              <a:buChar char="•"/>
            </a:pPr>
            <a:r>
              <a:rPr lang="es-ES" sz="3200">
                <a:solidFill>
                  <a:srgbClr val="000000"/>
                </a:solidFill>
                <a:latin typeface="+mj-lt"/>
              </a:rPr>
              <a:t>Revocar </a:t>
            </a:r>
            <a:r>
              <a:rPr lang="es-ES" sz="3200" dirty="0">
                <a:solidFill>
                  <a:srgbClr val="000000"/>
                </a:solidFill>
                <a:latin typeface="+mj-lt"/>
              </a:rPr>
              <a:t>un privilegio de sistema a un usuario no tiene efectos en cascada</a:t>
            </a:r>
            <a:endParaRPr lang="es-ES" sz="2800" dirty="0">
              <a:latin typeface="+mj-l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CustomShape 1"/>
          <p:cNvSpPr/>
          <p:nvPr/>
        </p:nvSpPr>
        <p:spPr>
          <a:xfrm>
            <a:off x="651188" y="367987"/>
            <a:ext cx="7498080" cy="1141560"/>
          </a:xfrm>
          <a:prstGeom prst="rect">
            <a:avLst/>
          </a:prstGeom>
          <a:noFill/>
          <a:ln>
            <a:noFill/>
          </a:ln>
        </p:spPr>
        <p:txBody>
          <a:bodyPr lIns="90000" tIns="45000" rIns="90000" bIns="45000" anchor="ctr"/>
          <a:lstStyle/>
          <a:p>
            <a:pPr>
              <a:lnSpc>
                <a:spcPct val="100000"/>
              </a:lnSpc>
            </a:pPr>
            <a:r>
              <a:rPr lang="es-ES" sz="4300" dirty="0">
                <a:solidFill>
                  <a:srgbClr val="572314"/>
                </a:solidFill>
                <a:latin typeface="Gill Sans MT"/>
              </a:rPr>
              <a:t>Ejercicios Extra	</a:t>
            </a:r>
            <a:r>
              <a:rPr lang="en-US" sz="4300" dirty="0">
                <a:solidFill>
                  <a:srgbClr val="572314"/>
                </a:solidFill>
                <a:latin typeface="Gill Sans MT"/>
              </a:rPr>
              <a:t>	</a:t>
            </a:r>
            <a:endParaRPr dirty="0"/>
          </a:p>
        </p:txBody>
      </p:sp>
      <p:sp>
        <p:nvSpPr>
          <p:cNvPr id="505" name="CustomShape 2"/>
          <p:cNvSpPr/>
          <p:nvPr/>
        </p:nvSpPr>
        <p:spPr>
          <a:xfrm>
            <a:off x="651188" y="1765161"/>
            <a:ext cx="7498080" cy="4799160"/>
          </a:xfrm>
          <a:prstGeom prst="rect">
            <a:avLst/>
          </a:prstGeom>
          <a:noFill/>
          <a:ln>
            <a:noFill/>
          </a:ln>
        </p:spPr>
        <p:txBody>
          <a:bodyPr lIns="90000" tIns="45000" rIns="90000" bIns="45000"/>
          <a:lstStyle/>
          <a:p>
            <a:pPr>
              <a:lnSpc>
                <a:spcPct val="100000"/>
              </a:lnSpc>
              <a:buSzPct val="80000"/>
              <a:buFont typeface="Wingdings 2" charset="2"/>
              <a:buChar char=""/>
            </a:pPr>
            <a:r>
              <a:rPr lang="es-ES" sz="3200" dirty="0">
                <a:solidFill>
                  <a:srgbClr val="000000"/>
                </a:solidFill>
                <a:latin typeface="+mj-lt"/>
              </a:rPr>
              <a:t> Página 81 </a:t>
            </a:r>
            <a:r>
              <a:rPr lang="es-ES" sz="3200" dirty="0" err="1">
                <a:solidFill>
                  <a:srgbClr val="000000"/>
                </a:solidFill>
                <a:latin typeface="+mj-lt"/>
              </a:rPr>
              <a:t>Database</a:t>
            </a:r>
            <a:r>
              <a:rPr lang="es-ES" sz="3200" dirty="0">
                <a:solidFill>
                  <a:srgbClr val="000000"/>
                </a:solidFill>
                <a:latin typeface="+mj-lt"/>
              </a:rPr>
              <a:t> </a:t>
            </a:r>
            <a:r>
              <a:rPr lang="es-ES" sz="3200" dirty="0" err="1">
                <a:solidFill>
                  <a:srgbClr val="000000"/>
                </a:solidFill>
                <a:latin typeface="+mj-lt"/>
              </a:rPr>
              <a:t>System</a:t>
            </a:r>
            <a:r>
              <a:rPr lang="es-ES" sz="3200" dirty="0">
                <a:solidFill>
                  <a:srgbClr val="000000"/>
                </a:solidFill>
                <a:latin typeface="+mj-lt"/>
              </a:rPr>
              <a:t> </a:t>
            </a:r>
            <a:r>
              <a:rPr lang="es-ES" sz="3200" dirty="0" err="1">
                <a:solidFill>
                  <a:srgbClr val="000000"/>
                </a:solidFill>
                <a:latin typeface="+mj-lt"/>
              </a:rPr>
              <a:t>Concepts</a:t>
            </a:r>
            <a:r>
              <a:rPr lang="es-ES" sz="3200" dirty="0">
                <a:solidFill>
                  <a:srgbClr val="000000"/>
                </a:solidFill>
                <a:latin typeface="+mj-lt"/>
              </a:rPr>
              <a:t>:</a:t>
            </a:r>
            <a:endParaRPr lang="es-ES" dirty="0">
              <a:latin typeface="+mj-lt"/>
            </a:endParaRPr>
          </a:p>
          <a:p>
            <a:pPr>
              <a:lnSpc>
                <a:spcPct val="100000"/>
              </a:lnSpc>
              <a:buSzPct val="80000"/>
              <a:buFont typeface="Wingdings 2" charset="2"/>
              <a:buChar char=""/>
            </a:pPr>
            <a:r>
              <a:rPr lang="es-ES" sz="3200" dirty="0">
                <a:solidFill>
                  <a:srgbClr val="000000"/>
                </a:solidFill>
                <a:latin typeface="+mj-lt"/>
              </a:rPr>
              <a:t> Contiene 27 puntos</a:t>
            </a:r>
            <a:endParaRPr lang="es-ES" dirty="0">
              <a:latin typeface="+mj-lt"/>
            </a:endParaRPr>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478421" y="0"/>
            <a:ext cx="8187157" cy="930729"/>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Diseño de una Base de datos </a:t>
            </a:r>
            <a:endParaRPr lang="es-ES" dirty="0"/>
          </a:p>
        </p:txBody>
      </p:sp>
      <p:sp>
        <p:nvSpPr>
          <p:cNvPr id="169" name="CustomShape 2"/>
          <p:cNvSpPr/>
          <p:nvPr/>
        </p:nvSpPr>
        <p:spPr>
          <a:xfrm>
            <a:off x="354564" y="930729"/>
            <a:ext cx="8434874" cy="5486399"/>
          </a:xfrm>
          <a:prstGeom prst="rect">
            <a:avLst/>
          </a:prstGeom>
          <a:noFill/>
          <a:ln>
            <a:noFill/>
          </a:ln>
        </p:spPr>
        <p:txBody>
          <a:bodyPr lIns="90000" tIns="45000" rIns="90000" bIns="45000">
            <a:normAutofit fontScale="77500" lnSpcReduction="20000"/>
          </a:bodyPr>
          <a:lstStyle/>
          <a:p>
            <a:pPr marL="457200" indent="-457200">
              <a:buFont typeface="Arial" panose="020B0604020202020204" pitchFamily="34" charset="0"/>
              <a:buChar char="•"/>
            </a:pPr>
            <a:r>
              <a:rPr lang="es-ES" sz="3200" dirty="0">
                <a:solidFill>
                  <a:srgbClr val="000000"/>
                </a:solidFill>
              </a:rPr>
              <a:t>En el </a:t>
            </a:r>
            <a:r>
              <a:rPr lang="es-ES" sz="3200" b="1" dirty="0">
                <a:solidFill>
                  <a:srgbClr val="000000"/>
                </a:solidFill>
              </a:rPr>
              <a:t>diseño conceptual </a:t>
            </a:r>
            <a:r>
              <a:rPr lang="es-ES" sz="3200" dirty="0">
                <a:solidFill>
                  <a:srgbClr val="000000"/>
                </a:solidFill>
              </a:rPr>
              <a:t>se obtienen todos los requerimientos, El objetivo de esta fase es conseguir un esquema conceptual de la base de datos que sea independiente de un DBMS específico. Se emplea el DER.</a:t>
            </a:r>
          </a:p>
          <a:p>
            <a:pPr>
              <a:lnSpc>
                <a:spcPct val="100000"/>
              </a:lnSpc>
              <a:buSzPct val="80000"/>
              <a:buFont typeface="Wingdings 2" charset="2"/>
              <a:buChar char=""/>
            </a:pPr>
            <a:endParaRPr lang="es-ES" sz="3200" dirty="0">
              <a:solidFill>
                <a:srgbClr val="000000"/>
              </a:solidFill>
            </a:endParaRPr>
          </a:p>
          <a:p>
            <a:pPr marL="457200" indent="-457200">
              <a:buFont typeface="Arial" panose="020B0604020202020204" pitchFamily="34" charset="0"/>
              <a:buChar char="•"/>
            </a:pPr>
            <a:r>
              <a:rPr lang="es-ES" sz="3200" dirty="0">
                <a:solidFill>
                  <a:srgbClr val="000000"/>
                </a:solidFill>
              </a:rPr>
              <a:t>En el </a:t>
            </a:r>
            <a:r>
              <a:rPr lang="es-ES" sz="3200" b="1" dirty="0">
                <a:solidFill>
                  <a:srgbClr val="000000"/>
                </a:solidFill>
              </a:rPr>
              <a:t>diseño lógico </a:t>
            </a:r>
            <a:r>
              <a:rPr lang="es-ES" sz="3200" dirty="0">
                <a:solidFill>
                  <a:srgbClr val="000000"/>
                </a:solidFill>
              </a:rPr>
              <a:t>se convierten todos los requerimientos en entidades con sus respectivos atributos. En otras palabras hacemos un mapeo </a:t>
            </a:r>
            <a:r>
              <a:rPr lang="es-AR" sz="3200" dirty="0">
                <a:solidFill>
                  <a:srgbClr val="000000"/>
                </a:solidFill>
              </a:rPr>
              <a:t>del esquema conceptual procedente del modelo </a:t>
            </a:r>
            <a:r>
              <a:rPr lang="es-ES" sz="3200" dirty="0">
                <a:solidFill>
                  <a:srgbClr val="000000"/>
                </a:solidFill>
              </a:rPr>
              <a:t>de datos de alto al modelo de datos del DBMS elegido.</a:t>
            </a:r>
          </a:p>
          <a:p>
            <a:pPr marL="457200" indent="-457200">
              <a:buFont typeface="Arial" panose="020B0604020202020204" pitchFamily="34" charset="0"/>
              <a:buChar char="•"/>
            </a:pPr>
            <a:endParaRPr lang="es-ES" sz="3200" dirty="0">
              <a:solidFill>
                <a:srgbClr val="000000"/>
              </a:solidFill>
            </a:endParaRPr>
          </a:p>
          <a:p>
            <a:pPr marL="457200" indent="-457200">
              <a:buFont typeface="Arial" panose="020B0604020202020204" pitchFamily="34" charset="0"/>
              <a:buChar char="•"/>
            </a:pPr>
            <a:r>
              <a:rPr lang="es-ES" sz="3200" dirty="0">
                <a:solidFill>
                  <a:srgbClr val="000000"/>
                </a:solidFill>
              </a:rPr>
              <a:t>En el </a:t>
            </a:r>
            <a:r>
              <a:rPr lang="es-ES" sz="3200" b="1" dirty="0">
                <a:solidFill>
                  <a:srgbClr val="000000"/>
                </a:solidFill>
              </a:rPr>
              <a:t>diseño físico </a:t>
            </a:r>
            <a:r>
              <a:rPr lang="es-ES" sz="3200" dirty="0">
                <a:solidFill>
                  <a:srgbClr val="000000"/>
                </a:solidFill>
              </a:rPr>
              <a:t>preparamos las especificaciones de la base de datos en términos de estructuras físicas de almacenamiento, ubicación del registro e índices. Podríamos decir que se construyen las tablas con sus relaciones. La entrada principal es el modelo de ER y la salida es la implementación de la base de datos con sus restricciones.</a:t>
            </a:r>
          </a:p>
        </p:txBody>
      </p:sp>
    </p:spTree>
    <p:extLst>
      <p:ext uri="{BB962C8B-B14F-4D97-AF65-F5344CB8AC3E}">
        <p14:creationId xmlns:p14="http://schemas.microsoft.com/office/powerpoint/2010/main" val="122177510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478421" y="0"/>
            <a:ext cx="8187157" cy="930729"/>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Guía de criterios</a:t>
            </a:r>
            <a:endParaRPr lang="es-ES" dirty="0"/>
          </a:p>
        </p:txBody>
      </p:sp>
      <p:sp>
        <p:nvSpPr>
          <p:cNvPr id="169" name="CustomShape 2"/>
          <p:cNvSpPr/>
          <p:nvPr/>
        </p:nvSpPr>
        <p:spPr>
          <a:xfrm>
            <a:off x="354564" y="930729"/>
            <a:ext cx="8434874" cy="5486399"/>
          </a:xfrm>
          <a:prstGeom prst="rect">
            <a:avLst/>
          </a:prstGeom>
          <a:noFill/>
          <a:ln>
            <a:noFill/>
          </a:ln>
        </p:spPr>
        <p:txBody>
          <a:bodyPr lIns="90000" tIns="45000" rIns="90000" bIns="45000">
            <a:normAutofit fontScale="92500"/>
          </a:bodyPr>
          <a:lstStyle/>
          <a:p>
            <a:r>
              <a:rPr lang="es-ES" sz="2400" dirty="0">
                <a:solidFill>
                  <a:srgbClr val="000000"/>
                </a:solidFill>
              </a:rPr>
              <a:t>Se pueden utilizar los siguientes criterios como guía para elegir las opciones de diseño físico de la base de datos:</a:t>
            </a:r>
          </a:p>
          <a:p>
            <a:pPr marL="285750" indent="-285750">
              <a:buFont typeface="Arial" panose="020B0604020202020204" pitchFamily="34" charset="0"/>
              <a:buChar char="•"/>
            </a:pPr>
            <a:r>
              <a:rPr lang="es-ES" sz="2400" b="1" dirty="0"/>
              <a:t>Tiempo de respuesta</a:t>
            </a:r>
            <a:r>
              <a:rPr lang="es-ES" sz="2400" dirty="0"/>
              <a:t>. Es el tiempo transcurrido entre el envío de una transacción de base de datos para su ejecución y la recepción de una respuesta. Se habla de tiempo de acceso de la base de datos. El tiempo de respuesta también se ve influido por factores que no están bajo el control del DBMS, como la carga del sistema, la planificación del sistema operativo, y los retardos </a:t>
            </a:r>
            <a:r>
              <a:rPr lang="es-AR" sz="2400" dirty="0"/>
              <a:t>en la comunicación.</a:t>
            </a:r>
          </a:p>
          <a:p>
            <a:pPr marL="285750" indent="-285750">
              <a:buFont typeface="Arial" panose="020B0604020202020204" pitchFamily="34" charset="0"/>
              <a:buChar char="•"/>
            </a:pPr>
            <a:r>
              <a:rPr lang="es-ES" sz="2400" b="1" dirty="0"/>
              <a:t>Utilización del espacio</a:t>
            </a:r>
            <a:r>
              <a:rPr lang="es-ES" sz="2400" dirty="0"/>
              <a:t>. Es la cantidad de espacio de almacenamiento utilizada por los ficheros de la base de datos y sus estructuras de ruta de acceso al disco, incluyendo los índices y otras rutas de </a:t>
            </a:r>
            <a:r>
              <a:rPr lang="es-AR" sz="2400" dirty="0"/>
              <a:t>acceso.</a:t>
            </a:r>
          </a:p>
          <a:p>
            <a:pPr marL="285750" indent="-285750">
              <a:buFont typeface="Arial" panose="020B0604020202020204" pitchFamily="34" charset="0"/>
              <a:buChar char="•"/>
            </a:pPr>
            <a:r>
              <a:rPr lang="es-ES" sz="2400" b="1" dirty="0"/>
              <a:t>Rendimiento o flujo de transacciones</a:t>
            </a:r>
            <a:r>
              <a:rPr lang="es-ES" sz="2400" dirty="0"/>
              <a:t>. Es la cantidad media de transacciones que se pueden procesar por minuto; es un parámetro crítico para los sistemas de transacciones de tiempo real. Este dato debe medirse cuando el sistema se encuentre bajo </a:t>
            </a:r>
            <a:r>
              <a:rPr lang="es-AR" sz="2400" dirty="0"/>
              <a:t>condiciones de máximos (picos).</a:t>
            </a:r>
            <a:endParaRPr lang="es-ES" sz="2400" dirty="0">
              <a:solidFill>
                <a:srgbClr val="000000"/>
              </a:solidFill>
            </a:endParaRPr>
          </a:p>
        </p:txBody>
      </p:sp>
    </p:spTree>
    <p:extLst>
      <p:ext uri="{BB962C8B-B14F-4D97-AF65-F5344CB8AC3E}">
        <p14:creationId xmlns:p14="http://schemas.microsoft.com/office/powerpoint/2010/main" val="270477762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912534" y="0"/>
            <a:ext cx="7498080" cy="914400"/>
          </a:xfrm>
          <a:prstGeom prst="rect">
            <a:avLst/>
          </a:prstGeom>
          <a:noFill/>
          <a:ln>
            <a:noFill/>
          </a:ln>
        </p:spPr>
        <p:txBody>
          <a:bodyPr lIns="90000" tIns="45000" rIns="90000" bIns="45000" anchor="ctr"/>
          <a:lstStyle/>
          <a:p>
            <a:pPr algn="ctr">
              <a:lnSpc>
                <a:spcPct val="100000"/>
              </a:lnSpc>
            </a:pPr>
            <a:r>
              <a:rPr lang="es-ES" sz="4300" dirty="0">
                <a:solidFill>
                  <a:srgbClr val="572314"/>
                </a:solidFill>
                <a:latin typeface="Gill Sans MT"/>
              </a:rPr>
              <a:t>Diseño Físico</a:t>
            </a:r>
            <a:endParaRPr lang="es-ES" dirty="0"/>
          </a:p>
        </p:txBody>
      </p:sp>
      <p:sp>
        <p:nvSpPr>
          <p:cNvPr id="125" name="CustomShape 2"/>
          <p:cNvSpPr/>
          <p:nvPr/>
        </p:nvSpPr>
        <p:spPr>
          <a:xfrm>
            <a:off x="261257" y="914400"/>
            <a:ext cx="8621486" cy="5666014"/>
          </a:xfrm>
          <a:prstGeom prst="rect">
            <a:avLst/>
          </a:prstGeom>
          <a:noFill/>
          <a:ln>
            <a:noFill/>
          </a:ln>
        </p:spPr>
        <p:txBody>
          <a:bodyPr lIns="90000" tIns="45000" rIns="90000" bIns="45000"/>
          <a:lstStyle/>
          <a:p>
            <a:pPr marL="450850" indent="-450850">
              <a:lnSpc>
                <a:spcPct val="100000"/>
              </a:lnSpc>
              <a:buSzPct val="80000"/>
              <a:buFont typeface="Wingdings 2" charset="2"/>
              <a:buChar char=""/>
            </a:pPr>
            <a:r>
              <a:rPr lang="es-ES" sz="3200" dirty="0">
                <a:solidFill>
                  <a:srgbClr val="000000"/>
                </a:solidFill>
              </a:rPr>
              <a:t>Evitar la redundancia de los datos</a:t>
            </a:r>
            <a:endParaRPr lang="es-ES" sz="2400" dirty="0"/>
          </a:p>
          <a:p>
            <a:pPr marL="908050" lvl="2" indent="-450850">
              <a:buFont typeface="Verdana"/>
              <a:buChar char="◦"/>
            </a:pPr>
            <a:r>
              <a:rPr lang="es-ES" sz="3200" dirty="0">
                <a:solidFill>
                  <a:srgbClr val="000000"/>
                </a:solidFill>
              </a:rPr>
              <a:t>Ejemplo Localidad</a:t>
            </a:r>
            <a:endParaRPr lang="es-ES" sz="2400" dirty="0"/>
          </a:p>
          <a:p>
            <a:pPr marL="450850" indent="-450850">
              <a:lnSpc>
                <a:spcPct val="100000"/>
              </a:lnSpc>
              <a:buSzPct val="80000"/>
              <a:buFont typeface="Wingdings 2" charset="2"/>
              <a:buChar char=""/>
            </a:pPr>
            <a:r>
              <a:rPr lang="es-ES" sz="3200" dirty="0">
                <a:solidFill>
                  <a:srgbClr val="000000"/>
                </a:solidFill>
              </a:rPr>
              <a:t>Integridad de los datos</a:t>
            </a:r>
            <a:endParaRPr lang="es-ES" sz="2400" dirty="0"/>
          </a:p>
          <a:p>
            <a:pPr marL="450850" indent="-450850">
              <a:lnSpc>
                <a:spcPct val="100000"/>
              </a:lnSpc>
              <a:buSzPct val="80000"/>
              <a:buFont typeface="Wingdings 2" charset="2"/>
              <a:buChar char=""/>
            </a:pPr>
            <a:r>
              <a:rPr lang="es-ES" sz="3200" dirty="0">
                <a:solidFill>
                  <a:srgbClr val="000000"/>
                </a:solidFill>
              </a:rPr>
              <a:t>Nomenclatura univoca</a:t>
            </a:r>
            <a:endParaRPr lang="es-ES" sz="2400" dirty="0"/>
          </a:p>
          <a:p>
            <a:pPr marL="908050" lvl="2" indent="-450850">
              <a:lnSpc>
                <a:spcPct val="100000"/>
              </a:lnSpc>
              <a:buFont typeface="Verdana"/>
              <a:buChar char="◦"/>
            </a:pPr>
            <a:r>
              <a:rPr lang="es-ES" sz="3200" dirty="0">
                <a:solidFill>
                  <a:srgbClr val="000000"/>
                </a:solidFill>
              </a:rPr>
              <a:t>Entidad y atributos auto descriptivos</a:t>
            </a:r>
          </a:p>
          <a:p>
            <a:pPr marL="908050" lvl="2" indent="-450850">
              <a:buFont typeface="Verdana"/>
              <a:buChar char="◦"/>
            </a:pPr>
            <a:r>
              <a:rPr lang="es-ES" sz="3200" dirty="0">
                <a:solidFill>
                  <a:srgbClr val="000000"/>
                </a:solidFill>
              </a:rPr>
              <a:t>Evitar nomenclaturas «A_23943_CXX»</a:t>
            </a:r>
          </a:p>
          <a:p>
            <a:pPr marL="450850" indent="-450850">
              <a:lnSpc>
                <a:spcPct val="100000"/>
              </a:lnSpc>
              <a:buSzPct val="80000"/>
              <a:buFont typeface="Wingdings 2" charset="2"/>
              <a:buChar char=""/>
            </a:pPr>
            <a:r>
              <a:rPr lang="es-ES" sz="3200" dirty="0">
                <a:solidFill>
                  <a:srgbClr val="000000"/>
                </a:solidFill>
              </a:rPr>
              <a:t>Verificación de n-</a:t>
            </a:r>
            <a:r>
              <a:rPr lang="es-ES" sz="3200" dirty="0" err="1">
                <a:solidFill>
                  <a:srgbClr val="000000"/>
                </a:solidFill>
              </a:rPr>
              <a:t>plicidad</a:t>
            </a:r>
            <a:endParaRPr lang="es-ES" sz="2400" dirty="0"/>
          </a:p>
          <a:p>
            <a:pPr marL="908050" lvl="2" indent="-450850">
              <a:buFont typeface="Verdana"/>
              <a:buChar char="◦"/>
            </a:pPr>
            <a:r>
              <a:rPr lang="es-ES" sz="3200" dirty="0">
                <a:solidFill>
                  <a:srgbClr val="000000"/>
                </a:solidFill>
              </a:rPr>
              <a:t>Ejemplos por restricciones en creación </a:t>
            </a:r>
          </a:p>
          <a:p>
            <a:pPr marL="908050" lvl="2" indent="-450850">
              <a:buFont typeface="Verdana"/>
              <a:buChar char="◦"/>
            </a:pPr>
            <a:r>
              <a:rPr lang="es-ES" sz="3200" dirty="0">
                <a:solidFill>
                  <a:srgbClr val="000000"/>
                </a:solidFill>
              </a:rPr>
              <a:t>Tablas de integración DW</a:t>
            </a:r>
          </a:p>
          <a:p>
            <a:pPr marL="450850" indent="-450850">
              <a:lnSpc>
                <a:spcPct val="100000"/>
              </a:lnSpc>
              <a:buSzPct val="80000"/>
              <a:buFont typeface="Wingdings 2" charset="2"/>
              <a:buChar char=""/>
            </a:pPr>
            <a:r>
              <a:rPr lang="es-ES" sz="3200" dirty="0">
                <a:solidFill>
                  <a:srgbClr val="000000"/>
                </a:solidFill>
              </a:rPr>
              <a:t>Tipos de datos (columnas). </a:t>
            </a:r>
            <a:endParaRPr lang="es-ES" sz="2400" dirty="0"/>
          </a:p>
          <a:p>
            <a:pPr>
              <a:lnSpc>
                <a:spcPct val="100000"/>
              </a:lnSpc>
            </a:pPr>
            <a:endParaRPr sz="2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978737" y="0"/>
            <a:ext cx="7498080" cy="1141560"/>
          </a:xfrm>
          <a:prstGeom prst="rect">
            <a:avLst/>
          </a:prstGeom>
          <a:noFill/>
          <a:ln>
            <a:noFill/>
          </a:ln>
        </p:spPr>
        <p:txBody>
          <a:bodyPr lIns="90000" tIns="45000" rIns="90000" bIns="45000" anchor="ctr"/>
          <a:lstStyle/>
          <a:p>
            <a:pPr algn="ctr">
              <a:lnSpc>
                <a:spcPct val="100000"/>
              </a:lnSpc>
            </a:pPr>
            <a:r>
              <a:rPr lang="es-AR" sz="4300">
                <a:solidFill>
                  <a:srgbClr val="572314"/>
                </a:solidFill>
                <a:latin typeface="Gill Sans MT"/>
              </a:rPr>
              <a:t>Integridad de los datos</a:t>
            </a:r>
            <a:endParaRPr lang="es-AR"/>
          </a:p>
        </p:txBody>
      </p:sp>
      <p:sp>
        <p:nvSpPr>
          <p:cNvPr id="127" name="CustomShape 2"/>
          <p:cNvSpPr/>
          <p:nvPr/>
        </p:nvSpPr>
        <p:spPr>
          <a:xfrm>
            <a:off x="366737" y="1141560"/>
            <a:ext cx="8410526" cy="5245592"/>
          </a:xfrm>
          <a:prstGeom prst="rect">
            <a:avLst/>
          </a:prstGeom>
          <a:noFill/>
          <a:ln>
            <a:noFill/>
          </a:ln>
        </p:spPr>
        <p:txBody>
          <a:bodyPr lIns="90000" tIns="45000" rIns="90000" bIns="45000"/>
          <a:lstStyle/>
          <a:p>
            <a:pPr marL="450850" indent="-450850">
              <a:buSzPct val="80000"/>
              <a:buFont typeface="Wingdings 2" charset="2"/>
              <a:buChar char=""/>
            </a:pPr>
            <a:r>
              <a:rPr lang="es-ES" sz="3200" dirty="0">
                <a:solidFill>
                  <a:srgbClr val="000000"/>
                </a:solidFill>
              </a:rPr>
              <a:t>Sentencias «NOT NULL» «NULL»</a:t>
            </a:r>
          </a:p>
          <a:p>
            <a:pPr lvl="1"/>
            <a:r>
              <a:rPr lang="es-ES" sz="2000" dirty="0"/>
              <a:t>Se verifica en tiempo de ejecución que un campo pueda alojar un «no informado»</a:t>
            </a:r>
          </a:p>
          <a:p>
            <a:pPr marL="450850" indent="-450850">
              <a:buSzPct val="80000"/>
              <a:buFont typeface="Wingdings 2" charset="2"/>
              <a:buChar char=""/>
            </a:pPr>
            <a:r>
              <a:rPr lang="es-ES" sz="3200" dirty="0">
                <a:solidFill>
                  <a:srgbClr val="000000"/>
                </a:solidFill>
              </a:rPr>
              <a:t>FOREING KEY</a:t>
            </a:r>
          </a:p>
          <a:p>
            <a:pPr lvl="1"/>
            <a:r>
              <a:rPr lang="es-ES" sz="2000" dirty="0"/>
              <a:t>Se verifica que el dato exista en un maestro del cual debe ser PK</a:t>
            </a:r>
          </a:p>
          <a:p>
            <a:pPr marL="450850" indent="-450850">
              <a:buSzPct val="80000"/>
              <a:buFont typeface="Wingdings 2" charset="2"/>
              <a:buChar char=""/>
            </a:pPr>
            <a:endParaRPr sz="3200" dirty="0">
              <a:solidFill>
                <a:srgbClr val="000000"/>
              </a:solidFill>
            </a:endParaRPr>
          </a:p>
          <a:p>
            <a:pPr lvl="1">
              <a:buSzPct val="80000"/>
            </a:pPr>
            <a:r>
              <a:rPr lang="en-US" sz="2400" dirty="0">
                <a:solidFill>
                  <a:srgbClr val="000000"/>
                </a:solidFill>
              </a:rPr>
              <a:t>CREATE TABLE </a:t>
            </a:r>
            <a:r>
              <a:rPr lang="en-US" sz="2400" dirty="0" err="1">
                <a:solidFill>
                  <a:srgbClr val="000000"/>
                </a:solidFill>
              </a:rPr>
              <a:t>Ordenes</a:t>
            </a:r>
            <a:r>
              <a:rPr lang="en-US" sz="2400" dirty="0">
                <a:solidFill>
                  <a:srgbClr val="000000"/>
                </a:solidFill>
              </a:rPr>
              <a:t> </a:t>
            </a:r>
          </a:p>
          <a:p>
            <a:pPr lvl="1">
              <a:buSzPct val="80000"/>
            </a:pPr>
            <a:r>
              <a:rPr lang="en-US" sz="2400" dirty="0">
                <a:solidFill>
                  <a:srgbClr val="000000"/>
                </a:solidFill>
              </a:rPr>
              <a:t>	(</a:t>
            </a:r>
            <a:endParaRPr sz="2400" dirty="0">
              <a:solidFill>
                <a:srgbClr val="000000"/>
              </a:solidFill>
            </a:endParaRPr>
          </a:p>
          <a:p>
            <a:pPr lvl="1">
              <a:buSzPct val="80000"/>
            </a:pPr>
            <a:r>
              <a:rPr lang="en-US" sz="2400" dirty="0">
                <a:solidFill>
                  <a:srgbClr val="000000"/>
                </a:solidFill>
              </a:rPr>
              <a:t>	 </a:t>
            </a:r>
            <a:r>
              <a:rPr lang="en-US" sz="2400" dirty="0" err="1">
                <a:solidFill>
                  <a:srgbClr val="000000"/>
                </a:solidFill>
              </a:rPr>
              <a:t>O_Id</a:t>
            </a:r>
            <a:r>
              <a:rPr lang="en-US" sz="2400" dirty="0">
                <a:solidFill>
                  <a:srgbClr val="000000"/>
                </a:solidFill>
              </a:rPr>
              <a:t> int NOT NULL PRIMARY KEY,</a:t>
            </a:r>
            <a:endParaRPr sz="2400" dirty="0">
              <a:solidFill>
                <a:srgbClr val="000000"/>
              </a:solidFill>
            </a:endParaRPr>
          </a:p>
          <a:p>
            <a:pPr lvl="1">
              <a:buSzPct val="80000"/>
            </a:pPr>
            <a:r>
              <a:rPr lang="en-US" sz="2400" dirty="0">
                <a:solidFill>
                  <a:srgbClr val="000000"/>
                </a:solidFill>
              </a:rPr>
              <a:t>	 </a:t>
            </a:r>
            <a:r>
              <a:rPr lang="en-US" sz="2400" dirty="0" err="1">
                <a:solidFill>
                  <a:srgbClr val="000000"/>
                </a:solidFill>
              </a:rPr>
              <a:t>Order_Nro</a:t>
            </a:r>
            <a:r>
              <a:rPr lang="en-US" sz="2400" dirty="0">
                <a:solidFill>
                  <a:srgbClr val="000000"/>
                </a:solidFill>
              </a:rPr>
              <a:t> int NOT NULL,</a:t>
            </a:r>
            <a:endParaRPr sz="2400" dirty="0">
              <a:solidFill>
                <a:srgbClr val="000000"/>
              </a:solidFill>
            </a:endParaRPr>
          </a:p>
          <a:p>
            <a:pPr lvl="1">
              <a:buSzPct val="80000"/>
            </a:pPr>
            <a:r>
              <a:rPr lang="en-US" sz="2400" dirty="0">
                <a:solidFill>
                  <a:srgbClr val="000000"/>
                </a:solidFill>
              </a:rPr>
              <a:t>	 </a:t>
            </a:r>
            <a:r>
              <a:rPr lang="en-US" sz="2400" dirty="0" err="1">
                <a:solidFill>
                  <a:srgbClr val="000000"/>
                </a:solidFill>
              </a:rPr>
              <a:t>Prs_Id</a:t>
            </a:r>
            <a:r>
              <a:rPr lang="en-US" sz="2400" dirty="0">
                <a:solidFill>
                  <a:srgbClr val="000000"/>
                </a:solidFill>
              </a:rPr>
              <a:t> int FOREIGN KEY REFERENCES Persons(</a:t>
            </a:r>
            <a:r>
              <a:rPr lang="en-US" sz="2400" dirty="0" err="1">
                <a:solidFill>
                  <a:srgbClr val="000000"/>
                </a:solidFill>
              </a:rPr>
              <a:t>Prs_Id</a:t>
            </a:r>
            <a:r>
              <a:rPr lang="en-US" sz="2400" dirty="0">
                <a:solidFill>
                  <a:srgbClr val="000000"/>
                </a:solidFill>
              </a:rPr>
              <a:t>)</a:t>
            </a:r>
          </a:p>
          <a:p>
            <a:pPr lvl="1">
              <a:buSzPct val="80000"/>
            </a:pPr>
            <a:r>
              <a:rPr lang="en-US" sz="2400" dirty="0">
                <a:solidFill>
                  <a:srgbClr val="000000"/>
                </a:solidFill>
              </a:rPr>
              <a:t>	)</a:t>
            </a:r>
          </a:p>
          <a:p>
            <a:pPr lvl="1">
              <a:buSzPct val="80000"/>
            </a:pPr>
            <a:r>
              <a:rPr lang="en-US" sz="2400" dirty="0">
                <a:solidFill>
                  <a:srgbClr val="000000"/>
                </a:solidFill>
              </a:rPr>
              <a:t>;</a:t>
            </a:r>
            <a:endParaRPr sz="2400" dirty="0">
              <a:solidFill>
                <a:srgbClr val="00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2"/>
          <p:cNvSpPr/>
          <p:nvPr/>
        </p:nvSpPr>
        <p:spPr>
          <a:xfrm>
            <a:off x="245660" y="968991"/>
            <a:ext cx="8707271" cy="5349923"/>
          </a:xfrm>
          <a:prstGeom prst="rect">
            <a:avLst/>
          </a:prstGeom>
          <a:noFill/>
          <a:ln>
            <a:noFill/>
          </a:ln>
        </p:spPr>
        <p:txBody>
          <a:bodyPr lIns="90000" tIns="45000" rIns="90000" bIns="45000"/>
          <a:lstStyle/>
          <a:p>
            <a:pPr marL="457200" indent="-457200">
              <a:lnSpc>
                <a:spcPct val="100000"/>
              </a:lnSpc>
              <a:buSzPct val="80000"/>
              <a:buFont typeface="Arial" panose="020B0604020202020204" pitchFamily="34" charset="0"/>
              <a:buChar char="•"/>
            </a:pPr>
            <a:r>
              <a:rPr lang="es-AR" sz="3200" dirty="0">
                <a:solidFill>
                  <a:srgbClr val="000000"/>
                </a:solidFill>
              </a:rPr>
              <a:t>Algunos motores limitan la lista de posibles valores. Ejemplo GENERO «M,F»</a:t>
            </a:r>
            <a:endParaRPr lang="es-AR" dirty="0"/>
          </a:p>
          <a:p>
            <a:pPr>
              <a:lnSpc>
                <a:spcPct val="100000"/>
              </a:lnSpc>
            </a:pPr>
            <a:endParaRPr lang="es-AR" dirty="0"/>
          </a:p>
          <a:p>
            <a:pPr marL="355600">
              <a:tabLst>
                <a:tab pos="355600" algn="l"/>
              </a:tabLst>
            </a:pPr>
            <a:r>
              <a:rPr lang="es-AR" sz="2400" dirty="0">
                <a:solidFill>
                  <a:srgbClr val="000000"/>
                </a:solidFill>
                <a:latin typeface="Gill Sans MT"/>
              </a:rPr>
              <a:t>ALTER TABLE proveedor </a:t>
            </a:r>
          </a:p>
          <a:p>
            <a:pPr marL="355600">
              <a:tabLst>
                <a:tab pos="355600" algn="l"/>
              </a:tabLst>
            </a:pPr>
            <a:r>
              <a:rPr lang="es-AR" sz="2400" dirty="0">
                <a:solidFill>
                  <a:srgbClr val="000000"/>
                </a:solidFill>
                <a:latin typeface="Gill Sans MT"/>
              </a:rPr>
              <a:t>ADD CONSTRAINT </a:t>
            </a:r>
            <a:r>
              <a:rPr lang="es-AR" sz="2400" dirty="0" err="1">
                <a:solidFill>
                  <a:srgbClr val="000000"/>
                </a:solidFill>
                <a:latin typeface="Gill Sans MT"/>
              </a:rPr>
              <a:t>check_nombre_pvdr</a:t>
            </a:r>
            <a:endParaRPr lang="es-AR" sz="2400" dirty="0">
              <a:solidFill>
                <a:srgbClr val="000000"/>
              </a:solidFill>
              <a:latin typeface="Gill Sans MT"/>
            </a:endParaRPr>
          </a:p>
          <a:p>
            <a:pPr marL="355600">
              <a:tabLst>
                <a:tab pos="355600" algn="l"/>
              </a:tabLst>
            </a:pPr>
            <a:r>
              <a:rPr lang="es-AR" sz="2400" dirty="0">
                <a:solidFill>
                  <a:srgbClr val="000000"/>
                </a:solidFill>
                <a:latin typeface="Gill Sans MT"/>
              </a:rPr>
              <a:t>	CHECK (</a:t>
            </a:r>
          </a:p>
          <a:p>
            <a:pPr marL="355600">
              <a:tabLst>
                <a:tab pos="355600" algn="l"/>
              </a:tabLst>
            </a:pPr>
            <a:r>
              <a:rPr lang="es-AR" sz="2400" dirty="0">
                <a:solidFill>
                  <a:srgbClr val="000000"/>
                </a:solidFill>
                <a:latin typeface="Gill Sans MT"/>
              </a:rPr>
              <a:t>		    </a:t>
            </a:r>
            <a:r>
              <a:rPr lang="es-AR" sz="2400" dirty="0" err="1">
                <a:solidFill>
                  <a:srgbClr val="000000"/>
                </a:solidFill>
                <a:latin typeface="Gill Sans MT"/>
              </a:rPr>
              <a:t>nombre_pvdr</a:t>
            </a:r>
            <a:r>
              <a:rPr lang="es-AR" sz="2400" dirty="0">
                <a:solidFill>
                  <a:srgbClr val="000000"/>
                </a:solidFill>
                <a:latin typeface="Gill Sans MT"/>
              </a:rPr>
              <a:t> IN ('IBM', 'Microsoft', 'NVIDIA’)</a:t>
            </a:r>
          </a:p>
          <a:p>
            <a:pPr marL="355600">
              <a:tabLst>
                <a:tab pos="355600" algn="l"/>
              </a:tabLst>
            </a:pPr>
            <a:r>
              <a:rPr lang="es-AR" sz="2400" dirty="0">
                <a:solidFill>
                  <a:srgbClr val="000000"/>
                </a:solidFill>
                <a:latin typeface="Gill Sans MT"/>
              </a:rPr>
              <a:t>		   )</a:t>
            </a:r>
          </a:p>
          <a:p>
            <a:pPr marL="355600">
              <a:tabLst>
                <a:tab pos="355600" algn="l"/>
              </a:tabLst>
            </a:pPr>
            <a:r>
              <a:rPr lang="es-AR" sz="2400" dirty="0">
                <a:solidFill>
                  <a:srgbClr val="000000"/>
                </a:solidFill>
                <a:latin typeface="Gill Sans MT"/>
              </a:rPr>
              <a:t>;</a:t>
            </a:r>
          </a:p>
          <a:p>
            <a:pPr>
              <a:lnSpc>
                <a:spcPct val="100000"/>
              </a:lnSpc>
            </a:pPr>
            <a:endParaRPr lang="es-AR" dirty="0"/>
          </a:p>
          <a:p>
            <a:pPr marL="457200" indent="-457200">
              <a:buSzPct val="80000"/>
              <a:buFont typeface="Arial" panose="020B0604020202020204" pitchFamily="34" charset="0"/>
              <a:buChar char="•"/>
            </a:pPr>
            <a:r>
              <a:rPr lang="es-AR" sz="3200" dirty="0">
                <a:solidFill>
                  <a:srgbClr val="000000"/>
                </a:solidFill>
              </a:rPr>
              <a:t>Otras opciones más complejas como </a:t>
            </a:r>
            <a:r>
              <a:rPr lang="es-AR" sz="3200" dirty="0" err="1">
                <a:solidFill>
                  <a:srgbClr val="000000"/>
                </a:solidFill>
              </a:rPr>
              <a:t>Triggers</a:t>
            </a:r>
            <a:r>
              <a:rPr lang="es-AR" sz="3200" dirty="0">
                <a:solidFill>
                  <a:srgbClr val="000000"/>
                </a:solidFill>
              </a:rPr>
              <a:t> durante UPD, DEL. </a:t>
            </a:r>
          </a:p>
          <a:p>
            <a:pPr>
              <a:lnSpc>
                <a:spcPct val="100000"/>
              </a:lnSpc>
            </a:pPr>
            <a:endParaRPr lang="es-AR" dirty="0"/>
          </a:p>
        </p:txBody>
      </p:sp>
      <p:sp>
        <p:nvSpPr>
          <p:cNvPr id="4" name="CustomShape 1">
            <a:extLst>
              <a:ext uri="{FF2B5EF4-FFF2-40B4-BE49-F238E27FC236}">
                <a16:creationId xmlns:a16="http://schemas.microsoft.com/office/drawing/2014/main" id="{7CBDAD34-26F4-4F84-84A5-992949EC4C18}"/>
              </a:ext>
            </a:extLst>
          </p:cNvPr>
          <p:cNvSpPr/>
          <p:nvPr/>
        </p:nvSpPr>
        <p:spPr>
          <a:xfrm>
            <a:off x="978737" y="0"/>
            <a:ext cx="7498080" cy="1141560"/>
          </a:xfrm>
          <a:prstGeom prst="rect">
            <a:avLst/>
          </a:prstGeom>
          <a:noFill/>
          <a:ln>
            <a:noFill/>
          </a:ln>
        </p:spPr>
        <p:txBody>
          <a:bodyPr lIns="90000" tIns="45000" rIns="90000" bIns="45000" anchor="ctr"/>
          <a:lstStyle/>
          <a:p>
            <a:pPr algn="ctr">
              <a:lnSpc>
                <a:spcPct val="100000"/>
              </a:lnSpc>
            </a:pPr>
            <a:r>
              <a:rPr lang="es-AR" sz="4300">
                <a:solidFill>
                  <a:srgbClr val="572314"/>
                </a:solidFill>
                <a:latin typeface="Gill Sans MT"/>
              </a:rPr>
              <a:t>Integridad de los datos</a:t>
            </a:r>
            <a:endParaRPr lang="es-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695479" y="0"/>
            <a:ext cx="7498080" cy="981389"/>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Tipos de datos</a:t>
            </a:r>
            <a:endParaRPr lang="es-AR" dirty="0"/>
          </a:p>
        </p:txBody>
      </p:sp>
      <p:sp>
        <p:nvSpPr>
          <p:cNvPr id="131" name="CustomShape 2"/>
          <p:cNvSpPr/>
          <p:nvPr/>
        </p:nvSpPr>
        <p:spPr>
          <a:xfrm>
            <a:off x="245660" y="981389"/>
            <a:ext cx="8639033" cy="5689999"/>
          </a:xfrm>
          <a:prstGeom prst="rect">
            <a:avLst/>
          </a:prstGeom>
          <a:noFill/>
          <a:ln>
            <a:noFill/>
          </a:ln>
        </p:spPr>
        <p:txBody>
          <a:bodyPr lIns="90000" tIns="45000" rIns="90000" bIns="45000"/>
          <a:lstStyle/>
          <a:p>
            <a:pPr marL="450850" indent="-450850">
              <a:lnSpc>
                <a:spcPct val="100000"/>
              </a:lnSpc>
              <a:buSzPct val="80000"/>
              <a:buFont typeface="Wingdings 2" charset="2"/>
              <a:buChar char=""/>
            </a:pPr>
            <a:r>
              <a:rPr lang="es-ES" sz="2800" dirty="0">
                <a:solidFill>
                  <a:srgbClr val="000000"/>
                </a:solidFill>
              </a:rPr>
              <a:t>El tipo de datos de las columnas deben responder al dominio al cual pertenecen sin desperdiciar espacio de almacenamiento.</a:t>
            </a:r>
            <a:endParaRPr lang="es-ES" sz="1600" dirty="0"/>
          </a:p>
          <a:p>
            <a:pPr marL="450850" indent="-450850">
              <a:lnSpc>
                <a:spcPct val="100000"/>
              </a:lnSpc>
              <a:buSzPct val="80000"/>
              <a:buFont typeface="Wingdings 2" charset="2"/>
              <a:buChar char=""/>
            </a:pPr>
            <a:r>
              <a:rPr lang="es-ES" sz="2800" dirty="0">
                <a:solidFill>
                  <a:srgbClr val="000000"/>
                </a:solidFill>
              </a:rPr>
              <a:t>Verificar tipos de datos permitidos por motor y por versión.</a:t>
            </a:r>
          </a:p>
          <a:p>
            <a:pPr marL="450850" indent="-450850">
              <a:lnSpc>
                <a:spcPct val="100000"/>
              </a:lnSpc>
              <a:buSzPct val="80000"/>
              <a:buFont typeface="Wingdings 2" charset="2"/>
              <a:buChar char=""/>
            </a:pPr>
            <a:r>
              <a:rPr lang="es-ES" sz="2800" dirty="0">
                <a:solidFill>
                  <a:srgbClr val="000000"/>
                </a:solidFill>
              </a:rPr>
              <a:t>Se debe encontrar el equilibrio entre el dominio actual y el posible futuro.</a:t>
            </a:r>
          </a:p>
          <a:p>
            <a:pPr marL="450850" indent="-450850">
              <a:lnSpc>
                <a:spcPct val="100000"/>
              </a:lnSpc>
              <a:buSzPct val="80000"/>
              <a:buFont typeface="Wingdings 2" charset="2"/>
              <a:buChar char=""/>
            </a:pPr>
            <a:r>
              <a:rPr lang="es-ES" sz="2800" dirty="0">
                <a:solidFill>
                  <a:srgbClr val="000000"/>
                </a:solidFill>
              </a:rPr>
              <a:t> En general se utiliza la premisa:</a:t>
            </a:r>
          </a:p>
          <a:p>
            <a:pPr marL="450850" indent="-450850">
              <a:lnSpc>
                <a:spcPct val="100000"/>
              </a:lnSpc>
              <a:buSzPct val="80000"/>
              <a:buFont typeface="Wingdings 2" charset="2"/>
              <a:buChar char=""/>
            </a:pPr>
            <a:endParaRPr lang="es-ES" sz="2800" dirty="0">
              <a:solidFill>
                <a:srgbClr val="000000"/>
              </a:solidFill>
            </a:endParaRPr>
          </a:p>
          <a:p>
            <a:pPr marL="450850">
              <a:lnSpc>
                <a:spcPct val="100000"/>
              </a:lnSpc>
              <a:buSzPct val="80000"/>
            </a:pPr>
            <a:r>
              <a:rPr lang="es-ES" sz="2800" b="1" i="1" dirty="0">
                <a:solidFill>
                  <a:srgbClr val="000000"/>
                </a:solidFill>
              </a:rPr>
              <a:t>“Usar el mínimo almacenamiento para el máximo valor posible”</a:t>
            </a:r>
            <a:endParaRPr lang="es-ES" sz="2800" dirty="0">
              <a:solidFill>
                <a:srgbClr val="000000"/>
              </a:solidFill>
            </a:endParaRPr>
          </a:p>
          <a:p>
            <a:pPr>
              <a:lnSpc>
                <a:spcPct val="100000"/>
              </a:lnSpc>
              <a:buSzPct val="80000"/>
            </a:pPr>
            <a:endParaRPr lang="es-ES" sz="1600" dirty="0">
              <a:latin typeface="+mj-l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stretch>
            <a:fillRect/>
          </a:stretch>
        </p:blipFill>
        <p:spPr>
          <a:xfrm>
            <a:off x="457200" y="982639"/>
            <a:ext cx="8366256" cy="2655344"/>
          </a:xfrm>
          <a:prstGeom prst="rect">
            <a:avLst/>
          </a:prstGeom>
        </p:spPr>
      </p:pic>
      <p:sp>
        <p:nvSpPr>
          <p:cNvPr id="2" name="Título 1"/>
          <p:cNvSpPr>
            <a:spLocks noGrp="1"/>
          </p:cNvSpPr>
          <p:nvPr>
            <p:ph type="title"/>
          </p:nvPr>
        </p:nvSpPr>
        <p:spPr>
          <a:xfrm>
            <a:off x="457200" y="0"/>
            <a:ext cx="8229240" cy="982639"/>
          </a:xfrm>
          <a:noFill/>
          <a:ln>
            <a:noFill/>
          </a:ln>
        </p:spPr>
        <p:txBody>
          <a:bodyPr lIns="90000" tIns="45000" rIns="90000" bIns="45000" anchor="ctr"/>
          <a:lstStyle/>
          <a:p>
            <a:pPr algn="ctr" defTabSz="914400">
              <a:lnSpc>
                <a:spcPct val="100000"/>
              </a:lnSpc>
            </a:pPr>
            <a:r>
              <a:rPr lang="es-AR" sz="4300" dirty="0">
                <a:solidFill>
                  <a:srgbClr val="572314"/>
                </a:solidFill>
                <a:latin typeface="Gill Sans MT"/>
                <a:ea typeface="+mn-ea"/>
                <a:cs typeface="+mn-cs"/>
              </a:rPr>
              <a:t>Datos numéricos exactos</a:t>
            </a:r>
          </a:p>
        </p:txBody>
      </p:sp>
      <p:sp>
        <p:nvSpPr>
          <p:cNvPr id="6" name="CuadroTexto 5"/>
          <p:cNvSpPr txBox="1"/>
          <p:nvPr/>
        </p:nvSpPr>
        <p:spPr>
          <a:xfrm>
            <a:off x="457201" y="3985146"/>
            <a:ext cx="8537510" cy="2540616"/>
          </a:xfrm>
          <a:prstGeom prst="rect">
            <a:avLst/>
          </a:prstGeom>
          <a:noFill/>
        </p:spPr>
        <p:txBody>
          <a:bodyPr wrap="square" rtlCol="0">
            <a:normAutofit/>
          </a:bodyPr>
          <a:lstStyle/>
          <a:p>
            <a:pPr marL="285750" indent="-285750">
              <a:buFont typeface="Arial" panose="020B0604020202020204" pitchFamily="34" charset="0"/>
              <a:buChar char="•"/>
            </a:pPr>
            <a:r>
              <a:rPr lang="es-AR" sz="2400" dirty="0"/>
              <a:t>Bit (0 o 1)</a:t>
            </a:r>
          </a:p>
          <a:p>
            <a:pPr marL="285750" indent="-285750">
              <a:buFont typeface="Arial" panose="020B0604020202020204" pitchFamily="34" charset="0"/>
              <a:buChar char="•"/>
            </a:pPr>
            <a:r>
              <a:rPr lang="es-AR" sz="2400" dirty="0"/>
              <a:t>Existen también los </a:t>
            </a:r>
            <a:r>
              <a:rPr lang="es-AR" sz="2400" dirty="0" err="1"/>
              <a:t>Tinyint</a:t>
            </a:r>
            <a:r>
              <a:rPr lang="es-AR" sz="2400" dirty="0"/>
              <a:t> (0-255) 1 Byte.</a:t>
            </a:r>
          </a:p>
          <a:p>
            <a:pPr marL="285750" indent="-285750">
              <a:buFont typeface="Arial" panose="020B0604020202020204" pitchFamily="34" charset="0"/>
              <a:buChar char="•"/>
            </a:pPr>
            <a:r>
              <a:rPr lang="es-AR" sz="2400" dirty="0"/>
              <a:t>Money 4/8 Bytes (no deja de ser un derivado de los anteriores con otra precisión).  </a:t>
            </a:r>
          </a:p>
          <a:p>
            <a:pPr marL="285750" indent="-285750">
              <a:buFont typeface="Arial" panose="020B0604020202020204" pitchFamily="34" charset="0"/>
              <a:buChar char="•"/>
            </a:pPr>
            <a:r>
              <a:rPr lang="es-AR" sz="2400" dirty="0"/>
              <a:t>Fechas: Con distinta precisión (</a:t>
            </a:r>
            <a:r>
              <a:rPr lang="es-AR" sz="2400" dirty="0" err="1"/>
              <a:t>hora:min:seg.mmmsg</a:t>
            </a:r>
            <a:r>
              <a:rPr lang="es-AR" sz="2400" dirty="0"/>
              <a:t>) Date o </a:t>
            </a:r>
            <a:r>
              <a:rPr lang="es-AR" sz="2400" dirty="0" err="1"/>
              <a:t>Datetime</a:t>
            </a:r>
            <a:r>
              <a:rPr lang="es-AR" sz="2400" dirty="0"/>
              <a:t> los más frecuentes</a:t>
            </a:r>
          </a:p>
        </p:txBody>
      </p:sp>
    </p:spTree>
    <p:extLst>
      <p:ext uri="{BB962C8B-B14F-4D97-AF65-F5344CB8AC3E}">
        <p14:creationId xmlns:p14="http://schemas.microsoft.com/office/powerpoint/2010/main" val="244047611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7667</TotalTime>
  <Words>2727</Words>
  <Application>Microsoft Office PowerPoint</Application>
  <PresentationFormat>Presentación en pantalla (4:3)</PresentationFormat>
  <Paragraphs>297</Paragraphs>
  <Slides>28</Slides>
  <Notes>11</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28</vt:i4>
      </vt:variant>
    </vt:vector>
  </HeadingPairs>
  <TitlesOfParts>
    <vt:vector size="38" baseType="lpstr">
      <vt:lpstr>Arial</vt:lpstr>
      <vt:lpstr>Calibri</vt:lpstr>
      <vt:lpstr>Calibri Light</vt:lpstr>
      <vt:lpstr>Gill Sans MT</vt:lpstr>
      <vt:lpstr>StarSymbol</vt:lpstr>
      <vt:lpstr>Times New Roman</vt:lpstr>
      <vt:lpstr>Verdana</vt:lpstr>
      <vt:lpstr>Wingdings 2</vt:lpstr>
      <vt:lpstr>Tema de Office</vt:lpstr>
      <vt:lpstr>1_Tema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Datos numéricos exactos</vt:lpstr>
      <vt:lpstr>Datos numéricos aproximados </vt:lpstr>
      <vt:lpstr>CHAR y VARCHAR</vt:lpstr>
      <vt:lpstr>Presentación de PowerPoint</vt:lpstr>
      <vt:lpstr>Presentación de PowerPoint</vt:lpstr>
      <vt:lpstr>Presentación de PowerPoint</vt:lpstr>
      <vt:lpstr>Presentación de PowerPoint</vt:lpstr>
      <vt:lpstr>Presentación de PowerPoint</vt:lpstr>
      <vt:lpstr>Files – Ejemplo SQL Server</vt:lpstr>
      <vt:lpstr>FILEGROUPS – SQL Server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dc:creator>
  <cp:lastModifiedBy>Jose Eduardo Leta</cp:lastModifiedBy>
  <cp:revision>86</cp:revision>
  <dcterms:modified xsi:type="dcterms:W3CDTF">2020-10-20T03:24:43Z</dcterms:modified>
</cp:coreProperties>
</file>