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boto Condensed"/>
      <p:regular r:id="rId58"/>
      <p:bold r:id="rId59"/>
      <p:italic r:id="rId60"/>
      <p:boldItalic r:id="rId61"/>
    </p:embeddedFont>
    <p:embeddedFont>
      <p:font typeface="Roboto Condensed SemiBold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34" Type="http://schemas.openxmlformats.org/officeDocument/2006/relationships/slide" Target="slides/slide29.xml"/><Relationship Id="rId63" Type="http://schemas.openxmlformats.org/officeDocument/2006/relationships/font" Target="fonts/RobotoCondensedSemiBold-bold.fntdata"/><Relationship Id="rId21" Type="http://schemas.openxmlformats.org/officeDocument/2006/relationships/slide" Target="slides/slide16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8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53" Type="http://schemas.openxmlformats.org/officeDocument/2006/relationships/slide" Target="slides/slide48.xml"/><Relationship Id="rId11" Type="http://schemas.openxmlformats.org/officeDocument/2006/relationships/slide" Target="slides/slide6.xml"/><Relationship Id="rId58" Type="http://schemas.openxmlformats.org/officeDocument/2006/relationships/font" Target="fonts/RobotoCondensed-regular.fntdata"/><Relationship Id="rId66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61" Type="http://schemas.openxmlformats.org/officeDocument/2006/relationships/font" Target="fonts/RobotoCondensed-boldItalic.fntdata"/><Relationship Id="rId19" Type="http://schemas.openxmlformats.org/officeDocument/2006/relationships/slide" Target="slides/slide14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64" Type="http://schemas.openxmlformats.org/officeDocument/2006/relationships/font" Target="fonts/RobotoCondensedSemiBold-italic.fntdata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56" Type="http://schemas.openxmlformats.org/officeDocument/2006/relationships/slide" Target="slides/slide51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59" Type="http://schemas.openxmlformats.org/officeDocument/2006/relationships/font" Target="fonts/RobotoCondensed-bold.fntdata"/><Relationship Id="rId17" Type="http://schemas.openxmlformats.org/officeDocument/2006/relationships/slide" Target="slides/slide12.xml"/><Relationship Id="rId67" Type="http://schemas.openxmlformats.org/officeDocument/2006/relationships/customXml" Target="../customXml/item2.xml"/><Relationship Id="rId41" Type="http://schemas.openxmlformats.org/officeDocument/2006/relationships/slide" Target="slides/slide36.xml"/><Relationship Id="rId62" Type="http://schemas.openxmlformats.org/officeDocument/2006/relationships/font" Target="fonts/RobotoCondensedSemiBold-regular.fntdata"/><Relationship Id="rId20" Type="http://schemas.openxmlformats.org/officeDocument/2006/relationships/slide" Target="slides/slide15.xml"/><Relationship Id="rId54" Type="http://schemas.openxmlformats.org/officeDocument/2006/relationships/slide" Target="slides/slide4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7" Type="http://schemas.openxmlformats.org/officeDocument/2006/relationships/slide" Target="slides/slide52.xml"/><Relationship Id="rId15" Type="http://schemas.openxmlformats.org/officeDocument/2006/relationships/slide" Target="slides/slide10.xml"/><Relationship Id="rId44" Type="http://schemas.openxmlformats.org/officeDocument/2006/relationships/slide" Target="slides/slide39.xml"/><Relationship Id="rId31" Type="http://schemas.openxmlformats.org/officeDocument/2006/relationships/slide" Target="slides/slide26.xml"/><Relationship Id="rId65" Type="http://schemas.openxmlformats.org/officeDocument/2006/relationships/font" Target="fonts/RobotoCondensedSemiBold-boldItalic.fntdata"/><Relationship Id="rId60" Type="http://schemas.openxmlformats.org/officeDocument/2006/relationships/font" Target="fonts/RobotoCondensed-italic.fntdata"/><Relationship Id="rId52" Type="http://schemas.openxmlformats.org/officeDocument/2006/relationships/slide" Target="slides/slide47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56b3f2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56b3f2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5ee13d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5ee13d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5ee13d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5ee13d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5ee13db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5ee13db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45ee13db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45ee13db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45ee13db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45ee13db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48561494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48561494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4856149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4856149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4856149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4856149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4856149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4856149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4856149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4856149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56b3f25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56b3f25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4856149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4856149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48561494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4856149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48561494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48561494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48561494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48561494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48561494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48561494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48561494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48561494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48561494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48561494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48561494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48561494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48561494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248561494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4856149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24856149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56b3f25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56b3f25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48561494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48561494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48561494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48561494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48561494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248561494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48561494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248561494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48561494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248561494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48561494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248561494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48561494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48561494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48561494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248561494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48561494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248561494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485614947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485614947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456b3f251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456b3f251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248561494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248561494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48561494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48561494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248561494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248561494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2485614947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2485614947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2485614947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248561494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248561494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248561494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248561494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248561494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248561494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248561494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248561494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248561494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485614947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485614947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456b3f25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456b3f25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48561494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48561494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248561494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248561494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2485614947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2485614947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456b3f25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456b3f25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4856149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4856149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45ee13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45ee13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45ee13d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45ee13d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-26325" y="882300"/>
            <a:ext cx="5150975" cy="3378875"/>
          </a:xfrm>
          <a:prstGeom prst="flowChartOffpageConnector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-332825" y="882350"/>
            <a:ext cx="5150975" cy="3378875"/>
          </a:xfrm>
          <a:prstGeom prst="flowChartOffpageConnector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-631850" y="882338"/>
            <a:ext cx="5150975" cy="3378875"/>
          </a:xfrm>
          <a:prstGeom prst="flowChartOffpageConnector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-960800" y="882338"/>
            <a:ext cx="5150975" cy="3378875"/>
          </a:xfrm>
          <a:prstGeom prst="flowChartOffpageConnector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4523738" y="665350"/>
            <a:ext cx="4300800" cy="19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200">
                <a:latin typeface="Roboto Condensed"/>
                <a:ea typeface="Roboto Condensed"/>
                <a:cs typeface="Roboto Condensed"/>
                <a:sym typeface="Roboto Condensed"/>
              </a:rPr>
              <a:t>Análisis de</a:t>
            </a:r>
            <a:br>
              <a:rPr b="1" lang="es-419" sz="6200"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s-419" sz="6200">
                <a:latin typeface="Roboto Condensed"/>
                <a:ea typeface="Roboto Condensed"/>
                <a:cs typeface="Roboto Condensed"/>
                <a:sym typeface="Roboto Condensed"/>
              </a:rPr>
              <a:t>contexto</a:t>
            </a:r>
            <a:endParaRPr b="1" sz="62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4400" y="893425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225" y="2159000"/>
            <a:ext cx="3979850" cy="2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914050" y="332975"/>
            <a:ext cx="5619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social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 consumidores buscan más dispositivos inteligentes y de IoT, mayores oportunidades de negocio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valora la calidad e innovación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1" name="Google Shape;161;p22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914050" y="332975"/>
            <a:ext cx="6053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</a:t>
            </a: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tecnológico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Ritmo acelerado de innovación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Ciclos de vida más cortos en la tecnología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Demanda de productos con nuevas tecnologías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3" name="Google Shape;173;p2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914050" y="332975"/>
            <a:ext cx="6053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ambiental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Empresas deben adoptar prácticas amigables con el ambiente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Normativas ambientales más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rígidas en la fabricación, embalaje y distribución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" name="Google Shape;185;p24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914050" y="332975"/>
            <a:ext cx="6053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legal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Leyes de protección de datos y privacidad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Proteger innovaciones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Evitar infracciones de uso de patentes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Leyes y regulaciones de gobiernos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25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Contextos internos de Xiaomi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1455213" y="12462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analiza a la organización de forma interna para evaluar los recursos, competencias y habilidades que posee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914050" y="332975"/>
            <a:ext cx="6053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Recursos Humanos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Generó un equipo de desarrollo e innovación altamente capacitado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Fomenta la creatividad e innovación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cultura está orientada a la innovación, colaboración y agilidad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28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914050" y="332975"/>
            <a:ext cx="74070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Estructura Organizacional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Ágil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 eficiente para responder a las demandas y cambios en el mercado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plana para tomar decisiones rápida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Visión clara, centrada en innovación, calidad y accesibilidad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29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914050" y="332975"/>
            <a:ext cx="74070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Recursos Financieros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Posee una base sólida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Tiene ingresos diversificados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Eficiencia en gestión de costos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3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914050" y="332975"/>
            <a:ext cx="74070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Capacidades tecnológicas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Invierte en investigación, se mantiene a la vanguardia en tecnología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Capacidad de lanzar productos innovadores de forma rápida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Ecosistema de productos conectados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1" name="Google Shape;271;p31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914050" y="332975"/>
            <a:ext cx="4668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Negocio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Empresa de tecnología global especializada en diseño y fabricación de dispositivos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electrónicos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            Conocida por ofrecer productos precio-calidad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7913352">
            <a:off x="8215025" y="-265257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914050" y="332975"/>
            <a:ext cx="74070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Innovación de Productos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Diversificación de portafolio de productos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Reducción de dependencia de un solo segmento de mercado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3" name="Google Shape;283;p32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914050" y="332975"/>
            <a:ext cx="77247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Relaciones con proveedores y socios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914050" y="2156350"/>
            <a:ext cx="7860300" cy="27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Cadena de suministros bien gestionada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Trabaja estrechamente con sus proveedores, garantizando calidad a precios competitivos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5" name="Google Shape;295;p3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Análisis FODA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Fortalezas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291675" y="176270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Ofrece d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ispositivos con características premium a precios competitivos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1291675" y="676600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Precio calidad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1291675" y="176270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tiene un ecosistema propio, incluye desde smartphones hasta electrodomésticos y dispositivos Iot.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1291675" y="676600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Ecosistema diversificado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1291675" y="176270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expandió rápidamente en mercados internacionales, diversificó sus fuentes de ingresos y redujo su dependencia de un mercado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1291675" y="676600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Presencial global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Oportunidades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Demanda de dispositivos asequibles en mercados emergentes, genera una oportunidad de expansión para Xiaomi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1291675" y="2532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Crecimiento en mercados emergentes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 aumentar el interés en estas tecnologías, Xiaomi puede aprovechar su ecosistema para aumentar la cuota de mercado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1291675" y="2532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Aumento interés IoT y Hogares Inteligentes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914050" y="332975"/>
            <a:ext cx="4668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Entorno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Altamente competitivo y cambiante Competidores como Apple, Samsung, Huawei, entre otros.                           Xiaomi se destaca por innovación, calidad  y precios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15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2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2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Abre nuevas oportunidades de lanzamientos de dispositivos compatibles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Desarrollo 5G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3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Debilidades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Depende de fabricantes externos para su producción, puede generar riesgos de calidad o retrasos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9" name="Google Shape;439;p44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Dependencia de terceros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5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5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algunos mercados puede ser percibida como marca de bajo costo, puede limitar su atractivo en segmentos premium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1" name="Google Shape;451;p45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Percepción de marca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estrategia de precios agresivos puede significar márgenes de ganancia más bajos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Margen de ganancia bajo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7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Amenazas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8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8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8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8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Restricciones comerciales en mercados como China pueden afectar sus operaciones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0" name="Google Shape;490;p48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Cambios regulatorios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9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9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9"/>
          <p:cNvSpPr txBox="1"/>
          <p:nvPr>
            <p:ph idx="1" type="body"/>
          </p:nvPr>
        </p:nvSpPr>
        <p:spPr>
          <a:xfrm>
            <a:off x="1357825" y="20448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Fuerte competencia de otras marcas tecnológicas en los distintos segmentos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2" name="Google Shape;502;p49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Competencia intensa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escasez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componentes o aumentos de costos pueden impactar en sus precios competitivos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Fluctuaciones en suministros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"/>
          <p:cNvSpPr txBox="1"/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Estrategias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520" name="Google Shape;520;p51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1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1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914050" y="332975"/>
            <a:ext cx="4668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Razón de ser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está centrada en el usuario.   Busca innovar constantemente y ofrecer una experiencia única al usuario.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1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2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2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2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2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Ofensivas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3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Lanzar nuevos productos innovadores a un ritmo rápido, consiguiendo ventaja frente a sus competidores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2" name="Google Shape;552;p53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Innovación de productos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4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4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Entrar agresivamente a mercados emergentes o sectores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tecnológicos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emergentes donde no tiene presencia dominante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4" name="Google Shape;564;p54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Expansión a nuevos mercados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5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55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5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5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5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</a:t>
            </a: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efensivas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6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Mantener a sus clientes satisfechos y contentos mejorando sus productos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basándose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 opiniones e investigaciones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Mejora continua en productos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7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7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7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7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Diversificar su portafolio de productos para reducir dependencia de un solo mercado y competir en otros nuevos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3" name="Google Shape;603;p57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Diversificación de productos</a:t>
            </a:r>
            <a:endParaRPr sz="51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8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8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8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8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Reorientación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9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9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9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9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 un mercado deja de ser rentable o se satura, orientar la producción a otro más prometedor o competitivo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0" name="Google Shape;630;p59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Cambio de enfoque o mercado</a:t>
            </a:r>
            <a:endParaRPr sz="51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6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Actualizar la imagen de marca, atraer nuevos segmentos de mercado o cambiar la percepción pública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2" name="Google Shape;642;p60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Rebranding</a:t>
            </a:r>
            <a:endParaRPr sz="51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6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1"/>
          <p:cNvSpPr txBox="1"/>
          <p:nvPr/>
        </p:nvSpPr>
        <p:spPr>
          <a:xfrm>
            <a:off x="1528325" y="21042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Supervivencia</a:t>
            </a:r>
            <a:endParaRPr sz="52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14050" y="332975"/>
            <a:ext cx="46683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Líder en ventas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Líder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 innovación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Ampliar y mantener una comunidad de usuarios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" name="Google Shape;99;p17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2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2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6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2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2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2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Mantener únicamente las operaciones esenciales.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Minimizar gastos no esenciales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Cancelar productos poco rentables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p62"/>
          <p:cNvSpPr txBox="1"/>
          <p:nvPr/>
        </p:nvSpPr>
        <p:spPr>
          <a:xfrm>
            <a:off x="1291675" y="385575"/>
            <a:ext cx="734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Reducción de costos</a:t>
            </a:r>
            <a:endParaRPr sz="51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3"/>
          <p:cNvSpPr txBox="1"/>
          <p:nvPr>
            <p:ph idx="1" type="body"/>
          </p:nvPr>
        </p:nvSpPr>
        <p:spPr>
          <a:xfrm>
            <a:off x="1357825" y="2124250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Vender activos o divisiones no esenciales, generar liquidez y concentrarse en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áreas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rentables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63"/>
          <p:cNvSpPr txBox="1"/>
          <p:nvPr/>
        </p:nvSpPr>
        <p:spPr>
          <a:xfrm>
            <a:off x="1291675" y="385575"/>
            <a:ext cx="7342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20">
                <a:solidFill>
                  <a:schemeClr val="dk1"/>
                </a:solidFill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Desinversión en Activos Financieros</a:t>
            </a:r>
            <a:endParaRPr sz="5120">
              <a:solidFill>
                <a:schemeClr val="dk1"/>
              </a:solidFill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/>
          <p:nvPr/>
        </p:nvSpPr>
        <p:spPr>
          <a:xfrm rot="-5400000">
            <a:off x="1650406" y="-197281"/>
            <a:ext cx="5150988" cy="5538050"/>
          </a:xfrm>
          <a:prstGeom prst="flowChartOffpageConnector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4"/>
          <p:cNvSpPr/>
          <p:nvPr/>
        </p:nvSpPr>
        <p:spPr>
          <a:xfrm rot="-5400000">
            <a:off x="1180409" y="-197281"/>
            <a:ext cx="5150988" cy="5538050"/>
          </a:xfrm>
          <a:prstGeom prst="flowChartOffpageConnector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64"/>
          <p:cNvSpPr/>
          <p:nvPr/>
        </p:nvSpPr>
        <p:spPr>
          <a:xfrm rot="-5400000">
            <a:off x="657938" y="-197244"/>
            <a:ext cx="5150988" cy="5538050"/>
          </a:xfrm>
          <a:prstGeom prst="flowChartOffpageConnector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64"/>
          <p:cNvSpPr/>
          <p:nvPr/>
        </p:nvSpPr>
        <p:spPr>
          <a:xfrm rot="-5400000">
            <a:off x="118781" y="-197244"/>
            <a:ext cx="5150988" cy="5538050"/>
          </a:xfrm>
          <a:prstGeom prst="flowChartOffpageConnector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550" y="307563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91" name="Google Shape;69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2230500"/>
            <a:ext cx="3979850" cy="24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4"/>
          <p:cNvSpPr txBox="1"/>
          <p:nvPr/>
        </p:nvSpPr>
        <p:spPr>
          <a:xfrm>
            <a:off x="7625975" y="4121575"/>
            <a:ext cx="14028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</a:rPr>
              <a:t>Alexander Prada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</a:rPr>
              <a:t>Jose Machicado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</a:rPr>
              <a:t>Joel Escobar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2"/>
                </a:solidFill>
              </a:rPr>
              <a:t>Miguel Gayoso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Contextos externos de Xiaomi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cap="flat" cmpd="sng" w="9525">
            <a:solidFill>
              <a:srgbClr val="FF6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1455213" y="1246275"/>
            <a:ext cx="60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analizan factores externos a la organización que pueden llegar a influir en su desempeño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914050" y="332975"/>
            <a:ext cx="5619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</a:t>
            </a: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político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Tensiones comerciales pueden afectar su operación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Nuevas regulaciones o modificaciones en países donde opera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7" name="Google Shape;137;p2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F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914050" y="332975"/>
            <a:ext cx="56199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Contexto </a:t>
            </a: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económico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914050" y="1546400"/>
            <a:ext cx="78603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todo un d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esafío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mantener precios competitivos y tener 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márgenes</a:t>
            </a: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ganancias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 mercados emergentes pueden ser una oportunidad de crecimiento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9" name="Google Shape;149;p21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cap="flat" cmpd="sng" w="9525">
            <a:solidFill>
              <a:srgbClr val="FFD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cap="flat" cmpd="sng" w="9525">
            <a:solidFill>
              <a:srgbClr val="FFBA8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cap="flat" cmpd="sng" w="9525">
            <a:solidFill>
              <a:srgbClr val="FF985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3D5C72D093964181694690DF068BE6" ma:contentTypeVersion="4" ma:contentTypeDescription="Crear nuevo documento." ma:contentTypeScope="" ma:versionID="596deb760b3cffd8eb6c1d372189c667">
  <xsd:schema xmlns:xsd="http://www.w3.org/2001/XMLSchema" xmlns:xs="http://www.w3.org/2001/XMLSchema" xmlns:p="http://schemas.microsoft.com/office/2006/metadata/properties" xmlns:ns2="e8b09cbd-3218-4b77-8fb1-a7e193e4e042" targetNamespace="http://schemas.microsoft.com/office/2006/metadata/properties" ma:root="true" ma:fieldsID="a87ee534c8417bed864fab1a1ff197e3" ns2:_="">
    <xsd:import namespace="e8b09cbd-3218-4b77-8fb1-a7e193e4e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09cbd-3218-4b77-8fb1-a7e193e4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873624-5E49-44C3-8896-B82ADCE97767}"/>
</file>

<file path=customXml/itemProps2.xml><?xml version="1.0" encoding="utf-8"?>
<ds:datastoreItem xmlns:ds="http://schemas.openxmlformats.org/officeDocument/2006/customXml" ds:itemID="{B25EEDBC-07BD-43D8-B8DE-71FC75933A3C}"/>
</file>

<file path=customXml/itemProps3.xml><?xml version="1.0" encoding="utf-8"?>
<ds:datastoreItem xmlns:ds="http://schemas.openxmlformats.org/officeDocument/2006/customXml" ds:itemID="{C8F1C496-3173-4C9C-A421-AB58627BA05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0x010100003D5C72D093964181694690DF068BE6</vt:lpwstr>
  </property>
</Properties>
</file>