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4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x="9144000" cy="5143500" type="screen16x9"/>
  <p:notesSz cx="6858000" cy="9144000"/>
  <p:embeddedFontLst>
    <p:embeddedFont>
      <p:font typeface="Roboto Condensed" panose="02000000000000000000" pitchFamily="2" charset="0"/>
      <p:regular r:id="rId48"/>
      <p:bold r:id="rId49"/>
      <p:italic r:id="rId50"/>
      <p:boldItalic r:id="rId51"/>
    </p:embeddedFont>
    <p:embeddedFont>
      <p:font typeface="Roboto Condensed SemiBold" panose="020B060402020202020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91E95D-5D39-4B01-84F4-AB3AD9B7BD91}" v="7" dt="2024-09-19T22:59:21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6.fntdata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1.fntdata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font" Target="fonts/font4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2.fntdata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5.fntdata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A ALEXANDER LEONEL" userId="S::alprada@alumno.unlam.edu.ar::850764a1-8cf6-4217-bfe9-dc6b0d1b9d35" providerId="AD" clId="Web-{4A91E95D-5D39-4B01-84F4-AB3AD9B7BD91}"/>
    <pc:docChg chg="modSld">
      <pc:chgData name="PRADA ALEXANDER LEONEL" userId="S::alprada@alumno.unlam.edu.ar::850764a1-8cf6-4217-bfe9-dc6b0d1b9d35" providerId="AD" clId="Web-{4A91E95D-5D39-4B01-84F4-AB3AD9B7BD91}" dt="2024-09-19T22:59:21.990" v="6" actId="1076"/>
      <pc:docMkLst>
        <pc:docMk/>
      </pc:docMkLst>
      <pc:sldChg chg="addSp delSp modSp">
        <pc:chgData name="PRADA ALEXANDER LEONEL" userId="S::alprada@alumno.unlam.edu.ar::850764a1-8cf6-4217-bfe9-dc6b0d1b9d35" providerId="AD" clId="Web-{4A91E95D-5D39-4B01-84F4-AB3AD9B7BD91}" dt="2024-09-19T22:59:21.990" v="6" actId="1076"/>
        <pc:sldMkLst>
          <pc:docMk/>
          <pc:sldMk cId="0" sldId="262"/>
        </pc:sldMkLst>
        <pc:picChg chg="add mod">
          <ac:chgData name="PRADA ALEXANDER LEONEL" userId="S::alprada@alumno.unlam.edu.ar::850764a1-8cf6-4217-bfe9-dc6b0d1b9d35" providerId="AD" clId="Web-{4A91E95D-5D39-4B01-84F4-AB3AD9B7BD91}" dt="2024-09-19T22:59:21.990" v="6" actId="1076"/>
          <ac:picMkLst>
            <pc:docMk/>
            <pc:sldMk cId="0" sldId="262"/>
            <ac:picMk id="2" creationId="{EEE72D9F-4512-DEB5-AF2A-77B9D107FF5C}"/>
          </ac:picMkLst>
        </pc:picChg>
        <pc:picChg chg="del mod">
          <ac:chgData name="PRADA ALEXANDER LEONEL" userId="S::alprada@alumno.unlam.edu.ar::850764a1-8cf6-4217-bfe9-dc6b0d1b9d35" providerId="AD" clId="Web-{4A91E95D-5D39-4B01-84F4-AB3AD9B7BD91}" dt="2024-09-19T22:59:14.568" v="2"/>
          <ac:picMkLst>
            <pc:docMk/>
            <pc:sldMk cId="0" sldId="262"/>
            <ac:picMk id="13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456b3f251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456b3f251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3407d3e29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3407d3e29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3407d3e2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d3407d3e2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3407d3e2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d3407d3e2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3407d3e29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d3407d3e29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d3407d3e29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d3407d3e29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4869fcbe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24869fcbe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d3407d3e29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d3407d3e29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4869fcbe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24869fcbe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2456b3f251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2456b3f251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d3407d3e2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d3407d3e29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4869fcbe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4869fcbe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d3407d3e29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d3407d3e29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d3407d3e29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d3407d3e29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d3407d3e29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d3407d3e29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d3407d3e29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d3407d3e29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d3407d3e29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d3407d3e29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d3407d3e29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d3407d3e29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d3407d3e29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d3407d3e29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d3407d3e29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d3407d3e29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d3407d3e29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d3407d3e29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d3407d3e29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d3407d3e29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3407d3e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3407d3e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24869fcbe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24869fcbe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24869fcbe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24869fcbe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d3407d3e29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d3407d3e29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d3407d3e29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d3407d3e29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d3407d3e29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d3407d3e29_0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d3407d3e29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d3407d3e29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d3407d3e29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d3407d3e29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d3407d3e29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d3407d3e29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d3407d3e29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d3407d3e29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d3407d3e29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d3407d3e29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456b3f251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456b3f251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d3407d3e29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2d3407d3e29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d3407d3e29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d3407d3e29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2485614947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2485614947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3407d3e2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3407d3e2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456b3f251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456b3f251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3407d3e2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3407d3e2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3407d3e2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3407d3e29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3407d3e2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3407d3e2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-5400000">
            <a:off x="-26325" y="882300"/>
            <a:ext cx="5150975" cy="3378875"/>
          </a:xfrm>
          <a:prstGeom prst="flowChartOffpageConnector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 rot="-5400000">
            <a:off x="-332825" y="882350"/>
            <a:ext cx="5150975" cy="3378875"/>
          </a:xfrm>
          <a:prstGeom prst="flowChartOffpageConnector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 rot="-5400000">
            <a:off x="-631850" y="882338"/>
            <a:ext cx="5150975" cy="3378875"/>
          </a:xfrm>
          <a:prstGeom prst="flowChartOffpageConnector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 rot="-5400000">
            <a:off x="-960800" y="882338"/>
            <a:ext cx="5150975" cy="3378875"/>
          </a:xfrm>
          <a:prstGeom prst="flowChartOffpageConnector">
            <a:avLst/>
          </a:prstGeom>
          <a:solidFill>
            <a:srgbClr val="FF6900"/>
          </a:solidFill>
          <a:ln w="9525" cap="flat" cmpd="sng">
            <a:solidFill>
              <a:srgbClr val="FF69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4008450" y="592488"/>
            <a:ext cx="5061000" cy="39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200" b="1">
                <a:latin typeface="Roboto Condensed"/>
                <a:ea typeface="Roboto Condensed"/>
                <a:cs typeface="Roboto Condensed"/>
                <a:sym typeface="Roboto Condensed"/>
              </a:rPr>
              <a:t>Plan de negocio y mapa estratégico</a:t>
            </a:r>
            <a:endParaRPr sz="6200" b="1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84400" y="893425"/>
            <a:ext cx="5967524" cy="33567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325" y="2868425"/>
            <a:ext cx="2692099" cy="168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8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2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-1175500" y="-156875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-1404075" y="-347375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body" idx="1"/>
          </p:nvPr>
        </p:nvSpPr>
        <p:spPr>
          <a:xfrm>
            <a:off x="807950" y="875550"/>
            <a:ext cx="5712600" cy="33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Productos innovadores, accesibles, tentadores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Cercanía con nuestros clientes y usuarios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Dar buena impresión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73" name="Google Shape;1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9150" y="1332499"/>
            <a:ext cx="1815775" cy="18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/>
          <p:nvPr/>
        </p:nvSpPr>
        <p:spPr>
          <a:xfrm>
            <a:off x="-65355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-882125" y="-22550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3"/>
          <p:cNvSpPr/>
          <p:nvPr/>
        </p:nvSpPr>
        <p:spPr>
          <a:xfrm rot="10800000">
            <a:off x="7903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3"/>
          <p:cNvSpPr/>
          <p:nvPr/>
        </p:nvSpPr>
        <p:spPr>
          <a:xfrm rot="-10800000">
            <a:off x="8132500" y="6025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3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3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3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title"/>
          </p:nvPr>
        </p:nvSpPr>
        <p:spPr>
          <a:xfrm>
            <a:off x="1329900" y="0"/>
            <a:ext cx="5793900" cy="30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0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Relación con nuestros colaboradores</a:t>
            </a:r>
            <a:endParaRPr sz="520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  <p:pic>
        <p:nvPicPr>
          <p:cNvPr id="189" name="Google Shape;189;p23"/>
          <p:cNvPicPr preferRelativeResize="0"/>
          <p:nvPr/>
        </p:nvPicPr>
        <p:blipFill rotWithShape="1">
          <a:blip r:embed="rId3">
            <a:alphaModFix/>
          </a:blip>
          <a:srcRect b="21813"/>
          <a:stretch/>
        </p:blipFill>
        <p:spPr>
          <a:xfrm>
            <a:off x="4441650" y="3123325"/>
            <a:ext cx="3128175" cy="20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4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-1175500" y="-156875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4"/>
          <p:cNvSpPr/>
          <p:nvPr/>
        </p:nvSpPr>
        <p:spPr>
          <a:xfrm>
            <a:off x="-1404075" y="-347375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body" idx="1"/>
          </p:nvPr>
        </p:nvSpPr>
        <p:spPr>
          <a:xfrm>
            <a:off x="993000" y="401850"/>
            <a:ext cx="7158000" cy="43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Mantener un entorno creativo, respetuoso e innovador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○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Respetar la diversidad de ideas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○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Continuar innovando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○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Buscar la excelencia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 crea un entorno donde contribuir y crecer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>
            <a:off x="-65355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-882125" y="-22550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5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5"/>
          <p:cNvSpPr/>
          <p:nvPr/>
        </p:nvSpPr>
        <p:spPr>
          <a:xfrm rot="10800000">
            <a:off x="7903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5"/>
          <p:cNvSpPr/>
          <p:nvPr/>
        </p:nvSpPr>
        <p:spPr>
          <a:xfrm rot="-10800000">
            <a:off x="8132500" y="6025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5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1384275" y="60250"/>
            <a:ext cx="5793900" cy="27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0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Relación con la comunidad y el medio ambiente</a:t>
            </a:r>
            <a:endParaRPr sz="520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100" y="2737850"/>
            <a:ext cx="2405650" cy="24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6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-1175500" y="-156875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-1404075" y="-347375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body" idx="1"/>
          </p:nvPr>
        </p:nvSpPr>
        <p:spPr>
          <a:xfrm>
            <a:off x="908225" y="91800"/>
            <a:ext cx="8336100" cy="47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Integrar opiniones de usuarios en el desarrollo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Minimizar el impacto ambiental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○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Adoptar prácticas sostenibles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>
            <a:spLocks noGrp="1"/>
          </p:cNvSpPr>
          <p:nvPr>
            <p:ph type="title"/>
          </p:nvPr>
        </p:nvSpPr>
        <p:spPr>
          <a:xfrm>
            <a:off x="2271550" y="526350"/>
            <a:ext cx="5793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0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Objetivos</a:t>
            </a:r>
            <a:endParaRPr sz="520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0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Estratégicos</a:t>
            </a:r>
            <a:endParaRPr sz="520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  <p:sp>
        <p:nvSpPr>
          <p:cNvPr id="229" name="Google Shape;229;p27"/>
          <p:cNvSpPr/>
          <p:nvPr/>
        </p:nvSpPr>
        <p:spPr>
          <a:xfrm>
            <a:off x="-243450" y="-48225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/>
          <p:cNvSpPr/>
          <p:nvPr/>
        </p:nvSpPr>
        <p:spPr>
          <a:xfrm>
            <a:off x="-472025" y="-238725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7"/>
          <p:cNvSpPr/>
          <p:nvPr/>
        </p:nvSpPr>
        <p:spPr>
          <a:xfrm>
            <a:off x="-754825" y="-143475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7"/>
          <p:cNvSpPr/>
          <p:nvPr/>
        </p:nvSpPr>
        <p:spPr>
          <a:xfrm>
            <a:off x="-754825" y="-143475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7"/>
          <p:cNvSpPr/>
          <p:nvPr/>
        </p:nvSpPr>
        <p:spPr>
          <a:xfrm>
            <a:off x="-754825" y="-143475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7"/>
          <p:cNvSpPr/>
          <p:nvPr/>
        </p:nvSpPr>
        <p:spPr>
          <a:xfrm>
            <a:off x="-983400" y="-333975"/>
            <a:ext cx="1983450" cy="5647750"/>
          </a:xfrm>
          <a:prstGeom prst="flowChartInputOutput">
            <a:avLst/>
          </a:prstGeom>
          <a:solidFill>
            <a:srgbClr val="FF6900"/>
          </a:solidFill>
          <a:ln w="9525" cap="flat" cmpd="sng">
            <a:solidFill>
              <a:srgbClr val="FF69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8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8"/>
          <p:cNvSpPr/>
          <p:nvPr/>
        </p:nvSpPr>
        <p:spPr>
          <a:xfrm>
            <a:off x="-1175500" y="-156875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8"/>
          <p:cNvSpPr/>
          <p:nvPr/>
        </p:nvSpPr>
        <p:spPr>
          <a:xfrm>
            <a:off x="-1404075" y="-347375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8"/>
          <p:cNvSpPr txBox="1">
            <a:spLocks noGrp="1"/>
          </p:cNvSpPr>
          <p:nvPr>
            <p:ph type="body" idx="1"/>
          </p:nvPr>
        </p:nvSpPr>
        <p:spPr>
          <a:xfrm>
            <a:off x="1569500" y="363225"/>
            <a:ext cx="6057900" cy="13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Objetivos para diferentes perspectivas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4" name="Google Shape;244;p28"/>
          <p:cNvSpPr txBox="1">
            <a:spLocks noGrp="1"/>
          </p:cNvSpPr>
          <p:nvPr>
            <p:ph type="body" idx="1"/>
          </p:nvPr>
        </p:nvSpPr>
        <p:spPr>
          <a:xfrm>
            <a:off x="1569500" y="1778675"/>
            <a:ext cx="3957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91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30"/>
              <a:buFont typeface="Roboto Condensed"/>
              <a:buChar char="●"/>
            </a:pPr>
            <a:r>
              <a:rPr lang="es-419" sz="363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Financiera</a:t>
            </a:r>
            <a:endParaRPr sz="363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5" name="Google Shape;245;p28"/>
          <p:cNvSpPr txBox="1">
            <a:spLocks noGrp="1"/>
          </p:cNvSpPr>
          <p:nvPr>
            <p:ph type="body" idx="1"/>
          </p:nvPr>
        </p:nvSpPr>
        <p:spPr>
          <a:xfrm>
            <a:off x="1569500" y="2554925"/>
            <a:ext cx="3957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91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30"/>
              <a:buFont typeface="Roboto Condensed"/>
              <a:buChar char="●"/>
            </a:pPr>
            <a:r>
              <a:rPr lang="es-419" sz="363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Cliente</a:t>
            </a:r>
            <a:endParaRPr sz="363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6" name="Google Shape;246;p28"/>
          <p:cNvSpPr txBox="1">
            <a:spLocks noGrp="1"/>
          </p:cNvSpPr>
          <p:nvPr>
            <p:ph type="body" idx="1"/>
          </p:nvPr>
        </p:nvSpPr>
        <p:spPr>
          <a:xfrm>
            <a:off x="1569500" y="3349325"/>
            <a:ext cx="3957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91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30"/>
              <a:buFont typeface="Roboto Condensed"/>
              <a:buChar char="●"/>
            </a:pPr>
            <a:r>
              <a:rPr lang="es-419" sz="363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Aprendizaje</a:t>
            </a:r>
            <a:endParaRPr sz="363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>
            <a:off x="1569500" y="4143725"/>
            <a:ext cx="39570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91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30"/>
              <a:buFont typeface="Roboto Condensed"/>
              <a:buChar char="●"/>
            </a:pPr>
            <a:r>
              <a:rPr lang="es-419" sz="363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Crecimiento</a:t>
            </a:r>
            <a:endParaRPr sz="363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/>
          <p:nvPr/>
        </p:nvSpPr>
        <p:spPr>
          <a:xfrm>
            <a:off x="-65355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9"/>
          <p:cNvSpPr/>
          <p:nvPr/>
        </p:nvSpPr>
        <p:spPr>
          <a:xfrm>
            <a:off x="-882125" y="-22550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9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9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9"/>
          <p:cNvSpPr/>
          <p:nvPr/>
        </p:nvSpPr>
        <p:spPr>
          <a:xfrm rot="10800000">
            <a:off x="7903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9"/>
          <p:cNvSpPr/>
          <p:nvPr/>
        </p:nvSpPr>
        <p:spPr>
          <a:xfrm rot="-10800000">
            <a:off x="8132500" y="6025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9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9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9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9"/>
          <p:cNvSpPr txBox="1">
            <a:spLocks noGrp="1"/>
          </p:cNvSpPr>
          <p:nvPr>
            <p:ph type="title"/>
          </p:nvPr>
        </p:nvSpPr>
        <p:spPr>
          <a:xfrm>
            <a:off x="1329900" y="1481175"/>
            <a:ext cx="7192200" cy="26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Objetivos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Perspectiva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Financiera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2032475" y="332975"/>
            <a:ext cx="5843100" cy="9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Corto plazo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  <p:sp>
        <p:nvSpPr>
          <p:cNvPr id="268" name="Google Shape;268;p30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0"/>
          <p:cNvSpPr txBox="1">
            <a:spLocks noGrp="1"/>
          </p:cNvSpPr>
          <p:nvPr>
            <p:ph type="body" idx="1"/>
          </p:nvPr>
        </p:nvSpPr>
        <p:spPr>
          <a:xfrm>
            <a:off x="914050" y="1546400"/>
            <a:ext cx="6619800" cy="33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Diversificar las fuentes de ingresos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Expandirse a nuevos productos y servicios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Aprovechar tecnologías en alza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0" name="Google Shape;270;p30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0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0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0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4" name="Google Shape;2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538" y="387063"/>
            <a:ext cx="847625" cy="8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>
            <a:spLocks noGrp="1"/>
          </p:cNvSpPr>
          <p:nvPr>
            <p:ph type="title"/>
          </p:nvPr>
        </p:nvSpPr>
        <p:spPr>
          <a:xfrm>
            <a:off x="2235875" y="412538"/>
            <a:ext cx="5870400" cy="9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Largo plazo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  <p:sp>
        <p:nvSpPr>
          <p:cNvPr id="280" name="Google Shape;280;p31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1"/>
          <p:cNvSpPr txBox="1">
            <a:spLocks noGrp="1"/>
          </p:cNvSpPr>
          <p:nvPr>
            <p:ph type="body" idx="1"/>
          </p:nvPr>
        </p:nvSpPr>
        <p:spPr>
          <a:xfrm>
            <a:off x="914050" y="1546400"/>
            <a:ext cx="6619800" cy="33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Duplicar los ingresos en los próximos 10 años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Aumentar las ventas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Mantener productos accesibles, de calidad e innovadores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2" name="Google Shape;282;p31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1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1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1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6" name="Google Shape;2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425" y="332975"/>
            <a:ext cx="1114925" cy="11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780125" y="0"/>
            <a:ext cx="6501600" cy="25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0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Estrategia General</a:t>
            </a:r>
            <a:endParaRPr sz="520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-243450" y="-48225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-472025" y="-238725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-754825" y="-143475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-754825" y="-143475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-754825" y="-143475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-983400" y="-333975"/>
            <a:ext cx="1983450" cy="5647750"/>
          </a:xfrm>
          <a:prstGeom prst="flowChartInputOutput">
            <a:avLst/>
          </a:prstGeom>
          <a:solidFill>
            <a:srgbClr val="FF6900"/>
          </a:solidFill>
          <a:ln w="9525" cap="flat" cmpd="sng">
            <a:solidFill>
              <a:srgbClr val="FF69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675" y="1726175"/>
            <a:ext cx="3417325" cy="34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/>
          <p:nvPr/>
        </p:nvSpPr>
        <p:spPr>
          <a:xfrm>
            <a:off x="-65355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2"/>
          <p:cNvSpPr/>
          <p:nvPr/>
        </p:nvSpPr>
        <p:spPr>
          <a:xfrm>
            <a:off x="-882125" y="-22550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2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2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2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2"/>
          <p:cNvSpPr/>
          <p:nvPr/>
        </p:nvSpPr>
        <p:spPr>
          <a:xfrm rot="10800000">
            <a:off x="7903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2"/>
          <p:cNvSpPr/>
          <p:nvPr/>
        </p:nvSpPr>
        <p:spPr>
          <a:xfrm rot="-10800000">
            <a:off x="8132500" y="6025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2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2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2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2"/>
          <p:cNvSpPr txBox="1">
            <a:spLocks noGrp="1"/>
          </p:cNvSpPr>
          <p:nvPr>
            <p:ph type="title"/>
          </p:nvPr>
        </p:nvSpPr>
        <p:spPr>
          <a:xfrm>
            <a:off x="1329900" y="1481175"/>
            <a:ext cx="7192200" cy="26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Objetivos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Perspectiva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Cliente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3"/>
          <p:cNvSpPr txBox="1">
            <a:spLocks noGrp="1"/>
          </p:cNvSpPr>
          <p:nvPr>
            <p:ph type="body" idx="1"/>
          </p:nvPr>
        </p:nvSpPr>
        <p:spPr>
          <a:xfrm>
            <a:off x="914050" y="1546400"/>
            <a:ext cx="66198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Crear un producto innovador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08" name="Google Shape;308;p33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3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3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3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body" idx="1"/>
          </p:nvPr>
        </p:nvSpPr>
        <p:spPr>
          <a:xfrm>
            <a:off x="1238950" y="2366300"/>
            <a:ext cx="51627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91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30"/>
              <a:buFont typeface="Roboto Condensed"/>
              <a:buChar char="●"/>
            </a:pPr>
            <a:r>
              <a:rPr lang="es-419" sz="363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Guiarse por opiniones</a:t>
            </a:r>
            <a:endParaRPr sz="363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3" name="Google Shape;313;p33"/>
          <p:cNvSpPr txBox="1">
            <a:spLocks noGrp="1"/>
          </p:cNvSpPr>
          <p:nvPr>
            <p:ph type="body" idx="1"/>
          </p:nvPr>
        </p:nvSpPr>
        <p:spPr>
          <a:xfrm>
            <a:off x="1238950" y="3142550"/>
            <a:ext cx="62949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91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30"/>
              <a:buFont typeface="Roboto Condensed"/>
              <a:buChar char="●"/>
            </a:pPr>
            <a:r>
              <a:rPr lang="es-419" sz="363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Ofrecer una experiencia única</a:t>
            </a:r>
            <a:endParaRPr sz="363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4" name="Google Shape;314;p33"/>
          <p:cNvSpPr txBox="1">
            <a:spLocks noGrp="1"/>
          </p:cNvSpPr>
          <p:nvPr>
            <p:ph type="body" idx="1"/>
          </p:nvPr>
        </p:nvSpPr>
        <p:spPr>
          <a:xfrm>
            <a:off x="1238950" y="3936950"/>
            <a:ext cx="62448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91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30"/>
              <a:buFont typeface="Roboto Condensed"/>
              <a:buChar char="●"/>
            </a:pPr>
            <a:r>
              <a:rPr lang="es-419" sz="363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Satisfacer las necesidades</a:t>
            </a:r>
            <a:endParaRPr sz="363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5" name="Google Shape;315;p33"/>
          <p:cNvSpPr txBox="1">
            <a:spLocks noGrp="1"/>
          </p:cNvSpPr>
          <p:nvPr>
            <p:ph type="title"/>
          </p:nvPr>
        </p:nvSpPr>
        <p:spPr>
          <a:xfrm>
            <a:off x="2032475" y="332975"/>
            <a:ext cx="5843100" cy="9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Corto plazo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  <p:pic>
        <p:nvPicPr>
          <p:cNvPr id="316" name="Google Shape;3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538" y="387063"/>
            <a:ext cx="847625" cy="8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4"/>
          <p:cNvSpPr txBox="1">
            <a:spLocks noGrp="1"/>
          </p:cNvSpPr>
          <p:nvPr>
            <p:ph type="body" idx="1"/>
          </p:nvPr>
        </p:nvSpPr>
        <p:spPr>
          <a:xfrm>
            <a:off x="914050" y="1546400"/>
            <a:ext cx="5923800" cy="27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 reconocida a nivel global como la mejor empresa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3" name="Google Shape;323;p34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4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4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4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4"/>
          <p:cNvSpPr txBox="1">
            <a:spLocks noGrp="1"/>
          </p:cNvSpPr>
          <p:nvPr>
            <p:ph type="title"/>
          </p:nvPr>
        </p:nvSpPr>
        <p:spPr>
          <a:xfrm>
            <a:off x="2145625" y="412538"/>
            <a:ext cx="5870400" cy="9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Largo plazo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  <p:pic>
        <p:nvPicPr>
          <p:cNvPr id="328" name="Google Shape;3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175" y="332975"/>
            <a:ext cx="1114925" cy="11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/>
          <p:nvPr/>
        </p:nvSpPr>
        <p:spPr>
          <a:xfrm>
            <a:off x="-65355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5"/>
          <p:cNvSpPr/>
          <p:nvPr/>
        </p:nvSpPr>
        <p:spPr>
          <a:xfrm>
            <a:off x="-882125" y="-22550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5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5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5"/>
          <p:cNvSpPr/>
          <p:nvPr/>
        </p:nvSpPr>
        <p:spPr>
          <a:xfrm rot="10800000">
            <a:off x="7903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5"/>
          <p:cNvSpPr/>
          <p:nvPr/>
        </p:nvSpPr>
        <p:spPr>
          <a:xfrm rot="-10800000">
            <a:off x="8132500" y="6025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5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5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5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5"/>
          <p:cNvSpPr txBox="1">
            <a:spLocks noGrp="1"/>
          </p:cNvSpPr>
          <p:nvPr>
            <p:ph type="title"/>
          </p:nvPr>
        </p:nvSpPr>
        <p:spPr>
          <a:xfrm>
            <a:off x="1329900" y="1481175"/>
            <a:ext cx="7192200" cy="26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Objetivos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Perspectiva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Aprendizaje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6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6"/>
          <p:cNvSpPr txBox="1">
            <a:spLocks noGrp="1"/>
          </p:cNvSpPr>
          <p:nvPr>
            <p:ph type="body" idx="1"/>
          </p:nvPr>
        </p:nvSpPr>
        <p:spPr>
          <a:xfrm>
            <a:off x="914050" y="1546400"/>
            <a:ext cx="6619800" cy="31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Incrementar la inversión en nuestro equipo, fomentando la cultura de innovación y buscando retener el talento clave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0" name="Google Shape;350;p36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6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6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6"/>
          <p:cNvSpPr txBox="1">
            <a:spLocks noGrp="1"/>
          </p:cNvSpPr>
          <p:nvPr>
            <p:ph type="title"/>
          </p:nvPr>
        </p:nvSpPr>
        <p:spPr>
          <a:xfrm>
            <a:off x="2032475" y="332975"/>
            <a:ext cx="5843100" cy="9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Corto plazo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  <p:pic>
        <p:nvPicPr>
          <p:cNvPr id="355" name="Google Shape;3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538" y="387063"/>
            <a:ext cx="847625" cy="8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/>
          <p:cNvSpPr txBox="1">
            <a:spLocks noGrp="1"/>
          </p:cNvSpPr>
          <p:nvPr>
            <p:ph type="body" idx="1"/>
          </p:nvPr>
        </p:nvSpPr>
        <p:spPr>
          <a:xfrm>
            <a:off x="914050" y="1546400"/>
            <a:ext cx="6619800" cy="33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Ser líderes en el mercado,  anticipándonos a las tendencias tecnológicas. 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Mejorar la sinergia entre los equipos de investigación y desarrollo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2" name="Google Shape;362;p37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7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7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7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7"/>
          <p:cNvSpPr txBox="1">
            <a:spLocks noGrp="1"/>
          </p:cNvSpPr>
          <p:nvPr>
            <p:ph type="title"/>
          </p:nvPr>
        </p:nvSpPr>
        <p:spPr>
          <a:xfrm>
            <a:off x="2227525" y="412538"/>
            <a:ext cx="5870400" cy="9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Largo plazo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  <p:pic>
        <p:nvPicPr>
          <p:cNvPr id="367" name="Google Shape;3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075" y="332975"/>
            <a:ext cx="1114925" cy="11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/>
          <p:nvPr/>
        </p:nvSpPr>
        <p:spPr>
          <a:xfrm>
            <a:off x="-65355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8"/>
          <p:cNvSpPr/>
          <p:nvPr/>
        </p:nvSpPr>
        <p:spPr>
          <a:xfrm>
            <a:off x="-882125" y="-22550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8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8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8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8"/>
          <p:cNvSpPr/>
          <p:nvPr/>
        </p:nvSpPr>
        <p:spPr>
          <a:xfrm rot="10800000">
            <a:off x="7903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8"/>
          <p:cNvSpPr/>
          <p:nvPr/>
        </p:nvSpPr>
        <p:spPr>
          <a:xfrm rot="-10800000">
            <a:off x="8132500" y="6025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8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8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8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8"/>
          <p:cNvSpPr txBox="1">
            <a:spLocks noGrp="1"/>
          </p:cNvSpPr>
          <p:nvPr>
            <p:ph type="title"/>
          </p:nvPr>
        </p:nvSpPr>
        <p:spPr>
          <a:xfrm>
            <a:off x="1329900" y="1290675"/>
            <a:ext cx="7192200" cy="26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Objetivos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Perspectiva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Crecimiento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9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9"/>
          <p:cNvSpPr txBox="1">
            <a:spLocks noGrp="1"/>
          </p:cNvSpPr>
          <p:nvPr>
            <p:ph type="body" idx="1"/>
          </p:nvPr>
        </p:nvSpPr>
        <p:spPr>
          <a:xfrm>
            <a:off x="914050" y="1546400"/>
            <a:ext cx="6619800" cy="31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Programa de garantía extendida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Mejorar la percepción de calidad y confiabilidad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Aumentar entre 15% y 20% la valoración positiva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9" name="Google Shape;389;p39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9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9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9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9"/>
          <p:cNvSpPr txBox="1">
            <a:spLocks noGrp="1"/>
          </p:cNvSpPr>
          <p:nvPr>
            <p:ph type="title"/>
          </p:nvPr>
        </p:nvSpPr>
        <p:spPr>
          <a:xfrm>
            <a:off x="2032475" y="332975"/>
            <a:ext cx="5843100" cy="9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Corto plazo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  <p:pic>
        <p:nvPicPr>
          <p:cNvPr id="394" name="Google Shape;39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538" y="387063"/>
            <a:ext cx="847625" cy="84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0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0"/>
          <p:cNvSpPr txBox="1">
            <a:spLocks noGrp="1"/>
          </p:cNvSpPr>
          <p:nvPr>
            <p:ph type="body" idx="1"/>
          </p:nvPr>
        </p:nvSpPr>
        <p:spPr>
          <a:xfrm>
            <a:off x="914050" y="1546400"/>
            <a:ext cx="6619800" cy="33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Remover la percepción negativa sobre la calidad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Establecer a Xiaomi como referente a nivel mundial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01" name="Google Shape;401;p40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0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0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0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0"/>
          <p:cNvSpPr txBox="1">
            <a:spLocks noGrp="1"/>
          </p:cNvSpPr>
          <p:nvPr>
            <p:ph type="title"/>
          </p:nvPr>
        </p:nvSpPr>
        <p:spPr>
          <a:xfrm>
            <a:off x="2227525" y="412538"/>
            <a:ext cx="5870400" cy="9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Largo plazo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  <p:pic>
        <p:nvPicPr>
          <p:cNvPr id="406" name="Google Shape;4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075" y="332975"/>
            <a:ext cx="1114925" cy="11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1"/>
          <p:cNvSpPr txBox="1">
            <a:spLocks noGrp="1"/>
          </p:cNvSpPr>
          <p:nvPr>
            <p:ph type="title"/>
          </p:nvPr>
        </p:nvSpPr>
        <p:spPr>
          <a:xfrm>
            <a:off x="2271550" y="526350"/>
            <a:ext cx="5793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0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Procesos de</a:t>
            </a:r>
            <a:endParaRPr sz="520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0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Desarrollo</a:t>
            </a:r>
            <a:endParaRPr sz="520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  <p:sp>
        <p:nvSpPr>
          <p:cNvPr id="412" name="Google Shape;412;p41"/>
          <p:cNvSpPr/>
          <p:nvPr/>
        </p:nvSpPr>
        <p:spPr>
          <a:xfrm>
            <a:off x="-243450" y="-48225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1"/>
          <p:cNvSpPr/>
          <p:nvPr/>
        </p:nvSpPr>
        <p:spPr>
          <a:xfrm>
            <a:off x="-472025" y="-238725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1"/>
          <p:cNvSpPr/>
          <p:nvPr/>
        </p:nvSpPr>
        <p:spPr>
          <a:xfrm>
            <a:off x="-754825" y="-143475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1"/>
          <p:cNvSpPr/>
          <p:nvPr/>
        </p:nvSpPr>
        <p:spPr>
          <a:xfrm>
            <a:off x="-754825" y="-143475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1"/>
          <p:cNvSpPr/>
          <p:nvPr/>
        </p:nvSpPr>
        <p:spPr>
          <a:xfrm>
            <a:off x="-754825" y="-143475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41"/>
          <p:cNvSpPr/>
          <p:nvPr/>
        </p:nvSpPr>
        <p:spPr>
          <a:xfrm>
            <a:off x="-983400" y="-333975"/>
            <a:ext cx="1983450" cy="5647750"/>
          </a:xfrm>
          <a:prstGeom prst="flowChartInputOutput">
            <a:avLst/>
          </a:prstGeom>
          <a:solidFill>
            <a:srgbClr val="FF6900"/>
          </a:solidFill>
          <a:ln w="9525" cap="flat" cmpd="sng">
            <a:solidFill>
              <a:srgbClr val="FF69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-65355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-882125" y="-22550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 rot="10800000">
            <a:off x="7903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 rot="-10800000">
            <a:off x="8132500" y="6025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1675050" y="444125"/>
            <a:ext cx="5793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0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Diferenciación</a:t>
            </a:r>
            <a:endParaRPr sz="520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0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Competencia</a:t>
            </a:r>
            <a:endParaRPr sz="520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825" y="2965625"/>
            <a:ext cx="2259100" cy="22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2"/>
          <p:cNvSpPr/>
          <p:nvPr/>
        </p:nvSpPr>
        <p:spPr>
          <a:xfrm>
            <a:off x="-65355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2"/>
          <p:cNvSpPr/>
          <p:nvPr/>
        </p:nvSpPr>
        <p:spPr>
          <a:xfrm>
            <a:off x="-882125" y="-22550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42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2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2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42"/>
          <p:cNvSpPr/>
          <p:nvPr/>
        </p:nvSpPr>
        <p:spPr>
          <a:xfrm rot="10800000">
            <a:off x="7903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42"/>
          <p:cNvSpPr/>
          <p:nvPr/>
        </p:nvSpPr>
        <p:spPr>
          <a:xfrm rot="-10800000">
            <a:off x="8132500" y="6025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42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2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2"/>
          <p:cNvSpPr txBox="1">
            <a:spLocks noGrp="1"/>
          </p:cNvSpPr>
          <p:nvPr>
            <p:ph type="title"/>
          </p:nvPr>
        </p:nvSpPr>
        <p:spPr>
          <a:xfrm>
            <a:off x="1530650" y="1775700"/>
            <a:ext cx="6172500" cy="15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Investigación y Desarrollo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  <p:sp>
        <p:nvSpPr>
          <p:cNvPr id="432" name="Google Shape;432;p42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3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3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43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3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43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43"/>
          <p:cNvSpPr txBox="1">
            <a:spLocks noGrp="1"/>
          </p:cNvSpPr>
          <p:nvPr>
            <p:ph type="body" idx="1"/>
          </p:nvPr>
        </p:nvSpPr>
        <p:spPr>
          <a:xfrm>
            <a:off x="894200" y="1184075"/>
            <a:ext cx="7860300" cy="28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 un proceso esencial para el desarrollo de productos innovadores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Xiaomi invierte fuertemente para estar a la vanguardia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4"/>
          <p:cNvSpPr/>
          <p:nvPr/>
        </p:nvSpPr>
        <p:spPr>
          <a:xfrm>
            <a:off x="-65355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4"/>
          <p:cNvSpPr/>
          <p:nvPr/>
        </p:nvSpPr>
        <p:spPr>
          <a:xfrm>
            <a:off x="-882125" y="-22550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4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44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44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44"/>
          <p:cNvSpPr/>
          <p:nvPr/>
        </p:nvSpPr>
        <p:spPr>
          <a:xfrm rot="10800000">
            <a:off x="7903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44"/>
          <p:cNvSpPr/>
          <p:nvPr/>
        </p:nvSpPr>
        <p:spPr>
          <a:xfrm rot="-10800000">
            <a:off x="8132500" y="6025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44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4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44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4"/>
          <p:cNvSpPr txBox="1">
            <a:spLocks noGrp="1"/>
          </p:cNvSpPr>
          <p:nvPr>
            <p:ph type="title"/>
          </p:nvPr>
        </p:nvSpPr>
        <p:spPr>
          <a:xfrm>
            <a:off x="1329900" y="1802325"/>
            <a:ext cx="6172500" cy="15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Diseño de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Producto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5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5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5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5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5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5"/>
          <p:cNvSpPr txBox="1">
            <a:spLocks noGrp="1"/>
          </p:cNvSpPr>
          <p:nvPr>
            <p:ph type="body" idx="1"/>
          </p:nvPr>
        </p:nvSpPr>
        <p:spPr>
          <a:xfrm>
            <a:off x="894200" y="1184075"/>
            <a:ext cx="7860300" cy="28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Xiaomi se enfoca en un diseño para mejorar la experiencia general del usuario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 tienen en cuenta las necesidades y opiniones de los consumidores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6"/>
          <p:cNvSpPr/>
          <p:nvPr/>
        </p:nvSpPr>
        <p:spPr>
          <a:xfrm>
            <a:off x="-65355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6"/>
          <p:cNvSpPr/>
          <p:nvPr/>
        </p:nvSpPr>
        <p:spPr>
          <a:xfrm>
            <a:off x="-882125" y="-22550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6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46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6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6"/>
          <p:cNvSpPr/>
          <p:nvPr/>
        </p:nvSpPr>
        <p:spPr>
          <a:xfrm rot="10800000">
            <a:off x="7903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46"/>
          <p:cNvSpPr/>
          <p:nvPr/>
        </p:nvSpPr>
        <p:spPr>
          <a:xfrm rot="-10800000">
            <a:off x="8132500" y="6025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6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46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46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46"/>
          <p:cNvSpPr txBox="1">
            <a:spLocks noGrp="1"/>
          </p:cNvSpPr>
          <p:nvPr>
            <p:ph type="title"/>
          </p:nvPr>
        </p:nvSpPr>
        <p:spPr>
          <a:xfrm>
            <a:off x="1329900" y="1516575"/>
            <a:ext cx="6172500" cy="23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Desarrollo de Software y Ecosistema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7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47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7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7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47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47"/>
          <p:cNvSpPr txBox="1">
            <a:spLocks noGrp="1"/>
          </p:cNvSpPr>
          <p:nvPr>
            <p:ph type="body" idx="1"/>
          </p:nvPr>
        </p:nvSpPr>
        <p:spPr>
          <a:xfrm>
            <a:off x="894200" y="1184075"/>
            <a:ext cx="7860300" cy="28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Xiaomi desarrolla un ecosistema digital propio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Asegura una integración fluida entre dispositivos y aumenta la lealtad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8"/>
          <p:cNvSpPr/>
          <p:nvPr/>
        </p:nvSpPr>
        <p:spPr>
          <a:xfrm>
            <a:off x="-65355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48"/>
          <p:cNvSpPr/>
          <p:nvPr/>
        </p:nvSpPr>
        <p:spPr>
          <a:xfrm>
            <a:off x="-882125" y="-22550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48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48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48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48"/>
          <p:cNvSpPr/>
          <p:nvPr/>
        </p:nvSpPr>
        <p:spPr>
          <a:xfrm rot="10800000">
            <a:off x="7903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48"/>
          <p:cNvSpPr/>
          <p:nvPr/>
        </p:nvSpPr>
        <p:spPr>
          <a:xfrm rot="-10800000">
            <a:off x="8132500" y="6025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48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48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48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8"/>
          <p:cNvSpPr txBox="1">
            <a:spLocks noGrp="1"/>
          </p:cNvSpPr>
          <p:nvPr>
            <p:ph type="title"/>
          </p:nvPr>
        </p:nvSpPr>
        <p:spPr>
          <a:xfrm>
            <a:off x="1329900" y="1394700"/>
            <a:ext cx="6172500" cy="23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Gestión de la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Cadena de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Suministro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9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9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9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9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9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9"/>
          <p:cNvSpPr txBox="1">
            <a:spLocks noGrp="1"/>
          </p:cNvSpPr>
          <p:nvPr>
            <p:ph type="body" idx="1"/>
          </p:nvPr>
        </p:nvSpPr>
        <p:spPr>
          <a:xfrm>
            <a:off x="795625" y="924425"/>
            <a:ext cx="7860300" cy="3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Una gestión eficiente de proveedores y fabricantes asegura costos bajos y buena calidad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 permite ofrecer productos excelentes relación calidad-precio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0"/>
          <p:cNvSpPr/>
          <p:nvPr/>
        </p:nvSpPr>
        <p:spPr>
          <a:xfrm>
            <a:off x="-65355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50"/>
          <p:cNvSpPr/>
          <p:nvPr/>
        </p:nvSpPr>
        <p:spPr>
          <a:xfrm>
            <a:off x="-882125" y="-22550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50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50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50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50"/>
          <p:cNvSpPr/>
          <p:nvPr/>
        </p:nvSpPr>
        <p:spPr>
          <a:xfrm rot="10800000">
            <a:off x="7903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50"/>
          <p:cNvSpPr/>
          <p:nvPr/>
        </p:nvSpPr>
        <p:spPr>
          <a:xfrm rot="-10800000">
            <a:off x="8132500" y="6025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50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50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50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50"/>
          <p:cNvSpPr txBox="1">
            <a:spLocks noGrp="1"/>
          </p:cNvSpPr>
          <p:nvPr>
            <p:ph type="title"/>
          </p:nvPr>
        </p:nvSpPr>
        <p:spPr>
          <a:xfrm>
            <a:off x="1329900" y="1611825"/>
            <a:ext cx="6172500" cy="23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Control de Calidad y Mejora continua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1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51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51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51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51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51"/>
          <p:cNvSpPr txBox="1">
            <a:spLocks noGrp="1"/>
          </p:cNvSpPr>
          <p:nvPr>
            <p:ph type="body" idx="1"/>
          </p:nvPr>
        </p:nvSpPr>
        <p:spPr>
          <a:xfrm>
            <a:off x="795625" y="924425"/>
            <a:ext cx="7860300" cy="3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Xiaomi implementa procesos de calidad rigurosos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 un proceso clave para cambiar la percepción negativa sobre la calidad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795625" y="631650"/>
            <a:ext cx="7649400" cy="38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Productos innovadores, de calidad y precios competitivos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Ecosistema propio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Experiencia de usuario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6"/>
          <p:cNvSpPr/>
          <p:nvPr/>
        </p:nvSpPr>
        <p:spPr>
          <a:xfrm rot="7913352">
            <a:off x="8215025" y="-2652575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2"/>
          <p:cNvSpPr/>
          <p:nvPr/>
        </p:nvSpPr>
        <p:spPr>
          <a:xfrm>
            <a:off x="-65355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52"/>
          <p:cNvSpPr/>
          <p:nvPr/>
        </p:nvSpPr>
        <p:spPr>
          <a:xfrm>
            <a:off x="-882125" y="-22550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52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52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52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52"/>
          <p:cNvSpPr/>
          <p:nvPr/>
        </p:nvSpPr>
        <p:spPr>
          <a:xfrm rot="10800000">
            <a:off x="7903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52"/>
          <p:cNvSpPr/>
          <p:nvPr/>
        </p:nvSpPr>
        <p:spPr>
          <a:xfrm rot="-10800000">
            <a:off x="8132500" y="6025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52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52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52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52"/>
          <p:cNvSpPr txBox="1">
            <a:spLocks noGrp="1"/>
          </p:cNvSpPr>
          <p:nvPr>
            <p:ph type="title"/>
          </p:nvPr>
        </p:nvSpPr>
        <p:spPr>
          <a:xfrm>
            <a:off x="1329900" y="1421325"/>
            <a:ext cx="6172500" cy="23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Soporte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522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Postventa</a:t>
            </a:r>
            <a:endParaRPr sz="522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3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53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53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53"/>
          <p:cNvSpPr/>
          <p:nvPr/>
        </p:nvSpPr>
        <p:spPr>
          <a:xfrm>
            <a:off x="-1187825" y="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53"/>
          <p:cNvSpPr/>
          <p:nvPr/>
        </p:nvSpPr>
        <p:spPr>
          <a:xfrm>
            <a:off x="-1416400" y="-19050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53"/>
          <p:cNvSpPr txBox="1">
            <a:spLocks noGrp="1"/>
          </p:cNvSpPr>
          <p:nvPr>
            <p:ph type="body" idx="1"/>
          </p:nvPr>
        </p:nvSpPr>
        <p:spPr>
          <a:xfrm>
            <a:off x="795625" y="924425"/>
            <a:ext cx="7860300" cy="3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 esencial para mejorar la percepción de fiabilidad y calidad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Mejora la satisfacción del cliente y fortalece la confianza con la marca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4"/>
          <p:cNvSpPr/>
          <p:nvPr/>
        </p:nvSpPr>
        <p:spPr>
          <a:xfrm rot="-5400000">
            <a:off x="1650406" y="-197281"/>
            <a:ext cx="5150988" cy="5538050"/>
          </a:xfrm>
          <a:prstGeom prst="flowChartOffpageConnector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54"/>
          <p:cNvSpPr/>
          <p:nvPr/>
        </p:nvSpPr>
        <p:spPr>
          <a:xfrm rot="-5400000">
            <a:off x="1180409" y="-197281"/>
            <a:ext cx="5150988" cy="5538050"/>
          </a:xfrm>
          <a:prstGeom prst="flowChartOffpageConnector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54"/>
          <p:cNvSpPr/>
          <p:nvPr/>
        </p:nvSpPr>
        <p:spPr>
          <a:xfrm rot="-5400000">
            <a:off x="657938" y="-197244"/>
            <a:ext cx="5150988" cy="5538050"/>
          </a:xfrm>
          <a:prstGeom prst="flowChartOffpageConnector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54"/>
          <p:cNvSpPr/>
          <p:nvPr/>
        </p:nvSpPr>
        <p:spPr>
          <a:xfrm rot="-5400000">
            <a:off x="118781" y="-197244"/>
            <a:ext cx="5150988" cy="5538050"/>
          </a:xfrm>
          <a:prstGeom prst="flowChartOffpageConnector">
            <a:avLst/>
          </a:prstGeom>
          <a:solidFill>
            <a:srgbClr val="FF6900"/>
          </a:solidFill>
          <a:ln w="9525" cap="flat" cmpd="sng">
            <a:solidFill>
              <a:srgbClr val="FF69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6" name="Google Shape;57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0550" y="307563"/>
            <a:ext cx="5967524" cy="33567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77" name="Google Shape;57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750" y="2230500"/>
            <a:ext cx="3979850" cy="24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4"/>
          <p:cNvSpPr txBox="1"/>
          <p:nvPr/>
        </p:nvSpPr>
        <p:spPr>
          <a:xfrm>
            <a:off x="7625975" y="4121575"/>
            <a:ext cx="1402800" cy="8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b="1">
                <a:solidFill>
                  <a:schemeClr val="dk2"/>
                </a:solidFill>
              </a:rPr>
              <a:t>Alexander Prada</a:t>
            </a:r>
            <a:endParaRPr sz="1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b="1">
                <a:solidFill>
                  <a:schemeClr val="dk2"/>
                </a:solidFill>
              </a:rPr>
              <a:t>Jose Machicado</a:t>
            </a:r>
            <a:endParaRPr sz="1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b="1">
                <a:solidFill>
                  <a:schemeClr val="dk2"/>
                </a:solidFill>
              </a:rPr>
              <a:t>Joel Escobar</a:t>
            </a:r>
            <a:endParaRPr sz="1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b="1">
                <a:solidFill>
                  <a:schemeClr val="dk2"/>
                </a:solidFill>
              </a:rPr>
              <a:t>Miguel Gayoso</a:t>
            </a:r>
            <a:endParaRPr sz="12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-65355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-882125" y="-22550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 rot="10800000">
            <a:off x="7903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/>
          <p:nvPr/>
        </p:nvSpPr>
        <p:spPr>
          <a:xfrm rot="-10800000">
            <a:off x="8132500" y="6025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1675050" y="120325"/>
            <a:ext cx="5793900" cy="31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0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Innovación</a:t>
            </a:r>
            <a:endParaRPr sz="520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225" y="2832175"/>
            <a:ext cx="4336159" cy="24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-1175500" y="-156875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-1404075" y="-347375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1715700" y="875550"/>
            <a:ext cx="5712600" cy="33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Tecnología de vanguardia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Enfoque en necesidades del usuario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Equipo de desarrollo e investigación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>
            <a:off x="-65355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-882125" y="-22550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/>
          <p:nvPr/>
        </p:nvSpPr>
        <p:spPr>
          <a:xfrm rot="10800000">
            <a:off x="7903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9"/>
          <p:cNvSpPr/>
          <p:nvPr/>
        </p:nvSpPr>
        <p:spPr>
          <a:xfrm rot="-10800000">
            <a:off x="8132500" y="6025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9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1675050" y="113275"/>
            <a:ext cx="5793900" cy="25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0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Relación con clientes y usuarios</a:t>
            </a:r>
            <a:endParaRPr sz="520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EE72D9F-4512-DEB5-AF2A-77B9D107F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003" y="2695575"/>
            <a:ext cx="2245995" cy="1916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 rot="7913352">
            <a:off x="8227400" y="-261545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 rot="1308651">
            <a:off x="8664425" y="14551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-1175500" y="-156875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-1404075" y="-347375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body" idx="1"/>
          </p:nvPr>
        </p:nvSpPr>
        <p:spPr>
          <a:xfrm>
            <a:off x="807950" y="875550"/>
            <a:ext cx="5712600" cy="33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 busca una relación cercana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Retroalimentación constante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 Condensed"/>
              <a:buChar char="●"/>
            </a:pPr>
            <a:r>
              <a:rPr lang="es-419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 priorizan las necesidades y expectativas</a:t>
            </a:r>
            <a:endParaRPr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8975" y="1118350"/>
            <a:ext cx="2210525" cy="22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/>
          <p:nvPr/>
        </p:nvSpPr>
        <p:spPr>
          <a:xfrm>
            <a:off x="-65355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-882125" y="-22550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1"/>
          <p:cNvSpPr/>
          <p:nvPr/>
        </p:nvSpPr>
        <p:spPr>
          <a:xfrm rot="10800000">
            <a:off x="7903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1"/>
          <p:cNvSpPr/>
          <p:nvPr/>
        </p:nvSpPr>
        <p:spPr>
          <a:xfrm rot="-10800000">
            <a:off x="8132500" y="6025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1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1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title"/>
          </p:nvPr>
        </p:nvSpPr>
        <p:spPr>
          <a:xfrm>
            <a:off x="1675050" y="444125"/>
            <a:ext cx="5793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200">
                <a:latin typeface="Roboto Condensed SemiBold"/>
                <a:ea typeface="Roboto Condensed SemiBold"/>
                <a:cs typeface="Roboto Condensed SemiBold"/>
                <a:sym typeface="Roboto Condensed SemiBold"/>
              </a:rPr>
              <a:t>Relación con posibles clientes y usuarios</a:t>
            </a:r>
            <a:endParaRPr sz="5200">
              <a:latin typeface="Roboto Condensed SemiBold"/>
              <a:ea typeface="Roboto Condensed SemiBold"/>
              <a:cs typeface="Roboto Condensed SemiBold"/>
              <a:sym typeface="Roboto Condensed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03D5C72D093964181694690DF068BE6" ma:contentTypeVersion="4" ma:contentTypeDescription="Crear nuevo documento." ma:contentTypeScope="" ma:versionID="596deb760b3cffd8eb6c1d372189c667">
  <xsd:schema xmlns:xsd="http://www.w3.org/2001/XMLSchema" xmlns:xs="http://www.w3.org/2001/XMLSchema" xmlns:p="http://schemas.microsoft.com/office/2006/metadata/properties" xmlns:ns2="e8b09cbd-3218-4b77-8fb1-a7e193e4e042" targetNamespace="http://schemas.microsoft.com/office/2006/metadata/properties" ma:root="true" ma:fieldsID="a87ee534c8417bed864fab1a1ff197e3" ns2:_="">
    <xsd:import namespace="e8b09cbd-3218-4b77-8fb1-a7e193e4e0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b09cbd-3218-4b77-8fb1-a7e193e4e0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96CEFA-95F6-45BC-B3A4-B1BBE8555EA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6B9E644-C213-4F96-B2A9-928A5A56D3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b09cbd-3218-4b77-8fb1-a7e193e4e0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746436-D7DA-4F77-A5F9-D5287F3435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(16:9)</PresentationFormat>
  <Slides>42</Slides>
  <Notes>42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3" baseType="lpstr">
      <vt:lpstr>Simple Light</vt:lpstr>
      <vt:lpstr>Plan de negocio y mapa estratégico</vt:lpstr>
      <vt:lpstr>Estrategia General</vt:lpstr>
      <vt:lpstr>Diferenciación Competencia</vt:lpstr>
      <vt:lpstr>Presentación de PowerPoint</vt:lpstr>
      <vt:lpstr>Innovación</vt:lpstr>
      <vt:lpstr>Presentación de PowerPoint</vt:lpstr>
      <vt:lpstr>Relación con clientes y usuarios</vt:lpstr>
      <vt:lpstr>Presentación de PowerPoint</vt:lpstr>
      <vt:lpstr>Relación con posibles clientes y usuarios</vt:lpstr>
      <vt:lpstr>Presentación de PowerPoint</vt:lpstr>
      <vt:lpstr>Relación con nuestros colaboradores</vt:lpstr>
      <vt:lpstr>Presentación de PowerPoint</vt:lpstr>
      <vt:lpstr>Relación con la comunidad y el medio ambiente</vt:lpstr>
      <vt:lpstr>Presentación de PowerPoint</vt:lpstr>
      <vt:lpstr>Objetivos Estratégicos</vt:lpstr>
      <vt:lpstr>Presentación de PowerPoint</vt:lpstr>
      <vt:lpstr>Objetivos Perspectiva Financiera</vt:lpstr>
      <vt:lpstr>Corto plazo</vt:lpstr>
      <vt:lpstr>Largo plazo</vt:lpstr>
      <vt:lpstr>Objetivos Perspectiva Cliente</vt:lpstr>
      <vt:lpstr>Corto plazo</vt:lpstr>
      <vt:lpstr>Largo plazo</vt:lpstr>
      <vt:lpstr>Objetivos Perspectiva Aprendizaje</vt:lpstr>
      <vt:lpstr>Corto plazo</vt:lpstr>
      <vt:lpstr>Largo plazo</vt:lpstr>
      <vt:lpstr>Objetivos Perspectiva Crecimiento</vt:lpstr>
      <vt:lpstr>Corto plazo</vt:lpstr>
      <vt:lpstr>Largo plazo</vt:lpstr>
      <vt:lpstr>Procesos de Desarrollo</vt:lpstr>
      <vt:lpstr>Investigación y Desarrollo</vt:lpstr>
      <vt:lpstr>Presentación de PowerPoint</vt:lpstr>
      <vt:lpstr>Diseño de Producto</vt:lpstr>
      <vt:lpstr>Presentación de PowerPoint</vt:lpstr>
      <vt:lpstr>Desarrollo de Software y Ecosistema</vt:lpstr>
      <vt:lpstr>Presentación de PowerPoint</vt:lpstr>
      <vt:lpstr>Gestión de la Cadena de Suministro</vt:lpstr>
      <vt:lpstr>Presentación de PowerPoint</vt:lpstr>
      <vt:lpstr>Control de Calidad y Mejora continua</vt:lpstr>
      <vt:lpstr>Presentación de PowerPoint</vt:lpstr>
      <vt:lpstr>Soporte Postventa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7</cp:revision>
  <dcterms:modified xsi:type="dcterms:W3CDTF">2024-09-19T22:59:26Z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0x010100003D5C72D093964181694690DF068BE6</vt:lpwstr>
  </property>
</Properties>
</file>