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317" r:id="rId2"/>
    <p:sldId id="275" r:id="rId3"/>
    <p:sldId id="276" r:id="rId4"/>
    <p:sldId id="277" r:id="rId5"/>
    <p:sldId id="278" r:id="rId6"/>
    <p:sldId id="279" r:id="rId7"/>
    <p:sldId id="328" r:id="rId8"/>
    <p:sldId id="280" r:id="rId9"/>
    <p:sldId id="320" r:id="rId10"/>
    <p:sldId id="311" r:id="rId11"/>
    <p:sldId id="321" r:id="rId12"/>
    <p:sldId id="281" r:id="rId13"/>
    <p:sldId id="310" r:id="rId14"/>
    <p:sldId id="322" r:id="rId15"/>
    <p:sldId id="294" r:id="rId16"/>
    <p:sldId id="295" r:id="rId17"/>
    <p:sldId id="316" r:id="rId18"/>
    <p:sldId id="297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4" r:id="rId31"/>
    <p:sldId id="353" r:id="rId32"/>
    <p:sldId id="350" r:id="rId33"/>
    <p:sldId id="360" r:id="rId34"/>
    <p:sldId id="361" r:id="rId35"/>
    <p:sldId id="351" r:id="rId36"/>
    <p:sldId id="352" r:id="rId37"/>
    <p:sldId id="355" r:id="rId38"/>
    <p:sldId id="356" r:id="rId39"/>
    <p:sldId id="357" r:id="rId40"/>
    <p:sldId id="358" r:id="rId41"/>
    <p:sldId id="359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35" r:id="rId53"/>
    <p:sldId id="333" r:id="rId54"/>
    <p:sldId id="338" r:id="rId55"/>
    <p:sldId id="334" r:id="rId56"/>
    <p:sldId id="336" r:id="rId57"/>
    <p:sldId id="329" r:id="rId58"/>
    <p:sldId id="330" r:id="rId59"/>
    <p:sldId id="331" r:id="rId60"/>
    <p:sldId id="337" r:id="rId61"/>
    <p:sldId id="332" r:id="rId62"/>
    <p:sldId id="374" r:id="rId63"/>
    <p:sldId id="300" r:id="rId64"/>
    <p:sldId id="301" r:id="rId65"/>
    <p:sldId id="302" r:id="rId66"/>
    <p:sldId id="373" r:id="rId67"/>
    <p:sldId id="375" r:id="rId68"/>
    <p:sldId id="315" r:id="rId69"/>
    <p:sldId id="362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8000"/>
    <a:srgbClr val="FFFF00"/>
    <a:srgbClr val="FF7C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09" autoAdjust="0"/>
    <p:restoredTop sz="90476" autoAdjust="0"/>
  </p:normalViewPr>
  <p:slideViewPr>
    <p:cSldViewPr>
      <p:cViewPr varScale="1">
        <p:scale>
          <a:sx n="50" d="100"/>
          <a:sy n="50" d="100"/>
        </p:scale>
        <p:origin x="-835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9.xml"/><Relationship Id="rId2" Type="http://schemas.openxmlformats.org/officeDocument/2006/relationships/slide" Target="slides/slide38.xml"/><Relationship Id="rId1" Type="http://schemas.openxmlformats.org/officeDocument/2006/relationships/slide" Target="slides/slide37.xml"/><Relationship Id="rId5" Type="http://schemas.openxmlformats.org/officeDocument/2006/relationships/slide" Target="slides/slide50.xml"/><Relationship Id="rId4" Type="http://schemas.openxmlformats.org/officeDocument/2006/relationships/slide" Target="slides/slide4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pPr>
              <a:defRPr/>
            </a:pPr>
            <a:fld id="{66295A94-D926-476F-925D-646267484B4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3393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C42D07-6592-44B7-9332-4766C6C7A799}" type="datetimeFigureOut">
              <a:rPr lang="es-ES"/>
              <a:pPr/>
              <a:t>07/06/2014</a:t>
            </a:fld>
            <a:endParaRPr lang="es-E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3BFE99-3238-440F-9B26-0B97136D2A8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37650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El formato condicional se utiliza para aplicar unas características de formato a determinadas celdas de la hoja de cálculo, dependiendo de que se cumplan determinadas condiciones. </a:t>
            </a:r>
            <a:endParaRPr lang="es-ES"/>
          </a:p>
          <a:p>
            <a:endParaRPr lang="es-ES"/>
          </a:p>
          <a:p>
            <a:r>
              <a:rPr lang="es-ES_tradnl"/>
              <a:t>Los formatos condicionales seguirán aplicándose a las celdas hasta que se quiten, incluso aunque no se cumpla ninguna de las condiciones y no se muestren los formatos de celda especificados.</a:t>
            </a:r>
            <a:endParaRPr lang="es-ES"/>
          </a:p>
          <a:p>
            <a:endParaRPr lang="es-ES"/>
          </a:p>
        </p:txBody>
      </p:sp>
      <p:sp>
        <p:nvSpPr>
          <p:cNvPr id="68612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6145308-4353-4F07-9C9C-96D89C11632C}" type="slidenum">
              <a:rPr lang="es-ES" sz="1200"/>
              <a:pPr algn="r"/>
              <a:t>52</a:t>
            </a:fld>
            <a:endParaRPr lang="es-E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4516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05CEBFD-0CEB-457F-9610-3710C01903FE}" type="slidenum">
              <a:rPr lang="es-ES" sz="1200"/>
              <a:pPr algn="r"/>
              <a:t>53</a:t>
            </a:fld>
            <a:endParaRPr lang="es-E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3732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AC2B5AF-3EF7-4801-B61A-4F91BC72813B}" type="slidenum">
              <a:rPr lang="es-ES" sz="1200"/>
              <a:pPr algn="r"/>
              <a:t>54</a:t>
            </a:fld>
            <a:endParaRPr lang="es-E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6564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341BFDD-E7EF-470D-A487-941EB574099B}" type="slidenum">
              <a:rPr lang="es-ES" sz="1200"/>
              <a:pPr algn="r"/>
              <a:t>55</a:t>
            </a:fld>
            <a:endParaRPr lang="es-E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0660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A1FFC2C-3744-4B8D-8656-E1FF40383197}" type="slidenum">
              <a:rPr lang="es-ES" sz="1200"/>
              <a:pPr algn="r"/>
              <a:t>56</a:t>
            </a:fld>
            <a:endParaRPr lang="es-E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E80D9-23C1-48C6-A227-F36FDF2B604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D18CF-5F16-4181-A02C-960140444A2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851CA-6A4B-41E8-8765-5C1D45C19D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828A6-360F-4F7D-8DE1-0ABAB95CAA1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FEB1B-891F-48F1-8381-36D5E36609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38A57-F6AB-4EB2-9C3C-DD93DBAF8F4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907C6-DC6B-46E5-8E02-DD7FB833CA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FA89D-0D31-4A14-B8DF-90568CE2D9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3803E-A71F-4597-A6B3-84B87EC5D6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40DA4-6082-4842-9C55-45B1EB436C3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F28AA-2109-4092-9171-2D0169D0002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pPr>
              <a:defRPr/>
            </a:pPr>
            <a:fld id="{0E434A00-89BF-4D15-AD6F-AA3D6AB985B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1031" name="Picture 7" descr="Escudo UNLa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219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Word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260350"/>
            <a:ext cx="6119813" cy="1143000"/>
          </a:xfrm>
          <a:solidFill>
            <a:srgbClr val="008000"/>
          </a:solidFill>
          <a:ln w="76200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u="sng" smtClean="0">
                <a:solidFill>
                  <a:srgbClr val="FFFF99"/>
                </a:solidFill>
                <a:latin typeface="Arial Rounded MT Bold" pitchFamily="34" charset="0"/>
              </a:rPr>
              <a:t>MS Excel</a:t>
            </a:r>
            <a:endParaRPr lang="es-ES" b="1" i="1" u="sng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4797425"/>
            <a:ext cx="6046788" cy="1871663"/>
          </a:xfrm>
          <a:solidFill>
            <a:srgbClr val="008000"/>
          </a:solidFill>
          <a:ln w="76200" cap="flat" algn="ctr">
            <a:solidFill>
              <a:srgbClr val="FFFF00"/>
            </a:solidFill>
          </a:ln>
        </p:spPr>
        <p:txBody>
          <a:bodyPr anchor="ctr"/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Formulas  y Funciones    Referencias - Errores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_tradnl" sz="4000" b="1" i="1" smtClean="0">
                <a:solidFill>
                  <a:srgbClr val="FFFF99"/>
                </a:solidFill>
                <a:latin typeface="Arial Rounded MT Bold" pitchFamily="34" charset="0"/>
              </a:rPr>
              <a:t>2014</a:t>
            </a:r>
            <a:endParaRPr lang="es-ES_tradnl" sz="4000" b="1" i="1" dirty="0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pic>
        <p:nvPicPr>
          <p:cNvPr id="2052" name="Picture 5" descr="Excel 2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700213"/>
            <a:ext cx="5329238" cy="27781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  <p:bldP spid="2051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13787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Funciones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8964613" cy="511175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pPr indent="-60325" algn="just">
              <a:lnSpc>
                <a:spcPct val="90000"/>
              </a:lnSpc>
              <a:buFontTx/>
              <a:buNone/>
            </a:pPr>
            <a:endParaRPr lang="es-ES_tradnl" sz="3600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</a:pPr>
            <a:r>
              <a:rPr lang="es-ES_tradnl" sz="36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= Nombre (</a:t>
            </a:r>
            <a:r>
              <a:rPr lang="es-ES_tradnl" sz="3600" b="1" i="1" dirty="0" err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Arg;Arg;Arg</a:t>
            </a:r>
            <a:r>
              <a:rPr lang="es-ES_tradnl" sz="36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 ….)</a:t>
            </a:r>
          </a:p>
          <a:p>
            <a:pPr indent="-60325" algn="just">
              <a:lnSpc>
                <a:spcPct val="90000"/>
              </a:lnSpc>
              <a:buFontTx/>
              <a:buNone/>
            </a:pPr>
            <a:endParaRPr lang="es-ES_tradnl" sz="3600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</a:pPr>
            <a:endParaRPr lang="es-ES_tradnl" sz="3600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</a:pPr>
            <a:endParaRPr lang="es-ES_tradnl" sz="3600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</a:pPr>
            <a:r>
              <a:rPr lang="es-ES_tradnl" sz="36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=Nombre</a:t>
            </a:r>
            <a:r>
              <a:rPr lang="es-ES_tradnl" sz="4800" b="1" i="1" dirty="0" smtClean="0">
                <a:latin typeface="Arial" charset="0"/>
                <a:cs typeface="Times New Roman" pitchFamily="18" charset="0"/>
              </a:rPr>
              <a:t>(</a:t>
            </a:r>
            <a:r>
              <a:rPr lang="es-ES_tradnl" sz="36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Nombre</a:t>
            </a:r>
            <a:r>
              <a:rPr lang="es-ES_tradnl" sz="3600" b="1" i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(</a:t>
            </a:r>
            <a:r>
              <a:rPr lang="es-ES_tradnl" sz="2400" b="1" i="1" dirty="0" err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Arg;Arg;Arg</a:t>
            </a:r>
            <a:r>
              <a:rPr lang="es-ES_tradnl" sz="24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 ….</a:t>
            </a:r>
            <a:r>
              <a:rPr lang="es-ES_tradnl" sz="3600" b="1" i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)</a:t>
            </a:r>
            <a:r>
              <a:rPr lang="es-ES_tradnl" sz="24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;</a:t>
            </a:r>
            <a:r>
              <a:rPr lang="es-ES_tradnl" sz="2400" b="1" i="1" dirty="0" err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Arg;Arg</a:t>
            </a:r>
            <a:r>
              <a:rPr lang="es-ES_tradnl" sz="24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 ….</a:t>
            </a:r>
            <a:r>
              <a:rPr lang="es-ES_tradnl" sz="4800" b="1" i="1" dirty="0" smtClean="0">
                <a:latin typeface="Arial" charset="0"/>
                <a:cs typeface="Times New Roman" pitchFamily="18" charset="0"/>
              </a:rPr>
              <a:t>)</a:t>
            </a:r>
          </a:p>
          <a:p>
            <a:pPr indent="-60325" algn="just">
              <a:lnSpc>
                <a:spcPct val="90000"/>
              </a:lnSpc>
              <a:buFontTx/>
              <a:buNone/>
            </a:pPr>
            <a:endParaRPr lang="es-ES_tradnl" sz="2400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</a:pPr>
            <a:endParaRPr lang="es-ES_tradnl" sz="3600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1268" name="AutoShape 5"/>
          <p:cNvSpPr>
            <a:spLocks noChangeArrowheads="1"/>
          </p:cNvSpPr>
          <p:nvPr/>
        </p:nvSpPr>
        <p:spPr bwMode="auto">
          <a:xfrm>
            <a:off x="3348038" y="2852738"/>
            <a:ext cx="504825" cy="863600"/>
          </a:xfrm>
          <a:prstGeom prst="upArrow">
            <a:avLst>
              <a:gd name="adj1" fmla="val 50000"/>
              <a:gd name="adj2" fmla="val 427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269" name="AutoShape 6"/>
          <p:cNvSpPr>
            <a:spLocks noChangeArrowheads="1"/>
          </p:cNvSpPr>
          <p:nvPr/>
        </p:nvSpPr>
        <p:spPr bwMode="auto">
          <a:xfrm>
            <a:off x="4284663" y="2852738"/>
            <a:ext cx="504825" cy="863600"/>
          </a:xfrm>
          <a:prstGeom prst="upArrow">
            <a:avLst>
              <a:gd name="adj1" fmla="val 50000"/>
              <a:gd name="adj2" fmla="val 427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6084168" y="2780928"/>
            <a:ext cx="2530475" cy="1200150"/>
          </a:xfrm>
          <a:prstGeom prst="rect">
            <a:avLst/>
          </a:prstGeom>
          <a:solidFill>
            <a:srgbClr val="00B05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3600" b="1" i="1" u="none" dirty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Separador</a:t>
            </a:r>
            <a:r>
              <a:rPr lang="es-ES" u="none" dirty="0"/>
              <a:t> </a:t>
            </a:r>
          </a:p>
          <a:p>
            <a:r>
              <a:rPr lang="es-ES" sz="3600" b="1" i="1" u="none" dirty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de Listas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3635896" y="5733256"/>
            <a:ext cx="4752975" cy="650875"/>
          </a:xfrm>
          <a:prstGeom prst="rect">
            <a:avLst/>
          </a:prstGeom>
          <a:solidFill>
            <a:srgbClr val="00B05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3600" b="1" i="1" u="none" dirty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Función Anidada</a:t>
            </a:r>
          </a:p>
        </p:txBody>
      </p:sp>
      <p:sp>
        <p:nvSpPr>
          <p:cNvPr id="11272" name="AutoShape 9"/>
          <p:cNvSpPr>
            <a:spLocks noChangeArrowheads="1"/>
          </p:cNvSpPr>
          <p:nvPr/>
        </p:nvSpPr>
        <p:spPr bwMode="auto">
          <a:xfrm>
            <a:off x="3059113" y="5157788"/>
            <a:ext cx="504825" cy="863600"/>
          </a:xfrm>
          <a:prstGeom prst="upArrow">
            <a:avLst>
              <a:gd name="adj1" fmla="val 50000"/>
              <a:gd name="adj2" fmla="val 427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1127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285750"/>
            <a:ext cx="928687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build="p" animBg="1"/>
      <p:bldP spid="11268" grpId="0" animBg="1"/>
      <p:bldP spid="11269" grpId="0" animBg="1"/>
      <p:bldP spid="11270" grpId="0" animBg="1"/>
      <p:bldP spid="11271" grpId="0" animBg="1"/>
      <p:bldP spid="112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0"/>
            <a:ext cx="8713787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Funciones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8964613" cy="2519362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pPr indent="-60325" algn="just">
              <a:lnSpc>
                <a:spcPct val="90000"/>
              </a:lnSpc>
              <a:buFontTx/>
              <a:buNone/>
            </a:pPr>
            <a:endParaRPr lang="es-ES_tradnl" sz="3600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</a:pPr>
            <a:endParaRPr lang="es-ES_tradnl" sz="2400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</a:pPr>
            <a:endParaRPr lang="es-ES_tradnl" sz="3600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</p:txBody>
      </p:sp>
      <p:pic>
        <p:nvPicPr>
          <p:cNvPr id="12292" name="Picture 10" descr="Funcion Anid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773238"/>
            <a:ext cx="842486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 Box 11"/>
          <p:cNvSpPr txBox="1">
            <a:spLocks noChangeArrowheads="1"/>
          </p:cNvSpPr>
          <p:nvPr/>
        </p:nvSpPr>
        <p:spPr bwMode="auto">
          <a:xfrm>
            <a:off x="0" y="4365104"/>
            <a:ext cx="9144000" cy="650875"/>
          </a:xfrm>
          <a:prstGeom prst="rect">
            <a:avLst/>
          </a:prstGeom>
          <a:solidFill>
            <a:srgbClr val="008000"/>
          </a:solidFill>
          <a:ln w="9525" algn="ctr">
            <a:solidFill>
              <a:srgbClr val="FFFF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" sz="3600" b="1" i="1" u="none" dirty="0">
                <a:solidFill>
                  <a:srgbClr val="FFFF99"/>
                </a:solidFill>
                <a:latin typeface="Arial Rounded MT Bold" pitchFamily="34" charset="0"/>
                <a:cs typeface="Times New Roman" pitchFamily="18" charset="0"/>
              </a:rPr>
              <a:t>Limites de Nivel de Anidamiento = </a:t>
            </a:r>
            <a:r>
              <a:rPr lang="es-ES" sz="3600" b="1" i="1" u="none" dirty="0" smtClean="0">
                <a:solidFill>
                  <a:srgbClr val="FFFF99"/>
                </a:solidFill>
                <a:latin typeface="Arial Rounded MT Bold" pitchFamily="34" charset="0"/>
                <a:cs typeface="Times New Roman" pitchFamily="18" charset="0"/>
              </a:rPr>
              <a:t>64</a:t>
            </a:r>
            <a:endParaRPr lang="es-ES" sz="3600" b="1" i="1" u="none" dirty="0">
              <a:solidFill>
                <a:srgbClr val="FFFF99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13" y="0"/>
            <a:ext cx="928687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0"/>
            <a:ext cx="7772400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Funciones</a:t>
            </a:r>
            <a:endParaRPr lang="es-ES" b="1" i="1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4968552" cy="2736304"/>
          </a:xfrm>
          <a:solidFill>
            <a:srgbClr val="008000"/>
          </a:solidFill>
          <a:ln>
            <a:solidFill>
              <a:srgbClr val="FFFF00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A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Times New Roman" pitchFamily="18" charset="0"/>
              </a:rPr>
              <a:t>Búsqueda y referencia</a:t>
            </a:r>
            <a:endParaRPr lang="es-ES" b="1" i="1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s-A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Times New Roman" pitchFamily="18" charset="0"/>
              </a:rPr>
              <a:t>Estadísticas</a:t>
            </a:r>
            <a:endParaRPr lang="es-ES" b="1" i="1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s-A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Times New Roman" pitchFamily="18" charset="0"/>
              </a:rPr>
              <a:t>Fecha y Hora</a:t>
            </a:r>
          </a:p>
          <a:p>
            <a:pPr algn="just">
              <a:lnSpc>
                <a:spcPct val="90000"/>
              </a:lnSpc>
            </a:pPr>
            <a:r>
              <a:rPr lang="es-A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Times New Roman" pitchFamily="18" charset="0"/>
              </a:rPr>
              <a:t>Financieras</a:t>
            </a:r>
          </a:p>
          <a:p>
            <a:pPr algn="just">
              <a:lnSpc>
                <a:spcPct val="90000"/>
              </a:lnSpc>
            </a:pPr>
            <a:r>
              <a:rPr lang="es-A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Times New Roman" pitchFamily="18" charset="0"/>
              </a:rPr>
              <a:t>Cubo</a:t>
            </a:r>
            <a:endParaRPr lang="es-ES" b="1" i="1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cs typeface="Times New Roman" pitchFamily="18" charset="0"/>
            </a:endParaRPr>
          </a:p>
        </p:txBody>
      </p:sp>
      <p:pic>
        <p:nvPicPr>
          <p:cNvPr id="1331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13" y="0"/>
            <a:ext cx="928687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59832" y="4077072"/>
            <a:ext cx="6084168" cy="2780928"/>
          </a:xfrm>
          <a:prstGeom prst="rect">
            <a:avLst/>
          </a:prstGeom>
          <a:solidFill>
            <a:srgbClr val="008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latinLnBrk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tabLst/>
              <a:defRPr/>
            </a:pPr>
            <a:r>
              <a:rPr lang="es-AR" sz="2800" b="1" i="1" u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Times New Roman" pitchFamily="18" charset="0"/>
              </a:rPr>
              <a:t>Información</a:t>
            </a:r>
          </a:p>
          <a:p>
            <a:pPr marL="342900" marR="0" lvl="0" indent="-342900" algn="just" defTabSz="914400" latinLnBrk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tabLst/>
              <a:defRPr/>
            </a:pPr>
            <a:r>
              <a:rPr lang="es-AR" sz="2800" b="1" i="1" u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Times New Roman" pitchFamily="18" charset="0"/>
              </a:rPr>
              <a:t>Ingeniería</a:t>
            </a:r>
            <a:endParaRPr lang="es-ES" sz="2800" b="1" i="1" u="none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cs typeface="Times New Roman" pitchFamily="18" charset="0"/>
            </a:endParaRPr>
          </a:p>
          <a:p>
            <a:pPr marL="342900" marR="0" lvl="0" indent="-342900" algn="just" defTabSz="914400" latinLnBrk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tabLst/>
              <a:defRPr/>
            </a:pPr>
            <a:r>
              <a:rPr lang="es-AR" sz="2800" b="1" i="1" u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Times New Roman" pitchFamily="18" charset="0"/>
              </a:rPr>
              <a:t>Lógicas</a:t>
            </a:r>
          </a:p>
          <a:p>
            <a:pPr marL="342900" marR="0" lvl="0" indent="-342900" algn="just" defTabSz="914400" latinLnBrk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tabLst/>
              <a:defRPr/>
            </a:pPr>
            <a:r>
              <a:rPr lang="es-AR" sz="2800" b="1" i="1" u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Times New Roman" pitchFamily="18" charset="0"/>
              </a:rPr>
              <a:t>Matemáticas/ trigonométricas</a:t>
            </a:r>
          </a:p>
          <a:p>
            <a:pPr marL="342900" marR="0" lvl="0" indent="-342900" algn="just" defTabSz="914400" latinLnBrk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tabLst/>
              <a:defRPr/>
            </a:pPr>
            <a:r>
              <a:rPr lang="es-AR" sz="2800" b="1" i="1" u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Times New Roman" pitchFamily="18" charset="0"/>
              </a:rPr>
              <a:t>Texto</a:t>
            </a:r>
          </a:p>
          <a:p>
            <a:pPr marL="342900" marR="0" lvl="0" indent="-342900" algn="just" defTabSz="914400" latinLnBrk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tabLst/>
              <a:defRPr/>
            </a:pPr>
            <a:r>
              <a:rPr lang="es-AR" sz="2800" b="1" i="1" u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  <a:cs typeface="Times New Roman" pitchFamily="18" charset="0"/>
              </a:rPr>
              <a:t>Base de Datos</a:t>
            </a:r>
            <a:endParaRPr lang="es-ES" sz="2800" b="1" i="1" u="none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  <a:cs typeface="Times New Roman" pitchFamily="18" charset="0"/>
            </a:endParaRPr>
          </a:p>
        </p:txBody>
      </p:sp>
      <p:pic>
        <p:nvPicPr>
          <p:cNvPr id="1136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852936"/>
            <a:ext cx="277098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581128"/>
            <a:ext cx="244827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5733256"/>
            <a:ext cx="266429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1772816"/>
            <a:ext cx="274316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1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build="p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62913" cy="1319213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Funciones </a:t>
            </a:r>
            <a:b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</a:br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Operadores Lógicos</a:t>
            </a:r>
            <a:endParaRPr lang="es-ES" b="1" i="1" dirty="0" smtClean="0">
              <a:solidFill>
                <a:srgbClr val="FFFF99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3971925"/>
          </a:xfrm>
          <a:solidFill>
            <a:srgbClr val="008000"/>
          </a:solidFill>
          <a:ln>
            <a:solidFill>
              <a:srgbClr val="FFFF00"/>
            </a:solidFill>
          </a:ln>
        </p:spPr>
        <p:txBody>
          <a:bodyPr/>
          <a:lstStyle/>
          <a:p>
            <a:pPr indent="-60325" algn="just"/>
            <a:r>
              <a:rPr lang="es-AR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=	Igual					=A1=B1</a:t>
            </a:r>
            <a:endParaRPr lang="es-ES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/>
            <a:r>
              <a:rPr lang="es-AR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&gt;	Mayor que				=A1&gt;B1</a:t>
            </a:r>
            <a:endParaRPr lang="es-ES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/>
            <a:r>
              <a:rPr lang="es-AR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&lt;	Menor que				=A1&lt;B1</a:t>
            </a:r>
            <a:endParaRPr lang="es-ES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/>
            <a:r>
              <a:rPr lang="es-AR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&gt;=	Mayor o igual que			=A1&gt;=B1</a:t>
            </a:r>
            <a:endParaRPr lang="es-ES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/>
            <a:r>
              <a:rPr lang="es-AR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&lt;=	Menor o igual que			=A1&lt;=B1</a:t>
            </a:r>
            <a:endParaRPr lang="es-ES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/>
            <a:r>
              <a:rPr lang="es-AR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 &lt;&gt;Distinto de				=A1&lt;&gt;B1</a:t>
            </a:r>
            <a:endParaRPr lang="es-ES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/>
            <a:endParaRPr lang="es-ES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</p:txBody>
      </p:sp>
      <p:pic>
        <p:nvPicPr>
          <p:cNvPr id="1434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688" y="428625"/>
            <a:ext cx="928687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8137525" cy="981075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Referencias </a:t>
            </a:r>
            <a:endParaRPr lang="es-ES" b="1" i="1" smtClean="0">
              <a:solidFill>
                <a:srgbClr val="FFFF99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820150" cy="1871662"/>
          </a:xfrm>
          <a:solidFill>
            <a:srgbClr val="008000"/>
          </a:solidFill>
          <a:ln>
            <a:solidFill>
              <a:srgbClr val="FFFF00"/>
            </a:solidFill>
          </a:ln>
        </p:spPr>
        <p:txBody>
          <a:bodyPr/>
          <a:lstStyle/>
          <a:p>
            <a:pPr indent="-60325" algn="just"/>
            <a:r>
              <a:rPr lang="es-ES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 Identifican una celda o un rango de celdas en una hoja de cálculo e indica a Excel en que cedas debe buscar valores o datos para usarlos en formulas y funciones </a:t>
            </a:r>
          </a:p>
        </p:txBody>
      </p:sp>
      <p:pic>
        <p:nvPicPr>
          <p:cNvPr id="15364" name="Picture 6" descr="Referencias otra hoj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5092700"/>
            <a:ext cx="8748712" cy="1765300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284538"/>
            <a:ext cx="4319587" cy="1555750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1536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363" y="3284538"/>
            <a:ext cx="4211637" cy="1512887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8125" y="0"/>
            <a:ext cx="928688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04800"/>
            <a:ext cx="8569325" cy="1252538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Referencias </a:t>
            </a:r>
            <a:r>
              <a:rPr lang="es-ES_tradnl" sz="3200" b="1" i="1" smtClean="0">
                <a:solidFill>
                  <a:srgbClr val="FFFF99"/>
                </a:solidFill>
                <a:latin typeface="Arial Rounded MT Bold" pitchFamily="34" charset="0"/>
              </a:rPr>
              <a:t>Absolutas ($) y Relativas</a:t>
            </a:r>
            <a:br>
              <a:rPr lang="es-ES_tradnl" sz="3200" b="1" i="1" smtClean="0">
                <a:solidFill>
                  <a:srgbClr val="FFFF99"/>
                </a:solidFill>
                <a:latin typeface="Arial Rounded MT Bold" pitchFamily="34" charset="0"/>
              </a:rPr>
            </a:br>
            <a:r>
              <a:rPr lang="es-ES_tradnl" sz="3200" b="1" i="1" smtClean="0">
                <a:solidFill>
                  <a:srgbClr val="FFFF99"/>
                </a:solidFill>
                <a:latin typeface="Arial Rounded MT Bold" pitchFamily="34" charset="0"/>
              </a:rPr>
              <a:t>Anclar/Fijar</a:t>
            </a:r>
            <a:endParaRPr lang="es-AR" sz="3200" b="1" i="1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00213"/>
            <a:ext cx="8610600" cy="4953000"/>
          </a:xfrm>
          <a:solidFill>
            <a:srgbClr val="008000"/>
          </a:solidFill>
          <a:ln>
            <a:solidFill>
              <a:srgbClr val="FFFF00"/>
            </a:solidFill>
          </a:ln>
        </p:spPr>
        <p:txBody>
          <a:bodyPr/>
          <a:lstStyle/>
          <a:p>
            <a:pPr algn="just">
              <a:defRPr/>
            </a:pPr>
            <a:r>
              <a:rPr lang="es-ES_tradnl" sz="2800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Utilizado la repetición o copiado de Formulas y Funciones .</a:t>
            </a:r>
          </a:p>
          <a:p>
            <a:pPr algn="just">
              <a:defRPr/>
            </a:pPr>
            <a:r>
              <a:rPr lang="es-ES_tradnl" sz="2800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Evita que las celdas invocadas o argumentos cambien de valor en fila o columna por su desplazamiento dentro de la matriz en la Operación de movimiento o copiado a realizar </a:t>
            </a:r>
            <a:r>
              <a:rPr lang="es-ES_tradnl" sz="2800" b="1" i="1" smtClean="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rPr>
              <a:t>(Cortar, Copiar y Pegar).</a:t>
            </a:r>
          </a:p>
          <a:p>
            <a:pPr algn="just">
              <a:defRPr/>
            </a:pPr>
            <a:r>
              <a:rPr lang="es-ES_tradnl" sz="2800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En determinadas Funciones o Formulas el no utilizarlo produce error en los cálculos.</a:t>
            </a:r>
            <a:endParaRPr lang="es-AR" sz="2800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41987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ChangeArrowheads="1"/>
          </p:cNvSpPr>
          <p:nvPr/>
        </p:nvSpPr>
        <p:spPr bwMode="auto">
          <a:xfrm>
            <a:off x="467544" y="1556792"/>
            <a:ext cx="8351837" cy="5301208"/>
          </a:xfrm>
          <a:prstGeom prst="rect">
            <a:avLst/>
          </a:prstGeom>
          <a:solidFill>
            <a:srgbClr val="008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255713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Referencias </a:t>
            </a:r>
            <a:b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</a:br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Absolutas ($) y Relativas</a:t>
            </a:r>
            <a:endParaRPr lang="es-AR" b="1" i="1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6324600" cy="1752600"/>
          </a:xfrm>
        </p:spPr>
        <p:txBody>
          <a:bodyPr/>
          <a:lstStyle/>
          <a:p>
            <a:pPr algn="ctr">
              <a:buFontTx/>
              <a:buNone/>
            </a:pPr>
            <a:r>
              <a:rPr lang="es-ES_tradnl" sz="9600" b="1" dirty="0" smtClean="0">
                <a:solidFill>
                  <a:srgbClr val="FFFF00"/>
                </a:solidFill>
                <a:latin typeface="Arial" charset="0"/>
              </a:rPr>
              <a:t>$A$4</a:t>
            </a:r>
            <a:endParaRPr lang="es-AR" sz="9600" b="1" dirty="0" smtClean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83568" y="4005064"/>
            <a:ext cx="350520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>
                <a:solidFill>
                  <a:srgbClr val="FFFF00"/>
                </a:solidFill>
                <a:latin typeface="Arial Rounded MT Bold" pitchFamily="34" charset="0"/>
              </a:rPr>
              <a:t>Anclaje (fijar) por Desplazamiento de Columnas</a:t>
            </a:r>
            <a:endParaRPr lang="es-AR" sz="3200" u="none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4572000" y="4149080"/>
            <a:ext cx="39624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>
                <a:solidFill>
                  <a:srgbClr val="FFFF00"/>
                </a:solidFill>
                <a:latin typeface="Arial Rounded MT Bold" pitchFamily="34" charset="0"/>
              </a:rPr>
              <a:t>Anclaje (fijar)</a:t>
            </a:r>
            <a:r>
              <a:rPr lang="es-ES_tradnl" dirty="0"/>
              <a:t> </a:t>
            </a:r>
            <a:r>
              <a:rPr lang="es-ES_tradnl" sz="3200" u="none" dirty="0">
                <a:solidFill>
                  <a:srgbClr val="FFFF00"/>
                </a:solidFill>
                <a:latin typeface="Arial Rounded MT Bold" pitchFamily="34" charset="0"/>
              </a:rPr>
              <a:t>por Desplazamiento de Filas</a:t>
            </a:r>
            <a:endParaRPr lang="es-AR" sz="3200" u="none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 rot="2498013">
            <a:off x="1876754" y="2640898"/>
            <a:ext cx="1371600" cy="12954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 u="none">
              <a:solidFill>
                <a:srgbClr val="FFFF00"/>
              </a:solidFill>
            </a:endParaRPr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 rot="-2020308">
            <a:off x="5731029" y="2770854"/>
            <a:ext cx="1371600" cy="12192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AR" u="none">
              <a:solidFill>
                <a:srgbClr val="FFFF00"/>
              </a:solidFill>
            </a:endParaRP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3491880" y="5949280"/>
            <a:ext cx="5040560" cy="579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>
                <a:solidFill>
                  <a:srgbClr val="FFFF00"/>
                </a:solidFill>
                <a:latin typeface="Arial Rounded MT Bold" pitchFamily="34" charset="0"/>
              </a:rPr>
              <a:t>Anclaje (fijar)  -&gt;  F4</a:t>
            </a:r>
            <a:endParaRPr lang="es-AR" sz="3200" u="none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1" grpId="0" animBg="1"/>
      <p:bldP spid="17412" grpId="0" build="p"/>
      <p:bldP spid="17413" grpId="0"/>
      <p:bldP spid="17414" grpId="0"/>
      <p:bldP spid="17415" grpId="0" animBg="1"/>
      <p:bldP spid="17416" grpId="0" animBg="1"/>
      <p:bldP spid="174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1628775"/>
            <a:ext cx="9144000" cy="5040313"/>
          </a:xfrm>
          <a:prstGeom prst="rect">
            <a:avLst/>
          </a:prstGeom>
          <a:solidFill>
            <a:srgbClr val="008000"/>
          </a:solidFill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55713"/>
          </a:xfrm>
          <a:solidFill>
            <a:srgbClr val="008000"/>
          </a:solidFill>
          <a:ln w="76200"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Referencias </a:t>
            </a:r>
            <a:b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</a:br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Absolutas ($) y Relativas</a:t>
            </a:r>
            <a:endParaRPr lang="es-AR" b="1" i="1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8964613" cy="4319736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s-ES_tradnl" sz="4800" b="1" i="1" dirty="0" smtClean="0">
                <a:solidFill>
                  <a:srgbClr val="FFFF99"/>
                </a:solidFill>
                <a:latin typeface="Arial Rounded MT Bold" pitchFamily="34" charset="0"/>
              </a:rPr>
              <a:t>+Hoja1!$D$12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s-ES_tradnl" sz="4800" b="1" i="1" dirty="0" smtClean="0">
                <a:solidFill>
                  <a:srgbClr val="FFFF99"/>
                </a:solidFill>
                <a:latin typeface="Arial Rounded MT Bold" pitchFamily="34" charset="0"/>
              </a:rPr>
              <a:t>+Hoja1!D12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s-ES_tradnl" sz="2800" b="1" i="1" dirty="0" smtClean="0">
              <a:solidFill>
                <a:srgbClr val="FFFF99"/>
              </a:solidFill>
              <a:latin typeface="Arial Rounded MT Bold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s-AR" sz="2400" b="1" i="1" dirty="0" smtClean="0">
                <a:solidFill>
                  <a:srgbClr val="FFFF99"/>
                </a:solidFill>
                <a:latin typeface="Arial Rounded MT Bold" pitchFamily="34" charset="0"/>
              </a:rPr>
              <a:t>=SUMAR.SI($E$8:$E$18;"=Importado";$D$8:$D$18)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s-AR" sz="2800" b="1" i="1" dirty="0" smtClean="0">
                <a:solidFill>
                  <a:srgbClr val="FFFF99"/>
                </a:solidFill>
                <a:latin typeface="Arial Rounded MT Bold" pitchFamily="34" charset="0"/>
              </a:rPr>
              <a:t>=SUMAR.SI(E8:E18;"=Importado";D8:D18)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s-AR" sz="2800" b="1" i="1" dirty="0" smtClean="0">
              <a:solidFill>
                <a:srgbClr val="FFFF99"/>
              </a:solidFill>
              <a:latin typeface="Arial Rounded MT Bold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s-AR" sz="3600" b="1" i="1" dirty="0" smtClean="0">
                <a:solidFill>
                  <a:srgbClr val="FFFF99"/>
                </a:solidFill>
                <a:latin typeface="Arial Rounded MT Bold" pitchFamily="34" charset="0"/>
              </a:rPr>
              <a:t>=BUSCARV(C25;B20:C22;2;FALSO)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s-AR" b="1" i="1" dirty="0" smtClean="0">
                <a:solidFill>
                  <a:srgbClr val="FFFF99"/>
                </a:solidFill>
                <a:latin typeface="Arial Rounded MT Bold" pitchFamily="34" charset="0"/>
              </a:rPr>
              <a:t>=BUSCARV(C25;$B$20:$C$22;2;FALSO)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5" grpId="0" animBg="1"/>
      <p:bldP spid="1843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Referencia ($)</a:t>
            </a:r>
            <a:endParaRPr lang="es-AR" b="1" i="1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1341438"/>
            <a:ext cx="9144000" cy="5516562"/>
          </a:xfrm>
          <a:prstGeom prst="rect">
            <a:avLst/>
          </a:prstGeom>
          <a:solidFill>
            <a:srgbClr val="008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661025"/>
          </a:xfrm>
        </p:spPr>
        <p:txBody>
          <a:bodyPr/>
          <a:lstStyle/>
          <a:p>
            <a:pPr algn="ctr">
              <a:buFontTx/>
              <a:buNone/>
            </a:pPr>
            <a:r>
              <a:rPr lang="es-ES_tradnl" sz="9600" b="1" dirty="0" smtClean="0">
                <a:solidFill>
                  <a:srgbClr val="FFFF00"/>
                </a:solidFill>
                <a:latin typeface="Arial" charset="0"/>
              </a:rPr>
              <a:t>A4 </a:t>
            </a:r>
            <a:r>
              <a:rPr lang="es-ES_tradnl" sz="6600" b="1" dirty="0" smtClean="0">
                <a:solidFill>
                  <a:srgbClr val="FFFF00"/>
                </a:solidFill>
                <a:latin typeface="Arial" charset="0"/>
              </a:rPr>
              <a:t>Posición Relativa</a:t>
            </a:r>
          </a:p>
          <a:p>
            <a:pPr algn="ctr">
              <a:buFontTx/>
              <a:buNone/>
            </a:pPr>
            <a:r>
              <a:rPr lang="es-ES_tradnl" sz="9600" b="1" dirty="0" smtClean="0">
                <a:solidFill>
                  <a:srgbClr val="FFFF00"/>
                </a:solidFill>
                <a:latin typeface="Arial" charset="0"/>
              </a:rPr>
              <a:t>$A$4 </a:t>
            </a:r>
            <a:r>
              <a:rPr lang="es-ES_tradnl" sz="4800" b="1" dirty="0" smtClean="0">
                <a:solidFill>
                  <a:srgbClr val="FFFF00"/>
                </a:solidFill>
                <a:latin typeface="Arial" charset="0"/>
              </a:rPr>
              <a:t>Posición Absoluta</a:t>
            </a:r>
          </a:p>
          <a:p>
            <a:pPr>
              <a:buFontTx/>
              <a:buNone/>
            </a:pPr>
            <a:r>
              <a:rPr lang="es-ES_tradnl" sz="9600" b="1" dirty="0" smtClean="0">
                <a:solidFill>
                  <a:srgbClr val="FFFF00"/>
                </a:solidFill>
                <a:latin typeface="Arial" charset="0"/>
              </a:rPr>
              <a:t>A$4/$A4 </a:t>
            </a:r>
            <a:r>
              <a:rPr lang="es-ES_tradnl" sz="4000" b="1" dirty="0" smtClean="0">
                <a:solidFill>
                  <a:srgbClr val="FFFF00"/>
                </a:solidFill>
                <a:latin typeface="Arial" charset="0"/>
              </a:rPr>
              <a:t>Posición Mixta</a:t>
            </a:r>
            <a:endParaRPr lang="es-AR" sz="4000" b="1" dirty="0" smtClean="0">
              <a:solidFill>
                <a:srgbClr val="FFFF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6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676456" cy="1403648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Funciones </a:t>
            </a:r>
          </a:p>
        </p:txBody>
      </p:sp>
      <p:pic>
        <p:nvPicPr>
          <p:cNvPr id="25603" name="Picture 6"/>
          <p:cNvPicPr>
            <a:picLocks noChangeAspect="1" noChangeArrowheads="1"/>
          </p:cNvPicPr>
          <p:nvPr/>
        </p:nvPicPr>
        <p:blipFill>
          <a:blip r:embed="rId2" cstate="print">
            <a:lum bright="-31000"/>
          </a:blip>
          <a:srcRect/>
          <a:stretch>
            <a:fillRect/>
          </a:stretch>
        </p:blipFill>
        <p:spPr bwMode="auto">
          <a:xfrm>
            <a:off x="0" y="1550988"/>
            <a:ext cx="9144000" cy="5307012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260648"/>
            <a:ext cx="1000125" cy="1096962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u="sng" smtClean="0">
                <a:solidFill>
                  <a:srgbClr val="FFFF99"/>
                </a:solidFill>
                <a:latin typeface="Arial Rounded MT Bold" pitchFamily="34" charset="0"/>
              </a:rPr>
              <a:t>Formulas (=)</a:t>
            </a:r>
            <a:endParaRPr lang="es-ES" b="1" i="1" u="sng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9144000" cy="5445125"/>
          </a:xfrm>
          <a:solidFill>
            <a:srgbClr val="008000"/>
          </a:solidFill>
          <a:ln w="19050">
            <a:solidFill>
              <a:srgbClr val="FFFF00"/>
            </a:solidFill>
          </a:ln>
        </p:spPr>
        <p:txBody>
          <a:bodyPr/>
          <a:lstStyle/>
          <a:p>
            <a:pPr algn="just"/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Conjunto de referencias de celdas, nombres y valores que junto con operadores aritméticos, de comparación y/o de texto, genera un resultado (valor) a partir de valores existentes. </a:t>
            </a:r>
          </a:p>
          <a:p>
            <a:pPr algn="just"/>
            <a:r>
              <a:rPr lang="es-AR" sz="2800" b="1" i="1" dirty="0" smtClean="0">
                <a:solidFill>
                  <a:srgbClr val="99FF99"/>
                </a:solidFill>
                <a:latin typeface="Arial" charset="0"/>
                <a:cs typeface="Times New Roman" pitchFamily="18" charset="0"/>
              </a:rPr>
              <a:t>Se utilizan para resolver cálculos matemáticos con valores fijos o valores tomados de celdas pudiendo coexistir ambos en una misma. </a:t>
            </a:r>
          </a:p>
          <a:p>
            <a:pPr algn="just"/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Se efectúan cálculos como ser sumas, multiplicaciones, divisiones y restas o un conjunto de todos ellos, sin embargo, permiten resolver operaciones más complejas que éstas.</a:t>
            </a:r>
            <a:endParaRPr lang="es-ES" sz="2800" b="1" i="1" dirty="0" smtClean="0">
              <a:solidFill>
                <a:srgbClr val="FFFF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569325" cy="1412776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Funciones 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 cstate="print">
            <a:lum bright="-31000"/>
          </a:blip>
          <a:srcRect/>
          <a:stretch>
            <a:fillRect/>
          </a:stretch>
        </p:blipFill>
        <p:spPr bwMode="auto">
          <a:xfrm>
            <a:off x="468313" y="1554163"/>
            <a:ext cx="8351837" cy="5303837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266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260648"/>
            <a:ext cx="1000125" cy="1096962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grpSp>
        <p:nvGrpSpPr>
          <p:cNvPr id="2" name="17 Grupo"/>
          <p:cNvGrpSpPr/>
          <p:nvPr/>
        </p:nvGrpSpPr>
        <p:grpSpPr>
          <a:xfrm>
            <a:off x="611188" y="1989138"/>
            <a:ext cx="8353425" cy="4538662"/>
            <a:chOff x="611188" y="1989138"/>
            <a:chExt cx="8353425" cy="4538662"/>
          </a:xfrm>
        </p:grpSpPr>
        <p:sp>
          <p:nvSpPr>
            <p:cNvPr id="26629" name="AutoShape 6"/>
            <p:cNvSpPr>
              <a:spLocks noChangeArrowheads="1"/>
            </p:cNvSpPr>
            <p:nvPr/>
          </p:nvSpPr>
          <p:spPr bwMode="auto">
            <a:xfrm>
              <a:off x="7812088" y="1989138"/>
              <a:ext cx="647700" cy="360362"/>
            </a:xfrm>
            <a:prstGeom prst="leftArrow">
              <a:avLst>
                <a:gd name="adj1" fmla="val 50000"/>
                <a:gd name="adj2" fmla="val 4493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30" name="AutoShape 7"/>
            <p:cNvSpPr>
              <a:spLocks noChangeArrowheads="1"/>
            </p:cNvSpPr>
            <p:nvPr/>
          </p:nvSpPr>
          <p:spPr bwMode="auto">
            <a:xfrm>
              <a:off x="7885113" y="3213100"/>
              <a:ext cx="647700" cy="360363"/>
            </a:xfrm>
            <a:prstGeom prst="leftArrow">
              <a:avLst>
                <a:gd name="adj1" fmla="val 50000"/>
                <a:gd name="adj2" fmla="val 4493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31" name="Text Box 8"/>
            <p:cNvSpPr txBox="1">
              <a:spLocks noChangeArrowheads="1"/>
            </p:cNvSpPr>
            <p:nvPr/>
          </p:nvSpPr>
          <p:spPr bwMode="auto">
            <a:xfrm>
              <a:off x="7740650" y="2420938"/>
              <a:ext cx="1223963" cy="6508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3600" u="none">
                  <a:solidFill>
                    <a:srgbClr val="FFFF00"/>
                  </a:solidFill>
                  <a:latin typeface="Arial" charset="0"/>
                </a:rPr>
                <a:t>Error</a:t>
              </a:r>
            </a:p>
          </p:txBody>
        </p:sp>
        <p:sp>
          <p:nvSpPr>
            <p:cNvPr id="26632" name="Text Box 9"/>
            <p:cNvSpPr txBox="1">
              <a:spLocks noChangeArrowheads="1"/>
            </p:cNvSpPr>
            <p:nvPr/>
          </p:nvSpPr>
          <p:spPr bwMode="auto">
            <a:xfrm>
              <a:off x="611188" y="5517232"/>
              <a:ext cx="2808287" cy="64633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3600" u="none" dirty="0">
                  <a:solidFill>
                    <a:srgbClr val="FFFF00"/>
                  </a:solidFill>
                  <a:latin typeface="Arial" charset="0"/>
                </a:rPr>
                <a:t>Aclaración</a:t>
              </a:r>
            </a:p>
          </p:txBody>
        </p:sp>
        <p:sp>
          <p:nvSpPr>
            <p:cNvPr id="26633" name="AutoShape 10"/>
            <p:cNvSpPr>
              <a:spLocks noChangeArrowheads="1"/>
            </p:cNvSpPr>
            <p:nvPr/>
          </p:nvSpPr>
          <p:spPr bwMode="auto">
            <a:xfrm>
              <a:off x="900113" y="4652963"/>
              <a:ext cx="935037" cy="576262"/>
            </a:xfrm>
            <a:custGeom>
              <a:avLst/>
              <a:gdLst>
                <a:gd name="T0" fmla="*/ 1227013634 w 21600"/>
                <a:gd name="T1" fmla="*/ 0 h 21600"/>
                <a:gd name="T2" fmla="*/ 1227013634 w 21600"/>
                <a:gd name="T3" fmla="*/ 230866588 h 21600"/>
                <a:gd name="T4" fmla="*/ 262584354 w 21600"/>
                <a:gd name="T5" fmla="*/ 410159132 h 21600"/>
                <a:gd name="T6" fmla="*/ 1752180438 w 21600"/>
                <a:gd name="T7" fmla="*/ 11543286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34" name="Text Box 11"/>
            <p:cNvSpPr txBox="1">
              <a:spLocks noChangeArrowheads="1"/>
            </p:cNvSpPr>
            <p:nvPr/>
          </p:nvSpPr>
          <p:spPr bwMode="auto">
            <a:xfrm>
              <a:off x="4211638" y="5876925"/>
              <a:ext cx="2376487" cy="6508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3600" u="none">
                  <a:solidFill>
                    <a:srgbClr val="FFFF00"/>
                  </a:solidFill>
                  <a:latin typeface="Arial" charset="0"/>
                </a:rPr>
                <a:t>Resultado</a:t>
              </a:r>
            </a:p>
          </p:txBody>
        </p:sp>
        <p:sp>
          <p:nvSpPr>
            <p:cNvPr id="26635" name="AutoShape 12"/>
            <p:cNvSpPr>
              <a:spLocks noChangeArrowheads="1"/>
            </p:cNvSpPr>
            <p:nvPr/>
          </p:nvSpPr>
          <p:spPr bwMode="auto">
            <a:xfrm>
              <a:off x="2771775" y="6021388"/>
              <a:ext cx="1223963" cy="360362"/>
            </a:xfrm>
            <a:prstGeom prst="leftArrow">
              <a:avLst>
                <a:gd name="adj1" fmla="val 50000"/>
                <a:gd name="adj2" fmla="val 8491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36" name="Text Box 13"/>
            <p:cNvSpPr txBox="1">
              <a:spLocks noChangeArrowheads="1"/>
            </p:cNvSpPr>
            <p:nvPr/>
          </p:nvSpPr>
          <p:spPr bwMode="auto">
            <a:xfrm>
              <a:off x="4284663" y="3933825"/>
              <a:ext cx="4105275" cy="6508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3600" u="none">
                  <a:solidFill>
                    <a:srgbClr val="FFFF00"/>
                  </a:solidFill>
                  <a:latin typeface="Arial" charset="0"/>
                </a:rPr>
                <a:t>Marcar Rango</a:t>
              </a:r>
            </a:p>
          </p:txBody>
        </p:sp>
        <p:sp>
          <p:nvSpPr>
            <p:cNvPr id="26637" name="AutoShape 14"/>
            <p:cNvSpPr>
              <a:spLocks noChangeArrowheads="1"/>
            </p:cNvSpPr>
            <p:nvPr/>
          </p:nvSpPr>
          <p:spPr bwMode="auto">
            <a:xfrm rot="5400000">
              <a:off x="6049169" y="3680619"/>
              <a:ext cx="431800" cy="360362"/>
            </a:xfrm>
            <a:prstGeom prst="leftArrow">
              <a:avLst>
                <a:gd name="adj1" fmla="val 50000"/>
                <a:gd name="adj2" fmla="val 2995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26638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00113" y="3429000"/>
              <a:ext cx="5057775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9" name="AutoShape 16"/>
            <p:cNvSpPr>
              <a:spLocks noChangeArrowheads="1"/>
            </p:cNvSpPr>
            <p:nvPr/>
          </p:nvSpPr>
          <p:spPr bwMode="auto">
            <a:xfrm rot="5400000">
              <a:off x="4248944" y="3825082"/>
              <a:ext cx="431800" cy="360362"/>
            </a:xfrm>
            <a:prstGeom prst="leftArrow">
              <a:avLst>
                <a:gd name="adj1" fmla="val 50000"/>
                <a:gd name="adj2" fmla="val 2995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37889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51720" y="4725144"/>
              <a:ext cx="6624736" cy="713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713788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Funciones - Suma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0"/>
            <a:ext cx="1000125" cy="1096963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grpSp>
        <p:nvGrpSpPr>
          <p:cNvPr id="2" name="5 Grupo"/>
          <p:cNvGrpSpPr/>
          <p:nvPr/>
        </p:nvGrpSpPr>
        <p:grpSpPr>
          <a:xfrm>
            <a:off x="611188" y="1268413"/>
            <a:ext cx="7993062" cy="5399087"/>
            <a:chOff x="611188" y="1268413"/>
            <a:chExt cx="7993062" cy="5399087"/>
          </a:xfrm>
        </p:grpSpPr>
        <p:pic>
          <p:nvPicPr>
            <p:cNvPr id="27651" name="Picture 7"/>
            <p:cNvPicPr>
              <a:picLocks noChangeAspect="1" noChangeArrowheads="1"/>
            </p:cNvPicPr>
            <p:nvPr/>
          </p:nvPicPr>
          <p:blipFill>
            <a:blip r:embed="rId3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611188" y="1268413"/>
              <a:ext cx="7993062" cy="5399087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36865" name="Picture 1"/>
            <p:cNvPicPr>
              <a:picLocks noChangeAspect="1" noChangeArrowheads="1"/>
            </p:cNvPicPr>
            <p:nvPr/>
          </p:nvPicPr>
          <p:blipFill>
            <a:blip r:embed="rId4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1187624" y="4365104"/>
              <a:ext cx="7128792" cy="936104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569325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Funciones - Producto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13" y="0"/>
            <a:ext cx="1000125" cy="1096963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grpSp>
        <p:nvGrpSpPr>
          <p:cNvPr id="2" name="5 Grupo"/>
          <p:cNvGrpSpPr/>
          <p:nvPr/>
        </p:nvGrpSpPr>
        <p:grpSpPr>
          <a:xfrm>
            <a:off x="467544" y="1268413"/>
            <a:ext cx="8424935" cy="5408612"/>
            <a:chOff x="684213" y="1268413"/>
            <a:chExt cx="7777162" cy="5408612"/>
          </a:xfrm>
        </p:grpSpPr>
        <p:pic>
          <p:nvPicPr>
            <p:cNvPr id="28675" name="Picture 9"/>
            <p:cNvPicPr>
              <a:picLocks noChangeAspect="1" noChangeArrowheads="1"/>
            </p:cNvPicPr>
            <p:nvPr/>
          </p:nvPicPr>
          <p:blipFill>
            <a:blip r:embed="rId3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684213" y="1268413"/>
              <a:ext cx="7777162" cy="5408612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35841" name="Picture 1"/>
            <p:cNvPicPr>
              <a:picLocks noChangeAspect="1" noChangeArrowheads="1"/>
            </p:cNvPicPr>
            <p:nvPr/>
          </p:nvPicPr>
          <p:blipFill>
            <a:blip r:embed="rId4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1979712" y="4365104"/>
              <a:ext cx="5988386" cy="576064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85225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Funciones - Potencia</a:t>
            </a:r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2339975" y="2217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688" y="0"/>
            <a:ext cx="1000125" cy="1096963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grpSp>
        <p:nvGrpSpPr>
          <p:cNvPr id="2" name="8 Grupo"/>
          <p:cNvGrpSpPr/>
          <p:nvPr/>
        </p:nvGrpSpPr>
        <p:grpSpPr>
          <a:xfrm>
            <a:off x="0" y="1340768"/>
            <a:ext cx="9144000" cy="5517232"/>
            <a:chOff x="250825" y="1412875"/>
            <a:chExt cx="8642350" cy="5246688"/>
          </a:xfrm>
        </p:grpSpPr>
        <p:pic>
          <p:nvPicPr>
            <p:cNvPr id="29700" name="Picture 8"/>
            <p:cNvPicPr>
              <a:picLocks noChangeAspect="1" noChangeArrowheads="1"/>
            </p:cNvPicPr>
            <p:nvPr/>
          </p:nvPicPr>
          <p:blipFill>
            <a:blip r:embed="rId3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250825" y="1412875"/>
              <a:ext cx="8642350" cy="5246688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  <p:grpSp>
          <p:nvGrpSpPr>
            <p:cNvPr id="3" name="7 Grupo"/>
            <p:cNvGrpSpPr/>
            <p:nvPr/>
          </p:nvGrpSpPr>
          <p:grpSpPr>
            <a:xfrm>
              <a:off x="1763688" y="4005064"/>
              <a:ext cx="5621425" cy="1368152"/>
              <a:chOff x="1763688" y="4005064"/>
              <a:chExt cx="5621425" cy="1368152"/>
            </a:xfrm>
          </p:grpSpPr>
          <p:pic>
            <p:nvPicPr>
              <p:cNvPr id="34817" name="Picture 1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-31000"/>
              </a:blip>
              <a:srcRect/>
              <a:stretch>
                <a:fillRect/>
              </a:stretch>
            </p:blipFill>
            <p:spPr bwMode="auto">
              <a:xfrm>
                <a:off x="1763688" y="4005064"/>
                <a:ext cx="5616624" cy="603741"/>
              </a:xfrm>
              <a:prstGeom prst="rect">
                <a:avLst/>
              </a:prstGeom>
              <a:noFill/>
              <a:ln w="44450">
                <a:solidFill>
                  <a:schemeClr val="accent1">
                    <a:lumMod val="40000"/>
                    <a:lumOff val="60000"/>
                  </a:schemeClr>
                </a:solidFill>
                <a:miter lim="800000"/>
                <a:headEnd/>
                <a:tailEnd/>
              </a:ln>
            </p:spPr>
          </p:pic>
          <p:pic>
            <p:nvPicPr>
              <p:cNvPr id="34818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31000"/>
              </a:blip>
              <a:srcRect/>
              <a:stretch>
                <a:fillRect/>
              </a:stretch>
            </p:blipFill>
            <p:spPr bwMode="auto">
              <a:xfrm>
                <a:off x="1835696" y="4797152"/>
                <a:ext cx="5549417" cy="576064"/>
              </a:xfrm>
              <a:prstGeom prst="rect">
                <a:avLst/>
              </a:prstGeom>
              <a:noFill/>
              <a:ln w="44450">
                <a:solidFill>
                  <a:schemeClr val="accent1">
                    <a:lumMod val="40000"/>
                    <a:lumOff val="60000"/>
                  </a:schemeClr>
                </a:solidFill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748712" cy="1412776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Funciones - Contar 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260648"/>
            <a:ext cx="1000125" cy="1096962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grpSp>
        <p:nvGrpSpPr>
          <p:cNvPr id="2" name="6 Grupo"/>
          <p:cNvGrpSpPr/>
          <p:nvPr/>
        </p:nvGrpSpPr>
        <p:grpSpPr>
          <a:xfrm>
            <a:off x="467544" y="1412776"/>
            <a:ext cx="8424862" cy="5070475"/>
            <a:chOff x="468313" y="1628775"/>
            <a:chExt cx="8424862" cy="5070475"/>
          </a:xfrm>
        </p:grpSpPr>
        <p:pic>
          <p:nvPicPr>
            <p:cNvPr id="30723" name="Picture 7"/>
            <p:cNvPicPr>
              <a:picLocks noChangeAspect="1" noChangeArrowheads="1"/>
            </p:cNvPicPr>
            <p:nvPr/>
          </p:nvPicPr>
          <p:blipFill>
            <a:blip r:embed="rId3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468313" y="1628775"/>
              <a:ext cx="8424862" cy="5070475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30724" name="Picture 8"/>
            <p:cNvPicPr>
              <a:picLocks noChangeAspect="1" noChangeArrowheads="1"/>
            </p:cNvPicPr>
            <p:nvPr/>
          </p:nvPicPr>
          <p:blipFill>
            <a:blip r:embed="rId4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3059113" y="4724400"/>
              <a:ext cx="2965450" cy="927100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33793" name="Picture 1"/>
            <p:cNvPicPr>
              <a:picLocks noChangeAspect="1" noChangeArrowheads="1"/>
            </p:cNvPicPr>
            <p:nvPr/>
          </p:nvPicPr>
          <p:blipFill>
            <a:blip r:embed="rId5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2195736" y="4149079"/>
              <a:ext cx="6264696" cy="1584151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964612" cy="1412875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 CONTARA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13" y="214313"/>
            <a:ext cx="1000125" cy="1096962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grpSp>
        <p:nvGrpSpPr>
          <p:cNvPr id="2" name="6 Grupo"/>
          <p:cNvGrpSpPr/>
          <p:nvPr/>
        </p:nvGrpSpPr>
        <p:grpSpPr>
          <a:xfrm>
            <a:off x="0" y="1557338"/>
            <a:ext cx="9144000" cy="5108575"/>
            <a:chOff x="323850" y="1557338"/>
            <a:chExt cx="8424863" cy="5108575"/>
          </a:xfrm>
        </p:grpSpPr>
        <p:pic>
          <p:nvPicPr>
            <p:cNvPr id="31747" name="Picture 5"/>
            <p:cNvPicPr>
              <a:picLocks noChangeAspect="1" noChangeArrowheads="1"/>
            </p:cNvPicPr>
            <p:nvPr/>
          </p:nvPicPr>
          <p:blipFill>
            <a:blip r:embed="rId3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323850" y="1557338"/>
              <a:ext cx="8424863" cy="5108575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31748" name="Picture 6"/>
            <p:cNvPicPr>
              <a:picLocks noChangeAspect="1" noChangeArrowheads="1"/>
            </p:cNvPicPr>
            <p:nvPr/>
          </p:nvPicPr>
          <p:blipFill>
            <a:blip r:embed="rId4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2916238" y="4724400"/>
              <a:ext cx="3662362" cy="442913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32769" name="Picture 1"/>
            <p:cNvPicPr>
              <a:picLocks noChangeAspect="1" noChangeArrowheads="1"/>
            </p:cNvPicPr>
            <p:nvPr/>
          </p:nvPicPr>
          <p:blipFill>
            <a:blip r:embed="rId5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1403648" y="4077072"/>
              <a:ext cx="7088288" cy="1080120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1381994"/>
          </a:xfrm>
          <a:solidFill>
            <a:srgbClr val="008000"/>
          </a:solidFill>
          <a:ln w="9525" cap="flat" algn="ctr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 smtClean="0">
                <a:solidFill>
                  <a:srgbClr val="FFFF99"/>
                </a:solidFill>
                <a:latin typeface="Arial Rounded MT Bold" pitchFamily="34" charset="0"/>
              </a:rPr>
              <a:t>FUNCION CONTAR.BLANCO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75" y="0"/>
            <a:ext cx="1000125" cy="1096962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grpSp>
        <p:nvGrpSpPr>
          <p:cNvPr id="2" name="6 Grupo"/>
          <p:cNvGrpSpPr/>
          <p:nvPr/>
        </p:nvGrpSpPr>
        <p:grpSpPr>
          <a:xfrm>
            <a:off x="0" y="1412776"/>
            <a:ext cx="9144000" cy="5445224"/>
            <a:chOff x="0" y="1412776"/>
            <a:chExt cx="9144000" cy="5184576"/>
          </a:xfrm>
        </p:grpSpPr>
        <p:pic>
          <p:nvPicPr>
            <p:cNvPr id="32771" name="Picture 5"/>
            <p:cNvPicPr>
              <a:picLocks noChangeAspect="1" noChangeArrowheads="1"/>
            </p:cNvPicPr>
            <p:nvPr/>
          </p:nvPicPr>
          <p:blipFill>
            <a:blip r:embed="rId3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0" y="1412776"/>
              <a:ext cx="9144000" cy="5184576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31745" name="Picture 1"/>
            <p:cNvPicPr>
              <a:picLocks noChangeAspect="1" noChangeArrowheads="1"/>
            </p:cNvPicPr>
            <p:nvPr/>
          </p:nvPicPr>
          <p:blipFill>
            <a:blip r:embed="rId4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827584" y="3743856"/>
              <a:ext cx="7992888" cy="723131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676455" cy="1341438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Funciones - Promedio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75" y="0"/>
            <a:ext cx="1000125" cy="1096962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grpSp>
        <p:nvGrpSpPr>
          <p:cNvPr id="2" name="5 Grupo"/>
          <p:cNvGrpSpPr/>
          <p:nvPr/>
        </p:nvGrpSpPr>
        <p:grpSpPr>
          <a:xfrm>
            <a:off x="0" y="1557338"/>
            <a:ext cx="9144000" cy="5124450"/>
            <a:chOff x="323850" y="1557338"/>
            <a:chExt cx="8424863" cy="5124450"/>
          </a:xfrm>
        </p:grpSpPr>
        <p:pic>
          <p:nvPicPr>
            <p:cNvPr id="33795" name="Picture 7"/>
            <p:cNvPicPr>
              <a:picLocks noChangeAspect="1" noChangeArrowheads="1"/>
            </p:cNvPicPr>
            <p:nvPr/>
          </p:nvPicPr>
          <p:blipFill>
            <a:blip r:embed="rId3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323850" y="1557338"/>
              <a:ext cx="8424863" cy="5124450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31745" name="Picture 1"/>
            <p:cNvPicPr>
              <a:picLocks noChangeAspect="1" noChangeArrowheads="1"/>
            </p:cNvPicPr>
            <p:nvPr/>
          </p:nvPicPr>
          <p:blipFill>
            <a:blip r:embed="rId4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1547664" y="4509120"/>
              <a:ext cx="6696744" cy="576064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748712" cy="13716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Funciones - Max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13" y="214313"/>
            <a:ext cx="1000125" cy="1096962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grpSp>
        <p:nvGrpSpPr>
          <p:cNvPr id="2" name="5 Grupo"/>
          <p:cNvGrpSpPr/>
          <p:nvPr/>
        </p:nvGrpSpPr>
        <p:grpSpPr>
          <a:xfrm>
            <a:off x="0" y="1484784"/>
            <a:ext cx="8892480" cy="5373216"/>
            <a:chOff x="323528" y="1484784"/>
            <a:chExt cx="8280400" cy="5021263"/>
          </a:xfrm>
        </p:grpSpPr>
        <p:pic>
          <p:nvPicPr>
            <p:cNvPr id="34819" name="Picture 7"/>
            <p:cNvPicPr>
              <a:picLocks noChangeAspect="1" noChangeArrowheads="1"/>
            </p:cNvPicPr>
            <p:nvPr/>
          </p:nvPicPr>
          <p:blipFill>
            <a:blip r:embed="rId3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323528" y="1484784"/>
              <a:ext cx="8280400" cy="5021263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30721" name="Picture 1"/>
            <p:cNvPicPr>
              <a:picLocks noChangeAspect="1" noChangeArrowheads="1"/>
            </p:cNvPicPr>
            <p:nvPr/>
          </p:nvPicPr>
          <p:blipFill>
            <a:blip r:embed="rId4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1187624" y="4221088"/>
              <a:ext cx="7128792" cy="1008112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351838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Funciones - </a:t>
            </a:r>
            <a:r>
              <a:rPr lang="es-ES_tradnl" b="1" i="1" dirty="0" err="1" smtClean="0">
                <a:solidFill>
                  <a:srgbClr val="FFFF99"/>
                </a:solidFill>
                <a:latin typeface="Arial Rounded MT Bold" pitchFamily="34" charset="0"/>
              </a:rPr>
              <a:t>Min</a:t>
            </a:r>
            <a:endParaRPr lang="es-ES_tradnl" b="1" i="1" dirty="0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13" y="214313"/>
            <a:ext cx="1000125" cy="1096962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3" cstate="print">
            <a:lum bright="-31000"/>
          </a:blip>
          <a:srcRect/>
          <a:stretch>
            <a:fillRect/>
          </a:stretch>
        </p:blipFill>
        <p:spPr bwMode="auto">
          <a:xfrm>
            <a:off x="0" y="1724025"/>
            <a:ext cx="9144000" cy="5133975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8545" name="Picture 1"/>
          <p:cNvPicPr>
            <a:picLocks noChangeAspect="1" noChangeArrowheads="1"/>
          </p:cNvPicPr>
          <p:nvPr/>
        </p:nvPicPr>
        <p:blipFill>
          <a:blip r:embed="rId4" cstate="print">
            <a:lum bright="-31000"/>
          </a:blip>
          <a:srcRect/>
          <a:stretch>
            <a:fillRect/>
          </a:stretch>
        </p:blipFill>
        <p:spPr bwMode="auto">
          <a:xfrm>
            <a:off x="1619672" y="4725144"/>
            <a:ext cx="6950337" cy="720080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Formulas (=)</a:t>
            </a:r>
            <a:endParaRPr lang="es-ES" b="1" i="1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34400" cy="5105400"/>
          </a:xfrm>
          <a:solidFill>
            <a:srgbClr val="008000"/>
          </a:solidFill>
          <a:ln>
            <a:solidFill>
              <a:srgbClr val="FFFF00"/>
            </a:solidFill>
          </a:ln>
        </p:spPr>
        <p:txBody>
          <a:bodyPr/>
          <a:lstStyle/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400" b="1" i="1" dirty="0" smtClean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=</a:t>
            </a:r>
            <a:r>
              <a:rPr lang="es-AR" sz="2800" b="1" i="1" dirty="0" smtClean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Ingresos - Egresos</a:t>
            </a: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		</a:t>
            </a:r>
          </a:p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Efectuar la resta entre los valores representados por los </a:t>
            </a:r>
            <a:r>
              <a:rPr lang="es-AR" sz="28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rPr>
              <a:t>nombres</a:t>
            </a: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 de las celdas.</a:t>
            </a:r>
            <a:endParaRPr lang="es-ES" sz="2800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800" b="1" i="1" dirty="0" smtClean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+(A1+B1+C1+D1)/4	</a:t>
            </a:r>
          </a:p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800" b="1" i="1" dirty="0" smtClean="0">
                <a:solidFill>
                  <a:srgbClr val="99FF99"/>
                </a:solidFill>
                <a:latin typeface="Arial" charset="0"/>
                <a:cs typeface="Times New Roman" pitchFamily="18" charset="0"/>
              </a:rPr>
              <a:t>Obtener el </a:t>
            </a:r>
            <a:r>
              <a:rPr lang="es-AR" sz="2800" b="1" i="1" dirty="0" smtClean="0">
                <a:solidFill>
                  <a:srgbClr val="99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Times New Roman" pitchFamily="18" charset="0"/>
              </a:rPr>
              <a:t>promedio</a:t>
            </a:r>
            <a:r>
              <a:rPr lang="es-AR" sz="2800" b="1" i="1" dirty="0" smtClean="0">
                <a:solidFill>
                  <a:srgbClr val="99FF99"/>
                </a:solidFill>
                <a:latin typeface="Arial" charset="0"/>
                <a:cs typeface="Times New Roman" pitchFamily="18" charset="0"/>
              </a:rPr>
              <a:t> de los cuatro valores de las celdas A1 a la D1.</a:t>
            </a: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 </a:t>
            </a:r>
            <a:endParaRPr lang="es-ES" sz="2800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 </a:t>
            </a:r>
            <a:endParaRPr lang="es-ES" sz="2800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800" b="1" i="1" dirty="0" smtClean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= (20/5) + 100	</a:t>
            </a:r>
          </a:p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Esta expresión está compuesta por valores constantes, en vez de referencias a celdas.</a:t>
            </a:r>
            <a:endParaRPr lang="es-ES" sz="2400" b="1" i="1" dirty="0" smtClean="0">
              <a:solidFill>
                <a:srgbClr val="FFFF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23555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4" y="0"/>
            <a:ext cx="8893175" cy="1476375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Funciones - Entero</a:t>
            </a:r>
          </a:p>
        </p:txBody>
      </p:sp>
      <p:pic>
        <p:nvPicPr>
          <p:cNvPr id="35843" name="Picture 6"/>
          <p:cNvPicPr>
            <a:picLocks noChangeAspect="1" noChangeArrowheads="1"/>
          </p:cNvPicPr>
          <p:nvPr/>
        </p:nvPicPr>
        <p:blipFill>
          <a:blip r:embed="rId2" cstate="print">
            <a:lum bright="-31000"/>
          </a:blip>
          <a:srcRect/>
          <a:stretch>
            <a:fillRect/>
          </a:stretch>
        </p:blipFill>
        <p:spPr bwMode="auto">
          <a:xfrm>
            <a:off x="250825" y="1844675"/>
            <a:ext cx="8893175" cy="4752975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35844" name="Picture 7"/>
          <p:cNvPicPr>
            <a:picLocks noChangeAspect="1" noChangeArrowheads="1"/>
          </p:cNvPicPr>
          <p:nvPr/>
        </p:nvPicPr>
        <p:blipFill>
          <a:blip r:embed="rId3" cstate="print">
            <a:lum bright="-31000"/>
          </a:blip>
          <a:srcRect/>
          <a:stretch>
            <a:fillRect/>
          </a:stretch>
        </p:blipFill>
        <p:spPr bwMode="auto">
          <a:xfrm>
            <a:off x="7554913" y="2133600"/>
            <a:ext cx="1589087" cy="3744913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3584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260648"/>
            <a:ext cx="928687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0"/>
            <a:ext cx="8642350" cy="1484784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Funciones - ABS</a:t>
            </a:r>
          </a:p>
        </p:txBody>
      </p:sp>
      <p:pic>
        <p:nvPicPr>
          <p:cNvPr id="34819" name="Picture 8"/>
          <p:cNvPicPr>
            <a:picLocks noChangeAspect="1" noChangeArrowheads="1"/>
          </p:cNvPicPr>
          <p:nvPr/>
        </p:nvPicPr>
        <p:blipFill>
          <a:blip r:embed="rId2" cstate="print">
            <a:lum bright="-31000"/>
          </a:blip>
          <a:srcRect/>
          <a:stretch>
            <a:fillRect/>
          </a:stretch>
        </p:blipFill>
        <p:spPr bwMode="auto">
          <a:xfrm>
            <a:off x="323850" y="1700213"/>
            <a:ext cx="8569325" cy="4824412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34820" name="Picture 9"/>
          <p:cNvPicPr>
            <a:picLocks noChangeAspect="1" noChangeArrowheads="1"/>
          </p:cNvPicPr>
          <p:nvPr/>
        </p:nvPicPr>
        <p:blipFill>
          <a:blip r:embed="rId3" cstate="print">
            <a:lum bright="-31000"/>
          </a:blip>
          <a:srcRect/>
          <a:stretch>
            <a:fillRect/>
          </a:stretch>
        </p:blipFill>
        <p:spPr bwMode="auto">
          <a:xfrm>
            <a:off x="395288" y="2636838"/>
            <a:ext cx="8424862" cy="587375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3482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9563" y="285750"/>
            <a:ext cx="928687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28600"/>
            <a:ext cx="8286750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Funciones - SI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13" y="214313"/>
            <a:ext cx="1000125" cy="1096962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 cstate="print">
            <a:lum bright="-31000"/>
          </a:blip>
          <a:srcRect/>
          <a:stretch>
            <a:fillRect/>
          </a:stretch>
        </p:blipFill>
        <p:spPr bwMode="auto">
          <a:xfrm>
            <a:off x="323528" y="1556792"/>
            <a:ext cx="8568952" cy="4968552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Funciones – SI - ejemplos</a:t>
            </a:r>
            <a:endParaRPr lang="es-ES" b="1" i="1" dirty="0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34400" cy="5105400"/>
          </a:xfrm>
          <a:solidFill>
            <a:srgbClr val="008000"/>
          </a:solidFill>
          <a:ln>
            <a:solidFill>
              <a:srgbClr val="FFFF00"/>
            </a:solidFill>
          </a:ln>
        </p:spPr>
        <p:txBody>
          <a:bodyPr/>
          <a:lstStyle/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800" b="1" i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=SI (A6 &lt; 150 ; “Hacer Pedido”;””)</a:t>
            </a:r>
            <a:r>
              <a:rPr lang="es-AR" sz="2800" b="1" i="1" dirty="0" smtClean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	</a:t>
            </a:r>
          </a:p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Si en la Celda A6 la cantidad es &lt;150 aparece “Hacer Pedido”; de lo contrario no aparece nada. </a:t>
            </a:r>
          </a:p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800" b="1" i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=SI(A1&gt;100;A1*5%;0)</a:t>
            </a:r>
            <a:r>
              <a:rPr lang="es-AR" sz="2800" b="1" i="1" dirty="0" smtClean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	</a:t>
            </a:r>
          </a:p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800" b="1" i="1" dirty="0" smtClean="0">
                <a:solidFill>
                  <a:srgbClr val="99FF99"/>
                </a:solidFill>
                <a:latin typeface="Arial" charset="0"/>
                <a:cs typeface="Times New Roman" pitchFamily="18" charset="0"/>
              </a:rPr>
              <a:t>Si en la Celda A1 el monto es mayor a 100, le calcula 5 % de recargo, de lo contrario  coloca 0.</a:t>
            </a: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 </a:t>
            </a:r>
            <a:endParaRPr lang="es-ES" sz="2800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 </a:t>
            </a:r>
            <a:r>
              <a:rPr lang="es-AR" sz="2800" b="1" i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=SI (A1&gt;=</a:t>
            </a: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(</a:t>
            </a:r>
            <a:r>
              <a:rPr lang="es-AR" sz="2800" b="1" i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B1*21%</a:t>
            </a: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)</a:t>
            </a:r>
            <a:r>
              <a:rPr lang="es-AR" sz="2800" b="1" i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;”Aumentó”;”No Aumento”)  </a:t>
            </a: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Si la Celda A1 es &gt;= que el 21% de B1 informa “Aumentó”, de lo contrario “No Aumentó”.</a:t>
            </a:r>
            <a:endParaRPr lang="es-ES" sz="2400" b="1" i="1" dirty="0" smtClean="0">
              <a:solidFill>
                <a:srgbClr val="FFFF00"/>
              </a:solidFill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75" y="0"/>
            <a:ext cx="1000125" cy="1096962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23555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Funciones – SI - ejemplos</a:t>
            </a:r>
            <a:endParaRPr lang="es-ES" b="1" i="1" dirty="0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5111898"/>
          </a:xfrm>
          <a:solidFill>
            <a:srgbClr val="008000"/>
          </a:solidFill>
          <a:ln>
            <a:solidFill>
              <a:srgbClr val="FFFF00"/>
            </a:solidFill>
          </a:ln>
        </p:spPr>
        <p:txBody>
          <a:bodyPr/>
          <a:lstStyle/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800" b="1" i="1" dirty="0" smtClean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=SI(A1&lt;FECHA</a:t>
            </a: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(</a:t>
            </a:r>
            <a:r>
              <a:rPr lang="es-AR" sz="2800" b="1" i="1" dirty="0" smtClean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2013;03;01</a:t>
            </a: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)</a:t>
            </a:r>
            <a:r>
              <a:rPr lang="es-AR" sz="2800" b="1" i="1" dirty="0" smtClean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;”VENCIDO”;”OK”)</a:t>
            </a:r>
            <a:endParaRPr lang="es-AR" sz="2800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Si la fecha de A1 es menor q 01/03/13 informa “Vencido”; sino informa “OK”</a:t>
            </a:r>
          </a:p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800" b="1" i="1" dirty="0" smtClean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=SI (A1&lt;HOY();”VENCIDO”;”OK”)  </a:t>
            </a:r>
          </a:p>
          <a:p>
            <a:pPr indent="-60325" algn="just">
              <a:lnSpc>
                <a:spcPct val="90000"/>
              </a:lnSpc>
              <a:buNone/>
              <a:defRPr/>
            </a:pP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 Si la fecha de A1 es menor q la fecha de sistema  informa “Vencido”; sino informa “OK”</a:t>
            </a:r>
          </a:p>
          <a:p>
            <a:pPr indent="-60325" algn="just">
              <a:lnSpc>
                <a:spcPct val="90000"/>
              </a:lnSpc>
              <a:buFontTx/>
              <a:buNone/>
              <a:defRPr/>
            </a:pPr>
            <a:endParaRPr lang="es-ES" sz="2400" b="1" i="1" dirty="0" smtClean="0">
              <a:solidFill>
                <a:srgbClr val="FFFF00"/>
              </a:solidFill>
              <a:latin typeface="Arial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800" b="1" i="1" dirty="0" smtClean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=SI(A1&gt;SUMA(B9:F9)*15%;”Aumentó”; “Igual”)</a:t>
            </a:r>
          </a:p>
          <a:p>
            <a:pPr indent="-60325" algn="just">
              <a:lnSpc>
                <a:spcPct val="90000"/>
              </a:lnSpc>
              <a:buFontTx/>
              <a:buNone/>
              <a:defRPr/>
            </a:pP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Si es mayor q el 15 % de la suma del rango informa “Aumentó”; sino informa “Igual”  </a:t>
            </a:r>
            <a:endParaRPr lang="es-ES" sz="2400" b="1" i="1" dirty="0" smtClean="0">
              <a:solidFill>
                <a:srgbClr val="FFFF00"/>
              </a:solidFill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75" y="0"/>
            <a:ext cx="1000125" cy="1096962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23555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75687" cy="140335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Funciones - Sumar Si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 cstate="print">
            <a:lum bright="-31000"/>
          </a:blip>
          <a:srcRect/>
          <a:stretch>
            <a:fillRect/>
          </a:stretch>
        </p:blipFill>
        <p:spPr bwMode="auto">
          <a:xfrm>
            <a:off x="539750" y="1628775"/>
            <a:ext cx="8135938" cy="4968875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3789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4005263"/>
            <a:ext cx="3960813" cy="341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789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975" y="4437063"/>
            <a:ext cx="611981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789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975" y="5084763"/>
            <a:ext cx="6119813" cy="46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789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43875" y="0"/>
            <a:ext cx="1000125" cy="1096962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4" y="0"/>
            <a:ext cx="8893175" cy="1556792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Funciones - Contar Si</a:t>
            </a:r>
          </a:p>
        </p:txBody>
      </p:sp>
      <p:pic>
        <p:nvPicPr>
          <p:cNvPr id="38915" name="Picture 7"/>
          <p:cNvPicPr>
            <a:picLocks noChangeAspect="1" noChangeArrowheads="1"/>
          </p:cNvPicPr>
          <p:nvPr/>
        </p:nvPicPr>
        <p:blipFill>
          <a:blip r:embed="rId2" cstate="print">
            <a:lum bright="-31000"/>
          </a:blip>
          <a:srcRect/>
          <a:stretch>
            <a:fillRect/>
          </a:stretch>
        </p:blipFill>
        <p:spPr bwMode="auto">
          <a:xfrm>
            <a:off x="179388" y="1700213"/>
            <a:ext cx="8964612" cy="4999037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38916" name="Picture 8"/>
          <p:cNvPicPr>
            <a:picLocks noChangeAspect="1" noChangeArrowheads="1"/>
          </p:cNvPicPr>
          <p:nvPr/>
        </p:nvPicPr>
        <p:blipFill>
          <a:blip r:embed="rId3" cstate="print">
            <a:lum bright="-31000"/>
          </a:blip>
          <a:srcRect/>
          <a:stretch>
            <a:fillRect/>
          </a:stretch>
        </p:blipFill>
        <p:spPr bwMode="auto">
          <a:xfrm>
            <a:off x="2051050" y="4941888"/>
            <a:ext cx="62658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Rectangle 9"/>
          <p:cNvSpPr>
            <a:spLocks noChangeArrowheads="1"/>
          </p:cNvSpPr>
          <p:nvPr/>
        </p:nvSpPr>
        <p:spPr bwMode="auto">
          <a:xfrm>
            <a:off x="1908175" y="4292600"/>
            <a:ext cx="6264275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8918" name="Rectangle 10"/>
          <p:cNvSpPr>
            <a:spLocks noChangeArrowheads="1"/>
          </p:cNvSpPr>
          <p:nvPr/>
        </p:nvSpPr>
        <p:spPr bwMode="auto">
          <a:xfrm>
            <a:off x="1908175" y="4941888"/>
            <a:ext cx="6264275" cy="57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389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260648"/>
            <a:ext cx="1000125" cy="1096962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6975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FUNCION HOY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2" cstate="print">
            <a:lum bright="-31000"/>
          </a:blip>
          <a:srcRect/>
          <a:stretch>
            <a:fillRect/>
          </a:stretch>
        </p:blipFill>
        <p:spPr bwMode="auto">
          <a:xfrm>
            <a:off x="179388" y="1268760"/>
            <a:ext cx="8964612" cy="5329237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3686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0"/>
            <a:ext cx="928687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 AHORA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 cstate="print">
            <a:lum bright="-31000"/>
          </a:blip>
          <a:srcRect/>
          <a:stretch>
            <a:fillRect/>
          </a:stretch>
        </p:blipFill>
        <p:spPr bwMode="auto">
          <a:xfrm>
            <a:off x="0" y="1268413"/>
            <a:ext cx="9144000" cy="5589587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3789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0"/>
            <a:ext cx="928687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25538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 </a:t>
            </a:r>
            <a:r>
              <a:rPr lang="es-AR" b="1" i="1" smtClean="0">
                <a:solidFill>
                  <a:srgbClr val="FFFF99"/>
                </a:solidFill>
                <a:latin typeface="Arial Rounded MT Bold" pitchFamily="34" charset="0"/>
                <a:ea typeface="MS Mincho" pitchFamily="49" charset="-128"/>
              </a:rPr>
              <a:t>DIAS360</a:t>
            </a:r>
            <a:r>
              <a:rPr lang="es-AR" b="1" i="1" smtClean="0">
                <a:solidFill>
                  <a:srgbClr val="FFFF99"/>
                </a:solidFill>
                <a:latin typeface="Arial Rounded MT Bold" pitchFamily="34" charset="0"/>
              </a:rPr>
              <a:t> </a:t>
            </a:r>
            <a:endParaRPr lang="es-ES_tradnl" b="1" i="1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2347913" y="2119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2" cstate="print">
            <a:lum bright="-31000"/>
          </a:blip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3" cstate="print">
            <a:lum bright="-31000"/>
          </a:blip>
          <a:srcRect/>
          <a:stretch>
            <a:fillRect/>
          </a:stretch>
        </p:blipFill>
        <p:spPr bwMode="auto">
          <a:xfrm>
            <a:off x="0" y="4005263"/>
            <a:ext cx="5076825" cy="2682875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4" cstate="print">
            <a:lum bright="-31000"/>
          </a:blip>
          <a:srcRect/>
          <a:stretch>
            <a:fillRect/>
          </a:stretch>
        </p:blipFill>
        <p:spPr bwMode="auto">
          <a:xfrm>
            <a:off x="5076825" y="4005263"/>
            <a:ext cx="4067175" cy="1336675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3891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5313" y="0"/>
            <a:ext cx="928687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72400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Formulas (=)</a:t>
            </a:r>
            <a:b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</a:br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Operadores</a:t>
            </a:r>
            <a:endParaRPr lang="es-ES" b="1" i="1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054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pPr indent="-60325" algn="just">
              <a:lnSpc>
                <a:spcPct val="90000"/>
              </a:lnSpc>
              <a:buFontTx/>
              <a:buNone/>
            </a:pP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Especifican la operación que se quiere efectuar, como ser, una suma, una resta, etc. </a:t>
            </a:r>
          </a:p>
          <a:p>
            <a:pPr indent="-60325" algn="just">
              <a:lnSpc>
                <a:spcPct val="90000"/>
              </a:lnSpc>
              <a:buFontTx/>
              <a:buNone/>
            </a:pPr>
            <a:r>
              <a:rPr lang="es-AR" sz="2800" b="1" i="1" dirty="0" smtClean="0">
                <a:solidFill>
                  <a:srgbClr val="99FF99"/>
                </a:solidFill>
                <a:latin typeface="Arial" charset="0"/>
                <a:cs typeface="Times New Roman" pitchFamily="18" charset="0"/>
              </a:rPr>
              <a:t>La mayoría de los operadores se utilizan entre dos expresiones , como por ejemplo: a + b, donde a y b son expresiones que producen un resultado, como ser una dirección de una celda, un valor constante o el resultado de otro conjunto de operaciones.</a:t>
            </a:r>
          </a:p>
          <a:p>
            <a:pPr indent="-60325" algn="just">
              <a:lnSpc>
                <a:spcPct val="90000"/>
              </a:lnSpc>
              <a:buFontTx/>
              <a:buNone/>
            </a:pPr>
            <a:r>
              <a:rPr lang="es-AR" sz="2800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Tipos de Operadores : </a:t>
            </a:r>
          </a:p>
          <a:p>
            <a:pPr marL="819150" lvl="1" algn="just">
              <a:lnSpc>
                <a:spcPct val="90000"/>
              </a:lnSpc>
              <a:buFontTx/>
              <a:buChar char="•"/>
            </a:pPr>
            <a:r>
              <a:rPr lang="es-ES_tradnl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Operadores Aritméticos</a:t>
            </a:r>
          </a:p>
          <a:p>
            <a:pPr marL="819150" lvl="1" algn="just">
              <a:lnSpc>
                <a:spcPct val="90000"/>
              </a:lnSpc>
              <a:buFontTx/>
              <a:buChar char="•"/>
            </a:pPr>
            <a:r>
              <a:rPr lang="es-ES_tradnl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Operadores Lógicos</a:t>
            </a:r>
            <a:endParaRPr lang="es-ES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181600"/>
          </a:xfrm>
          <a:solidFill>
            <a:srgbClr val="008000"/>
          </a:solidFill>
          <a:ln w="76200"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pPr fontAlgn="b">
              <a:buFontTx/>
              <a:buNone/>
              <a:defRPr/>
            </a:pPr>
            <a:r>
              <a:rPr lang="es-ES" sz="4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= SIFECHA (FA ; FR ; UNIDAD)</a:t>
            </a:r>
          </a:p>
          <a:p>
            <a:pPr lvl="1" fontAlgn="b">
              <a:buFontTx/>
              <a:buNone/>
              <a:defRPr/>
            </a:pPr>
            <a:r>
              <a:rPr lang="es-ES" sz="4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FA : FECHA ANTIGUA</a:t>
            </a:r>
          </a:p>
          <a:p>
            <a:pPr lvl="1" fontAlgn="b">
              <a:buFontTx/>
              <a:buNone/>
              <a:defRPr/>
            </a:pPr>
            <a:r>
              <a:rPr lang="es-ES" sz="4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FR : FECHA RECIENTE</a:t>
            </a:r>
          </a:p>
          <a:p>
            <a:pPr lvl="1" fontAlgn="b">
              <a:buFontTx/>
              <a:buNone/>
              <a:defRPr/>
            </a:pPr>
            <a:r>
              <a:rPr lang="es-ES" sz="4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UNIDAD :    </a:t>
            </a:r>
            <a:r>
              <a:rPr lang="es-ES" sz="40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                   </a:t>
            </a:r>
            <a:r>
              <a:rPr lang="es-ES" sz="4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“</a:t>
            </a:r>
            <a:r>
              <a:rPr lang="es-ES" sz="4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y”    : Año</a:t>
            </a:r>
          </a:p>
          <a:p>
            <a:pPr lvl="2" fontAlgn="b">
              <a:buFontTx/>
              <a:buNone/>
              <a:defRPr/>
            </a:pPr>
            <a:r>
              <a:rPr lang="es-ES" sz="4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                                  “d</a:t>
            </a:r>
            <a:r>
              <a:rPr lang="es-ES" sz="4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”   : Día</a:t>
            </a:r>
          </a:p>
          <a:p>
            <a:pPr lvl="2" fontAlgn="b">
              <a:buFontTx/>
              <a:buNone/>
              <a:defRPr/>
            </a:pPr>
            <a:r>
              <a:rPr lang="es-ES" sz="4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                                  “</a:t>
            </a:r>
            <a:r>
              <a:rPr lang="es-ES" sz="4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m” :  Mes</a:t>
            </a:r>
            <a:r>
              <a:rPr lang="es-E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569325" cy="1412875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" b="1" i="1" smtClean="0">
                <a:solidFill>
                  <a:srgbClr val="FFFF99"/>
                </a:solidFill>
                <a:latin typeface="Arial Rounded MT Bold" pitchFamily="34" charset="0"/>
              </a:rPr>
              <a:t>FUNCION SIFECHA</a:t>
            </a:r>
          </a:p>
        </p:txBody>
      </p:sp>
      <p:pic>
        <p:nvPicPr>
          <p:cNvPr id="3994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688" y="214313"/>
            <a:ext cx="928687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71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 animBg="1"/>
      <p:bldP spid="399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" b="1" i="1" smtClean="0">
                <a:solidFill>
                  <a:srgbClr val="FFFF99"/>
                </a:solidFill>
                <a:latin typeface="Arial Rounded MT Bold" pitchFamily="34" charset="0"/>
              </a:rPr>
              <a:t>FUNCION SIFECHA</a:t>
            </a:r>
            <a:endParaRPr lang="es-AR" b="1" i="1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341438"/>
            <a:ext cx="8207375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 cstate="print">
            <a:lum bright="-31000"/>
          </a:blip>
          <a:srcRect/>
          <a:stretch>
            <a:fillRect/>
          </a:stretch>
        </p:blipFill>
        <p:spPr bwMode="auto">
          <a:xfrm>
            <a:off x="1692275" y="3216275"/>
            <a:ext cx="5616575" cy="3641725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4096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38" y="142875"/>
            <a:ext cx="928687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85225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Funciones - BUSCARV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4"/>
            <a:ext cx="9144000" cy="5112568"/>
          </a:xfrm>
          <a:solidFill>
            <a:srgbClr val="008000"/>
          </a:solidFill>
          <a:ln w="76200" cap="flat" algn="ctr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indent="0" algn="just">
              <a:spcBef>
                <a:spcPct val="0"/>
              </a:spcBef>
            </a:pPr>
            <a:r>
              <a:rPr lang="es-ES" sz="3600" b="1" i="1" dirty="0" smtClean="0">
                <a:solidFill>
                  <a:srgbClr val="FFFF99"/>
                </a:solidFill>
                <a:latin typeface="Arial Rounded MT Bold" pitchFamily="34" charset="0"/>
              </a:rPr>
              <a:t>Es una Función de Búsqueda de datos.</a:t>
            </a:r>
          </a:p>
          <a:p>
            <a:pPr marL="0" indent="0" algn="just">
              <a:spcBef>
                <a:spcPct val="0"/>
              </a:spcBef>
            </a:pPr>
            <a:r>
              <a:rPr lang="es-ES" sz="3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Busca en la primer columna de una tabla un valor coincidente con en primer argumento.</a:t>
            </a:r>
          </a:p>
          <a:p>
            <a:pPr marL="0" indent="0" algn="just">
              <a:spcBef>
                <a:spcPct val="0"/>
              </a:spcBef>
            </a:pPr>
            <a:r>
              <a:rPr lang="es-ES" sz="3600" b="1" i="1" dirty="0" smtClean="0">
                <a:solidFill>
                  <a:srgbClr val="FFFF99"/>
                </a:solidFill>
                <a:latin typeface="Arial Rounded MT Bold" pitchFamily="34" charset="0"/>
              </a:rPr>
              <a:t>Si el valor es coincidente devuelve el valor asociado y coincidente en fila de acuerdo a la columna indicada.</a:t>
            </a:r>
          </a:p>
          <a:p>
            <a:pPr marL="0" indent="0" algn="just">
              <a:spcBef>
                <a:spcPct val="0"/>
              </a:spcBef>
            </a:pPr>
            <a:r>
              <a:rPr lang="es-AR" sz="3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Se recomienda que la Tabla sea una Referencia Absoluta.</a:t>
            </a:r>
            <a:endParaRPr lang="es-ES" sz="3600" b="1" i="1" dirty="0" smtClean="0">
              <a:solidFill>
                <a:schemeClr val="accent1">
                  <a:lumMod val="40000"/>
                  <a:lumOff val="6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205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928688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052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85225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Funciones - BUSCARV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4"/>
            <a:ext cx="9144000" cy="5373216"/>
          </a:xfrm>
          <a:solidFill>
            <a:srgbClr val="008000"/>
          </a:solidFill>
          <a:ln w="76200" cap="flat" algn="ctr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indent="0" algn="just">
              <a:spcBef>
                <a:spcPct val="0"/>
              </a:spcBef>
            </a:pPr>
            <a:r>
              <a:rPr lang="es-ES" sz="3600" b="1" i="1" dirty="0" smtClean="0">
                <a:solidFill>
                  <a:srgbClr val="CCFF66"/>
                </a:solidFill>
                <a:latin typeface="Arial Rounded MT Bold" pitchFamily="34" charset="0"/>
              </a:rPr>
              <a:t>Cuarto Argumento :  (Valor Lógico)</a:t>
            </a:r>
          </a:p>
          <a:p>
            <a:pPr marL="0" indent="0" algn="just">
              <a:spcBef>
                <a:spcPct val="0"/>
              </a:spcBef>
            </a:pPr>
            <a:r>
              <a:rPr lang="es-ES" sz="3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Es Opcional - Si se Omite Asume Verdadero.</a:t>
            </a:r>
          </a:p>
          <a:p>
            <a:pPr marL="400050" lvl="1" indent="0" algn="just">
              <a:spcBef>
                <a:spcPct val="0"/>
              </a:spcBef>
            </a:pPr>
            <a:r>
              <a:rPr lang="es-ES" sz="3200" b="1" i="1" dirty="0" smtClean="0">
                <a:solidFill>
                  <a:srgbClr val="CC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Verdadero / 1 : </a:t>
            </a:r>
            <a:r>
              <a:rPr lang="es-ES" sz="3200" b="1" i="1" dirty="0" smtClean="0">
                <a:solidFill>
                  <a:srgbClr val="CCFF66"/>
                </a:solidFill>
                <a:latin typeface="Arial Rounded MT Bold" pitchFamily="34" charset="0"/>
              </a:rPr>
              <a:t>Primera columna de búsqueda Debe estar Ordenada en forma Ascendente (Verdadero) y Para </a:t>
            </a:r>
            <a:r>
              <a:rPr lang="es-ES" sz="32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Búsqueda Aproximadas. </a:t>
            </a:r>
          </a:p>
          <a:p>
            <a:pPr marL="400050" lvl="1" indent="0" algn="just">
              <a:spcBef>
                <a:spcPct val="0"/>
              </a:spcBef>
            </a:pPr>
            <a:r>
              <a:rPr lang="es-AR" sz="32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Falso / 0 : </a:t>
            </a:r>
            <a:r>
              <a:rPr lang="es-ES" sz="32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Primera columna de búsqueda puede  estar  Desordenada y </a:t>
            </a:r>
            <a:r>
              <a:rPr lang="es-ES" sz="32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Para Búsquedas Exactas.</a:t>
            </a:r>
          </a:p>
        </p:txBody>
      </p:sp>
      <p:pic>
        <p:nvPicPr>
          <p:cNvPr id="205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12" y="0"/>
            <a:ext cx="928688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052" grpId="0" uiExpand="1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85225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BUSCARV = Errores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661248"/>
          </a:xfrm>
          <a:solidFill>
            <a:srgbClr val="008000"/>
          </a:solidFill>
          <a:ln w="76200" cap="flat" algn="ctr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indent="0" algn="just">
              <a:spcBef>
                <a:spcPct val="0"/>
              </a:spcBef>
            </a:pPr>
            <a:r>
              <a:rPr lang="es-AR" sz="3600" b="1" i="1" dirty="0" smtClean="0">
                <a:solidFill>
                  <a:srgbClr val="99FF99"/>
                </a:solidFill>
                <a:latin typeface="Arial Rounded MT Bold" pitchFamily="34" charset="0"/>
              </a:rPr>
              <a:t>Si la Primer Columna (Clave) no tiene valores  únicos  regresara el primer valor encontrado  que coincida en fila.</a:t>
            </a:r>
          </a:p>
          <a:p>
            <a:pPr marL="0" indent="0" algn="just">
              <a:spcBef>
                <a:spcPct val="0"/>
              </a:spcBef>
            </a:pPr>
            <a:r>
              <a:rPr lang="es-AR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#REF!  </a:t>
            </a:r>
            <a:r>
              <a:rPr lang="es-AR" sz="3600" b="1" i="1" dirty="0" smtClean="0">
                <a:solidFill>
                  <a:srgbClr val="CCFF66"/>
                </a:solidFill>
                <a:latin typeface="Arial Rounded MT Bold" pitchFamily="34" charset="0"/>
              </a:rPr>
              <a:t>-  Numero de Columnas Mayor a 			existente.</a:t>
            </a:r>
          </a:p>
          <a:p>
            <a:pPr marL="0" indent="0" algn="just">
              <a:spcBef>
                <a:spcPct val="0"/>
              </a:spcBef>
            </a:pPr>
            <a:r>
              <a:rPr lang="es-AR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#Valor </a:t>
            </a:r>
            <a:r>
              <a:rPr lang="es-AR" sz="3600" b="1" i="1" dirty="0" smtClean="0">
                <a:solidFill>
                  <a:srgbClr val="CCFF66"/>
                </a:solidFill>
                <a:latin typeface="Arial Rounded MT Bold" pitchFamily="34" charset="0"/>
              </a:rPr>
              <a:t>-  </a:t>
            </a:r>
            <a:r>
              <a:rPr lang="es-AR" sz="3600" b="1" i="1" dirty="0" smtClean="0">
                <a:solidFill>
                  <a:srgbClr val="FFC000"/>
                </a:solidFill>
                <a:latin typeface="Arial Rounded MT Bold" pitchFamily="34" charset="0"/>
              </a:rPr>
              <a:t>Indicador de Columnas igual a 			Cero.</a:t>
            </a:r>
          </a:p>
          <a:p>
            <a:pPr marL="0" indent="0" algn="just">
              <a:spcBef>
                <a:spcPct val="0"/>
              </a:spcBef>
            </a:pPr>
            <a:r>
              <a:rPr lang="es-AR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#N/A </a:t>
            </a:r>
            <a:r>
              <a:rPr lang="es-AR" sz="3600" b="1" i="1" dirty="0" smtClean="0">
                <a:solidFill>
                  <a:srgbClr val="CC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-  </a:t>
            </a:r>
            <a:r>
              <a:rPr lang="es-AR" sz="3600" b="1" i="1" dirty="0" smtClean="0">
                <a:solidFill>
                  <a:srgbClr val="CCFF66"/>
                </a:solidFill>
                <a:latin typeface="Arial Rounded MT Bold" pitchFamily="34" charset="0"/>
              </a:rPr>
              <a:t>Búsqueda exacta (falso) que no 			encontró  valor buscado.</a:t>
            </a:r>
            <a:endParaRPr lang="es-ES" sz="3200" b="1" i="1" dirty="0" smtClean="0">
              <a:solidFill>
                <a:srgbClr val="CCFF66"/>
              </a:solidFill>
              <a:latin typeface="Arial Rounded MT Bold" pitchFamily="34" charset="0"/>
            </a:endParaRPr>
          </a:p>
        </p:txBody>
      </p:sp>
      <p:pic>
        <p:nvPicPr>
          <p:cNvPr id="205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0"/>
            <a:ext cx="928688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052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85225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Funciones - BUSCARV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smtClean="0"/>
          </a:p>
        </p:txBody>
      </p:sp>
      <p:pic>
        <p:nvPicPr>
          <p:cNvPr id="205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0"/>
            <a:ext cx="928688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>
            <a:lum bright="-31000"/>
          </a:blip>
          <a:srcRect/>
          <a:stretch>
            <a:fillRect/>
          </a:stretch>
        </p:blipFill>
        <p:spPr bwMode="auto">
          <a:xfrm>
            <a:off x="179512" y="1340768"/>
            <a:ext cx="8730096" cy="5328592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6975"/>
          </a:xfrm>
          <a:solidFill>
            <a:srgbClr val="008000"/>
          </a:solidFill>
          <a:ln w="9525" cap="flat" algn="ctr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Funciones - BUSCARV</a:t>
            </a:r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12" y="0"/>
            <a:ext cx="928688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lum bright="-31000"/>
          </a:blip>
          <a:srcRect/>
          <a:stretch>
            <a:fillRect/>
          </a:stretch>
        </p:blipFill>
        <p:spPr bwMode="auto">
          <a:xfrm>
            <a:off x="323528" y="1340768"/>
            <a:ext cx="8640960" cy="5372282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85225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Funciones - BUSCARH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661248"/>
          </a:xfrm>
          <a:solidFill>
            <a:srgbClr val="008000"/>
          </a:solidFill>
          <a:ln w="76200" cap="flat" algn="ctr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indent="0" algn="just">
              <a:spcBef>
                <a:spcPct val="0"/>
              </a:spcBef>
            </a:pPr>
            <a:r>
              <a:rPr lang="es-ES" sz="3600" b="1" i="1" dirty="0" smtClean="0">
                <a:solidFill>
                  <a:srgbClr val="FFFF99"/>
                </a:solidFill>
                <a:latin typeface="Arial Rounded MT Bold" pitchFamily="34" charset="0"/>
              </a:rPr>
              <a:t>Es una Función de Búsqueda de datos.</a:t>
            </a:r>
          </a:p>
          <a:p>
            <a:pPr marL="0" indent="0" algn="just">
              <a:spcBef>
                <a:spcPct val="0"/>
              </a:spcBef>
            </a:pPr>
            <a:r>
              <a:rPr lang="es-ES" sz="3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Busca en la primer fila de una tabla un valor coincidente con en primer argumento.</a:t>
            </a:r>
          </a:p>
          <a:p>
            <a:pPr marL="0" indent="0" algn="just">
              <a:spcBef>
                <a:spcPct val="0"/>
              </a:spcBef>
            </a:pPr>
            <a:r>
              <a:rPr lang="es-ES" sz="3600" b="1" i="1" dirty="0" smtClean="0">
                <a:solidFill>
                  <a:srgbClr val="FFFF99"/>
                </a:solidFill>
                <a:latin typeface="Arial Rounded MT Bold" pitchFamily="34" charset="0"/>
              </a:rPr>
              <a:t>Si el valor es coincidente devuelve el valor asociado y coincidente en columna de acuerdo a la fila indicada.</a:t>
            </a:r>
          </a:p>
          <a:p>
            <a:pPr marL="0" indent="0" algn="just">
              <a:spcBef>
                <a:spcPct val="0"/>
              </a:spcBef>
            </a:pPr>
            <a:r>
              <a:rPr lang="es-AR" sz="3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Se recomienda que la Tabla sea una Referencia Absoluta.</a:t>
            </a:r>
            <a:endParaRPr lang="es-ES" sz="3600" b="1" i="1" dirty="0" smtClean="0">
              <a:solidFill>
                <a:schemeClr val="accent1">
                  <a:lumMod val="40000"/>
                  <a:lumOff val="6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205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12" y="0"/>
            <a:ext cx="928688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052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85225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Funciones - BUSCARH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661248"/>
          </a:xfrm>
          <a:solidFill>
            <a:srgbClr val="008000"/>
          </a:solidFill>
          <a:ln w="76200" cap="flat" algn="ctr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indent="0" algn="just">
              <a:spcBef>
                <a:spcPct val="0"/>
              </a:spcBef>
            </a:pPr>
            <a:r>
              <a:rPr lang="es-ES" sz="3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Cuarto Argumento :  (Valor Lógico)</a:t>
            </a:r>
          </a:p>
          <a:p>
            <a:pPr marL="0" indent="0" algn="just">
              <a:spcBef>
                <a:spcPct val="0"/>
              </a:spcBef>
            </a:pPr>
            <a:r>
              <a:rPr lang="es-ES" sz="3600" b="1" i="1" dirty="0" smtClean="0">
                <a:solidFill>
                  <a:srgbClr val="CCFF66"/>
                </a:solidFill>
                <a:latin typeface="Arial Rounded MT Bold" pitchFamily="34" charset="0"/>
              </a:rPr>
              <a:t>Es Opcional - Si se Omite Asume Verdadero.</a:t>
            </a:r>
          </a:p>
          <a:p>
            <a:pPr marL="400050" lvl="1" indent="0" algn="just">
              <a:spcBef>
                <a:spcPct val="0"/>
              </a:spcBef>
            </a:pPr>
            <a:r>
              <a:rPr lang="es-ES" sz="3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itchFamily="34" charset="0"/>
                <a:ea typeface="+mn-ea"/>
                <a:cs typeface="+mn-cs"/>
              </a:rPr>
              <a:t>Verdadero / 1 : Primera  Fila de búsqueda Debe estar  Ordenada en forma Ascendente (Verdadero) y Para Búsqueda Aproximadas. </a:t>
            </a:r>
          </a:p>
          <a:p>
            <a:pPr marL="400050" lvl="1" indent="0" algn="just">
              <a:spcBef>
                <a:spcPct val="0"/>
              </a:spcBef>
            </a:pPr>
            <a:r>
              <a:rPr lang="es-AR" sz="3600" b="1" i="1" dirty="0" smtClean="0">
                <a:solidFill>
                  <a:srgbClr val="CCFF66"/>
                </a:solidFill>
                <a:latin typeface="Arial Rounded MT Bold" pitchFamily="34" charset="0"/>
                <a:ea typeface="+mn-ea"/>
                <a:cs typeface="+mn-cs"/>
              </a:rPr>
              <a:t>Falso / 0 : </a:t>
            </a:r>
            <a:r>
              <a:rPr lang="es-ES" sz="3600" b="1" i="1" dirty="0" smtClean="0">
                <a:solidFill>
                  <a:srgbClr val="CCFF66"/>
                </a:solidFill>
                <a:latin typeface="Arial Rounded MT Bold" pitchFamily="34" charset="0"/>
                <a:ea typeface="+mn-ea"/>
                <a:cs typeface="+mn-cs"/>
              </a:rPr>
              <a:t>Primera Fila de búsqueda puede  estar  Desordenada y Para Búsquedas Exactas.</a:t>
            </a:r>
          </a:p>
        </p:txBody>
      </p:sp>
      <p:pic>
        <p:nvPicPr>
          <p:cNvPr id="205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12" y="0"/>
            <a:ext cx="928688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052" grpId="0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981075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Funciones - BUSCARH</a:t>
            </a:r>
          </a:p>
        </p:txBody>
      </p:sp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0"/>
            <a:ext cx="928688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>
            <a:lum bright="-31000"/>
          </a:blip>
          <a:srcRect/>
          <a:stretch>
            <a:fillRect/>
          </a:stretch>
        </p:blipFill>
        <p:spPr bwMode="auto">
          <a:xfrm>
            <a:off x="179512" y="1196752"/>
            <a:ext cx="8784976" cy="5400600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524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Formulas (=)</a:t>
            </a:r>
            <a:b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</a:br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Operadores Aritméticos</a:t>
            </a:r>
            <a:endParaRPr lang="es-ES" b="1" i="1" smtClean="0">
              <a:solidFill>
                <a:srgbClr val="FFFF99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572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pPr indent="-60325" algn="just">
              <a:lnSpc>
                <a:spcPct val="90000"/>
              </a:lnSpc>
              <a:buFontTx/>
              <a:buNone/>
            </a:pPr>
            <a:r>
              <a:rPr lang="es-AR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+	Suma			= A1+B1</a:t>
            </a:r>
            <a:endParaRPr lang="es-ES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</a:pPr>
            <a:r>
              <a:rPr lang="es-AR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-	Resta			= A1-B1</a:t>
            </a:r>
            <a:endParaRPr lang="es-ES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</a:pPr>
            <a:r>
              <a:rPr lang="es-AR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-()  Cambio de signo    =-(A1+B1)</a:t>
            </a:r>
            <a:endParaRPr lang="es-ES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</a:pPr>
            <a:r>
              <a:rPr lang="es-AR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/	División			=B5/5 ó = 3/2</a:t>
            </a:r>
            <a:endParaRPr lang="es-ES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</a:pPr>
            <a:r>
              <a:rPr lang="es-AR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*	Multiplicación		=B5 * 10</a:t>
            </a:r>
            <a:endParaRPr lang="es-ES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</a:pPr>
            <a:r>
              <a:rPr lang="es-AR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^	Potenciación		= A1^3 ó = 5^2</a:t>
            </a:r>
            <a:endParaRPr lang="es-ES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</a:pPr>
            <a:r>
              <a:rPr lang="es-AR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%	Porcentaje		= 20% ó 1500*20%</a:t>
            </a:r>
            <a:endParaRPr lang="es-ES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</a:pPr>
            <a:endParaRPr lang="es-ES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>
              <a:lnSpc>
                <a:spcPct val="90000"/>
              </a:lnSpc>
              <a:buFontTx/>
              <a:buNone/>
            </a:pPr>
            <a:endParaRPr lang="es-ES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981075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Funciones - BUSCARH</a:t>
            </a:r>
          </a:p>
        </p:txBody>
      </p:sp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12" y="0"/>
            <a:ext cx="928688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lum bright="-31000"/>
          </a:blip>
          <a:srcRect/>
          <a:stretch>
            <a:fillRect/>
          </a:stretch>
        </p:blipFill>
        <p:spPr bwMode="auto">
          <a:xfrm>
            <a:off x="0" y="1052736"/>
            <a:ext cx="9144000" cy="5869405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676456" cy="1196752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BUSCARV- </a:t>
            </a:r>
            <a:r>
              <a:rPr lang="es-ES_tradnl" b="1" i="1" dirty="0" err="1" smtClean="0">
                <a:solidFill>
                  <a:srgbClr val="FFFF99"/>
                </a:solidFill>
                <a:latin typeface="Arial Rounded MT Bold" pitchFamily="34" charset="0"/>
              </a:rPr>
              <a:t>BuscarH</a:t>
            </a:r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 </a:t>
            </a:r>
            <a:b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</a:br>
            <a:r>
              <a:rPr lang="es-ES_tradnl" b="1" i="1" dirty="0" smtClean="0">
                <a:solidFill>
                  <a:srgbClr val="FFFF99"/>
                </a:solidFill>
                <a:latin typeface="Arial Rounded MT Bold" pitchFamily="34" charset="0"/>
              </a:rPr>
              <a:t>Anidado</a:t>
            </a:r>
          </a:p>
        </p:txBody>
      </p:sp>
      <p:pic>
        <p:nvPicPr>
          <p:cNvPr id="205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12" y="0"/>
            <a:ext cx="928688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6" name="5 Imagen" descr="Buscarvanidado.jpg"/>
          <p:cNvPicPr>
            <a:picLocks noChangeAspect="1"/>
          </p:cNvPicPr>
          <p:nvPr/>
        </p:nvPicPr>
        <p:blipFill>
          <a:blip r:embed="rId3" cstate="print">
            <a:lum bright="-31000"/>
          </a:blip>
          <a:stretch>
            <a:fillRect/>
          </a:stretch>
        </p:blipFill>
        <p:spPr>
          <a:xfrm>
            <a:off x="179512" y="3861048"/>
            <a:ext cx="8743568" cy="2781300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7" name="6 Imagen" descr="tabla1buscarvanidado.jpg"/>
          <p:cNvPicPr>
            <a:picLocks noChangeAspect="1"/>
          </p:cNvPicPr>
          <p:nvPr/>
        </p:nvPicPr>
        <p:blipFill>
          <a:blip r:embed="rId4" cstate="print">
            <a:lum bright="-31000"/>
          </a:blip>
          <a:stretch>
            <a:fillRect/>
          </a:stretch>
        </p:blipFill>
        <p:spPr>
          <a:xfrm>
            <a:off x="179512" y="1268760"/>
            <a:ext cx="5554980" cy="2400300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8" name="7 Imagen" descr="tabla2buscarvanidado.jpg"/>
          <p:cNvPicPr>
            <a:picLocks noChangeAspect="1"/>
          </p:cNvPicPr>
          <p:nvPr/>
        </p:nvPicPr>
        <p:blipFill>
          <a:blip r:embed="rId5" cstate="print">
            <a:lum bright="-31000"/>
          </a:blip>
          <a:stretch>
            <a:fillRect/>
          </a:stretch>
        </p:blipFill>
        <p:spPr>
          <a:xfrm>
            <a:off x="4139952" y="2564904"/>
            <a:ext cx="4838700" cy="998220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9" name="8 Flecha derecha"/>
          <p:cNvSpPr/>
          <p:nvPr/>
        </p:nvSpPr>
        <p:spPr bwMode="auto">
          <a:xfrm>
            <a:off x="1547664" y="2132856"/>
            <a:ext cx="2736304" cy="360040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9 Flecha abajo"/>
          <p:cNvSpPr/>
          <p:nvPr/>
        </p:nvSpPr>
        <p:spPr bwMode="auto">
          <a:xfrm>
            <a:off x="5148064" y="2348880"/>
            <a:ext cx="504056" cy="79208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10 Flecha derecha"/>
          <p:cNvSpPr/>
          <p:nvPr/>
        </p:nvSpPr>
        <p:spPr bwMode="auto">
          <a:xfrm>
            <a:off x="5652120" y="3140968"/>
            <a:ext cx="28803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4499992" y="2204864"/>
            <a:ext cx="648072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827584" y="2204864"/>
            <a:ext cx="648072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4788024" y="3068960"/>
            <a:ext cx="648072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6012160" y="2996952"/>
            <a:ext cx="108012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331913"/>
          </a:xfrm>
          <a:solidFill>
            <a:srgbClr val="008000"/>
          </a:solidFill>
          <a:ln w="9525" cap="flat" algn="ctr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Formato Condicional</a:t>
            </a:r>
          </a:p>
        </p:txBody>
      </p:sp>
      <p:grpSp>
        <p:nvGrpSpPr>
          <p:cNvPr id="67587" name="6 Grupo"/>
          <p:cNvGrpSpPr>
            <a:grpSpLocks/>
          </p:cNvGrpSpPr>
          <p:nvPr/>
        </p:nvGrpSpPr>
        <p:grpSpPr bwMode="auto">
          <a:xfrm>
            <a:off x="357188" y="1643063"/>
            <a:ext cx="8224837" cy="2563812"/>
            <a:chOff x="214282" y="3357562"/>
            <a:chExt cx="8224300" cy="2563830"/>
          </a:xfrm>
        </p:grpSpPr>
        <p:pic>
          <p:nvPicPr>
            <p:cNvPr id="48132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214282" y="3357562"/>
              <a:ext cx="3938330" cy="2500330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48133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4500252" y="3357562"/>
              <a:ext cx="3938330" cy="2500330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48134" name="Picture 5"/>
            <p:cNvPicPr>
              <a:picLocks noChangeAspect="1" noChangeArrowheads="1"/>
            </p:cNvPicPr>
            <p:nvPr/>
          </p:nvPicPr>
          <p:blipFill>
            <a:blip r:embed="rId4" cstate="print">
              <a:lum bright="-31000"/>
            </a:blip>
            <a:srcRect/>
            <a:stretch>
              <a:fillRect/>
            </a:stretch>
          </p:blipFill>
          <p:spPr bwMode="auto">
            <a:xfrm>
              <a:off x="7143267" y="4286256"/>
              <a:ext cx="1285791" cy="1635136"/>
            </a:xfrm>
            <a:prstGeom prst="rect">
              <a:avLst/>
            </a:prstGeom>
            <a:noFill/>
            <a:ln w="44450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</p:grpSp>
      <p:sp>
        <p:nvSpPr>
          <p:cNvPr id="8" name="7 CuadroTexto"/>
          <p:cNvSpPr txBox="1"/>
          <p:nvPr/>
        </p:nvSpPr>
        <p:spPr>
          <a:xfrm>
            <a:off x="285750" y="5000625"/>
            <a:ext cx="8858250" cy="1857375"/>
          </a:xfrm>
          <a:prstGeom prst="rect">
            <a:avLst/>
          </a:prstGeom>
          <a:solidFill>
            <a:srgbClr val="008000"/>
          </a:solidFill>
          <a:ln w="9525" cap="flat" algn="ctr">
            <a:solidFill>
              <a:srgbClr val="FFFF00"/>
            </a:solidFill>
            <a:miter lim="800000"/>
            <a:headEnd/>
            <a:tailEnd/>
          </a:ln>
        </p:spPr>
        <p:txBody>
          <a:bodyPr anchor="ctr"/>
          <a:lstStyle/>
          <a:p>
            <a:pPr algn="just">
              <a:defRPr/>
            </a:pPr>
            <a:r>
              <a:rPr lang="es-ES_tradnl" b="1" i="1" u="none" dirty="0">
                <a:solidFill>
                  <a:srgbClr val="FFFF99"/>
                </a:solidFill>
                <a:latin typeface="Arial Rounded MT Bold" pitchFamily="34" charset="0"/>
                <a:ea typeface="+mj-ea"/>
                <a:cs typeface="+mj-cs"/>
              </a:rPr>
              <a:t>Se utiliza para aplicar unas características de formato a determinadas celdas de la hoja de cálculo, dependiendo de que se cumplan determinadas condiciones.</a:t>
            </a:r>
            <a:endParaRPr lang="es-ES" b="1" i="1" u="none" dirty="0">
              <a:solidFill>
                <a:srgbClr val="FFFF99"/>
              </a:solidFill>
              <a:latin typeface="Arial Rounded MT 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-0.48872 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675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331913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Formato Condicional</a:t>
            </a:r>
          </a:p>
        </p:txBody>
      </p:sp>
      <p:pic>
        <p:nvPicPr>
          <p:cNvPr id="62469" name="Picture 5" descr="Fcondicional"/>
          <p:cNvPicPr>
            <a:picLocks noChangeAspect="1" noChangeArrowheads="1"/>
          </p:cNvPicPr>
          <p:nvPr/>
        </p:nvPicPr>
        <p:blipFill>
          <a:blip r:embed="rId3" cstate="print">
            <a:lum bright="-31000"/>
          </a:blip>
          <a:srcRect/>
          <a:stretch>
            <a:fillRect/>
          </a:stretch>
        </p:blipFill>
        <p:spPr bwMode="auto">
          <a:xfrm>
            <a:off x="0" y="1556792"/>
            <a:ext cx="8964612" cy="4968875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/>
      <p:bldP spid="6246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331913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Formato Condicional</a:t>
            </a:r>
          </a:p>
        </p:txBody>
      </p:sp>
      <p:pic>
        <p:nvPicPr>
          <p:cNvPr id="4" name="3 Imagen" descr="formato condicional 9 - 1 .jpg"/>
          <p:cNvPicPr>
            <a:picLocks noChangeAspect="1"/>
          </p:cNvPicPr>
          <p:nvPr/>
        </p:nvPicPr>
        <p:blipFill>
          <a:blip r:embed="rId3" cstate="print">
            <a:lum bright="-31000"/>
          </a:blip>
          <a:stretch>
            <a:fillRect/>
          </a:stretch>
        </p:blipFill>
        <p:spPr>
          <a:xfrm>
            <a:off x="250825" y="1628775"/>
            <a:ext cx="492442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formato condicional 9 - 2 .jpg"/>
          <p:cNvPicPr>
            <a:picLocks noChangeAspect="1"/>
          </p:cNvPicPr>
          <p:nvPr/>
        </p:nvPicPr>
        <p:blipFill>
          <a:blip r:embed="rId4" cstate="print">
            <a:lum bright="-31000"/>
          </a:blip>
          <a:stretch>
            <a:fillRect/>
          </a:stretch>
        </p:blipFill>
        <p:spPr>
          <a:xfrm>
            <a:off x="5435600" y="1557338"/>
            <a:ext cx="34575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331913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Formato Condicional</a:t>
            </a:r>
          </a:p>
        </p:txBody>
      </p:sp>
      <p:pic>
        <p:nvPicPr>
          <p:cNvPr id="6" name="5 Imagen" descr="formato condicional 9 - 3 .jpg"/>
          <p:cNvPicPr>
            <a:picLocks noChangeAspect="1"/>
          </p:cNvPicPr>
          <p:nvPr/>
        </p:nvPicPr>
        <p:blipFill>
          <a:blip r:embed="rId3" cstate="print">
            <a:lum bright="-31000"/>
          </a:blip>
          <a:stretch>
            <a:fillRect/>
          </a:stretch>
        </p:blipFill>
        <p:spPr>
          <a:xfrm>
            <a:off x="250825" y="1628775"/>
            <a:ext cx="4467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formato condicional 9 .jpg"/>
          <p:cNvPicPr>
            <a:picLocks noChangeAspect="1"/>
          </p:cNvPicPr>
          <p:nvPr/>
        </p:nvPicPr>
        <p:blipFill>
          <a:blip r:embed="rId4" cstate="print">
            <a:lum bright="-31000"/>
          </a:blip>
          <a:stretch>
            <a:fillRect/>
          </a:stretch>
        </p:blipFill>
        <p:spPr>
          <a:xfrm>
            <a:off x="4794250" y="1628775"/>
            <a:ext cx="43497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331913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Formato Condicional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 cstate="print">
            <a:lum bright="-31000"/>
          </a:blip>
          <a:srcRect/>
          <a:stretch>
            <a:fillRect/>
          </a:stretch>
        </p:blipFill>
        <p:spPr bwMode="auto">
          <a:xfrm>
            <a:off x="0" y="1357313"/>
            <a:ext cx="24288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4" cstate="print">
            <a:lum bright="-31000"/>
          </a:blip>
          <a:srcRect/>
          <a:stretch>
            <a:fillRect/>
          </a:stretch>
        </p:blipFill>
        <p:spPr bwMode="auto">
          <a:xfrm>
            <a:off x="2495550" y="1357313"/>
            <a:ext cx="6648450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5" cstate="print">
            <a:lum bright="-31000"/>
          </a:blip>
          <a:srcRect/>
          <a:stretch>
            <a:fillRect/>
          </a:stretch>
        </p:blipFill>
        <p:spPr bwMode="auto">
          <a:xfrm>
            <a:off x="3214688" y="3803650"/>
            <a:ext cx="5110162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75" y="0"/>
            <a:ext cx="5003800" cy="85725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MX" b="1" i="1" smtClean="0">
                <a:solidFill>
                  <a:srgbClr val="FFFF99"/>
                </a:solidFill>
                <a:latin typeface="Arial Rounded MT Bold" pitchFamily="34" charset="0"/>
              </a:rPr>
              <a:t>Datos  Validación</a:t>
            </a:r>
            <a:endParaRPr lang="es-AR" b="1" i="1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 cstate="print">
            <a:lum bright="-31000"/>
          </a:blip>
          <a:srcRect/>
          <a:stretch>
            <a:fillRect/>
          </a:stretch>
        </p:blipFill>
        <p:spPr bwMode="auto">
          <a:xfrm>
            <a:off x="285750" y="2143125"/>
            <a:ext cx="60483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5"/>
          <p:cNvPicPr>
            <a:picLocks noChangeAspect="1" noChangeArrowheads="1"/>
          </p:cNvPicPr>
          <p:nvPr/>
        </p:nvPicPr>
        <p:blipFill>
          <a:blip r:embed="rId3" cstate="print">
            <a:lum bright="-31000"/>
          </a:blip>
          <a:srcRect/>
          <a:stretch>
            <a:fillRect/>
          </a:stretch>
        </p:blipFill>
        <p:spPr bwMode="auto">
          <a:xfrm>
            <a:off x="5759450" y="3000375"/>
            <a:ext cx="3384550" cy="311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AutoShape 6"/>
          <p:cNvSpPr>
            <a:spLocks noChangeArrowheads="1"/>
          </p:cNvSpPr>
          <p:nvPr/>
        </p:nvSpPr>
        <p:spPr bwMode="auto">
          <a:xfrm>
            <a:off x="3000375" y="3500438"/>
            <a:ext cx="2592388" cy="504825"/>
          </a:xfrm>
          <a:prstGeom prst="rightArrow">
            <a:avLst>
              <a:gd name="adj1" fmla="val 50000"/>
              <a:gd name="adj2" fmla="val 128381"/>
            </a:avLst>
          </a:prstGeom>
          <a:solidFill>
            <a:schemeClr val="accent2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u="none"/>
          </a:p>
        </p:txBody>
      </p:sp>
      <p:pic>
        <p:nvPicPr>
          <p:cNvPr id="58374" name="6 Imagen" descr="0 - 0 - 0 Subtotales Ficha de Herramientas.JPG"/>
          <p:cNvPicPr>
            <a:picLocks noChangeAspect="1"/>
          </p:cNvPicPr>
          <p:nvPr/>
        </p:nvPicPr>
        <p:blipFill>
          <a:blip r:embed="rId4" cstate="print">
            <a:lum bright="-31000"/>
          </a:blip>
          <a:srcRect/>
          <a:stretch>
            <a:fillRect/>
          </a:stretch>
        </p:blipFill>
        <p:spPr bwMode="auto">
          <a:xfrm>
            <a:off x="2071688" y="1000125"/>
            <a:ext cx="59531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AutoShape 6"/>
          <p:cNvSpPr>
            <a:spLocks noChangeArrowheads="1"/>
          </p:cNvSpPr>
          <p:nvPr/>
        </p:nvSpPr>
        <p:spPr bwMode="auto">
          <a:xfrm>
            <a:off x="2857500" y="1143000"/>
            <a:ext cx="2592388" cy="504825"/>
          </a:xfrm>
          <a:prstGeom prst="rightArrow">
            <a:avLst>
              <a:gd name="adj1" fmla="val 50000"/>
              <a:gd name="adj2" fmla="val 128381"/>
            </a:avLst>
          </a:prstGeom>
          <a:solidFill>
            <a:schemeClr val="accent2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MX" b="1" i="1" smtClean="0">
                <a:solidFill>
                  <a:srgbClr val="FFFF99"/>
                </a:solidFill>
                <a:latin typeface="Arial Rounded MT Bold" pitchFamily="34" charset="0"/>
              </a:rPr>
              <a:t>Datos  Validación</a:t>
            </a:r>
            <a:endParaRPr lang="es-AR" b="1" i="1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>
            <a:lum bright="-31000"/>
          </a:blip>
          <a:srcRect/>
          <a:stretch>
            <a:fillRect/>
          </a:stretch>
        </p:blipFill>
        <p:spPr bwMode="auto">
          <a:xfrm>
            <a:off x="1619250" y="1484313"/>
            <a:ext cx="6408738" cy="501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331913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MX" b="1" i="1" smtClean="0">
                <a:solidFill>
                  <a:srgbClr val="FFFF99"/>
                </a:solidFill>
                <a:latin typeface="Arial Rounded MT Bold" pitchFamily="34" charset="0"/>
              </a:rPr>
              <a:t>Datos  Validación</a:t>
            </a:r>
            <a:endParaRPr lang="es-AR" b="1" i="1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>
            <a:lum bright="-31000"/>
          </a:blip>
          <a:srcRect/>
          <a:stretch>
            <a:fillRect/>
          </a:stretch>
        </p:blipFill>
        <p:spPr bwMode="auto">
          <a:xfrm>
            <a:off x="323850" y="1628775"/>
            <a:ext cx="6119813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 cstate="print">
            <a:lum bright="-31000"/>
          </a:blip>
          <a:srcRect/>
          <a:stretch>
            <a:fillRect/>
          </a:stretch>
        </p:blipFill>
        <p:spPr bwMode="auto">
          <a:xfrm>
            <a:off x="6659563" y="1412875"/>
            <a:ext cx="2089150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4" cstate="print">
            <a:lum bright="-31000"/>
          </a:blip>
          <a:srcRect/>
          <a:stretch>
            <a:fillRect/>
          </a:stretch>
        </p:blipFill>
        <p:spPr bwMode="auto">
          <a:xfrm>
            <a:off x="6659563" y="3284538"/>
            <a:ext cx="2089150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5" cstate="print">
            <a:lum bright="-31000"/>
          </a:blip>
          <a:srcRect/>
          <a:stretch>
            <a:fillRect/>
          </a:stretch>
        </p:blipFill>
        <p:spPr bwMode="auto">
          <a:xfrm>
            <a:off x="6732588" y="5084763"/>
            <a:ext cx="201612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503362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Formulas (=)</a:t>
            </a:r>
            <a:b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</a:br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Operadores  Lógicos</a:t>
            </a:r>
            <a:endParaRPr lang="es-ES" b="1" i="1" smtClean="0">
              <a:solidFill>
                <a:srgbClr val="FFFF99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204864"/>
            <a:ext cx="8534400" cy="4044950"/>
          </a:xfrm>
          <a:solidFill>
            <a:srgbClr val="008000"/>
          </a:solidFill>
          <a:ln>
            <a:solidFill>
              <a:srgbClr val="FFFF00"/>
            </a:solidFill>
          </a:ln>
        </p:spPr>
        <p:txBody>
          <a:bodyPr/>
          <a:lstStyle/>
          <a:p>
            <a:pPr indent="-60325" algn="just"/>
            <a:r>
              <a:rPr lang="es-AR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=	Igual					=A1=B1</a:t>
            </a:r>
            <a:endParaRPr lang="es-ES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/>
            <a:r>
              <a:rPr lang="es-AR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&gt;	Mayor que				=A1&gt;B1</a:t>
            </a:r>
            <a:endParaRPr lang="es-ES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/>
            <a:r>
              <a:rPr lang="es-AR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&lt;	Menor que				=A1&lt;B1</a:t>
            </a:r>
            <a:endParaRPr lang="es-ES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/>
            <a:r>
              <a:rPr lang="es-AR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&gt;=	Mayor o igual que			=A1&gt;=B1</a:t>
            </a:r>
            <a:endParaRPr lang="es-ES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/>
            <a:r>
              <a:rPr lang="es-AR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&lt;=	Menor o igual que			=A1&lt;=B1</a:t>
            </a:r>
            <a:endParaRPr lang="es-ES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/>
            <a:r>
              <a:rPr lang="es-AR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 &lt;&gt;Distinto de				=A1&lt;&gt;B1</a:t>
            </a:r>
            <a:endParaRPr lang="es-ES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  <a:p>
            <a:pPr indent="-60325" algn="just"/>
            <a:endParaRPr lang="es-ES" b="1" i="1" dirty="0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331913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MX" b="1" i="1" smtClean="0">
                <a:solidFill>
                  <a:srgbClr val="FFFF99"/>
                </a:solidFill>
                <a:latin typeface="Arial Rounded MT Bold" pitchFamily="34" charset="0"/>
              </a:rPr>
              <a:t>Datos  Validación</a:t>
            </a:r>
            <a:endParaRPr lang="es-AR" b="1" i="1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graphicFrame>
        <p:nvGraphicFramePr>
          <p:cNvPr id="71725" name="Object 45"/>
          <p:cNvGraphicFramePr>
            <a:graphicFrameLocks noChangeAspect="1"/>
          </p:cNvGraphicFramePr>
          <p:nvPr/>
        </p:nvGraphicFramePr>
        <p:xfrm>
          <a:off x="0" y="1341438"/>
          <a:ext cx="9144000" cy="5516562"/>
        </p:xfrm>
        <a:graphic>
          <a:graphicData uri="http://schemas.openxmlformats.org/presentationml/2006/ole">
            <p:oleObj spid="_x0000_s71735" name="Documento" r:id="rId3" imgW="5568421" imgH="2164539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MX" b="1" i="1" smtClean="0">
                <a:solidFill>
                  <a:srgbClr val="FFFF99"/>
                </a:solidFill>
                <a:latin typeface="Arial Rounded MT Bold" pitchFamily="34" charset="0"/>
              </a:rPr>
              <a:t>Datos  Validación - Lista</a:t>
            </a:r>
            <a:endParaRPr lang="es-AR" b="1" i="1" smtClean="0">
              <a:solidFill>
                <a:srgbClr val="FFFF99"/>
              </a:solidFill>
              <a:latin typeface="Arial Rounded MT Bold" pitchFamily="34" charset="0"/>
            </a:endParaRPr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 cstate="print">
            <a:lum bright="-31000"/>
          </a:blip>
          <a:srcRect/>
          <a:stretch>
            <a:fillRect/>
          </a:stretch>
        </p:blipFill>
        <p:spPr bwMode="auto">
          <a:xfrm>
            <a:off x="2051050" y="1196975"/>
            <a:ext cx="4249738" cy="328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 cstate="print">
            <a:lum bright="-31000"/>
          </a:blip>
          <a:srcRect/>
          <a:stretch>
            <a:fillRect/>
          </a:stretch>
        </p:blipFill>
        <p:spPr bwMode="auto">
          <a:xfrm>
            <a:off x="0" y="4638675"/>
            <a:ext cx="91440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AutoShape 6"/>
          <p:cNvSpPr>
            <a:spLocks noChangeArrowheads="1"/>
          </p:cNvSpPr>
          <p:nvPr/>
        </p:nvSpPr>
        <p:spPr bwMode="auto">
          <a:xfrm rot="1803459">
            <a:off x="1547813" y="3357563"/>
            <a:ext cx="720725" cy="1512887"/>
          </a:xfrm>
          <a:prstGeom prst="downArrow">
            <a:avLst>
              <a:gd name="adj1" fmla="val 50000"/>
              <a:gd name="adj2" fmla="val 52478"/>
            </a:avLst>
          </a:prstGeom>
          <a:solidFill>
            <a:srgbClr val="008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u="none"/>
          </a:p>
        </p:txBody>
      </p:sp>
      <p:sp>
        <p:nvSpPr>
          <p:cNvPr id="61446" name="AutoShape 7"/>
          <p:cNvSpPr>
            <a:spLocks noChangeArrowheads="1"/>
          </p:cNvSpPr>
          <p:nvPr/>
        </p:nvSpPr>
        <p:spPr bwMode="auto">
          <a:xfrm>
            <a:off x="7164388" y="908050"/>
            <a:ext cx="720725" cy="3960813"/>
          </a:xfrm>
          <a:prstGeom prst="downArrow">
            <a:avLst>
              <a:gd name="adj1" fmla="val 50000"/>
              <a:gd name="adj2" fmla="val 137390"/>
            </a:avLst>
          </a:prstGeom>
          <a:solidFill>
            <a:srgbClr val="008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Excel – Códigos de Error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  <a:solidFill>
            <a:srgbClr val="008000"/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s-ES" sz="3600" b="1" dirty="0" smtClean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######</a:t>
            </a:r>
            <a:r>
              <a:rPr lang="es-ES" sz="3600" dirty="0" smtClean="0">
                <a:solidFill>
                  <a:srgbClr val="FFFF00"/>
                </a:solidFill>
                <a:latin typeface="Verdana" pitchFamily="34" charset="0"/>
              </a:rPr>
              <a:t> </a:t>
            </a:r>
            <a:r>
              <a:rPr lang="es-ES" sz="2800" dirty="0" smtClean="0">
                <a:solidFill>
                  <a:srgbClr val="FFFF00"/>
                </a:solidFill>
                <a:latin typeface="Verdana" pitchFamily="34" charset="0"/>
              </a:rPr>
              <a:t> </a:t>
            </a:r>
          </a:p>
          <a:p>
            <a:pPr lvl="1">
              <a:defRPr/>
            </a:pPr>
            <a:r>
              <a:rPr lang="es-ES" sz="2400" dirty="0" smtClean="0">
                <a:solidFill>
                  <a:srgbClr val="FFFF00"/>
                </a:solidFill>
                <a:latin typeface="Verdana" pitchFamily="34" charset="0"/>
              </a:rPr>
              <a:t>Datos demasiado anchos para las celdas</a:t>
            </a:r>
          </a:p>
          <a:p>
            <a:pPr lvl="1">
              <a:defRPr/>
            </a:pPr>
            <a:r>
              <a:rPr lang="es-ES" sz="2400" dirty="0" smtClean="0">
                <a:solidFill>
                  <a:srgbClr val="FFFF00"/>
                </a:solidFill>
                <a:latin typeface="Verdana" pitchFamily="34" charset="0"/>
              </a:rPr>
              <a:t>Resultado de una Resta es negativo , compruebe la formula.</a:t>
            </a:r>
          </a:p>
          <a:p>
            <a:pPr>
              <a:defRPr/>
            </a:pPr>
            <a:endParaRPr lang="es-E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endParaRPr lang="es-ES" sz="2800" b="1" dirty="0" smtClean="0">
              <a:solidFill>
                <a:srgbClr val="99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s-ES" b="1" dirty="0" err="1" smtClean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Div</a:t>
            </a:r>
            <a:r>
              <a:rPr lang="es-ES" b="1" dirty="0" smtClean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/0 (División por Cero)</a:t>
            </a:r>
          </a:p>
          <a:p>
            <a:pPr lvl="1">
              <a:defRPr/>
            </a:pPr>
            <a:r>
              <a:rPr lang="es-ES" sz="2400" dirty="0" smtClean="0">
                <a:solidFill>
                  <a:srgbClr val="FFFF00"/>
                </a:solidFill>
                <a:latin typeface="Verdana" pitchFamily="34" charset="0"/>
              </a:rPr>
              <a:t>El número o la referencia de  celda que ha usado como divisor es cero o está en blanco.</a:t>
            </a:r>
          </a:p>
        </p:txBody>
      </p:sp>
      <p:pic>
        <p:nvPicPr>
          <p:cNvPr id="154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37444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689476"/>
            <a:ext cx="4896544" cy="116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Excel – Códigos de Error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  <a:solidFill>
            <a:srgbClr val="008000"/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s-ES" sz="2800" b="1" dirty="0" smtClean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N/A</a:t>
            </a:r>
            <a:r>
              <a:rPr lang="es-ES" sz="2800" dirty="0" smtClean="0">
                <a:solidFill>
                  <a:srgbClr val="99FF99"/>
                </a:solidFill>
                <a:latin typeface="Verdana" pitchFamily="34" charset="0"/>
              </a:rPr>
              <a:t> (No disponible)</a:t>
            </a:r>
          </a:p>
          <a:p>
            <a:pPr lvl="1">
              <a:defRPr/>
            </a:pPr>
            <a:r>
              <a:rPr lang="es-ES" sz="2400" dirty="0" smtClean="0">
                <a:solidFill>
                  <a:srgbClr val="FFFF00"/>
                </a:solidFill>
                <a:latin typeface="Verdana" pitchFamily="34" charset="0"/>
              </a:rPr>
              <a:t>Ha omitido un argumento necesario para esa </a:t>
            </a:r>
            <a:r>
              <a:rPr lang="es-ES" sz="2400" i="1" dirty="0">
                <a:solidFill>
                  <a:srgbClr val="99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función.</a:t>
            </a:r>
          </a:p>
          <a:p>
            <a:pPr lvl="1">
              <a:defRPr/>
            </a:pPr>
            <a:r>
              <a:rPr lang="es-ES" sz="2400" dirty="0" smtClean="0">
                <a:solidFill>
                  <a:srgbClr val="FFFF00"/>
                </a:solidFill>
                <a:latin typeface="Verdana" pitchFamily="34" charset="0"/>
              </a:rPr>
              <a:t>La celda que contiene el dato esta en blanco o no contiene el dato que necesita la </a:t>
            </a:r>
            <a:r>
              <a:rPr lang="es-ES" sz="2400" i="1" dirty="0">
                <a:solidFill>
                  <a:srgbClr val="99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función.</a:t>
            </a:r>
          </a:p>
          <a:p>
            <a:pPr lvl="1">
              <a:defRPr/>
            </a:pPr>
            <a:endParaRPr lang="es-ES" sz="2400" dirty="0" smtClean="0">
              <a:solidFill>
                <a:srgbClr val="FFFF00"/>
              </a:solidFill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7848872" cy="2897314"/>
          </a:xfrm>
          <a:prstGeom prst="rect">
            <a:avLst/>
          </a:prstGeom>
          <a:noFill/>
          <a:ln w="98425">
            <a:solidFill>
              <a:srgbClr val="99FF99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Excel – Códigos de Error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8" y="1033512"/>
            <a:ext cx="8915400" cy="56388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" sz="4000" dirty="0" smtClean="0">
                <a:solidFill>
                  <a:srgbClr val="99FF99"/>
                </a:solidFill>
                <a:latin typeface="Verdana" pitchFamily="34" charset="0"/>
              </a:rPr>
              <a:t>#Nombre</a:t>
            </a:r>
          </a:p>
          <a:p>
            <a:pPr lvl="1"/>
            <a:r>
              <a:rPr lang="es-ES" sz="2000" dirty="0" smtClean="0">
                <a:solidFill>
                  <a:srgbClr val="FFFF00"/>
                </a:solidFill>
                <a:latin typeface="Verdana" pitchFamily="34" charset="0"/>
              </a:rPr>
              <a:t>Error en el nombre de rango o función.</a:t>
            </a:r>
          </a:p>
          <a:p>
            <a:pPr lvl="1"/>
            <a:r>
              <a:rPr lang="es-ES" sz="2000" dirty="0" smtClean="0">
                <a:solidFill>
                  <a:srgbClr val="FFFF00"/>
                </a:solidFill>
                <a:latin typeface="Verdana" pitchFamily="34" charset="0"/>
              </a:rPr>
              <a:t>Referencia a un nombre que no existe.</a:t>
            </a:r>
          </a:p>
          <a:p>
            <a:pPr lvl="1"/>
            <a:r>
              <a:rPr lang="es-ES" sz="2000" dirty="0" smtClean="0">
                <a:solidFill>
                  <a:srgbClr val="FFFF00"/>
                </a:solidFill>
                <a:latin typeface="Verdana" pitchFamily="34" charset="0"/>
              </a:rPr>
              <a:t>Ha utilizado texto en una formula o formato sin ponerlo entre comillas.</a:t>
            </a:r>
          </a:p>
          <a:p>
            <a:pPr lvl="1"/>
            <a:r>
              <a:rPr lang="es-ES" sz="2000" dirty="0" smtClean="0">
                <a:solidFill>
                  <a:srgbClr val="FFFF00"/>
                </a:solidFill>
                <a:latin typeface="Verdana" pitchFamily="34" charset="0"/>
              </a:rPr>
              <a:t>Ha omitido los dos puntos en un rango.</a:t>
            </a:r>
          </a:p>
        </p:txBody>
      </p:sp>
      <p:pic>
        <p:nvPicPr>
          <p:cNvPr id="153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17032"/>
            <a:ext cx="7848872" cy="2880320"/>
          </a:xfrm>
          <a:prstGeom prst="rect">
            <a:avLst/>
          </a:prstGeom>
          <a:noFill/>
          <a:ln w="98425">
            <a:solidFill>
              <a:srgbClr val="99FF99"/>
            </a:solidFill>
            <a:miter lim="800000"/>
            <a:headEnd/>
            <a:tailEnd/>
          </a:ln>
        </p:spPr>
      </p:pic>
      <p:sp>
        <p:nvSpPr>
          <p:cNvPr id="2" name="1 Flecha abajo"/>
          <p:cNvSpPr/>
          <p:nvPr/>
        </p:nvSpPr>
        <p:spPr bwMode="auto">
          <a:xfrm>
            <a:off x="6804248" y="4725144"/>
            <a:ext cx="576064" cy="115212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9906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Excel – Códigos de Error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0728"/>
            <a:ext cx="9144000" cy="5877272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" dirty="0" smtClean="0">
                <a:solidFill>
                  <a:srgbClr val="99FF99"/>
                </a:solidFill>
                <a:latin typeface="Verdana" pitchFamily="34" charset="0"/>
              </a:rPr>
              <a:t>#VALOR</a:t>
            </a:r>
          </a:p>
          <a:p>
            <a:pPr lvl="1"/>
            <a:r>
              <a:rPr lang="es-ES" sz="2000" dirty="0" smtClean="0">
                <a:solidFill>
                  <a:srgbClr val="FFFF00"/>
                </a:solidFill>
                <a:latin typeface="Verdana" pitchFamily="34" charset="0"/>
              </a:rPr>
              <a:t>Ha Introducido un tipo de datos erróneo para la formula o argumento, o un tipo de datos / argumento erróneo para una matriz .</a:t>
            </a:r>
          </a:p>
          <a:p>
            <a:pPr lvl="1"/>
            <a:r>
              <a:rPr lang="es-ES" sz="2000" dirty="0" smtClean="0">
                <a:solidFill>
                  <a:srgbClr val="FFFF00"/>
                </a:solidFill>
                <a:latin typeface="Verdana" pitchFamily="34" charset="0"/>
              </a:rPr>
              <a:t>Ha introducido un rango cuando la función o el operador  solo puede utilizar un valor único.</a:t>
            </a:r>
          </a:p>
          <a:p>
            <a:pPr lvl="1"/>
            <a:r>
              <a:rPr lang="es-ES" sz="2000" dirty="0" smtClean="0">
                <a:solidFill>
                  <a:srgbClr val="FFFF00"/>
                </a:solidFill>
                <a:latin typeface="Verdana" pitchFamily="34" charset="0"/>
              </a:rPr>
              <a:t>Ha pulsado ENTER en </a:t>
            </a:r>
            <a:r>
              <a:rPr lang="es-ES" sz="2000" dirty="0" smtClean="0">
                <a:solidFill>
                  <a:srgbClr val="FFFF00"/>
                </a:solidFill>
                <a:latin typeface="Verdana" pitchFamily="34" charset="0"/>
              </a:rPr>
              <a:t>vez de </a:t>
            </a:r>
            <a:r>
              <a:rPr lang="es-ES" sz="2000" dirty="0" smtClean="0">
                <a:solidFill>
                  <a:srgbClr val="FFFF00"/>
                </a:solidFill>
                <a:latin typeface="Verdana" pitchFamily="34" charset="0"/>
              </a:rPr>
              <a:t>CONTROL-MAYUSCULA-ENTER después de utilizar una formula matricial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22820"/>
            <a:ext cx="6768752" cy="2835180"/>
          </a:xfrm>
          <a:prstGeom prst="rect">
            <a:avLst/>
          </a:prstGeom>
          <a:noFill/>
          <a:ln w="98425">
            <a:solidFill>
              <a:srgbClr val="99FF99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9906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Excel – Códigos de Error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408" y="1071265"/>
            <a:ext cx="8915400" cy="5598368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" dirty="0" smtClean="0">
                <a:solidFill>
                  <a:srgbClr val="99FF99"/>
                </a:solidFill>
                <a:latin typeface="Verdana" pitchFamily="34" charset="0"/>
              </a:rPr>
              <a:t>#REF (Referencia Invalida)</a:t>
            </a:r>
          </a:p>
          <a:p>
            <a:pPr lvl="1"/>
            <a:r>
              <a:rPr lang="es-ES" sz="2000" dirty="0" smtClean="0">
                <a:solidFill>
                  <a:srgbClr val="FFFF00"/>
                </a:solidFill>
                <a:latin typeface="Verdana" pitchFamily="34" charset="0"/>
              </a:rPr>
              <a:t>Ha eliminado alguna de las celdas que necesita esa formula.</a:t>
            </a:r>
          </a:p>
          <a:p>
            <a:pPr lvl="1"/>
            <a:r>
              <a:rPr lang="es-ES" sz="2000" dirty="0" smtClean="0">
                <a:solidFill>
                  <a:srgbClr val="FFFF00"/>
                </a:solidFill>
                <a:latin typeface="Verdana" pitchFamily="34" charset="0"/>
              </a:rPr>
              <a:t>La formula no puede localizar la celda de referencia.</a:t>
            </a:r>
          </a:p>
          <a:p>
            <a:pPr lvl="1"/>
            <a:r>
              <a:rPr lang="es-ES" sz="2000" dirty="0" smtClean="0">
                <a:solidFill>
                  <a:srgbClr val="FFFF00"/>
                </a:solidFill>
                <a:latin typeface="Verdana" pitchFamily="34" charset="0"/>
              </a:rPr>
              <a:t>Es posible que halla eliminado celdas al pegar otras encima de ellas.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395054"/>
            <a:ext cx="6696744" cy="2878832"/>
          </a:xfrm>
          <a:prstGeom prst="rect">
            <a:avLst/>
          </a:prstGeom>
          <a:noFill/>
          <a:ln w="98425">
            <a:solidFill>
              <a:srgbClr val="99FF99"/>
            </a:solidFill>
            <a:miter lim="800000"/>
            <a:headEnd/>
            <a:tailEnd/>
          </a:ln>
        </p:spPr>
      </p:pic>
      <p:sp>
        <p:nvSpPr>
          <p:cNvPr id="2" name="1 Flecha derecha"/>
          <p:cNvSpPr/>
          <p:nvPr/>
        </p:nvSpPr>
        <p:spPr bwMode="auto">
          <a:xfrm rot="7068547">
            <a:off x="3658182" y="3617571"/>
            <a:ext cx="1080120" cy="10081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716016" y="3573016"/>
            <a:ext cx="298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u="none" dirty="0" smtClean="0">
                <a:latin typeface="Arial" pitchFamily="34" charset="0"/>
                <a:cs typeface="Arial" pitchFamily="34" charset="0"/>
              </a:rPr>
              <a:t>Columna Borrada</a:t>
            </a:r>
            <a:endParaRPr lang="es-ES" b="1" i="1" u="non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Excel – Códigos de Error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915400" cy="56388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" sz="4000" dirty="0" smtClean="0">
                <a:solidFill>
                  <a:srgbClr val="99FF99"/>
                </a:solidFill>
                <a:latin typeface="Verdana" pitchFamily="34" charset="0"/>
              </a:rPr>
              <a:t>#Num</a:t>
            </a:r>
          </a:p>
          <a:p>
            <a:pPr lvl="1"/>
            <a:r>
              <a:rPr lang="es-ES" sz="2000" dirty="0" smtClean="0">
                <a:solidFill>
                  <a:srgbClr val="FFFF00"/>
                </a:solidFill>
                <a:latin typeface="Verdana" pitchFamily="34" charset="0"/>
              </a:rPr>
              <a:t>Ha usado texto o celda en blanco en un argumento que necesita un numero.</a:t>
            </a:r>
          </a:p>
          <a:p>
            <a:pPr lvl="1"/>
            <a:r>
              <a:rPr lang="es-ES" sz="2000" dirty="0" smtClean="0">
                <a:solidFill>
                  <a:srgbClr val="FFFF00"/>
                </a:solidFill>
                <a:latin typeface="Verdana" pitchFamily="34" charset="0"/>
              </a:rPr>
              <a:t>Ha introducido una formula que da un numero demasiado grande o pequeño para ser tratado por Excel.</a:t>
            </a:r>
          </a:p>
          <a:p>
            <a:pPr lvl="1"/>
            <a:endParaRPr lang="es-AR" sz="2000" dirty="0" smtClean="0">
              <a:solidFill>
                <a:srgbClr val="FFFF00"/>
              </a:solidFill>
              <a:latin typeface="Verdana" pitchFamily="34" charset="0"/>
            </a:endParaRPr>
          </a:p>
          <a:p>
            <a:pPr lvl="1"/>
            <a:endParaRPr lang="es-AR" sz="2000" dirty="0" smtClean="0">
              <a:solidFill>
                <a:srgbClr val="FFFF00"/>
              </a:solidFill>
              <a:latin typeface="Verdana" pitchFamily="34" charset="0"/>
            </a:endParaRPr>
          </a:p>
          <a:p>
            <a:pPr lvl="1"/>
            <a:endParaRPr lang="es-AR" sz="2000" dirty="0" smtClean="0">
              <a:solidFill>
                <a:srgbClr val="FFFF00"/>
              </a:solidFill>
              <a:latin typeface="Verdana" pitchFamily="34" charset="0"/>
            </a:endParaRPr>
          </a:p>
          <a:p>
            <a:pPr lvl="1"/>
            <a:endParaRPr lang="es-ES" sz="2000" dirty="0" smtClean="0">
              <a:solidFill>
                <a:srgbClr val="FFFF00"/>
              </a:solidFill>
              <a:latin typeface="Verdana" pitchFamily="34" charset="0"/>
            </a:endParaRPr>
          </a:p>
          <a:p>
            <a:r>
              <a:rPr lang="es-ES" sz="4000" dirty="0" smtClean="0">
                <a:solidFill>
                  <a:srgbClr val="99FF99"/>
                </a:solidFill>
                <a:latin typeface="Verdana" pitchFamily="34" charset="0"/>
              </a:rPr>
              <a:t>#Nulo</a:t>
            </a:r>
          </a:p>
          <a:p>
            <a:pPr lvl="1"/>
            <a:r>
              <a:rPr lang="es-ES" sz="2000" dirty="0" smtClean="0">
                <a:solidFill>
                  <a:srgbClr val="FFFF00"/>
                </a:solidFill>
                <a:latin typeface="Verdana" pitchFamily="34" charset="0"/>
              </a:rPr>
              <a:t>Ha hecho referencia a una intersección que no existe usando un espacio entre dos rangos en un argumento.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45061" name="Rectangle 6"/>
          <p:cNvSpPr>
            <a:spLocks noGrp="1" noChangeArrowheads="1"/>
          </p:cNvSpPr>
          <p:nvPr>
            <p:ph type="title"/>
          </p:nvPr>
        </p:nvSpPr>
        <p:spPr>
          <a:xfrm>
            <a:off x="790575" y="0"/>
            <a:ext cx="8353425" cy="1412776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Excel – Referencia  Circular</a:t>
            </a: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964488" cy="4948956"/>
          </a:xfrm>
          <a:prstGeom prst="rect">
            <a:avLst/>
          </a:prstGeom>
          <a:noFill/>
          <a:ln w="98425">
            <a:solidFill>
              <a:srgbClr val="99FF99"/>
            </a:solidFill>
            <a:miter lim="800000"/>
            <a:headEnd/>
            <a:tailEnd/>
          </a:ln>
        </p:spPr>
      </p:pic>
      <p:sp>
        <p:nvSpPr>
          <p:cNvPr id="45062" name="AutoShape 7"/>
          <p:cNvSpPr>
            <a:spLocks noChangeArrowheads="1"/>
          </p:cNvSpPr>
          <p:nvPr/>
        </p:nvSpPr>
        <p:spPr bwMode="auto">
          <a:xfrm>
            <a:off x="899592" y="3861048"/>
            <a:ext cx="1512887" cy="431800"/>
          </a:xfrm>
          <a:prstGeom prst="rightArrow">
            <a:avLst>
              <a:gd name="adj1" fmla="val 50000"/>
              <a:gd name="adj2" fmla="val 875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Gracias</a:t>
            </a:r>
            <a:endParaRPr lang="es-AR" smtClean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141324" name="Diapositiva" r:id="rId3" imgW="4572000" imgH="3429000" progId="PowerPoint.Slid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13787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Funciones </a:t>
            </a:r>
          </a:p>
        </p:txBody>
      </p:sp>
      <p:pic>
        <p:nvPicPr>
          <p:cNvPr id="8195" name="Picture 7"/>
          <p:cNvPicPr>
            <a:picLocks noChangeAspect="1" noChangeArrowheads="1"/>
          </p:cNvPicPr>
          <p:nvPr/>
        </p:nvPicPr>
        <p:blipFill>
          <a:blip r:embed="rId2" cstate="print">
            <a:lum bright="-26000"/>
          </a:blip>
          <a:srcRect/>
          <a:stretch>
            <a:fillRect/>
          </a:stretch>
        </p:blipFill>
        <p:spPr bwMode="auto">
          <a:xfrm>
            <a:off x="201092" y="1556792"/>
            <a:ext cx="8678738" cy="5025156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9563" y="285750"/>
            <a:ext cx="928687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4" cstate="print">
            <a:lum bright="-2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36" y="1563539"/>
            <a:ext cx="3981100" cy="790947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Flecha izquierda"/>
          <p:cNvSpPr/>
          <p:nvPr/>
        </p:nvSpPr>
        <p:spPr bwMode="auto">
          <a:xfrm>
            <a:off x="2915816" y="1742988"/>
            <a:ext cx="936104" cy="432048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13787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Funciones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8964613" cy="4873625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pPr indent="-60325" algn="just">
              <a:lnSpc>
                <a:spcPct val="90000"/>
              </a:lnSpc>
              <a:buFontTx/>
              <a:buNone/>
            </a:pPr>
            <a:r>
              <a:rPr lang="es-AR" b="1" i="1" dirty="0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Fórmulas prefabricadas que tienen asignado un nombre y reciben uno o más argumentos (parámetros de entrada) con los cuales efectúan una serie de operaciones y devuelven un valor o una serie de valores como resultado. </a:t>
            </a:r>
          </a:p>
          <a:p>
            <a:pPr indent="-60325" algn="just">
              <a:lnSpc>
                <a:spcPct val="90000"/>
              </a:lnSpc>
              <a:buFontTx/>
              <a:buNone/>
            </a:pPr>
            <a:r>
              <a:rPr lang="es-AR" b="1" i="1" dirty="0" smtClean="0">
                <a:solidFill>
                  <a:srgbClr val="99FF99"/>
                </a:solidFill>
                <a:latin typeface="Arial" charset="0"/>
                <a:cs typeface="Times New Roman" pitchFamily="18" charset="0"/>
              </a:rPr>
              <a:t>Los argumentos que reciben pueden ser referencias a celdas, rangos, nombres de rangos y valores constantes o una combinación de todos estos. </a:t>
            </a:r>
            <a:endParaRPr lang="es-ES" b="1" i="1" dirty="0" smtClean="0">
              <a:solidFill>
                <a:srgbClr val="99FF99"/>
              </a:solidFill>
              <a:latin typeface="Arial" charset="0"/>
              <a:cs typeface="Times New Roman" pitchFamily="18" charset="0"/>
            </a:endParaRPr>
          </a:p>
        </p:txBody>
      </p:sp>
      <p:pic>
        <p:nvPicPr>
          <p:cNvPr id="92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285750"/>
            <a:ext cx="928687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13787" cy="1143000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rgbClr val="FFFF99"/>
                </a:solidFill>
                <a:latin typeface="Arial Rounded MT Bold" pitchFamily="34" charset="0"/>
              </a:rPr>
              <a:t>Funciones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8964613" cy="5300662"/>
          </a:xfrm>
          <a:solidFill>
            <a:srgbClr val="008000"/>
          </a:solidFill>
          <a:ln cap="flat" algn="ctr">
            <a:solidFill>
              <a:srgbClr val="FFFF00"/>
            </a:solidFill>
          </a:ln>
        </p:spPr>
        <p:txBody>
          <a:bodyPr/>
          <a:lstStyle/>
          <a:p>
            <a:pPr indent="-60325" algn="just">
              <a:buFontTx/>
              <a:buNone/>
            </a:pPr>
            <a:r>
              <a:rPr lang="es-AR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Permiten realizar operaciones  complejas de forma mas sencilla.</a:t>
            </a:r>
          </a:p>
          <a:p>
            <a:pPr indent="-60325" algn="just">
              <a:buFontTx/>
              <a:buNone/>
            </a:pPr>
            <a:r>
              <a:rPr lang="es-AR" b="1" i="1" smtClean="0">
                <a:solidFill>
                  <a:srgbClr val="99FF99"/>
                </a:solidFill>
                <a:latin typeface="Arial" charset="0"/>
                <a:cs typeface="Times New Roman" pitchFamily="18" charset="0"/>
              </a:rPr>
              <a:t>Una fórmula puede estar compuesta por varias funciones unidas mediante operadores o formando parte de argumentos para otra función.</a:t>
            </a:r>
            <a:r>
              <a:rPr lang="es-AR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 </a:t>
            </a:r>
          </a:p>
          <a:p>
            <a:pPr indent="-60325" algn="just">
              <a:buFontTx/>
              <a:buNone/>
            </a:pPr>
            <a:r>
              <a:rPr lang="es-AR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Utilizando funciones se simplifican las fórmulas en las cuales los cálculos son complejos.</a:t>
            </a:r>
            <a:r>
              <a:rPr lang="es-ES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 </a:t>
            </a:r>
          </a:p>
          <a:p>
            <a:pPr indent="-60325" algn="just">
              <a:buFontTx/>
              <a:buNone/>
            </a:pPr>
            <a:r>
              <a:rPr lang="es-ES" b="1" i="1" smtClean="0">
                <a:solidFill>
                  <a:srgbClr val="99FF99"/>
                </a:solidFill>
                <a:latin typeface="Arial" charset="0"/>
                <a:cs typeface="Times New Roman" pitchFamily="18" charset="0"/>
              </a:rPr>
              <a:t>Excel posee alrededor de 330 funciones</a:t>
            </a:r>
            <a:r>
              <a:rPr lang="es-ES" b="1" i="1" smtClean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 </a:t>
            </a:r>
            <a:endParaRPr lang="es-ES_tradnl" b="1" i="1" smtClean="0">
              <a:solidFill>
                <a:srgbClr val="FFFF00"/>
              </a:solidFill>
              <a:latin typeface="Arial" charset="0"/>
              <a:cs typeface="Times New Roman" pitchFamily="18" charset="0"/>
            </a:endParaRPr>
          </a:p>
        </p:txBody>
      </p:sp>
      <p:pic>
        <p:nvPicPr>
          <p:cNvPr id="1024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285750"/>
            <a:ext cx="928687" cy="987425"/>
          </a:xfrm>
          <a:prstGeom prst="rect">
            <a:avLst/>
          </a:prstGeom>
          <a:solidFill>
            <a:srgbClr val="008000"/>
          </a:solidFill>
          <a:ln w="76200" algn="ctr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build="p" animBg="1"/>
    </p:bldLst>
  </p:timing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D:\msoffice\Plantillas\Presentación en blanco.pot</Template>
  <TotalTime>1849</TotalTime>
  <Words>1419</Words>
  <Application>Microsoft Office PowerPoint</Application>
  <PresentationFormat>Presentación en pantalla (4:3)</PresentationFormat>
  <Paragraphs>237</Paragraphs>
  <Slides>69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69</vt:i4>
      </vt:variant>
    </vt:vector>
  </HeadingPairs>
  <TitlesOfParts>
    <vt:vector size="72" baseType="lpstr">
      <vt:lpstr>Presentación en blanco</vt:lpstr>
      <vt:lpstr>Documento</vt:lpstr>
      <vt:lpstr>Diapositiva</vt:lpstr>
      <vt:lpstr>MS Excel</vt:lpstr>
      <vt:lpstr>Formulas (=)</vt:lpstr>
      <vt:lpstr>Formulas (=)</vt:lpstr>
      <vt:lpstr>Formulas (=) Operadores</vt:lpstr>
      <vt:lpstr>Formulas (=) Operadores Aritméticos</vt:lpstr>
      <vt:lpstr>Formulas (=) Operadores  Lógicos</vt:lpstr>
      <vt:lpstr>Funciones </vt:lpstr>
      <vt:lpstr>Funciones </vt:lpstr>
      <vt:lpstr>Funciones </vt:lpstr>
      <vt:lpstr>Funciones </vt:lpstr>
      <vt:lpstr>Funciones </vt:lpstr>
      <vt:lpstr>Funciones</vt:lpstr>
      <vt:lpstr>Funciones  Operadores Lógicos</vt:lpstr>
      <vt:lpstr>Referencias </vt:lpstr>
      <vt:lpstr>Referencias Absolutas ($) y Relativas Anclar/Fijar</vt:lpstr>
      <vt:lpstr>Referencias  Absolutas ($) y Relativas</vt:lpstr>
      <vt:lpstr>Referencias  Absolutas ($) y Relativas</vt:lpstr>
      <vt:lpstr>Referencia ($)</vt:lpstr>
      <vt:lpstr>Funciones </vt:lpstr>
      <vt:lpstr>Funciones </vt:lpstr>
      <vt:lpstr>Funciones - Suma</vt:lpstr>
      <vt:lpstr>Funciones - Producto</vt:lpstr>
      <vt:lpstr>Funciones - Potencia</vt:lpstr>
      <vt:lpstr>Funciones - Contar </vt:lpstr>
      <vt:lpstr>FUNCION CONTARA</vt:lpstr>
      <vt:lpstr>FUNCION CONTAR.BLANCO</vt:lpstr>
      <vt:lpstr>Funciones - Promedio</vt:lpstr>
      <vt:lpstr>Funciones - Max</vt:lpstr>
      <vt:lpstr>Funciones - Min</vt:lpstr>
      <vt:lpstr>Funciones - Entero</vt:lpstr>
      <vt:lpstr>Funciones - ABS</vt:lpstr>
      <vt:lpstr>Funciones - SI</vt:lpstr>
      <vt:lpstr>Funciones – SI - ejemplos</vt:lpstr>
      <vt:lpstr>Funciones – SI - ejemplos</vt:lpstr>
      <vt:lpstr>Funciones - Sumar Si</vt:lpstr>
      <vt:lpstr>Funciones - Contar Si</vt:lpstr>
      <vt:lpstr>FUNCION HOY</vt:lpstr>
      <vt:lpstr>FUNCION AHORA</vt:lpstr>
      <vt:lpstr>FUNCION DIAS360 </vt:lpstr>
      <vt:lpstr>FUNCION SIFECHA</vt:lpstr>
      <vt:lpstr>FUNCION SIFECHA</vt:lpstr>
      <vt:lpstr>Funciones - BUSCARV</vt:lpstr>
      <vt:lpstr>Funciones - BUSCARV</vt:lpstr>
      <vt:lpstr>BUSCARV = Errores</vt:lpstr>
      <vt:lpstr>Funciones - BUSCARV</vt:lpstr>
      <vt:lpstr>Funciones - BUSCARV</vt:lpstr>
      <vt:lpstr>Funciones - BUSCARH</vt:lpstr>
      <vt:lpstr>Funciones - BUSCARH</vt:lpstr>
      <vt:lpstr>Funciones - BUSCARH</vt:lpstr>
      <vt:lpstr>Funciones - BUSCARH</vt:lpstr>
      <vt:lpstr>BUSCARV- BuscarH  Anidado</vt:lpstr>
      <vt:lpstr>Formato Condicional</vt:lpstr>
      <vt:lpstr>Formato Condicional</vt:lpstr>
      <vt:lpstr>Formato Condicional</vt:lpstr>
      <vt:lpstr>Formato Condicional</vt:lpstr>
      <vt:lpstr>Formato Condicional</vt:lpstr>
      <vt:lpstr>Datos  Validación</vt:lpstr>
      <vt:lpstr>Datos  Validación</vt:lpstr>
      <vt:lpstr>Datos  Validación</vt:lpstr>
      <vt:lpstr>Datos  Validación</vt:lpstr>
      <vt:lpstr>Datos  Validación - Lista</vt:lpstr>
      <vt:lpstr>Excel – Códigos de Error</vt:lpstr>
      <vt:lpstr>Excel – Códigos de Error</vt:lpstr>
      <vt:lpstr>Excel – Códigos de Error</vt:lpstr>
      <vt:lpstr>Excel – Códigos de Error</vt:lpstr>
      <vt:lpstr>Excel – Códigos de Error</vt:lpstr>
      <vt:lpstr>Excel – Códigos de Error</vt:lpstr>
      <vt:lpstr>Excel – Referencia  Circular</vt:lpstr>
      <vt:lpstr>Gracias</vt:lpstr>
    </vt:vector>
  </TitlesOfParts>
  <Company>Computación II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Clase de Excel Avanzado</dc:title>
  <dc:subject>Primera Clase de Excel Nivel II</dc:subject>
  <dc:creator>Pablo Alejandro lena</dc:creator>
  <dc:description>Actualizado 06/03/10_x000d_
Formulas y Funciones _x000d_
Errores</dc:description>
  <cp:lastModifiedBy>Pablo Alejandro LENA</cp:lastModifiedBy>
  <cp:revision>249</cp:revision>
  <cp:lastPrinted>2000-10-12T16:25:03Z</cp:lastPrinted>
  <dcterms:created xsi:type="dcterms:W3CDTF">1999-10-12T13:13:00Z</dcterms:created>
  <dcterms:modified xsi:type="dcterms:W3CDTF">2014-06-07T20:06:08Z</dcterms:modified>
  <cp:category>Versión 2007</cp:category>
</cp:coreProperties>
</file>