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51"/>
  </p:notesMasterIdLst>
  <p:sldIdLst>
    <p:sldId id="273" r:id="rId2"/>
    <p:sldId id="256" r:id="rId3"/>
    <p:sldId id="306" r:id="rId4"/>
    <p:sldId id="307" r:id="rId5"/>
    <p:sldId id="308" r:id="rId6"/>
    <p:sldId id="275" r:id="rId7"/>
    <p:sldId id="279" r:id="rId8"/>
    <p:sldId id="260" r:id="rId9"/>
    <p:sldId id="261" r:id="rId10"/>
    <p:sldId id="263" r:id="rId11"/>
    <p:sldId id="269" r:id="rId12"/>
    <p:sldId id="282" r:id="rId13"/>
    <p:sldId id="276" r:id="rId14"/>
    <p:sldId id="283" r:id="rId15"/>
    <p:sldId id="264" r:id="rId16"/>
    <p:sldId id="309" r:id="rId17"/>
    <p:sldId id="314" r:id="rId18"/>
    <p:sldId id="289" r:id="rId19"/>
    <p:sldId id="310" r:id="rId20"/>
    <p:sldId id="299" r:id="rId21"/>
    <p:sldId id="339" r:id="rId22"/>
    <p:sldId id="340" r:id="rId23"/>
    <p:sldId id="341" r:id="rId24"/>
    <p:sldId id="315" r:id="rId25"/>
    <p:sldId id="270" r:id="rId26"/>
    <p:sldId id="319" r:id="rId27"/>
    <p:sldId id="320" r:id="rId28"/>
    <p:sldId id="317" r:id="rId29"/>
    <p:sldId id="318" r:id="rId30"/>
    <p:sldId id="311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0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Alejandro Lena" initials="PAL" lastIdx="1" clrIdx="0">
    <p:extLst>
      <p:ext uri="{19B8F6BF-5375-455C-9EA6-DF929625EA0E}">
        <p15:presenceInfo xmlns:p15="http://schemas.microsoft.com/office/powerpoint/2012/main" userId="S::plena@unlam.edu.ar::dfa32259-6abb-42d7-a047-f6f3eb12e1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50" autoAdjust="0"/>
    <p:restoredTop sz="90929"/>
  </p:normalViewPr>
  <p:slideViewPr>
    <p:cSldViewPr>
      <p:cViewPr varScale="1">
        <p:scale>
          <a:sx n="54" d="100"/>
          <a:sy n="54" d="100"/>
        </p:scale>
        <p:origin x="5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88"/>
    </p:cViewPr>
  </p:sorterViewPr>
  <p:notesViewPr>
    <p:cSldViewPr>
      <p:cViewPr varScale="1">
        <p:scale>
          <a:sx n="36" d="100"/>
          <a:sy n="36" d="100"/>
        </p:scale>
        <p:origin x="-10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14:09:24.383" idx="1">
    <p:pos x="2765" y="387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0081-5214-4CD9-8419-C709F4D4D8AD}" type="datetimeFigureOut">
              <a:rPr lang="es-AR" smtClean="0"/>
              <a:pPr/>
              <a:t>6/5/2020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8498-D9C1-4902-BBA0-1DB4FC1C45B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Word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60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32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Word 2017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64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Word 2017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27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186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834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26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3118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19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88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9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707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59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676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336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3166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182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437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344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09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57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1180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6005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96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8614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995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085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789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51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30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439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15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456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618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92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02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1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</a:t>
            </a:r>
            <a:r>
              <a:rPr lang="es-ES" baseline="0" dirty="0"/>
              <a:t> 2017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119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190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</a:t>
            </a:r>
            <a:r>
              <a:rPr lang="es-ES" baseline="0" dirty="0"/>
              <a:t> 2017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63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5ACF7-15A5-4E2C-9248-9C9F9B7E75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E3AA4-5A8B-4115-9FE6-60F1CF0C9D4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>
              <a:defRPr/>
            </a:pPr>
            <a:fld id="{BAE3A599-DAE2-424A-85E2-F32758FAF7F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B1C87-31A2-4F77-A8E1-3B8C0FF64AA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D14AC3A-6F3E-4CB7-B9DE-7C1F5A51457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4CB02-BDD9-4392-B2E4-ECE5A3CAA14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52807-73DC-4D75-B833-A4BC73457A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D2D35-AEE8-4DBD-BEF3-ABD543CD5B0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1D5D5-41C6-475D-848F-7E4D342C553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B968D-39A0-48BD-88EB-4187FB5D348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49774-968F-4ACE-8684-27700D4B7CC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BD2D35-AEE8-4DBD-BEF3-ABD543CD5B0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8" name="Picture 15" descr="Escudo UNLa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14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omments" Target="../comments/comment1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759" y="129542"/>
            <a:ext cx="7921377" cy="1582900"/>
          </a:xfrm>
          <a:solidFill>
            <a:schemeClr val="hlink"/>
          </a:solidFill>
          <a:ln w="7620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b="1" i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Informática </a:t>
            </a:r>
            <a: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General</a:t>
            </a:r>
            <a:b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</a:br>
            <a: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WORD AVANZADO</a:t>
            </a:r>
            <a:endParaRPr lang="es-ES_tradnl" sz="4000" b="1" i="1" dirty="0">
              <a:solidFill>
                <a:schemeClr val="accent2">
                  <a:lumMod val="10000"/>
                  <a:lumOff val="9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755773" y="4432933"/>
            <a:ext cx="7921377" cy="2295525"/>
          </a:xfrm>
          <a:solidFill>
            <a:schemeClr val="hlink"/>
          </a:solidFill>
          <a:ln w="76200" cap="flat" algn="ctr">
            <a:solidFill>
              <a:schemeClr val="folHlink"/>
            </a:solidFill>
          </a:ln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400" b="1" i="1" dirty="0">
                <a:solidFill>
                  <a:schemeClr val="accent6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Trabajo Practico N.º 2 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400" b="1" i="1" dirty="0">
                <a:solidFill>
                  <a:schemeClr val="accent6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Combinar Correspondencia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400" b="1" i="1" dirty="0">
                <a:solidFill>
                  <a:schemeClr val="accent6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2020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73" y="1988840"/>
            <a:ext cx="4143375" cy="2295525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44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4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Paso 3</a:t>
            </a:r>
            <a:endParaRPr lang="es-ES_tradnl" sz="44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70E93B-CDE7-46D3-BBCF-5758490C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" y="1268760"/>
            <a:ext cx="2963113" cy="3241526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1A2122-648A-4A12-87CC-4602E9CA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73" y="2565016"/>
            <a:ext cx="8100392" cy="429298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75655EA2-2542-43EA-92D2-06259DBEE220}"/>
              </a:ext>
            </a:extLst>
          </p:cNvPr>
          <p:cNvSpPr>
            <a:spLocks noChangeArrowheads="1"/>
          </p:cNvSpPr>
          <p:nvPr/>
        </p:nvSpPr>
        <p:spPr bwMode="auto">
          <a:xfrm rot="14522045">
            <a:off x="3267762" y="4292408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 dirty="0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" y="188913"/>
            <a:ext cx="8915400" cy="1143000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1"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kumimoji="1" lang="es-ES_tradnl" sz="4000" b="1" i="1" dirty="0">
                <a:solidFill>
                  <a:schemeClr val="tx2"/>
                </a:solidFill>
                <a:latin typeface="Arial" charset="0"/>
              </a:rPr>
            </a:br>
            <a:r>
              <a:rPr kumimoji="1" lang="es-ES_tradnl" sz="4000" b="1" i="1" dirty="0">
                <a:solidFill>
                  <a:srgbClr val="FFFF66"/>
                </a:solidFill>
                <a:latin typeface="Arial" charset="0"/>
              </a:rPr>
              <a:t>Archivo de Datos Word</a:t>
            </a:r>
            <a:endParaRPr kumimoji="1" lang="es-ES_tradnl" sz="4000" b="1" i="1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2ED8E1-0CD4-4B19-A066-A92DDDB2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01" y="1600310"/>
            <a:ext cx="1067196" cy="1224136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1AD8F6-4DFE-48F5-97BC-4A02BD900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3149749"/>
            <a:ext cx="8353425" cy="3016974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" y="64614"/>
            <a:ext cx="8915400" cy="1160585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1"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kumimoji="1" lang="es-ES_tradnl" sz="4000" b="1" i="1" dirty="0">
                <a:solidFill>
                  <a:schemeClr val="tx2"/>
                </a:solidFill>
                <a:latin typeface="Arial" charset="0"/>
              </a:rPr>
            </a:br>
            <a:r>
              <a:rPr kumimoji="1" lang="es-ES_tradnl" sz="4000" b="1" i="1" dirty="0">
                <a:solidFill>
                  <a:srgbClr val="FFFF66"/>
                </a:solidFill>
                <a:latin typeface="Arial" charset="0"/>
              </a:rPr>
              <a:t>Archivo de Datos Excel</a:t>
            </a:r>
            <a:endParaRPr kumimoji="1" lang="es-ES_tradnl" sz="4000" b="1" i="1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C93B6D-2E68-4C26-BC28-CCFAF4F9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535728"/>
            <a:ext cx="7696200" cy="42100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276709-3E00-4FC4-84A9-CCF644457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1277888"/>
            <a:ext cx="990600" cy="11430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9630" y="0"/>
            <a:ext cx="915363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32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3200" b="1" i="1" dirty="0">
                <a:latin typeface="Arial" charset="0"/>
              </a:rPr>
            </a:br>
            <a:r>
              <a:rPr lang="es-ES_tradnl" sz="32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Ordenar Paso 3</a:t>
            </a:r>
            <a:endParaRPr lang="es-ES_tradnl" sz="3200" b="1" i="1" dirty="0">
              <a:latin typeface="Arial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230252"/>
            <a:ext cx="3857625" cy="600075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1903EB-85E4-4A5A-98D6-6B1F0AB1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3" y="2060848"/>
            <a:ext cx="9106526" cy="468052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CEBF406-60F6-49F8-8A30-353C496B3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72" y="2691370"/>
            <a:ext cx="8124825" cy="34194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1CB409-CDE6-432E-8AF4-6BD0081E3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73" y="2204864"/>
            <a:ext cx="8772525" cy="4314398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B18660-C371-481B-B264-ACA746C1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5" y="1221554"/>
            <a:ext cx="8943081" cy="5636446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31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sz="3100" b="1" i="1" dirty="0">
                <a:solidFill>
                  <a:srgbClr val="FFFF00"/>
                </a:solidFill>
                <a:latin typeface="Arial" charset="0"/>
              </a:rPr>
              <a:t>4 </a:t>
            </a:r>
            <a:r>
              <a:rPr lang="es-ES_tradnl" sz="3100" b="1" i="1" dirty="0">
                <a:solidFill>
                  <a:srgbClr val="FFFF00"/>
                </a:solidFill>
                <a:latin typeface="Arial" charset="0"/>
                <a:sym typeface="Wingdings 3" panose="05040102010807070707" pitchFamily="18" charset="2"/>
              </a:rPr>
              <a:t> Insertar Campo Combinación</a:t>
            </a:r>
            <a:endParaRPr lang="es-ES_tradnl" sz="4000" b="1" i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2362304" y="1379023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1B0326-5EAB-421D-BA31-2B3E7360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51" y="1308177"/>
            <a:ext cx="2235746" cy="801054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1026DF-82B6-449C-BC24-29F467FF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182" y="2602734"/>
            <a:ext cx="1000432" cy="33412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807F0A-D851-49CE-843A-95CE0F345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199" y="2618329"/>
            <a:ext cx="990600" cy="33412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CEC05AD-42E0-4FBE-8027-02FC927EF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109" y="1359812"/>
            <a:ext cx="3228975" cy="49339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6091661" y="3009900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E8D32D-0A57-42B9-949C-EA4EBA43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5951" y="2063482"/>
            <a:ext cx="2914650" cy="4286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040E17-8613-4702-AD9B-2F06569E5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736" y="3331253"/>
            <a:ext cx="3114096" cy="322914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C7A45E30-83C4-4B0C-A19A-1BDB893E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05" y="4039777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83B4D4-4680-41B5-8FE3-19421382AC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1647" y="3164188"/>
            <a:ext cx="2072858" cy="33412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11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3E48D2-31C7-4B91-AB2F-FFBE3426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3" y="1186660"/>
            <a:ext cx="8844033" cy="5542050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100" b="1" i="1" dirty="0">
                <a:solidFill>
                  <a:srgbClr val="FFFF66"/>
                </a:solidFill>
                <a:latin typeface="Arial" charset="0"/>
              </a:rPr>
              <a:t>Paso 4</a:t>
            </a:r>
            <a:r>
              <a:rPr lang="es-ES_tradnl" sz="3100" b="1" i="1" dirty="0">
                <a:latin typeface="Arial" charset="0"/>
              </a:rPr>
              <a:t> </a:t>
            </a:r>
            <a:r>
              <a:rPr lang="es-ES_tradnl" sz="3100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 Campos Combinación insertados</a:t>
            </a:r>
            <a:endParaRPr lang="es-ES_tradnl" sz="3100" b="1" i="1" dirty="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2362808" y="1461728"/>
            <a:ext cx="108012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484061" y="1461727"/>
            <a:ext cx="1080121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C7A45E30-83C4-4B0C-A19A-1BDB893E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42" y="2780928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4A2E3A-89DA-42C4-B1A8-A516C5CA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357311"/>
            <a:ext cx="2143125" cy="13906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11" grpId="0" animBg="1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C99042-1B84-4CF1-8BF0-CAD515E0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9438"/>
            <a:ext cx="9144000" cy="5628561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5 - Previsualización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6CF124-CC5A-4A76-97F0-46C2374B5614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591676" y="1884944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90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E8C5FB-6C2F-4C5F-9C5E-336AC69E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6" y="1166531"/>
            <a:ext cx="9144000" cy="5691469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6CF124-CC5A-4A76-97F0-46C2374B5614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6268342" y="2266960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6B0F4B-CA85-4DAA-AAF0-A48A6A6F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0" y="1340768"/>
            <a:ext cx="8210550" cy="35337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345327-771A-4BB5-A8D0-96E6E12DE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37" y="1662112"/>
            <a:ext cx="8210550" cy="3533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C7B070-18B0-4F8F-BBED-08DB1CBF1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2" y="1945653"/>
            <a:ext cx="8229600" cy="35242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A6FC7B-5B65-4762-A51E-6569A544F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19" y="2242366"/>
            <a:ext cx="8181975" cy="35433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07F2E18-5F64-4816-B208-0388AA9A4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78" y="2534785"/>
            <a:ext cx="8210550" cy="35433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F21F2EB-91F3-491E-901A-77495ADCB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99" y="2846397"/>
            <a:ext cx="8201025" cy="35337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9A167C-088E-420F-9E6B-BE065BF93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793" y="3165464"/>
            <a:ext cx="8191500" cy="3524250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321438" y="300989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DEF8179-4C05-4FCB-A7A4-2832DC79C0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1878" y="3758747"/>
            <a:ext cx="1000125" cy="10953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9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badi" panose="020B0604020104020204" pitchFamily="34" charset="0"/>
              </a:rPr>
              <a:t>COMBINAR  CORRESPONDENCIA</a:t>
            </a:r>
            <a:br>
              <a:rPr lang="es-ES_tradnl" sz="4000" b="1" i="1" dirty="0"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badi" panose="020B0604020104020204" pitchFamily="34" charset="0"/>
              </a:rPr>
              <a:t>Trabajo Practico N.º 2</a:t>
            </a:r>
            <a:endParaRPr lang="es-ES_tradnl" dirty="0">
              <a:solidFill>
                <a:srgbClr val="FFFF66"/>
              </a:solidFill>
              <a:latin typeface="Abadi" panose="020B0604020104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43000"/>
            <a:ext cx="8763000" cy="5715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77500" lnSpcReduction="20000"/>
          </a:bodyPr>
          <a:lstStyle/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Proceda  a cargar el Procesador de texto MS WORD.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Cree un documento en blanco con el nombre </a:t>
            </a:r>
            <a:r>
              <a:rPr lang="es-ES" sz="3600" b="1" i="1" dirty="0" err="1">
                <a:solidFill>
                  <a:srgbClr val="FFFF00"/>
                </a:solidFill>
                <a:latin typeface="Arial" charset="0"/>
              </a:rPr>
              <a:t>Carta_Estudiantes</a:t>
            </a:r>
            <a:r>
              <a:rPr lang="es-ES" sz="36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en unidad de trabajo.  </a:t>
            </a:r>
          </a:p>
          <a:p>
            <a:pPr marL="352425" lvl="1" algn="just"/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Indicar el nombre del archivo, Word 2016 le colocará al mismo la extensión </a:t>
            </a:r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.docx </a:t>
            </a: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por defecto.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Configure la página con :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Tamaño A4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Margen Superior 3cm, Inferior 3cm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Derecho, Izquierdo 2,5cm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Orientación vertical.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A continuación cree la carta que se encuentra detallada a continuación: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Al finalizar recuerde guardar los cambios en el documento. 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1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Carta_Estudiantes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Combino_Estudiantes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Total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Cartas Filtradas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824673-0092-49E1-80B0-5F33737B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097757"/>
            <a:ext cx="8096250" cy="3419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94DA52-170B-4F81-A256-CD9E3AC5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" y="1850106"/>
            <a:ext cx="8582025" cy="4027166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3660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cartas Filtradas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345327-771A-4BB5-A8D0-96E6E12D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2776"/>
            <a:ext cx="8210550" cy="35337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A6FC7B-5B65-4762-A51E-6569A544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73" y="2100269"/>
            <a:ext cx="8181975" cy="3543300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321438" y="300989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79A721-71B3-4AF2-8B64-D93980754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405" y="4005064"/>
            <a:ext cx="1000125" cy="10572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7883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2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Carta_Estudiantes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Fltro_Estudiantes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43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Sobres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Paso 1</a:t>
            </a:r>
            <a:endParaRPr lang="es-ES_tradnl" sz="48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43038"/>
            <a:ext cx="4067944" cy="360040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1389366" y="5323706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5C2E3-72D3-4253-9080-4B1EB286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319163"/>
            <a:ext cx="4248472" cy="5134173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20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Sobres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2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63C160-79FD-490B-9C21-8E985925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412776"/>
            <a:ext cx="8924925" cy="50768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88874661-A90B-4DE7-BA3D-2B7047CC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437112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Sobres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2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F703F6-BF46-4284-9540-A0864D27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5" y="2060848"/>
            <a:ext cx="8862729" cy="3888432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13474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Sobres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1462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Sobres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4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5D0784-930F-468C-966B-E1EE3574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556792"/>
            <a:ext cx="8532440" cy="4815644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E7094702-F2D1-4F1E-8CB5-820B366759F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31765" y="2698792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3FA82-8F15-4FA4-94F2-E3D4463A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627946"/>
            <a:ext cx="2235746" cy="801054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13439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Previsualización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5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FF6C73-C8C8-4FE1-BA22-1110D7A7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536504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8A62B7FB-56DF-41FB-8D63-14D160744D16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591676" y="1884944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67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COMBINAR  CORRESPONDENCIA</a:t>
            </a:r>
            <a:br>
              <a:rPr lang="es-ES_tradnl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Trabajo Practico N.º 2</a:t>
            </a:r>
            <a:endParaRPr lang="es-ES_tradnl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708" y="1208421"/>
            <a:ext cx="5256584" cy="773832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r>
              <a:rPr lang="es-E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Carta_Estudiantes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F2FFAC-9F68-47C7-9B66-1D601BBE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208421"/>
            <a:ext cx="981075" cy="10763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989F76-DAAF-493A-9DCE-AA27E0F2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512439"/>
            <a:ext cx="7543800" cy="36099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4126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>
                <a:latin typeface="Arial" charset="0"/>
              </a:rPr>
            </a:br>
            <a:r>
              <a:rPr lang="es-ES_tradnl" sz="4000" b="1" i="1">
                <a:latin typeface="Arial" charset="0"/>
              </a:rPr>
              <a:t> </a:t>
            </a:r>
            <a:r>
              <a:rPr lang="es-ES_tradnl" sz="4000" b="1" i="1">
                <a:solidFill>
                  <a:srgbClr val="FFFF66"/>
                </a:solidFill>
                <a:latin typeface="Arial" charset="0"/>
              </a:rPr>
              <a:t>Utilizando el Asistente 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FF3C3B-3B64-413C-8343-E3031715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700808"/>
            <a:ext cx="8748464" cy="459086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060429" y="283419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360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Sobres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B557E1-CFFF-4496-BF33-F383A4A7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5" y="1582365"/>
            <a:ext cx="8763000" cy="38290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16DC4B8-1AB7-4E81-A383-EFF89427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7" y="1728907"/>
            <a:ext cx="8763000" cy="38290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DD33F6-5F5B-4641-9A55-66251D1C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85" y="1946303"/>
            <a:ext cx="8753475" cy="38100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52D771-E8F3-4791-9B72-B6B58C4AF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44" y="2150065"/>
            <a:ext cx="8734425" cy="3800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BFDB46-414F-4EAE-B8EA-9DD6913F0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78" y="2361970"/>
            <a:ext cx="8743950" cy="37814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A0CA4A-5E6C-4740-8E4F-CF64602CE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98" y="2562492"/>
            <a:ext cx="8743950" cy="38195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3FD494-8F1A-4871-BBD6-C8A4D2310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" y="2780928"/>
            <a:ext cx="8724900" cy="3800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373056" y="2740364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CDC5917-D28E-45C4-8D5F-8FBBB92B08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2165" y="3124074"/>
            <a:ext cx="1123899" cy="1454457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26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3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Total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6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Sobres Filtrados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824673-0092-49E1-80B0-5F33737B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097757"/>
            <a:ext cx="8096250" cy="3419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94DA52-170B-4F81-A256-CD9E3AC5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" y="1850106"/>
            <a:ext cx="8582025" cy="4027166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20737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Sobres Filtrados-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B557E1-CFFF-4496-BF33-F383A4A7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" y="1514475"/>
            <a:ext cx="8763000" cy="38290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52D771-E8F3-4791-9B72-B6B58C4A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9" y="2356552"/>
            <a:ext cx="8734425" cy="3800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373056" y="2740364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C1B38C-5A8C-44E3-BA8B-52FD7C7C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632901"/>
            <a:ext cx="990600" cy="12477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17399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4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Filtrados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07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Etiquetas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Paso 1</a:t>
            </a:r>
            <a:endParaRPr lang="es-ES_tradnl" sz="48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43038"/>
            <a:ext cx="4067944" cy="360040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1389366" y="5323706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8006E9-0D2D-4B95-9F37-D2D1FDA3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75" y="1443038"/>
            <a:ext cx="4143375" cy="4714875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24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Etiquetas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2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E3FAFF-D6D5-447B-A4E4-FEDCBE71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28800"/>
            <a:ext cx="4105275" cy="49815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88874661-A90B-4DE7-BA3D-2B7047CC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597" y="3700487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FBC4AA-9C3E-4B44-A935-0FCA2E7C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348880"/>
            <a:ext cx="6800850" cy="38576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33906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31241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5C4943-3B32-4757-9691-126515BB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" y="1340768"/>
            <a:ext cx="9144000" cy="5517232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8518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badi" panose="020B0604020104020204" pitchFamily="34" charset="0"/>
              </a:rPr>
              <a:t>COMBINAR  CORRESPONDENCIA</a:t>
            </a:r>
            <a:br>
              <a:rPr lang="es-ES_tradnl" sz="4000" b="1" i="1" dirty="0"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badi" panose="020B0604020104020204" pitchFamily="34" charset="0"/>
              </a:rPr>
              <a:t>Trabajo Practico N.º 2</a:t>
            </a:r>
            <a:endParaRPr lang="es-ES_tradnl" dirty="0">
              <a:solidFill>
                <a:srgbClr val="FFFF66"/>
              </a:solidFill>
              <a:latin typeface="Abadi" panose="020B0604020104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43000"/>
            <a:ext cx="8763000" cy="5715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Proceda a crear otro documento.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Guarde el mismo con el nombre </a:t>
            </a:r>
            <a:r>
              <a:rPr lang="es-ES" sz="36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Tabla_Estudiantes</a:t>
            </a:r>
            <a:r>
              <a:rPr lang="es-ES" sz="3600" i="1" dirty="0">
                <a:latin typeface="Arial" charset="0"/>
              </a:rPr>
              <a:t> en su unidad de trabajo. </a:t>
            </a: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En el mismo cree la tabla detallada a continuación. 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42A0B7-3ABD-45BE-8D84-67A91B80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068960"/>
            <a:ext cx="2062658" cy="236599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2503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4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3FA82-8F15-4FA4-94F2-E3D4463A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04" y="1316683"/>
            <a:ext cx="2883321" cy="1033076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778B02E-9EA1-4940-9A29-4D21B1C4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7" y="2661129"/>
            <a:ext cx="9144000" cy="4196871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E7094702-F2D1-4F1E-8CB5-820B366759F9}"/>
              </a:ext>
            </a:extLst>
          </p:cNvPr>
          <p:cNvSpPr>
            <a:spLocks noChangeArrowheads="1"/>
          </p:cNvSpPr>
          <p:nvPr/>
        </p:nvSpPr>
        <p:spPr bwMode="auto">
          <a:xfrm rot="19669468">
            <a:off x="1372217" y="259595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B05A6B-60F6-47BC-8649-59DD1E733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316683"/>
            <a:ext cx="3981450" cy="10191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2EFB3721-1FD1-44C7-9FF0-0F0A87E37D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15446" y="3666294"/>
            <a:ext cx="315170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23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4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526013-CEA5-4253-818D-835D995D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484"/>
            <a:ext cx="9144000" cy="504056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E7094702-F2D1-4F1E-8CB5-820B366759F9}"/>
              </a:ext>
            </a:extLst>
          </p:cNvPr>
          <p:cNvSpPr>
            <a:spLocks noChangeArrowheads="1"/>
          </p:cNvSpPr>
          <p:nvPr/>
        </p:nvSpPr>
        <p:spPr bwMode="auto">
          <a:xfrm rot="19669468">
            <a:off x="3316435" y="194788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EFB3721-1FD1-44C7-9FF0-0F0A87E37D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63519" y="3865673"/>
            <a:ext cx="315170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83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Previsualización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  <a:sym typeface="Wingdings 3" panose="05040102010807070707" pitchFamily="18" charset="2"/>
              </a:rPr>
              <a:t>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</a:t>
            </a:r>
            <a:r>
              <a:rPr lang="es-ES_tradnl" b="1" i="1" dirty="0">
                <a:solidFill>
                  <a:srgbClr val="FFFF66"/>
                </a:solidFill>
                <a:latin typeface="Arial" charset="0"/>
              </a:rPr>
              <a:t>5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B346E1-6130-4B1E-83E8-4B61E7D1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" y="1988840"/>
            <a:ext cx="9144000" cy="4507519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8A62B7FB-56DF-41FB-8D63-14D160744D16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348462" y="2266961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1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00C0A3-DC89-46BB-AFCF-0DB9D75C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" y="1268760"/>
            <a:ext cx="9144000" cy="3677556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75B11E-510D-40DF-9760-18FA8A432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81" y="2708920"/>
            <a:ext cx="9144000" cy="3943873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6268341" y="2528705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4EB300-1652-4E86-BE50-DE01ED1DE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3690746"/>
            <a:ext cx="1201093" cy="165298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5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Etiquetas_Estudiantes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Etiquetas_Estudiantes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Total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437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Filtradas 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85301A-522D-49C3-8159-B0BDF9A6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" y="1340768"/>
            <a:ext cx="9106526" cy="5400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824673-0092-49E1-80B0-5F33737B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097757"/>
            <a:ext cx="8096250" cy="34194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94DA52-170B-4F81-A256-CD9E3AC5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" y="1850106"/>
            <a:ext cx="8582025" cy="4027166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6263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Etiquetas Filtradas-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7C5052-027F-4C8D-A668-C08B0B7F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445"/>
            <a:ext cx="9144000" cy="514099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6052318" y="3009899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D7B903-2B43-4B37-80A5-CE5912C19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71940"/>
            <a:ext cx="942975" cy="1247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5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Parcial 6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Etiquetas_Estudiantes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j-ea"/>
                <a:cs typeface="+mj-cs"/>
                <a:sym typeface="Wingdings 3"/>
              </a:rPr>
              <a:t>Archivo Combinado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Etiquetas_Estudiantes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Filtradas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28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bg2">
              <a:lumMod val="50000"/>
            </a:schemeClr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sz="3200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sz="32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Resultado Final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Carta_Estudiantes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Tabla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_Estudiantes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  <a:sym typeface="Wingdings 3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Combino_Estudiantes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sym typeface="Wingdings 3"/>
              </a:rPr>
              <a:t>Filtro_Estudiantes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Total</a:t>
            </a:r>
            <a:endParaRPr lang="es-AR" sz="4000" b="1" i="1" dirty="0">
              <a:solidFill>
                <a:srgbClr val="FFFF00"/>
              </a:solidFill>
              <a:latin typeface="Arial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sym typeface="Wingdings 3"/>
              </a:rPr>
              <a:t>Sobre_Estudiantes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Filtrados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sym typeface="Wingdings 3"/>
              </a:rPr>
              <a:t>Etiquetas_Estudiantes</a:t>
            </a:r>
            <a:r>
              <a:rPr lang="es-AR" sz="4000" b="1" i="1">
                <a:solidFill>
                  <a:srgbClr val="FFFF00"/>
                </a:solidFill>
                <a:latin typeface="Arial" charset="0"/>
                <a:sym typeface="Wingdings 3"/>
              </a:rPr>
              <a:t> Total</a:t>
            </a:r>
            <a:endParaRPr lang="es-AR" sz="4000" b="1" i="1" dirty="0">
              <a:solidFill>
                <a:srgbClr val="FFFF00"/>
              </a:solidFill>
              <a:latin typeface="Arial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 err="1">
                <a:solidFill>
                  <a:srgbClr val="FFFF00"/>
                </a:solidFill>
                <a:latin typeface="Arial" charset="0"/>
                <a:sym typeface="Wingdings 3"/>
              </a:rPr>
              <a:t>Etiquetas_Estudiantes</a:t>
            </a:r>
            <a:r>
              <a:rPr lang="es-AR" sz="4000" b="1" i="1" dirty="0">
                <a:solidFill>
                  <a:srgbClr val="FFFF00"/>
                </a:solidFill>
                <a:latin typeface="Arial" charset="0"/>
                <a:sym typeface="Wingdings 3"/>
              </a:rPr>
              <a:t> Filtradas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36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Computación Transversal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63769"/>
          <a:ext cx="9144000" cy="63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9144000" cy="63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2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badi" panose="020B0604020104020204" pitchFamily="34" charset="0"/>
              </a:rPr>
              <a:t>COMBINAR  CORRESPONDENCIA</a:t>
            </a:r>
            <a:br>
              <a:rPr lang="es-ES_tradnl" sz="4000" b="1" i="1" dirty="0"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badi" panose="020B0604020104020204" pitchFamily="34" charset="0"/>
              </a:rPr>
              <a:t>Trabajo Practico N.º 2</a:t>
            </a:r>
            <a:endParaRPr lang="es-ES_tradnl" dirty="0">
              <a:solidFill>
                <a:srgbClr val="FFFF66"/>
              </a:solidFill>
              <a:latin typeface="Abadi" panose="020B0604020104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1393101"/>
            <a:ext cx="5544616" cy="701824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r>
              <a:rPr lang="es-ES" sz="36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Tabla_Estudiantes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104B3-9D57-4CFF-985C-35BBB76D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131945"/>
            <a:ext cx="1067196" cy="1224136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A8D6A31-489B-4965-B09D-023DD9668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3149749"/>
            <a:ext cx="8353425" cy="3016974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41655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11" y="0"/>
            <a:ext cx="9143999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tx1"/>
                </a:solidFill>
                <a:latin typeface="Abadi" panose="020B0604020104020204" pitchFamily="34" charset="0"/>
              </a:rPr>
              <a:t>Insertar-Campo</a:t>
            </a:r>
            <a:br>
              <a:rPr lang="es-ES_tradnl" sz="4000" b="1" i="1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latin typeface="Abadi" panose="020B0604020104020204" pitchFamily="34" charset="0"/>
              </a:rPr>
              <a:t>Opciones de Visualización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1" y="1143000"/>
            <a:ext cx="9174945" cy="57150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 rot="18253240">
            <a:off x="691332" y="5045802"/>
            <a:ext cx="121920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67798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tx1"/>
                </a:solidFill>
                <a:latin typeface="Abadi" panose="020B0604020104020204" pitchFamily="34" charset="0"/>
              </a:rPr>
              <a:t>Insertar-Campo</a:t>
            </a:r>
            <a:br>
              <a:rPr lang="es-ES_tradnl" sz="4000" b="1" i="1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s-ES_tradnl" sz="4000" b="1" i="1" dirty="0">
                <a:solidFill>
                  <a:srgbClr val="FFFF66"/>
                </a:solidFill>
                <a:latin typeface="Abadi" panose="020B0604020104020204" pitchFamily="34" charset="0"/>
              </a:rPr>
              <a:t>Opciones de Visualización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598368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sp>
        <p:nvSpPr>
          <p:cNvPr id="10244" name="AutoShape 4"/>
          <p:cNvSpPr>
            <a:spLocks noChangeArrowheads="1"/>
          </p:cNvSpPr>
          <p:nvPr/>
        </p:nvSpPr>
        <p:spPr bwMode="auto">
          <a:xfrm rot="12988106">
            <a:off x="741295" y="1693044"/>
            <a:ext cx="121920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Paso 1</a:t>
            </a:r>
            <a:r>
              <a:rPr lang="es-ES_tradnl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s-ES_tradnl" sz="48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43038"/>
            <a:ext cx="4067944" cy="360040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1389366" y="5323706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43038"/>
            <a:ext cx="4176463" cy="5414962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502"/>
            <a:ext cx="9112253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Ejercicio </a:t>
            </a:r>
            <a:r>
              <a:rPr lang="es-ES_tradnl" b="1" i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Nº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2 - Paso 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6400"/>
            <a:ext cx="2592288" cy="284756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077137DC-F15B-4368-BDBE-B97F8054B61E}"/>
              </a:ext>
            </a:extLst>
          </p:cNvPr>
          <p:cNvSpPr>
            <a:spLocks noChangeArrowheads="1"/>
          </p:cNvSpPr>
          <p:nvPr/>
        </p:nvSpPr>
        <p:spPr bwMode="auto">
          <a:xfrm rot="7704407">
            <a:off x="2513291" y="5475363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C8B1A5-E16A-46DB-9265-A61D1BD2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700" y="1412776"/>
            <a:ext cx="5859217" cy="359276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1341</TotalTime>
  <Words>867</Words>
  <Application>Microsoft Office PowerPoint</Application>
  <PresentationFormat>Presentación en pantalla (4:3)</PresentationFormat>
  <Paragraphs>208</Paragraphs>
  <Slides>49</Slides>
  <Notes>41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Abadi</vt:lpstr>
      <vt:lpstr>Arial</vt:lpstr>
      <vt:lpstr>Calibri</vt:lpstr>
      <vt:lpstr>Corbel</vt:lpstr>
      <vt:lpstr>Times New Roman</vt:lpstr>
      <vt:lpstr>Wingdings</vt:lpstr>
      <vt:lpstr>Con bandas</vt:lpstr>
      <vt:lpstr>Diapositiva</vt:lpstr>
      <vt:lpstr>Informática General WORD AVANZADO</vt:lpstr>
      <vt:lpstr>COMBINAR  CORRESPONDENCIA Trabajo Practico N.º 2</vt:lpstr>
      <vt:lpstr>COMBINAR  CORRESPONDENCIA Trabajo Practico N.º 2</vt:lpstr>
      <vt:lpstr>COMBINAR  CORRESPONDENCIA Trabajo Practico N.º 2</vt:lpstr>
      <vt:lpstr>COMBINAR  CORRESPONDENCIA Trabajo Practico N.º 2</vt:lpstr>
      <vt:lpstr>Insertar-Campo Opciones de Visualización</vt:lpstr>
      <vt:lpstr>Insertar-Campo Opciones de Visualización</vt:lpstr>
      <vt:lpstr>COMBINAR  CORRESPONDENCIA  Ejercicio Nº 2 - Paso 1 </vt:lpstr>
      <vt:lpstr>COMBINAR  CORRESPONDENCIA  Ejercicio Nº 2 - Paso 2</vt:lpstr>
      <vt:lpstr>COMBINAR  CORRESPONDENCIA  Ejercicio Nº 2 - Paso 3</vt:lpstr>
      <vt:lpstr>Presentación de PowerPoint</vt:lpstr>
      <vt:lpstr>Presentación de PowerPoint</vt:lpstr>
      <vt:lpstr>COMBINAR  CORRESPONDENCIA  Ejercicio Nº 2 - Paso 3</vt:lpstr>
      <vt:lpstr>COMBINAR  CORRESPONDENCIA  Ordenar Paso 3</vt:lpstr>
      <vt:lpstr>COMBINAR  CORRESPONDENCIA Paso 4  Insertar Campo Combinación</vt:lpstr>
      <vt:lpstr>COMBINAR  CORRESPONDENCIA  Paso 4  Campos Combinación insertados</vt:lpstr>
      <vt:lpstr>COMBINAR  CORRESPONDENCIA  Paso 5 - Previsualización</vt:lpstr>
      <vt:lpstr>COMBINAR  CORRESPONDENCIA  Ejercicio Nº 2 - Paso 6</vt:lpstr>
      <vt:lpstr>COMBINAR  CORRESPONDENCIA  Ejercicio Nº 2 - Paso 6</vt:lpstr>
      <vt:lpstr>COMBINAR  CORRESPONDENCIA  Ejercicio Nº 2 - Resultado Parcial 1</vt:lpstr>
      <vt:lpstr>COMBINAR  CORRESPONDENCIA  Cartas Filtradas - Paso 3</vt:lpstr>
      <vt:lpstr>COMBINAR  CORRESPONDENCIA  cartas Filtradas - Paso 6</vt:lpstr>
      <vt:lpstr>COMBINAR  CORRESPONDENCIA  Ejercicio Nº 2 - Resultado Parcial 2</vt:lpstr>
      <vt:lpstr>COMBINAR  CORRESPONDENCIA  Sobres  Paso 1</vt:lpstr>
      <vt:lpstr>COMBINAR  CORRESPONDENCIA Sobres  Paso 2</vt:lpstr>
      <vt:lpstr>COMBINAR  CORRESPONDENCIA Sobres  Paso 2</vt:lpstr>
      <vt:lpstr>COMBINAR  CORRESPONDENCIA  Sobres - Paso 3</vt:lpstr>
      <vt:lpstr>COMBINAR  CORRESPONDENCIA Sobres  Paso 4</vt:lpstr>
      <vt:lpstr>COMBINAR  CORRESPONDENCIA Previsualización Paso 5</vt:lpstr>
      <vt:lpstr>COMBINAR  CORRESPONDENCIA  Utilizando el Asistente Paso 6</vt:lpstr>
      <vt:lpstr>COMBINAR  CORRESPONDENCIA  Sobres - Paso 6</vt:lpstr>
      <vt:lpstr>COMBINAR  CORRESPONDENCIA  Ejercicio Nº 2 - Resultado Parcial 3</vt:lpstr>
      <vt:lpstr>COMBINAR  CORRESPONDENCIA  Sobres Filtrados - Paso 3</vt:lpstr>
      <vt:lpstr>COMBINAR  CORRESPONDENCIA  Sobres Filtrados- Paso 6</vt:lpstr>
      <vt:lpstr>COMBINAR  CORRESPONDENCIA  Ejercicio Nº 2 - Resultado Parcial 4</vt:lpstr>
      <vt:lpstr>COMBINAR  CORRESPONDENCIA  Etiquetas  Paso 1</vt:lpstr>
      <vt:lpstr>COMBINAR  CORRESPONDENCIA Etiquetas  Paso 2</vt:lpstr>
      <vt:lpstr>COMBINAR  CORRESPONDENCIA  Etiquetas - Paso 3</vt:lpstr>
      <vt:lpstr>COMBINAR  CORRESPONDENCIA  Etiquetas - Paso 3</vt:lpstr>
      <vt:lpstr>COMBINAR  CORRESPONDENCIA Etiquetas - Paso 4</vt:lpstr>
      <vt:lpstr>COMBINAR  CORRESPONDENCIA Etiquetas - Paso 4</vt:lpstr>
      <vt:lpstr>COMBINAR  CORRESPONDENCIA Previsualización Paso 5</vt:lpstr>
      <vt:lpstr>COMBINAR  CORRESPONDENCIA  Etiquetas - Paso 6</vt:lpstr>
      <vt:lpstr>COMBINAR  CORRESPONDENCIA  Ejercicio Nº 2 - Resultado Parcial 5</vt:lpstr>
      <vt:lpstr>COMBINAR  CORRESPONDENCIA  Etiquetas Filtradas - Paso 3</vt:lpstr>
      <vt:lpstr>COMBINAR  CORRESPONDENCIA  Etiquetas Filtradas- Paso 6</vt:lpstr>
      <vt:lpstr>COMBINAR  CORRESPONDENCIA  Ejercicio Nº 2 - Resultado Parcial 6</vt:lpstr>
      <vt:lpstr>COMBINAR  CORRESPONDENCIA  Ejercicio Nº 2 - Resultado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COMBINAR  CORRESPONDENCIA</dc:title>
  <dc:subject>Bajo Office 2003</dc:subject>
  <dc:creator>PABLO ALEJANDRO LENA</dc:creator>
  <cp:lastModifiedBy>Pablo Alejandro Lena</cp:lastModifiedBy>
  <cp:revision>279</cp:revision>
  <dcterms:created xsi:type="dcterms:W3CDTF">2001-08-04T15:19:49Z</dcterms:created>
  <dcterms:modified xsi:type="dcterms:W3CDTF">2020-05-06T21:53:36Z</dcterms:modified>
</cp:coreProperties>
</file>