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27"/>
  </p:notesMasterIdLst>
  <p:sldIdLst>
    <p:sldId id="273" r:id="rId2"/>
    <p:sldId id="256" r:id="rId3"/>
    <p:sldId id="306" r:id="rId4"/>
    <p:sldId id="307" r:id="rId5"/>
    <p:sldId id="308" r:id="rId6"/>
    <p:sldId id="275" r:id="rId7"/>
    <p:sldId id="279" r:id="rId8"/>
    <p:sldId id="260" r:id="rId9"/>
    <p:sldId id="261" r:id="rId10"/>
    <p:sldId id="263" r:id="rId11"/>
    <p:sldId id="269" r:id="rId12"/>
    <p:sldId id="282" r:id="rId13"/>
    <p:sldId id="276" r:id="rId14"/>
    <p:sldId id="283" r:id="rId15"/>
    <p:sldId id="264" r:id="rId16"/>
    <p:sldId id="309" r:id="rId17"/>
    <p:sldId id="289" r:id="rId18"/>
    <p:sldId id="310" r:id="rId19"/>
    <p:sldId id="299" r:id="rId20"/>
    <p:sldId id="305" r:id="rId21"/>
    <p:sldId id="270" r:id="rId22"/>
    <p:sldId id="290" r:id="rId23"/>
    <p:sldId id="311" r:id="rId24"/>
    <p:sldId id="312" r:id="rId25"/>
    <p:sldId id="30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50" autoAdjust="0"/>
    <p:restoredTop sz="90929"/>
  </p:normalViewPr>
  <p:slideViewPr>
    <p:cSldViewPr>
      <p:cViewPr varScale="1">
        <p:scale>
          <a:sx n="49" d="100"/>
          <a:sy n="49" d="100"/>
        </p:scale>
        <p:origin x="69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88"/>
    </p:cViewPr>
  </p:sorterViewPr>
  <p:notesViewPr>
    <p:cSldViewPr>
      <p:cViewPr varScale="1">
        <p:scale>
          <a:sx n="36" d="100"/>
          <a:sy n="36" d="100"/>
        </p:scale>
        <p:origin x="-10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D0081-5214-4CD9-8419-C709F4D4D8AD}" type="datetimeFigureOut">
              <a:rPr lang="es-AR" smtClean="0"/>
              <a:pPr/>
              <a:t>6/5/2020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8498-D9C1-4902-BBA0-1DB4FC1C45B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36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Word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60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328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Word 2017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464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Word 2017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279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1863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8347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0266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119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1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688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 – Filtrar Registros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66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39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336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8933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9344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44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118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445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02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215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</a:t>
            </a:r>
            <a:r>
              <a:rPr lang="es-ES" baseline="0" dirty="0"/>
              <a:t> 2017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1198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190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Word</a:t>
            </a:r>
            <a:r>
              <a:rPr lang="es-ES" baseline="0" dirty="0"/>
              <a:t> 2017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58498-D9C1-4902-BBA0-1DB4FC1C45BF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763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5ACF7-15A5-4E2C-9248-9C9F9B7E75E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E3AA4-5A8B-4115-9FE6-60F1CF0C9D4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pPr>
              <a:defRPr/>
            </a:pPr>
            <a:fld id="{BAE3A599-DAE2-424A-85E2-F32758FAF7F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B1C87-31A2-4F77-A8E1-3B8C0FF64AA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D14AC3A-6F3E-4CB7-B9DE-7C1F5A51457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9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4CB02-BDD9-4392-B2E4-ECE5A3CAA14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52807-73DC-4D75-B833-A4BC73457A6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D2D35-AEE8-4DBD-BEF3-ABD543CD5B0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1D5D5-41C6-475D-848F-7E4D342C553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B968D-39A0-48BD-88EB-4187FB5D348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49774-968F-4ACE-8684-27700D4B7CC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BD2D35-AEE8-4DBD-BEF3-ABD543CD5B0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8" name="Picture 15" descr="Escudo UNLa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814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12106" y="476046"/>
            <a:ext cx="6408712" cy="1541296"/>
          </a:xfrm>
          <a:solidFill>
            <a:schemeClr val="hlink"/>
          </a:solidFill>
          <a:ln w="7620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</a:rPr>
              <a:t>Informática general</a:t>
            </a:r>
            <a:br>
              <a:rPr lang="es-ES_tradnl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</a:rPr>
            </a:br>
            <a:r>
              <a:rPr lang="es-ES_tradnl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charset="0"/>
              </a:rPr>
              <a:t>WORD AVANZADO</a:t>
            </a:r>
            <a:endParaRPr lang="es-ES_tradnl" sz="4000" b="1" i="1" dirty="0">
              <a:solidFill>
                <a:schemeClr val="accent2">
                  <a:lumMod val="10000"/>
                  <a:lumOff val="90000"/>
                </a:schemeClr>
              </a:solidFill>
              <a:latin typeface="Arial" charset="0"/>
            </a:endParaRP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xfrm>
            <a:off x="1116011" y="4840657"/>
            <a:ext cx="7200900" cy="1873201"/>
          </a:xfrm>
          <a:solidFill>
            <a:schemeClr val="hlink"/>
          </a:solidFill>
          <a:ln w="76200" cap="flat" algn="ctr">
            <a:solidFill>
              <a:schemeClr val="folHlink"/>
            </a:solidFill>
          </a:ln>
        </p:spPr>
        <p:txBody>
          <a:bodyPr anchor="ctr">
            <a:normAutofit/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_tradnl" sz="4000" b="1" i="1" dirty="0">
                <a:solidFill>
                  <a:schemeClr val="accent6">
                    <a:lumMod val="10000"/>
                    <a:lumOff val="90000"/>
                  </a:schemeClr>
                </a:solidFill>
                <a:latin typeface="Arial" charset="0"/>
              </a:rPr>
              <a:t>Trabajo Practico N.º 1 Combinar Correspondencia</a:t>
            </a:r>
          </a:p>
          <a:p>
            <a:pPr marL="0" indent="0" algn="ctr">
              <a:spcBef>
                <a:spcPct val="0"/>
              </a:spcBef>
              <a:buFontTx/>
              <a:buNone/>
            </a:pPr>
            <a:r>
              <a:rPr lang="es-ES_tradnl" sz="4000" b="1" i="1" dirty="0">
                <a:solidFill>
                  <a:schemeClr val="accent6">
                    <a:lumMod val="10000"/>
                    <a:lumOff val="90000"/>
                  </a:schemeClr>
                </a:solidFill>
                <a:latin typeface="Arial" charset="0"/>
              </a:rPr>
              <a:t>2020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73" y="2281237"/>
            <a:ext cx="4143375" cy="2295525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4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Utilizando el Asistente Paso 3</a:t>
            </a:r>
            <a:endParaRPr lang="es-ES_tradnl" sz="4400" b="1" i="1" dirty="0"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F70E93B-CDE7-46D3-BBCF-5758490C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" y="1268760"/>
            <a:ext cx="2963113" cy="3241526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C10F2B1-A963-4126-A0F9-DF15D7A3D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94" y="3616474"/>
            <a:ext cx="5927138" cy="3241526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75655EA2-2542-43EA-92D2-06259DBEE220}"/>
              </a:ext>
            </a:extLst>
          </p:cNvPr>
          <p:cNvSpPr>
            <a:spLocks noChangeArrowheads="1"/>
          </p:cNvSpPr>
          <p:nvPr/>
        </p:nvSpPr>
        <p:spPr bwMode="auto">
          <a:xfrm rot="14522045">
            <a:off x="5430239" y="4647398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 dirty="0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28600" y="188913"/>
            <a:ext cx="8915400" cy="1143000"/>
          </a:xfrm>
          <a:prstGeom prst="rect">
            <a:avLst/>
          </a:prstGeom>
          <a:solidFill>
            <a:schemeClr val="hlink"/>
          </a:solidFill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1"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kumimoji="1" lang="es-ES_tradnl" sz="4000" b="1" i="1" dirty="0">
                <a:solidFill>
                  <a:schemeClr val="tx2"/>
                </a:solidFill>
                <a:latin typeface="Arial" charset="0"/>
              </a:rPr>
            </a:br>
            <a:r>
              <a:rPr kumimoji="1" lang="es-ES_tradnl" sz="4000" b="1" i="1" dirty="0">
                <a:solidFill>
                  <a:srgbClr val="FFFF66"/>
                </a:solidFill>
                <a:latin typeface="Arial" charset="0"/>
              </a:rPr>
              <a:t>Archivo de Datos Word</a:t>
            </a:r>
            <a:endParaRPr kumimoji="1" lang="es-ES_tradnl" sz="4000" b="1" i="1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2BA97A-A62C-4C0E-9DBD-1A73A313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" y="3209074"/>
            <a:ext cx="9144000" cy="3672408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E9F5859-208E-456F-87A7-64C11BCD5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918" y="1482160"/>
            <a:ext cx="1500163" cy="1628748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14300" y="64614"/>
            <a:ext cx="8915400" cy="1160585"/>
          </a:xfrm>
          <a:prstGeom prst="rect">
            <a:avLst/>
          </a:prstGeom>
          <a:solidFill>
            <a:schemeClr val="hlink"/>
          </a:solidFill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1"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kumimoji="1" lang="es-ES_tradnl" sz="4000" b="1" i="1" dirty="0">
                <a:solidFill>
                  <a:schemeClr val="tx2"/>
                </a:solidFill>
                <a:latin typeface="Arial" charset="0"/>
              </a:rPr>
            </a:br>
            <a:r>
              <a:rPr kumimoji="1" lang="es-ES_tradnl" sz="4000" b="1" i="1" dirty="0">
                <a:solidFill>
                  <a:srgbClr val="FFFF66"/>
                </a:solidFill>
                <a:latin typeface="Arial" charset="0"/>
              </a:rPr>
              <a:t>Archivo de Datos Excel</a:t>
            </a:r>
            <a:endParaRPr kumimoji="1" lang="es-ES_tradnl" sz="4000" b="1" i="1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121B34-93F0-4AC0-88C5-DB37745B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6829"/>
            <a:ext cx="9144000" cy="3812258"/>
          </a:xfrm>
          <a:prstGeom prst="rect">
            <a:avLst/>
          </a:prstGeom>
          <a:solidFill>
            <a:schemeClr val="hlink"/>
          </a:solidFill>
          <a:ln w="57150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737CE4D-193B-4F77-BB5C-C48DDBD1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361259"/>
            <a:ext cx="1152128" cy="1359511"/>
          </a:xfrm>
          <a:prstGeom prst="rect">
            <a:avLst/>
          </a:prstGeom>
          <a:solidFill>
            <a:schemeClr val="hlink"/>
          </a:solidFill>
          <a:ln w="5715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076" y="15815"/>
            <a:ext cx="9126923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Archivo de Datos Paso 3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0B6434-3026-4A96-9860-B2EAFD6A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" y="1340768"/>
            <a:ext cx="9126924" cy="5501417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9630" y="0"/>
            <a:ext cx="915363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32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3200" b="1" i="1" dirty="0">
                <a:latin typeface="Arial" charset="0"/>
              </a:rPr>
            </a:br>
            <a:r>
              <a:rPr lang="es-ES_tradnl" sz="3200" b="1" i="1" dirty="0">
                <a:latin typeface="Arial" charset="0"/>
              </a:rPr>
              <a:t> </a:t>
            </a:r>
            <a:r>
              <a:rPr lang="es-ES_tradnl" sz="3200" b="1" i="1" dirty="0">
                <a:solidFill>
                  <a:srgbClr val="FFFF66"/>
                </a:solidFill>
                <a:latin typeface="Arial" charset="0"/>
              </a:rPr>
              <a:t>Ordenar Paso 3</a:t>
            </a:r>
            <a:endParaRPr lang="es-ES_tradnl" sz="3200" b="1" i="1" dirty="0">
              <a:latin typeface="Arial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230252"/>
            <a:ext cx="3857625" cy="600075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BEE51D-535E-4DE2-BEFD-034E7343B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42" y="1977179"/>
            <a:ext cx="8083316" cy="4872364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6749389-CC20-4257-919B-B05B2AD82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07" y="3388406"/>
            <a:ext cx="5991225" cy="33909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083A86-E2F5-4029-A4E0-2A884E7F2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95" y="1977179"/>
            <a:ext cx="8083316" cy="4943475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B7C57D-25B7-42FB-BF75-CF1D0EC6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77217"/>
            <a:ext cx="8964488" cy="558924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Utilizando el Asistente Paso 4</a:t>
            </a:r>
            <a:r>
              <a:rPr lang="es-ES_tradnl" sz="4000" b="1" i="1" dirty="0">
                <a:latin typeface="Arial" charset="0"/>
              </a:rPr>
              <a:t> 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6503268" y="3253308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16200000">
            <a:off x="1306446" y="2033687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1B0326-5EAB-421D-BA31-2B3E73609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732706"/>
            <a:ext cx="2781300" cy="933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E8D32D-0A57-42B9-949C-EA4EBA434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4725144"/>
            <a:ext cx="2914650" cy="4286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E31DCA-E6FB-478C-84D5-BD414C786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41" y="4259402"/>
            <a:ext cx="3229769" cy="2396536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3" name="AutoShape 4">
            <a:extLst>
              <a:ext uri="{FF2B5EF4-FFF2-40B4-BE49-F238E27FC236}">
                <a16:creationId xmlns:a16="http://schemas.microsoft.com/office/drawing/2014/main" id="{C7A45E30-83C4-4B0C-A19A-1BDB893E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814115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1026DF-82B6-449C-BC24-29F467FFD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6755" y="3200379"/>
            <a:ext cx="1000432" cy="334129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9807F0A-D851-49CE-843A-95CE0F345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0810" y="3200378"/>
            <a:ext cx="990600" cy="334129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F6F9E96-4D43-4C08-8E28-B2AC95850A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312" y="4392488"/>
            <a:ext cx="857250" cy="20955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9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Utilizando el Asistente Paso 4</a:t>
            </a:r>
            <a:r>
              <a:rPr lang="es-ES_tradnl" sz="4000" b="1" i="1" dirty="0">
                <a:latin typeface="Arial" charset="0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5335D0-0C2C-4EBB-A0B1-2922080D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2" y="1700808"/>
            <a:ext cx="8482335" cy="5109661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 rot="16200000">
            <a:off x="2398812" y="1677112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3851919" y="1677112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C7A45E30-83C4-4B0C-A19A-1BDB893E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007" y="4255638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4A2E3A-89DA-42C4-B1A8-A516C5CA4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493" y="2553003"/>
            <a:ext cx="2143125" cy="139065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5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11" grpId="0" animBg="1"/>
      <p:bldP spid="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Utilizando el Asistente 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6966D7-A10E-4452-86D5-F31CC4DF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" y="1175430"/>
            <a:ext cx="9144000" cy="568257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B86CF124-CC5A-4A76-97F0-46C2374B5614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578288" y="3392801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>
                <a:latin typeface="Arial" charset="0"/>
              </a:rPr>
            </a:br>
            <a:r>
              <a:rPr lang="es-ES_tradnl" sz="4000" b="1" i="1">
                <a:latin typeface="Arial" charset="0"/>
              </a:rPr>
              <a:t> </a:t>
            </a:r>
            <a:r>
              <a:rPr lang="es-ES_tradnl" sz="4000" b="1" i="1">
                <a:solidFill>
                  <a:srgbClr val="FFFF66"/>
                </a:solidFill>
                <a:latin typeface="Arial" charset="0"/>
              </a:rPr>
              <a:t>Utilizando el Asistente 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81AFE47-717C-48C7-A5B1-F52540204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" y="1322011"/>
            <a:ext cx="7477125" cy="27717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76933E6-89CA-4CEA-B435-C3A8E238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94" y="1784774"/>
            <a:ext cx="7534275" cy="27432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9613F1-6F99-4CD1-9A79-B64427A5D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73" y="2247557"/>
            <a:ext cx="7410450" cy="261937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66C35E-C606-493A-B649-4D6435B25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477" y="2675101"/>
            <a:ext cx="7439025" cy="25908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F525F7-E4E4-4692-8C07-B87E41656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239" y="3083595"/>
            <a:ext cx="7391400" cy="260985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202ABD-60F1-48E8-98F6-CDAA7F808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1710" y="3514382"/>
            <a:ext cx="7429500" cy="27051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9E64CB-83B0-4F50-9CC7-29AEE9F43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4975" y="4008601"/>
            <a:ext cx="7439025" cy="257175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5AD63E-1E40-4949-8C9A-944AD2B5D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623" y="5510986"/>
            <a:ext cx="952500" cy="122872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0C2DB0CD-72D4-4D65-8398-2682FC4444AE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1227842" y="4962191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89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328" y="40256"/>
            <a:ext cx="9173327" cy="1300511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Resultado Final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29328" y="1340768"/>
            <a:ext cx="9173328" cy="5328592"/>
          </a:xfrm>
          <a:solidFill>
            <a:schemeClr val="hlink"/>
          </a:solidFill>
          <a:ln w="57150"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Archivo Principal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Word con Campos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Word2016-Tp1-Carta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Un Archivo de Datos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Office con 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Word2016-Tp1-Tabla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Archivo Combinado 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Word2016-Tp1-Cartas Total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0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8763000" cy="980728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000" b="1" i="1" dirty="0"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Trabajo Practico N.º 1</a:t>
            </a:r>
            <a:endParaRPr lang="es-ES_tradnl" dirty="0">
              <a:solidFill>
                <a:srgbClr val="FFFF66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43000"/>
            <a:ext cx="8763000" cy="5715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77500" lnSpcReduction="20000"/>
          </a:bodyPr>
          <a:lstStyle/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Proceda  a cargar el Procesador de texto MS WORD. 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Cree un documento en blanco con el nombre </a:t>
            </a:r>
            <a:r>
              <a:rPr lang="es-ES" sz="3600" b="1" i="1" u="sng" dirty="0">
                <a:solidFill>
                  <a:srgbClr val="FFFF00"/>
                </a:solidFill>
                <a:latin typeface="Arial" charset="0"/>
              </a:rPr>
              <a:t>Word2016-Tp1-Carta </a:t>
            </a:r>
            <a:r>
              <a:rPr lang="es-ES" sz="3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en unidad de trabajo.  </a:t>
            </a:r>
          </a:p>
          <a:p>
            <a:pPr marL="352425" lvl="1" algn="just"/>
            <a:r>
              <a:rPr lang="es-ES" sz="3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Indicar el nombre del archivo, Word 2016 le colocará al mismo la extensión .docx por defecto. 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Configure la página con : </a:t>
            </a:r>
          </a:p>
          <a:p>
            <a:pPr marL="2338388" lvl="6" indent="88900" algn="just"/>
            <a:r>
              <a:rPr lang="es-ES" sz="3600" i="1" dirty="0">
                <a:solidFill>
                  <a:srgbClr val="FFFF00"/>
                </a:solidFill>
                <a:latin typeface="Arial" charset="0"/>
              </a:rPr>
              <a:t>Tamaño A4 </a:t>
            </a:r>
          </a:p>
          <a:p>
            <a:pPr marL="2338388" lvl="6" indent="88900" algn="just"/>
            <a:r>
              <a:rPr lang="es-ES" sz="3600" i="1" dirty="0">
                <a:solidFill>
                  <a:srgbClr val="FFFF00"/>
                </a:solidFill>
                <a:latin typeface="Arial" charset="0"/>
              </a:rPr>
              <a:t>Margen Superior 3cm, Inferior 3cm </a:t>
            </a:r>
          </a:p>
          <a:p>
            <a:pPr marL="2338388" lvl="6" indent="88900" algn="just"/>
            <a:r>
              <a:rPr lang="es-ES" sz="3600" i="1" dirty="0">
                <a:solidFill>
                  <a:srgbClr val="FFFF00"/>
                </a:solidFill>
                <a:latin typeface="Arial" charset="0"/>
              </a:rPr>
              <a:t>Derecho, Izquierdo 2,5cm </a:t>
            </a:r>
          </a:p>
          <a:p>
            <a:pPr marL="2338388" lvl="6" indent="88900" algn="just"/>
            <a:r>
              <a:rPr lang="es-ES" sz="3600" i="1" dirty="0">
                <a:solidFill>
                  <a:srgbClr val="FFFF00"/>
                </a:solidFill>
                <a:latin typeface="Arial" charset="0"/>
              </a:rPr>
              <a:t>Orientación vertical. 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A continuación cree la carta que se encuentra detallada a continuación: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Al finalizar recuerde guardar los cambios en el documento. </a:t>
            </a:r>
            <a:endParaRPr lang="es-ES_tradnl" sz="3600" b="1" i="1" dirty="0">
              <a:solidFill>
                <a:schemeClr val="bg2">
                  <a:lumMod val="10000"/>
                  <a:lumOff val="9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409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3250" y="0"/>
            <a:ext cx="9153525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Filtrar Paso 3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7"/>
            <a:ext cx="8856984" cy="5354239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B91FCEBC-64BA-4BF1-9CC3-843FB2095559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3388021" y="4326702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05831B2-2E78-4E8F-8ADC-13DBEDE3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88" y="3251760"/>
            <a:ext cx="8115300" cy="34290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1BFDB4-7120-41BC-A515-B41CBF4D1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3" y="3200400"/>
            <a:ext cx="8650809" cy="365760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36039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>
                <a:latin typeface="Arial" charset="0"/>
              </a:rPr>
            </a:br>
            <a:r>
              <a:rPr lang="es-ES_tradnl" sz="4000" b="1" i="1">
                <a:latin typeface="Arial" charset="0"/>
              </a:rPr>
              <a:t> </a:t>
            </a:r>
            <a:r>
              <a:rPr lang="es-ES_tradnl" sz="4000" b="1" i="1">
                <a:solidFill>
                  <a:srgbClr val="FFFF66"/>
                </a:solidFill>
                <a:latin typeface="Arial" charset="0"/>
              </a:rPr>
              <a:t>Utilizando el Asistente Paso 5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4FD8E3-0219-438E-97E1-2A7E1B32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1268760"/>
            <a:ext cx="8964488" cy="3266671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D72580-8C42-44B2-A179-7201DB1C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3548871"/>
            <a:ext cx="8964488" cy="3309129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Utilizando el Asistente 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CFAF29-E7F5-4E5D-A762-552F0A0A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9144000" cy="504056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D02795BE-0D07-4154-A068-A9B12EE71BCD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7591674" y="3657972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ES_tradnl" sz="4400" b="1" i="1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>
                <a:latin typeface="Arial" charset="0"/>
              </a:rPr>
            </a:br>
            <a:r>
              <a:rPr lang="es-ES_tradnl" sz="4000" b="1" i="1">
                <a:latin typeface="Arial" charset="0"/>
              </a:rPr>
              <a:t> </a:t>
            </a:r>
            <a:r>
              <a:rPr lang="es-ES_tradnl" sz="4000" b="1" i="1">
                <a:solidFill>
                  <a:srgbClr val="FFFF66"/>
                </a:solidFill>
                <a:latin typeface="Arial" charset="0"/>
              </a:rPr>
              <a:t>Utilizando el Asistente Paso 6</a:t>
            </a:r>
            <a:endParaRPr lang="es-ES_tradnl" sz="4000" b="1" i="1" dirty="0">
              <a:latin typeface="Ari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F525F7-E4E4-4692-8C07-B87E4165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9" y="1468336"/>
            <a:ext cx="7391400" cy="260985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9E64CB-83B0-4F50-9CC7-29AEE9F43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23" y="2541213"/>
            <a:ext cx="7439025" cy="2571750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0C2DB0CD-72D4-4D65-8398-2682FC4444AE}"/>
              </a:ext>
            </a:extLst>
          </p:cNvPr>
          <p:cNvSpPr>
            <a:spLocks noChangeArrowheads="1"/>
          </p:cNvSpPr>
          <p:nvPr/>
        </p:nvSpPr>
        <p:spPr bwMode="auto">
          <a:xfrm rot="19626669">
            <a:off x="5764285" y="4891877"/>
            <a:ext cx="144016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220E916-287C-478D-9987-FD493DCF0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472" y="5401455"/>
            <a:ext cx="1076325" cy="1304925"/>
          </a:xfrm>
          <a:prstGeom prst="rect">
            <a:avLst/>
          </a:prstGeom>
          <a:solidFill>
            <a:schemeClr val="hlink"/>
          </a:solidFill>
          <a:ln w="57150" cap="flat" algn="ctr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213360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9328" y="40256"/>
            <a:ext cx="9173327" cy="1300511"/>
          </a:xfrm>
          <a:solidFill>
            <a:schemeClr val="hlink"/>
          </a:solidFill>
          <a:ln w="57150" cap="flat" algn="ctr">
            <a:solidFill>
              <a:schemeClr val="folHlink"/>
            </a:solidFill>
          </a:ln>
        </p:spPr>
        <p:txBody>
          <a:bodyPr/>
          <a:lstStyle/>
          <a:p>
            <a:pPr algn="ctr"/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Resultado Final</a:t>
            </a:r>
            <a:endParaRPr lang="es-ES_tradnl" sz="4000" b="1" i="1" dirty="0">
              <a:latin typeface="Arial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29328" y="1340768"/>
            <a:ext cx="9173328" cy="5328592"/>
          </a:xfrm>
          <a:solidFill>
            <a:schemeClr val="hlink"/>
          </a:solidFill>
          <a:ln w="57150" cap="flat" algn="ctr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Archivo Principal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Word con Campos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Word2016-Tp1-Carta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Un Archivo de Datos </a:t>
            </a: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  <a:ea typeface="+mj-ea"/>
                <a:cs typeface="+mj-cs"/>
                <a:sym typeface="Wingdings 3"/>
              </a:rPr>
              <a:t>Archivo Office con 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Word2016-Tp1-Tabla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 dirty="0">
                <a:solidFill>
                  <a:schemeClr val="tx2"/>
                </a:solidFill>
                <a:latin typeface="Arial" charset="0"/>
                <a:ea typeface="+mj-ea"/>
                <a:cs typeface="+mj-cs"/>
                <a:sym typeface="Wingdings 3"/>
              </a:rPr>
              <a:t>Archivo Combinado Filtrado 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s-AR" sz="4000" b="1" i="1">
                <a:solidFill>
                  <a:srgbClr val="FFFF00"/>
                </a:solidFill>
                <a:latin typeface="Arial" charset="0"/>
                <a:ea typeface="+mj-ea"/>
                <a:cs typeface="+mj-cs"/>
                <a:sym typeface="Wingdings 3"/>
              </a:rPr>
              <a:t>Word2016-Tp1-Cartas Filtradas</a:t>
            </a:r>
            <a:endParaRPr lang="es-AR" sz="4000" b="1" i="1" dirty="0">
              <a:solidFill>
                <a:srgbClr val="FFFF00"/>
              </a:solidFill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09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Computación Transversal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263769"/>
          <a:ext cx="9144000" cy="63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iapositiva" r:id="rId3" imgW="4572000" imgH="3429000" progId="PowerPoint.Slide.8">
                  <p:embed/>
                </p:oleObj>
              </mc:Choice>
              <mc:Fallback>
                <p:oleObj name="Diapositiva" r:id="rId3" imgW="4572000" imgH="3429000" progId="PowerPoint.Slide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9144000" cy="633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8763000" cy="980728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000" b="1" i="1" dirty="0"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Trabajo Practico N.º 1</a:t>
            </a:r>
            <a:endParaRPr lang="es-ES_tradnl" dirty="0">
              <a:solidFill>
                <a:srgbClr val="FFFF66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4208" y="1196752"/>
            <a:ext cx="5256584" cy="773832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r>
              <a:rPr lang="es-E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Word2016-Tp1-Carta</a:t>
            </a:r>
            <a:endParaRPr lang="es-ES_tradnl" sz="3600" b="1" i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ABCB98-037B-47BB-8662-2881895D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353360"/>
            <a:ext cx="8972550" cy="44862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FAB56D-89F0-484A-89D1-06DD95929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68" y="1085647"/>
            <a:ext cx="952500" cy="10763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41267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409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8763000" cy="980728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000" b="1" i="1" dirty="0"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Trabajo Practico N.º 1</a:t>
            </a:r>
            <a:endParaRPr lang="es-ES_tradnl" dirty="0">
              <a:solidFill>
                <a:srgbClr val="FFFF66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43000"/>
            <a:ext cx="8763000" cy="5715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Proceda a crear otro documento. </a:t>
            </a: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Guarde el mismo con el nombre </a:t>
            </a:r>
            <a:r>
              <a:rPr lang="es-E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Word2016-Tp1-Tabla</a:t>
            </a:r>
            <a:r>
              <a:rPr lang="es-ES" sz="3600" i="1" dirty="0">
                <a:latin typeface="Arial" charset="0"/>
              </a:rPr>
              <a:t> en su unidad de trabajo. </a:t>
            </a:r>
          </a:p>
          <a:p>
            <a:pPr marL="352425" indent="-352425" algn="just">
              <a:buFont typeface="+mj-lt"/>
              <a:buAutoNum type="arabicPeriod"/>
            </a:pPr>
            <a:endParaRPr lang="es-ES" sz="3600" i="1" dirty="0">
              <a:latin typeface="Arial" charset="0"/>
            </a:endParaRPr>
          </a:p>
          <a:p>
            <a:pPr marL="352425" indent="-352425" algn="just">
              <a:buFont typeface="+mj-lt"/>
              <a:buAutoNum type="arabicPeriod"/>
            </a:pPr>
            <a:endParaRPr lang="es-ES" sz="3600" i="1" dirty="0">
              <a:latin typeface="Arial" charset="0"/>
            </a:endParaRPr>
          </a:p>
          <a:p>
            <a:pPr marL="352425" indent="-352425" algn="just">
              <a:buFont typeface="+mj-lt"/>
              <a:buAutoNum type="arabicPeriod"/>
            </a:pPr>
            <a:endParaRPr lang="es-ES" sz="3600" i="1" dirty="0">
              <a:latin typeface="Arial" charset="0"/>
            </a:endParaRPr>
          </a:p>
          <a:p>
            <a:pPr marL="352425" indent="-352425" algn="just">
              <a:buFont typeface="+mj-lt"/>
              <a:buAutoNum type="arabicPeriod"/>
            </a:pPr>
            <a:r>
              <a:rPr lang="es-ES" sz="3600" i="1" dirty="0">
                <a:latin typeface="Arial" charset="0"/>
              </a:rPr>
              <a:t>En el mismo cree la tabla detallada a continuación. </a:t>
            </a:r>
            <a:endParaRPr lang="es-ES_tradnl" sz="3600" b="1" i="1" dirty="0">
              <a:solidFill>
                <a:schemeClr val="bg2">
                  <a:lumMod val="10000"/>
                  <a:lumOff val="90000"/>
                </a:schemeClr>
              </a:solidFill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388D1C0-899C-428D-8149-941B6E1E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212976"/>
            <a:ext cx="1992213" cy="2162974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2503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4099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0"/>
            <a:ext cx="8763000" cy="980728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000" b="1" i="1" dirty="0"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Trabajo Practico N.º 1</a:t>
            </a:r>
            <a:endParaRPr lang="es-ES_tradnl" dirty="0">
              <a:solidFill>
                <a:srgbClr val="FFFF66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1393101"/>
            <a:ext cx="5544616" cy="701824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r>
              <a:rPr lang="es-E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Word2016-Tp1-Tabla</a:t>
            </a:r>
            <a:endParaRPr lang="es-ES_tradnl" sz="3600" b="1" i="1" dirty="0">
              <a:solidFill>
                <a:schemeClr val="bg2">
                  <a:lumMod val="10000"/>
                  <a:lumOff val="90000"/>
                </a:schemeClr>
              </a:solidFill>
              <a:latin typeface="Ari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CCAA91-9DAE-4848-9B06-B74B7952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118572"/>
            <a:ext cx="1152128" cy="1250882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AAD9824-1689-43BF-B677-9B615B84F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" y="2781827"/>
            <a:ext cx="8943975" cy="339441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</p:spTree>
    <p:extLst>
      <p:ext uri="{BB962C8B-B14F-4D97-AF65-F5344CB8AC3E}">
        <p14:creationId xmlns:p14="http://schemas.microsoft.com/office/powerpoint/2010/main" val="41655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409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711" y="0"/>
            <a:ext cx="9143999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tx1"/>
                </a:solidFill>
                <a:latin typeface="Arial" charset="0"/>
              </a:rPr>
              <a:t>Insertar-Campo</a:t>
            </a:r>
            <a:br>
              <a:rPr lang="es-ES_tradnl" sz="4000" b="1" i="1" dirty="0">
                <a:solidFill>
                  <a:schemeClr val="tx1"/>
                </a:solidFill>
                <a:latin typeface="Arial" charset="0"/>
              </a:rPr>
            </a:b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Opciones de Visualización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1" y="1143000"/>
            <a:ext cx="9174945" cy="571500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 rot="18253240">
            <a:off x="691332" y="5045802"/>
            <a:ext cx="121920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67798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_tradnl" sz="4000" b="1" i="1" dirty="0">
                <a:solidFill>
                  <a:schemeClr val="tx1"/>
                </a:solidFill>
                <a:latin typeface="Arial" charset="0"/>
              </a:rPr>
              <a:t>Insertar-Campo</a:t>
            </a:r>
            <a:br>
              <a:rPr lang="es-ES_tradnl" sz="4000" b="1" i="1" dirty="0">
                <a:solidFill>
                  <a:schemeClr val="tx1"/>
                </a:solidFill>
                <a:latin typeface="Arial" charset="0"/>
              </a:rPr>
            </a:br>
            <a:r>
              <a:rPr lang="es-ES_tradnl" sz="4000" b="1" i="1" dirty="0">
                <a:solidFill>
                  <a:srgbClr val="FFFF66"/>
                </a:solidFill>
                <a:latin typeface="Arial" charset="0"/>
              </a:rPr>
              <a:t>Opciones de Visualización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598368"/>
          </a:xfrm>
          <a:prstGeom prst="rect">
            <a:avLst/>
          </a:prstGeom>
          <a:solidFill>
            <a:schemeClr val="hlink"/>
          </a:solidFill>
          <a:ln w="76200">
            <a:solidFill>
              <a:schemeClr val="folHlink"/>
            </a:solidFill>
          </a:ln>
        </p:spPr>
      </p:pic>
      <p:sp>
        <p:nvSpPr>
          <p:cNvPr id="10244" name="AutoShape 4"/>
          <p:cNvSpPr>
            <a:spLocks noChangeArrowheads="1"/>
          </p:cNvSpPr>
          <p:nvPr/>
        </p:nvSpPr>
        <p:spPr bwMode="auto">
          <a:xfrm rot="12988106">
            <a:off x="741295" y="1693044"/>
            <a:ext cx="1219200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4000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Utilizando el Asistente Paso 1</a:t>
            </a:r>
            <a:r>
              <a:rPr lang="es-ES_tradnl" b="1" i="1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s-ES_tradnl" sz="4800" b="1" i="1" dirty="0"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43038"/>
            <a:ext cx="4067944" cy="3600400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1389366" y="5323706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43038"/>
            <a:ext cx="4176463" cy="5414962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-502"/>
            <a:ext cx="9112253" cy="1143000"/>
          </a:xfrm>
          <a:solidFill>
            <a:schemeClr val="hlink"/>
          </a:solidFill>
          <a:ln w="76200">
            <a:solidFill>
              <a:schemeClr val="folHlink"/>
            </a:solidFill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ES_tradnl" sz="40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charset="0"/>
              </a:rPr>
              <a:t>COMBINAR  CORRESPONDENCIA</a:t>
            </a:r>
            <a:br>
              <a:rPr lang="es-ES_tradnl" sz="4000" b="1" i="1" dirty="0">
                <a:latin typeface="Arial" charset="0"/>
              </a:rPr>
            </a:br>
            <a:r>
              <a:rPr lang="es-ES_tradnl" sz="4000" b="1" i="1" dirty="0">
                <a:latin typeface="Arial" charset="0"/>
              </a:rPr>
              <a:t> </a:t>
            </a:r>
            <a:r>
              <a:rPr lang="es-ES_tradnl" b="1" i="1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Utilizando el Asistente Paso 2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6400"/>
            <a:ext cx="2592288" cy="2847560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077137DC-F15B-4368-BDBE-B97F8054B61E}"/>
              </a:ext>
            </a:extLst>
          </p:cNvPr>
          <p:cNvSpPr>
            <a:spLocks noChangeArrowheads="1"/>
          </p:cNvSpPr>
          <p:nvPr/>
        </p:nvSpPr>
        <p:spPr bwMode="auto">
          <a:xfrm rot="7704407">
            <a:off x="2609798" y="5296402"/>
            <a:ext cx="1958497" cy="838200"/>
          </a:xfrm>
          <a:prstGeom prst="leftArrow">
            <a:avLst>
              <a:gd name="adj1" fmla="val 50000"/>
              <a:gd name="adj2" fmla="val 36364"/>
            </a:avLst>
          </a:prstGeom>
          <a:solidFill>
            <a:schemeClr val="hlink"/>
          </a:solidFill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s-ES" sz="4000" b="1" i="1">
              <a:latin typeface="Arial" charset="0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F1A9D7-7897-43C8-955D-093F7CA49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568" y="2011446"/>
            <a:ext cx="5842973" cy="2676335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978</TotalTime>
  <Words>436</Words>
  <Application>Microsoft Office PowerPoint</Application>
  <PresentationFormat>Presentación en pantalla (4:3)</PresentationFormat>
  <Paragraphs>107</Paragraphs>
  <Slides>25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Wingdings</vt:lpstr>
      <vt:lpstr>Con bandas</vt:lpstr>
      <vt:lpstr>Diapositiva</vt:lpstr>
      <vt:lpstr>Informática general WORD AVANZADO</vt:lpstr>
      <vt:lpstr>COMBINAR  CORRESPONDENCIA Trabajo Practico N.º 1</vt:lpstr>
      <vt:lpstr>COMBINAR  CORRESPONDENCIA Trabajo Practico N.º 1</vt:lpstr>
      <vt:lpstr>COMBINAR  CORRESPONDENCIA Trabajo Practico N.º 1</vt:lpstr>
      <vt:lpstr>COMBINAR  CORRESPONDENCIA Trabajo Practico N.º 1</vt:lpstr>
      <vt:lpstr>Insertar-Campo Opciones de Visualización</vt:lpstr>
      <vt:lpstr>Insertar-Campo Opciones de Visualización</vt:lpstr>
      <vt:lpstr>COMBINAR  CORRESPONDENCIA  Utilizando el Asistente Paso 1 </vt:lpstr>
      <vt:lpstr>COMBINAR  CORRESPONDENCIA  Utilizando el Asistente Paso 2</vt:lpstr>
      <vt:lpstr>COMBINAR  CORRESPONDENCIA  Utilizando el Asistente Paso 3</vt:lpstr>
      <vt:lpstr>Presentación de PowerPoint</vt:lpstr>
      <vt:lpstr>Presentación de PowerPoint</vt:lpstr>
      <vt:lpstr>COMBINAR  CORRESPONDENCIA  Archivo de Datos Paso 3</vt:lpstr>
      <vt:lpstr>COMBINAR  CORRESPONDENCIA  Ordenar Paso 3</vt:lpstr>
      <vt:lpstr>COMBINAR  CORRESPONDENCIA  Utilizando el Asistente Paso 4 </vt:lpstr>
      <vt:lpstr>COMBINAR  CORRESPONDENCIA  Utilizando el Asistente Paso 4 </vt:lpstr>
      <vt:lpstr>COMBINAR  CORRESPONDENCIA  Utilizando el Asistente Paso 6</vt:lpstr>
      <vt:lpstr>COMBINAR  CORRESPONDENCIA  Utilizando el Asistente Paso 6</vt:lpstr>
      <vt:lpstr>COMBINAR  CORRESPONDENCIA  Resultado Final</vt:lpstr>
      <vt:lpstr>COMBINAR  CORRESPONDENCIA  Filtrar Paso 3</vt:lpstr>
      <vt:lpstr>COMBINAR  CORRESPONDENCIA  Utilizando el Asistente Paso 5</vt:lpstr>
      <vt:lpstr>COMBINAR  CORRESPONDENCIA  Utilizando el Asistente Paso 6</vt:lpstr>
      <vt:lpstr>COMBINAR  CORRESPONDENCIA  Utilizando el Asistente Paso 6</vt:lpstr>
      <vt:lpstr>COMBINAR  CORRESPONDENCIA  Resultado Final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COMBINAR  CORRESPONDENCIA</dc:title>
  <dc:subject>Bajo Office 2003</dc:subject>
  <dc:creator>PABLO ALEJANDRO LENA</dc:creator>
  <cp:lastModifiedBy>Pablo Alejandro Lena</cp:lastModifiedBy>
  <cp:revision>215</cp:revision>
  <dcterms:created xsi:type="dcterms:W3CDTF">2001-08-04T15:19:49Z</dcterms:created>
  <dcterms:modified xsi:type="dcterms:W3CDTF">2020-05-06T21:56:10Z</dcterms:modified>
</cp:coreProperties>
</file>