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sz="2800" dirty="0" smtClean="0"/>
              <a:t>Programación Orientada a objetos</a:t>
            </a:r>
          </a:p>
          <a:p>
            <a:r>
              <a:rPr lang="es-AR" sz="2800" dirty="0" smtClean="0"/>
              <a:t>POO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Ing. de Software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9521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Herencia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Es el mecanismo por el cual una clase adquiere las propiedades y comportamientos de un objeto padre.</a:t>
            </a:r>
          </a:p>
          <a:p>
            <a:r>
              <a:rPr lang="es-AR" dirty="0" smtClean="0"/>
              <a:t>La idea de la herencia es que puedan crear clases en base a otras clases.</a:t>
            </a:r>
          </a:p>
          <a:p>
            <a:r>
              <a:rPr lang="es-AR" dirty="0" smtClean="0"/>
              <a:t>Cuando heredamos una clase</a:t>
            </a:r>
          </a:p>
          <a:p>
            <a:pPr lvl="1"/>
            <a:r>
              <a:rPr lang="es-AR" dirty="0" smtClean="0"/>
              <a:t>Podemos reusar el código de la clase padre</a:t>
            </a:r>
          </a:p>
          <a:p>
            <a:pPr lvl="1"/>
            <a:r>
              <a:rPr lang="es-AR" dirty="0" smtClean="0"/>
              <a:t>Podemos agregar nuevos campos y métodos</a:t>
            </a:r>
          </a:p>
          <a:p>
            <a:pPr lvl="1"/>
            <a:r>
              <a:rPr lang="es-AR" dirty="0" smtClean="0"/>
              <a:t>Podemos modificar el comportamiento de los métodos.</a:t>
            </a:r>
          </a:p>
          <a:p>
            <a:r>
              <a:rPr lang="es-AR" dirty="0" smtClean="0"/>
              <a:t>Términos que usamos en la herencia</a:t>
            </a:r>
          </a:p>
          <a:p>
            <a:pPr lvl="1"/>
            <a:r>
              <a:rPr lang="es-AR" dirty="0" smtClean="0"/>
              <a:t>Clase</a:t>
            </a:r>
          </a:p>
          <a:p>
            <a:pPr lvl="1"/>
            <a:r>
              <a:rPr lang="es-AR" dirty="0" smtClean="0"/>
              <a:t>Sub Clase o Clase Hija</a:t>
            </a:r>
          </a:p>
          <a:p>
            <a:pPr lvl="1"/>
            <a:r>
              <a:rPr lang="es-AR" dirty="0" err="1" smtClean="0"/>
              <a:t>Super</a:t>
            </a:r>
            <a:r>
              <a:rPr lang="es-AR" dirty="0" smtClean="0"/>
              <a:t> Clase o Clase padre</a:t>
            </a:r>
          </a:p>
          <a:p>
            <a:pPr lvl="1"/>
            <a:r>
              <a:rPr lang="es-AR" dirty="0" smtClean="0"/>
              <a:t>Reusabilidad.</a:t>
            </a:r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endParaRPr lang="es-AR" dirty="0" smtClean="0"/>
          </a:p>
          <a:p>
            <a:pPr lvl="2"/>
            <a:endParaRPr lang="es-AR" dirty="0" smtClean="0"/>
          </a:p>
          <a:p>
            <a:pPr lvl="2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87684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Herencia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350368" cy="4926288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r>
              <a:rPr lang="es-AR" sz="1400" dirty="0" err="1"/>
              <a:t>public</a:t>
            </a:r>
            <a:r>
              <a:rPr lang="es-AR" sz="1400" dirty="0"/>
              <a:t> </a:t>
            </a:r>
            <a:r>
              <a:rPr lang="es-AR" sz="1400" dirty="0" err="1"/>
              <a:t>class</a:t>
            </a:r>
            <a:r>
              <a:rPr lang="es-AR" sz="1400" dirty="0"/>
              <a:t> POOExample08 </a:t>
            </a:r>
            <a:r>
              <a:rPr lang="es-AR" sz="1400" dirty="0" err="1"/>
              <a:t>extends</a:t>
            </a:r>
            <a:r>
              <a:rPr lang="es-AR" sz="1400" dirty="0"/>
              <a:t> Empleado{</a:t>
            </a:r>
          </a:p>
          <a:p>
            <a:pPr marL="548640" lvl="2" indent="0">
              <a:buNone/>
            </a:pPr>
            <a:endParaRPr lang="es-AR" sz="1400" dirty="0"/>
          </a:p>
          <a:p>
            <a:pPr marL="548640" lvl="2" indent="0">
              <a:buNone/>
            </a:pPr>
            <a:r>
              <a:rPr lang="es-AR" sz="1400" dirty="0"/>
              <a:t>      </a:t>
            </a:r>
            <a:r>
              <a:rPr lang="es-AR" sz="1400" dirty="0" err="1"/>
              <a:t>int</a:t>
            </a:r>
            <a:r>
              <a:rPr lang="es-AR" sz="1400" dirty="0"/>
              <a:t> </a:t>
            </a:r>
            <a:r>
              <a:rPr lang="es-AR" sz="1400" dirty="0" err="1"/>
              <a:t>bonus</a:t>
            </a:r>
            <a:r>
              <a:rPr lang="es-AR" sz="1400" dirty="0"/>
              <a:t> = 200;</a:t>
            </a:r>
          </a:p>
          <a:p>
            <a:pPr marL="548640" lvl="2" indent="0">
              <a:buNone/>
            </a:pPr>
            <a:r>
              <a:rPr lang="es-AR" sz="1400" dirty="0"/>
              <a:t>	</a:t>
            </a:r>
          </a:p>
          <a:p>
            <a:pPr marL="548640" lvl="2" indent="0">
              <a:buNone/>
            </a:pPr>
            <a:r>
              <a:rPr lang="es-AR" sz="1400" dirty="0" smtClean="0"/>
              <a:t>       </a:t>
            </a:r>
            <a:r>
              <a:rPr lang="es-AR" sz="1400" dirty="0" err="1" smtClean="0"/>
              <a:t>public</a:t>
            </a:r>
            <a:r>
              <a:rPr lang="es-AR" sz="1400" dirty="0" smtClean="0"/>
              <a:t> </a:t>
            </a:r>
            <a:r>
              <a:rPr lang="es-AR" sz="1400" dirty="0"/>
              <a:t>static </a:t>
            </a:r>
            <a:r>
              <a:rPr lang="es-AR" sz="1400" dirty="0" err="1"/>
              <a:t>void</a:t>
            </a:r>
            <a:r>
              <a:rPr lang="es-AR" sz="1400" dirty="0"/>
              <a:t> </a:t>
            </a:r>
            <a:r>
              <a:rPr lang="es-AR" sz="1400" dirty="0" err="1"/>
              <a:t>main</a:t>
            </a:r>
            <a:r>
              <a:rPr lang="es-AR" sz="1400" dirty="0"/>
              <a:t>(</a:t>
            </a:r>
            <a:r>
              <a:rPr lang="es-AR" sz="1400" dirty="0" err="1"/>
              <a:t>String</a:t>
            </a:r>
            <a:r>
              <a:rPr lang="es-AR" sz="1400" dirty="0"/>
              <a:t>[] </a:t>
            </a:r>
            <a:r>
              <a:rPr lang="es-AR" sz="1400" dirty="0" err="1"/>
              <a:t>args</a:t>
            </a:r>
            <a:r>
              <a:rPr lang="es-AR" sz="1400" dirty="0"/>
              <a:t>) {</a:t>
            </a:r>
          </a:p>
          <a:p>
            <a:pPr marL="548640" lvl="2" indent="0">
              <a:buNone/>
            </a:pPr>
            <a:r>
              <a:rPr lang="es-AR" sz="1400" dirty="0" smtClean="0"/>
              <a:t>             POOExample08 </a:t>
            </a:r>
            <a:r>
              <a:rPr lang="es-AR" sz="1400" dirty="0"/>
              <a:t>p = new POOExample08();</a:t>
            </a:r>
          </a:p>
          <a:p>
            <a:pPr marL="548640" lvl="2" indent="0">
              <a:buNone/>
            </a:pPr>
            <a:r>
              <a:rPr lang="es-AR" sz="1400" dirty="0"/>
              <a:t>	</a:t>
            </a:r>
            <a:r>
              <a:rPr lang="es-AR" sz="1400" dirty="0" smtClean="0"/>
              <a:t>     </a:t>
            </a:r>
            <a:r>
              <a:rPr lang="es-AR" sz="1400" dirty="0" err="1" smtClean="0"/>
              <a:t>System.out.println</a:t>
            </a:r>
            <a:r>
              <a:rPr lang="es-AR" sz="1400" dirty="0" smtClean="0"/>
              <a:t>(</a:t>
            </a:r>
            <a:r>
              <a:rPr lang="es-AR" sz="1400" dirty="0" err="1" smtClean="0"/>
              <a:t>p.salary</a:t>
            </a:r>
            <a:r>
              <a:rPr lang="es-AR" sz="1400" dirty="0"/>
              <a:t>);</a:t>
            </a:r>
          </a:p>
          <a:p>
            <a:pPr marL="548640" lvl="2" indent="0">
              <a:buNone/>
            </a:pPr>
            <a:r>
              <a:rPr lang="es-AR" sz="1400" dirty="0"/>
              <a:t>	</a:t>
            </a:r>
            <a:r>
              <a:rPr lang="es-AR" sz="1400" dirty="0" smtClean="0"/>
              <a:t>     </a:t>
            </a:r>
            <a:r>
              <a:rPr lang="es-AR" sz="1400" dirty="0" err="1" smtClean="0"/>
              <a:t>System.out.println</a:t>
            </a:r>
            <a:r>
              <a:rPr lang="es-AR" sz="1400" dirty="0" smtClean="0"/>
              <a:t>(</a:t>
            </a:r>
            <a:r>
              <a:rPr lang="es-AR" sz="1400" dirty="0" err="1" smtClean="0"/>
              <a:t>p.bonus</a:t>
            </a:r>
            <a:r>
              <a:rPr lang="es-AR" sz="1400" dirty="0"/>
              <a:t>); </a:t>
            </a:r>
          </a:p>
          <a:p>
            <a:pPr marL="548640" lvl="2" indent="0">
              <a:buNone/>
            </a:pPr>
            <a:r>
              <a:rPr lang="es-AR" sz="1400" dirty="0"/>
              <a:t>    </a:t>
            </a:r>
            <a:r>
              <a:rPr lang="es-AR" sz="1400" dirty="0" smtClean="0"/>
              <a:t>    </a:t>
            </a:r>
            <a:r>
              <a:rPr lang="es-AR" sz="1400" dirty="0"/>
              <a:t>}</a:t>
            </a:r>
          </a:p>
          <a:p>
            <a:pPr marL="548640" lvl="2" indent="0">
              <a:buNone/>
            </a:pPr>
            <a:r>
              <a:rPr lang="es-AR" sz="1400" dirty="0"/>
              <a:t>}</a:t>
            </a:r>
          </a:p>
          <a:p>
            <a:pPr marL="548640" lvl="2" indent="0">
              <a:buNone/>
            </a:pPr>
            <a:endParaRPr lang="es-AR" sz="1400" dirty="0"/>
          </a:p>
          <a:p>
            <a:pPr marL="548640" lvl="2" indent="0">
              <a:buNone/>
            </a:pPr>
            <a:r>
              <a:rPr lang="es-AR" sz="1400" dirty="0" err="1"/>
              <a:t>class</a:t>
            </a:r>
            <a:r>
              <a:rPr lang="es-AR" sz="1400" dirty="0"/>
              <a:t> Empleado{</a:t>
            </a:r>
          </a:p>
          <a:p>
            <a:pPr marL="548640" lvl="2" indent="0">
              <a:buNone/>
            </a:pPr>
            <a:r>
              <a:rPr lang="es-AR" sz="1400" dirty="0"/>
              <a:t>	</a:t>
            </a:r>
            <a:r>
              <a:rPr lang="es-AR" sz="1400" dirty="0" err="1"/>
              <a:t>float</a:t>
            </a:r>
            <a:r>
              <a:rPr lang="es-AR" sz="1400" dirty="0"/>
              <a:t> </a:t>
            </a:r>
            <a:r>
              <a:rPr lang="es-AR" sz="1400" dirty="0" err="1"/>
              <a:t>salary</a:t>
            </a:r>
            <a:r>
              <a:rPr lang="es-AR" sz="1400" dirty="0"/>
              <a:t> = 100;</a:t>
            </a:r>
          </a:p>
          <a:p>
            <a:pPr marL="548640" lvl="2" indent="0">
              <a:buNone/>
            </a:pPr>
            <a:r>
              <a:rPr lang="es-AR" sz="1400" dirty="0"/>
              <a:t>}</a:t>
            </a:r>
          </a:p>
          <a:p>
            <a:pPr marL="548640" lvl="2" indent="0">
              <a:buNone/>
            </a:pPr>
            <a:endParaRPr lang="es-AR" sz="1400" dirty="0"/>
          </a:p>
          <a:p>
            <a:pPr marL="548640" lvl="2" indent="0">
              <a:buNone/>
            </a:pPr>
            <a:r>
              <a:rPr lang="es-AR" sz="1400" dirty="0"/>
              <a:t>archivo: POOExample08</a:t>
            </a:r>
          </a:p>
          <a:p>
            <a:pPr lvl="1"/>
            <a:endParaRPr lang="es-AR" dirty="0"/>
          </a:p>
          <a:p>
            <a:endParaRPr lang="es-AR" dirty="0" smtClean="0"/>
          </a:p>
          <a:p>
            <a:pPr lvl="2"/>
            <a:endParaRPr lang="es-AR" dirty="0" smtClean="0"/>
          </a:p>
          <a:p>
            <a:pPr lvl="2"/>
            <a:endParaRPr lang="es-AR" dirty="0" smtClean="0"/>
          </a:p>
        </p:txBody>
      </p:sp>
      <p:pic>
        <p:nvPicPr>
          <p:cNvPr id="2050" name="Picture 2" descr="Inheritanc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412776"/>
            <a:ext cx="22860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00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Tipos de Herencias</a:t>
            </a:r>
            <a:endParaRPr lang="es-AR" dirty="0"/>
          </a:p>
        </p:txBody>
      </p:sp>
      <p:pic>
        <p:nvPicPr>
          <p:cNvPr id="3074" name="Picture 2" descr="Types of inheritanc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5108348" cy="271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ltiple inheritance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501008"/>
            <a:ext cx="487487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"/>
          <p:cNvCxnSpPr/>
          <p:nvPr/>
        </p:nvCxnSpPr>
        <p:spPr>
          <a:xfrm>
            <a:off x="4050652" y="3645024"/>
            <a:ext cx="4536504" cy="25922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47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Polimorfismo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638400" cy="4572000"/>
          </a:xfrm>
        </p:spPr>
        <p:txBody>
          <a:bodyPr>
            <a:normAutofit/>
          </a:bodyPr>
          <a:lstStyle/>
          <a:p>
            <a:r>
              <a:rPr lang="es-AR" sz="2000" dirty="0" smtClean="0"/>
              <a:t>Sobrecarga de métodos</a:t>
            </a:r>
          </a:p>
          <a:p>
            <a:pPr lvl="1"/>
            <a:r>
              <a:rPr lang="es-AR" sz="1800" dirty="0" smtClean="0"/>
              <a:t>Es el mecanismo por el cual podemos tener varios métodos con el mismo nombre</a:t>
            </a:r>
          </a:p>
          <a:p>
            <a:pPr lvl="1"/>
            <a:r>
              <a:rPr lang="es-AR" sz="1800" dirty="0" smtClean="0"/>
              <a:t>El mecanismo para realizar esto es</a:t>
            </a:r>
          </a:p>
          <a:p>
            <a:pPr lvl="2"/>
            <a:r>
              <a:rPr lang="es-AR" sz="1600" dirty="0" smtClean="0"/>
              <a:t>Que cada método tenga distinta cantidad </a:t>
            </a:r>
            <a:r>
              <a:rPr lang="es-AR" sz="1600" dirty="0"/>
              <a:t>de parámetro </a:t>
            </a:r>
            <a:r>
              <a:rPr lang="es-AR" sz="1400" dirty="0"/>
              <a:t>(</a:t>
            </a:r>
            <a:r>
              <a:rPr lang="es-AR" sz="1400" dirty="0" smtClean="0"/>
              <a:t>POOExample09)</a:t>
            </a:r>
          </a:p>
          <a:p>
            <a:pPr lvl="2"/>
            <a:r>
              <a:rPr lang="es-AR" sz="1600" dirty="0" smtClean="0"/>
              <a:t>Que los tipos de los paramitos sean </a:t>
            </a:r>
            <a:r>
              <a:rPr lang="es-AR" sz="1600" dirty="0"/>
              <a:t>distintos. </a:t>
            </a:r>
            <a:r>
              <a:rPr lang="es-AR" sz="1400" dirty="0"/>
              <a:t>(</a:t>
            </a:r>
            <a:r>
              <a:rPr lang="es-AR" sz="1400" dirty="0" smtClean="0"/>
              <a:t>POOExample10)</a:t>
            </a:r>
          </a:p>
          <a:p>
            <a:pPr lvl="1"/>
            <a:r>
              <a:rPr lang="es-AR" sz="1800" dirty="0" smtClean="0"/>
              <a:t>No es posible hacer la sobrecarga por medio del cambio del </a:t>
            </a:r>
            <a:r>
              <a:rPr lang="es-AR" sz="1800" dirty="0" err="1" smtClean="0"/>
              <a:t>return</a:t>
            </a:r>
            <a:r>
              <a:rPr lang="es-AR" sz="1800" dirty="0" smtClean="0"/>
              <a:t> </a:t>
            </a:r>
            <a:r>
              <a:rPr lang="es-AR" sz="1800" dirty="0" err="1" smtClean="0"/>
              <a:t>type</a:t>
            </a:r>
            <a:r>
              <a:rPr lang="es-AR" sz="1800" dirty="0" smtClean="0"/>
              <a:t>.</a:t>
            </a:r>
          </a:p>
          <a:p>
            <a:pPr lvl="1"/>
            <a:r>
              <a:rPr lang="es-AR" sz="1800" dirty="0" smtClean="0"/>
              <a:t>Sobrecarga con cambio de tipo</a:t>
            </a:r>
          </a:p>
        </p:txBody>
      </p:sp>
      <p:pic>
        <p:nvPicPr>
          <p:cNvPr id="4100" name="Picture 4" descr="Java Method Overloading with Type Promo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009" y="3140968"/>
            <a:ext cx="4392489" cy="329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04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Polimorfismo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90728" cy="4710264"/>
          </a:xfrm>
        </p:spPr>
        <p:txBody>
          <a:bodyPr>
            <a:normAutofit/>
          </a:bodyPr>
          <a:lstStyle/>
          <a:p>
            <a:r>
              <a:rPr lang="es-AR" sz="2000" dirty="0" smtClean="0"/>
              <a:t>Sobre-escritura de métodos</a:t>
            </a:r>
          </a:p>
          <a:p>
            <a:pPr lvl="1"/>
            <a:r>
              <a:rPr lang="es-AR" sz="1800" dirty="0" smtClean="0"/>
              <a:t>Es el mecanismo por el cual una función en el clase hija tiene el mismo nombre que la clase padre.</a:t>
            </a:r>
          </a:p>
          <a:p>
            <a:pPr lvl="1"/>
            <a:r>
              <a:rPr lang="es-AR" sz="1800" dirty="0" smtClean="0"/>
              <a:t>Este mecanismo es utilizado para proveer una implementación especifica sobre un método de la clase padre.</a:t>
            </a:r>
          </a:p>
          <a:p>
            <a:pPr lvl="1"/>
            <a:r>
              <a:rPr lang="es-AR" sz="1800" dirty="0" smtClean="0"/>
              <a:t>Es usado en tiempo de ejecución.</a:t>
            </a:r>
          </a:p>
          <a:p>
            <a:r>
              <a:rPr lang="es-AR" sz="2000" dirty="0"/>
              <a:t>Reglas</a:t>
            </a:r>
            <a:r>
              <a:rPr lang="es-AR" sz="2300" dirty="0" smtClean="0"/>
              <a:t> </a:t>
            </a:r>
          </a:p>
          <a:p>
            <a:pPr lvl="1"/>
            <a:r>
              <a:rPr lang="es-AR" sz="1800" dirty="0" smtClean="0"/>
              <a:t>El método debe tener el mismo nombre que en la clase padre</a:t>
            </a:r>
          </a:p>
          <a:p>
            <a:pPr lvl="1"/>
            <a:r>
              <a:rPr lang="es-AR" sz="1800" dirty="0" smtClean="0"/>
              <a:t>Debe tener los mismos parámetros</a:t>
            </a:r>
          </a:p>
          <a:p>
            <a:pPr lvl="1"/>
            <a:r>
              <a:rPr lang="es-AR" sz="1800" dirty="0" smtClean="0"/>
              <a:t>Debe ser por medio de la herencia.</a:t>
            </a:r>
          </a:p>
          <a:p>
            <a:pPr marL="274320" lvl="2" indent="-274320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s-AR" dirty="0" smtClean="0"/>
              <a:t>Archivo: POOExample11</a:t>
            </a:r>
            <a:endParaRPr lang="es-AR" dirty="0"/>
          </a:p>
          <a:p>
            <a:endParaRPr lang="es-AR" sz="2300" dirty="0" smtClean="0"/>
          </a:p>
        </p:txBody>
      </p:sp>
    </p:spTree>
    <p:extLst>
      <p:ext uri="{BB962C8B-B14F-4D97-AF65-F5344CB8AC3E}">
        <p14:creationId xmlns:p14="http://schemas.microsoft.com/office/powerpoint/2010/main" val="117592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err="1" smtClean="0"/>
              <a:t>Keywords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err="1" smtClean="0"/>
              <a:t>Super</a:t>
            </a:r>
            <a:endParaRPr lang="es-AR" dirty="0" smtClean="0"/>
          </a:p>
          <a:p>
            <a:pPr lvl="1"/>
            <a:r>
              <a:rPr lang="es-AR" dirty="0" smtClean="0"/>
              <a:t>Utilizado para invocar desde una clase hija métodos de la padre.</a:t>
            </a:r>
          </a:p>
          <a:p>
            <a:pPr lvl="2"/>
            <a:r>
              <a:rPr lang="es-AR" dirty="0" err="1"/>
              <a:t>s</a:t>
            </a:r>
            <a:r>
              <a:rPr lang="es-AR" dirty="0" err="1" smtClean="0"/>
              <a:t>uper</a:t>
            </a:r>
            <a:r>
              <a:rPr lang="es-AR" dirty="0" smtClean="0"/>
              <a:t>() –&gt; invoca a constructor</a:t>
            </a:r>
          </a:p>
          <a:p>
            <a:pPr lvl="2"/>
            <a:r>
              <a:rPr lang="es-AR" dirty="0" err="1" smtClean="0"/>
              <a:t>super.add</a:t>
            </a:r>
            <a:r>
              <a:rPr lang="es-AR" dirty="0" smtClean="0"/>
              <a:t>() -&gt; invoca el método </a:t>
            </a:r>
            <a:r>
              <a:rPr lang="es-AR" dirty="0" err="1" smtClean="0"/>
              <a:t>add</a:t>
            </a:r>
            <a:r>
              <a:rPr lang="es-AR" dirty="0" smtClean="0"/>
              <a:t> de la clase padre, si la hija tiene una con el mismo nombre</a:t>
            </a:r>
          </a:p>
          <a:p>
            <a:pPr lvl="2"/>
            <a:r>
              <a:rPr lang="es-AR" dirty="0"/>
              <a:t>Archivo: </a:t>
            </a:r>
            <a:r>
              <a:rPr lang="es-AR" dirty="0" smtClean="0"/>
              <a:t>POOExample12</a:t>
            </a:r>
          </a:p>
          <a:p>
            <a:r>
              <a:rPr lang="es-AR" dirty="0" smtClean="0"/>
              <a:t>Final</a:t>
            </a:r>
          </a:p>
          <a:p>
            <a:pPr lvl="1"/>
            <a:r>
              <a:rPr lang="es-AR" dirty="0" smtClean="0"/>
              <a:t>Puede ser usado en varios contextos</a:t>
            </a:r>
          </a:p>
          <a:p>
            <a:pPr lvl="2"/>
            <a:r>
              <a:rPr lang="es-AR" dirty="0" smtClean="0"/>
              <a:t>Sobre una variable: El valor de la variable no puede ser modificado</a:t>
            </a:r>
          </a:p>
          <a:p>
            <a:pPr lvl="2"/>
            <a:r>
              <a:rPr lang="es-AR" dirty="0" smtClean="0"/>
              <a:t>Sobre un método: no puede ser sobre-escrito en las clases hijas</a:t>
            </a:r>
          </a:p>
          <a:p>
            <a:pPr lvl="2"/>
            <a:r>
              <a:rPr lang="es-AR" dirty="0" smtClean="0"/>
              <a:t>Sobre una clase: no puede ser extendida</a:t>
            </a:r>
          </a:p>
          <a:p>
            <a:pPr lvl="2"/>
            <a:r>
              <a:rPr lang="es-AR" dirty="0"/>
              <a:t>Archivo: </a:t>
            </a:r>
            <a:r>
              <a:rPr lang="es-AR" dirty="0" smtClean="0"/>
              <a:t>POOExample13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539973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Abstracción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Es el mecanismo por el cual ocultamos los detalles de implementación y solo mostramos la funcionalidad</a:t>
            </a:r>
          </a:p>
          <a:p>
            <a:r>
              <a:rPr lang="es-AR" dirty="0" smtClean="0"/>
              <a:t>Nos permite enfocarnos en el objeto y no como trabaja.</a:t>
            </a:r>
          </a:p>
          <a:p>
            <a:r>
              <a:rPr lang="es-AR" dirty="0" smtClean="0"/>
              <a:t>Esto puede ser logrado por medio de </a:t>
            </a:r>
          </a:p>
          <a:p>
            <a:pPr lvl="1"/>
            <a:r>
              <a:rPr lang="es-AR" dirty="0" smtClean="0"/>
              <a:t>Interfaces </a:t>
            </a:r>
          </a:p>
          <a:p>
            <a:pPr lvl="1"/>
            <a:r>
              <a:rPr lang="es-AR" dirty="0" smtClean="0"/>
              <a:t>Clases Abstractas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04150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Abstracción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Clases Abstractas</a:t>
            </a:r>
          </a:p>
          <a:p>
            <a:pPr lvl="1"/>
            <a:r>
              <a:rPr lang="es-AR" dirty="0" smtClean="0"/>
              <a:t>Reglas</a:t>
            </a:r>
          </a:p>
          <a:p>
            <a:pPr lvl="2"/>
            <a:r>
              <a:rPr lang="es-AR" dirty="0" smtClean="0"/>
              <a:t>Debe ser declarada con la clave abstract</a:t>
            </a:r>
          </a:p>
          <a:p>
            <a:pPr lvl="2"/>
            <a:r>
              <a:rPr lang="es-AR" dirty="0" smtClean="0"/>
              <a:t>Puede tener métodos abstractos y no abstractos</a:t>
            </a:r>
          </a:p>
          <a:p>
            <a:pPr lvl="2"/>
            <a:r>
              <a:rPr lang="es-AR" dirty="0" smtClean="0"/>
              <a:t>No puede ser instanciada</a:t>
            </a:r>
          </a:p>
          <a:p>
            <a:pPr lvl="2"/>
            <a:r>
              <a:rPr lang="es-AR" dirty="0" smtClean="0"/>
              <a:t>Puede tener constructores y métodos estáticos</a:t>
            </a:r>
          </a:p>
          <a:p>
            <a:pPr lvl="2"/>
            <a:r>
              <a:rPr lang="es-AR" dirty="0" smtClean="0"/>
              <a:t>Puede tener métodos final, para forzar a las subclases a no modificar los métodos</a:t>
            </a:r>
          </a:p>
          <a:p>
            <a:pPr lvl="1"/>
            <a:r>
              <a:rPr lang="es-AR" dirty="0"/>
              <a:t>Archivo: </a:t>
            </a:r>
            <a:r>
              <a:rPr lang="es-AR" dirty="0" smtClean="0"/>
              <a:t>POOExample14</a:t>
            </a:r>
          </a:p>
          <a:p>
            <a:r>
              <a:rPr lang="es-AR" dirty="0"/>
              <a:t>Interfaces</a:t>
            </a:r>
          </a:p>
          <a:p>
            <a:pPr lvl="1"/>
            <a:r>
              <a:rPr lang="es-AR" dirty="0"/>
              <a:t>Indican la estructura mínima que debe tener una clase</a:t>
            </a:r>
          </a:p>
          <a:p>
            <a:pPr lvl="1"/>
            <a:r>
              <a:rPr lang="es-AR" dirty="0"/>
              <a:t>Reglas</a:t>
            </a:r>
          </a:p>
          <a:p>
            <a:pPr lvl="2"/>
            <a:r>
              <a:rPr lang="es-AR" dirty="0"/>
              <a:t>Los métodos deben ser abstractos, no pueden tener comportamiento</a:t>
            </a:r>
          </a:p>
          <a:p>
            <a:pPr lvl="2"/>
            <a:r>
              <a:rPr lang="es-AR" dirty="0"/>
              <a:t>No pueden ser heredados por las clases, deben ser implementadas</a:t>
            </a:r>
          </a:p>
          <a:p>
            <a:pPr lvl="2"/>
            <a:endParaRPr lang="es-AR" dirty="0"/>
          </a:p>
          <a:p>
            <a:pPr lvl="1"/>
            <a:r>
              <a:rPr lang="es-AR" dirty="0"/>
              <a:t>Archivo: </a:t>
            </a:r>
            <a:r>
              <a:rPr lang="es-AR" dirty="0" smtClean="0"/>
              <a:t>POOExample15 y POOExample16</a:t>
            </a:r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2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55377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Encapsulación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7582616" cy="3126088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Paquetes</a:t>
            </a:r>
          </a:p>
          <a:p>
            <a:pPr lvl="1"/>
            <a:r>
              <a:rPr lang="es-AR" dirty="0" smtClean="0"/>
              <a:t>Un java packages es un grupo de clases, interfaces y sub-paquetes de tipos similares</a:t>
            </a:r>
          </a:p>
          <a:p>
            <a:pPr lvl="1"/>
            <a:r>
              <a:rPr lang="es-AR" dirty="0" smtClean="0"/>
              <a:t>Los paquetes puede ser catalogados</a:t>
            </a:r>
          </a:p>
          <a:p>
            <a:pPr lvl="2"/>
            <a:r>
              <a:rPr lang="es-AR" dirty="0" smtClean="0"/>
              <a:t>En </a:t>
            </a:r>
            <a:r>
              <a:rPr lang="es-AR" dirty="0" err="1" smtClean="0"/>
              <a:t>built</a:t>
            </a:r>
            <a:r>
              <a:rPr lang="es-AR" dirty="0" smtClean="0"/>
              <a:t>-in packages: son los propios de java, como: java, </a:t>
            </a:r>
            <a:r>
              <a:rPr lang="es-AR" dirty="0" err="1" smtClean="0"/>
              <a:t>lang</a:t>
            </a:r>
            <a:r>
              <a:rPr lang="es-AR" dirty="0" smtClean="0"/>
              <a:t>, </a:t>
            </a:r>
            <a:r>
              <a:rPr lang="es-AR" dirty="0" err="1" smtClean="0"/>
              <a:t>awt</a:t>
            </a:r>
            <a:r>
              <a:rPr lang="es-AR" dirty="0" smtClean="0"/>
              <a:t>, swing, etc.</a:t>
            </a:r>
          </a:p>
          <a:p>
            <a:pPr lvl="2"/>
            <a:r>
              <a:rPr lang="es-AR" dirty="0" smtClean="0"/>
              <a:t>En </a:t>
            </a:r>
            <a:r>
              <a:rPr lang="es-AR" dirty="0" err="1" smtClean="0"/>
              <a:t>user-defined</a:t>
            </a:r>
            <a:r>
              <a:rPr lang="es-AR" dirty="0" smtClean="0"/>
              <a:t>: son los creados por los desarrolladores</a:t>
            </a:r>
          </a:p>
          <a:p>
            <a:pPr lvl="1"/>
            <a:r>
              <a:rPr lang="es-AR" dirty="0" smtClean="0"/>
              <a:t>Ventajas</a:t>
            </a:r>
          </a:p>
          <a:p>
            <a:pPr lvl="2"/>
            <a:r>
              <a:rPr lang="es-AR" dirty="0" smtClean="0"/>
              <a:t>Son utilizados para catalogar las clases e interfaces para un mejor mantenimiento</a:t>
            </a:r>
          </a:p>
          <a:p>
            <a:pPr lvl="2"/>
            <a:r>
              <a:rPr lang="es-AR" dirty="0" smtClean="0"/>
              <a:t>Provee protección de acceso</a:t>
            </a:r>
          </a:p>
          <a:p>
            <a:pPr lvl="2"/>
            <a:r>
              <a:rPr lang="es-AR" dirty="0" smtClean="0"/>
              <a:t>Elimina la colisión de nombres.</a:t>
            </a:r>
          </a:p>
          <a:p>
            <a:pPr lvl="1"/>
            <a:endParaRPr lang="es-AR" dirty="0" smtClean="0"/>
          </a:p>
        </p:txBody>
      </p:sp>
      <p:pic>
        <p:nvPicPr>
          <p:cNvPr id="1026" name="Picture 2" descr="package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20046"/>
            <a:ext cx="4059213" cy="24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253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Encapsulación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Es usado el </a:t>
            </a:r>
            <a:r>
              <a:rPr lang="es-AR" dirty="0" err="1" smtClean="0"/>
              <a:t>keyword</a:t>
            </a:r>
            <a:r>
              <a:rPr lang="es-AR" dirty="0" smtClean="0"/>
              <a:t> </a:t>
            </a:r>
            <a:r>
              <a:rPr lang="es-AR" dirty="0" err="1" smtClean="0"/>
              <a:t>package</a:t>
            </a:r>
            <a:r>
              <a:rPr lang="es-AR" dirty="0" smtClean="0"/>
              <a:t> para indicar a que paquete pertenece.</a:t>
            </a:r>
          </a:p>
          <a:p>
            <a:r>
              <a:rPr lang="es-AR" dirty="0" smtClean="0"/>
              <a:t>Si no se esta usando un IDE por consola se debe hacer lo siguiente</a:t>
            </a:r>
          </a:p>
          <a:p>
            <a:pPr lvl="1"/>
            <a:r>
              <a:rPr lang="es-AR" dirty="0" err="1" smtClean="0"/>
              <a:t>javac</a:t>
            </a:r>
            <a:r>
              <a:rPr lang="es-AR" dirty="0" smtClean="0"/>
              <a:t> –d directorio archivo</a:t>
            </a:r>
          </a:p>
          <a:p>
            <a:pPr lvl="1"/>
            <a:r>
              <a:rPr lang="es-AR" dirty="0" err="1" smtClean="0"/>
              <a:t>javac</a:t>
            </a:r>
            <a:r>
              <a:rPr lang="es-AR" dirty="0" smtClean="0"/>
              <a:t> –d . Simple.java</a:t>
            </a:r>
          </a:p>
          <a:p>
            <a:r>
              <a:rPr lang="es-AR" dirty="0" smtClean="0"/>
              <a:t>Como acceder a los paquetes</a:t>
            </a:r>
          </a:p>
          <a:p>
            <a:pPr lvl="1"/>
            <a:r>
              <a:rPr lang="es-AR" dirty="0" err="1"/>
              <a:t>i</a:t>
            </a:r>
            <a:r>
              <a:rPr lang="es-AR" dirty="0" err="1" smtClean="0"/>
              <a:t>mport</a:t>
            </a:r>
            <a:r>
              <a:rPr lang="es-AR" dirty="0" smtClean="0"/>
              <a:t> package.*</a:t>
            </a:r>
          </a:p>
          <a:p>
            <a:pPr lvl="1"/>
            <a:r>
              <a:rPr lang="es-AR" u="sng" dirty="0" err="1" smtClean="0"/>
              <a:t>import</a:t>
            </a:r>
            <a:r>
              <a:rPr lang="es-AR" dirty="0" smtClean="0"/>
              <a:t>. </a:t>
            </a:r>
            <a:r>
              <a:rPr lang="es-AR" dirty="0" err="1" smtClean="0"/>
              <a:t>Package.classname</a:t>
            </a:r>
            <a:r>
              <a:rPr lang="es-AR" dirty="0" smtClean="0"/>
              <a:t>;</a:t>
            </a:r>
          </a:p>
          <a:p>
            <a:pPr lvl="2"/>
            <a:r>
              <a:rPr lang="es-AR" dirty="0" smtClean="0"/>
              <a:t>ExceptionExample08</a:t>
            </a:r>
          </a:p>
          <a:p>
            <a:pPr lvl="1"/>
            <a:r>
              <a:rPr lang="es-AR" dirty="0" smtClean="0"/>
              <a:t>Usando el nombre completo en el código.</a:t>
            </a:r>
          </a:p>
          <a:p>
            <a:pPr lvl="2"/>
            <a:r>
              <a:rPr lang="es-AR" dirty="0" smtClean="0"/>
              <a:t>ExceptionExample07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343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POO (OOP) Conceptos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AR" dirty="0" smtClean="0"/>
              <a:t>Objetos significa una entidad del mundo real, tal como una mesa, un auto, etc.</a:t>
            </a:r>
          </a:p>
          <a:p>
            <a:r>
              <a:rPr lang="es-AR" dirty="0" smtClean="0"/>
              <a:t>La POO es una metodología o paradigma para diseñar un programa usando clases y objetos. </a:t>
            </a:r>
          </a:p>
          <a:p>
            <a:r>
              <a:rPr lang="es-AR" dirty="0" smtClean="0"/>
              <a:t>Simplifica el diseño y mantenimiento del un programa proveyendo los siguientes conceptos</a:t>
            </a:r>
          </a:p>
          <a:p>
            <a:pPr lvl="1"/>
            <a:r>
              <a:rPr lang="es-AR" dirty="0" smtClean="0"/>
              <a:t>Objetos</a:t>
            </a:r>
          </a:p>
          <a:p>
            <a:pPr lvl="1"/>
            <a:r>
              <a:rPr lang="es-AR" dirty="0" smtClean="0"/>
              <a:t>Clase</a:t>
            </a:r>
          </a:p>
          <a:p>
            <a:pPr lvl="1"/>
            <a:r>
              <a:rPr lang="es-AR" dirty="0" smtClean="0"/>
              <a:t>Herencia</a:t>
            </a:r>
          </a:p>
          <a:p>
            <a:pPr lvl="1"/>
            <a:r>
              <a:rPr lang="es-AR" dirty="0" smtClean="0"/>
              <a:t>Polimorfismo</a:t>
            </a:r>
          </a:p>
          <a:p>
            <a:pPr lvl="2"/>
            <a:r>
              <a:rPr lang="es-AR" dirty="0" smtClean="0"/>
              <a:t>Sobrecarga</a:t>
            </a:r>
          </a:p>
          <a:p>
            <a:pPr lvl="2"/>
            <a:r>
              <a:rPr lang="es-AR" dirty="0" smtClean="0"/>
              <a:t>Sobre-escritura</a:t>
            </a:r>
          </a:p>
          <a:p>
            <a:pPr lvl="1"/>
            <a:r>
              <a:rPr lang="es-AR" dirty="0" smtClean="0"/>
              <a:t>Abstracción</a:t>
            </a:r>
          </a:p>
          <a:p>
            <a:pPr lvl="1"/>
            <a:r>
              <a:rPr lang="es-AR" dirty="0" smtClean="0"/>
              <a:t>Encapsulamiento</a:t>
            </a:r>
          </a:p>
          <a:p>
            <a:pPr lvl="1"/>
            <a:r>
              <a:rPr lang="es-AR" dirty="0" smtClean="0"/>
              <a:t>Además de estos conceptos también tenemos</a:t>
            </a:r>
          </a:p>
          <a:p>
            <a:pPr lvl="2"/>
            <a:r>
              <a:rPr lang="es-AR" dirty="0" smtClean="0"/>
              <a:t>Acoplamiento</a:t>
            </a:r>
          </a:p>
          <a:p>
            <a:pPr lvl="2"/>
            <a:r>
              <a:rPr lang="es-AR" dirty="0" smtClean="0"/>
              <a:t>Cohesión</a:t>
            </a:r>
          </a:p>
          <a:p>
            <a:pPr lvl="2"/>
            <a:r>
              <a:rPr lang="es-AR" dirty="0" smtClean="0"/>
              <a:t>Asociación</a:t>
            </a:r>
          </a:p>
          <a:p>
            <a:pPr lvl="2"/>
            <a:r>
              <a:rPr lang="es-AR" dirty="0" smtClean="0"/>
              <a:t>Agregación</a:t>
            </a:r>
          </a:p>
          <a:p>
            <a:pPr lvl="3"/>
            <a:r>
              <a:rPr lang="es-AR" dirty="0" smtClean="0"/>
              <a:t>Un atributo de una objeto es otro tipo de objeto.</a:t>
            </a:r>
          </a:p>
          <a:p>
            <a:pPr lvl="2"/>
            <a:r>
              <a:rPr lang="es-AR" dirty="0" smtClean="0"/>
              <a:t>Composición</a:t>
            </a:r>
          </a:p>
          <a:p>
            <a:pPr lvl="1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165078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Encapsulación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Modificadores de acceso 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08" y="2852936"/>
            <a:ext cx="9021892" cy="18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58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POO (OOP) Conceptos</a:t>
            </a:r>
            <a:endParaRPr lang="es-AR" dirty="0"/>
          </a:p>
        </p:txBody>
      </p:sp>
      <p:pic>
        <p:nvPicPr>
          <p:cNvPr id="1026" name="Picture 2" descr="Java OOPs Concep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0742"/>
            <a:ext cx="4848474" cy="373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00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Convenciones de Nombres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82272"/>
          </a:xfrm>
        </p:spPr>
        <p:txBody>
          <a:bodyPr>
            <a:normAutofit fontScale="55000" lnSpcReduction="20000"/>
          </a:bodyPr>
          <a:lstStyle/>
          <a:p>
            <a:r>
              <a:rPr lang="es-AR" dirty="0" smtClean="0"/>
              <a:t>No es obligatorio, pero facilita la lectura.</a:t>
            </a:r>
          </a:p>
          <a:p>
            <a:r>
              <a:rPr lang="es-AR" dirty="0" smtClean="0"/>
              <a:t>Para todos los elementos</a:t>
            </a:r>
          </a:p>
          <a:p>
            <a:pPr lvl="1"/>
            <a:r>
              <a:rPr lang="es-AR" dirty="0" smtClean="0"/>
              <a:t>El nombre no debe contener espacios en blanco</a:t>
            </a:r>
          </a:p>
          <a:p>
            <a:pPr lvl="1"/>
            <a:r>
              <a:rPr lang="es-AR" dirty="0" smtClean="0"/>
              <a:t>Nunca empezar con &amp;, $ o _</a:t>
            </a:r>
          </a:p>
          <a:p>
            <a:r>
              <a:rPr lang="es-AR" dirty="0" smtClean="0"/>
              <a:t>Clases</a:t>
            </a:r>
          </a:p>
          <a:p>
            <a:pPr lvl="1"/>
            <a:r>
              <a:rPr lang="es-AR" dirty="0" smtClean="0"/>
              <a:t>Iniciar con mayúscula</a:t>
            </a:r>
          </a:p>
          <a:p>
            <a:pPr lvl="1"/>
            <a:r>
              <a:rPr lang="es-AR" dirty="0" smtClean="0"/>
              <a:t>Debe ser un sustantivo, como </a:t>
            </a:r>
          </a:p>
          <a:p>
            <a:pPr lvl="2"/>
            <a:r>
              <a:rPr lang="es-AR" dirty="0" smtClean="0"/>
              <a:t>Color, Botón, Sistema, </a:t>
            </a:r>
            <a:r>
              <a:rPr lang="es-AR" dirty="0" err="1" smtClean="0"/>
              <a:t>Thread</a:t>
            </a:r>
            <a:r>
              <a:rPr lang="es-AR" dirty="0" smtClean="0"/>
              <a:t>, etc.</a:t>
            </a:r>
          </a:p>
          <a:p>
            <a:pPr lvl="2"/>
            <a:r>
              <a:rPr lang="es-AR" dirty="0" smtClean="0"/>
              <a:t>Color, </a:t>
            </a:r>
            <a:r>
              <a:rPr lang="es-AR" dirty="0" err="1" smtClean="0"/>
              <a:t>Button</a:t>
            </a:r>
            <a:r>
              <a:rPr lang="es-AR" dirty="0" smtClean="0"/>
              <a:t>, </a:t>
            </a:r>
            <a:r>
              <a:rPr lang="es-AR" dirty="0" err="1" smtClean="0"/>
              <a:t>System</a:t>
            </a:r>
            <a:r>
              <a:rPr lang="es-AR" dirty="0" smtClean="0"/>
              <a:t>, </a:t>
            </a:r>
            <a:r>
              <a:rPr lang="es-AR" dirty="0" err="1" smtClean="0"/>
              <a:t>Thread</a:t>
            </a:r>
            <a:r>
              <a:rPr lang="es-AR" dirty="0" smtClean="0"/>
              <a:t>,  etc.</a:t>
            </a:r>
          </a:p>
          <a:p>
            <a:pPr lvl="1"/>
            <a:r>
              <a:rPr lang="es-AR" dirty="0" smtClean="0"/>
              <a:t>Usar palabras en lugar de siglas</a:t>
            </a:r>
          </a:p>
          <a:p>
            <a:pPr lvl="1"/>
            <a:r>
              <a:rPr lang="es-AR" dirty="0" err="1" smtClean="0"/>
              <a:t>public</a:t>
            </a:r>
            <a:r>
              <a:rPr lang="es-AR" dirty="0" smtClean="0"/>
              <a:t> </a:t>
            </a:r>
            <a:r>
              <a:rPr lang="es-AR" dirty="0" err="1" smtClean="0"/>
              <a:t>class</a:t>
            </a:r>
            <a:r>
              <a:rPr lang="es-AR" dirty="0" smtClean="0"/>
              <a:t> Empleados {}</a:t>
            </a:r>
          </a:p>
          <a:p>
            <a:r>
              <a:rPr lang="es-AR" dirty="0" smtClean="0"/>
              <a:t>Interfaces</a:t>
            </a:r>
          </a:p>
          <a:p>
            <a:pPr lvl="1"/>
            <a:r>
              <a:rPr lang="es-AR" dirty="0"/>
              <a:t>Iniciar con mayúscula</a:t>
            </a:r>
          </a:p>
          <a:p>
            <a:pPr lvl="1"/>
            <a:r>
              <a:rPr lang="es-AR" dirty="0"/>
              <a:t>Debe ser un </a:t>
            </a:r>
            <a:r>
              <a:rPr lang="es-AR" dirty="0" smtClean="0"/>
              <a:t>adjetivo como </a:t>
            </a:r>
          </a:p>
          <a:p>
            <a:pPr lvl="2"/>
            <a:r>
              <a:rPr lang="es-AR" dirty="0" smtClean="0"/>
              <a:t>Ejecutable, Remoto, etc.</a:t>
            </a:r>
          </a:p>
          <a:p>
            <a:pPr lvl="2"/>
            <a:r>
              <a:rPr lang="es-AR" dirty="0" err="1" smtClean="0"/>
              <a:t>Runnable</a:t>
            </a:r>
            <a:r>
              <a:rPr lang="es-AR" dirty="0" smtClean="0"/>
              <a:t>, </a:t>
            </a:r>
            <a:r>
              <a:rPr lang="es-AR" dirty="0" err="1" smtClean="0"/>
              <a:t>Remote</a:t>
            </a:r>
            <a:r>
              <a:rPr lang="es-AR" dirty="0" smtClean="0"/>
              <a:t>, </a:t>
            </a:r>
            <a:r>
              <a:rPr lang="es-AR" dirty="0" err="1" smtClean="0"/>
              <a:t>ActionListener</a:t>
            </a:r>
            <a:r>
              <a:rPr lang="es-AR" dirty="0" smtClean="0"/>
              <a:t>, etc.</a:t>
            </a:r>
            <a:endParaRPr lang="es-AR" dirty="0"/>
          </a:p>
          <a:p>
            <a:pPr lvl="1"/>
            <a:r>
              <a:rPr lang="es-AR" dirty="0"/>
              <a:t>Usar palabras en lugar de siglas</a:t>
            </a:r>
          </a:p>
          <a:p>
            <a:pPr lvl="1"/>
            <a:r>
              <a:rPr lang="es-AR" dirty="0" smtClean="0"/>
              <a:t>interface </a:t>
            </a:r>
            <a:r>
              <a:rPr lang="es-AR" dirty="0" err="1" smtClean="0"/>
              <a:t>Printable</a:t>
            </a:r>
            <a:r>
              <a:rPr lang="es-AR" dirty="0" smtClean="0"/>
              <a:t>{}</a:t>
            </a:r>
          </a:p>
          <a:p>
            <a:r>
              <a:rPr lang="es-AR" dirty="0" smtClean="0"/>
              <a:t>Métodos</a:t>
            </a:r>
          </a:p>
          <a:p>
            <a:pPr lvl="1"/>
            <a:r>
              <a:rPr lang="es-AR" dirty="0" smtClean="0"/>
              <a:t>Iniciar con minúsculas</a:t>
            </a:r>
          </a:p>
          <a:p>
            <a:pPr lvl="1"/>
            <a:r>
              <a:rPr lang="es-AR" dirty="0" smtClean="0"/>
              <a:t>Debe ser un verbo como </a:t>
            </a:r>
          </a:p>
          <a:p>
            <a:pPr lvl="2"/>
            <a:r>
              <a:rPr lang="es-AR" dirty="0" err="1" smtClean="0"/>
              <a:t>imprmir</a:t>
            </a:r>
            <a:r>
              <a:rPr lang="es-AR" dirty="0" smtClean="0"/>
              <a:t>(), calcular()</a:t>
            </a:r>
          </a:p>
          <a:p>
            <a:pPr lvl="2"/>
            <a:r>
              <a:rPr lang="es-AR" dirty="0" err="1"/>
              <a:t>p</a:t>
            </a:r>
            <a:r>
              <a:rPr lang="es-AR" dirty="0" err="1" smtClean="0"/>
              <a:t>rint</a:t>
            </a:r>
            <a:r>
              <a:rPr lang="es-AR" dirty="0" smtClean="0"/>
              <a:t>(), </a:t>
            </a:r>
            <a:r>
              <a:rPr lang="es-AR" dirty="0" err="1" smtClean="0"/>
              <a:t>println</a:t>
            </a:r>
            <a:r>
              <a:rPr lang="es-AR" dirty="0" smtClean="0"/>
              <a:t>(), </a:t>
            </a:r>
            <a:r>
              <a:rPr lang="es-AR" dirty="0" err="1" smtClean="0"/>
              <a:t>draw</a:t>
            </a:r>
            <a:r>
              <a:rPr lang="es-AR" dirty="0" smtClean="0"/>
              <a:t>()</a:t>
            </a:r>
          </a:p>
          <a:p>
            <a:pPr lvl="1"/>
            <a:r>
              <a:rPr lang="es-AR" dirty="0" smtClean="0"/>
              <a:t>Si tiene varias palabras la primera que inicie en minúscula y las demás en mayúscula  </a:t>
            </a:r>
            <a:r>
              <a:rPr lang="es-AR" dirty="0" err="1" smtClean="0"/>
              <a:t>actionPerformed</a:t>
            </a:r>
            <a:r>
              <a:rPr lang="es-AR" dirty="0" smtClean="0"/>
              <a:t>()</a:t>
            </a:r>
          </a:p>
          <a:p>
            <a:pPr lvl="1"/>
            <a:r>
              <a:rPr lang="es-AR" dirty="0" err="1" smtClean="0"/>
              <a:t>void</a:t>
            </a:r>
            <a:r>
              <a:rPr lang="es-AR" dirty="0" smtClean="0"/>
              <a:t> </a:t>
            </a:r>
            <a:r>
              <a:rPr lang="es-AR" dirty="0" err="1" smtClean="0"/>
              <a:t>draw</a:t>
            </a:r>
            <a:r>
              <a:rPr lang="es-AR" dirty="0" smtClean="0"/>
              <a:t>(){}</a:t>
            </a:r>
          </a:p>
          <a:p>
            <a:pPr lvl="2"/>
            <a:endParaRPr lang="es-AR" dirty="0"/>
          </a:p>
          <a:p>
            <a:endParaRPr lang="es-AR" dirty="0" smtClean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324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Convenciones de Nombres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30952"/>
          </a:xfrm>
        </p:spPr>
        <p:txBody>
          <a:bodyPr>
            <a:normAutofit fontScale="70000" lnSpcReduction="20000"/>
          </a:bodyPr>
          <a:lstStyle/>
          <a:p>
            <a:r>
              <a:rPr lang="es-AR" dirty="0" smtClean="0"/>
              <a:t>Variables</a:t>
            </a:r>
          </a:p>
          <a:p>
            <a:pPr lvl="1"/>
            <a:r>
              <a:rPr lang="es-AR" dirty="0" smtClean="0"/>
              <a:t>Iniciar con minúsculas</a:t>
            </a:r>
          </a:p>
          <a:p>
            <a:pPr lvl="1"/>
            <a:r>
              <a:rPr lang="es-AR" dirty="0"/>
              <a:t>Nunca empezar con &amp;, $ o </a:t>
            </a:r>
            <a:r>
              <a:rPr lang="es-AR" dirty="0" smtClean="0"/>
              <a:t>_</a:t>
            </a:r>
          </a:p>
          <a:p>
            <a:pPr lvl="1"/>
            <a:r>
              <a:rPr lang="es-AR" dirty="0" smtClean="0"/>
              <a:t>Si tiene varias palabras la primera que inicie en minúscula y las demás en mayúscula  </a:t>
            </a:r>
            <a:r>
              <a:rPr lang="es-AR" dirty="0" err="1" smtClean="0"/>
              <a:t>firstName</a:t>
            </a:r>
            <a:r>
              <a:rPr lang="es-AR" dirty="0" smtClean="0"/>
              <a:t>, </a:t>
            </a:r>
            <a:r>
              <a:rPr lang="es-AR" dirty="0" err="1" smtClean="0"/>
              <a:t>lastName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Evitar usar una sola letra.</a:t>
            </a:r>
          </a:p>
          <a:p>
            <a:r>
              <a:rPr lang="es-AR" dirty="0" smtClean="0"/>
              <a:t>Paquetes</a:t>
            </a:r>
          </a:p>
          <a:p>
            <a:pPr lvl="1"/>
            <a:r>
              <a:rPr lang="es-AR" dirty="0"/>
              <a:t>Iniciar con minúsculas</a:t>
            </a:r>
          </a:p>
          <a:p>
            <a:pPr lvl="1"/>
            <a:r>
              <a:rPr lang="es-AR" dirty="0" smtClean="0"/>
              <a:t>Si el nombre contiene varias palabras separarlas con ‘.’, por ejemplo </a:t>
            </a:r>
            <a:r>
              <a:rPr lang="es-AR" dirty="0" err="1" smtClean="0"/>
              <a:t>java.lang</a:t>
            </a:r>
            <a:endParaRPr lang="es-AR" dirty="0" smtClean="0"/>
          </a:p>
          <a:p>
            <a:r>
              <a:rPr lang="es-AR" dirty="0" smtClean="0"/>
              <a:t>Constantes</a:t>
            </a:r>
            <a:endParaRPr lang="es-AR" dirty="0"/>
          </a:p>
          <a:p>
            <a:pPr lvl="1"/>
            <a:r>
              <a:rPr lang="es-AR" dirty="0" smtClean="0"/>
              <a:t>Deben ser en mayúsculas </a:t>
            </a:r>
            <a:endParaRPr lang="es-AR" dirty="0"/>
          </a:p>
          <a:p>
            <a:pPr lvl="1"/>
            <a:r>
              <a:rPr lang="es-AR" dirty="0"/>
              <a:t>Si el nombre contiene varias palabras separarlas con </a:t>
            </a:r>
            <a:r>
              <a:rPr lang="es-AR" dirty="0" smtClean="0"/>
              <a:t>‘_’, </a:t>
            </a:r>
            <a:r>
              <a:rPr lang="es-AR" dirty="0"/>
              <a:t>por ejemplo </a:t>
            </a:r>
            <a:r>
              <a:rPr lang="es-AR" dirty="0" smtClean="0"/>
              <a:t>MAX_SIZE</a:t>
            </a:r>
          </a:p>
          <a:p>
            <a:pPr lvl="1"/>
            <a:r>
              <a:rPr lang="es-AR" dirty="0" smtClean="0"/>
              <a:t>Puede tener números pero no la primer letra</a:t>
            </a:r>
          </a:p>
          <a:p>
            <a:r>
              <a:rPr lang="es-AR" dirty="0" err="1" smtClean="0"/>
              <a:t>CamelCase</a:t>
            </a:r>
            <a:endParaRPr lang="es-AR" dirty="0" smtClean="0"/>
          </a:p>
          <a:p>
            <a:pPr lvl="1"/>
            <a:r>
              <a:rPr lang="es-AR" dirty="0" smtClean="0"/>
              <a:t>Si un nombre de método o variable esta compuesto por dos o mas palabras, desde la segunda se inicia con mayúsculas</a:t>
            </a:r>
            <a:endParaRPr lang="es-AR" dirty="0"/>
          </a:p>
          <a:p>
            <a:pPr lvl="2"/>
            <a:r>
              <a:rPr lang="es-AR" dirty="0" err="1" smtClean="0"/>
              <a:t>actionPerformed</a:t>
            </a:r>
            <a:r>
              <a:rPr lang="es-AR" dirty="0" smtClean="0"/>
              <a:t>()</a:t>
            </a:r>
          </a:p>
          <a:p>
            <a:pPr lvl="2"/>
            <a:r>
              <a:rPr lang="es-AR" dirty="0" err="1" smtClean="0"/>
              <a:t>lastName</a:t>
            </a:r>
            <a:endParaRPr lang="es-AR" dirty="0" smtClean="0"/>
          </a:p>
          <a:p>
            <a:pPr lvl="2"/>
            <a:r>
              <a:rPr lang="es-AR" dirty="0" err="1" smtClean="0"/>
              <a:t>firstName</a:t>
            </a:r>
            <a:endParaRPr lang="es-AR" dirty="0" smtClean="0"/>
          </a:p>
          <a:p>
            <a:pPr lvl="2"/>
            <a:r>
              <a:rPr lang="es-AR" dirty="0" err="1" smtClean="0"/>
              <a:t>ActionEvent</a:t>
            </a:r>
            <a:endParaRPr lang="es-AR" dirty="0"/>
          </a:p>
          <a:p>
            <a:pPr lvl="2"/>
            <a:r>
              <a:rPr lang="es-AR" dirty="0" err="1" smtClean="0"/>
              <a:t>ActionListener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0167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Objetos y Clases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Objetos</a:t>
            </a:r>
          </a:p>
          <a:p>
            <a:pPr lvl="1"/>
            <a:r>
              <a:rPr lang="es-AR" dirty="0" smtClean="0"/>
              <a:t>Es una entidad que tenga un estado y comportamiento, como por ejemplo</a:t>
            </a:r>
            <a:r>
              <a:rPr lang="es-AR" dirty="0"/>
              <a:t> </a:t>
            </a:r>
            <a:r>
              <a:rPr lang="es-AR" dirty="0" smtClean="0"/>
              <a:t>una silla, una bicicleta, una mesa, un auto, etc. </a:t>
            </a:r>
          </a:p>
          <a:p>
            <a:pPr lvl="1"/>
            <a:r>
              <a:rPr lang="es-AR" dirty="0" smtClean="0"/>
              <a:t>Tienen 3 características principales</a:t>
            </a:r>
          </a:p>
          <a:p>
            <a:pPr lvl="2"/>
            <a:r>
              <a:rPr lang="es-AR" dirty="0" smtClean="0"/>
              <a:t>Estado: representa los datos de un objeto</a:t>
            </a:r>
          </a:p>
          <a:p>
            <a:pPr lvl="2"/>
            <a:r>
              <a:rPr lang="es-AR" dirty="0" smtClean="0"/>
              <a:t>Comportamiento: representa las funcionalidades</a:t>
            </a:r>
          </a:p>
          <a:p>
            <a:pPr lvl="2"/>
            <a:r>
              <a:rPr lang="es-AR" dirty="0" smtClean="0"/>
              <a:t>Identidad: Es típicamente implementado por un ID, </a:t>
            </a:r>
          </a:p>
          <a:p>
            <a:pPr lvl="3"/>
            <a:r>
              <a:rPr lang="es-AR" dirty="0" smtClean="0"/>
              <a:t>Este valor no es visible para usuarios externos.</a:t>
            </a:r>
          </a:p>
          <a:p>
            <a:pPr lvl="3"/>
            <a:r>
              <a:rPr lang="es-AR" dirty="0" smtClean="0"/>
              <a:t>Es usado por la JVM</a:t>
            </a:r>
          </a:p>
          <a:p>
            <a:pPr lvl="2"/>
            <a:r>
              <a:rPr lang="es-AR" dirty="0" smtClean="0"/>
              <a:t>Por ejemplo un objeto es un lápiz</a:t>
            </a:r>
          </a:p>
          <a:p>
            <a:pPr lvl="3"/>
            <a:r>
              <a:rPr lang="es-AR" dirty="0" smtClean="0"/>
              <a:t>Estados: color, marca</a:t>
            </a:r>
          </a:p>
          <a:p>
            <a:pPr lvl="3"/>
            <a:r>
              <a:rPr lang="es-AR" dirty="0" smtClean="0"/>
              <a:t>Comportamiento: escribir.</a:t>
            </a:r>
          </a:p>
          <a:p>
            <a:pPr lvl="1"/>
            <a:r>
              <a:rPr lang="es-AR" dirty="0" smtClean="0"/>
              <a:t>Un objeto es una instancia de una clase, por lo tanto la clase es el </a:t>
            </a:r>
            <a:r>
              <a:rPr lang="es-AR" dirty="0" err="1" smtClean="0"/>
              <a:t>template</a:t>
            </a:r>
            <a:r>
              <a:rPr lang="es-AR" dirty="0" smtClean="0"/>
              <a:t> con lo que se crea el objeto.</a:t>
            </a:r>
          </a:p>
          <a:p>
            <a:pPr lvl="1"/>
            <a:r>
              <a:rPr lang="es-AR" dirty="0" smtClean="0"/>
              <a:t>Definiciones</a:t>
            </a:r>
          </a:p>
          <a:p>
            <a:pPr lvl="2"/>
            <a:r>
              <a:rPr lang="es-AR" dirty="0" smtClean="0"/>
              <a:t>Un objeto es una entidad del mundo real</a:t>
            </a:r>
          </a:p>
          <a:p>
            <a:pPr lvl="2"/>
            <a:r>
              <a:rPr lang="es-AR" dirty="0" smtClean="0"/>
              <a:t>Un objeto es una entidad en tiempo de ejecución</a:t>
            </a:r>
          </a:p>
          <a:p>
            <a:pPr lvl="2"/>
            <a:r>
              <a:rPr lang="es-AR" dirty="0" smtClean="0"/>
              <a:t>Un objeto es una entidad que posee estados y comportamiento</a:t>
            </a:r>
          </a:p>
          <a:p>
            <a:pPr lvl="2"/>
            <a:r>
              <a:rPr lang="es-AR" dirty="0" smtClean="0"/>
              <a:t>Un objeto es una instancia de una clase</a:t>
            </a:r>
          </a:p>
          <a:p>
            <a:pPr lvl="2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26455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Objetos y Clases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Clases</a:t>
            </a:r>
          </a:p>
          <a:p>
            <a:pPr lvl="1"/>
            <a:r>
              <a:rPr lang="es-AR" dirty="0" smtClean="0"/>
              <a:t>Es un grupo de objetos que contienen propiedades en común</a:t>
            </a:r>
          </a:p>
          <a:p>
            <a:pPr lvl="1"/>
            <a:r>
              <a:rPr lang="es-AR" dirty="0" smtClean="0"/>
              <a:t>Es un </a:t>
            </a:r>
            <a:r>
              <a:rPr lang="es-AR" dirty="0" err="1" smtClean="0"/>
              <a:t>template</a:t>
            </a:r>
            <a:r>
              <a:rPr lang="es-AR" dirty="0" smtClean="0"/>
              <a:t> o plano para crear un objeto</a:t>
            </a:r>
          </a:p>
          <a:p>
            <a:pPr lvl="1"/>
            <a:r>
              <a:rPr lang="es-AR" dirty="0" smtClean="0"/>
              <a:t>Una clase contiene</a:t>
            </a:r>
          </a:p>
          <a:p>
            <a:pPr lvl="2"/>
            <a:r>
              <a:rPr lang="es-AR" dirty="0" smtClean="0"/>
              <a:t>Variables de instancia</a:t>
            </a:r>
          </a:p>
          <a:p>
            <a:pPr lvl="3"/>
            <a:r>
              <a:rPr lang="es-AR" dirty="0" smtClean="0"/>
              <a:t>Son variables generadas dentro de una clase, pero fuera de los métodos.</a:t>
            </a:r>
          </a:p>
          <a:p>
            <a:pPr lvl="2"/>
            <a:r>
              <a:rPr lang="es-AR" dirty="0" smtClean="0"/>
              <a:t>Métodos</a:t>
            </a:r>
          </a:p>
          <a:p>
            <a:pPr lvl="3"/>
            <a:r>
              <a:rPr lang="es-AR" dirty="0" smtClean="0"/>
              <a:t>Funciones dentro de un objeto</a:t>
            </a:r>
          </a:p>
          <a:p>
            <a:pPr lvl="2"/>
            <a:r>
              <a:rPr lang="es-AR" dirty="0" smtClean="0"/>
              <a:t>Constructores</a:t>
            </a:r>
          </a:p>
          <a:p>
            <a:pPr lvl="3"/>
            <a:r>
              <a:rPr lang="es-AR" dirty="0" smtClean="0"/>
              <a:t>Funciones que se ejecutan al construirse un objeto o destruirse</a:t>
            </a:r>
          </a:p>
          <a:p>
            <a:pPr lvl="2"/>
            <a:r>
              <a:rPr lang="es-AR" dirty="0" smtClean="0"/>
              <a:t>Bloques</a:t>
            </a:r>
          </a:p>
          <a:p>
            <a:pPr lvl="2"/>
            <a:r>
              <a:rPr lang="es-AR" dirty="0" smtClean="0"/>
              <a:t>Clases e interfaces incluidas</a:t>
            </a:r>
          </a:p>
          <a:p>
            <a:r>
              <a:rPr lang="es-AR" dirty="0" smtClean="0"/>
              <a:t>Palabra clave «new» </a:t>
            </a:r>
          </a:p>
          <a:p>
            <a:pPr lvl="1"/>
            <a:r>
              <a:rPr lang="es-AR" dirty="0" smtClean="0"/>
              <a:t>Es la utilizada para crear un objeto desde una clase</a:t>
            </a:r>
          </a:p>
          <a:p>
            <a:pPr lvl="2"/>
            <a:endParaRPr lang="es-AR" dirty="0" smtClean="0"/>
          </a:p>
          <a:p>
            <a:pPr lvl="2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412266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Objetos y Clases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Archivo </a:t>
            </a:r>
            <a:r>
              <a:rPr lang="es-AR" dirty="0"/>
              <a:t>POOExample01: el </a:t>
            </a:r>
            <a:r>
              <a:rPr lang="es-AR" dirty="0" err="1"/>
              <a:t>main</a:t>
            </a:r>
            <a:r>
              <a:rPr lang="es-AR" dirty="0"/>
              <a:t> dentro de la clase</a:t>
            </a:r>
          </a:p>
          <a:p>
            <a:r>
              <a:rPr lang="es-AR" dirty="0"/>
              <a:t>Archivo </a:t>
            </a:r>
            <a:r>
              <a:rPr lang="es-AR" dirty="0" smtClean="0"/>
              <a:t>POOExample02: </a:t>
            </a:r>
            <a:r>
              <a:rPr lang="es-AR" dirty="0"/>
              <a:t>el </a:t>
            </a:r>
            <a:r>
              <a:rPr lang="es-AR" dirty="0" err="1"/>
              <a:t>main</a:t>
            </a:r>
            <a:r>
              <a:rPr lang="es-AR" dirty="0"/>
              <a:t> </a:t>
            </a:r>
            <a:r>
              <a:rPr lang="es-AR" dirty="0" smtClean="0"/>
              <a:t>fuera </a:t>
            </a:r>
            <a:r>
              <a:rPr lang="es-AR" dirty="0"/>
              <a:t>de la </a:t>
            </a:r>
            <a:r>
              <a:rPr lang="es-AR" dirty="0" smtClean="0"/>
              <a:t>clase</a:t>
            </a:r>
          </a:p>
          <a:p>
            <a:r>
              <a:rPr lang="es-AR" dirty="0" smtClean="0"/>
              <a:t>Maneras de inicializar valores en un objeto</a:t>
            </a:r>
          </a:p>
          <a:p>
            <a:pPr lvl="1"/>
            <a:r>
              <a:rPr lang="es-AR" dirty="0" smtClean="0"/>
              <a:t>Por referencia: </a:t>
            </a:r>
            <a:r>
              <a:rPr lang="es-AR" dirty="0"/>
              <a:t>Archivo </a:t>
            </a:r>
            <a:r>
              <a:rPr lang="es-AR" dirty="0" smtClean="0"/>
              <a:t>POOExample03</a:t>
            </a:r>
          </a:p>
          <a:p>
            <a:pPr lvl="1"/>
            <a:r>
              <a:rPr lang="es-AR" dirty="0"/>
              <a:t>Por </a:t>
            </a:r>
            <a:r>
              <a:rPr lang="es-AR" dirty="0" smtClean="0"/>
              <a:t>métodos: </a:t>
            </a:r>
            <a:r>
              <a:rPr lang="es-AR" dirty="0"/>
              <a:t>Archivo </a:t>
            </a:r>
            <a:r>
              <a:rPr lang="es-AR" dirty="0" smtClean="0"/>
              <a:t>POOExample04</a:t>
            </a:r>
            <a:endParaRPr lang="es-AR" dirty="0"/>
          </a:p>
          <a:p>
            <a:pPr lvl="1"/>
            <a:r>
              <a:rPr lang="es-AR" dirty="0"/>
              <a:t>Por </a:t>
            </a:r>
            <a:r>
              <a:rPr lang="es-AR" dirty="0" smtClean="0"/>
              <a:t>constructor: </a:t>
            </a:r>
            <a:r>
              <a:rPr lang="es-AR" dirty="0"/>
              <a:t>Archivo </a:t>
            </a:r>
            <a:r>
              <a:rPr lang="es-AR" dirty="0" smtClean="0"/>
              <a:t>POOExample05</a:t>
            </a:r>
          </a:p>
          <a:p>
            <a:r>
              <a:rPr lang="es-AR" dirty="0" smtClean="0"/>
              <a:t>Formas de crear un objeto en java</a:t>
            </a:r>
          </a:p>
          <a:p>
            <a:pPr lvl="1"/>
            <a:r>
              <a:rPr lang="es-AR" dirty="0" smtClean="0"/>
              <a:t>Con la palabra clave new</a:t>
            </a:r>
          </a:p>
          <a:p>
            <a:pPr lvl="1"/>
            <a:r>
              <a:rPr lang="es-AR" dirty="0" smtClean="0"/>
              <a:t>Con el método </a:t>
            </a:r>
            <a:r>
              <a:rPr lang="es-AR" dirty="0" err="1" smtClean="0"/>
              <a:t>newInstance</a:t>
            </a:r>
            <a:r>
              <a:rPr lang="es-AR" dirty="0" smtClean="0"/>
              <a:t>()</a:t>
            </a:r>
          </a:p>
          <a:p>
            <a:pPr lvl="1"/>
            <a:r>
              <a:rPr lang="es-AR" dirty="0" smtClean="0"/>
              <a:t>Con el método clone()</a:t>
            </a:r>
          </a:p>
          <a:p>
            <a:pPr lvl="1"/>
            <a:r>
              <a:rPr lang="es-AR" dirty="0" smtClean="0"/>
              <a:t>Por </a:t>
            </a:r>
            <a:r>
              <a:rPr lang="es-AR" dirty="0" err="1" smtClean="0"/>
              <a:t>deserialización</a:t>
            </a:r>
            <a:endParaRPr lang="es-AR" dirty="0" smtClean="0"/>
          </a:p>
          <a:p>
            <a:pPr lvl="1"/>
            <a:r>
              <a:rPr lang="es-AR" dirty="0" smtClean="0"/>
              <a:t>Por </a:t>
            </a:r>
            <a:r>
              <a:rPr lang="es-AR" dirty="0" err="1" smtClean="0"/>
              <a:t>metodos</a:t>
            </a:r>
            <a:r>
              <a:rPr lang="es-AR" dirty="0" smtClean="0"/>
              <a:t> </a:t>
            </a:r>
            <a:r>
              <a:rPr lang="es-AR" dirty="0" err="1" smtClean="0"/>
              <a:t>factory</a:t>
            </a:r>
            <a:r>
              <a:rPr lang="es-AR" dirty="0" smtClean="0"/>
              <a:t>, </a:t>
            </a:r>
            <a:r>
              <a:rPr lang="es-AR" dirty="0" err="1" smtClean="0"/>
              <a:t>etc</a:t>
            </a:r>
            <a:endParaRPr lang="es-AR" dirty="0" smtClean="0"/>
          </a:p>
          <a:p>
            <a:r>
              <a:rPr lang="es-AR" dirty="0" smtClean="0"/>
              <a:t>Objetos Anónimos</a:t>
            </a:r>
          </a:p>
          <a:p>
            <a:pPr lvl="1"/>
            <a:r>
              <a:rPr lang="es-AR" dirty="0" smtClean="0"/>
              <a:t>Son objetos que necesitamos usar una sola vez y por lo tanto no hace  falta almacenarlos en una variable. Archivo POOExample06</a:t>
            </a:r>
            <a:endParaRPr lang="es-AR" dirty="0"/>
          </a:p>
          <a:p>
            <a:pPr lvl="1"/>
            <a:endParaRPr lang="es-AR" dirty="0" smtClean="0"/>
          </a:p>
          <a:p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endParaRPr lang="es-AR" dirty="0" smtClean="0"/>
          </a:p>
          <a:p>
            <a:pPr lvl="2"/>
            <a:endParaRPr lang="es-AR" dirty="0" smtClean="0"/>
          </a:p>
          <a:p>
            <a:pPr lvl="2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40629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Constructores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Son funciones que se ejecutan al momento de crearse un objeto.</a:t>
            </a:r>
          </a:p>
          <a:p>
            <a:r>
              <a:rPr lang="es-AR" dirty="0" smtClean="0"/>
              <a:t>Reglas</a:t>
            </a:r>
          </a:p>
          <a:p>
            <a:pPr lvl="1"/>
            <a:r>
              <a:rPr lang="es-AR" dirty="0" smtClean="0"/>
              <a:t>El constructor debe tener le mismo nombre de la clase</a:t>
            </a:r>
          </a:p>
          <a:p>
            <a:pPr lvl="1"/>
            <a:r>
              <a:rPr lang="es-AR" dirty="0" smtClean="0"/>
              <a:t>No tiene tipo de retorno</a:t>
            </a:r>
          </a:p>
          <a:p>
            <a:pPr lvl="1"/>
            <a:r>
              <a:rPr lang="es-AR" dirty="0" smtClean="0"/>
              <a:t>No puede ser abstract, static, final y synchronized</a:t>
            </a:r>
          </a:p>
          <a:p>
            <a:pPr lvl="1"/>
            <a:r>
              <a:rPr lang="es-AR" dirty="0" smtClean="0"/>
              <a:t>Si una clase no tiene un constructor, el compilar genera uno por defecto</a:t>
            </a:r>
          </a:p>
          <a:p>
            <a:r>
              <a:rPr lang="es-AR" dirty="0" smtClean="0"/>
              <a:t>Tipos</a:t>
            </a:r>
          </a:p>
          <a:p>
            <a:pPr lvl="1"/>
            <a:r>
              <a:rPr lang="es-AR" dirty="0" smtClean="0"/>
              <a:t>Constructor por defecto</a:t>
            </a:r>
          </a:p>
          <a:p>
            <a:pPr lvl="1"/>
            <a:r>
              <a:rPr lang="es-AR" dirty="0" smtClean="0"/>
              <a:t>Constructor </a:t>
            </a:r>
            <a:r>
              <a:rPr lang="es-AR" dirty="0"/>
              <a:t>con </a:t>
            </a:r>
            <a:r>
              <a:rPr lang="es-AR" dirty="0" smtClean="0"/>
              <a:t>parametrizado.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s-AR" dirty="0" smtClean="0"/>
              <a:t>Los constructores pueden ser </a:t>
            </a:r>
            <a:r>
              <a:rPr lang="es-AR" smtClean="0"/>
              <a:t>Sobrecargados (</a:t>
            </a:r>
            <a:r>
              <a:rPr lang="es-AR"/>
              <a:t>Archivo </a:t>
            </a:r>
            <a:r>
              <a:rPr lang="es-AR" smtClean="0"/>
              <a:t>POOExample07)</a:t>
            </a:r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endParaRPr lang="es-AR" dirty="0" smtClean="0"/>
          </a:p>
          <a:p>
            <a:pPr lvl="2"/>
            <a:endParaRPr lang="es-AR" dirty="0" smtClean="0"/>
          </a:p>
          <a:p>
            <a:pPr lvl="2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114805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873</TotalTime>
  <Words>1327</Words>
  <Application>Microsoft Office PowerPoint</Application>
  <PresentationFormat>Presentación en pantalla (4:3)</PresentationFormat>
  <Paragraphs>256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Civil</vt:lpstr>
      <vt:lpstr>Ing. de Software </vt:lpstr>
      <vt:lpstr>POO (OOP) Conceptos</vt:lpstr>
      <vt:lpstr>POO (OOP) Conceptos</vt:lpstr>
      <vt:lpstr>Convenciones de Nombres</vt:lpstr>
      <vt:lpstr>Convenciones de Nombres</vt:lpstr>
      <vt:lpstr>Objetos y Clases</vt:lpstr>
      <vt:lpstr>Objetos y Clases</vt:lpstr>
      <vt:lpstr>Objetos y Clases</vt:lpstr>
      <vt:lpstr>Constructores</vt:lpstr>
      <vt:lpstr>Herencia</vt:lpstr>
      <vt:lpstr>Herencia</vt:lpstr>
      <vt:lpstr>Tipos de Herencias</vt:lpstr>
      <vt:lpstr>Polimorfismo</vt:lpstr>
      <vt:lpstr>Polimorfismo</vt:lpstr>
      <vt:lpstr>Keywords</vt:lpstr>
      <vt:lpstr>Abstracción</vt:lpstr>
      <vt:lpstr>Abstracción</vt:lpstr>
      <vt:lpstr>Encapsulación</vt:lpstr>
      <vt:lpstr>Encapsulación</vt:lpstr>
      <vt:lpstr>Encapsulación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Ing. de Software</dc:title>
  <dc:creator>Darko</dc:creator>
  <cp:lastModifiedBy>Usuario de Windows</cp:lastModifiedBy>
  <cp:revision>59</cp:revision>
  <dcterms:created xsi:type="dcterms:W3CDTF">2020-03-20T16:42:01Z</dcterms:created>
  <dcterms:modified xsi:type="dcterms:W3CDTF">2020-05-08T13:33:17Z</dcterms:modified>
</cp:coreProperties>
</file>