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21/05/2020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uzzle-Game" TargetMode="External"/><Relationship Id="rId3" Type="http://schemas.openxmlformats.org/officeDocument/2006/relationships/hyperlink" Target="https://www.javatpoint.com/calculator-in-java" TargetMode="External"/><Relationship Id="rId7" Type="http://schemas.openxmlformats.org/officeDocument/2006/relationships/hyperlink" Target="https://www.javatpoint.com/folder-explorer-in-java" TargetMode="External"/><Relationship Id="rId2" Type="http://schemas.openxmlformats.org/officeDocument/2006/relationships/hyperlink" Target="https://www.javatpoint.com/notep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url-source-code-generator-in-java" TargetMode="External"/><Relationship Id="rId11" Type="http://schemas.openxmlformats.org/officeDocument/2006/relationships/hyperlink" Target="https://www.javatpoint.com/online-exam-project-in-java-swing-without-database" TargetMode="External"/><Relationship Id="rId5" Type="http://schemas.openxmlformats.org/officeDocument/2006/relationships/hyperlink" Target="https://www.javatpoint.com/word-count-in-java" TargetMode="External"/><Relationship Id="rId10" Type="http://schemas.openxmlformats.org/officeDocument/2006/relationships/hyperlink" Target="https://www.javatpoint.com/tic-tac-toe-game" TargetMode="External"/><Relationship Id="rId4" Type="http://schemas.openxmlformats.org/officeDocument/2006/relationships/hyperlink" Target="https://www.javatpoint.com/ip-finder-in-java" TargetMode="External"/><Relationship Id="rId9" Type="http://schemas.openxmlformats.org/officeDocument/2006/relationships/hyperlink" Target="https://www.javatpoint.com/Pic-Puzzle-Ga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sz="2800" b="0" dirty="0"/>
          </a:p>
          <a:p>
            <a:r>
              <a:rPr lang="es-AR" sz="2800" b="0" dirty="0"/>
              <a:t> </a:t>
            </a:r>
            <a:r>
              <a:rPr lang="es-AR" sz="2800" dirty="0"/>
              <a:t>Interfaz Gráfica de Usuario: </a:t>
            </a:r>
            <a:r>
              <a:rPr lang="es-AR" sz="2800" b="0" dirty="0"/>
              <a:t>	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521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/>
              <a:t>NetBeans</a:t>
            </a:r>
            <a:r>
              <a:rPr lang="es-AR" dirty="0" smtClean="0"/>
              <a:t> – Generación de GUI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Crearemos una aplicación de escritorio para calcular la suma de dos números utilizando las herramientas de </a:t>
            </a:r>
            <a:r>
              <a:rPr lang="es-AR" dirty="0" err="1" smtClean="0"/>
              <a:t>NetBeans</a:t>
            </a:r>
            <a:endParaRPr lang="es-AR" dirty="0" smtClean="0"/>
          </a:p>
          <a:p>
            <a:r>
              <a:rPr lang="es-AR" dirty="0" smtClean="0"/>
              <a:t>1.- Creamos el proyecto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AR" dirty="0" smtClean="0"/>
              <a:t>New Project (Nuevo Proyecto)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AR" dirty="0" smtClean="0"/>
              <a:t>Java </a:t>
            </a:r>
            <a:r>
              <a:rPr lang="es-AR" dirty="0" err="1" smtClean="0"/>
              <a:t>Application</a:t>
            </a:r>
            <a:r>
              <a:rPr lang="es-AR" dirty="0" smtClean="0"/>
              <a:t> (Aplicación Java)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AR" dirty="0" smtClean="0"/>
              <a:t>Llamamos al proyecto </a:t>
            </a:r>
            <a:r>
              <a:rPr lang="es-AR" dirty="0" err="1" smtClean="0"/>
              <a:t>NumberAddition</a:t>
            </a:r>
            <a:endParaRPr lang="es-AR" dirty="0" smtClean="0"/>
          </a:p>
          <a:p>
            <a:pPr marL="731520" lvl="1" indent="-457200">
              <a:buFont typeface="+mj-lt"/>
              <a:buAutoNum type="arabicPeriod"/>
            </a:pPr>
            <a:r>
              <a:rPr lang="es-AR" dirty="0" smtClean="0"/>
              <a:t>Desmarcamos que queremos que genere la </a:t>
            </a:r>
            <a:r>
              <a:rPr lang="es-AR" dirty="0" err="1" smtClean="0"/>
              <a:t>Main</a:t>
            </a:r>
            <a:r>
              <a:rPr lang="es-AR" dirty="0" smtClean="0"/>
              <a:t> Class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s-AR" dirty="0" smtClean="0"/>
              <a:t>Finalizamos</a:t>
            </a:r>
          </a:p>
        </p:txBody>
      </p:sp>
    </p:spTree>
    <p:extLst>
      <p:ext uri="{BB962C8B-B14F-4D97-AF65-F5344CB8AC3E}">
        <p14:creationId xmlns:p14="http://schemas.microsoft.com/office/powerpoint/2010/main" val="135424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/>
              <a:t>NetBeans</a:t>
            </a:r>
            <a:r>
              <a:rPr lang="es-AR" dirty="0" smtClean="0"/>
              <a:t> – Generación de GUI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41184" y="1412776"/>
            <a:ext cx="4486272" cy="5059924"/>
          </a:xfrm>
        </p:spPr>
        <p:txBody>
          <a:bodyPr>
            <a:normAutofit fontScale="77500" lnSpcReduction="20000"/>
          </a:bodyPr>
          <a:lstStyle/>
          <a:p>
            <a:r>
              <a:rPr lang="es-AR" dirty="0" smtClean="0"/>
              <a:t>Construimos el </a:t>
            </a:r>
            <a:r>
              <a:rPr lang="es-AR" dirty="0" err="1" smtClean="0"/>
              <a:t>FrontEnd</a:t>
            </a:r>
            <a:endParaRPr lang="es-AR" dirty="0" smtClean="0"/>
          </a:p>
          <a:p>
            <a:pPr lvl="1"/>
            <a:r>
              <a:rPr lang="es-AR" dirty="0" smtClean="0"/>
              <a:t>Crear el contenedor </a:t>
            </a:r>
            <a:r>
              <a:rPr lang="es-AR" dirty="0" err="1" smtClean="0"/>
              <a:t>JFrame</a:t>
            </a:r>
            <a:endParaRPr lang="es-AR" dirty="0" smtClean="0"/>
          </a:p>
          <a:p>
            <a:pPr lvl="2"/>
            <a:r>
              <a:rPr lang="es-AR" dirty="0" smtClean="0"/>
              <a:t>En la ventana de proyecto, hacemos botón derecho en el nodo </a:t>
            </a:r>
            <a:r>
              <a:rPr lang="es-AR" dirty="0" err="1" smtClean="0"/>
              <a:t>NumberAddition</a:t>
            </a:r>
            <a:r>
              <a:rPr lang="es-AR" dirty="0" smtClean="0"/>
              <a:t> y seleccionamos New y luego  </a:t>
            </a:r>
            <a:r>
              <a:rPr lang="es-AR" dirty="0" err="1" smtClean="0"/>
              <a:t>Other</a:t>
            </a:r>
            <a:endParaRPr lang="es-AR" dirty="0" smtClean="0"/>
          </a:p>
          <a:p>
            <a:pPr lvl="2"/>
            <a:r>
              <a:rPr lang="es-AR" dirty="0" smtClean="0"/>
              <a:t>Si no tenemos la opción </a:t>
            </a:r>
            <a:r>
              <a:rPr lang="es-AR" dirty="0" err="1" smtClean="0"/>
              <a:t>JFrame</a:t>
            </a:r>
            <a:r>
              <a:rPr lang="es-AR" dirty="0" smtClean="0"/>
              <a:t> </a:t>
            </a:r>
            <a:r>
              <a:rPr lang="es-AR" dirty="0" err="1" smtClean="0"/>
              <a:t>Form</a:t>
            </a:r>
            <a:r>
              <a:rPr lang="es-AR" dirty="0" smtClean="0"/>
              <a:t> </a:t>
            </a:r>
          </a:p>
          <a:p>
            <a:pPr lvl="2"/>
            <a:r>
              <a:rPr lang="es-AR" dirty="0" smtClean="0"/>
              <a:t>Accedemos en </a:t>
            </a:r>
            <a:r>
              <a:rPr lang="es-AR" dirty="0" err="1" smtClean="0"/>
              <a:t>Other</a:t>
            </a:r>
            <a:endParaRPr lang="es-AR" dirty="0" smtClean="0"/>
          </a:p>
          <a:p>
            <a:pPr lvl="2"/>
            <a:r>
              <a:rPr lang="es-AR" dirty="0" smtClean="0"/>
              <a:t>Luego Swing GUI </a:t>
            </a:r>
            <a:r>
              <a:rPr lang="es-AR" dirty="0" err="1" smtClean="0"/>
              <a:t>Forms</a:t>
            </a:r>
            <a:endParaRPr lang="es-AR" dirty="0" smtClean="0"/>
          </a:p>
          <a:p>
            <a:pPr lvl="2"/>
            <a:r>
              <a:rPr lang="es-AR" dirty="0" smtClean="0"/>
              <a:t>Y seleccionamos </a:t>
            </a:r>
            <a:r>
              <a:rPr lang="es-AR" dirty="0" err="1" smtClean="0"/>
              <a:t>Jframe</a:t>
            </a:r>
            <a:r>
              <a:rPr lang="es-AR" dirty="0" smtClean="0"/>
              <a:t> </a:t>
            </a:r>
            <a:r>
              <a:rPr lang="es-AR" dirty="0" err="1" smtClean="0"/>
              <a:t>Form</a:t>
            </a:r>
            <a:endParaRPr lang="es-AR" dirty="0" smtClean="0"/>
          </a:p>
          <a:p>
            <a:pPr lvl="2"/>
            <a:r>
              <a:rPr lang="es-AR" dirty="0" smtClean="0"/>
              <a:t>Nombramos a la clase como </a:t>
            </a:r>
            <a:r>
              <a:rPr lang="es-AR" dirty="0" err="1" smtClean="0"/>
              <a:t>NumberAdditionUI</a:t>
            </a:r>
            <a:endParaRPr lang="es-AR" dirty="0" smtClean="0"/>
          </a:p>
          <a:p>
            <a:pPr lvl="2"/>
            <a:r>
              <a:rPr lang="es-AR" dirty="0" smtClean="0"/>
              <a:t>Finalizamos.</a:t>
            </a:r>
          </a:p>
          <a:p>
            <a:pPr lvl="2"/>
            <a:r>
              <a:rPr lang="es-AR" dirty="0" smtClean="0"/>
              <a:t>Al hacer esto tendremos el GUI </a:t>
            </a:r>
            <a:r>
              <a:rPr lang="es-AR" dirty="0" err="1" smtClean="0"/>
              <a:t>Builder</a:t>
            </a:r>
            <a:r>
              <a:rPr lang="es-AR" dirty="0" smtClean="0"/>
              <a:t> de </a:t>
            </a:r>
            <a:r>
              <a:rPr lang="es-AR" dirty="0" err="1" smtClean="0"/>
              <a:t>Netbeans</a:t>
            </a:r>
            <a:endParaRPr lang="es-AR" dirty="0" smtClean="0"/>
          </a:p>
          <a:p>
            <a:pPr lvl="1"/>
            <a:r>
              <a:rPr lang="es-AR" dirty="0" smtClean="0"/>
              <a:t>Agregamos los elementos necesarios</a:t>
            </a:r>
          </a:p>
          <a:p>
            <a:pPr lvl="2"/>
            <a:r>
              <a:rPr lang="es-AR" dirty="0" smtClean="0"/>
              <a:t>Panel</a:t>
            </a:r>
          </a:p>
          <a:p>
            <a:pPr lvl="2"/>
            <a:r>
              <a:rPr lang="es-AR" dirty="0" err="1" smtClean="0"/>
              <a:t>Button</a:t>
            </a:r>
            <a:endParaRPr lang="es-AR" dirty="0" smtClean="0"/>
          </a:p>
          <a:p>
            <a:pPr lvl="2"/>
            <a:r>
              <a:rPr lang="es-AR" dirty="0" err="1" smtClean="0"/>
              <a:t>Label</a:t>
            </a:r>
            <a:endParaRPr lang="es-AR" dirty="0" smtClean="0"/>
          </a:p>
          <a:p>
            <a:pPr lvl="2"/>
            <a:r>
              <a:rPr lang="es-AR" dirty="0" err="1" smtClean="0"/>
              <a:t>TextField</a:t>
            </a:r>
            <a:endParaRPr lang="es-AR" dirty="0" smtClean="0"/>
          </a:p>
          <a:p>
            <a:pPr lvl="1"/>
            <a:r>
              <a:rPr lang="es-AR" dirty="0" smtClean="0"/>
              <a:t>Renombramos cada componente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66" y="1556792"/>
            <a:ext cx="2827054" cy="14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00" y="3212976"/>
            <a:ext cx="4423400" cy="17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00" y="5013176"/>
            <a:ext cx="1976438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28" y="5013176"/>
            <a:ext cx="2135070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43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/>
              <a:t>NetBeans</a:t>
            </a:r>
            <a:r>
              <a:rPr lang="es-AR" dirty="0" smtClean="0"/>
              <a:t> – Generación de GUI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37428"/>
            <a:ext cx="8446712" cy="4771892"/>
          </a:xfrm>
        </p:spPr>
        <p:txBody>
          <a:bodyPr>
            <a:normAutofit/>
          </a:bodyPr>
          <a:lstStyle/>
          <a:p>
            <a:r>
              <a:rPr lang="es-AR" dirty="0" smtClean="0"/>
              <a:t>Agregamos la funcionalidad</a:t>
            </a:r>
          </a:p>
          <a:p>
            <a:pPr lvl="1"/>
            <a:r>
              <a:rPr lang="es-AR" dirty="0" smtClean="0"/>
              <a:t>Botón </a:t>
            </a:r>
            <a:r>
              <a:rPr lang="es-AR" dirty="0"/>
              <a:t>Salir</a:t>
            </a:r>
          </a:p>
          <a:p>
            <a:pPr lvl="2"/>
            <a:r>
              <a:rPr lang="es-AR" dirty="0" err="1"/>
              <a:t>Click</a:t>
            </a:r>
            <a:r>
              <a:rPr lang="es-AR" dirty="0"/>
              <a:t> derecho &gt; </a:t>
            </a:r>
            <a:r>
              <a:rPr lang="es-AR" dirty="0" err="1"/>
              <a:t>Events</a:t>
            </a:r>
            <a:r>
              <a:rPr lang="es-AR" dirty="0"/>
              <a:t> &gt; </a:t>
            </a:r>
            <a:r>
              <a:rPr lang="es-AR" dirty="0" err="1"/>
              <a:t>Action</a:t>
            </a:r>
            <a:r>
              <a:rPr lang="es-AR" dirty="0"/>
              <a:t> &gt; </a:t>
            </a:r>
            <a:r>
              <a:rPr lang="es-AR" dirty="0" err="1"/>
              <a:t>ActionPerformed</a:t>
            </a:r>
            <a:endParaRPr lang="es-AR" dirty="0"/>
          </a:p>
          <a:p>
            <a:pPr lvl="3"/>
            <a:r>
              <a:rPr lang="es-AR" dirty="0"/>
              <a:t>Genera el siguiente código </a:t>
            </a:r>
          </a:p>
          <a:p>
            <a:pPr marL="1143000" lvl="4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private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void jButton3ActionPerformed(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java.awt.event.ActionEvent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evt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) {                                         </a:t>
            </a:r>
          </a:p>
          <a:p>
            <a:pPr marL="1143000" lvl="4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     // TODO add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your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handling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here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1143000" lvl="4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 } </a:t>
            </a:r>
          </a:p>
          <a:p>
            <a:pPr lvl="3"/>
            <a:r>
              <a:rPr lang="es-AR" dirty="0"/>
              <a:t>Dentro del cual escribimos</a:t>
            </a:r>
          </a:p>
          <a:p>
            <a:pPr marL="1143000" lvl="4" indent="0">
              <a:buNone/>
            </a:pPr>
            <a:r>
              <a:rPr lang="es-AR" sz="1200" dirty="0" err="1">
                <a:latin typeface="Arial" pitchFamily="34" charset="0"/>
                <a:cs typeface="Arial" pitchFamily="34" charset="0"/>
              </a:rPr>
              <a:t>System.exit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(0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1"/>
            <a:r>
              <a:rPr lang="es-AR" dirty="0" smtClean="0"/>
              <a:t>Botón Limpiar</a:t>
            </a:r>
            <a:endParaRPr lang="es-AR" dirty="0"/>
          </a:p>
          <a:p>
            <a:pPr lvl="2"/>
            <a:r>
              <a:rPr lang="es-AR" dirty="0" err="1"/>
              <a:t>Click</a:t>
            </a:r>
            <a:r>
              <a:rPr lang="es-AR" dirty="0"/>
              <a:t> derecho &gt; </a:t>
            </a:r>
            <a:r>
              <a:rPr lang="es-AR" dirty="0" err="1"/>
              <a:t>Events</a:t>
            </a:r>
            <a:r>
              <a:rPr lang="es-AR" dirty="0"/>
              <a:t> &gt; </a:t>
            </a:r>
            <a:r>
              <a:rPr lang="es-AR" dirty="0" err="1"/>
              <a:t>Action</a:t>
            </a:r>
            <a:r>
              <a:rPr lang="es-AR" dirty="0"/>
              <a:t> &gt; </a:t>
            </a:r>
            <a:r>
              <a:rPr lang="es-AR" dirty="0" err="1"/>
              <a:t>ActionPerformed</a:t>
            </a:r>
            <a:endParaRPr lang="es-AR" dirty="0"/>
          </a:p>
          <a:p>
            <a:pPr lvl="3"/>
            <a:r>
              <a:rPr lang="es-AR" dirty="0" smtClean="0"/>
              <a:t>Dentro </a:t>
            </a:r>
            <a:r>
              <a:rPr lang="es-AR" dirty="0"/>
              <a:t>del cual escribimos</a:t>
            </a:r>
          </a:p>
          <a:p>
            <a:pPr marL="1143000" lvl="4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jTextField1.setText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(""); </a:t>
            </a:r>
            <a:endParaRPr lang="es-AR" sz="1200" dirty="0">
              <a:latin typeface="Arial" pitchFamily="34" charset="0"/>
              <a:cs typeface="Arial" pitchFamily="34" charset="0"/>
            </a:endParaRPr>
          </a:p>
          <a:p>
            <a:pPr marL="1143000" lvl="4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jTextField2.setText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(""); </a:t>
            </a:r>
            <a:endParaRPr lang="es-AR" sz="1200" dirty="0">
              <a:latin typeface="Arial" pitchFamily="34" charset="0"/>
              <a:cs typeface="Arial" pitchFamily="34" charset="0"/>
            </a:endParaRPr>
          </a:p>
          <a:p>
            <a:pPr marL="1143000" lvl="4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jTextField3.setText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("");</a:t>
            </a:r>
            <a:endParaRPr lang="es-AR" sz="1200" dirty="0">
              <a:latin typeface="Arial" pitchFamily="34" charset="0"/>
              <a:cs typeface="Arial" pitchFamily="34" charset="0"/>
            </a:endParaRPr>
          </a:p>
          <a:p>
            <a:pPr lvl="1"/>
            <a:endParaRPr lang="es-A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1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/>
              <a:t>NetBeans</a:t>
            </a:r>
            <a:r>
              <a:rPr lang="es-AR" dirty="0" smtClean="0"/>
              <a:t> – Generación de GUI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37428"/>
            <a:ext cx="8446712" cy="4771892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Agregamos la funcionalidad</a:t>
            </a:r>
          </a:p>
          <a:p>
            <a:pPr lvl="1"/>
            <a:r>
              <a:rPr lang="es-AR" dirty="0" smtClean="0"/>
              <a:t>Botón Sumar</a:t>
            </a:r>
          </a:p>
          <a:p>
            <a:pPr lvl="2"/>
            <a:r>
              <a:rPr lang="es-AR" dirty="0" smtClean="0"/>
              <a:t>Dentro </a:t>
            </a:r>
            <a:r>
              <a:rPr lang="es-AR" dirty="0"/>
              <a:t>del cual escribimos</a:t>
            </a:r>
          </a:p>
          <a:p>
            <a:pPr marL="1143000" lvl="4" indent="0">
              <a:buNone/>
            </a:pPr>
            <a:r>
              <a:rPr lang="es-AR" sz="1200" dirty="0" err="1" smtClean="0">
                <a:latin typeface="Arial" pitchFamily="34" charset="0"/>
                <a:cs typeface="Arial" pitchFamily="34" charset="0"/>
              </a:rPr>
              <a:t>float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num1, num2, resultado;</a:t>
            </a:r>
          </a:p>
          <a:p>
            <a:pPr marL="1143000" lvl="4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//obtenemos 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los valores</a:t>
            </a:r>
          </a:p>
          <a:p>
            <a:pPr marL="1143000" lvl="4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num1 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=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Float.parseFloat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(jTextField2.getText());</a:t>
            </a:r>
          </a:p>
          <a:p>
            <a:pPr marL="1143000" lvl="4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num2 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=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Float.parseFloat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(jTextField3.getText());</a:t>
            </a:r>
          </a:p>
          <a:p>
            <a:pPr marL="1143000" lvl="4" indent="0">
              <a:buNone/>
            </a:pPr>
            <a:endParaRPr lang="es-AR" sz="1200" dirty="0" smtClean="0">
              <a:latin typeface="Arial" pitchFamily="34" charset="0"/>
              <a:cs typeface="Arial" pitchFamily="34" charset="0"/>
            </a:endParaRPr>
          </a:p>
          <a:p>
            <a:pPr marL="1143000" lvl="4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hacemos el calculo</a:t>
            </a:r>
          </a:p>
          <a:p>
            <a:pPr marL="1143000" lvl="4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resultado 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= num1 + num2;</a:t>
            </a:r>
          </a:p>
          <a:p>
            <a:pPr marL="1143000" lvl="4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     </a:t>
            </a:r>
          </a:p>
          <a:p>
            <a:pPr marL="1143000" lvl="4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//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retornamos el valor</a:t>
            </a:r>
          </a:p>
          <a:p>
            <a:pPr marL="1143000" lvl="4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jTextField4.setText(</a:t>
            </a:r>
            <a:r>
              <a:rPr lang="es-AR" sz="1200" dirty="0" err="1" smtClean="0">
                <a:latin typeface="Arial" pitchFamily="34" charset="0"/>
                <a:cs typeface="Arial" pitchFamily="34" charset="0"/>
              </a:rPr>
              <a:t>String.valueOf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(resultado));</a:t>
            </a:r>
          </a:p>
          <a:p>
            <a:pPr marL="662940" lvl="1" indent="-342900"/>
            <a:r>
              <a:rPr lang="es-AR" sz="1600" dirty="0" smtClean="0">
                <a:latin typeface="Arial" pitchFamily="34" charset="0"/>
                <a:cs typeface="Arial" pitchFamily="34" charset="0"/>
              </a:rPr>
              <a:t>Ejecutamos</a:t>
            </a:r>
          </a:p>
          <a:p>
            <a:pPr marL="937260" lvl="2" indent="-342900"/>
            <a:r>
              <a:rPr lang="es-AR" sz="1400" dirty="0" smtClean="0">
                <a:latin typeface="Arial" pitchFamily="34" charset="0"/>
                <a:cs typeface="Arial" pitchFamily="34" charset="0"/>
              </a:rPr>
              <a:t>Dentro del IDE: </a:t>
            </a:r>
            <a:r>
              <a:rPr lang="es-AR" sz="1400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 &gt; </a:t>
            </a:r>
            <a:r>
              <a:rPr lang="es-AR" sz="1400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 Project o F6</a:t>
            </a:r>
          </a:p>
          <a:p>
            <a:pPr marL="937260" lvl="2" indent="-342900"/>
            <a:r>
              <a:rPr lang="es-AR" sz="1400" dirty="0" smtClean="0">
                <a:latin typeface="Arial" pitchFamily="34" charset="0"/>
                <a:cs typeface="Arial" pitchFamily="34" charset="0"/>
              </a:rPr>
              <a:t>Fuera del IDE: </a:t>
            </a:r>
            <a:r>
              <a:rPr lang="es-AR" sz="1400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 &gt; </a:t>
            </a:r>
            <a:r>
              <a:rPr lang="es-AR" sz="1400" dirty="0" err="1" smtClean="0">
                <a:latin typeface="Arial" pitchFamily="34" charset="0"/>
                <a:cs typeface="Arial" pitchFamily="34" charset="0"/>
              </a:rPr>
              <a:t>Clean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s-AR" sz="1400" dirty="0" err="1" smtClean="0">
                <a:latin typeface="Arial" pitchFamily="34" charset="0"/>
                <a:cs typeface="Arial" pitchFamily="34" charset="0"/>
              </a:rPr>
              <a:t>Build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400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 Project o Shift+F11</a:t>
            </a:r>
          </a:p>
          <a:p>
            <a:pPr marL="1211580" lvl="3" indent="-342900"/>
            <a:r>
              <a:rPr lang="es-AR" sz="1400" dirty="0" smtClean="0">
                <a:latin typeface="Arial" pitchFamily="34" charset="0"/>
                <a:cs typeface="Arial" pitchFamily="34" charset="0"/>
              </a:rPr>
              <a:t>Ejecutarnos el </a:t>
            </a:r>
            <a:r>
              <a:rPr lang="es-AR" sz="1400" dirty="0" err="1" smtClean="0">
                <a:latin typeface="Arial" pitchFamily="34" charset="0"/>
                <a:cs typeface="Arial" pitchFamily="34" charset="0"/>
              </a:rPr>
              <a:t>jar</a:t>
            </a:r>
            <a:endParaRPr lang="es-AR" sz="1400" dirty="0" smtClean="0">
              <a:latin typeface="Arial" pitchFamily="34" charset="0"/>
              <a:cs typeface="Arial" pitchFamily="34" charset="0"/>
            </a:endParaRPr>
          </a:p>
          <a:p>
            <a:pPr marL="1211580" lvl="3" indent="-342900"/>
            <a:r>
              <a:rPr lang="es-AR" sz="1400" dirty="0" smtClean="0">
                <a:latin typeface="Arial" pitchFamily="34" charset="0"/>
                <a:cs typeface="Arial" pitchFamily="34" charset="0"/>
              </a:rPr>
              <a:t>Por consola java –</a:t>
            </a:r>
            <a:r>
              <a:rPr lang="es-AR" sz="1400" dirty="0" err="1" smtClean="0">
                <a:latin typeface="Arial" pitchFamily="34" charset="0"/>
                <a:cs typeface="Arial" pitchFamily="34" charset="0"/>
              </a:rPr>
              <a:t>jar</a:t>
            </a:r>
            <a:r>
              <a:rPr lang="es-AR" sz="1400" dirty="0" smtClean="0">
                <a:latin typeface="Arial" pitchFamily="34" charset="0"/>
                <a:cs typeface="Arial" pitchFamily="34" charset="0"/>
              </a:rPr>
              <a:t> NumberAddition.jar</a:t>
            </a:r>
            <a:endParaRPr lang="es-A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5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/>
              <a:t>NetBeans</a:t>
            </a:r>
            <a:r>
              <a:rPr lang="es-AR" dirty="0" smtClean="0"/>
              <a:t> – Generación de GUI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37428"/>
            <a:ext cx="8446712" cy="4771892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Manejo de eventos</a:t>
            </a:r>
          </a:p>
          <a:p>
            <a:pPr lvl="1"/>
            <a:r>
              <a:rPr lang="es-AR" dirty="0" smtClean="0"/>
              <a:t>Para agregar eventos podemos hacer lo siguiente</a:t>
            </a:r>
          </a:p>
          <a:p>
            <a:pPr lvl="2"/>
            <a:r>
              <a:rPr lang="es-AR" dirty="0" err="1"/>
              <a:t>Click</a:t>
            </a:r>
            <a:r>
              <a:rPr lang="es-AR" dirty="0"/>
              <a:t> derecho sobre el </a:t>
            </a:r>
            <a:r>
              <a:rPr lang="es-AR" dirty="0" smtClean="0"/>
              <a:t>elemento </a:t>
            </a:r>
            <a:r>
              <a:rPr lang="es-AR" dirty="0"/>
              <a:t>y seleccionamos </a:t>
            </a:r>
            <a:r>
              <a:rPr lang="es-AR" dirty="0" err="1"/>
              <a:t>Events</a:t>
            </a:r>
            <a:r>
              <a:rPr lang="es-AR" dirty="0"/>
              <a:t> como hicimos en el ejemplo</a:t>
            </a:r>
          </a:p>
          <a:p>
            <a:pPr lvl="2"/>
            <a:r>
              <a:rPr lang="es-AR" dirty="0"/>
              <a:t>En la barra de propiedades a la derecha, seleccionamos la </a:t>
            </a:r>
            <a:r>
              <a:rPr lang="es-AR" dirty="0" smtClean="0"/>
              <a:t>pestaña </a:t>
            </a:r>
            <a:r>
              <a:rPr lang="es-AR" dirty="0" err="1"/>
              <a:t>Events</a:t>
            </a:r>
            <a:endParaRPr lang="es-AR" dirty="0"/>
          </a:p>
          <a:p>
            <a:pPr lvl="1"/>
            <a:r>
              <a:rPr lang="es-AR" dirty="0" smtClean="0"/>
              <a:t>Al </a:t>
            </a:r>
            <a:r>
              <a:rPr lang="es-AR" dirty="0"/>
              <a:t>realizar cualquiera de las acciones indicadas se genera el </a:t>
            </a:r>
            <a:r>
              <a:rPr lang="es-AR" dirty="0" smtClean="0"/>
              <a:t>código </a:t>
            </a:r>
            <a:r>
              <a:rPr lang="es-AR" dirty="0"/>
              <a:t>directamente.</a:t>
            </a:r>
          </a:p>
          <a:p>
            <a:pPr lvl="1"/>
            <a:r>
              <a:rPr lang="es-AR" dirty="0"/>
              <a:t>Veremos que la </a:t>
            </a:r>
            <a:r>
              <a:rPr lang="es-AR" dirty="0" smtClean="0"/>
              <a:t>función </a:t>
            </a:r>
            <a:r>
              <a:rPr lang="es-AR" dirty="0"/>
              <a:t>queda sombreada, eso significa que es </a:t>
            </a:r>
            <a:r>
              <a:rPr lang="es-AR" dirty="0" smtClean="0"/>
              <a:t>código </a:t>
            </a:r>
            <a:r>
              <a:rPr lang="es-AR" dirty="0"/>
              <a:t>autogenerado y no lo podemos modificar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En el código podemos ver la función </a:t>
            </a:r>
            <a:r>
              <a:rPr lang="es-AR" dirty="0" err="1" smtClean="0"/>
              <a:t>initComponents</a:t>
            </a:r>
            <a:r>
              <a:rPr lang="es-AR" dirty="0" smtClean="0"/>
              <a:t>()</a:t>
            </a:r>
          </a:p>
          <a:p>
            <a:pPr lvl="2"/>
            <a:r>
              <a:rPr lang="es-AR" dirty="0" smtClean="0"/>
              <a:t>Este código es autogenerado</a:t>
            </a:r>
          </a:p>
          <a:p>
            <a:pPr lvl="2"/>
            <a:r>
              <a:rPr lang="es-AR" dirty="0" smtClean="0"/>
              <a:t>Tiene cada uno de los objetos relacionados con los componentes y la invocación a cada una de los métodos de esos objetos para adaptarlo a como lo configuramos en el GUI </a:t>
            </a:r>
            <a:r>
              <a:rPr lang="es-AR" dirty="0" err="1" smtClean="0"/>
              <a:t>Builder</a:t>
            </a:r>
            <a:endParaRPr lang="es-AR" dirty="0" smtClean="0"/>
          </a:p>
          <a:p>
            <a:pPr lvl="2"/>
            <a:r>
              <a:rPr lang="es-AR" dirty="0" smtClean="0"/>
              <a:t>Si buscamos los botones vemos que se agrega un </a:t>
            </a:r>
            <a:r>
              <a:rPr lang="es-AR" dirty="0" err="1" smtClean="0"/>
              <a:t>action</a:t>
            </a:r>
            <a:r>
              <a:rPr lang="es-AR" dirty="0" smtClean="0"/>
              <a:t> </a:t>
            </a:r>
            <a:r>
              <a:rPr lang="es-AR" dirty="0" err="1" smtClean="0"/>
              <a:t>listener</a:t>
            </a:r>
            <a:r>
              <a:rPr lang="es-AR" dirty="0" smtClean="0"/>
              <a:t> sobre cada botón que finalmente invoca la función que se genero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823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Aplicaciones de Ejemplo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El siguiente listado son aplicaciones hechas en JAVA sin la ayuda de </a:t>
            </a:r>
            <a:r>
              <a:rPr lang="es-AR" dirty="0" err="1" smtClean="0"/>
              <a:t>NetBeans</a:t>
            </a:r>
            <a:r>
              <a:rPr lang="es-AR" dirty="0" smtClean="0"/>
              <a:t>.</a:t>
            </a:r>
          </a:p>
          <a:p>
            <a:pPr lvl="1"/>
            <a:r>
              <a:rPr lang="es-AR" dirty="0" smtClean="0"/>
              <a:t>Editor de textos </a:t>
            </a:r>
            <a:r>
              <a:rPr lang="es-AR" dirty="0" smtClean="0">
                <a:hlinkClick r:id="rId2"/>
              </a:rPr>
              <a:t>link</a:t>
            </a:r>
            <a:endParaRPr lang="es-AR" dirty="0" smtClean="0"/>
          </a:p>
          <a:p>
            <a:pPr lvl="1"/>
            <a:r>
              <a:rPr lang="es-AR" dirty="0" smtClean="0"/>
              <a:t>Calculadora </a:t>
            </a:r>
            <a:r>
              <a:rPr lang="es-AR" dirty="0" smtClean="0">
                <a:hlinkClick r:id="rId3"/>
              </a:rPr>
              <a:t>link</a:t>
            </a:r>
            <a:endParaRPr lang="es-AR" dirty="0"/>
          </a:p>
          <a:p>
            <a:pPr lvl="1"/>
            <a:r>
              <a:rPr lang="es-AR" dirty="0" smtClean="0"/>
              <a:t>IP </a:t>
            </a:r>
            <a:r>
              <a:rPr lang="es-AR" dirty="0" err="1" smtClean="0"/>
              <a:t>Finder</a:t>
            </a:r>
            <a:r>
              <a:rPr lang="es-AR" dirty="0" smtClean="0"/>
              <a:t> </a:t>
            </a:r>
            <a:r>
              <a:rPr lang="es-AR" dirty="0" smtClean="0">
                <a:hlinkClick r:id="rId4"/>
              </a:rPr>
              <a:t>link</a:t>
            </a:r>
            <a:endParaRPr lang="es-AR" dirty="0" smtClean="0"/>
          </a:p>
          <a:p>
            <a:pPr lvl="1"/>
            <a:r>
              <a:rPr lang="es-AR" dirty="0" smtClean="0"/>
              <a:t>Contador de palabras y caracteres </a:t>
            </a:r>
            <a:r>
              <a:rPr lang="es-AR" dirty="0" smtClean="0">
                <a:hlinkClick r:id="rId5"/>
              </a:rPr>
              <a:t>link</a:t>
            </a:r>
            <a:endParaRPr lang="es-AR" dirty="0" smtClean="0"/>
          </a:p>
          <a:p>
            <a:pPr lvl="1"/>
            <a:r>
              <a:rPr lang="es-AR" dirty="0" smtClean="0"/>
              <a:t>URL </a:t>
            </a:r>
            <a:r>
              <a:rPr lang="es-AR" dirty="0" err="1" smtClean="0"/>
              <a:t>Source</a:t>
            </a:r>
            <a:r>
              <a:rPr lang="es-AR" dirty="0" smtClean="0"/>
              <a:t> </a:t>
            </a:r>
            <a:r>
              <a:rPr lang="es-AR" dirty="0" err="1" smtClean="0"/>
              <a:t>Code</a:t>
            </a:r>
            <a:r>
              <a:rPr lang="es-AR" dirty="0" smtClean="0"/>
              <a:t>  </a:t>
            </a:r>
            <a:r>
              <a:rPr lang="es-AR" dirty="0" smtClean="0">
                <a:hlinkClick r:id="rId6"/>
              </a:rPr>
              <a:t>link</a:t>
            </a:r>
            <a:endParaRPr lang="es-AR" dirty="0" smtClean="0"/>
          </a:p>
          <a:p>
            <a:pPr lvl="1"/>
            <a:r>
              <a:rPr lang="es-AR" dirty="0" smtClean="0"/>
              <a:t>Explorador de Carpetas </a:t>
            </a:r>
            <a:r>
              <a:rPr lang="es-AR" dirty="0" smtClean="0">
                <a:hlinkClick r:id="rId7"/>
              </a:rPr>
              <a:t>link</a:t>
            </a:r>
            <a:endParaRPr lang="es-AR" dirty="0" smtClean="0"/>
          </a:p>
          <a:p>
            <a:pPr lvl="1"/>
            <a:r>
              <a:rPr lang="es-AR" dirty="0" err="1" smtClean="0"/>
              <a:t>Puzzle</a:t>
            </a:r>
            <a:r>
              <a:rPr lang="es-AR" dirty="0" smtClean="0"/>
              <a:t> </a:t>
            </a:r>
            <a:r>
              <a:rPr lang="es-AR" dirty="0" smtClean="0">
                <a:hlinkClick r:id="rId8"/>
              </a:rPr>
              <a:t>link</a:t>
            </a:r>
            <a:endParaRPr lang="es-AR" dirty="0" smtClean="0"/>
          </a:p>
          <a:p>
            <a:pPr lvl="1"/>
            <a:r>
              <a:rPr lang="es-AR" dirty="0" err="1" smtClean="0"/>
              <a:t>Puzzle</a:t>
            </a:r>
            <a:r>
              <a:rPr lang="es-AR" dirty="0" smtClean="0"/>
              <a:t> con Imágenes </a:t>
            </a:r>
            <a:r>
              <a:rPr lang="es-AR" dirty="0" smtClean="0">
                <a:hlinkClick r:id="rId9"/>
              </a:rPr>
              <a:t>link</a:t>
            </a:r>
            <a:endParaRPr lang="es-AR" dirty="0" smtClean="0"/>
          </a:p>
          <a:p>
            <a:pPr lvl="1"/>
            <a:r>
              <a:rPr lang="es-AR" dirty="0" smtClean="0"/>
              <a:t>Ta Te Ti </a:t>
            </a:r>
            <a:r>
              <a:rPr lang="es-AR" dirty="0" smtClean="0">
                <a:hlinkClick r:id="rId10"/>
              </a:rPr>
              <a:t>link</a:t>
            </a:r>
            <a:endParaRPr lang="es-AR" dirty="0" smtClean="0"/>
          </a:p>
          <a:p>
            <a:pPr lvl="1"/>
            <a:r>
              <a:rPr lang="es-AR" dirty="0" smtClean="0"/>
              <a:t>Examen Online </a:t>
            </a:r>
            <a:r>
              <a:rPr lang="es-AR" dirty="0" smtClean="0">
                <a:hlinkClick r:id="rId11"/>
              </a:rPr>
              <a:t>link</a:t>
            </a:r>
            <a:endParaRPr lang="es-AR" dirty="0" smtClean="0"/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23771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Interfaz Gráfica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 smtClean="0"/>
              <a:t>Java AWT</a:t>
            </a:r>
          </a:p>
          <a:p>
            <a:pPr lvl="1"/>
            <a:r>
              <a:rPr lang="es-AR" dirty="0" smtClean="0"/>
              <a:t>Abstract Windows Toolkit</a:t>
            </a:r>
          </a:p>
          <a:p>
            <a:pPr lvl="1"/>
            <a:r>
              <a:rPr lang="es-AR" dirty="0" smtClean="0"/>
              <a:t>Api disponible para desarrollar aplicaciones basadas en ventanas</a:t>
            </a:r>
          </a:p>
          <a:p>
            <a:pPr lvl="1"/>
            <a:r>
              <a:rPr lang="es-AR" dirty="0" smtClean="0"/>
              <a:t>Es dependiente de la plataforma, por lo tanto las ventanas serán similares a las vistas del sistema operativo</a:t>
            </a:r>
          </a:p>
          <a:p>
            <a:pPr lvl="1"/>
            <a:r>
              <a:rPr lang="es-AR" dirty="0" smtClean="0"/>
              <a:t>Usa componentes pesados, usa los recursos del sistema</a:t>
            </a:r>
          </a:p>
          <a:p>
            <a:r>
              <a:rPr lang="es-AR" dirty="0" smtClean="0"/>
              <a:t>Java Swing</a:t>
            </a:r>
          </a:p>
          <a:p>
            <a:pPr lvl="1"/>
            <a:r>
              <a:rPr lang="es-AR" dirty="0" smtClean="0"/>
              <a:t>Es parta de Java Foundation Class que son usadas para la creación de aplicaciones basadas en </a:t>
            </a:r>
            <a:r>
              <a:rPr lang="es-AR" dirty="0" smtClean="0"/>
              <a:t>ventanas</a:t>
            </a:r>
          </a:p>
          <a:p>
            <a:pPr lvl="2"/>
            <a:r>
              <a:rPr lang="es-AR" dirty="0" smtClean="0"/>
              <a:t>El JFC son un set de componentes GUI que simplifican el desarrollo de aplicaciones de escritorio</a:t>
            </a:r>
            <a:endParaRPr lang="es-AR" dirty="0" smtClean="0"/>
          </a:p>
          <a:p>
            <a:pPr lvl="1"/>
            <a:r>
              <a:rPr lang="es-AR" dirty="0" smtClean="0"/>
              <a:t>Construido por sobre AWT</a:t>
            </a:r>
          </a:p>
          <a:p>
            <a:pPr lvl="1"/>
            <a:r>
              <a:rPr lang="es-AR" dirty="0" smtClean="0"/>
              <a:t>API enteramente desarrollada en Java</a:t>
            </a:r>
          </a:p>
          <a:p>
            <a:pPr lvl="1"/>
            <a:r>
              <a:rPr lang="es-AR" dirty="0" smtClean="0"/>
              <a:t>Es independiente de la plataforma</a:t>
            </a:r>
          </a:p>
          <a:p>
            <a:pPr lvl="1"/>
            <a:r>
              <a:rPr lang="es-AR" dirty="0" smtClean="0"/>
              <a:t>Usa componentes menos pesados</a:t>
            </a:r>
          </a:p>
          <a:p>
            <a:r>
              <a:rPr lang="es-AR" dirty="0" smtClean="0"/>
              <a:t>Applets</a:t>
            </a:r>
          </a:p>
          <a:p>
            <a:pPr lvl="1"/>
            <a:r>
              <a:rPr lang="es-AR" dirty="0" smtClean="0"/>
              <a:t>Usado para hacer aplicaciones que corren en paginas web.</a:t>
            </a:r>
          </a:p>
          <a:p>
            <a:r>
              <a:rPr lang="es-AR" dirty="0" smtClean="0"/>
              <a:t>JavaFX</a:t>
            </a:r>
          </a:p>
          <a:p>
            <a:pPr lvl="1"/>
            <a:r>
              <a:rPr lang="es-AR" dirty="0" smtClean="0"/>
              <a:t>Usado para desarrollar aplicaciones de escritorio </a:t>
            </a:r>
          </a:p>
          <a:p>
            <a:pPr lvl="1"/>
            <a:r>
              <a:rPr lang="es-AR" dirty="0" smtClean="0"/>
              <a:t>así como Rich Internet Applications  (RIA) aplicaciones web con características de aplicaciones de escritorio</a:t>
            </a:r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650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      AWT                  vs               SWING</a:t>
            </a:r>
            <a:endParaRPr lang="es-A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3456384" cy="4108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337" y="1772816"/>
            <a:ext cx="5070031" cy="4093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52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/>
              <a:t> </a:t>
            </a:r>
            <a:r>
              <a:rPr lang="es-AR" dirty="0" smtClean="0"/>
              <a:t>AWT vs SWING</a:t>
            </a:r>
            <a:endParaRPr lang="es-AR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1119008"/>
              </p:ext>
            </p:extLst>
          </p:nvPr>
        </p:nvGraphicFramePr>
        <p:xfrm>
          <a:off x="301625" y="1527175"/>
          <a:ext cx="8504238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AWT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SWING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Dependiente de la plataforma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Independiente de la plataforma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Componentes </a:t>
                      </a:r>
                      <a:r>
                        <a:rPr lang="es-AR" dirty="0" smtClean="0"/>
                        <a:t>pesados – Utiliza los elementos del SO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Componentes </a:t>
                      </a:r>
                      <a:r>
                        <a:rPr lang="es-AR" dirty="0" smtClean="0"/>
                        <a:t>livianos – Implementa</a:t>
                      </a:r>
                      <a:r>
                        <a:rPr lang="es-AR" baseline="0" dirty="0" smtClean="0"/>
                        <a:t> sus propios elementos</a:t>
                      </a:r>
                      <a:endParaRPr lang="es-A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No soporta </a:t>
                      </a:r>
                      <a:r>
                        <a:rPr lang="es-AR" dirty="0" smtClean="0"/>
                        <a:t>cambiar la apariencia,</a:t>
                      </a:r>
                      <a:r>
                        <a:rPr lang="es-AR" baseline="0" dirty="0" smtClean="0"/>
                        <a:t> puesto que usa la del SO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Permite cambiar la apariencia de los elementos fácilmente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Provee</a:t>
                      </a:r>
                      <a:r>
                        <a:rPr lang="es-AR" baseline="0" dirty="0" smtClean="0"/>
                        <a:t> menos componentes que Swing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Provee</a:t>
                      </a:r>
                      <a:r>
                        <a:rPr lang="es-AR" baseline="0" dirty="0" smtClean="0"/>
                        <a:t> componentes mas poderosos tales como tablas, listas, paneles de desplazamientos, selectores de colores, etc.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No soporta</a:t>
                      </a:r>
                      <a:r>
                        <a:rPr lang="es-AR" baseline="0" dirty="0" smtClean="0"/>
                        <a:t> MVC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Soporta MVC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1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SWING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Las funciones usadas comúnmente de componentes son</a:t>
            </a:r>
          </a:p>
          <a:p>
            <a:pPr lvl="1"/>
            <a:r>
              <a:rPr lang="es-AR" dirty="0" smtClean="0"/>
              <a:t>public void add(Component c)</a:t>
            </a:r>
          </a:p>
          <a:p>
            <a:pPr lvl="2"/>
            <a:r>
              <a:rPr lang="es-AR" dirty="0" smtClean="0"/>
              <a:t>Usada para agregar un componente a otro componente</a:t>
            </a:r>
          </a:p>
          <a:p>
            <a:pPr lvl="1"/>
            <a:r>
              <a:rPr lang="es-AR" dirty="0"/>
              <a:t>public void </a:t>
            </a:r>
            <a:r>
              <a:rPr lang="es-AR" dirty="0" smtClean="0"/>
              <a:t>setSize(int</a:t>
            </a:r>
            <a:r>
              <a:rPr lang="es-AR" dirty="0"/>
              <a:t> </a:t>
            </a:r>
            <a:r>
              <a:rPr lang="es-AR" dirty="0" smtClean="0"/>
              <a:t>width, int height)</a:t>
            </a:r>
            <a:endParaRPr lang="es-AR" dirty="0"/>
          </a:p>
          <a:p>
            <a:pPr lvl="2"/>
            <a:r>
              <a:rPr lang="es-AR" dirty="0"/>
              <a:t>Usada para </a:t>
            </a:r>
            <a:r>
              <a:rPr lang="es-AR" dirty="0" smtClean="0"/>
              <a:t>configurar el tamaño de un componente</a:t>
            </a:r>
            <a:endParaRPr lang="es-AR" dirty="0"/>
          </a:p>
          <a:p>
            <a:pPr lvl="1"/>
            <a:r>
              <a:rPr lang="es-AR" dirty="0"/>
              <a:t>public void </a:t>
            </a:r>
            <a:r>
              <a:rPr lang="es-AR" dirty="0" smtClean="0"/>
              <a:t>setLayout(LayoutManager m)</a:t>
            </a:r>
            <a:endParaRPr lang="es-AR" dirty="0"/>
          </a:p>
          <a:p>
            <a:pPr lvl="2"/>
            <a:r>
              <a:rPr lang="es-AR" dirty="0"/>
              <a:t>Usada para </a:t>
            </a:r>
            <a:r>
              <a:rPr lang="es-AR" dirty="0" smtClean="0"/>
              <a:t>configurar el  Layout Manager a un componente, que permite organizar los componentes</a:t>
            </a:r>
            <a:endParaRPr lang="es-AR" dirty="0"/>
          </a:p>
          <a:p>
            <a:pPr lvl="1"/>
            <a:r>
              <a:rPr lang="es-AR" dirty="0"/>
              <a:t>public void </a:t>
            </a:r>
            <a:r>
              <a:rPr lang="es-AR" dirty="0" smtClean="0"/>
              <a:t>setVisible(boolean b)</a:t>
            </a:r>
            <a:endParaRPr lang="es-AR" dirty="0"/>
          </a:p>
          <a:p>
            <a:pPr lvl="2"/>
            <a:r>
              <a:rPr lang="es-AR" dirty="0"/>
              <a:t>Usada para </a:t>
            </a:r>
            <a:r>
              <a:rPr lang="es-AR" dirty="0" smtClean="0"/>
              <a:t>hacer un componente visible, por defecto están en false.</a:t>
            </a:r>
            <a:endParaRPr lang="es-AR" dirty="0"/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06880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SWING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Project: SwingExample01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En este ejemplo se tiene en el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la creación de los elementos gráficos.</a:t>
            </a:r>
          </a:p>
          <a:p>
            <a:pPr marL="274320" lvl="1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274320" lvl="1" indent="0">
              <a:buNone/>
            </a:pPr>
            <a:endParaRPr lang="es-AR" sz="1200" dirty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200" dirty="0" err="1" smtClean="0">
                <a:latin typeface="Arial" pitchFamily="34" charset="0"/>
                <a:cs typeface="Arial" pitchFamily="34" charset="0"/>
              </a:rPr>
              <a:t>import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javax.swing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.*;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 public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SwingExample01 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{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static void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[]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) {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	      </a:t>
            </a:r>
            <a:r>
              <a:rPr lang="es-AR" sz="1200" dirty="0" err="1" smtClean="0">
                <a:latin typeface="Arial" pitchFamily="34" charset="0"/>
                <a:cs typeface="Arial" pitchFamily="34" charset="0"/>
              </a:rPr>
              <a:t>JFrame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f=new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();//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creating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instance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of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         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s-AR" sz="1200" dirty="0" err="1" smtClean="0">
                <a:latin typeface="Arial" pitchFamily="34" charset="0"/>
                <a:cs typeface="Arial" pitchFamily="34" charset="0"/>
              </a:rPr>
              <a:t>JButton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b=new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JButton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("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click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");//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creating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instance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of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JButton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s-AR" sz="1200" dirty="0" err="1" smtClean="0">
                <a:latin typeface="Arial" pitchFamily="34" charset="0"/>
                <a:cs typeface="Arial" pitchFamily="34" charset="0"/>
              </a:rPr>
              <a:t>b.setBounds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(130,100,100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, 40);//x axis, y axis, width, height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         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s-AR" sz="1200" dirty="0" err="1" smtClean="0">
                <a:latin typeface="Arial" pitchFamily="34" charset="0"/>
                <a:cs typeface="Arial" pitchFamily="34" charset="0"/>
              </a:rPr>
              <a:t>f.add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(b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);//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adding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button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in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         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s-AR" sz="1200" dirty="0" err="1" smtClean="0">
                <a:latin typeface="Arial" pitchFamily="34" charset="0"/>
                <a:cs typeface="Arial" pitchFamily="34" charset="0"/>
              </a:rPr>
              <a:t>f.setSize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(400,500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);//400 width and 500 height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f.setLayout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);//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using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no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layout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managers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	       </a:t>
            </a:r>
            <a:r>
              <a:rPr lang="es-AR" sz="1200" dirty="0" err="1" smtClean="0">
                <a:latin typeface="Arial" pitchFamily="34" charset="0"/>
                <a:cs typeface="Arial" pitchFamily="34" charset="0"/>
              </a:rPr>
              <a:t>f.setVisible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(true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);//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making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200" dirty="0" err="1">
                <a:latin typeface="Arial" pitchFamily="34" charset="0"/>
                <a:cs typeface="Arial" pitchFamily="34" charset="0"/>
              </a:rPr>
              <a:t>frame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 visible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</a:t>
            </a:r>
            <a:r>
              <a:rPr lang="es-AR" sz="1200" dirty="0" smtClean="0">
                <a:latin typeface="Arial" pitchFamily="34" charset="0"/>
                <a:cs typeface="Arial" pitchFamily="34" charset="0"/>
              </a:rPr>
              <a:t>	 </a:t>
            </a:r>
            <a:r>
              <a:rPr lang="es-AR" sz="1200" dirty="0">
                <a:latin typeface="Arial" pitchFamily="34" charset="0"/>
                <a:cs typeface="Arial" pitchFamily="34" charset="0"/>
              </a:rPr>
              <a:t>}  </a:t>
            </a:r>
          </a:p>
          <a:p>
            <a:pPr marL="274320" lvl="1" indent="0">
              <a:buNone/>
            </a:pPr>
            <a:r>
              <a:rPr lang="es-AR" sz="1200" dirty="0">
                <a:latin typeface="Arial" pitchFamily="34" charset="0"/>
                <a:cs typeface="Arial" pitchFamily="34" charset="0"/>
              </a:rPr>
              <a:t>    } </a:t>
            </a:r>
            <a:endParaRPr lang="es-AR" sz="1200" dirty="0" smtClean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endParaRPr lang="es-AR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01008"/>
            <a:ext cx="2578317" cy="265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24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SWING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74320" lvl="1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Project: SwingExample02</a:t>
            </a:r>
          </a:p>
          <a:p>
            <a:pPr marL="274320" lvl="1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En este ejemplo se crean los elementos asociados a una clase por medio del constructor.</a:t>
            </a:r>
          </a:p>
          <a:p>
            <a:pPr marL="274320" lvl="1" indent="0">
              <a:buNone/>
            </a:pPr>
            <a:endParaRPr lang="es-AR" sz="1200" dirty="0" smtClean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javax.swing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.*;  </a:t>
            </a:r>
          </a:p>
          <a:p>
            <a:pPr marL="274320" lvl="1" indent="0">
              <a:buNone/>
            </a:pPr>
            <a:r>
              <a:rPr lang="es-AR" sz="1100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SwingExample02 {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1100" dirty="0" err="1" smtClean="0">
                <a:latin typeface="Arial" pitchFamily="34" charset="0"/>
                <a:cs typeface="Arial" pitchFamily="34" charset="0"/>
              </a:rPr>
              <a:t>JFrame</a:t>
            </a:r>
            <a:r>
              <a:rPr lang="es-A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f;  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SwingExample02(){  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f=new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();//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creating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instance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of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74320" lvl="1" indent="0">
              <a:buNone/>
            </a:pPr>
            <a:endParaRPr lang="es-AR" sz="1100" dirty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JButton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b=new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JButton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("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click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");//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creating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instance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of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JButton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b.setBounds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(130,100,100, 40);  </a:t>
            </a:r>
          </a:p>
          <a:p>
            <a:pPr marL="274320" lvl="1" indent="0">
              <a:buNone/>
            </a:pPr>
            <a:endParaRPr lang="es-AR" sz="1100" dirty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f.add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(b);//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adding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button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in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74320" lvl="1" indent="0">
              <a:buNone/>
            </a:pPr>
            <a:endParaRPr lang="es-AR" sz="1100" dirty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f.setSize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(400,500);//400 width and 500 height  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f.setLayout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);//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using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no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layout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managers  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f.setVisible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(true);//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making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frame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visible  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} </a:t>
            </a:r>
            <a:endParaRPr lang="es-AR" sz="1100" dirty="0" smtClean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static void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[]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// TODO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code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application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logic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here</a:t>
            </a:r>
            <a:endParaRPr lang="es-AR" sz="1100" dirty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new SwingExample02();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1100" dirty="0" smtClean="0">
                <a:latin typeface="Arial" pitchFamily="34" charset="0"/>
                <a:cs typeface="Arial" pitchFamily="34" charset="0"/>
              </a:rPr>
              <a:t>}    </a:t>
            </a:r>
            <a:endParaRPr lang="es-AR" sz="1100" dirty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}</a:t>
            </a:r>
            <a:endParaRPr lang="es-AR" sz="11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01008"/>
            <a:ext cx="2578317" cy="265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29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SWING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74320" lvl="1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Project: SwingExample03</a:t>
            </a:r>
          </a:p>
          <a:p>
            <a:pPr marL="274320" lvl="1" indent="0">
              <a:buNone/>
            </a:pPr>
            <a:r>
              <a:rPr lang="es-AR" sz="1200" dirty="0" smtClean="0">
                <a:latin typeface="Arial" pitchFamily="34" charset="0"/>
                <a:cs typeface="Arial" pitchFamily="34" charset="0"/>
              </a:rPr>
              <a:t>Creando por herencia</a:t>
            </a:r>
          </a:p>
          <a:p>
            <a:pPr marL="274320" lvl="1" indent="0">
              <a:buNone/>
            </a:pPr>
            <a:endParaRPr lang="es-AR" sz="1200" dirty="0" smtClean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javax.swing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.*;  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public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class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SwingExample03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extends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smtClean="0">
                <a:latin typeface="Arial" pitchFamily="34" charset="0"/>
                <a:cs typeface="Arial" pitchFamily="34" charset="0"/>
              </a:rPr>
              <a:t>{ //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inheriting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74320" lvl="1" indent="0">
              <a:buNone/>
            </a:pPr>
            <a:endParaRPr lang="es-AR" sz="1100" dirty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JFrame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f;</a:t>
            </a:r>
          </a:p>
          <a:p>
            <a:pPr marL="274320" lvl="1" indent="0">
              <a:buNone/>
            </a:pPr>
            <a:endParaRPr lang="es-AR" sz="1100" dirty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SwingExample03() {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JButton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b = new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JButton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("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click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");//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create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button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b.setBounds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(130, 100, 100, 40);</a:t>
            </a:r>
          </a:p>
          <a:p>
            <a:pPr marL="274320" lvl="1" indent="0">
              <a:buNone/>
            </a:pPr>
            <a:endParaRPr lang="es-AR" sz="1100" dirty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add(b);//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adding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button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on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frame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setSize(400, 500);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setLayout(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null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setVisible(true);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274320" lvl="1" indent="0">
              <a:buNone/>
            </a:pPr>
            <a:endParaRPr lang="es-AR" sz="1100" dirty="0">
              <a:latin typeface="Arial" pitchFamily="34" charset="0"/>
              <a:cs typeface="Arial" pitchFamily="34" charset="0"/>
            </a:endParaRP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public static void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(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[] </a:t>
            </a:r>
            <a:r>
              <a:rPr lang="es-AR" sz="1100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s-AR" sz="11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    new SwingExample03();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274320" lvl="1" indent="0">
              <a:buNone/>
            </a:pPr>
            <a:r>
              <a:rPr lang="es-AR" sz="1100" dirty="0">
                <a:latin typeface="Arial" pitchFamily="34" charset="0"/>
                <a:cs typeface="Arial" pitchFamily="34" charset="0"/>
              </a:rPr>
              <a:t>}</a:t>
            </a:r>
            <a:endParaRPr lang="es-AR" sz="11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01008"/>
            <a:ext cx="2578317" cy="2653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99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SWING</a:t>
            </a:r>
            <a:endParaRPr lang="es-AR" dirty="0"/>
          </a:p>
        </p:txBody>
      </p:sp>
      <p:pic>
        <p:nvPicPr>
          <p:cNvPr id="2050" name="Picture 2" descr="1.5. En Netbeans se identifica donde agregar controles – silviosg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3181350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DejaVu: Componentes Atomicos Java S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03" y="1412776"/>
            <a:ext cx="4933206" cy="20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ui-widge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49" y="3538593"/>
            <a:ext cx="3708913" cy="298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440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4168</TotalTime>
  <Words>989</Words>
  <Application>Microsoft Office PowerPoint</Application>
  <PresentationFormat>Presentación en pantalla (4:3)</PresentationFormat>
  <Paragraphs>195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Civil</vt:lpstr>
      <vt:lpstr>Presentación de PowerPoint</vt:lpstr>
      <vt:lpstr>Interfaz Gráfica</vt:lpstr>
      <vt:lpstr>      AWT                  vs               SWING</vt:lpstr>
      <vt:lpstr> AWT vs SWING</vt:lpstr>
      <vt:lpstr>SWING</vt:lpstr>
      <vt:lpstr>SWING</vt:lpstr>
      <vt:lpstr>SWING</vt:lpstr>
      <vt:lpstr>SWING</vt:lpstr>
      <vt:lpstr>SWING</vt:lpstr>
      <vt:lpstr>NetBeans – Generación de GUI</vt:lpstr>
      <vt:lpstr>NetBeans – Generación de GUI</vt:lpstr>
      <vt:lpstr>NetBeans – Generación de GUI</vt:lpstr>
      <vt:lpstr>NetBeans – Generación de GUI</vt:lpstr>
      <vt:lpstr>NetBeans – Generación de GUI</vt:lpstr>
      <vt:lpstr>Aplicaciones de 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Ing. de Software</dc:title>
  <dc:creator>Darko</dc:creator>
  <cp:lastModifiedBy>Usuario de Windows</cp:lastModifiedBy>
  <cp:revision>109</cp:revision>
  <dcterms:created xsi:type="dcterms:W3CDTF">2020-03-20T16:42:01Z</dcterms:created>
  <dcterms:modified xsi:type="dcterms:W3CDTF">2020-05-22T02:22:47Z</dcterms:modified>
</cp:coreProperties>
</file>