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78" r:id="rId5"/>
    <p:sldId id="269" r:id="rId6"/>
    <p:sldId id="279" r:id="rId7"/>
    <p:sldId id="270" r:id="rId8"/>
    <p:sldId id="271" r:id="rId9"/>
    <p:sldId id="280" r:id="rId10"/>
    <p:sldId id="272" r:id="rId11"/>
    <p:sldId id="281" r:id="rId12"/>
    <p:sldId id="274" r:id="rId13"/>
    <p:sldId id="282" r:id="rId14"/>
    <p:sldId id="275" r:id="rId15"/>
    <p:sldId id="283" r:id="rId16"/>
    <p:sldId id="276" r:id="rId17"/>
    <p:sldId id="284" r:id="rId18"/>
    <p:sldId id="277" r:id="rId19"/>
    <p:sldId id="285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2800" dirty="0" smtClean="0"/>
              <a:t>Patrones de diseño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Ing. de Software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521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State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70000" lnSpcReduction="20000"/>
          </a:bodyPr>
          <a:lstStyle/>
          <a:p>
            <a:r>
              <a:rPr lang="es-AR" sz="2200" b="1" dirty="0" smtClean="0"/>
              <a:t>Clasificación: </a:t>
            </a:r>
            <a:r>
              <a:rPr lang="es-AR" sz="2200" dirty="0" smtClean="0"/>
              <a:t>Comportamiento</a:t>
            </a:r>
          </a:p>
          <a:p>
            <a:r>
              <a:rPr lang="es-AR" sz="2200" b="1" dirty="0" smtClean="0"/>
              <a:t>Intención: </a:t>
            </a:r>
            <a:r>
              <a:rPr lang="es-AR" sz="2200" dirty="0" smtClean="0"/>
              <a:t>permite que un producto adapte su comportamiento en función de su estado interno.</a:t>
            </a:r>
          </a:p>
          <a:p>
            <a:r>
              <a:rPr lang="es-AR" sz="2200" b="1" dirty="0" smtClean="0"/>
              <a:t>Conocido como: </a:t>
            </a:r>
            <a:r>
              <a:rPr lang="es-AR" sz="2200" dirty="0" err="1" smtClean="0"/>
              <a:t>Objects</a:t>
            </a:r>
            <a:r>
              <a:rPr lang="es-AR" sz="2200" dirty="0" smtClean="0"/>
              <a:t> for </a:t>
            </a:r>
            <a:r>
              <a:rPr lang="es-AR" sz="2200" dirty="0" err="1" smtClean="0"/>
              <a:t>States</a:t>
            </a:r>
            <a:endParaRPr lang="es-AR" sz="2200" dirty="0" smtClean="0"/>
          </a:p>
          <a:p>
            <a:r>
              <a:rPr lang="es-AR" sz="2200" b="1" dirty="0" smtClean="0"/>
              <a:t>Aplicación</a:t>
            </a:r>
          </a:p>
          <a:p>
            <a:pPr lvl="1"/>
            <a:r>
              <a:rPr lang="es-AR" sz="1700" dirty="0" smtClean="0"/>
              <a:t>Se utiliza en los siguientes casos</a:t>
            </a:r>
          </a:p>
          <a:p>
            <a:pPr lvl="2"/>
            <a:r>
              <a:rPr lang="es-AR" sz="1500" dirty="0" smtClean="0"/>
              <a:t>El comportamiento de un objeto depende de su estado</a:t>
            </a:r>
          </a:p>
          <a:p>
            <a:pPr lvl="2"/>
            <a:r>
              <a:rPr lang="es-AR" sz="1500" dirty="0" smtClean="0"/>
              <a:t>La implementación de esta dependencia del estado mediante instrucciones se vuelve muy compleja.</a:t>
            </a:r>
          </a:p>
          <a:p>
            <a:r>
              <a:rPr lang="es-AR" sz="2200" b="1" dirty="0" smtClean="0"/>
              <a:t>Estructura</a:t>
            </a:r>
          </a:p>
          <a:p>
            <a:endParaRPr lang="es-AR" sz="2200" b="1" dirty="0"/>
          </a:p>
          <a:p>
            <a:endParaRPr lang="es-AR" sz="2200" b="1" dirty="0" smtClean="0"/>
          </a:p>
          <a:p>
            <a:pPr marL="0" indent="0">
              <a:buNone/>
            </a:pPr>
            <a:endParaRPr lang="es-AR" sz="2200" b="1" dirty="0" smtClean="0"/>
          </a:p>
          <a:p>
            <a:endParaRPr lang="es-AR" sz="2200" b="1" dirty="0" smtClean="0"/>
          </a:p>
          <a:p>
            <a:endParaRPr lang="es-AR" sz="2200" b="1" dirty="0"/>
          </a:p>
          <a:p>
            <a:endParaRPr lang="es-AR" sz="2200" b="1" dirty="0" smtClean="0"/>
          </a:p>
          <a:p>
            <a:r>
              <a:rPr lang="es-AR" sz="2200" b="1" dirty="0" smtClean="0"/>
              <a:t>Participantes</a:t>
            </a:r>
          </a:p>
          <a:p>
            <a:pPr lvl="1"/>
            <a:r>
              <a:rPr lang="es-AR" sz="1700" b="1" dirty="0" smtClean="0"/>
              <a:t>Context: </a:t>
            </a:r>
            <a:r>
              <a:rPr lang="es-AR" sz="1700" dirty="0" smtClean="0"/>
              <a:t>mantiene una referencia hacia una instancia de una subclase de State que define el estado en curso.</a:t>
            </a:r>
          </a:p>
          <a:p>
            <a:pPr lvl="1"/>
            <a:r>
              <a:rPr lang="es-AR" sz="1700" b="1" dirty="0" smtClean="0"/>
              <a:t>State</a:t>
            </a:r>
            <a:r>
              <a:rPr lang="es-AR" sz="1700" dirty="0" smtClean="0"/>
              <a:t>: es una clase abstracta que incluye los métodos ligados al estado y que gestionan la asociación con la maquina de estados.</a:t>
            </a:r>
          </a:p>
          <a:p>
            <a:pPr lvl="1"/>
            <a:r>
              <a:rPr lang="es-AR" sz="1700" dirty="0" smtClean="0"/>
              <a:t> </a:t>
            </a:r>
            <a:r>
              <a:rPr lang="es-AR" sz="1700" b="1" dirty="0" err="1"/>
              <a:t>ConreteState</a:t>
            </a:r>
            <a:r>
              <a:rPr lang="es-AR" sz="1700" b="1" dirty="0"/>
              <a:t>: </a:t>
            </a:r>
            <a:r>
              <a:rPr lang="es-AR" sz="1700" dirty="0" smtClean="0"/>
              <a:t>son subclases que implementan el comportamiento de los métodos relativos a cada estado.</a:t>
            </a:r>
            <a:endParaRPr lang="es-AR" sz="1700" dirty="0"/>
          </a:p>
          <a:p>
            <a:r>
              <a:rPr lang="es-AR" dirty="0" smtClean="0"/>
              <a:t> </a:t>
            </a:r>
            <a:r>
              <a:rPr lang="es-AR" sz="2100" b="1" dirty="0" smtClean="0"/>
              <a:t>Colaboraciones</a:t>
            </a:r>
            <a:endParaRPr lang="es-AR" sz="2600" b="1" dirty="0"/>
          </a:p>
          <a:p>
            <a:pPr lvl="1"/>
            <a:r>
              <a:rPr lang="es-AR" sz="1700" dirty="0" smtClean="0"/>
              <a:t>El contexto delega la llamada a los métodos dependiendo del estado en curso hacia un objeto de estado.</a:t>
            </a:r>
            <a:endParaRPr lang="es-AR" b="1" dirty="0" smtClean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3284984"/>
            <a:ext cx="36861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20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State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4098" name="Picture 2" descr="Super Mario 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24236"/>
            <a:ext cx="6264696" cy="42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Builder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62500" lnSpcReduction="20000"/>
          </a:bodyPr>
          <a:lstStyle/>
          <a:p>
            <a:r>
              <a:rPr lang="es-AR" sz="2200" b="1" dirty="0" smtClean="0"/>
              <a:t>Clasificación: </a:t>
            </a:r>
            <a:r>
              <a:rPr lang="es-AR" sz="2200" dirty="0" smtClean="0"/>
              <a:t>Creacional</a:t>
            </a:r>
          </a:p>
          <a:p>
            <a:r>
              <a:rPr lang="es-AR" sz="2200" b="1" dirty="0" smtClean="0"/>
              <a:t>Intención: </a:t>
            </a:r>
            <a:r>
              <a:rPr lang="es-AR" sz="2200" dirty="0" smtClean="0"/>
              <a:t>El objetivo es abstraer la construcción de objetos complejos de su implementación, de modo que un cliente pueda crear objetos complejos sin tener que preocuparse de las diferencias en su implantación</a:t>
            </a:r>
            <a:endParaRPr lang="es-AR" sz="2200" dirty="0"/>
          </a:p>
          <a:p>
            <a:r>
              <a:rPr lang="es-AR" sz="2200" b="1" dirty="0" smtClean="0"/>
              <a:t>Aplicación</a:t>
            </a:r>
          </a:p>
          <a:p>
            <a:pPr lvl="1"/>
            <a:r>
              <a:rPr lang="es-AR" sz="1700" dirty="0" smtClean="0"/>
              <a:t>Se utiliza en los siguientes casos</a:t>
            </a:r>
          </a:p>
          <a:p>
            <a:pPr lvl="2"/>
            <a:r>
              <a:rPr lang="es-AR" sz="1500" dirty="0" smtClean="0"/>
              <a:t>Se necesita construir objetos complejos sin conocer su implementación</a:t>
            </a:r>
          </a:p>
          <a:p>
            <a:pPr lvl="2"/>
            <a:r>
              <a:rPr lang="es-AR" sz="1500" dirty="0" smtClean="0"/>
              <a:t>Se necesitan crear objetos complejos que tienen varias representaciones o implementaciones</a:t>
            </a:r>
          </a:p>
          <a:p>
            <a:r>
              <a:rPr lang="es-AR" sz="2200" b="1" dirty="0" smtClean="0"/>
              <a:t>Estructura</a:t>
            </a:r>
          </a:p>
          <a:p>
            <a:endParaRPr lang="es-AR" sz="2200" b="1" dirty="0"/>
          </a:p>
          <a:p>
            <a:endParaRPr lang="es-AR" sz="2200" b="1" dirty="0" smtClean="0"/>
          </a:p>
          <a:p>
            <a:pPr marL="0" indent="0">
              <a:buNone/>
            </a:pPr>
            <a:endParaRPr lang="es-AR" sz="2200" b="1" dirty="0" smtClean="0"/>
          </a:p>
          <a:p>
            <a:endParaRPr lang="es-AR" sz="2200" b="1" dirty="0"/>
          </a:p>
          <a:p>
            <a:endParaRPr lang="es-AR" sz="2200" b="1" dirty="0" smtClean="0"/>
          </a:p>
          <a:p>
            <a:r>
              <a:rPr lang="es-AR" sz="2200" b="1" dirty="0" smtClean="0"/>
              <a:t>Participantes</a:t>
            </a:r>
          </a:p>
          <a:p>
            <a:pPr lvl="1"/>
            <a:r>
              <a:rPr lang="es-AR" sz="1700" b="1" dirty="0" err="1" smtClean="0"/>
              <a:t>Builder</a:t>
            </a:r>
            <a:r>
              <a:rPr lang="es-AR" sz="1700" b="1" dirty="0" smtClean="0"/>
              <a:t> : </a:t>
            </a:r>
            <a:r>
              <a:rPr lang="es-AR" sz="1700" dirty="0" smtClean="0"/>
              <a:t>provee una interface abstracta para crear partes de un objeto producto.</a:t>
            </a:r>
          </a:p>
          <a:p>
            <a:pPr lvl="1"/>
            <a:r>
              <a:rPr lang="es-AR" sz="1700" b="1" dirty="0" smtClean="0"/>
              <a:t>Director</a:t>
            </a:r>
            <a:r>
              <a:rPr lang="es-AR" sz="1700" dirty="0" smtClean="0"/>
              <a:t>: Construye un objeto usando la interface </a:t>
            </a:r>
            <a:r>
              <a:rPr lang="es-AR" sz="1700" dirty="0" err="1" smtClean="0"/>
              <a:t>Builder</a:t>
            </a:r>
            <a:endParaRPr lang="es-AR" sz="1700" dirty="0" smtClean="0"/>
          </a:p>
          <a:p>
            <a:pPr lvl="1"/>
            <a:r>
              <a:rPr lang="es-AR" sz="1700" dirty="0" smtClean="0"/>
              <a:t> </a:t>
            </a:r>
            <a:r>
              <a:rPr lang="es-AR" sz="1700" b="1" dirty="0" err="1" smtClean="0"/>
              <a:t>ConreteBuilder</a:t>
            </a:r>
            <a:r>
              <a:rPr lang="es-AR" sz="1700" b="1" dirty="0" smtClean="0"/>
              <a:t>: </a:t>
            </a:r>
            <a:endParaRPr lang="es-AR" sz="1700" dirty="0" smtClean="0"/>
          </a:p>
          <a:p>
            <a:pPr lvl="2"/>
            <a:r>
              <a:rPr lang="es-AR" sz="1500" dirty="0" smtClean="0"/>
              <a:t>Construye y ensambla partes del producto implementando la interface </a:t>
            </a:r>
            <a:r>
              <a:rPr lang="es-AR" sz="1500" dirty="0" err="1" smtClean="0"/>
              <a:t>builder</a:t>
            </a:r>
            <a:endParaRPr lang="es-AR" sz="1500" dirty="0" smtClean="0"/>
          </a:p>
          <a:p>
            <a:pPr lvl="2"/>
            <a:r>
              <a:rPr lang="es-AR" sz="1500" dirty="0" smtClean="0"/>
              <a:t>Define y mantiene la representación que produce</a:t>
            </a:r>
          </a:p>
          <a:p>
            <a:pPr lvl="2"/>
            <a:r>
              <a:rPr lang="es-AR" sz="1500" dirty="0" smtClean="0"/>
              <a:t>Provee una interface para recuperar el producto.</a:t>
            </a:r>
          </a:p>
          <a:p>
            <a:pPr lvl="1"/>
            <a:r>
              <a:rPr lang="es-AR" sz="1700" dirty="0" smtClean="0"/>
              <a:t>Product</a:t>
            </a:r>
          </a:p>
          <a:p>
            <a:pPr lvl="2"/>
            <a:r>
              <a:rPr lang="es-AR" sz="1500" dirty="0" smtClean="0"/>
              <a:t>Representa el objeto bajo construcción</a:t>
            </a:r>
          </a:p>
          <a:p>
            <a:pPr lvl="2"/>
            <a:r>
              <a:rPr lang="es-AR" sz="1500" dirty="0" smtClean="0"/>
              <a:t>Incluye clases que definen la partes constituidas, incluyendo interfaces para ensamblar las partes en el resultado final.</a:t>
            </a:r>
            <a:endParaRPr lang="es-AR" sz="1500" dirty="0"/>
          </a:p>
          <a:p>
            <a:r>
              <a:rPr lang="es-AR" dirty="0" smtClean="0"/>
              <a:t> </a:t>
            </a:r>
            <a:r>
              <a:rPr lang="es-AR" sz="2100" b="1" dirty="0" smtClean="0"/>
              <a:t>Colaboraciones</a:t>
            </a:r>
            <a:endParaRPr lang="es-AR" sz="2600" b="1" dirty="0"/>
          </a:p>
          <a:p>
            <a:pPr lvl="1"/>
            <a:r>
              <a:rPr lang="es-AR" sz="1700" dirty="0" smtClean="0"/>
              <a:t>El cliente crea al director y lo configura con lo que quiere construir</a:t>
            </a:r>
          </a:p>
          <a:p>
            <a:pPr lvl="1"/>
            <a:r>
              <a:rPr lang="es-AR" sz="1700" dirty="0" smtClean="0"/>
              <a:t>El director notifica al constructor cuales partes debe construir</a:t>
            </a:r>
          </a:p>
          <a:p>
            <a:pPr lvl="1"/>
            <a:r>
              <a:rPr lang="es-AR" sz="1700" dirty="0" smtClean="0"/>
              <a:t>El constructor maneja los pedidos y agrega las partes al producto</a:t>
            </a:r>
          </a:p>
          <a:p>
            <a:pPr lvl="1"/>
            <a:r>
              <a:rPr lang="es-AR" sz="1700" dirty="0" smtClean="0"/>
              <a:t>El cliente obtiene el producto</a:t>
            </a:r>
            <a:endParaRPr lang="es-AR" dirty="0" smtClean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91" y="2964031"/>
            <a:ext cx="4429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6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Builder</a:t>
            </a:r>
            <a:endParaRPr lang="es-AR" dirty="0"/>
          </a:p>
        </p:txBody>
      </p:sp>
      <p:pic>
        <p:nvPicPr>
          <p:cNvPr id="5124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9449"/>
            <a:ext cx="31813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3240360" cy="29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refactoring.guru/images/patterns/content/builder/buil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27241"/>
            <a:ext cx="3446106" cy="215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02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Adapter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70000" lnSpcReduction="20000"/>
          </a:bodyPr>
          <a:lstStyle/>
          <a:p>
            <a:r>
              <a:rPr lang="es-AR" sz="2200" b="1" dirty="0" smtClean="0"/>
              <a:t>Clasificación: </a:t>
            </a:r>
            <a:r>
              <a:rPr lang="es-AR" sz="2200" dirty="0" smtClean="0"/>
              <a:t>Estructurales</a:t>
            </a:r>
          </a:p>
          <a:p>
            <a:r>
              <a:rPr lang="es-AR" sz="2200" b="1" dirty="0" smtClean="0"/>
              <a:t>Intención: </a:t>
            </a:r>
            <a:r>
              <a:rPr lang="es-AR" sz="2000" dirty="0" smtClean="0"/>
              <a:t>El objetivo es convertir la interface de una clase existente en la interfaz esperada por los clientes también existentes de modo que puedan trabajar de manera continua. Se trata de conferir a una clase existente una nueva interfaz para responder a las necesidades de los clientes.</a:t>
            </a:r>
          </a:p>
          <a:p>
            <a:r>
              <a:rPr lang="es-AR" sz="2200" b="1" dirty="0" smtClean="0"/>
              <a:t>Conocido como</a:t>
            </a:r>
            <a:r>
              <a:rPr lang="es-AR" sz="2200" dirty="0" smtClean="0"/>
              <a:t>: </a:t>
            </a:r>
            <a:r>
              <a:rPr lang="es-AR" sz="2200" dirty="0" err="1" smtClean="0"/>
              <a:t>Wrapper</a:t>
            </a:r>
            <a:endParaRPr lang="es-AR" sz="2200" dirty="0"/>
          </a:p>
          <a:p>
            <a:r>
              <a:rPr lang="es-AR" sz="2200" b="1" dirty="0" smtClean="0"/>
              <a:t>Aplicación</a:t>
            </a:r>
          </a:p>
          <a:p>
            <a:pPr lvl="1"/>
            <a:r>
              <a:rPr lang="es-AR" sz="1700" dirty="0" smtClean="0"/>
              <a:t>Se utiliza en los siguientes casos</a:t>
            </a:r>
          </a:p>
          <a:p>
            <a:pPr lvl="2"/>
            <a:r>
              <a:rPr lang="es-AR" sz="1500" dirty="0" smtClean="0"/>
              <a:t>Para integrar en el sistema un objeto cuya interfaz no se corresponde con la interfaz requerida en el interior del este sistema</a:t>
            </a:r>
          </a:p>
          <a:p>
            <a:pPr lvl="2"/>
            <a:r>
              <a:rPr lang="es-AR" sz="1500" dirty="0" smtClean="0"/>
              <a:t>Para proveer interfaces múltiples a un objeto en su etapa de diseño</a:t>
            </a:r>
          </a:p>
          <a:p>
            <a:r>
              <a:rPr lang="es-AR" sz="2200" b="1" dirty="0" smtClean="0"/>
              <a:t>Estructura</a:t>
            </a:r>
          </a:p>
          <a:p>
            <a:endParaRPr lang="es-AR" sz="2200" b="1" dirty="0"/>
          </a:p>
          <a:p>
            <a:endParaRPr lang="es-AR" sz="2200" b="1" dirty="0" smtClean="0"/>
          </a:p>
          <a:p>
            <a:pPr marL="0" indent="0">
              <a:buNone/>
            </a:pPr>
            <a:endParaRPr lang="es-AR" sz="2200" b="1" dirty="0" smtClean="0"/>
          </a:p>
          <a:p>
            <a:endParaRPr lang="es-AR" sz="2200" b="1" dirty="0"/>
          </a:p>
          <a:p>
            <a:endParaRPr lang="es-AR" sz="2200" b="1" dirty="0" smtClean="0"/>
          </a:p>
          <a:p>
            <a:r>
              <a:rPr lang="es-AR" sz="2200" b="1" dirty="0" smtClean="0"/>
              <a:t>Participantes</a:t>
            </a:r>
          </a:p>
          <a:p>
            <a:pPr lvl="1"/>
            <a:r>
              <a:rPr lang="es-AR" sz="1700" b="1" dirty="0" smtClean="0"/>
              <a:t>Target: </a:t>
            </a:r>
            <a:r>
              <a:rPr lang="es-AR" sz="1700" dirty="0" smtClean="0"/>
              <a:t>provee la interface que el Client utiliza.</a:t>
            </a:r>
          </a:p>
          <a:p>
            <a:pPr lvl="1"/>
            <a:r>
              <a:rPr lang="es-AR" sz="1700" b="1" dirty="0" smtClean="0"/>
              <a:t>Client</a:t>
            </a:r>
            <a:r>
              <a:rPr lang="es-AR" sz="1700" dirty="0" smtClean="0"/>
              <a:t>:  Interactúa con los objetos respondiendo a la interfaz</a:t>
            </a:r>
          </a:p>
          <a:p>
            <a:pPr lvl="1"/>
            <a:r>
              <a:rPr lang="es-AR" sz="1700" b="1" dirty="0" smtClean="0"/>
              <a:t>Adapter: </a:t>
            </a:r>
            <a:r>
              <a:rPr lang="es-AR" sz="1700" dirty="0" smtClean="0"/>
              <a:t> Implementa los métodos de Target invocando los métodos de </a:t>
            </a:r>
            <a:r>
              <a:rPr lang="es-AR" sz="1700" dirty="0" err="1" smtClean="0"/>
              <a:t>Adaptee</a:t>
            </a:r>
            <a:endParaRPr lang="es-AR" sz="1500" dirty="0" smtClean="0"/>
          </a:p>
          <a:p>
            <a:pPr lvl="1"/>
            <a:r>
              <a:rPr lang="es-AR" sz="1700" b="1" dirty="0" err="1" smtClean="0"/>
              <a:t>Adaptee</a:t>
            </a:r>
            <a:r>
              <a:rPr lang="es-AR" sz="1700" b="1" dirty="0" smtClean="0"/>
              <a:t>:  </a:t>
            </a:r>
            <a:r>
              <a:rPr lang="es-AR" sz="1700" dirty="0" smtClean="0"/>
              <a:t>Incluye el objeto cuya interface a sido Adaptada</a:t>
            </a:r>
            <a:endParaRPr lang="es-AR" sz="1500" dirty="0"/>
          </a:p>
          <a:p>
            <a:r>
              <a:rPr lang="es-AR" dirty="0" smtClean="0"/>
              <a:t> </a:t>
            </a:r>
            <a:r>
              <a:rPr lang="es-AR" sz="2100" b="1" dirty="0" smtClean="0"/>
              <a:t>Colaboraciones</a:t>
            </a:r>
            <a:endParaRPr lang="es-AR" sz="2600" b="1" dirty="0"/>
          </a:p>
          <a:p>
            <a:pPr lvl="1"/>
            <a:r>
              <a:rPr lang="es-AR" sz="1700" dirty="0" smtClean="0"/>
              <a:t>El cliente invoca los métodos de Adapter</a:t>
            </a:r>
            <a:endParaRPr lang="es-AR" sz="1700" dirty="0"/>
          </a:p>
          <a:p>
            <a:pPr lvl="1"/>
            <a:r>
              <a:rPr lang="es-AR" sz="1700" dirty="0" smtClean="0"/>
              <a:t>Adapter invoca los métodos correspondientes en </a:t>
            </a:r>
            <a:r>
              <a:rPr lang="es-AR" sz="1700" dirty="0" err="1" smtClean="0"/>
              <a:t>Adaptee</a:t>
            </a:r>
            <a:endParaRPr lang="es-AR" dirty="0" smtClean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39782"/>
            <a:ext cx="3395861" cy="122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Adapter</a:t>
            </a:r>
            <a:endParaRPr lang="es-AR" dirty="0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7"/>
            <a:ext cx="43499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refactoring.guru/images/patterns/content/adapter/adap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2"/>
            <a:ext cx="4252595" cy="26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83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Proxy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77500" lnSpcReduction="20000"/>
          </a:bodyPr>
          <a:lstStyle/>
          <a:p>
            <a:r>
              <a:rPr lang="es-AR" sz="2200" b="1" dirty="0" smtClean="0"/>
              <a:t>Clasificación: </a:t>
            </a:r>
            <a:r>
              <a:rPr lang="es-AR" sz="2200" dirty="0" smtClean="0"/>
              <a:t>Estructurales</a:t>
            </a:r>
          </a:p>
          <a:p>
            <a:r>
              <a:rPr lang="es-AR" sz="2200" b="1" dirty="0" smtClean="0"/>
              <a:t>Intención: </a:t>
            </a:r>
            <a:r>
              <a:rPr lang="es-AR" sz="2000" dirty="0" smtClean="0"/>
              <a:t>Tiene como objetivo el diseño de un objeto que sustituye a otro objeto y que controla su acceso</a:t>
            </a:r>
          </a:p>
          <a:p>
            <a:r>
              <a:rPr lang="es-AR" sz="2200" b="1" dirty="0" smtClean="0"/>
              <a:t>Conocido como</a:t>
            </a:r>
            <a:r>
              <a:rPr lang="es-AR" sz="2200" dirty="0" smtClean="0"/>
              <a:t>: </a:t>
            </a:r>
            <a:r>
              <a:rPr lang="es-AR" sz="2200" dirty="0" err="1" smtClean="0"/>
              <a:t>Surrogate</a:t>
            </a:r>
            <a:endParaRPr lang="es-AR" sz="2200" dirty="0"/>
          </a:p>
          <a:p>
            <a:r>
              <a:rPr lang="es-AR" sz="2200" b="1" dirty="0" smtClean="0"/>
              <a:t>Aplicación</a:t>
            </a:r>
          </a:p>
          <a:p>
            <a:pPr lvl="1"/>
            <a:r>
              <a:rPr lang="es-AR" sz="1700" dirty="0" smtClean="0"/>
              <a:t>Son muy utilizados en la POO, existen varios tipos</a:t>
            </a:r>
          </a:p>
          <a:p>
            <a:pPr lvl="2"/>
            <a:r>
              <a:rPr lang="es-AR" sz="1300" dirty="0" smtClean="0"/>
              <a:t>Proxy virtual: crea objetos costosos </a:t>
            </a:r>
            <a:r>
              <a:rPr lang="es-AR" sz="1300" dirty="0" err="1" smtClean="0"/>
              <a:t>on</a:t>
            </a:r>
            <a:r>
              <a:rPr lang="es-AR" sz="1300" dirty="0" smtClean="0"/>
              <a:t> </a:t>
            </a:r>
            <a:r>
              <a:rPr lang="es-AR" sz="1300" dirty="0" err="1" smtClean="0"/>
              <a:t>demand</a:t>
            </a:r>
            <a:r>
              <a:rPr lang="es-AR" sz="1300" dirty="0" smtClean="0"/>
              <a:t>. Por ejemplo para imágenes, representa la imagen en el resto del sistema y solo la crea cuando necesita verla.</a:t>
            </a:r>
          </a:p>
          <a:p>
            <a:pPr lvl="2"/>
            <a:r>
              <a:rPr lang="es-AR" sz="1300" dirty="0" smtClean="0"/>
              <a:t>Proxy remoto: provee una representación local de objetos remotos.</a:t>
            </a:r>
          </a:p>
          <a:p>
            <a:pPr lvl="2"/>
            <a:r>
              <a:rPr lang="es-AR" sz="1300" dirty="0" smtClean="0"/>
              <a:t>Proxy de protección: permite controla el acceso a un objeto, por ejemplo mediante técnicas de autenticación.</a:t>
            </a:r>
          </a:p>
          <a:p>
            <a:r>
              <a:rPr lang="es-AR" sz="2200" b="1" dirty="0" smtClean="0"/>
              <a:t>Estructura</a:t>
            </a:r>
          </a:p>
          <a:p>
            <a:endParaRPr lang="es-AR" sz="2200" b="1" dirty="0"/>
          </a:p>
          <a:p>
            <a:endParaRPr lang="es-AR" sz="2200" b="1" dirty="0" smtClean="0"/>
          </a:p>
          <a:p>
            <a:pPr marL="0" indent="0">
              <a:buNone/>
            </a:pPr>
            <a:endParaRPr lang="es-AR" sz="2200" b="1" dirty="0" smtClean="0"/>
          </a:p>
          <a:p>
            <a:endParaRPr lang="es-AR" sz="2200" b="1" dirty="0"/>
          </a:p>
          <a:p>
            <a:endParaRPr lang="es-AR" sz="2200" b="1" dirty="0" smtClean="0"/>
          </a:p>
          <a:p>
            <a:r>
              <a:rPr lang="es-AR" sz="2200" b="1" dirty="0" smtClean="0"/>
              <a:t>Participantes</a:t>
            </a:r>
          </a:p>
          <a:p>
            <a:pPr lvl="1"/>
            <a:r>
              <a:rPr lang="es-AR" sz="1700" b="1" dirty="0" err="1" smtClean="0"/>
              <a:t>Subject</a:t>
            </a:r>
            <a:r>
              <a:rPr lang="es-AR" sz="1700" b="1" dirty="0" smtClean="0"/>
              <a:t>: </a:t>
            </a:r>
            <a:r>
              <a:rPr lang="es-AR" sz="1700" dirty="0" smtClean="0"/>
              <a:t>interfaz común entre el Cliente y el objeto real.</a:t>
            </a:r>
          </a:p>
          <a:p>
            <a:pPr lvl="1"/>
            <a:r>
              <a:rPr lang="es-AR" sz="1700" b="1" dirty="0" err="1" smtClean="0"/>
              <a:t>RealSubject</a:t>
            </a:r>
            <a:r>
              <a:rPr lang="es-AR" sz="1700" dirty="0" smtClean="0"/>
              <a:t>:  Es el objeto que el proxy controla y representa.</a:t>
            </a:r>
          </a:p>
          <a:p>
            <a:pPr lvl="1"/>
            <a:r>
              <a:rPr lang="es-AR" sz="1700" b="1" dirty="0" smtClean="0"/>
              <a:t>Proxy: </a:t>
            </a:r>
            <a:r>
              <a:rPr lang="es-AR" sz="1700" dirty="0" smtClean="0"/>
              <a:t> </a:t>
            </a:r>
            <a:r>
              <a:rPr lang="es-AR" sz="1700" dirty="0"/>
              <a:t>es el objeto que se sustituye por el sujeto real. Posee una interfaz idéntica a este último. Se encarga de crear y de destruir al objeto real y de delegarle los mensajes,</a:t>
            </a:r>
          </a:p>
          <a:p>
            <a:r>
              <a:rPr lang="es-AR" dirty="0" smtClean="0"/>
              <a:t> </a:t>
            </a:r>
            <a:r>
              <a:rPr lang="es-AR" sz="2100" b="1" dirty="0" smtClean="0"/>
              <a:t>Colaboraciones</a:t>
            </a:r>
            <a:endParaRPr lang="es-AR" sz="2600" b="1" dirty="0" smtClean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34" y="3645024"/>
            <a:ext cx="3381003" cy="127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165304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34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Proxy</a:t>
            </a:r>
            <a:endParaRPr lang="es-AR" dirty="0"/>
          </a:p>
        </p:txBody>
      </p:sp>
      <p:pic>
        <p:nvPicPr>
          <p:cNvPr id="7170" name="Picture 2" descr="https://lig-membres.imag.fr/krakowia/Files/MW-Book/Chapters/Basic/Chapters/Basic/Figs/prox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410653" cy="279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sihui.io/wp-content/uploads/2018/01/img_5a4dc32163a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78448"/>
            <a:ext cx="3240360" cy="314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Chain of </a:t>
            </a:r>
            <a:r>
              <a:rPr lang="es-AR" dirty="0" err="1" smtClean="0"/>
              <a:t>Responsibility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494240"/>
          </a:xfrm>
        </p:spPr>
        <p:txBody>
          <a:bodyPr>
            <a:normAutofit fontScale="70000" lnSpcReduction="20000"/>
          </a:bodyPr>
          <a:lstStyle/>
          <a:p>
            <a:r>
              <a:rPr lang="es-AR" sz="2200" b="1" dirty="0" smtClean="0"/>
              <a:t>Clasificación: </a:t>
            </a:r>
            <a:r>
              <a:rPr lang="es-AR" sz="2200" dirty="0" smtClean="0"/>
              <a:t>Comportamiento</a:t>
            </a:r>
          </a:p>
          <a:p>
            <a:r>
              <a:rPr lang="es-AR" sz="2200" b="1" dirty="0" smtClean="0"/>
              <a:t>Intención: </a:t>
            </a:r>
            <a:r>
              <a:rPr lang="es-AR" sz="2000" dirty="0" smtClean="0"/>
              <a:t>Construye una cadena de objetos tal que si un objeto de la cadena no puede responder a la solicitud, puede transmitirla a su sucesor y así sucesivamente hasta que uno de los objetos de la cadena responde. </a:t>
            </a:r>
            <a:endParaRPr lang="es-AR" sz="2200" dirty="0"/>
          </a:p>
          <a:p>
            <a:r>
              <a:rPr lang="es-AR" sz="2200" b="1" dirty="0" smtClean="0"/>
              <a:t>Aplicación</a:t>
            </a:r>
          </a:p>
          <a:p>
            <a:pPr lvl="1"/>
            <a:r>
              <a:rPr lang="es-AR" sz="1700" dirty="0" smtClean="0"/>
              <a:t>Es utilizada en los siguientes casos</a:t>
            </a:r>
          </a:p>
          <a:p>
            <a:pPr lvl="2"/>
            <a:r>
              <a:rPr lang="es-AR" sz="1300" dirty="0" smtClean="0"/>
              <a:t>Una cadena de objetos gestiona una solicitud según un orden que se define dinámicamente</a:t>
            </a:r>
          </a:p>
          <a:p>
            <a:pPr lvl="2"/>
            <a:r>
              <a:rPr lang="es-AR" sz="1300" dirty="0" smtClean="0"/>
              <a:t>La forma en que una cadena de objetos gestiona una solicitud no tiene porque conocerse en sus clientes.</a:t>
            </a:r>
            <a:endParaRPr lang="es-AR" sz="1400" dirty="0" smtClean="0"/>
          </a:p>
          <a:p>
            <a:r>
              <a:rPr lang="es-AR" sz="2200" b="1" dirty="0" smtClean="0"/>
              <a:t>Estructura</a:t>
            </a:r>
          </a:p>
          <a:p>
            <a:endParaRPr lang="es-AR" sz="2200" b="1" dirty="0"/>
          </a:p>
          <a:p>
            <a:endParaRPr lang="es-AR" sz="2200" b="1" dirty="0" smtClean="0"/>
          </a:p>
          <a:p>
            <a:endParaRPr lang="es-AR" sz="2200" b="1" dirty="0"/>
          </a:p>
          <a:p>
            <a:endParaRPr lang="es-AR" sz="2200" b="1" dirty="0"/>
          </a:p>
          <a:p>
            <a:endParaRPr lang="es-AR" sz="2200" b="1" dirty="0" smtClean="0"/>
          </a:p>
          <a:p>
            <a:r>
              <a:rPr lang="es-AR" sz="2200" b="1" dirty="0" smtClean="0"/>
              <a:t>Participantes</a:t>
            </a:r>
          </a:p>
          <a:p>
            <a:pPr lvl="1"/>
            <a:r>
              <a:rPr lang="es-AR" sz="1700" b="1" dirty="0" smtClean="0"/>
              <a:t>Handler: </a:t>
            </a:r>
            <a:r>
              <a:rPr lang="es-AR" sz="1700" dirty="0" smtClean="0"/>
              <a:t>es una clase abstracta que implementa bajo la forma de una asociación la cadena de responsabilidad así como la interfaz de las solicitudes.</a:t>
            </a:r>
          </a:p>
          <a:p>
            <a:pPr lvl="1"/>
            <a:r>
              <a:rPr lang="es-AR" sz="1700" b="1" dirty="0" smtClean="0"/>
              <a:t>ConcreteHandler: </a:t>
            </a:r>
            <a:r>
              <a:rPr lang="es-AR" sz="1700" dirty="0" smtClean="0"/>
              <a:t> son las clases concretas que implementan el procesamiento de las solicitudes utilizando la cadena de responsabilidad si no puede procesarlas,</a:t>
            </a:r>
          </a:p>
          <a:p>
            <a:pPr lvl="1"/>
            <a:r>
              <a:rPr lang="es-AR" sz="1700" b="1" dirty="0" smtClean="0"/>
              <a:t>Client</a:t>
            </a:r>
            <a:r>
              <a:rPr lang="es-AR" sz="1700" dirty="0" smtClean="0"/>
              <a:t>: inicia la solicitud inicial en un objeto de una de las clases ConcreteHandler</a:t>
            </a:r>
            <a:endParaRPr lang="es-AR" sz="1700" dirty="0"/>
          </a:p>
          <a:p>
            <a:r>
              <a:rPr lang="es-AR" dirty="0" smtClean="0"/>
              <a:t> </a:t>
            </a:r>
            <a:r>
              <a:rPr lang="es-AR" sz="2100" b="1" dirty="0" smtClean="0"/>
              <a:t>Colaboraciones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4" y="3068960"/>
            <a:ext cx="3314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733256"/>
            <a:ext cx="3838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85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Chain of </a:t>
            </a:r>
            <a:r>
              <a:rPr lang="es-AR" dirty="0" err="1" smtClean="0"/>
              <a:t>Responsibility</a:t>
            </a:r>
            <a:endParaRPr lang="es-AR" dirty="0"/>
          </a:p>
        </p:txBody>
      </p:sp>
      <p:pic>
        <p:nvPicPr>
          <p:cNvPr id="8194" name="Picture 2" descr="https://reactiveprogramming.io/books/patterns/img/patterns-articles/chain-responsability-seque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68552" cy="249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codenuclear.com/wp-content/uploads/2017/11/chain_of_responsiblity_with_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5459760" cy="2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Tipos de patrones</a:t>
            </a:r>
          </a:p>
          <a:p>
            <a:pPr lvl="1"/>
            <a:r>
              <a:rPr lang="es-AR" dirty="0" smtClean="0"/>
              <a:t>Creacionales </a:t>
            </a:r>
          </a:p>
          <a:p>
            <a:pPr lvl="3"/>
            <a:r>
              <a:rPr lang="es-AR" sz="2100" dirty="0" err="1"/>
              <a:t>Builder</a:t>
            </a:r>
            <a:r>
              <a:rPr lang="es-AR" sz="2100" dirty="0"/>
              <a:t>: permite separar la construcción de objetos complejos de su implementación de modo que un cliente pueda crear estos objetos complejos con implementaciones diferentes.</a:t>
            </a:r>
          </a:p>
          <a:p>
            <a:pPr lvl="3"/>
            <a:r>
              <a:rPr lang="es-AR" dirty="0" smtClean="0"/>
              <a:t>Factory Method: provee un método abstracto de creación de un objeto delegando en las subclases concretas la creación efectiva.</a:t>
            </a:r>
          </a:p>
          <a:p>
            <a:pPr lvl="3"/>
            <a:r>
              <a:rPr lang="es-AR" dirty="0" smtClean="0"/>
              <a:t>Singleton: permite asegurar que de una clase concreta exista una instancia y proporciona un método único que la devuelve</a:t>
            </a:r>
          </a:p>
          <a:p>
            <a:pPr lvl="1"/>
            <a:r>
              <a:rPr lang="es-AR" dirty="0" smtClean="0"/>
              <a:t>Estructurales </a:t>
            </a:r>
            <a:endParaRPr lang="es-AR" dirty="0"/>
          </a:p>
          <a:p>
            <a:pPr lvl="3"/>
            <a:r>
              <a:rPr lang="es-AR" dirty="0" smtClean="0"/>
              <a:t>Adapter: Tiene como objetivo convertir la interfaz de una clase existente en la interface esperada por los clientes existentes para que puedan trabajar de forma continua</a:t>
            </a:r>
          </a:p>
          <a:p>
            <a:pPr lvl="3"/>
            <a:r>
              <a:rPr lang="es-AR" dirty="0" smtClean="0"/>
              <a:t>Proxy: Construye un objeto que se substituye por otro objeto y que controla su acceso.</a:t>
            </a:r>
          </a:p>
          <a:p>
            <a:pPr lvl="1"/>
            <a:r>
              <a:rPr lang="es-AR" dirty="0" smtClean="0"/>
              <a:t>Comportamiento </a:t>
            </a:r>
            <a:endParaRPr lang="es-AR" dirty="0"/>
          </a:p>
          <a:p>
            <a:pPr lvl="3"/>
            <a:r>
              <a:rPr lang="es-AR" dirty="0"/>
              <a:t>Chain of </a:t>
            </a:r>
            <a:r>
              <a:rPr lang="es-AR" dirty="0" smtClean="0"/>
              <a:t>Responsability: crea una cadena de objetos tal que si un objeto se la cadena no puede responder a una petición, la transmita al siguiente hasta que uno de ellos responda. </a:t>
            </a:r>
          </a:p>
          <a:p>
            <a:pPr lvl="3"/>
            <a:r>
              <a:rPr lang="es-AR" dirty="0" smtClean="0"/>
              <a:t>State: Permite a un objeto a adaptar su comportamiento en función de su estado interno</a:t>
            </a:r>
            <a:endParaRPr lang="es-AR" dirty="0"/>
          </a:p>
          <a:p>
            <a:pPr lvl="3"/>
            <a:r>
              <a:rPr lang="es-AR" dirty="0" smtClean="0"/>
              <a:t>Strategy: </a:t>
            </a:r>
            <a:r>
              <a:rPr lang="es-AR" dirty="0"/>
              <a:t>Adaptar el comportamiento y los algoritmos de un objeto en función de una necesidad sin cambiar las interacciones de este objeto con los clientes</a:t>
            </a:r>
            <a:r>
              <a:rPr lang="es-AR" dirty="0" smtClean="0"/>
              <a:t>.</a:t>
            </a:r>
            <a:endParaRPr lang="es-AR" dirty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83287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Singleton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85000" lnSpcReduction="20000"/>
          </a:bodyPr>
          <a:lstStyle/>
          <a:p>
            <a:r>
              <a:rPr lang="es-AR" sz="2200" b="1" dirty="0" smtClean="0"/>
              <a:t>Clasificación: </a:t>
            </a:r>
            <a:r>
              <a:rPr lang="es-AR" sz="2200" dirty="0" smtClean="0"/>
              <a:t>Creacional</a:t>
            </a:r>
          </a:p>
          <a:p>
            <a:r>
              <a:rPr lang="es-AR" sz="2200" b="1" dirty="0" smtClean="0"/>
              <a:t>Intención: </a:t>
            </a:r>
            <a:r>
              <a:rPr lang="es-AR" sz="2200" dirty="0" smtClean="0"/>
              <a:t>Asegurarse que la clase solo tenga una instancia, y proveer un acceso global a ella.</a:t>
            </a:r>
          </a:p>
          <a:p>
            <a:r>
              <a:rPr lang="es-AR" sz="2200" b="1" dirty="0" smtClean="0"/>
              <a:t> Aplicación</a:t>
            </a:r>
          </a:p>
          <a:p>
            <a:pPr lvl="1"/>
            <a:r>
              <a:rPr lang="es-AR" sz="1700" dirty="0" smtClean="0"/>
              <a:t>Se utiliza en los siguientes casos</a:t>
            </a:r>
          </a:p>
          <a:p>
            <a:pPr lvl="2"/>
            <a:r>
              <a:rPr lang="es-AR" sz="1500" dirty="0" smtClean="0"/>
              <a:t>Solo debe existir una instancia de una clase</a:t>
            </a:r>
          </a:p>
          <a:p>
            <a:pPr lvl="2"/>
            <a:r>
              <a:rPr lang="es-AR" sz="1500" dirty="0" smtClean="0"/>
              <a:t>Esta instancia solo debe estar accesible mediante un método de clase</a:t>
            </a:r>
          </a:p>
          <a:p>
            <a:r>
              <a:rPr lang="es-AR" sz="2200" b="1" dirty="0" smtClean="0"/>
              <a:t>Estructura</a:t>
            </a:r>
          </a:p>
          <a:p>
            <a:endParaRPr lang="es-AR" sz="2200" b="1" dirty="0"/>
          </a:p>
          <a:p>
            <a:endParaRPr lang="es-AR" sz="2200" b="1" dirty="0" smtClean="0"/>
          </a:p>
          <a:p>
            <a:endParaRPr lang="es-AR" sz="2200" b="1" dirty="0" smtClean="0"/>
          </a:p>
          <a:p>
            <a:endParaRPr lang="es-AR" sz="2200" b="1" dirty="0"/>
          </a:p>
          <a:p>
            <a:endParaRPr lang="es-AR" sz="2200" b="1" dirty="0" smtClean="0"/>
          </a:p>
          <a:p>
            <a:r>
              <a:rPr lang="es-AR" sz="2200" b="1" dirty="0" smtClean="0"/>
              <a:t>Participantes</a:t>
            </a:r>
          </a:p>
          <a:p>
            <a:pPr lvl="1"/>
            <a:r>
              <a:rPr lang="es-AR" sz="1700" b="1" dirty="0" smtClean="0"/>
              <a:t>Singleton</a:t>
            </a:r>
          </a:p>
          <a:p>
            <a:pPr lvl="2"/>
            <a:r>
              <a:rPr lang="es-AR" sz="1500" dirty="0" smtClean="0"/>
              <a:t>Define una método que permite al cliente acceder a su única instancia. </a:t>
            </a:r>
          </a:p>
          <a:p>
            <a:pPr lvl="2"/>
            <a:r>
              <a:rPr lang="es-AR" sz="1500" dirty="0" smtClean="0"/>
              <a:t>Es responsable de crear su única instancia</a:t>
            </a:r>
          </a:p>
          <a:p>
            <a:r>
              <a:rPr lang="es-AR" sz="2100" b="1" dirty="0"/>
              <a:t>Colaboraciones:</a:t>
            </a:r>
          </a:p>
          <a:p>
            <a:pPr lvl="1"/>
            <a:r>
              <a:rPr lang="es-AR" sz="1700" dirty="0"/>
              <a:t>Cada cliente de la clase Singleton accede a la instancia mediante el método de clase. No puede crear nuevas instancias utilizando el operado habitual de instanciación, que esta bloqueado.</a:t>
            </a:r>
          </a:p>
          <a:p>
            <a:pPr marL="0" indent="0">
              <a:buNone/>
            </a:pPr>
            <a:endParaRPr lang="es-AR" b="1" dirty="0" smtClean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97" y="3501008"/>
            <a:ext cx="3248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2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Singleton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b="1" dirty="0" smtClean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4" name="Picture 2" descr="https://reactiveprogramming.io/books/patterns/img/patterns-articles/singleton-seque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32" y="3429000"/>
            <a:ext cx="413798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xperto.dev/wp-content/uploads/2019/04/java-singleton-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75169"/>
            <a:ext cx="3716105" cy="22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56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Strategy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62500" lnSpcReduction="20000"/>
          </a:bodyPr>
          <a:lstStyle/>
          <a:p>
            <a:r>
              <a:rPr lang="es-AR" sz="2200" b="1" dirty="0" smtClean="0"/>
              <a:t>Clasificación: </a:t>
            </a:r>
            <a:r>
              <a:rPr lang="es-AR" sz="2200" dirty="0" smtClean="0"/>
              <a:t>Comportamiento</a:t>
            </a:r>
          </a:p>
          <a:p>
            <a:r>
              <a:rPr lang="es-AR" sz="2200" b="1" dirty="0" smtClean="0"/>
              <a:t>Intención: </a:t>
            </a:r>
            <a:r>
              <a:rPr lang="es-AR" sz="2200" dirty="0" smtClean="0"/>
              <a:t>Adaptar el comportamiento y los algoritmos de un objeto en función de una necesidad sin cambiar las interacciones de este objeto con los clientes.</a:t>
            </a:r>
            <a:endParaRPr lang="es-AR" sz="2200" b="1" dirty="0" smtClean="0"/>
          </a:p>
          <a:p>
            <a:r>
              <a:rPr lang="es-AR" sz="2200" b="1" dirty="0" smtClean="0"/>
              <a:t>Conocido como: </a:t>
            </a:r>
            <a:r>
              <a:rPr lang="es-AR" sz="2200" dirty="0" err="1" smtClean="0"/>
              <a:t>Policy</a:t>
            </a:r>
            <a:endParaRPr lang="es-AR" sz="2200" dirty="0" smtClean="0"/>
          </a:p>
          <a:p>
            <a:r>
              <a:rPr lang="es-AR" sz="2200" b="1" dirty="0" smtClean="0"/>
              <a:t>Aplicación</a:t>
            </a:r>
          </a:p>
          <a:p>
            <a:pPr lvl="1"/>
            <a:r>
              <a:rPr lang="es-AR" sz="1700" dirty="0" smtClean="0"/>
              <a:t>Se utiliza en los siguientes casos</a:t>
            </a:r>
          </a:p>
          <a:p>
            <a:pPr lvl="2"/>
            <a:r>
              <a:rPr lang="es-AR" sz="1500" dirty="0" smtClean="0"/>
              <a:t>El comportamiento de una clase puede estar implementado mediante distintos algoritmos siendo alguno de ellos mas eficaz en términos de ejecución o consumo de memoria o incluso contener mecanismos de decisión.</a:t>
            </a:r>
          </a:p>
          <a:p>
            <a:pPr lvl="2"/>
            <a:r>
              <a:rPr lang="es-AR" sz="1500" dirty="0" smtClean="0"/>
              <a:t>La implementación de la elección del algoritmo mediante instrucciones condicionales se vuelve demasiado compleja</a:t>
            </a:r>
          </a:p>
          <a:p>
            <a:pPr lvl="2"/>
            <a:r>
              <a:rPr lang="es-AR" sz="1500" dirty="0" smtClean="0"/>
              <a:t>Un sistema posee numerosas clases idénticas salvo una parte correspondiente al comportamiento</a:t>
            </a:r>
          </a:p>
          <a:p>
            <a:r>
              <a:rPr lang="es-AR" sz="2200" b="1" dirty="0" smtClean="0"/>
              <a:t>Estructura</a:t>
            </a:r>
          </a:p>
          <a:p>
            <a:endParaRPr lang="es-AR" sz="2200" b="1" dirty="0"/>
          </a:p>
          <a:p>
            <a:endParaRPr lang="es-AR" sz="2200" b="1" dirty="0" smtClean="0"/>
          </a:p>
          <a:p>
            <a:pPr marL="0" indent="0">
              <a:buNone/>
            </a:pPr>
            <a:endParaRPr lang="es-AR" sz="2200" b="1" dirty="0" smtClean="0"/>
          </a:p>
          <a:p>
            <a:endParaRPr lang="es-AR" sz="2200" b="1" dirty="0" smtClean="0"/>
          </a:p>
          <a:p>
            <a:endParaRPr lang="es-AR" sz="2200" b="1" dirty="0"/>
          </a:p>
          <a:p>
            <a:endParaRPr lang="es-AR" sz="2200" b="1" dirty="0" smtClean="0"/>
          </a:p>
          <a:p>
            <a:r>
              <a:rPr lang="es-AR" sz="2200" b="1" dirty="0" smtClean="0"/>
              <a:t>Participantes</a:t>
            </a:r>
          </a:p>
          <a:p>
            <a:pPr lvl="1"/>
            <a:r>
              <a:rPr lang="es-AR" sz="1700" b="1" dirty="0" smtClean="0"/>
              <a:t>Strategy: </a:t>
            </a:r>
            <a:r>
              <a:rPr lang="es-AR" sz="1700" dirty="0" smtClean="0"/>
              <a:t>declara una interface común para todos los algoritmos soportados. Context usa esta interface para llamar al algoritmo definido por ConcreteStrategy.</a:t>
            </a:r>
          </a:p>
          <a:p>
            <a:pPr lvl="1"/>
            <a:r>
              <a:rPr lang="es-AR" sz="1700" b="1" dirty="0" smtClean="0"/>
              <a:t>ConcreteStrategy</a:t>
            </a:r>
            <a:r>
              <a:rPr lang="es-AR" sz="1700" dirty="0" smtClean="0"/>
              <a:t>: implementa el algoritmo usando la interface Strategy.</a:t>
            </a:r>
          </a:p>
          <a:p>
            <a:pPr lvl="1"/>
            <a:r>
              <a:rPr lang="es-AR" sz="1700" b="1" dirty="0" smtClean="0"/>
              <a:t>Context:</a:t>
            </a:r>
            <a:r>
              <a:rPr lang="es-AR" sz="1700" dirty="0" smtClean="0"/>
              <a:t> </a:t>
            </a:r>
          </a:p>
          <a:p>
            <a:pPr lvl="2"/>
            <a:r>
              <a:rPr lang="es-AR" sz="1500" dirty="0" smtClean="0"/>
              <a:t>es configurado con un objeto ConcreteStrategy.</a:t>
            </a:r>
          </a:p>
          <a:p>
            <a:pPr lvl="2"/>
            <a:r>
              <a:rPr lang="es-AR" sz="1500" dirty="0" smtClean="0"/>
              <a:t>Mantiene la referencia de  a un objeto Strategy.</a:t>
            </a:r>
          </a:p>
          <a:p>
            <a:pPr lvl="2"/>
            <a:r>
              <a:rPr lang="es-AR" sz="1500" dirty="0" smtClean="0"/>
              <a:t>Puede </a:t>
            </a:r>
            <a:r>
              <a:rPr lang="es-AR" sz="1500" dirty="0" err="1" smtClean="0"/>
              <a:t>difinir</a:t>
            </a:r>
            <a:r>
              <a:rPr lang="es-AR" sz="1500" dirty="0" smtClean="0"/>
              <a:t> una interface que permite que se accedan a los datos de  Strategy.</a:t>
            </a:r>
          </a:p>
          <a:p>
            <a:r>
              <a:rPr lang="es-AR" dirty="0" smtClean="0"/>
              <a:t> </a:t>
            </a:r>
            <a:r>
              <a:rPr lang="es-AR" sz="2200" b="1" dirty="0"/>
              <a:t>Colaboraciones</a:t>
            </a:r>
            <a:r>
              <a:rPr lang="es-AR" sz="2800" b="1" dirty="0" smtClean="0"/>
              <a:t>:</a:t>
            </a:r>
            <a:endParaRPr lang="es-AR" sz="2600" b="1" dirty="0"/>
          </a:p>
          <a:p>
            <a:pPr lvl="1"/>
            <a:r>
              <a:rPr lang="es-AR" sz="1700" dirty="0" smtClean="0"/>
              <a:t>Strategy </a:t>
            </a:r>
            <a:r>
              <a:rPr lang="es-AR" sz="1700" dirty="0"/>
              <a:t> </a:t>
            </a:r>
            <a:r>
              <a:rPr lang="es-AR" sz="1700" dirty="0" smtClean="0"/>
              <a:t>y Context interactúan para implementar el algoritmo.</a:t>
            </a:r>
          </a:p>
          <a:p>
            <a:pPr lvl="1"/>
            <a:r>
              <a:rPr lang="es-AR" sz="1700" dirty="0" smtClean="0"/>
              <a:t>Context enviar las peticiones del cliente a Strategy</a:t>
            </a:r>
            <a:endParaRPr lang="es-AR" b="1" dirty="0" smtClean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39" y="3429000"/>
            <a:ext cx="42291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8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Strategy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2052" name="Picture 4" descr="https://codigolinea.com/wp-content/uploads/2015/03/Strategy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34099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24" y="3501008"/>
            <a:ext cx="4403208" cy="297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4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Factory Method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62500" lnSpcReduction="20000"/>
          </a:bodyPr>
          <a:lstStyle/>
          <a:p>
            <a:r>
              <a:rPr lang="es-AR" sz="2200" b="1" dirty="0" smtClean="0"/>
              <a:t>Clasificación: </a:t>
            </a:r>
            <a:r>
              <a:rPr lang="es-AR" sz="2200" dirty="0" smtClean="0"/>
              <a:t>Creacional</a:t>
            </a:r>
          </a:p>
          <a:p>
            <a:r>
              <a:rPr lang="es-AR" sz="2200" b="1" dirty="0" smtClean="0"/>
              <a:t>Intención: </a:t>
            </a:r>
            <a:r>
              <a:rPr lang="es-AR" sz="2200" dirty="0"/>
              <a:t>provee un método abstracto de creación de un objeto delegando en las subclases concretas la creación efectiva. </a:t>
            </a:r>
            <a:endParaRPr lang="es-AR" sz="2200" dirty="0" smtClean="0"/>
          </a:p>
          <a:p>
            <a:r>
              <a:rPr lang="es-AR" sz="2200" b="1" dirty="0" smtClean="0"/>
              <a:t>Conocido como: </a:t>
            </a:r>
            <a:r>
              <a:rPr lang="es-AR" sz="2200" dirty="0" smtClean="0"/>
              <a:t>Virtual Constructor</a:t>
            </a:r>
          </a:p>
          <a:p>
            <a:r>
              <a:rPr lang="es-AR" sz="2200" b="1" dirty="0" smtClean="0"/>
              <a:t>Aplicación</a:t>
            </a:r>
          </a:p>
          <a:p>
            <a:pPr lvl="1"/>
            <a:r>
              <a:rPr lang="es-AR" sz="1700" dirty="0" smtClean="0"/>
              <a:t>Se utiliza en los siguientes casos</a:t>
            </a:r>
          </a:p>
          <a:p>
            <a:pPr lvl="2"/>
            <a:r>
              <a:rPr lang="es-AR" sz="1500" dirty="0" smtClean="0"/>
              <a:t>Una clase no puede anticipar la clase del objeto que debe crear</a:t>
            </a:r>
          </a:p>
          <a:p>
            <a:pPr lvl="2"/>
            <a:r>
              <a:rPr lang="es-AR" sz="1500" dirty="0" smtClean="0"/>
              <a:t>Una clase quiere que una subclase especifiquen los objetos que crea</a:t>
            </a:r>
          </a:p>
          <a:p>
            <a:pPr lvl="2"/>
            <a:r>
              <a:rPr lang="es-AR" sz="1500" dirty="0" smtClean="0"/>
              <a:t>Las clases delegan la responsabilidad a una o varias subclases auxiliares, y quieres  localizar el conocimiento de que auxiliar es el delegado.</a:t>
            </a:r>
          </a:p>
          <a:p>
            <a:r>
              <a:rPr lang="es-AR" sz="2200" b="1" dirty="0" smtClean="0"/>
              <a:t>Estructura</a:t>
            </a:r>
          </a:p>
          <a:p>
            <a:endParaRPr lang="es-AR" sz="2200" b="1" dirty="0"/>
          </a:p>
          <a:p>
            <a:endParaRPr lang="es-AR" sz="2200" b="1" dirty="0" smtClean="0"/>
          </a:p>
          <a:p>
            <a:pPr marL="0" indent="0">
              <a:buNone/>
            </a:pPr>
            <a:endParaRPr lang="es-AR" sz="2200" b="1" dirty="0" smtClean="0"/>
          </a:p>
          <a:p>
            <a:endParaRPr lang="es-AR" sz="2200" b="1" dirty="0" smtClean="0"/>
          </a:p>
          <a:p>
            <a:endParaRPr lang="es-AR" sz="2200" b="1" dirty="0"/>
          </a:p>
          <a:p>
            <a:endParaRPr lang="es-AR" sz="2200" b="1" dirty="0" smtClean="0"/>
          </a:p>
          <a:p>
            <a:r>
              <a:rPr lang="es-AR" sz="2200" b="1" dirty="0" smtClean="0"/>
              <a:t>Participantes</a:t>
            </a:r>
          </a:p>
          <a:p>
            <a:pPr lvl="1"/>
            <a:r>
              <a:rPr lang="es-AR" sz="1700" b="1" dirty="0" smtClean="0"/>
              <a:t>Product: </a:t>
            </a:r>
            <a:r>
              <a:rPr lang="es-AR" sz="1700" dirty="0" smtClean="0"/>
              <a:t>define la interface de los objetos que crear el método factory.</a:t>
            </a:r>
          </a:p>
          <a:p>
            <a:pPr lvl="1"/>
            <a:r>
              <a:rPr lang="es-AR" sz="1700" b="1" dirty="0" smtClean="0"/>
              <a:t>ConcreteProduct</a:t>
            </a:r>
            <a:r>
              <a:rPr lang="es-AR" sz="1700" dirty="0" smtClean="0"/>
              <a:t>: implementa la interface Product</a:t>
            </a:r>
          </a:p>
          <a:p>
            <a:pPr lvl="1"/>
            <a:r>
              <a:rPr lang="es-AR" sz="1700" b="1" dirty="0" smtClean="0"/>
              <a:t>Creator:</a:t>
            </a:r>
            <a:r>
              <a:rPr lang="es-AR" sz="1700" dirty="0" smtClean="0"/>
              <a:t> </a:t>
            </a:r>
          </a:p>
          <a:p>
            <a:pPr lvl="2"/>
            <a:r>
              <a:rPr lang="es-AR" sz="1500" dirty="0" smtClean="0"/>
              <a:t>Declara el método factory, que retorna un objeto del tipo producto. Creator también puede definir una implementación por defecto que el método factory retorna</a:t>
            </a:r>
          </a:p>
          <a:p>
            <a:pPr lvl="2"/>
            <a:r>
              <a:rPr lang="es-AR" sz="1500" dirty="0" smtClean="0"/>
              <a:t>Puede llamar al método factory para crear el objeto Product</a:t>
            </a:r>
          </a:p>
          <a:p>
            <a:pPr lvl="1"/>
            <a:r>
              <a:rPr lang="es-AR" sz="1800" b="1" dirty="0"/>
              <a:t>ConreteCreator</a:t>
            </a:r>
            <a:r>
              <a:rPr lang="es-AR" dirty="0" smtClean="0"/>
              <a:t>: </a:t>
            </a:r>
            <a:r>
              <a:rPr lang="es-AR" sz="1800" dirty="0"/>
              <a:t>sobre escribe el </a:t>
            </a:r>
            <a:r>
              <a:rPr lang="es-AR" sz="1800" dirty="0" smtClean="0"/>
              <a:t>método </a:t>
            </a:r>
            <a:r>
              <a:rPr lang="es-AR" sz="1800" dirty="0"/>
              <a:t>factory de la </a:t>
            </a:r>
            <a:r>
              <a:rPr lang="es-AR" sz="1800" dirty="0" smtClean="0"/>
              <a:t>instancia </a:t>
            </a:r>
            <a:r>
              <a:rPr lang="es-AR" sz="1800" dirty="0"/>
              <a:t>de ConcreteProduct</a:t>
            </a:r>
          </a:p>
          <a:p>
            <a:r>
              <a:rPr lang="es-AR" dirty="0" smtClean="0"/>
              <a:t> </a:t>
            </a:r>
            <a:r>
              <a:rPr lang="es-AR" sz="2200" b="1" dirty="0"/>
              <a:t>Colaboraciones</a:t>
            </a:r>
            <a:r>
              <a:rPr lang="es-AR" sz="2800" b="1" dirty="0" smtClean="0"/>
              <a:t>:</a:t>
            </a:r>
            <a:endParaRPr lang="es-AR" sz="2600" b="1" dirty="0"/>
          </a:p>
          <a:p>
            <a:pPr lvl="1"/>
            <a:r>
              <a:rPr lang="es-AR" sz="1700" dirty="0" smtClean="0"/>
              <a:t>Creator delega en sus subclases la definición del método factory para que retorne la instancia apropiada de ConcreteProduct</a:t>
            </a:r>
            <a:endParaRPr lang="es-AR" b="1" dirty="0" smtClean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45339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87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Factory Method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52612"/>
            <a:ext cx="56388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71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Factory Method</a:t>
            </a:r>
            <a:endParaRPr lang="es-AR" dirty="0"/>
          </a:p>
        </p:txBody>
      </p:sp>
      <p:pic>
        <p:nvPicPr>
          <p:cNvPr id="3074" name="Picture 2" descr="Swift World: Design Patterns — Factory Method - SwiftWorld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388067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tory Method Design Pattern - Javapa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69959"/>
            <a:ext cx="3888432" cy="243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2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2198</TotalTime>
  <Words>1492</Words>
  <Application>Microsoft Office PowerPoint</Application>
  <PresentationFormat>Presentación en pantalla (4:3)</PresentationFormat>
  <Paragraphs>206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Civil</vt:lpstr>
      <vt:lpstr>Ing. de Software </vt:lpstr>
      <vt:lpstr>Patrones de diseño</vt:lpstr>
      <vt:lpstr>Singleton</vt:lpstr>
      <vt:lpstr>Singleton</vt:lpstr>
      <vt:lpstr>Strategy</vt:lpstr>
      <vt:lpstr>Strategy</vt:lpstr>
      <vt:lpstr>Factory Method</vt:lpstr>
      <vt:lpstr>Factory Method</vt:lpstr>
      <vt:lpstr>Factory Method</vt:lpstr>
      <vt:lpstr>State</vt:lpstr>
      <vt:lpstr>State</vt:lpstr>
      <vt:lpstr>Builder</vt:lpstr>
      <vt:lpstr>Builder</vt:lpstr>
      <vt:lpstr>Adapter</vt:lpstr>
      <vt:lpstr>Adapter</vt:lpstr>
      <vt:lpstr>Proxy</vt:lpstr>
      <vt:lpstr>Proxy</vt:lpstr>
      <vt:lpstr>Chain of Responsibility</vt:lpstr>
      <vt:lpstr>Chain of Responsibility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de Software</dc:title>
  <dc:creator>Darko</dc:creator>
  <cp:lastModifiedBy>Usuario de Windows</cp:lastModifiedBy>
  <cp:revision>83</cp:revision>
  <dcterms:created xsi:type="dcterms:W3CDTF">2020-03-20T16:42:01Z</dcterms:created>
  <dcterms:modified xsi:type="dcterms:W3CDTF">2020-04-26T23:50:59Z</dcterms:modified>
</cp:coreProperties>
</file>