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693400" cy="7561263"/>
  <p:notesSz cx="7053263" cy="9309100"/>
  <p:defaultTextStyle>
    <a:defPPr lvl="0">
      <a:defRPr lang="es-ES"/>
    </a:defPPr>
    <a:lvl1pPr lvl="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6636" lvl="1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3268" lvl="2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69907" lvl="3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6541" lvl="4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3178" lvl="5" algn="l" defTabSz="913268" rtl="0" eaLnBrk="1" latinLnBrk="0" hangingPunct="1">
      <a:defRPr u="sng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39814" lvl="6" algn="l" defTabSz="913268" rtl="0" eaLnBrk="1" latinLnBrk="0" hangingPunct="1">
      <a:defRPr u="sng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196449" lvl="7" algn="l" defTabSz="913268" rtl="0" eaLnBrk="1" latinLnBrk="0" hangingPunct="1">
      <a:defRPr u="sng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3084" lvl="8" algn="l" defTabSz="913268" rtl="0" eaLnBrk="1" latinLnBrk="0" hangingPunct="1">
      <a:defRPr u="sng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" d="100"/>
          <a:sy n="24" d="100"/>
        </p:scale>
        <p:origin x="10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9F1B08-F094-445E-8AD9-87372A244933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s-AR"/>
        </a:p>
      </dgm:t>
    </dgm:pt>
    <dgm:pt modelId="{2F551251-15BC-4E25-8A98-92C0179B944A}" type="pres">
      <dgm:prSet presAssocID="{199F1B08-F094-445E-8AD9-87372A2449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</dgm:ptLst>
  <dgm:cxnLst>
    <dgm:cxn modelId="{11201771-F40F-D54E-82AA-8C7124BA8879}" type="presOf" srcId="{199F1B08-F094-445E-8AD9-87372A244933}" destId="{2F551251-15BC-4E25-8A98-92C0179B944A}" srcOrd="0" destOrd="0" presId="urn:microsoft.com/office/officeart/2005/8/layout/vList2"/>
  </dgm:cxnLst>
  <dgm:bg>
    <a:noFill/>
    <a:effectLst>
      <a:glow rad="63500">
        <a:schemeClr val="accent2">
          <a:satMod val="175000"/>
          <a:alpha val="40000"/>
        </a:schemeClr>
      </a:glow>
      <a:outerShdw blurRad="50800" dist="38100" dir="13500000" algn="br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761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95625" y="1"/>
            <a:ext cx="3056414" cy="46761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BE079473-2251-4083-AD71-F15A8BBE2FB1}" type="datetimeFigureOut">
              <a:rPr lang="es-AR" smtClean="0"/>
              <a:t>6/5/2017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41492"/>
            <a:ext cx="3056414" cy="467609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95625" y="8841492"/>
            <a:ext cx="3056414" cy="467609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8E133D28-4897-434D-8410-C1620F43515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2128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56414" cy="467610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625" y="1"/>
            <a:ext cx="3056414" cy="467610"/>
          </a:xfrm>
          <a:prstGeom prst="rect">
            <a:avLst/>
          </a:prstGeom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53F1956-030E-479D-958A-F5DE8556CFB7}" type="datetimeFigureOut">
              <a:rPr lang="es-AR"/>
              <a:pPr/>
              <a:t>6/5/2017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4925" y="1163638"/>
            <a:ext cx="4443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s-AR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7"/>
            <a:ext cx="5642610" cy="3665457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1492"/>
            <a:ext cx="3056414" cy="467609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625" y="8841492"/>
            <a:ext cx="3056414" cy="467609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B65A8D-E852-4170-A7EA-C17E143ADE15}" type="slidenum">
              <a:rPr lang="es-AR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2798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663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326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69907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654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3178" algn="l" defTabSz="9132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39814" algn="l" defTabSz="9132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6449" algn="l" defTabSz="9132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3084" algn="l" defTabSz="913268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04925" y="1163638"/>
            <a:ext cx="4443413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Se refiere a la creación incremental de funcionalidad en un entorno incierto a partir del </a:t>
            </a:r>
            <a:r>
              <a:rPr lang="es-AR" b="1" smtClean="0">
                <a:ea typeface="ＭＳ Ｐゴシック" pitchFamily="34" charset="-128"/>
              </a:rPr>
              <a:t>aprendizaje colaborativo </a:t>
            </a:r>
            <a:r>
              <a:rPr lang="es-AR" smtClean="0">
                <a:ea typeface="ＭＳ Ｐゴシック" pitchFamily="34" charset="-128"/>
              </a:rPr>
              <a:t>entre las personas.</a:t>
            </a:r>
            <a:r>
              <a:rPr lang="es-AR" b="1" smtClean="0">
                <a:ea typeface="ＭＳ Ｐゴシック" pitchFamily="34" charset="-128"/>
              </a:rPr>
              <a:t> Y todo esto a un ritmo sostenible.</a:t>
            </a: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FCF891-B76F-4E88-8A5F-225D72C9F4AD}" type="slidenum">
              <a:rPr lang="es-AR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0260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65A8D-E852-4170-A7EA-C17E143ADE15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39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04925" y="1163638"/>
            <a:ext cx="4443413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Se refiere a la creación incremental de funcionalidad en un entorno incierto a partir del </a:t>
            </a:r>
            <a:r>
              <a:rPr lang="es-AR" b="1" smtClean="0">
                <a:ea typeface="ＭＳ Ｐゴシック" pitchFamily="34" charset="-128"/>
              </a:rPr>
              <a:t>aprendizaje colaborativo </a:t>
            </a:r>
            <a:r>
              <a:rPr lang="es-AR" smtClean="0">
                <a:ea typeface="ＭＳ Ｐゴシック" pitchFamily="34" charset="-128"/>
              </a:rPr>
              <a:t>entra las personas.</a:t>
            </a:r>
            <a:r>
              <a:rPr lang="es-AR" b="1" smtClean="0">
                <a:ea typeface="ＭＳ Ｐゴシック" pitchFamily="34" charset="-128"/>
              </a:rPr>
              <a:t> Y todo esto a un ritmo sostenible.</a:t>
            </a: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910D95-3097-4E26-840B-40CCB21CC850}" type="slidenum">
              <a:rPr lang="es-AR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064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04925" y="1163638"/>
            <a:ext cx="4443413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Firmantes del manifestó Agile: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b="1" smtClean="0">
                <a:ea typeface="ＭＳ Ｐゴシック" pitchFamily="34" charset="-128"/>
              </a:rPr>
              <a:t>Kent Beck: </a:t>
            </a:r>
            <a:r>
              <a:rPr lang="es-AR" smtClean="0">
                <a:ea typeface="ＭＳ Ｐゴシック" pitchFamily="34" charset="-128"/>
              </a:rPr>
              <a:t>creador de XP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b="1" smtClean="0">
                <a:ea typeface="ＭＳ Ｐゴシック" pitchFamily="34" charset="-128"/>
              </a:rPr>
              <a:t>Mike Beedle: </a:t>
            </a:r>
            <a:r>
              <a:rPr lang="es-AR" smtClean="0">
                <a:ea typeface="ＭＳ Ｐゴシック" pitchFamily="34" charset="-128"/>
              </a:rPr>
              <a:t>fundador y CEO de e-Architects Inc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b="1" smtClean="0">
                <a:ea typeface="ＭＳ Ｐゴシック" pitchFamily="34" charset="-128"/>
              </a:rPr>
              <a:t>Arie van Bennekum: </a:t>
            </a:r>
            <a:r>
              <a:rPr lang="es-AR" smtClean="0">
                <a:ea typeface="ＭＳ Ｐゴシック" pitchFamily="34" charset="-128"/>
              </a:rPr>
              <a:t>activamente involucrado con DSDM y el DSDM Consortium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b="1" smtClean="0">
                <a:ea typeface="ＭＳ Ｐゴシック" pitchFamily="34" charset="-128"/>
              </a:rPr>
              <a:t>Alistair Cockburn:</a:t>
            </a:r>
            <a:r>
              <a:rPr lang="es-AR" smtClean="0">
                <a:ea typeface="ＭＳ Ｐゴシック" pitchFamily="34" charset="-128"/>
              </a:rPr>
              <a:t> vinculado a las metodologias Crystal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Ward Cunningham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b="1" smtClean="0">
                <a:ea typeface="ＭＳ Ｐゴシック" pitchFamily="34" charset="-128"/>
              </a:rPr>
              <a:t>Martin Fowler: </a:t>
            </a:r>
            <a:r>
              <a:rPr lang="es-AR" smtClean="0">
                <a:ea typeface="ＭＳ Ｐゴシック" pitchFamily="34" charset="-128"/>
              </a:rPr>
              <a:t>especializado en análisis y diseño orientado a objetos, UML, patrones de diseño, y metodologías agiles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b="1" smtClean="0">
                <a:ea typeface="ＭＳ Ｐゴシック" pitchFamily="34" charset="-128"/>
              </a:rPr>
              <a:t>James Grenning: </a:t>
            </a:r>
            <a:r>
              <a:rPr lang="es-AR" smtClean="0">
                <a:ea typeface="ＭＳ Ｐゴシック" pitchFamily="34" charset="-128"/>
              </a:rPr>
              <a:t>creador del metodo de estimacion agil Planning Poker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Jim Highsmith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Andrew Hunt: autor del libro "The Pragmatic Programmer"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Ron Jeffries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Jon Kern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Brian Marick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Robert C. Martin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Steve Mellor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Ken Schwaber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Jeff Sutherland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Dave Thomas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Debe interpretarse como: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Visión tradicional del desarrollo de software: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	- mecánica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	- trabajo individual de un ingeniero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Enfoque ágil: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	- </a:t>
            </a:r>
            <a:r>
              <a:rPr lang="es-AR" b="1" smtClean="0">
                <a:ea typeface="ＭＳ Ｐゴシック" pitchFamily="34" charset="-128"/>
              </a:rPr>
              <a:t>trabajo de equipo, colaborativo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	- centrado en las personas.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En lugar de tener roles especializados entregando documentación a otros roles especializados, el foco está en la conversación entre ambos roles y en como los documentos la sustentan. El enfoque ágil pone un gran valor en </a:t>
            </a:r>
            <a:r>
              <a:rPr lang="es-AR" b="1" smtClean="0">
                <a:ea typeface="ＭＳ Ｐゴシック" pitchFamily="34" charset="-128"/>
              </a:rPr>
              <a:t>comunicaciones cara-a-cara</a:t>
            </a:r>
            <a:r>
              <a:rPr lang="es-AR" smtClean="0">
                <a:ea typeface="ＭＳ Ｐゴシック" pitchFamily="34" charset="-128"/>
              </a:rPr>
              <a:t>. Se aprende a trabajar como equipo y se minimizan los malentendidos.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Otros aspectos revolucionarios:</a:t>
            </a:r>
          </a:p>
          <a:p>
            <a:pPr marL="183424" lvl="1" eaLnBrk="1" hangingPunct="1">
              <a:spcBef>
                <a:spcPct val="0"/>
              </a:spcBef>
              <a:buFontTx/>
              <a:buChar char="•"/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 Enfocando en </a:t>
            </a:r>
            <a:r>
              <a:rPr lang="es-AR" b="1" smtClean="0">
                <a:ea typeface="ＭＳ Ｐゴシック" pitchFamily="34" charset="-128"/>
              </a:rPr>
              <a:t>software funcionando</a:t>
            </a:r>
            <a:r>
              <a:rPr lang="es-AR" smtClean="0">
                <a:ea typeface="ＭＳ Ｐゴシック" pitchFamily="34" charset="-128"/>
              </a:rPr>
              <a:t>, se exige a los equipos que liberen una primera versión temprana y que evolucionen desde ahí</a:t>
            </a:r>
          </a:p>
          <a:p>
            <a:pPr marL="183424" lvl="1"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i="1" smtClean="0">
                <a:ea typeface="ＭＳ Ｐゴシック" pitchFamily="34" charset="-128"/>
              </a:rPr>
              <a:t>Se exige que el código se mantenga simple y claro y usando la tecnología más avanzada posible -&gt; reduce la necesidad de documentación de bajo nivel</a:t>
            </a:r>
          </a:p>
          <a:p>
            <a:pPr marL="183424" lvl="1" eaLnBrk="1" hangingPunct="1">
              <a:spcBef>
                <a:spcPct val="0"/>
              </a:spcBef>
              <a:buFontTx/>
              <a:buChar char="•"/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 Enfocando en la </a:t>
            </a:r>
            <a:r>
              <a:rPr lang="es-AR" b="1" smtClean="0">
                <a:ea typeface="ＭＳ Ｐゴシック" pitchFamily="34" charset="-128"/>
              </a:rPr>
              <a:t>colaboración con el cliente</a:t>
            </a:r>
            <a:r>
              <a:rPr lang="es-AR" smtClean="0">
                <a:ea typeface="ＭＳ Ｐゴシック" pitchFamily="34" charset="-128"/>
              </a:rPr>
              <a:t>, se asegura un mejor cubrimiento de las necesidades reales del cliente</a:t>
            </a:r>
          </a:p>
          <a:p>
            <a:pPr marL="183424" lvl="1" eaLnBrk="1" hangingPunct="1">
              <a:spcBef>
                <a:spcPct val="0"/>
              </a:spcBef>
              <a:buFontTx/>
              <a:buChar char="•"/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r>
              <a:rPr lang="es-AR" smtClean="0">
                <a:ea typeface="ＭＳ Ｐゴシック" pitchFamily="34" charset="-128"/>
              </a:rPr>
              <a:t> Enfocando en </a:t>
            </a:r>
            <a:r>
              <a:rPr lang="es-AR" b="1" smtClean="0">
                <a:ea typeface="ＭＳ Ｐゴシック" pitchFamily="34" charset="-128"/>
              </a:rPr>
              <a:t>responder ante el cambio</a:t>
            </a:r>
            <a:r>
              <a:rPr lang="es-AR" smtClean="0">
                <a:ea typeface="ＭＳ Ｐゴシック" pitchFamily="34" charset="-128"/>
              </a:rPr>
              <a:t>, el equipo se conecta con la realidad y garantiza que si el contexto cambia, el software será adaptado.</a:t>
            </a: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tabLst>
                <a:tab pos="1098920" algn="l"/>
                <a:tab pos="2199462" algn="l"/>
                <a:tab pos="3300004" algn="l"/>
                <a:tab pos="4400547" algn="l"/>
              </a:tabLst>
            </a:pPr>
            <a:endParaRPr lang="es-AR" smtClean="0">
              <a:ea typeface="ＭＳ Ｐゴシック" pitchFamily="34" charset="-128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3F179D-C391-4D3C-8241-A0404F47FF11}" type="slidenum">
              <a:rPr lang="es-AR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049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04925" y="1163638"/>
            <a:ext cx="4443413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Procesos : Son guías para la operación y además ayudan al trabajo.</a:t>
            </a:r>
          </a:p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Herramientas : Mejoran la eficiencia y facilitan muchas tareas. </a:t>
            </a: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Las personas son mas importantes que los procesos</a:t>
            </a: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La defensa a ultranza de los procesos lleva a afirmar que con ellos se pueden conseguir resultados extraordinarios con cualquier equipo de personas, y lo cierto es que este principio no es cierto cuando se necesita creatividad e innovación.</a:t>
            </a:r>
            <a:endParaRPr lang="es-AR" b="1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F87DB3-BCDD-4276-A8C2-9BA29F6CB3EE}" type="slidenum">
              <a:rPr lang="es-AR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2542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04925" y="1163638"/>
            <a:ext cx="4443413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Documentación : 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Soporte de hechos e información histórica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Permiten la transferencia del conocimiento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Son obligatorias en cuestiones legales o normativas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Su relevancia debe ser mucho menor que el producto final</a:t>
            </a: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Producto :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Prototipos previos permiten anticipar funcionamiento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 El "feedback</a:t>
            </a:r>
            <a:r>
              <a:rPr lang="es-AR" altLang="es-ES" smtClean="0">
                <a:ea typeface="ＭＳ Ｐゴシック" pitchFamily="34" charset="-128"/>
              </a:rPr>
              <a:t>”</a:t>
            </a:r>
            <a:r>
              <a:rPr lang="es-AR" smtClean="0">
                <a:ea typeface="ＭＳ Ｐゴシック" pitchFamily="34" charset="-128"/>
              </a:rPr>
              <a:t> genera ideas imposibles de concebir en un primer momento que difícilmente se podrían incluir en el comienzo del proyecto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El objetivo es entregar valor a un cliente y el foco debe ser el producto y no la documentación.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Si la organización y los equipos se comunican a través de documentos, además de ocultar la riqueza de la interacción con el producto, forman barreras de burocracia entre departamentos y/o personas.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833DFB-9211-44D0-86A6-08533A3F369A}" type="slidenum">
              <a:rPr lang="es-AR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91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04925" y="1163638"/>
            <a:ext cx="4443413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sz="2000">
                <a:ea typeface="ＭＳ Ｐゴシック" pitchFamily="34" charset="-128"/>
              </a:rPr>
              <a:t>Negociación contractual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Define claramente el alcance del proyecto al inicio del mismo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Describe detalles, controles, fechas, etc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Delimita responsabilidades </a:t>
            </a: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AR" sz="2000">
                <a:ea typeface="ＭＳ Ｐゴシック" pitchFamily="34" charset="-128"/>
              </a:rPr>
              <a:t>Colaboración con el cliente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Al no conocerse el detalle del producto al inicio del proyecto, la retroinformación continua mejora el resultado del producto.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Reacción mas rápida a cambio del negocio, cuando hay ambientes inestables. </a:t>
            </a: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El objetivo de un proyecto ágil no es controlar la ejecución conforme a procesos y cumplimiento de planes, sino proporcionar el mayor valor posible al producto.</a:t>
            </a:r>
          </a:p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El contrato es un elemento mas, no el principal.</a:t>
            </a:r>
          </a:p>
          <a:p>
            <a:pPr lvl="1"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C78F33-AB01-4C43-988C-127B8240F5A9}" type="slidenum">
              <a:rPr lang="es-AR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1025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04925" y="1163638"/>
            <a:ext cx="4443413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AR" sz="2000">
                <a:ea typeface="ＭＳ Ｐゴシック" pitchFamily="34" charset="-128"/>
              </a:rPr>
              <a:t>Planes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z="2000">
                <a:ea typeface="ＭＳ Ｐゴシック" pitchFamily="34" charset="-128"/>
              </a:rPr>
              <a:t>Controlan ejecución de tareas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z="2000">
                <a:ea typeface="ＭＳ Ｐゴシック" pitchFamily="34" charset="-128"/>
              </a:rPr>
              <a:t>Evitan desvíos</a:t>
            </a: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AR" smtClean="0">
                <a:ea typeface="ＭＳ Ｐゴシック" pitchFamily="34" charset="-128"/>
              </a:rPr>
              <a:t>Respuesta al cambio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Capacidad de respuesta y adaptación a requisitos inestables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s-AR" smtClean="0">
                <a:ea typeface="ＭＳ Ｐゴシック" pitchFamily="34" charset="-128"/>
              </a:rPr>
              <a:t>Reacción mas rápida a cambio del negocio, cuando hay ambientes inestable</a:t>
            </a:r>
          </a:p>
          <a:p>
            <a:pPr eaLnBrk="1" hangingPunct="1">
              <a:spcBef>
                <a:spcPct val="0"/>
              </a:spcBef>
            </a:pPr>
            <a:endParaRPr lang="es-AR" smtClean="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AR" sz="2000">
                <a:ea typeface="ＭＳ Ｐゴシック" pitchFamily="34" charset="-128"/>
              </a:rPr>
              <a:t>Los principales valores de la gestión ágil son la anticipación y la adaptación, diferentes a los de la gestión de proyectos ortodoxa: planificación y control que evite desviaciones del plan.</a:t>
            </a:r>
          </a:p>
          <a:p>
            <a:pPr eaLnBrk="1" hangingPunct="1">
              <a:spcBef>
                <a:spcPct val="0"/>
              </a:spcBef>
            </a:pPr>
            <a:endParaRPr lang="es-AR" sz="2000">
              <a:ea typeface="ＭＳ Ｐゴシック" pitchFamily="34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s-AR" sz="2000">
                <a:ea typeface="ＭＳ Ｐゴシック" pitchFamily="34" charset="-128"/>
              </a:rPr>
              <a:t>En la agilidad existe el plan, pero son solo guias y pueden cambiar permanentemente de acuerdo a las necesidades que surgen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A2B70E-300E-455E-B130-43256BAF480D}" type="slidenum">
              <a:rPr lang="es-AR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377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04925" y="1163638"/>
            <a:ext cx="4443413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z="2000">
              <a:ea typeface="ＭＳ Ｐゴシック" pitchFamily="34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F50125-2790-4DB8-A9CC-6488D7E5B566}" type="slidenum">
              <a:rPr lang="es-AR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67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04925" y="1163638"/>
            <a:ext cx="4443413" cy="31416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AR" b="1" smtClean="0">
                <a:ea typeface="ＭＳ Ｐゴシック" pitchFamily="34" charset="-128"/>
              </a:rPr>
              <a:t>Foco : </a:t>
            </a:r>
            <a:r>
              <a:rPr lang="es-AR" smtClean="0">
                <a:ea typeface="ＭＳ Ｐゴシック" pitchFamily="34" charset="-128"/>
              </a:rPr>
              <a:t>Mantenerse enfocado en las cosas que se hacen</a:t>
            </a:r>
          </a:p>
          <a:p>
            <a:pPr eaLnBrk="1" hangingPunct="1"/>
            <a:r>
              <a:rPr lang="es-AR" b="1" smtClean="0">
                <a:ea typeface="ＭＳ Ｐゴシック" pitchFamily="34" charset="-128"/>
              </a:rPr>
              <a:t>Coraje :</a:t>
            </a:r>
            <a:r>
              <a:rPr lang="es-AR" smtClean="0">
                <a:ea typeface="ＭＳ Ｐゴシック" pitchFamily="34" charset="-128"/>
              </a:rPr>
              <a:t>Sostener con las acciones aquello que se predica o se promueve, aun en entornos complejos</a:t>
            </a:r>
          </a:p>
          <a:p>
            <a:pPr eaLnBrk="1" hangingPunct="1"/>
            <a:r>
              <a:rPr lang="es-AR" b="1" smtClean="0">
                <a:ea typeface="ＭＳ Ｐゴシック" pitchFamily="34" charset="-128"/>
              </a:rPr>
              <a:t>Apertura : </a:t>
            </a:r>
            <a:r>
              <a:rPr lang="es-AR" smtClean="0">
                <a:ea typeface="ＭＳ Ｐゴシック" pitchFamily="34" charset="-128"/>
              </a:rPr>
              <a:t>Sinceridad y visibilidad</a:t>
            </a:r>
          </a:p>
          <a:p>
            <a:pPr eaLnBrk="1" hangingPunct="1"/>
            <a:r>
              <a:rPr lang="es-AR" b="1" smtClean="0">
                <a:ea typeface="ＭＳ Ｐゴシック" pitchFamily="34" charset="-128"/>
              </a:rPr>
              <a:t>Compromiso : </a:t>
            </a:r>
            <a:r>
              <a:rPr lang="es-AR" smtClean="0">
                <a:ea typeface="ＭＳ Ｐゴシック" pitchFamily="34" charset="-128"/>
              </a:rPr>
              <a:t>Para con el equipo y los miembros</a:t>
            </a:r>
          </a:p>
          <a:p>
            <a:pPr eaLnBrk="1" hangingPunct="1"/>
            <a:r>
              <a:rPr lang="es-AR" b="1" smtClean="0">
                <a:ea typeface="ＭＳ Ｐゴシック" pitchFamily="34" charset="-128"/>
              </a:rPr>
              <a:t>Respeto : </a:t>
            </a:r>
          </a:p>
          <a:p>
            <a:pPr eaLnBrk="1" hangingPunct="1"/>
            <a:endParaRPr lang="es-AR" smtClean="0">
              <a:ea typeface="ＭＳ Ｐゴシック" pitchFamily="34" charset="-128"/>
            </a:endParaRPr>
          </a:p>
          <a:p>
            <a:pPr eaLnBrk="1" hangingPunct="1"/>
            <a:r>
              <a:rPr lang="es-AR" b="1" smtClean="0">
                <a:ea typeface="ＭＳ Ｐゴシック" pitchFamily="34" charset="-128"/>
              </a:rPr>
              <a:t>Desde los valores y principios Agiles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Char char="•"/>
            </a:pPr>
            <a:r>
              <a:rPr lang="es-AR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Se reta continuamente al </a:t>
            </a:r>
            <a:r>
              <a:rPr lang="es-AR" i="1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status quo</a:t>
            </a:r>
            <a:r>
              <a:rPr lang="es-AR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.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Char char="•"/>
            </a:pPr>
            <a:r>
              <a:rPr lang="es-AR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Se fomenta una cultura de mejora continua, donde los próximos pasos a dar, se deciden en función de los resultados y feedback que tengamos de los pasos dados anteriormente.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Char char="•"/>
            </a:pPr>
            <a:r>
              <a:rPr lang="es-AR" smtClean="0">
                <a:solidFill>
                  <a:srgbClr val="000000"/>
                </a:solidFill>
                <a:latin typeface="Trebuchet MS" pitchFamily="34" charset="0"/>
                <a:ea typeface="ＭＳ Ｐゴシック" pitchFamily="34" charset="-128"/>
              </a:rPr>
              <a:t>El cambio deja de ser un impedimento y pasa a ser una oportunidad de mejora.</a:t>
            </a:r>
            <a:endParaRPr lang="es-AR" smtClean="0">
              <a:ea typeface="ＭＳ Ｐゴシック" pitchFamily="34" charset="-128"/>
            </a:endParaRPr>
          </a:p>
          <a:p>
            <a:pPr eaLnBrk="1" hangingPunct="1"/>
            <a:endParaRPr lang="es-AR" b="1" smtClean="0">
              <a:ea typeface="ＭＳ Ｐゴシック" pitchFamily="34" charset="-128"/>
            </a:endParaRPr>
          </a:p>
          <a:p>
            <a:pPr eaLnBrk="1" hangingPunct="1"/>
            <a:endParaRPr lang="es-AR" smtClean="0">
              <a:ea typeface="ＭＳ Ｐゴシック" pitchFamily="34" charset="-128"/>
            </a:endParaRPr>
          </a:p>
          <a:p>
            <a:pPr eaLnBrk="1" hangingPunct="1"/>
            <a:endParaRPr lang="es-AR" smtClean="0">
              <a:ea typeface="ＭＳ Ｐゴシック" pitchFamily="34" charset="-128"/>
            </a:endParaRP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F59AE2-9428-42CF-BE43-2C8EF5D25D09}" type="slidenum">
              <a:rPr lang="es-AR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34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01690" y="2349500"/>
            <a:ext cx="9090025" cy="16208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03375" y="4284666"/>
            <a:ext cx="7486650" cy="19319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DB455-69B4-430D-A8EB-2DE3E0F3B58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461B0A-3C8B-4003-9201-7038A926074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753350" y="303215"/>
            <a:ext cx="2405063" cy="6451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4990" y="303215"/>
            <a:ext cx="7065962" cy="6451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AB5EE-0487-4EF1-85AA-DAD5B7201D8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A976C-4882-4A8E-BDFA-621F310B41EE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1" y="2811463"/>
            <a:ext cx="10747375" cy="7594600"/>
            <a:chOff x="0" y="2811463"/>
            <a:chExt cx="10747375" cy="7594600"/>
          </a:xfrm>
        </p:grpSpPr>
        <p:pic>
          <p:nvPicPr>
            <p:cNvPr id="8" name="Picture 9" descr="3pie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811463"/>
              <a:ext cx="10747375" cy="759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>
              <a:spLocks noChangeArrowheads="1"/>
            </p:cNvSpPr>
            <p:nvPr userDrawn="1"/>
          </p:nvSpPr>
          <p:spPr bwMode="auto">
            <a:xfrm>
              <a:off x="8226425" y="6743700"/>
              <a:ext cx="1212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s-AR" altLang="es-AR" i="1" u="none" smtClean="0">
                  <a:solidFill>
                    <a:srgbClr val="1E4649"/>
                  </a:solidFill>
                  <a:ea typeface="+mn-ea"/>
                  <a:cs typeface="Arial" panose="020B0604020202020204" pitchFamily="34" charset="0"/>
                </a:rPr>
                <a:t>#AgilBH</a:t>
              </a:r>
            </a:p>
          </p:txBody>
        </p:sp>
      </p:grpSp>
      <p:sp>
        <p:nvSpPr>
          <p:cNvPr id="10" name="Rectangle 9"/>
          <p:cNvSpPr/>
          <p:nvPr userDrawn="1"/>
        </p:nvSpPr>
        <p:spPr bwMode="auto">
          <a:xfrm rot="16200000">
            <a:off x="-442913" y="2154243"/>
            <a:ext cx="1871663" cy="84138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28" tIns="45665" rIns="91328" bIns="45665"/>
          <a:lstStyle/>
          <a:p>
            <a:pPr eaLnBrk="1" hangingPunct="1">
              <a:defRPr/>
            </a:pPr>
            <a:endParaRPr lang="es-AR">
              <a:latin typeface="Arial" panose="020B0604020202020204" pitchFamily="34" charset="0"/>
              <a:ea typeface="+mn-ea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 rot="5400000">
            <a:off x="9255920" y="5199857"/>
            <a:ext cx="2173286" cy="342900"/>
          </a:xfrm>
          <a:prstGeom prst="rect">
            <a:avLst/>
          </a:prstGeom>
          <a:gradFill flip="none" rotWithShape="1">
            <a:gsLst>
              <a:gs pos="5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91328" tIns="45665" rIns="91328" bIns="45665"/>
          <a:lstStyle/>
          <a:p>
            <a:pPr eaLnBrk="1" hangingPunct="1">
              <a:defRPr/>
            </a:pPr>
            <a:endParaRPr lang="es-AR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4552" y="4859340"/>
            <a:ext cx="9090025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44552" y="3205165"/>
            <a:ext cx="9090025" cy="165417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0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0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1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1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2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3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47CE9-01AC-457A-A8A2-F0525325982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34990" y="1763713"/>
            <a:ext cx="4735512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422900" y="1763713"/>
            <a:ext cx="4735513" cy="4991100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34912-535E-4E12-A9CD-859C8DC27AD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4990" y="1692277"/>
            <a:ext cx="472440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0" indent="0">
              <a:buNone/>
              <a:defRPr sz="2100" b="1"/>
            </a:lvl2pPr>
            <a:lvl3pPr marL="914077" indent="0">
              <a:buNone/>
              <a:defRPr sz="1800" b="1"/>
            </a:lvl3pPr>
            <a:lvl4pPr marL="1371116" indent="0">
              <a:buNone/>
              <a:defRPr sz="1600" b="1"/>
            </a:lvl4pPr>
            <a:lvl5pPr marL="1828154" indent="0">
              <a:buNone/>
              <a:defRPr sz="1600" b="1"/>
            </a:lvl5pPr>
            <a:lvl6pPr marL="2285194" indent="0">
              <a:buNone/>
              <a:defRPr sz="1600" b="1"/>
            </a:lvl6pPr>
            <a:lvl7pPr marL="2742233" indent="0">
              <a:buNone/>
              <a:defRPr sz="1600" b="1"/>
            </a:lvl7pPr>
            <a:lvl8pPr marL="3199271" indent="0">
              <a:buNone/>
              <a:defRPr sz="1600" b="1"/>
            </a:lvl8pPr>
            <a:lvl9pPr marL="36563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34990" y="2397127"/>
            <a:ext cx="4724400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432427" y="1692277"/>
            <a:ext cx="472598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40" indent="0">
              <a:buNone/>
              <a:defRPr sz="2100" b="1"/>
            </a:lvl2pPr>
            <a:lvl3pPr marL="914077" indent="0">
              <a:buNone/>
              <a:defRPr sz="1800" b="1"/>
            </a:lvl3pPr>
            <a:lvl4pPr marL="1371116" indent="0">
              <a:buNone/>
              <a:defRPr sz="1600" b="1"/>
            </a:lvl4pPr>
            <a:lvl5pPr marL="1828154" indent="0">
              <a:buNone/>
              <a:defRPr sz="1600" b="1"/>
            </a:lvl5pPr>
            <a:lvl6pPr marL="2285194" indent="0">
              <a:buNone/>
              <a:defRPr sz="1600" b="1"/>
            </a:lvl6pPr>
            <a:lvl7pPr marL="2742233" indent="0">
              <a:buNone/>
              <a:defRPr sz="1600" b="1"/>
            </a:lvl7pPr>
            <a:lvl8pPr marL="3199271" indent="0">
              <a:buNone/>
              <a:defRPr sz="1600" b="1"/>
            </a:lvl8pPr>
            <a:lvl9pPr marL="3656309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432427" y="2397127"/>
            <a:ext cx="4725988" cy="43576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AC836-DECB-4188-B84C-8666C848027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CA807-4E42-4605-9589-25171A70AB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6396E-15DC-4F37-A0DD-31753E763AF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4990" y="301627"/>
            <a:ext cx="3517901" cy="1281113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81477" y="301625"/>
            <a:ext cx="5976938" cy="6453188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34990" y="1582740"/>
            <a:ext cx="3517901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040" indent="0">
              <a:buNone/>
              <a:defRPr sz="1300"/>
            </a:lvl2pPr>
            <a:lvl3pPr marL="914077" indent="0">
              <a:buNone/>
              <a:defRPr sz="1000"/>
            </a:lvl3pPr>
            <a:lvl4pPr marL="1371116" indent="0">
              <a:buNone/>
              <a:defRPr sz="900"/>
            </a:lvl4pPr>
            <a:lvl5pPr marL="1828154" indent="0">
              <a:buNone/>
              <a:defRPr sz="900"/>
            </a:lvl5pPr>
            <a:lvl6pPr marL="2285194" indent="0">
              <a:buNone/>
              <a:defRPr sz="900"/>
            </a:lvl6pPr>
            <a:lvl7pPr marL="2742233" indent="0">
              <a:buNone/>
              <a:defRPr sz="900"/>
            </a:lvl7pPr>
            <a:lvl8pPr marL="3199271" indent="0">
              <a:buNone/>
              <a:defRPr sz="900"/>
            </a:lvl8pPr>
            <a:lvl9pPr marL="36563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313BA-44D1-4D73-B0B3-AD6AC853566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95502" y="5292725"/>
            <a:ext cx="6416675" cy="625475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095502" y="676275"/>
            <a:ext cx="6416675" cy="453548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40" indent="0">
              <a:buNone/>
              <a:defRPr sz="2900"/>
            </a:lvl2pPr>
            <a:lvl3pPr marL="914077" indent="0">
              <a:buNone/>
              <a:defRPr sz="2400"/>
            </a:lvl3pPr>
            <a:lvl4pPr marL="1371116" indent="0">
              <a:buNone/>
              <a:defRPr sz="2100"/>
            </a:lvl4pPr>
            <a:lvl5pPr marL="1828154" indent="0">
              <a:buNone/>
              <a:defRPr sz="2100"/>
            </a:lvl5pPr>
            <a:lvl6pPr marL="2285194" indent="0">
              <a:buNone/>
              <a:defRPr sz="2100"/>
            </a:lvl6pPr>
            <a:lvl7pPr marL="2742233" indent="0">
              <a:buNone/>
              <a:defRPr sz="2100"/>
            </a:lvl7pPr>
            <a:lvl8pPr marL="3199271" indent="0">
              <a:buNone/>
              <a:defRPr sz="2100"/>
            </a:lvl8pPr>
            <a:lvl9pPr marL="3656309" indent="0">
              <a:buNone/>
              <a:defRPr sz="21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095502" y="5918201"/>
            <a:ext cx="64166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040" indent="0">
              <a:buNone/>
              <a:defRPr sz="1300"/>
            </a:lvl2pPr>
            <a:lvl3pPr marL="914077" indent="0">
              <a:buNone/>
              <a:defRPr sz="1000"/>
            </a:lvl3pPr>
            <a:lvl4pPr marL="1371116" indent="0">
              <a:buNone/>
              <a:defRPr sz="900"/>
            </a:lvl4pPr>
            <a:lvl5pPr marL="1828154" indent="0">
              <a:buNone/>
              <a:defRPr sz="900"/>
            </a:lvl5pPr>
            <a:lvl6pPr marL="2285194" indent="0">
              <a:buNone/>
              <a:defRPr sz="900"/>
            </a:lvl6pPr>
            <a:lvl7pPr marL="2742233" indent="0">
              <a:buNone/>
              <a:defRPr sz="900"/>
            </a:lvl7pPr>
            <a:lvl8pPr marL="3199271" indent="0">
              <a:buNone/>
              <a:defRPr sz="900"/>
            </a:lvl8pPr>
            <a:lvl9pPr marL="3656309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3A31F9-521C-4E17-A7FA-DAEAD6ADB67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534990" y="303215"/>
            <a:ext cx="96234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  <a:endParaRPr lang="es-AR" altLang="es-AR" smtClean="0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34990" y="1763713"/>
            <a:ext cx="962342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8" tIns="45704" rIns="91408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  <a:endParaRPr lang="es-AR" alt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34988" y="7008815"/>
            <a:ext cx="2495550" cy="401637"/>
          </a:xfrm>
          <a:prstGeom prst="rect">
            <a:avLst/>
          </a:prstGeom>
        </p:spPr>
        <p:txBody>
          <a:bodyPr vert="horz" lIns="91408" tIns="45704" rIns="91408" bIns="45704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652840" y="7008815"/>
            <a:ext cx="3387725" cy="401637"/>
          </a:xfrm>
          <a:prstGeom prst="rect">
            <a:avLst/>
          </a:prstGeom>
        </p:spPr>
        <p:txBody>
          <a:bodyPr vert="horz" lIns="91408" tIns="45704" rIns="91408" bIns="45704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662863" y="7008815"/>
            <a:ext cx="2495550" cy="401637"/>
          </a:xfrm>
          <a:prstGeom prst="rect">
            <a:avLst/>
          </a:prstGeom>
        </p:spPr>
        <p:txBody>
          <a:bodyPr vert="horz" wrap="square" lIns="91408" tIns="45704" rIns="91408" bIns="45704" numCol="1" anchor="ctr" anchorCtr="0" compatLnSpc="1">
            <a:prstTxWarp prst="textNoShape">
              <a:avLst/>
            </a:prstTxWarp>
          </a:bodyPr>
          <a:lstStyle>
            <a:lvl1pPr algn="r">
              <a:defRPr sz="1300" smtClean="0">
                <a:solidFill>
                  <a:srgbClr val="898989"/>
                </a:solidFill>
              </a:defRPr>
            </a:lvl1pPr>
          </a:lstStyle>
          <a:p>
            <a:fld id="{A9CCA807-4E42-4605-9589-25171A70AB3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04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0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11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1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779" indent="-34277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88" indent="-285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7" indent="-2285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34" indent="-2285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4" indent="-22852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13" indent="-228520" algn="l" defTabSz="9140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1" indent="-228520" algn="l" defTabSz="9140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1" indent="-228520" algn="l" defTabSz="9140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28" indent="-228520" algn="l" defTabSz="9140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0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7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6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4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4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3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1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09" algn="l" defTabSz="9140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anifesto.org/iso/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ea typeface="ＭＳ Ｐゴシック" pitchFamily="34" charset="-128"/>
              </a:rPr>
              <a:t>Principios Ágiles</a:t>
            </a:r>
            <a:endParaRPr lang="es-AR" dirty="0" smtClean="0">
              <a:ea typeface="ＭＳ Ｐゴシック" pitchFamily="34" charset="-128"/>
            </a:endParaRPr>
          </a:p>
        </p:txBody>
      </p:sp>
      <p:sp>
        <p:nvSpPr>
          <p:cNvPr id="307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  <a:ea typeface="ＭＳ Ｐゴシック" pitchFamily="34" charset="-128"/>
              </a:rPr>
              <a:t>Introducción</a:t>
            </a:r>
          </a:p>
          <a:p>
            <a:endParaRPr lang="es-AR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dirty="0" smtClean="0">
                <a:ea typeface="ＭＳ Ｐゴシック" pitchFamily="34" charset="-128"/>
              </a:rPr>
              <a:t>Valores Manifiesto Ágil</a:t>
            </a:r>
            <a:endParaRPr lang="es-AR" sz="1600" dirty="0">
              <a:ea typeface="ＭＳ Ｐゴシック" pitchFamily="34" charset="-128"/>
            </a:endParaRPr>
          </a:p>
        </p:txBody>
      </p:sp>
      <p:pic>
        <p:nvPicPr>
          <p:cNvPr id="31746" name="Picture 1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2203" y="1509721"/>
            <a:ext cx="3429001" cy="454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8475" y="1244602"/>
            <a:ext cx="5934075" cy="520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b="1" smtClean="0">
                <a:ea typeface="ＭＳ Ｐゴシック" pitchFamily="34" charset="-128"/>
              </a:rPr>
              <a:t>Principios del Manifiesto Ágil</a:t>
            </a:r>
            <a:endParaRPr lang="es-AR" smtClean="0">
              <a:ea typeface="ＭＳ Ｐゴシック" pitchFamily="34" charset="-128"/>
            </a:endParaRPr>
          </a:p>
        </p:txBody>
      </p:sp>
      <p:sp>
        <p:nvSpPr>
          <p:cNvPr id="33795" name="TextBox 2"/>
          <p:cNvSpPr txBox="1">
            <a:spLocks noChangeArrowheads="1"/>
          </p:cNvSpPr>
          <p:nvPr/>
        </p:nvSpPr>
        <p:spPr bwMode="auto">
          <a:xfrm>
            <a:off x="769941" y="1471618"/>
            <a:ext cx="4340225" cy="4524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600" u="none" dirty="0"/>
              <a:t>1.  Satisfacción del cliente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2.  Adaptación al Cambio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3. Entrega frecuente y en poco tiempo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4.  Colaboración continua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5.  Motivación del equipo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6.  Diálogo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7.  Producto funcionando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8.  Sostenible y Constante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9.  Atención a los Detalles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10. Simplicidad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11. Auto-organización</a:t>
            </a:r>
          </a:p>
          <a:p>
            <a:pPr>
              <a:lnSpc>
                <a:spcPct val="150000"/>
              </a:lnSpc>
            </a:pPr>
            <a:r>
              <a:rPr lang="es-AR" sz="1600" u="none" dirty="0"/>
              <a:t>12. Mejora continua </a:t>
            </a:r>
            <a:endParaRPr lang="es-A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b="1" smtClean="0">
                <a:ea typeface="ＭＳ Ｐゴシック" pitchFamily="34" charset="-128"/>
              </a:rPr>
              <a:t>Principios del Manifiesto Ágil</a:t>
            </a:r>
            <a:endParaRPr lang="es-AR" smtClean="0">
              <a:ea typeface="ＭＳ Ｐゴシック" pitchFamily="34" charset="-128"/>
            </a:endParaRPr>
          </a:p>
        </p:txBody>
      </p:sp>
      <p:sp>
        <p:nvSpPr>
          <p:cNvPr id="34818" name="TextBox 2"/>
          <p:cNvSpPr txBox="1">
            <a:spLocks noChangeArrowheads="1"/>
          </p:cNvSpPr>
          <p:nvPr/>
        </p:nvSpPr>
        <p:spPr bwMode="auto">
          <a:xfrm>
            <a:off x="1966913" y="1571627"/>
            <a:ext cx="7988300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u="none" dirty="0">
                <a:solidFill>
                  <a:srgbClr val="4A999F"/>
                </a:solidFill>
              </a:rPr>
              <a:t>1.  </a:t>
            </a:r>
            <a:r>
              <a:rPr lang="es-AR" sz="1400" b="1" u="none" dirty="0">
                <a:solidFill>
                  <a:srgbClr val="4A999F"/>
                </a:solidFill>
              </a:rPr>
              <a:t>Satisfacción del cliente - </a:t>
            </a:r>
            <a:r>
              <a:rPr lang="es-AR" sz="1400" u="none" dirty="0"/>
              <a:t>Nuestra mayor prioridad es </a:t>
            </a:r>
            <a:r>
              <a:rPr lang="es-AR" sz="1400" b="1" u="none" dirty="0"/>
              <a:t>satisfacer al cliente </a:t>
            </a:r>
            <a:r>
              <a:rPr lang="es-AR" sz="1400" u="none" dirty="0"/>
              <a:t>mediante la entrega temprana y continua de producto con valor. </a:t>
            </a:r>
          </a:p>
        </p:txBody>
      </p:sp>
      <p:sp>
        <p:nvSpPr>
          <p:cNvPr id="34819" name="TextBox 6"/>
          <p:cNvSpPr txBox="1">
            <a:spLocks noChangeArrowheads="1"/>
          </p:cNvSpPr>
          <p:nvPr/>
        </p:nvSpPr>
        <p:spPr bwMode="auto">
          <a:xfrm>
            <a:off x="1966913" y="2327278"/>
            <a:ext cx="7988300" cy="7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2.  Adaptación al Cambio - </a:t>
            </a:r>
            <a:r>
              <a:rPr lang="es-AR" sz="1400" u="none" dirty="0"/>
              <a:t>Aceptamos que los </a:t>
            </a:r>
            <a:r>
              <a:rPr lang="es-AR" sz="1400" b="1" u="none" dirty="0"/>
              <a:t>requisitos cambien</a:t>
            </a:r>
            <a:r>
              <a:rPr lang="es-AR" sz="1400" u="none" dirty="0"/>
              <a:t>, incluso en etapas tardías del desarrollo. Los procesos Ágiles aprovechan el cambio para proporcionar ventaja competitiva al cliente. </a:t>
            </a:r>
          </a:p>
        </p:txBody>
      </p:sp>
      <p:pic>
        <p:nvPicPr>
          <p:cNvPr id="34820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2025" y="2268546"/>
            <a:ext cx="7302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TextBox 8"/>
          <p:cNvSpPr txBox="1">
            <a:spLocks noChangeArrowheads="1"/>
          </p:cNvSpPr>
          <p:nvPr/>
        </p:nvSpPr>
        <p:spPr bwMode="auto">
          <a:xfrm>
            <a:off x="1966913" y="3297240"/>
            <a:ext cx="7988300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3. Entrega frecuente y en poco tiempo - </a:t>
            </a:r>
            <a:r>
              <a:rPr lang="es-AR" sz="1400" u="none" dirty="0"/>
              <a:t> Entregamos </a:t>
            </a:r>
            <a:r>
              <a:rPr lang="es-AR" sz="1400" b="1" u="none" dirty="0"/>
              <a:t>producto funcionando frecuentemente</a:t>
            </a:r>
            <a:r>
              <a:rPr lang="es-AR" sz="1400" u="none" dirty="0"/>
              <a:t>, entre dos semanas y un mes, con preferencia al período de tiempo más corto posible. </a:t>
            </a:r>
          </a:p>
        </p:txBody>
      </p:sp>
      <p:grpSp>
        <p:nvGrpSpPr>
          <p:cNvPr id="34822" name="Group 10"/>
          <p:cNvGrpSpPr>
            <a:grpSpLocks/>
          </p:cNvGrpSpPr>
          <p:nvPr/>
        </p:nvGrpSpPr>
        <p:grpSpPr bwMode="auto">
          <a:xfrm rot="1284472">
            <a:off x="947739" y="3327403"/>
            <a:ext cx="758824" cy="439738"/>
            <a:chOff x="1791781" y="2596733"/>
            <a:chExt cx="918124" cy="474084"/>
          </a:xfrm>
        </p:grpSpPr>
        <p:grpSp>
          <p:nvGrpSpPr>
            <p:cNvPr id="34830" name="Group 11"/>
            <p:cNvGrpSpPr>
              <a:grpSpLocks/>
            </p:cNvGrpSpPr>
            <p:nvPr/>
          </p:nvGrpSpPr>
          <p:grpSpPr bwMode="auto">
            <a:xfrm rot="-1268147">
              <a:off x="1791781" y="2596733"/>
              <a:ext cx="918124" cy="246917"/>
              <a:chOff x="1413986" y="1973965"/>
              <a:chExt cx="2528557" cy="323631"/>
            </a:xfrm>
          </p:grpSpPr>
          <p:sp>
            <p:nvSpPr>
              <p:cNvPr id="14" name="Cube 13"/>
              <p:cNvSpPr/>
              <p:nvPr/>
            </p:nvSpPr>
            <p:spPr bwMode="auto">
              <a:xfrm>
                <a:off x="1391940" y="2055795"/>
                <a:ext cx="216883" cy="215350"/>
              </a:xfrm>
              <a:prstGeom prst="cub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5" name="Cube 14"/>
              <p:cNvSpPr/>
              <p:nvPr/>
            </p:nvSpPr>
            <p:spPr bwMode="auto">
              <a:xfrm>
                <a:off x="1920532" y="1969455"/>
                <a:ext cx="248622" cy="316296"/>
              </a:xfrm>
              <a:prstGeom prst="cub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6" name="Cube 15"/>
              <p:cNvSpPr/>
              <p:nvPr/>
            </p:nvSpPr>
            <p:spPr bwMode="auto">
              <a:xfrm>
                <a:off x="3396311" y="1964236"/>
                <a:ext cx="253914" cy="307321"/>
              </a:xfrm>
              <a:prstGeom prst="cub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7" name="Can 16"/>
              <p:cNvSpPr/>
              <p:nvPr/>
            </p:nvSpPr>
            <p:spPr bwMode="auto">
              <a:xfrm>
                <a:off x="2773357" y="2185338"/>
                <a:ext cx="243334" cy="89729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8" name="Can 17"/>
              <p:cNvSpPr/>
              <p:nvPr/>
            </p:nvSpPr>
            <p:spPr bwMode="auto">
              <a:xfrm>
                <a:off x="3697832" y="1965882"/>
                <a:ext cx="243334" cy="302836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19" name="Straight Arrow Connector 18"/>
              <p:cNvCxnSpPr>
                <a:cxnSpLocks noChangeShapeType="1"/>
              </p:cNvCxnSpPr>
              <p:nvPr/>
            </p:nvCxnSpPr>
            <p:spPr bwMode="auto">
              <a:xfrm>
                <a:off x="1657260" y="2236958"/>
                <a:ext cx="222174" cy="0"/>
              </a:xfrm>
              <a:prstGeom prst="straightConnector1">
                <a:avLst/>
              </a:prstGeom>
              <a:noFill/>
              <a:ln w="9525">
                <a:solidFill>
                  <a:srgbClr val="40404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0" name="Straight Arrow Connector 19"/>
              <p:cNvCxnSpPr>
                <a:cxnSpLocks noChangeShapeType="1"/>
              </p:cNvCxnSpPr>
              <p:nvPr/>
            </p:nvCxnSpPr>
            <p:spPr bwMode="auto">
              <a:xfrm>
                <a:off x="2228057" y="2190944"/>
                <a:ext cx="222174" cy="0"/>
              </a:xfrm>
              <a:prstGeom prst="straightConnector1">
                <a:avLst/>
              </a:prstGeom>
              <a:noFill/>
              <a:ln w="9525">
                <a:solidFill>
                  <a:srgbClr val="404040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1" name="Cube 20"/>
              <p:cNvSpPr/>
              <p:nvPr/>
            </p:nvSpPr>
            <p:spPr bwMode="auto">
              <a:xfrm>
                <a:off x="2497069" y="1963803"/>
                <a:ext cx="253914" cy="316296"/>
              </a:xfrm>
              <a:prstGeom prst="cub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22" name="Straight Arrow Connector 21"/>
              <p:cNvCxnSpPr>
                <a:cxnSpLocks noChangeShapeType="1"/>
              </p:cNvCxnSpPr>
              <p:nvPr/>
            </p:nvCxnSpPr>
            <p:spPr bwMode="auto">
              <a:xfrm>
                <a:off x="3090269" y="2186969"/>
                <a:ext cx="216886" cy="0"/>
              </a:xfrm>
              <a:prstGeom prst="straightConnector1">
                <a:avLst/>
              </a:prstGeom>
              <a:noFill/>
              <a:ln w="9525">
                <a:solidFill>
                  <a:srgbClr val="404040"/>
                </a:solidFill>
                <a:round/>
                <a:headEnd/>
                <a:tailEnd type="triangle" w="med" len="med"/>
              </a:ln>
              <a:effectLst/>
            </p:spPr>
          </p:cxn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69499" y="2851359"/>
              <a:ext cx="218967" cy="219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50800" dir="5400000" algn="ctr" rotWithShape="0">
                <a:srgbClr val="808080">
                  <a:alpha val="74997"/>
                </a:srgbClr>
              </a:outerShdw>
            </a:effectLst>
          </p:spPr>
        </p:pic>
      </p:grpSp>
      <p:sp>
        <p:nvSpPr>
          <p:cNvPr id="34823" name="TextBox 22"/>
          <p:cNvSpPr txBox="1">
            <a:spLocks noChangeArrowheads="1"/>
          </p:cNvSpPr>
          <p:nvPr/>
        </p:nvSpPr>
        <p:spPr bwMode="auto">
          <a:xfrm>
            <a:off x="1966913" y="4051300"/>
            <a:ext cx="7988300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4.  Colaboración continua - </a:t>
            </a:r>
            <a:r>
              <a:rPr lang="es-AR" sz="1400" u="none" dirty="0"/>
              <a:t>Los responsables de negocio y los desarrolladores </a:t>
            </a:r>
            <a:r>
              <a:rPr lang="es-AR" sz="1400" b="1" u="none" dirty="0"/>
              <a:t>trabajamos juntos </a:t>
            </a:r>
            <a:r>
              <a:rPr lang="es-AR" sz="1400" u="none" dirty="0"/>
              <a:t>de forma cotidiana durante todo el proyecto. </a:t>
            </a:r>
          </a:p>
        </p:txBody>
      </p:sp>
      <p:sp>
        <p:nvSpPr>
          <p:cNvPr id="34824" name="TextBox 23"/>
          <p:cNvSpPr txBox="1">
            <a:spLocks noChangeArrowheads="1"/>
          </p:cNvSpPr>
          <p:nvPr/>
        </p:nvSpPr>
        <p:spPr bwMode="auto">
          <a:xfrm>
            <a:off x="1966913" y="4806950"/>
            <a:ext cx="7988300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5.  Motivación del equipo - </a:t>
            </a:r>
            <a:r>
              <a:rPr lang="es-AR" sz="1400" u="none" dirty="0"/>
              <a:t>Los proyectos se desarrollan en torno a </a:t>
            </a:r>
            <a:r>
              <a:rPr lang="es-AR" sz="1400" b="1" u="none" dirty="0"/>
              <a:t>individuos motivados</a:t>
            </a:r>
            <a:r>
              <a:rPr lang="es-AR" sz="1400" u="none" dirty="0"/>
              <a:t>. Hay que </a:t>
            </a:r>
            <a:r>
              <a:rPr lang="es-AR" sz="1400" b="1" u="none" dirty="0"/>
              <a:t>darles el entorno y el apoyo</a:t>
            </a:r>
            <a:r>
              <a:rPr lang="es-AR" sz="1400" u="none" dirty="0"/>
              <a:t> que necesitan, y </a:t>
            </a:r>
            <a:r>
              <a:rPr lang="es-AR" sz="1400" b="1" u="none" dirty="0" err="1"/>
              <a:t>conﬁarles</a:t>
            </a:r>
            <a:r>
              <a:rPr lang="es-AR" sz="1400" u="none" dirty="0"/>
              <a:t> la ejecución del trabajo.  </a:t>
            </a:r>
          </a:p>
        </p:txBody>
      </p:sp>
      <p:sp>
        <p:nvSpPr>
          <p:cNvPr id="34825" name="TextBox 24"/>
          <p:cNvSpPr txBox="1">
            <a:spLocks noChangeArrowheads="1"/>
          </p:cNvSpPr>
          <p:nvPr/>
        </p:nvSpPr>
        <p:spPr bwMode="auto">
          <a:xfrm>
            <a:off x="1966917" y="5561016"/>
            <a:ext cx="7916862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6.  Diálogo - </a:t>
            </a:r>
            <a:r>
              <a:rPr lang="es-AR" sz="1400" u="none" dirty="0"/>
              <a:t>El método más </a:t>
            </a:r>
            <a:r>
              <a:rPr lang="es-AR" sz="1400" u="none" dirty="0" err="1"/>
              <a:t>eﬁciente</a:t>
            </a:r>
            <a:r>
              <a:rPr lang="es-AR" sz="1400" u="none" dirty="0"/>
              <a:t> y efectivo de comunicar información al equipo de desarrollo y entre sus miembros es la </a:t>
            </a:r>
            <a:r>
              <a:rPr lang="es-AR" sz="1400" b="1" u="none" dirty="0"/>
              <a:t>conversación cara a cara</a:t>
            </a:r>
            <a:r>
              <a:rPr lang="es-AR" sz="1400" u="none" dirty="0"/>
              <a:t>. </a:t>
            </a:r>
          </a:p>
        </p:txBody>
      </p:sp>
      <p:pic>
        <p:nvPicPr>
          <p:cNvPr id="34826" name="Picture 2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3" y="4057654"/>
            <a:ext cx="11731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7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975" y="5580063"/>
            <a:ext cx="896938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8" name="Picture 4" descr="http://www.jrmcoaching.com.br/wp-content/uploads/2015/05/1-Motivacao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6784" y="4876800"/>
            <a:ext cx="9191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9" name="Picture 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5988" y="1331914"/>
            <a:ext cx="901700" cy="90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b="1" smtClean="0">
                <a:ea typeface="ＭＳ Ｐゴシック" pitchFamily="34" charset="-128"/>
              </a:rPr>
              <a:t>Principios del Manifiesto Ágil</a:t>
            </a:r>
            <a:endParaRPr lang="es-AR" smtClean="0">
              <a:ea typeface="ＭＳ Ｐゴシック" pitchFamily="34" charset="-128"/>
            </a:endParaRPr>
          </a:p>
        </p:txBody>
      </p:sp>
      <p:sp>
        <p:nvSpPr>
          <p:cNvPr id="35842" name="TextBox 2"/>
          <p:cNvSpPr txBox="1">
            <a:spLocks noChangeArrowheads="1"/>
          </p:cNvSpPr>
          <p:nvPr/>
        </p:nvSpPr>
        <p:spPr bwMode="auto">
          <a:xfrm>
            <a:off x="1966913" y="1571626"/>
            <a:ext cx="7988300" cy="30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7.  Producto funcionando - </a:t>
            </a:r>
            <a:r>
              <a:rPr lang="es-AR" sz="1400" u="none" dirty="0"/>
              <a:t>El </a:t>
            </a:r>
            <a:r>
              <a:rPr lang="es-AR" sz="1400" b="1" u="none" dirty="0"/>
              <a:t>producto funcionando es la medida principal de progreso</a:t>
            </a:r>
            <a:r>
              <a:rPr lang="es-AR" sz="1400" u="none" dirty="0"/>
              <a:t>.</a:t>
            </a:r>
          </a:p>
        </p:txBody>
      </p:sp>
      <p:sp>
        <p:nvSpPr>
          <p:cNvPr id="35843" name="TextBox 6"/>
          <p:cNvSpPr txBox="1">
            <a:spLocks noChangeArrowheads="1"/>
          </p:cNvSpPr>
          <p:nvPr/>
        </p:nvSpPr>
        <p:spPr bwMode="auto">
          <a:xfrm>
            <a:off x="1966913" y="2122492"/>
            <a:ext cx="7988300" cy="7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8.  Sostenible y constante - </a:t>
            </a:r>
            <a:r>
              <a:rPr lang="es-AR" sz="1400" u="none" dirty="0"/>
              <a:t>Los procesos ágiles promueven el </a:t>
            </a:r>
            <a:r>
              <a:rPr lang="es-AR" sz="1400" b="1" u="none" dirty="0"/>
              <a:t>desarrollo sostenible</a:t>
            </a:r>
            <a:r>
              <a:rPr lang="es-AR" sz="1400" u="none" dirty="0"/>
              <a:t>. Los promotores, desarrolladores y usuarios debemos ser capaces de mantener un </a:t>
            </a:r>
            <a:r>
              <a:rPr lang="es-AR" sz="1400" b="1" u="none" dirty="0"/>
              <a:t>ritmo constante de forma </a:t>
            </a:r>
            <a:r>
              <a:rPr lang="es-AR" sz="1400" b="1" u="none" dirty="0" err="1"/>
              <a:t>indeﬁnida</a:t>
            </a:r>
            <a:r>
              <a:rPr lang="es-AR" sz="1400" u="none" dirty="0"/>
              <a:t>.</a:t>
            </a:r>
          </a:p>
        </p:txBody>
      </p:sp>
      <p:sp>
        <p:nvSpPr>
          <p:cNvPr id="35844" name="TextBox 8"/>
          <p:cNvSpPr txBox="1">
            <a:spLocks noChangeArrowheads="1"/>
          </p:cNvSpPr>
          <p:nvPr/>
        </p:nvSpPr>
        <p:spPr bwMode="auto">
          <a:xfrm>
            <a:off x="1966913" y="3103566"/>
            <a:ext cx="7988300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9.  Atención a los detalles - </a:t>
            </a:r>
            <a:r>
              <a:rPr lang="es-AR" sz="1400" u="none" dirty="0"/>
              <a:t>La atención continua a la </a:t>
            </a:r>
            <a:r>
              <a:rPr lang="es-AR" sz="1400" b="1" u="none" dirty="0"/>
              <a:t>excelencia técnica y al buen diseño </a:t>
            </a:r>
            <a:r>
              <a:rPr lang="es-AR" sz="1400" u="none" dirty="0"/>
              <a:t>mejora la agilidad. </a:t>
            </a:r>
          </a:p>
        </p:txBody>
      </p:sp>
      <p:sp>
        <p:nvSpPr>
          <p:cNvPr id="35845" name="TextBox 22"/>
          <p:cNvSpPr txBox="1">
            <a:spLocks noChangeArrowheads="1"/>
          </p:cNvSpPr>
          <p:nvPr/>
        </p:nvSpPr>
        <p:spPr bwMode="auto">
          <a:xfrm>
            <a:off x="1966913" y="3870327"/>
            <a:ext cx="7988300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10. Simplicidad - </a:t>
            </a:r>
            <a:r>
              <a:rPr lang="es-AR" sz="1400" u="none" dirty="0"/>
              <a:t> La </a:t>
            </a:r>
            <a:r>
              <a:rPr lang="es-AR" sz="1400" b="1" u="none" dirty="0"/>
              <a:t>simplicidad</a:t>
            </a:r>
            <a:r>
              <a:rPr lang="es-AR" sz="1400" u="none" dirty="0"/>
              <a:t> (el arte de </a:t>
            </a:r>
            <a:r>
              <a:rPr lang="es-AR" sz="1400" b="1" u="none" dirty="0"/>
              <a:t>maximizar la cantidad de trabajo no realizado</a:t>
            </a:r>
            <a:r>
              <a:rPr lang="es-AR" sz="1400" u="none" dirty="0"/>
              <a:t>), es esencial. </a:t>
            </a:r>
          </a:p>
        </p:txBody>
      </p:sp>
      <p:sp>
        <p:nvSpPr>
          <p:cNvPr id="35846" name="TextBox 23"/>
          <p:cNvSpPr txBox="1">
            <a:spLocks noChangeArrowheads="1"/>
          </p:cNvSpPr>
          <p:nvPr/>
        </p:nvSpPr>
        <p:spPr bwMode="auto">
          <a:xfrm>
            <a:off x="1966913" y="4637091"/>
            <a:ext cx="7988300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11. Auto-organización - </a:t>
            </a:r>
            <a:r>
              <a:rPr lang="es-AR" sz="1400" u="none" dirty="0"/>
              <a:t>Las mejores arquitecturas, requisitos y diseños </a:t>
            </a:r>
            <a:r>
              <a:rPr lang="es-AR" sz="1400" b="1" u="none" dirty="0"/>
              <a:t>emergen de equipos </a:t>
            </a:r>
            <a:r>
              <a:rPr lang="es-AR" sz="1400" b="1" u="none" dirty="0" smtClean="0"/>
              <a:t>auto organizados</a:t>
            </a:r>
            <a:r>
              <a:rPr lang="es-AR" sz="1400" u="none" dirty="0" smtClean="0"/>
              <a:t>. </a:t>
            </a:r>
            <a:endParaRPr lang="es-AR" sz="1400" u="none" dirty="0"/>
          </a:p>
        </p:txBody>
      </p:sp>
      <p:sp>
        <p:nvSpPr>
          <p:cNvPr id="35847" name="TextBox 24"/>
          <p:cNvSpPr txBox="1">
            <a:spLocks noChangeArrowheads="1"/>
          </p:cNvSpPr>
          <p:nvPr/>
        </p:nvSpPr>
        <p:spPr bwMode="auto">
          <a:xfrm>
            <a:off x="2003429" y="5403851"/>
            <a:ext cx="7916863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1400" b="1" u="none" dirty="0">
                <a:solidFill>
                  <a:srgbClr val="4A999F"/>
                </a:solidFill>
              </a:rPr>
              <a:t>12. Mejora continua - </a:t>
            </a:r>
            <a:r>
              <a:rPr lang="es-AR" sz="1400" u="none" dirty="0"/>
              <a:t>A intervalos regulares el </a:t>
            </a:r>
            <a:r>
              <a:rPr lang="es-AR" sz="1400" b="1" u="none" dirty="0"/>
              <a:t>equipo </a:t>
            </a:r>
            <a:r>
              <a:rPr lang="es-AR" sz="1400" b="1" u="none" dirty="0" err="1"/>
              <a:t>reﬂexiona</a:t>
            </a:r>
            <a:r>
              <a:rPr lang="es-AR" sz="1400" b="1" u="none" dirty="0"/>
              <a:t> sobre cómo ser más efectivo </a:t>
            </a:r>
            <a:r>
              <a:rPr lang="es-AR" sz="1400" u="none" dirty="0"/>
              <a:t>para a continuación ajustar y perfeccionar su comportamiento en consecuencia. </a:t>
            </a:r>
          </a:p>
        </p:txBody>
      </p:sp>
      <p:grpSp>
        <p:nvGrpSpPr>
          <p:cNvPr id="35848" name="Group 7"/>
          <p:cNvGrpSpPr>
            <a:grpSpLocks/>
          </p:cNvGrpSpPr>
          <p:nvPr/>
        </p:nvGrpSpPr>
        <p:grpSpPr bwMode="auto">
          <a:xfrm>
            <a:off x="850908" y="1331913"/>
            <a:ext cx="935037" cy="560387"/>
            <a:chOff x="850733" y="1469298"/>
            <a:chExt cx="934447" cy="560031"/>
          </a:xfrm>
        </p:grpSpPr>
        <p:pic>
          <p:nvPicPr>
            <p:cNvPr id="35854" name="Picture 2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21435" y="1788856"/>
              <a:ext cx="737816" cy="240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5855" name="Group 80"/>
            <p:cNvGrpSpPr>
              <a:grpSpLocks/>
            </p:cNvGrpSpPr>
            <p:nvPr/>
          </p:nvGrpSpPr>
          <p:grpSpPr bwMode="auto">
            <a:xfrm>
              <a:off x="850733" y="1469298"/>
              <a:ext cx="934447" cy="289197"/>
              <a:chOff x="1413986" y="1973965"/>
              <a:chExt cx="2528557" cy="323631"/>
            </a:xfrm>
          </p:grpSpPr>
          <p:sp>
            <p:nvSpPr>
              <p:cNvPr id="29" name="Cube 28"/>
              <p:cNvSpPr/>
              <p:nvPr/>
            </p:nvSpPr>
            <p:spPr bwMode="auto">
              <a:xfrm>
                <a:off x="1413986" y="2073387"/>
                <a:ext cx="214648" cy="214822"/>
              </a:xfrm>
              <a:prstGeom prst="cub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0" name="Cube 29"/>
              <p:cNvSpPr/>
              <p:nvPr/>
            </p:nvSpPr>
            <p:spPr bwMode="auto">
              <a:xfrm>
                <a:off x="1924850" y="1979291"/>
                <a:ext cx="253284" cy="316019"/>
              </a:xfrm>
              <a:prstGeom prst="cub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1" name="Cube 30"/>
              <p:cNvSpPr/>
              <p:nvPr/>
            </p:nvSpPr>
            <p:spPr bwMode="auto">
              <a:xfrm>
                <a:off x="3397335" y="1972189"/>
                <a:ext cx="253286" cy="316019"/>
              </a:xfrm>
              <a:prstGeom prst="cub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Can 31"/>
              <p:cNvSpPr/>
              <p:nvPr/>
            </p:nvSpPr>
            <p:spPr bwMode="auto">
              <a:xfrm>
                <a:off x="2800615" y="2194113"/>
                <a:ext cx="240406" cy="90544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3" name="Can 32"/>
              <p:cNvSpPr/>
              <p:nvPr/>
            </p:nvSpPr>
            <p:spPr bwMode="auto">
              <a:xfrm>
                <a:off x="3702137" y="1972189"/>
                <a:ext cx="240406" cy="305367"/>
              </a:xfrm>
              <a:prstGeom prst="can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34" name="Straight Arrow Connector 33"/>
              <p:cNvCxnSpPr>
                <a:cxnSpLocks noChangeShapeType="1"/>
              </p:cNvCxnSpPr>
              <p:nvPr/>
            </p:nvCxnSpPr>
            <p:spPr bwMode="auto">
              <a:xfrm>
                <a:off x="1671564" y="2243824"/>
                <a:ext cx="223234" cy="0"/>
              </a:xfrm>
              <a:prstGeom prst="straightConnector1">
                <a:avLst/>
              </a:prstGeom>
              <a:noFill/>
              <a:ln w="9525">
                <a:solidFill>
                  <a:srgbClr val="40404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5" name="Straight Arrow Connector 34"/>
              <p:cNvCxnSpPr>
                <a:cxnSpLocks noChangeShapeType="1"/>
              </p:cNvCxnSpPr>
              <p:nvPr/>
            </p:nvCxnSpPr>
            <p:spPr bwMode="auto">
              <a:xfrm>
                <a:off x="2242529" y="2197664"/>
                <a:ext cx="223234" cy="0"/>
              </a:xfrm>
              <a:prstGeom prst="straightConnector1">
                <a:avLst/>
              </a:prstGeom>
              <a:noFill/>
              <a:ln w="9525">
                <a:solidFill>
                  <a:srgbClr val="404040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" name="Cube 35"/>
              <p:cNvSpPr/>
              <p:nvPr/>
            </p:nvSpPr>
            <p:spPr bwMode="auto">
              <a:xfrm>
                <a:off x="2504399" y="1979291"/>
                <a:ext cx="253286" cy="316019"/>
              </a:xfrm>
              <a:prstGeom prst="cube">
                <a:avLst/>
              </a:prstGeom>
              <a:noFill/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</p:cNvCxnSpPr>
              <p:nvPr/>
            </p:nvCxnSpPr>
            <p:spPr bwMode="auto">
              <a:xfrm>
                <a:off x="3109708" y="2194113"/>
                <a:ext cx="218940" cy="0"/>
              </a:xfrm>
              <a:prstGeom prst="straightConnector1">
                <a:avLst/>
              </a:prstGeom>
              <a:noFill/>
              <a:ln w="9525">
                <a:solidFill>
                  <a:srgbClr val="404040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pic>
        <p:nvPicPr>
          <p:cNvPr id="35849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22" y="2124074"/>
            <a:ext cx="1057275" cy="5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0" name="Picture 5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6784" y="2916238"/>
            <a:ext cx="9191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3296" y="3924307"/>
            <a:ext cx="939799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2" name="Picture 5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4550" y="4356100"/>
            <a:ext cx="1011238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3" name="Picture 6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4558" y="5292732"/>
            <a:ext cx="10826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s-AR" b="1">
                <a:cs typeface="+mj-cs"/>
              </a:rPr>
              <a:t>Bases de la Agilidad</a:t>
            </a:r>
            <a:endParaRPr lang="es-AR">
              <a:cs typeface="+mj-cs"/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738191" y="1447800"/>
          <a:ext cx="677861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91" y="1447800"/>
                        <a:ext cx="677861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7" name="Picture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7703" y="2322520"/>
            <a:ext cx="9540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66892" y="1455738"/>
            <a:ext cx="7416800" cy="646220"/>
          </a:xfrm>
          <a:prstGeom prst="rect">
            <a:avLst/>
          </a:prstGeom>
          <a:noFill/>
        </p:spPr>
        <p:txBody>
          <a:bodyPr lIns="91328" tIns="45665" rIns="91328" bIns="45665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s-AR" b="1" u="non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</a:rPr>
              <a:t>Foco - </a:t>
            </a:r>
            <a:r>
              <a:rPr lang="es-AR" u="none" dirty="0">
                <a:latin typeface="Arial" panose="020B0604020202020204" pitchFamily="34" charset="0"/>
                <a:ea typeface="+mn-ea"/>
              </a:rPr>
              <a:t>Mantenerse enfocado en las cosas que se hacen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6888" y="2376489"/>
            <a:ext cx="8259762" cy="646220"/>
          </a:xfrm>
          <a:prstGeom prst="rect">
            <a:avLst/>
          </a:prstGeom>
          <a:noFill/>
        </p:spPr>
        <p:txBody>
          <a:bodyPr lIns="91328" tIns="45665" rIns="91328" bIns="45665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s-AR" b="1" u="non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</a:rPr>
              <a:t>Coraje - </a:t>
            </a:r>
            <a:r>
              <a:rPr lang="es-AR" u="none" dirty="0">
                <a:latin typeface="Arial" panose="020B0604020202020204" pitchFamily="34" charset="0"/>
                <a:ea typeface="+mn-ea"/>
              </a:rPr>
              <a:t>Sostener con acciones a aquello que se predica o promueve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6892" y="3392489"/>
            <a:ext cx="7416800" cy="646220"/>
          </a:xfrm>
          <a:prstGeom prst="rect">
            <a:avLst/>
          </a:prstGeom>
          <a:noFill/>
        </p:spPr>
        <p:txBody>
          <a:bodyPr lIns="91328" tIns="45665" rIns="91328" bIns="45665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s-AR" b="1" u="non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</a:rPr>
              <a:t>Apertura - </a:t>
            </a:r>
            <a:r>
              <a:rPr lang="es-AR" u="none" dirty="0">
                <a:latin typeface="Arial" panose="020B0604020202020204" pitchFamily="34" charset="0"/>
                <a:ea typeface="+mn-ea"/>
              </a:rPr>
              <a:t>Sinceridad y visibilidad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6892" y="4313240"/>
            <a:ext cx="7416800" cy="646220"/>
          </a:xfrm>
          <a:prstGeom prst="rect">
            <a:avLst/>
          </a:prstGeom>
          <a:noFill/>
        </p:spPr>
        <p:txBody>
          <a:bodyPr lIns="91328" tIns="45665" rIns="91328" bIns="45665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s-AR" b="1" u="non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</a:rPr>
              <a:t>Compromiso - </a:t>
            </a:r>
            <a:r>
              <a:rPr lang="es-AR" u="none" dirty="0">
                <a:latin typeface="Arial" panose="020B0604020202020204" pitchFamily="34" charset="0"/>
                <a:ea typeface="+mn-ea"/>
              </a:rPr>
              <a:t>Para el equipo y los miembros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66892" y="5232402"/>
            <a:ext cx="7416800" cy="646220"/>
          </a:xfrm>
          <a:prstGeom prst="rect">
            <a:avLst/>
          </a:prstGeom>
          <a:noFill/>
        </p:spPr>
        <p:txBody>
          <a:bodyPr lIns="91328" tIns="45665" rIns="91328" bIns="45665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s-AR" b="1" u="none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</a:rPr>
              <a:t>Respeto</a:t>
            </a:r>
          </a:p>
        </p:txBody>
      </p:sp>
      <p:pic>
        <p:nvPicPr>
          <p:cNvPr id="36873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8192" y="3467108"/>
            <a:ext cx="815975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4" name="Picture 7" descr="http://www.peopletreespain.com/wp-content/uploads/2013/04/El-Compromiso-del-Equipo-8-4-13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23913" y="4260851"/>
            <a:ext cx="7778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Picture 6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1383" y="5292727"/>
            <a:ext cx="688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4996" y="252421"/>
            <a:ext cx="9623425" cy="74453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AR" b="1">
                <a:cs typeface="+mj-cs"/>
              </a:rPr>
              <a:t>Ventajas de la</a:t>
            </a:r>
            <a:r>
              <a:rPr lang="es-AR">
                <a:cs typeface="+mj-cs"/>
              </a:rPr>
              <a:t> </a:t>
            </a:r>
            <a:r>
              <a:rPr lang="es-AR" b="1">
                <a:cs typeface="+mj-cs"/>
              </a:rPr>
              <a:t>Agilidad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19125" y="2052638"/>
            <a:ext cx="10344150" cy="3671887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s-AR" sz="2400" dirty="0">
                <a:ea typeface="ＭＳ Ｐゴシック" pitchFamily="34" charset="-128"/>
              </a:rPr>
              <a:t>Mayor satisfacción del cliente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>
                <a:ea typeface="ＭＳ Ｐゴシック" pitchFamily="34" charset="-128"/>
              </a:rPr>
              <a:t>Mas motivación e involucramiento del equipo de desarrollo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>
                <a:ea typeface="ＭＳ Ｐゴシック" pitchFamily="34" charset="-128"/>
              </a:rPr>
              <a:t>Valor agregado inmediato y sostenible al negocio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>
                <a:ea typeface="ＭＳ Ｐゴシック" pitchFamily="34" charset="-128"/>
              </a:rPr>
              <a:t>Mejora la calidad del producto </a:t>
            </a:r>
            <a:r>
              <a:rPr lang="es-AR" sz="2100" dirty="0">
                <a:ea typeface="ＭＳ Ｐゴシック" pitchFamily="34" charset="-128"/>
              </a:rPr>
              <a:t>(se eliminan características innecesarias)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>
                <a:ea typeface="ＭＳ Ｐゴシック" pitchFamily="34" charset="-128"/>
              </a:rPr>
              <a:t>Detección temprana de errores o problemas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>
                <a:ea typeface="ＭＳ Ｐゴシック" pitchFamily="34" charset="-128"/>
              </a:rPr>
              <a:t>Adaptabilidad al cambio </a:t>
            </a:r>
            <a:r>
              <a:rPr lang="es-AR" sz="2100" dirty="0">
                <a:ea typeface="ＭＳ Ｐゴシック" pitchFamily="34" charset="-128"/>
              </a:rPr>
              <a:t>(competitividad en el mercado)</a:t>
            </a:r>
          </a:p>
          <a:p>
            <a:pPr>
              <a:buFont typeface="Wingdings" pitchFamily="2" charset="2"/>
              <a:buChar char="ü"/>
            </a:pPr>
            <a:r>
              <a:rPr lang="es-AR" sz="2400" dirty="0">
                <a:ea typeface="ＭＳ Ｐゴシック" pitchFamily="34" charset="-128"/>
              </a:rPr>
              <a:t>Fomentan la comunicación e interacción cara a cara</a:t>
            </a:r>
          </a:p>
        </p:txBody>
      </p:sp>
      <p:pic>
        <p:nvPicPr>
          <p:cNvPr id="38915" name="Picture 2" descr="http://www.cun.es/dms/cun/imagen/iconos_img_base/ico-ok-azul-clar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15363" y="755650"/>
            <a:ext cx="1484312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b="1" dirty="0" smtClean="0">
                <a:ea typeface="ＭＳ Ｐゴシック" pitchFamily="34" charset="-128"/>
              </a:rPr>
              <a:t>Proyectos ágiles</a:t>
            </a:r>
            <a:endParaRPr lang="es-AR" dirty="0" smtClean="0">
              <a:ea typeface="ＭＳ Ｐゴシック" pitchFamily="34" charset="-128"/>
            </a:endParaRPr>
          </a:p>
        </p:txBody>
      </p:sp>
      <p:pic>
        <p:nvPicPr>
          <p:cNvPr id="3993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000" y="1433061"/>
            <a:ext cx="8275404" cy="579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/>
          <p:cNvGraphicFramePr>
            <a:graphicFrameLocks noChangeAspect="1"/>
          </p:cNvGraphicFramePr>
          <p:nvPr/>
        </p:nvGraphicFramePr>
        <p:xfrm>
          <a:off x="6642847" y="2052443"/>
          <a:ext cx="1944215" cy="79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reporte del Caos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31794" y="1351739"/>
            <a:ext cx="9623425" cy="4991100"/>
          </a:xfrm>
        </p:spPr>
        <p:txBody>
          <a:bodyPr/>
          <a:lstStyle/>
          <a:p>
            <a:r>
              <a:rPr lang="es-AR" sz="1800" dirty="0"/>
              <a:t>En 1994, el </a:t>
            </a:r>
            <a:r>
              <a:rPr lang="es-AR" sz="1800" dirty="0" err="1"/>
              <a:t>Standish</a:t>
            </a:r>
            <a:r>
              <a:rPr lang="es-AR" sz="1800" dirty="0"/>
              <a:t> </a:t>
            </a:r>
            <a:r>
              <a:rPr lang="es-AR" sz="1800" dirty="0" err="1"/>
              <a:t>Group</a:t>
            </a:r>
            <a:r>
              <a:rPr lang="es-AR" sz="1800" dirty="0"/>
              <a:t> publicó un estudio conocido como el </a:t>
            </a:r>
            <a:r>
              <a:rPr lang="es-AR" altLang="es-ES" sz="1800" dirty="0"/>
              <a:t>“</a:t>
            </a:r>
            <a:r>
              <a:rPr lang="es-AR" sz="1800" dirty="0"/>
              <a:t>CHAOS </a:t>
            </a:r>
            <a:r>
              <a:rPr lang="es-AR" sz="1800" dirty="0" err="1"/>
              <a:t>Report</a:t>
            </a:r>
            <a:r>
              <a:rPr lang="es-AR" altLang="es-ES" sz="1800" dirty="0"/>
              <a:t>”</a:t>
            </a:r>
            <a:r>
              <a:rPr lang="es-AR" sz="1800" dirty="0"/>
              <a:t>, donde se podía ver la siguiente tasa de éxito de proyectos de Software en general.</a:t>
            </a:r>
          </a:p>
          <a:p>
            <a:endParaRPr lang="es-AR" dirty="0"/>
          </a:p>
        </p:txBody>
      </p:sp>
      <p:sp>
        <p:nvSpPr>
          <p:cNvPr id="16388" name="TextBox 10"/>
          <p:cNvSpPr txBox="1">
            <a:spLocks noChangeArrowheads="1"/>
          </p:cNvSpPr>
          <p:nvPr/>
        </p:nvSpPr>
        <p:spPr bwMode="auto">
          <a:xfrm>
            <a:off x="3525840" y="6276977"/>
            <a:ext cx="3311525" cy="36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/>
              <a:t>http://www.standishgroup.com</a:t>
            </a:r>
          </a:p>
        </p:txBody>
      </p:sp>
      <p:pic>
        <p:nvPicPr>
          <p:cNvPr id="16389" name="Picture 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98776" y="2319339"/>
            <a:ext cx="3906838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Line Callout 2 (Accent Bar) 14"/>
          <p:cNvSpPr/>
          <p:nvPr/>
        </p:nvSpPr>
        <p:spPr>
          <a:xfrm>
            <a:off x="442914" y="3470275"/>
            <a:ext cx="2376487" cy="1601788"/>
          </a:xfrm>
          <a:prstGeom prst="accentCallout2">
            <a:avLst>
              <a:gd name="adj1" fmla="val 35574"/>
              <a:gd name="adj2" fmla="val 99594"/>
              <a:gd name="adj3" fmla="val 35574"/>
              <a:gd name="adj4" fmla="val 113821"/>
              <a:gd name="adj5" fmla="val 36266"/>
              <a:gd name="adj6" fmla="val 120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28" tIns="45665" rIns="91328" bIns="45665" anchor="ctr"/>
          <a:lstStyle/>
          <a:p>
            <a:pPr algn="ctr"/>
            <a:r>
              <a:rPr lang="es-AR" sz="1600" u="none" dirty="0">
                <a:solidFill>
                  <a:srgbClr val="000000"/>
                </a:solidFill>
                <a:ea typeface="ＭＳ Ｐゴシック" pitchFamily="34" charset="-128"/>
              </a:rPr>
              <a:t>Entregado con sobrecostos, en forma tardía o con menos funcionalidades de las acordadas</a:t>
            </a:r>
            <a:endParaRPr lang="en-ZW" sz="1600" u="none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3" name="Line Callout 2 (Accent Bar) 12"/>
          <p:cNvSpPr/>
          <p:nvPr/>
        </p:nvSpPr>
        <p:spPr>
          <a:xfrm>
            <a:off x="7362828" y="4106863"/>
            <a:ext cx="2220913" cy="12573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008"/>
              <a:gd name="adj6" fmla="val -4768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28" tIns="45665" rIns="91328" bIns="45665" anchor="ctr"/>
          <a:lstStyle/>
          <a:p>
            <a:r>
              <a:rPr lang="es-AR" sz="1600" u="none" dirty="0">
                <a:solidFill>
                  <a:srgbClr val="000000"/>
                </a:solidFill>
                <a:ea typeface="ＭＳ Ｐゴシック" pitchFamily="34" charset="-128"/>
              </a:rPr>
              <a:t>Cancelado en algún punto durante el desarrollo</a:t>
            </a:r>
          </a:p>
        </p:txBody>
      </p:sp>
      <p:sp>
        <p:nvSpPr>
          <p:cNvPr id="17" name="Line Callout 2 (Accent Bar) 16"/>
          <p:cNvSpPr/>
          <p:nvPr/>
        </p:nvSpPr>
        <p:spPr>
          <a:xfrm>
            <a:off x="7362833" y="2306638"/>
            <a:ext cx="2690813" cy="12573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831"/>
              <a:gd name="adj6" fmla="val -5633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328" tIns="45665" rIns="91328" bIns="45665" anchor="ctr"/>
          <a:lstStyle/>
          <a:p>
            <a:pPr algn="ctr">
              <a:defRPr/>
            </a:pPr>
            <a:r>
              <a:rPr lang="es-AR" sz="1600" u="none" dirty="0"/>
              <a:t>Entregado en tiempo dentro de los costos y con las funcionalidades comprometidas</a:t>
            </a:r>
            <a:endParaRPr lang="en-ZW" sz="1600" u="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s-AR">
                <a:cs typeface="+mj-cs"/>
              </a:rPr>
              <a:t>El reporte del Caos</a:t>
            </a: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865195" y="1331913"/>
            <a:ext cx="85137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r>
              <a:rPr lang="es-AR" sz="2400" u="none" dirty="0"/>
              <a:t>Las conclusiones mas relevantes del reporte (entre otras) sugieren que: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098550" y="2339975"/>
            <a:ext cx="8351838" cy="1200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342477" indent="-342477">
              <a:buClr>
                <a:srgbClr val="3C8C93"/>
              </a:buClr>
              <a:buFont typeface="Wingdings" pitchFamily="2" charset="2"/>
              <a:buChar char="ü"/>
            </a:pPr>
            <a:r>
              <a:rPr lang="es-AR" u="none" dirty="0"/>
              <a:t>El involucramiento del usuario es clave</a:t>
            </a:r>
          </a:p>
          <a:p>
            <a:pPr marL="342477" indent="-342477">
              <a:buClr>
                <a:srgbClr val="3C8C93"/>
              </a:buClr>
              <a:buFont typeface="Wingdings" pitchFamily="2" charset="2"/>
              <a:buChar char="ü"/>
            </a:pPr>
            <a:r>
              <a:rPr lang="es-AR" u="none" dirty="0"/>
              <a:t>Emplear períodos de tiempo más cortos es diferencial</a:t>
            </a:r>
          </a:p>
          <a:p>
            <a:pPr marL="342477" indent="-342477">
              <a:buClr>
                <a:srgbClr val="3C8C93"/>
              </a:buClr>
              <a:buFont typeface="Wingdings" pitchFamily="2" charset="2"/>
              <a:buChar char="ü"/>
            </a:pPr>
            <a:r>
              <a:rPr lang="es-AR" u="none" dirty="0"/>
              <a:t>El apoyo del nivel ejecutivo (</a:t>
            </a:r>
            <a:r>
              <a:rPr lang="es-AR" u="none" dirty="0" err="1"/>
              <a:t>Senior</a:t>
            </a:r>
            <a:r>
              <a:rPr lang="es-AR" u="none" dirty="0"/>
              <a:t> Management) de la compañía es imprescindible</a:t>
            </a:r>
          </a:p>
        </p:txBody>
      </p:sp>
      <p:sp>
        <p:nvSpPr>
          <p:cNvPr id="18436" name="TextBox 6"/>
          <p:cNvSpPr txBox="1">
            <a:spLocks noChangeArrowheads="1"/>
          </p:cNvSpPr>
          <p:nvPr/>
        </p:nvSpPr>
        <p:spPr bwMode="auto">
          <a:xfrm>
            <a:off x="1130300" y="4068767"/>
            <a:ext cx="8135938" cy="150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8" tIns="45665" rIns="91328" bIns="45665">
            <a:spAutoFit/>
          </a:bodyPr>
          <a:lstStyle/>
          <a:p>
            <a:pPr>
              <a:lnSpc>
                <a:spcPct val="150000"/>
              </a:lnSpc>
            </a:pPr>
            <a:r>
              <a:rPr lang="es-AR" u="none" dirty="0"/>
              <a:t>Bajo este contexto surgieron nuevas metodologías:</a:t>
            </a:r>
          </a:p>
          <a:p>
            <a:pPr>
              <a:buClr>
                <a:srgbClr val="3C8C93"/>
              </a:buClr>
              <a:buFont typeface="Wingdings" pitchFamily="2" charset="2"/>
              <a:buChar char="ü"/>
            </a:pPr>
            <a:r>
              <a:rPr lang="es-AR" u="none" dirty="0"/>
              <a:t>Metodología en Espiral</a:t>
            </a:r>
          </a:p>
          <a:p>
            <a:pPr>
              <a:buClr>
                <a:srgbClr val="3C8C93"/>
              </a:buClr>
              <a:buFont typeface="Wingdings" pitchFamily="2" charset="2"/>
              <a:buChar char="ü"/>
            </a:pPr>
            <a:r>
              <a:rPr lang="es-AR" u="none" dirty="0"/>
              <a:t>Metodologías Iterativas</a:t>
            </a:r>
          </a:p>
          <a:p>
            <a:pPr>
              <a:buClr>
                <a:srgbClr val="3C8C93"/>
              </a:buClr>
              <a:buFont typeface="Wingdings" pitchFamily="2" charset="2"/>
              <a:buChar char="ü"/>
            </a:pPr>
            <a:r>
              <a:rPr lang="es-AR" sz="2900" u="none" dirty="0"/>
              <a:t>Metodologías Agiles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Shape 41990"/>
          <p:cNvSpPr txBox="1">
            <a:spLocks noGrp="1"/>
          </p:cNvSpPr>
          <p:nvPr>
            <p:ph type="title"/>
          </p:nvPr>
        </p:nvSpPr>
        <p:spPr>
          <a:xfrm>
            <a:off x="534990" y="303214"/>
            <a:ext cx="9623400" cy="12606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/>
              <a:t>¿Qué son las metodologías Ágiles?</a:t>
            </a:r>
          </a:p>
        </p:txBody>
      </p:sp>
      <p:sp>
        <p:nvSpPr>
          <p:cNvPr id="41991" name="Shape 41991"/>
          <p:cNvSpPr txBox="1">
            <a:spLocks noGrp="1"/>
          </p:cNvSpPr>
          <p:nvPr>
            <p:ph type="body" idx="1"/>
          </p:nvPr>
        </p:nvSpPr>
        <p:spPr>
          <a:xfrm>
            <a:off x="779463" y="1331918"/>
            <a:ext cx="9134400" cy="4272047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rmAutofit/>
          </a:bodyPr>
          <a:lstStyle/>
          <a:p>
            <a:pPr marL="342779" lvl="0" indent="-34277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s-ES" sz="2100" dirty="0"/>
              <a:t>Una serie de técnicas para la gestión de proyectos que han surgido como alternativas a los métodos clásicos de gestión </a:t>
            </a:r>
          </a:p>
          <a:p>
            <a:pPr marL="342779" lvl="0" indent="-342779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779" lvl="0" indent="-342779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779" lvl="0" indent="-342779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779" lvl="0" indent="-342779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779" lvl="0" indent="-342779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779" lvl="0" indent="-342779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779" lvl="0" indent="-342779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 dirty="0"/>
          </a:p>
          <a:p>
            <a:pPr marL="342779" lvl="0" indent="-342779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s-ES" sz="2100" dirty="0"/>
              <a:t>Cumplen con el </a:t>
            </a:r>
            <a:r>
              <a:rPr lang="es-ES" sz="2100" u="sng" dirty="0">
                <a:solidFill>
                  <a:schemeClr val="hlink"/>
                </a:solidFill>
                <a:hlinkClick r:id="rId3"/>
              </a:rPr>
              <a:t>manifiesto ágil</a:t>
            </a:r>
            <a:r>
              <a:rPr lang="es-ES" sz="2100" dirty="0"/>
              <a:t> </a:t>
            </a:r>
          </a:p>
        </p:txBody>
      </p:sp>
      <p:sp>
        <p:nvSpPr>
          <p:cNvPr id="41992" name="Shape 41992"/>
          <p:cNvSpPr txBox="1"/>
          <p:nvPr/>
        </p:nvSpPr>
        <p:spPr>
          <a:xfrm>
            <a:off x="982800" y="2085711"/>
            <a:ext cx="9378900" cy="2803500"/>
          </a:xfrm>
          <a:prstGeom prst="rect">
            <a:avLst/>
          </a:prstGeom>
          <a:noFill/>
          <a:ln>
            <a:noFill/>
          </a:ln>
        </p:spPr>
        <p:txBody>
          <a:bodyPr lIns="91325" tIns="45650" rIns="91325" bIns="45650" anchor="t" anchorCtr="0">
            <a:noAutofit/>
          </a:bodyPr>
          <a:lstStyle/>
          <a:p>
            <a:pPr marL="342477" marR="0" lvl="0" indent="-34247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basan en:</a:t>
            </a:r>
          </a:p>
          <a:p>
            <a:pPr marL="742034" marR="0" lvl="1" indent="-29753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</a:t>
            </a:r>
          </a:p>
          <a:p>
            <a:pPr marL="742034" marR="0" lvl="1" indent="-29753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Principios</a:t>
            </a:r>
          </a:p>
          <a:p>
            <a:pPr marL="742034" marR="0" lvl="1" indent="-29753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Cambios de Cultura</a:t>
            </a:r>
          </a:p>
          <a:p>
            <a:pPr marL="342477" marR="0" lvl="0" indent="-34247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 b="1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enfocan en:</a:t>
            </a:r>
          </a:p>
          <a:p>
            <a:pPr marL="742034" marR="0" lvl="1" indent="-29753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creación constante de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agregado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un entorno incierto a partir del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aprendizaje colaborativo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 las personas</a:t>
            </a:r>
          </a:p>
          <a:p>
            <a:pPr marL="742034" marR="0" lvl="1" indent="-297534" algn="l" rtl="0"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477" marR="0" lvl="0" indent="-34247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93" name="Shape 419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4171" y="1859928"/>
            <a:ext cx="3456000" cy="18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smtClean="0">
                <a:ea typeface="ＭＳ Ｐゴシック" pitchFamily="34" charset="-128"/>
              </a:rPr>
              <a:t>Manifiesto Ágil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735388" y="1800233"/>
            <a:ext cx="6807200" cy="23590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800" b="1" dirty="0">
                <a:solidFill>
                  <a:srgbClr val="009E47"/>
                </a:solidFill>
                <a:latin typeface="Segoe Print" pitchFamily="2" charset="0"/>
                <a:ea typeface="ＭＳ Ｐゴシック" pitchFamily="34" charset="-128"/>
              </a:rPr>
              <a:t>1. Individuos e interacciones </a:t>
            </a:r>
            <a:r>
              <a:rPr lang="es-AR" sz="1600" dirty="0">
                <a:latin typeface="Segoe Print" pitchFamily="2" charset="0"/>
                <a:ea typeface="ＭＳ Ｐゴシック" pitchFamily="34" charset="-128"/>
              </a:rPr>
              <a:t>sobre </a:t>
            </a:r>
            <a:r>
              <a:rPr lang="es-AR" sz="1600" dirty="0">
                <a:solidFill>
                  <a:srgbClr val="800000"/>
                </a:solidFill>
                <a:latin typeface="Segoe Print" pitchFamily="2" charset="0"/>
                <a:ea typeface="ＭＳ Ｐゴシック" pitchFamily="34" charset="-128"/>
              </a:rPr>
              <a:t>procesos y herramientas</a:t>
            </a:r>
          </a:p>
          <a:p>
            <a:pPr marL="0" indent="0">
              <a:buNone/>
            </a:pPr>
            <a:endParaRPr lang="es-AR" sz="1600" dirty="0">
              <a:latin typeface="Segoe Print" pitchFamily="2" charset="0"/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s-AR" sz="1600" b="1" dirty="0">
                <a:solidFill>
                  <a:srgbClr val="009E47"/>
                </a:solidFill>
                <a:latin typeface="Segoe Print" pitchFamily="2" charset="0"/>
                <a:ea typeface="ＭＳ Ｐゴシック" pitchFamily="34" charset="-128"/>
              </a:rPr>
              <a:t>2. Producto</a:t>
            </a:r>
            <a:r>
              <a:rPr lang="es-AR" sz="1800" b="1" dirty="0">
                <a:solidFill>
                  <a:srgbClr val="009E47"/>
                </a:solidFill>
                <a:latin typeface="Segoe Print" pitchFamily="2" charset="0"/>
                <a:ea typeface="ＭＳ Ｐゴシック" pitchFamily="34" charset="-128"/>
              </a:rPr>
              <a:t> funcionando </a:t>
            </a:r>
            <a:r>
              <a:rPr lang="es-AR" sz="1600" dirty="0">
                <a:latin typeface="Segoe Print" pitchFamily="2" charset="0"/>
                <a:ea typeface="ＭＳ Ｐゴシック" pitchFamily="34" charset="-128"/>
              </a:rPr>
              <a:t>sobre </a:t>
            </a:r>
            <a:r>
              <a:rPr lang="es-AR" sz="1600" dirty="0">
                <a:solidFill>
                  <a:srgbClr val="800000"/>
                </a:solidFill>
                <a:latin typeface="Segoe Print" pitchFamily="2" charset="0"/>
                <a:ea typeface="ＭＳ Ｐゴシック" pitchFamily="34" charset="-128"/>
              </a:rPr>
              <a:t>documentación detallada</a:t>
            </a:r>
          </a:p>
          <a:p>
            <a:pPr marL="0" indent="0">
              <a:buNone/>
            </a:pPr>
            <a:endParaRPr lang="es-AR" sz="1600" b="1" dirty="0">
              <a:latin typeface="Segoe Print" pitchFamily="2" charset="0"/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s-AR" sz="1800" b="1" dirty="0">
                <a:solidFill>
                  <a:srgbClr val="009E47"/>
                </a:solidFill>
                <a:latin typeface="Segoe Print" pitchFamily="2" charset="0"/>
                <a:ea typeface="ＭＳ Ｐゴシック" pitchFamily="34" charset="-128"/>
              </a:rPr>
              <a:t>3. Colaboración con el cliente </a:t>
            </a:r>
            <a:r>
              <a:rPr lang="es-AR" sz="1600" dirty="0">
                <a:latin typeface="Segoe Print" pitchFamily="2" charset="0"/>
                <a:ea typeface="ＭＳ Ｐゴシック" pitchFamily="34" charset="-128"/>
              </a:rPr>
              <a:t>sobre </a:t>
            </a:r>
            <a:r>
              <a:rPr lang="es-AR" sz="1600" dirty="0">
                <a:solidFill>
                  <a:srgbClr val="800000"/>
                </a:solidFill>
                <a:latin typeface="Segoe Print" pitchFamily="2" charset="0"/>
                <a:ea typeface="ＭＳ Ｐゴシック" pitchFamily="34" charset="-128"/>
              </a:rPr>
              <a:t>negociación contractual</a:t>
            </a:r>
          </a:p>
          <a:p>
            <a:pPr marL="0" indent="0">
              <a:buNone/>
            </a:pPr>
            <a:endParaRPr lang="es-AR" sz="1600" b="1" dirty="0">
              <a:solidFill>
                <a:srgbClr val="7BC04C"/>
              </a:solidFill>
              <a:latin typeface="Segoe Print" pitchFamily="2" charset="0"/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s-AR" sz="1800" b="1" dirty="0">
                <a:solidFill>
                  <a:srgbClr val="009E47"/>
                </a:solidFill>
                <a:latin typeface="Segoe Print" pitchFamily="2" charset="0"/>
                <a:ea typeface="ＭＳ Ｐゴシック" pitchFamily="34" charset="-128"/>
              </a:rPr>
              <a:t>4. Respuesta ante el cambio </a:t>
            </a:r>
            <a:r>
              <a:rPr lang="es-AR" sz="1600" dirty="0">
                <a:latin typeface="Segoe Print" pitchFamily="2" charset="0"/>
                <a:ea typeface="ＭＳ Ｐゴシック" pitchFamily="34" charset="-128"/>
              </a:rPr>
              <a:t>sobre </a:t>
            </a:r>
            <a:r>
              <a:rPr lang="es-AR" sz="1600" dirty="0">
                <a:solidFill>
                  <a:srgbClr val="800000"/>
                </a:solidFill>
                <a:latin typeface="Segoe Print" pitchFamily="2" charset="0"/>
                <a:ea typeface="ＭＳ Ｐゴシック" pitchFamily="34" charset="-128"/>
              </a:rPr>
              <a:t>seguir un plan</a:t>
            </a:r>
            <a:endParaRPr lang="es-AR" sz="1600" dirty="0">
              <a:latin typeface="Segoe Print" pitchFamily="2" charset="0"/>
              <a:ea typeface="ＭＳ Ｐゴシック" pitchFamily="34" charset="-128"/>
            </a:endParaRPr>
          </a:p>
        </p:txBody>
      </p:sp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1925641" y="5799138"/>
            <a:ext cx="6842125" cy="6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algn="ctr"/>
            <a:r>
              <a:rPr lang="es-AR" u="none">
                <a:cs typeface="Arial" charset="0"/>
              </a:rPr>
              <a:t>Aunque valoramos los elementos de la derecha,</a:t>
            </a:r>
          </a:p>
          <a:p>
            <a:pPr algn="ctr"/>
            <a:r>
              <a:rPr lang="es-AR" b="1" u="none">
                <a:cs typeface="Arial" charset="0"/>
              </a:rPr>
              <a:t>Valoramos mas lo de la izquierda</a:t>
            </a:r>
            <a:endParaRPr lang="es-AR" u="none"/>
          </a:p>
        </p:txBody>
      </p:sp>
      <p:sp>
        <p:nvSpPr>
          <p:cNvPr id="21508" name="TextBox 22"/>
          <p:cNvSpPr txBox="1">
            <a:spLocks noChangeArrowheads="1"/>
          </p:cNvSpPr>
          <p:nvPr/>
        </p:nvSpPr>
        <p:spPr bwMode="auto">
          <a:xfrm>
            <a:off x="1436693" y="1774830"/>
            <a:ext cx="306268" cy="2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28" tIns="45665" rIns="91328" bIns="45665">
            <a:spAutoFit/>
          </a:bodyPr>
          <a:lstStyle/>
          <a:p>
            <a:r>
              <a:rPr lang="es-AR" sz="1300" b="1" u="none" dirty="0">
                <a:latin typeface="Segoe Print" pitchFamily="2" charset="0"/>
              </a:rPr>
              <a:t>1</a:t>
            </a:r>
            <a:endParaRPr lang="es-AR" sz="1300" u="none" dirty="0"/>
          </a:p>
        </p:txBody>
      </p:sp>
      <p:sp>
        <p:nvSpPr>
          <p:cNvPr id="21509" name="TextBox 25"/>
          <p:cNvSpPr txBox="1">
            <a:spLocks noChangeArrowheads="1"/>
          </p:cNvSpPr>
          <p:nvPr/>
        </p:nvSpPr>
        <p:spPr bwMode="auto">
          <a:xfrm>
            <a:off x="2466979" y="1774830"/>
            <a:ext cx="306268" cy="2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28" tIns="45665" rIns="91328" bIns="45665">
            <a:spAutoFit/>
          </a:bodyPr>
          <a:lstStyle/>
          <a:p>
            <a:r>
              <a:rPr lang="es-AR" sz="1300" b="1" u="none" dirty="0">
                <a:latin typeface="Segoe Print" pitchFamily="2" charset="0"/>
              </a:rPr>
              <a:t>2</a:t>
            </a:r>
          </a:p>
        </p:txBody>
      </p:sp>
      <p:sp>
        <p:nvSpPr>
          <p:cNvPr id="21510" name="TextBox 27"/>
          <p:cNvSpPr txBox="1">
            <a:spLocks noChangeArrowheads="1"/>
          </p:cNvSpPr>
          <p:nvPr/>
        </p:nvSpPr>
        <p:spPr bwMode="auto">
          <a:xfrm>
            <a:off x="1435104" y="3805243"/>
            <a:ext cx="306268" cy="2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28" tIns="45665" rIns="91328" bIns="45665">
            <a:spAutoFit/>
          </a:bodyPr>
          <a:lstStyle/>
          <a:p>
            <a:r>
              <a:rPr lang="es-AR" sz="1300" b="1" u="none" dirty="0">
                <a:latin typeface="Segoe Print" pitchFamily="2" charset="0"/>
              </a:rPr>
              <a:t>3</a:t>
            </a:r>
          </a:p>
        </p:txBody>
      </p:sp>
      <p:sp>
        <p:nvSpPr>
          <p:cNvPr id="21511" name="TextBox 28"/>
          <p:cNvSpPr txBox="1">
            <a:spLocks noChangeArrowheads="1"/>
          </p:cNvSpPr>
          <p:nvPr/>
        </p:nvSpPr>
        <p:spPr bwMode="auto">
          <a:xfrm>
            <a:off x="2457453" y="3833818"/>
            <a:ext cx="306268" cy="2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328" tIns="45665" rIns="91328" bIns="45665">
            <a:spAutoFit/>
          </a:bodyPr>
          <a:lstStyle/>
          <a:p>
            <a:r>
              <a:rPr lang="es-AR" sz="1300" b="1" u="none" dirty="0">
                <a:latin typeface="Segoe Print" pitchFamily="2" charset="0"/>
              </a:rPr>
              <a:t>4</a:t>
            </a:r>
          </a:p>
        </p:txBody>
      </p:sp>
      <p:grpSp>
        <p:nvGrpSpPr>
          <p:cNvPr id="21512" name="Group 29"/>
          <p:cNvGrpSpPr>
            <a:grpSpLocks/>
          </p:cNvGrpSpPr>
          <p:nvPr/>
        </p:nvGrpSpPr>
        <p:grpSpPr bwMode="auto">
          <a:xfrm>
            <a:off x="587383" y="1708153"/>
            <a:ext cx="3014663" cy="2417763"/>
            <a:chOff x="2251075" y="1549400"/>
            <a:chExt cx="3138488" cy="1708150"/>
          </a:xfrm>
        </p:grpSpPr>
        <p:grpSp>
          <p:nvGrpSpPr>
            <p:cNvPr id="21513" name="Group 23"/>
            <p:cNvGrpSpPr>
              <a:grpSpLocks/>
            </p:cNvGrpSpPr>
            <p:nvPr/>
          </p:nvGrpSpPr>
          <p:grpSpPr bwMode="auto">
            <a:xfrm>
              <a:off x="2251075" y="2605088"/>
              <a:ext cx="863600" cy="652462"/>
              <a:chOff x="2190957" y="2604750"/>
              <a:chExt cx="864096" cy="652257"/>
            </a:xfrm>
          </p:grpSpPr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2190957" y="2604459"/>
                <a:ext cx="864862" cy="6525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8100" dir="8100000" algn="tr" rotWithShape="0">
                  <a:srgbClr val="808080">
                    <a:alpha val="39998"/>
                  </a:srgbClr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pic>
            <p:nvPicPr>
              <p:cNvPr id="21530" name="Picture 1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214851" y="2722025"/>
                <a:ext cx="691945" cy="493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514" name="Group 25"/>
            <p:cNvGrpSpPr>
              <a:grpSpLocks/>
            </p:cNvGrpSpPr>
            <p:nvPr/>
          </p:nvGrpSpPr>
          <p:grpSpPr bwMode="auto">
            <a:xfrm>
              <a:off x="4525963" y="2605088"/>
              <a:ext cx="863600" cy="652462"/>
              <a:chOff x="4526100" y="2604750"/>
              <a:chExt cx="864096" cy="652257"/>
            </a:xfrm>
          </p:grpSpPr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4525334" y="2604459"/>
                <a:ext cx="864862" cy="6525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8100" dir="8100000" algn="tr" rotWithShape="0">
                  <a:srgbClr val="808080">
                    <a:alpha val="39998"/>
                  </a:srgbClr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pic>
            <p:nvPicPr>
              <p:cNvPr id="21528" name="Picture 5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755291" y="2722025"/>
                <a:ext cx="629105" cy="4826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515" name="Group 24"/>
            <p:cNvGrpSpPr>
              <a:grpSpLocks/>
            </p:cNvGrpSpPr>
            <p:nvPr/>
          </p:nvGrpSpPr>
          <p:grpSpPr bwMode="auto">
            <a:xfrm>
              <a:off x="4519613" y="1549400"/>
              <a:ext cx="865187" cy="652463"/>
              <a:chOff x="4520301" y="1549547"/>
              <a:chExt cx="864096" cy="652257"/>
            </a:xfrm>
          </p:grpSpPr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4520927" y="1549547"/>
                <a:ext cx="863275" cy="6525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8100" dir="8100000" algn="tr" rotWithShape="0">
                  <a:srgbClr val="808080">
                    <a:alpha val="39998"/>
                  </a:srgbClr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pic>
            <p:nvPicPr>
              <p:cNvPr id="21526" name="Picture 9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721613" y="1624266"/>
                <a:ext cx="662783" cy="4723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516" name="Group 33"/>
            <p:cNvGrpSpPr>
              <a:grpSpLocks/>
            </p:cNvGrpSpPr>
            <p:nvPr/>
          </p:nvGrpSpPr>
          <p:grpSpPr bwMode="auto">
            <a:xfrm>
              <a:off x="2251075" y="1553352"/>
              <a:ext cx="863600" cy="652463"/>
              <a:chOff x="2251075" y="1553352"/>
              <a:chExt cx="863600" cy="652463"/>
            </a:xfrm>
          </p:grpSpPr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2251075" y="1553886"/>
                <a:ext cx="864365" cy="6516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8100" dir="8100000" algn="tr" rotWithShape="0">
                  <a:srgbClr val="808080">
                    <a:alpha val="39998"/>
                  </a:srgbClr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pic>
            <p:nvPicPr>
              <p:cNvPr id="21524" name="Picture 41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2323087" y="1621752"/>
                <a:ext cx="720076" cy="50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517" name="Group 17"/>
            <p:cNvGrpSpPr>
              <a:grpSpLocks/>
            </p:cNvGrpSpPr>
            <p:nvPr/>
          </p:nvGrpSpPr>
          <p:grpSpPr bwMode="auto">
            <a:xfrm>
              <a:off x="2984500" y="1763713"/>
              <a:ext cx="1714500" cy="1270000"/>
              <a:chOff x="2538388" y="2349518"/>
              <a:chExt cx="1713833" cy="1269334"/>
            </a:xfrm>
          </p:grpSpPr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2538764" y="2349425"/>
                <a:ext cx="1713189" cy="126895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8100" dir="8100000" algn="tr" rotWithShape="0">
                  <a:srgbClr val="808080">
                    <a:alpha val="39998"/>
                  </a:srgbClr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es-AR">
                  <a:latin typeface="Arial" panose="020B0604020202020204" pitchFamily="34" charset="0"/>
                  <a:ea typeface="+mn-ea"/>
                </a:endParaRPr>
              </a:p>
            </p:txBody>
          </p:sp>
          <p:pic>
            <p:nvPicPr>
              <p:cNvPr id="21519" name="Picture 8"/>
              <p:cNvPicPr>
                <a:picLocks noChangeAspect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526981" y="3159476"/>
                <a:ext cx="644520" cy="4593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20" name="Picture 7"/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612011" y="2390333"/>
                <a:ext cx="640210" cy="57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21" name="Picture 11"/>
              <p:cNvPicPr>
                <a:picLocks noChangeAspect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2628308" y="3167659"/>
                <a:ext cx="898672" cy="4268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22" name="Picture 3"/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2601785" y="2398516"/>
                <a:ext cx="808152" cy="576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3" name="Group 50"/>
          <p:cNvGrpSpPr>
            <a:grpSpLocks/>
          </p:cNvGrpSpPr>
          <p:nvPr/>
        </p:nvGrpSpPr>
        <p:grpSpPr bwMode="auto">
          <a:xfrm>
            <a:off x="968375" y="1943100"/>
            <a:ext cx="1157288" cy="779463"/>
            <a:chOff x="2251075" y="1553352"/>
            <a:chExt cx="863600" cy="652463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2251075" y="1553352"/>
              <a:ext cx="863600" cy="6524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3569" name="Picture 5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23087" y="1621752"/>
              <a:ext cx="720076" cy="50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dirty="0" smtClean="0">
                <a:ea typeface="ＭＳ Ｐゴシック" pitchFamily="34" charset="-128"/>
              </a:rPr>
              <a:t>Valores Manifiesto Ágil</a:t>
            </a:r>
            <a:endParaRPr lang="es-AR" sz="1600" dirty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39999" y="1677992"/>
            <a:ext cx="7486650" cy="3254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s-AR" altLang="es-AR" sz="2100" b="1" dirty="0">
                <a:solidFill>
                  <a:srgbClr val="009E47"/>
                </a:solidFill>
                <a:latin typeface="Segoe Print" panose="02000600000000000000" pitchFamily="2" charset="0"/>
                <a:cs typeface="Tahoma" panose="020B0604030504040204" pitchFamily="34" charset="0"/>
              </a:rPr>
              <a:t>1. Individuos e interacciones </a:t>
            </a:r>
            <a:r>
              <a:rPr lang="es-AR" altLang="es-AR" sz="1800" dirty="0">
                <a:latin typeface="Segoe Print" panose="02000600000000000000" pitchFamily="2" charset="0"/>
              </a:rPr>
              <a:t>sobre </a:t>
            </a:r>
            <a:r>
              <a:rPr lang="es-AR" altLang="es-AR" sz="1800" dirty="0">
                <a:solidFill>
                  <a:srgbClr val="800000"/>
                </a:solidFill>
                <a:latin typeface="Segoe Print" panose="02000600000000000000" pitchFamily="2" charset="0"/>
              </a:rPr>
              <a:t>procesos y herramientas</a:t>
            </a:r>
            <a:endParaRPr lang="es-AR" sz="1800" b="1" dirty="0"/>
          </a:p>
          <a:p>
            <a:pPr algn="ctr">
              <a:defRPr/>
            </a:pPr>
            <a:endParaRPr lang="es-AR" sz="1800" b="1" dirty="0"/>
          </a:p>
          <a:p>
            <a:pPr algn="ctr">
              <a:defRPr/>
            </a:pPr>
            <a:endParaRPr lang="es-AR" sz="1300" dirty="0"/>
          </a:p>
          <a:p>
            <a:pPr marL="0" indent="0" algn="ctr">
              <a:buNone/>
              <a:defRPr/>
            </a:pPr>
            <a:endParaRPr lang="es-AR" sz="1300" dirty="0"/>
          </a:p>
          <a:p>
            <a:pPr marL="0" indent="0" algn="ctr">
              <a:buNone/>
              <a:defRPr/>
            </a:pPr>
            <a:endParaRPr lang="es-AR" sz="1300" dirty="0"/>
          </a:p>
          <a:p>
            <a:pPr marL="0" indent="0">
              <a:buNone/>
              <a:defRPr/>
            </a:pPr>
            <a:endParaRPr lang="es-AR" sz="1600" b="1" dirty="0"/>
          </a:p>
        </p:txBody>
      </p:sp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4554546" y="2840039"/>
            <a:ext cx="3729037" cy="6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285399" indent="-285399">
              <a:buFont typeface="Wingdings" pitchFamily="2" charset="2"/>
              <a:buChar char="ü"/>
            </a:pPr>
            <a:r>
              <a:rPr lang="es-AR" u="none" dirty="0"/>
              <a:t>Ayudan al trabajo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u="none" dirty="0"/>
              <a:t>Son guías en la operación</a:t>
            </a:r>
          </a:p>
        </p:txBody>
      </p:sp>
      <p:sp>
        <p:nvSpPr>
          <p:cNvPr id="23557" name="TextBox 17"/>
          <p:cNvSpPr txBox="1">
            <a:spLocks noChangeArrowheads="1"/>
          </p:cNvSpPr>
          <p:nvPr/>
        </p:nvSpPr>
        <p:spPr bwMode="auto">
          <a:xfrm>
            <a:off x="4554546" y="3933831"/>
            <a:ext cx="3729037" cy="369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285399" indent="-285399">
              <a:buFont typeface="Wingdings" pitchFamily="2" charset="2"/>
              <a:buChar char="ü"/>
            </a:pPr>
            <a:r>
              <a:rPr lang="es-AR" u="none" dirty="0"/>
              <a:t>Mejoran eficiencia</a:t>
            </a:r>
          </a:p>
        </p:txBody>
      </p:sp>
      <p:grpSp>
        <p:nvGrpSpPr>
          <p:cNvPr id="23558" name="Group 16"/>
          <p:cNvGrpSpPr>
            <a:grpSpLocks/>
          </p:cNvGrpSpPr>
          <p:nvPr/>
        </p:nvGrpSpPr>
        <p:grpSpPr bwMode="auto">
          <a:xfrm>
            <a:off x="3581400" y="2840044"/>
            <a:ext cx="863600" cy="652462"/>
            <a:chOff x="-922400" y="3574759"/>
            <a:chExt cx="863600" cy="652462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-922400" y="3574759"/>
              <a:ext cx="863600" cy="6524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3567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-823083" y="3627547"/>
              <a:ext cx="625167" cy="585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559" name="TextBox 44"/>
          <p:cNvSpPr txBox="1">
            <a:spLocks noChangeArrowheads="1"/>
          </p:cNvSpPr>
          <p:nvPr/>
        </p:nvSpPr>
        <p:spPr bwMode="auto">
          <a:xfrm>
            <a:off x="4554546" y="4933951"/>
            <a:ext cx="4105275" cy="64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285399" indent="-285399">
              <a:buFont typeface="Wingdings" pitchFamily="2" charset="2"/>
              <a:buChar char="ü"/>
            </a:pPr>
            <a:r>
              <a:rPr lang="es-AR" u="none" dirty="0"/>
              <a:t>Aportan talento a las tareas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u="none" dirty="0"/>
              <a:t>Son creativas e innovadoras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38720" y="4855337"/>
            <a:ext cx="1520640" cy="721558"/>
            <a:chOff x="777788" y="1393802"/>
            <a:chExt cx="1688592" cy="862216"/>
          </a:xfrm>
          <a:effectLst>
            <a:outerShdw blurRad="254000" dist="50800" dir="5400000" algn="ctr" rotWithShape="0">
              <a:schemeClr val="accent1">
                <a:lumMod val="90000"/>
              </a:schemeClr>
            </a:outerShdw>
          </a:effectLst>
        </p:grpSpPr>
        <p:sp>
          <p:nvSpPr>
            <p:cNvPr id="47" name="Rectangle 46"/>
            <p:cNvSpPr/>
            <p:nvPr/>
          </p:nvSpPr>
          <p:spPr bwMode="auto">
            <a:xfrm>
              <a:off x="777788" y="1393802"/>
              <a:ext cx="1688592" cy="862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48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5990" y="1459966"/>
              <a:ext cx="99218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598871" y="3778252"/>
            <a:ext cx="860425" cy="652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8100" dir="8100000" algn="tr" rotWithShape="0">
              <a:srgbClr val="808080">
                <a:alpha val="39998"/>
              </a:srgbClr>
            </a:outerShdw>
          </a:effectLst>
        </p:spPr>
        <p:txBody>
          <a:bodyPr lIns="91328" tIns="45665" rIns="91328" bIns="45665"/>
          <a:lstStyle/>
          <a:p>
            <a:pPr eaLnBrk="1" hangingPunct="1">
              <a:defRPr/>
            </a:pPr>
            <a:endParaRPr lang="es-AR">
              <a:latin typeface="Arial" panose="020B0604020202020204" pitchFamily="34" charset="0"/>
              <a:ea typeface="+mn-ea"/>
            </a:endParaRPr>
          </a:p>
        </p:txBody>
      </p:sp>
      <p:pic>
        <p:nvPicPr>
          <p:cNvPr id="23562" name="Picture 3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54438" y="3822707"/>
            <a:ext cx="550862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63" name="Group 60"/>
          <p:cNvGrpSpPr>
            <a:grpSpLocks/>
          </p:cNvGrpSpPr>
          <p:nvPr/>
        </p:nvGrpSpPr>
        <p:grpSpPr bwMode="auto">
          <a:xfrm>
            <a:off x="760415" y="1266833"/>
            <a:ext cx="1520825" cy="720725"/>
            <a:chOff x="777788" y="1393802"/>
            <a:chExt cx="1688592" cy="862216"/>
          </a:xfrm>
        </p:grpSpPr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777788" y="1393802"/>
              <a:ext cx="1688592" cy="862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3565" name="Picture 2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25990" y="1459966"/>
              <a:ext cx="992187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dirty="0" smtClean="0">
                <a:ea typeface="ＭＳ Ｐゴシック" pitchFamily="34" charset="-128"/>
              </a:rPr>
              <a:t>Valores Manifiesto Ágil</a:t>
            </a:r>
            <a:endParaRPr lang="es-AR" sz="1600" dirty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39999" y="1677992"/>
            <a:ext cx="7486650" cy="3254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100" b="1" dirty="0">
                <a:solidFill>
                  <a:srgbClr val="009E47"/>
                </a:solidFill>
                <a:latin typeface="Segoe Print" pitchFamily="2" charset="0"/>
                <a:ea typeface="ＭＳ Ｐゴシック" pitchFamily="34" charset="-128"/>
              </a:rPr>
              <a:t>2. Producto funcionando </a:t>
            </a:r>
            <a:r>
              <a:rPr lang="es-AR" sz="2100" dirty="0">
                <a:latin typeface="Segoe Print" pitchFamily="2" charset="0"/>
                <a:ea typeface="ＭＳ Ｐゴシック" pitchFamily="34" charset="-128"/>
              </a:rPr>
              <a:t>sobre </a:t>
            </a:r>
            <a:r>
              <a:rPr lang="es-AR" sz="2100" dirty="0">
                <a:solidFill>
                  <a:srgbClr val="800000"/>
                </a:solidFill>
                <a:latin typeface="Segoe Print" pitchFamily="2" charset="0"/>
                <a:ea typeface="ＭＳ Ｐゴシック" pitchFamily="34" charset="-128"/>
              </a:rPr>
              <a:t>documentación detallada</a:t>
            </a:r>
          </a:p>
          <a:p>
            <a:pPr marL="0" indent="0" algn="ctr"/>
            <a:endParaRPr lang="es-AR" sz="1800" b="1" dirty="0">
              <a:ea typeface="ＭＳ Ｐゴシック" pitchFamily="34" charset="-128"/>
            </a:endParaRPr>
          </a:p>
          <a:p>
            <a:pPr marL="0" indent="0" algn="ctr"/>
            <a:endParaRPr lang="es-AR" sz="1300" dirty="0">
              <a:ea typeface="ＭＳ Ｐゴシック" pitchFamily="34" charset="-128"/>
            </a:endParaRPr>
          </a:p>
          <a:p>
            <a:pPr marL="0" indent="0" algn="ctr">
              <a:buNone/>
            </a:pPr>
            <a:endParaRPr lang="es-AR" sz="1300" dirty="0">
              <a:ea typeface="ＭＳ Ｐゴシック" pitchFamily="34" charset="-128"/>
            </a:endParaRPr>
          </a:p>
          <a:p>
            <a:pPr marL="0" indent="0" algn="ctr">
              <a:buNone/>
            </a:pPr>
            <a:endParaRPr lang="es-AR" sz="13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s-AR" sz="1600" b="1" dirty="0">
              <a:ea typeface="ＭＳ Ｐゴシック" pitchFamily="34" charset="-128"/>
            </a:endParaRPr>
          </a:p>
        </p:txBody>
      </p:sp>
      <p:sp>
        <p:nvSpPr>
          <p:cNvPr id="25603" name="TextBox 5"/>
          <p:cNvSpPr txBox="1">
            <a:spLocks noChangeArrowheads="1"/>
          </p:cNvSpPr>
          <p:nvPr/>
        </p:nvSpPr>
        <p:spPr bwMode="auto">
          <a:xfrm>
            <a:off x="4554538" y="2771775"/>
            <a:ext cx="5113337" cy="95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Soporte de hechos e información histórica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Transferencia del conocimiento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Obligatorias en temas legales o normativos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Su relevancia debe ser mucho menor que el producto final</a:t>
            </a:r>
          </a:p>
        </p:txBody>
      </p:sp>
      <p:sp>
        <p:nvSpPr>
          <p:cNvPr id="25604" name="TextBox 44"/>
          <p:cNvSpPr txBox="1">
            <a:spLocks noChangeArrowheads="1"/>
          </p:cNvSpPr>
          <p:nvPr/>
        </p:nvSpPr>
        <p:spPr bwMode="auto">
          <a:xfrm>
            <a:off x="4579942" y="4356101"/>
            <a:ext cx="5087937" cy="7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Prototipos previos permiten anticipar funcionamiento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El </a:t>
            </a:r>
            <a:r>
              <a:rPr lang="es-AR" sz="1400" u="none" dirty="0" err="1"/>
              <a:t>feedback</a:t>
            </a:r>
            <a:r>
              <a:rPr lang="es-AR" sz="1400" u="none" dirty="0"/>
              <a:t> continuo permite dar mayor valor agregado al producto</a:t>
            </a:r>
          </a:p>
        </p:txBody>
      </p:sp>
      <p:grpSp>
        <p:nvGrpSpPr>
          <p:cNvPr id="25605" name="Group 24"/>
          <p:cNvGrpSpPr>
            <a:grpSpLocks/>
          </p:cNvGrpSpPr>
          <p:nvPr/>
        </p:nvGrpSpPr>
        <p:grpSpPr bwMode="auto">
          <a:xfrm>
            <a:off x="967475" y="2147101"/>
            <a:ext cx="1149350" cy="782637"/>
            <a:chOff x="4520301" y="1549547"/>
            <a:chExt cx="864096" cy="652257"/>
          </a:xfrm>
        </p:grpSpPr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4520301" y="1549547"/>
              <a:ext cx="864096" cy="652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5614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21613" y="1624266"/>
              <a:ext cx="662783" cy="472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06" name="Group 34"/>
          <p:cNvGrpSpPr>
            <a:grpSpLocks/>
          </p:cNvGrpSpPr>
          <p:nvPr/>
        </p:nvGrpSpPr>
        <p:grpSpPr bwMode="auto">
          <a:xfrm>
            <a:off x="760415" y="1277945"/>
            <a:ext cx="1520825" cy="720725"/>
            <a:chOff x="818249" y="1266217"/>
            <a:chExt cx="1520640" cy="721558"/>
          </a:xfrm>
        </p:grpSpPr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818249" y="1266217"/>
              <a:ext cx="1520640" cy="7215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5612" name="Picture 7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70237" y="1316293"/>
              <a:ext cx="859304" cy="576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5607" name="Group 24"/>
          <p:cNvGrpSpPr>
            <a:grpSpLocks/>
          </p:cNvGrpSpPr>
          <p:nvPr/>
        </p:nvGrpSpPr>
        <p:grpSpPr bwMode="auto">
          <a:xfrm>
            <a:off x="3306763" y="2844808"/>
            <a:ext cx="1150937" cy="784225"/>
            <a:chOff x="4520301" y="1549547"/>
            <a:chExt cx="864096" cy="652257"/>
          </a:xfrm>
        </p:grpSpPr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520301" y="1549547"/>
              <a:ext cx="864096" cy="652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5610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21613" y="1624266"/>
              <a:ext cx="662783" cy="472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4"/>
          <p:cNvGrpSpPr/>
          <p:nvPr/>
        </p:nvGrpSpPr>
        <p:grpSpPr>
          <a:xfrm>
            <a:off x="2961964" y="4392886"/>
            <a:ext cx="1520640" cy="721558"/>
            <a:chOff x="818249" y="1266217"/>
            <a:chExt cx="1520640" cy="721558"/>
          </a:xfrm>
          <a:effectLst>
            <a:outerShdw blurRad="254000" dist="50800" dir="5400000" algn="ctr" rotWithShape="0">
              <a:schemeClr val="accent1">
                <a:lumMod val="90000"/>
              </a:schemeClr>
            </a:outerShdw>
          </a:effectLst>
        </p:grpSpPr>
        <p:sp>
          <p:nvSpPr>
            <p:cNvPr id="66" name="Rectangle 65"/>
            <p:cNvSpPr/>
            <p:nvPr/>
          </p:nvSpPr>
          <p:spPr bwMode="auto">
            <a:xfrm>
              <a:off x="818249" y="1266217"/>
              <a:ext cx="1520640" cy="721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67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237" y="1316293"/>
              <a:ext cx="859304" cy="576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dirty="0" smtClean="0">
                <a:ea typeface="ＭＳ Ｐゴシック" pitchFamily="34" charset="-128"/>
              </a:rPr>
              <a:t>Valores Manifiesto Ágil</a:t>
            </a:r>
            <a:endParaRPr lang="es-AR" sz="1600" dirty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39999" y="1677992"/>
            <a:ext cx="7486650" cy="3254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100" b="1" dirty="0">
                <a:solidFill>
                  <a:srgbClr val="009E47"/>
                </a:solidFill>
                <a:latin typeface="Segoe Print" pitchFamily="2" charset="0"/>
                <a:ea typeface="ＭＳ Ｐゴシック" pitchFamily="34" charset="-128"/>
              </a:rPr>
              <a:t>3. Colaboración con el cliente </a:t>
            </a:r>
            <a:r>
              <a:rPr lang="es-AR" sz="1800" dirty="0">
                <a:latin typeface="Segoe Print" pitchFamily="2" charset="0"/>
                <a:ea typeface="ＭＳ Ｐゴシック" pitchFamily="34" charset="-128"/>
              </a:rPr>
              <a:t>sobre </a:t>
            </a:r>
            <a:r>
              <a:rPr lang="es-AR" sz="1800" dirty="0">
                <a:solidFill>
                  <a:srgbClr val="800000"/>
                </a:solidFill>
                <a:latin typeface="Segoe Print" pitchFamily="2" charset="0"/>
                <a:ea typeface="ＭＳ Ｐゴシック" pitchFamily="34" charset="-128"/>
              </a:rPr>
              <a:t>negociación contractual</a:t>
            </a:r>
          </a:p>
          <a:p>
            <a:pPr marL="0" indent="0" algn="ctr"/>
            <a:endParaRPr lang="es-AR" sz="1800" b="1" dirty="0">
              <a:ea typeface="ＭＳ Ｐゴシック" pitchFamily="34" charset="-128"/>
            </a:endParaRPr>
          </a:p>
          <a:p>
            <a:pPr marL="0" indent="0" algn="ctr"/>
            <a:endParaRPr lang="es-AR" sz="1300" dirty="0">
              <a:ea typeface="ＭＳ Ｐゴシック" pitchFamily="34" charset="-128"/>
            </a:endParaRPr>
          </a:p>
          <a:p>
            <a:pPr marL="0" indent="0" algn="ctr">
              <a:buNone/>
            </a:pPr>
            <a:endParaRPr lang="es-AR" sz="1300" dirty="0">
              <a:ea typeface="ＭＳ Ｐゴシック" pitchFamily="34" charset="-128"/>
            </a:endParaRPr>
          </a:p>
          <a:p>
            <a:pPr marL="0" indent="0" algn="ctr">
              <a:buNone/>
            </a:pPr>
            <a:endParaRPr lang="es-AR" sz="13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s-AR" sz="1600" b="1" dirty="0">
              <a:ea typeface="ＭＳ Ｐゴシック" pitchFamily="34" charset="-128"/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968375" y="1943100"/>
            <a:ext cx="1157288" cy="779463"/>
            <a:chOff x="968273" y="1942671"/>
            <a:chExt cx="1157082" cy="779965"/>
          </a:xfrm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968273" y="1942671"/>
              <a:ext cx="1157082" cy="7799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7662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5755" y="2023811"/>
              <a:ext cx="929734" cy="663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52" name="Group 2"/>
          <p:cNvGrpSpPr>
            <a:grpSpLocks/>
          </p:cNvGrpSpPr>
          <p:nvPr/>
        </p:nvGrpSpPr>
        <p:grpSpPr bwMode="auto">
          <a:xfrm>
            <a:off x="760415" y="1266833"/>
            <a:ext cx="1520825" cy="720725"/>
            <a:chOff x="760302" y="1266674"/>
            <a:chExt cx="1520640" cy="721558"/>
          </a:xfrm>
        </p:grpSpPr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760302" y="1266674"/>
              <a:ext cx="1520640" cy="7215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7660" name="Picture 11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2288" y="1335477"/>
              <a:ext cx="1266060" cy="601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8" name="Group 27"/>
          <p:cNvGrpSpPr/>
          <p:nvPr/>
        </p:nvGrpSpPr>
        <p:grpSpPr>
          <a:xfrm>
            <a:off x="2970436" y="4427227"/>
            <a:ext cx="1520640" cy="721558"/>
            <a:chOff x="760302" y="1266674"/>
            <a:chExt cx="1520640" cy="721558"/>
          </a:xfrm>
          <a:effectLst>
            <a:outerShdw blurRad="254000" dist="50800" dir="5400000" algn="ctr" rotWithShape="0">
              <a:schemeClr val="accent1">
                <a:lumMod val="90000"/>
              </a:schemeClr>
            </a:outerShdw>
          </a:effectLst>
        </p:grpSpPr>
        <p:sp>
          <p:nvSpPr>
            <p:cNvPr id="29" name="Rectangle 28"/>
            <p:cNvSpPr/>
            <p:nvPr/>
          </p:nvSpPr>
          <p:spPr bwMode="auto">
            <a:xfrm>
              <a:off x="760302" y="1266674"/>
              <a:ext cx="1520640" cy="721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30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288" y="1335477"/>
              <a:ext cx="1266060" cy="60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54" name="Group 36"/>
          <p:cNvGrpSpPr>
            <a:grpSpLocks/>
          </p:cNvGrpSpPr>
          <p:nvPr/>
        </p:nvGrpSpPr>
        <p:grpSpPr bwMode="auto">
          <a:xfrm>
            <a:off x="3330576" y="2855913"/>
            <a:ext cx="1157288" cy="781050"/>
            <a:chOff x="968273" y="1960033"/>
            <a:chExt cx="1157082" cy="779965"/>
          </a:xfrm>
        </p:grpSpPr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968273" y="1960033"/>
              <a:ext cx="1157082" cy="7799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7658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55755" y="2023811"/>
              <a:ext cx="929734" cy="663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7655" name="TextBox 48"/>
          <p:cNvSpPr txBox="1">
            <a:spLocks noChangeArrowheads="1"/>
          </p:cNvSpPr>
          <p:nvPr/>
        </p:nvSpPr>
        <p:spPr bwMode="auto">
          <a:xfrm>
            <a:off x="4554540" y="2897193"/>
            <a:ext cx="5472112" cy="7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Define claramente el alcance del proyecto al inicio del mismo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Describe detalles, controles, fechas, </a:t>
            </a:r>
            <a:r>
              <a:rPr lang="es-AR" sz="1400" u="none" dirty="0" err="1"/>
              <a:t>etc</a:t>
            </a:r>
            <a:endParaRPr lang="es-AR" sz="1400" u="none" dirty="0"/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Delimita responsabilidades </a:t>
            </a:r>
          </a:p>
        </p:txBody>
      </p:sp>
      <p:sp>
        <p:nvSpPr>
          <p:cNvPr id="27656" name="TextBox 49"/>
          <p:cNvSpPr txBox="1">
            <a:spLocks noChangeArrowheads="1"/>
          </p:cNvSpPr>
          <p:nvPr/>
        </p:nvSpPr>
        <p:spPr bwMode="auto">
          <a:xfrm>
            <a:off x="4540250" y="4356101"/>
            <a:ext cx="5472114" cy="73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El cliente forma parte del equipo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La retroinformación continua mejora el resultado del producto.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Reacción mas rápida a cambio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2984077" y="4425460"/>
            <a:ext cx="1542755" cy="723331"/>
            <a:chOff x="2452757" y="1264901"/>
            <a:chExt cx="1520640" cy="723331"/>
          </a:xfrm>
          <a:effectLst>
            <a:outerShdw blurRad="254000" dist="50800" dir="5400000" algn="ctr" rotWithShape="0">
              <a:schemeClr val="accent1">
                <a:lumMod val="90000"/>
              </a:schemeClr>
            </a:outerShdw>
          </a:effectLst>
        </p:grpSpPr>
        <p:sp>
          <p:nvSpPr>
            <p:cNvPr id="33" name="Rectangle 32"/>
            <p:cNvSpPr/>
            <p:nvPr/>
          </p:nvSpPr>
          <p:spPr bwMode="auto">
            <a:xfrm>
              <a:off x="2452757" y="1264901"/>
              <a:ext cx="1520640" cy="723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34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489" y="1277634"/>
              <a:ext cx="891281" cy="669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698" name="Group 25"/>
          <p:cNvGrpSpPr>
            <a:grpSpLocks/>
          </p:cNvGrpSpPr>
          <p:nvPr/>
        </p:nvGrpSpPr>
        <p:grpSpPr bwMode="auto">
          <a:xfrm>
            <a:off x="3336926" y="2855913"/>
            <a:ext cx="1144588" cy="781050"/>
            <a:chOff x="4526100" y="2604750"/>
            <a:chExt cx="864096" cy="652257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526100" y="2604750"/>
              <a:ext cx="864096" cy="652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9710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55291" y="2722025"/>
              <a:ext cx="629105" cy="482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699" name="Group 21"/>
          <p:cNvGrpSpPr>
            <a:grpSpLocks/>
          </p:cNvGrpSpPr>
          <p:nvPr/>
        </p:nvGrpSpPr>
        <p:grpSpPr bwMode="auto">
          <a:xfrm>
            <a:off x="968375" y="1935163"/>
            <a:ext cx="1144588" cy="795337"/>
            <a:chOff x="4526100" y="2604750"/>
            <a:chExt cx="864096" cy="652257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4526100" y="2604750"/>
              <a:ext cx="864096" cy="6522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9708" name="Picture 5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55291" y="2722025"/>
              <a:ext cx="629105" cy="482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738188" y="1274769"/>
            <a:ext cx="1543050" cy="723900"/>
            <a:chOff x="2452757" y="1264901"/>
            <a:chExt cx="1520640" cy="723331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452757" y="1264901"/>
              <a:ext cx="1520640" cy="723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8100" dir="8100000" algn="tr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endParaRPr lang="es-AR">
                <a:latin typeface="Arial" panose="020B0604020202020204" pitchFamily="34" charset="0"/>
                <a:ea typeface="+mn-ea"/>
              </a:endParaRPr>
            </a:p>
          </p:txBody>
        </p:sp>
        <p:pic>
          <p:nvPicPr>
            <p:cNvPr id="29706" name="Picture 8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91489" y="1277634"/>
              <a:ext cx="891281" cy="669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s-AR" dirty="0" smtClean="0">
                <a:ea typeface="ＭＳ Ｐゴシック" pitchFamily="34" charset="-128"/>
              </a:rPr>
              <a:t>Valores Manifiesto Ágil</a:t>
            </a:r>
            <a:endParaRPr lang="es-AR" sz="1600" dirty="0">
              <a:ea typeface="ＭＳ Ｐゴシック" pitchFamily="34" charset="-128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539999" y="1677992"/>
            <a:ext cx="7486650" cy="32543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rtlCol="0">
            <a:noAutofit/>
          </a:bodyPr>
          <a:lstStyle/>
          <a:p>
            <a:pPr marL="0" indent="0">
              <a:buNone/>
              <a:defRPr/>
            </a:pPr>
            <a:r>
              <a:rPr lang="es-AR" altLang="es-AR" sz="2100" b="1" dirty="0">
                <a:solidFill>
                  <a:srgbClr val="009E47"/>
                </a:solidFill>
                <a:latin typeface="Segoe Print" panose="02000600000000000000" pitchFamily="2" charset="0"/>
                <a:cs typeface="Tahoma" panose="020B0604030504040204" pitchFamily="34" charset="0"/>
              </a:rPr>
              <a:t>4. Respuesta ante el cambio </a:t>
            </a:r>
            <a:r>
              <a:rPr lang="es-AR" altLang="es-AR" sz="1800" dirty="0">
                <a:latin typeface="Segoe Print" panose="02000600000000000000" pitchFamily="2" charset="0"/>
              </a:rPr>
              <a:t>sobre </a:t>
            </a:r>
            <a:r>
              <a:rPr lang="es-AR" altLang="es-AR" sz="1800" dirty="0">
                <a:solidFill>
                  <a:srgbClr val="800000"/>
                </a:solidFill>
                <a:latin typeface="Segoe Print" panose="02000600000000000000" pitchFamily="2" charset="0"/>
              </a:rPr>
              <a:t>seguir un plan</a:t>
            </a:r>
            <a:endParaRPr lang="es-AR" altLang="es-AR" sz="1800" dirty="0">
              <a:latin typeface="Segoe Print" panose="02000600000000000000" pitchFamily="2" charset="0"/>
            </a:endParaRPr>
          </a:p>
          <a:p>
            <a:pPr algn="ctr">
              <a:defRPr/>
            </a:pPr>
            <a:endParaRPr lang="es-AR" sz="1800" b="1" dirty="0"/>
          </a:p>
          <a:p>
            <a:pPr algn="ctr">
              <a:defRPr/>
            </a:pPr>
            <a:endParaRPr lang="es-AR" sz="1300" dirty="0"/>
          </a:p>
          <a:p>
            <a:pPr marL="0" indent="0" algn="ctr">
              <a:buNone/>
              <a:defRPr/>
            </a:pPr>
            <a:endParaRPr lang="es-AR" sz="1300" dirty="0"/>
          </a:p>
          <a:p>
            <a:pPr marL="0" indent="0" algn="ctr">
              <a:buNone/>
              <a:defRPr/>
            </a:pPr>
            <a:endParaRPr lang="es-AR" sz="1300" dirty="0"/>
          </a:p>
          <a:p>
            <a:pPr marL="0" indent="0">
              <a:buNone/>
              <a:defRPr/>
            </a:pPr>
            <a:endParaRPr lang="es-AR" sz="1600" b="1" dirty="0"/>
          </a:p>
        </p:txBody>
      </p:sp>
      <p:sp>
        <p:nvSpPr>
          <p:cNvPr id="29703" name="TextBox 48"/>
          <p:cNvSpPr txBox="1">
            <a:spLocks noChangeArrowheads="1"/>
          </p:cNvSpPr>
          <p:nvPr/>
        </p:nvSpPr>
        <p:spPr bwMode="auto">
          <a:xfrm>
            <a:off x="4554540" y="2968627"/>
            <a:ext cx="5472112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Controlan la ejecución de tareas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Evitan desvíos</a:t>
            </a:r>
          </a:p>
        </p:txBody>
      </p:sp>
      <p:sp>
        <p:nvSpPr>
          <p:cNvPr id="29704" name="TextBox 49"/>
          <p:cNvSpPr txBox="1">
            <a:spLocks noChangeArrowheads="1"/>
          </p:cNvSpPr>
          <p:nvPr/>
        </p:nvSpPr>
        <p:spPr bwMode="auto">
          <a:xfrm>
            <a:off x="4540250" y="4500566"/>
            <a:ext cx="5472114" cy="523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28" tIns="45665" rIns="91328" bIns="45665">
            <a:spAutoFit/>
          </a:bodyPr>
          <a:lstStyle/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Capacidad de respuesta y adaptación a requisitos inestables</a:t>
            </a:r>
          </a:p>
          <a:p>
            <a:pPr marL="285399" indent="-285399">
              <a:buFont typeface="Wingdings" pitchFamily="2" charset="2"/>
              <a:buChar char="ü"/>
            </a:pPr>
            <a:r>
              <a:rPr lang="es-AR" sz="1400" u="none" dirty="0"/>
              <a:t>Reacción mas rápida a un cambio del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1181</Words>
  <Application>Microsoft Office PowerPoint</Application>
  <PresentationFormat>Personalizado</PresentationFormat>
  <Paragraphs>230</Paragraphs>
  <Slides>16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Segoe Print</vt:lpstr>
      <vt:lpstr>Tahoma</vt:lpstr>
      <vt:lpstr>Trebuchet MS</vt:lpstr>
      <vt:lpstr>Wingdings</vt:lpstr>
      <vt:lpstr>Diseño personalizado</vt:lpstr>
      <vt:lpstr>Bitmap Image</vt:lpstr>
      <vt:lpstr>Principios Ágiles</vt:lpstr>
      <vt:lpstr>El reporte del Caos</vt:lpstr>
      <vt:lpstr>El reporte del Caos</vt:lpstr>
      <vt:lpstr>¿Qué son las metodologías Ágiles?</vt:lpstr>
      <vt:lpstr>Manifiesto Ágil</vt:lpstr>
      <vt:lpstr>Valores Manifiesto Ágil</vt:lpstr>
      <vt:lpstr>Valores Manifiesto Ágil</vt:lpstr>
      <vt:lpstr>Valores Manifiesto Ágil</vt:lpstr>
      <vt:lpstr>Valores Manifiesto Ágil</vt:lpstr>
      <vt:lpstr>Valores Manifiesto Ágil</vt:lpstr>
      <vt:lpstr>Principios del Manifiesto Ágil</vt:lpstr>
      <vt:lpstr>Principios del Manifiesto Ágil</vt:lpstr>
      <vt:lpstr>Principios del Manifiesto Ágil</vt:lpstr>
      <vt:lpstr>Bases de la Agilidad</vt:lpstr>
      <vt:lpstr>Ventajas de la Agilidad</vt:lpstr>
      <vt:lpstr>Proyectos ágiles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Principios Ágiles</dc:title>
  <cp:lastModifiedBy>Erich Boerr</cp:lastModifiedBy>
  <cp:revision>2</cp:revision>
  <dcterms:modified xsi:type="dcterms:W3CDTF">2017-05-06T13:38:49Z</dcterms:modified>
</cp:coreProperties>
</file>