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9" r:id="rId3"/>
    <p:sldId id="268" r:id="rId4"/>
    <p:sldId id="262" r:id="rId5"/>
    <p:sldId id="261" r:id="rId6"/>
    <p:sldId id="263" r:id="rId7"/>
    <p:sldId id="264" r:id="rId8"/>
    <p:sldId id="257" r:id="rId9"/>
    <p:sldId id="258" r:id="rId10"/>
    <p:sldId id="265" r:id="rId11"/>
    <p:sldId id="266" r:id="rId12"/>
    <p:sldId id="260" r:id="rId13"/>
    <p:sldId id="267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1688" autoAdjust="0"/>
  </p:normalViewPr>
  <p:slideViewPr>
    <p:cSldViewPr snapToGrid="0">
      <p:cViewPr varScale="1">
        <p:scale>
          <a:sx n="80" d="100"/>
          <a:sy n="80" d="100"/>
        </p:scale>
        <p:origin x="19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ED0BC-AEEB-476A-8A24-1FEE54333CD4}" type="datetimeFigureOut">
              <a:rPr lang="es-AR" smtClean="0"/>
              <a:t>28/3/2020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1D357-ED9F-43B4-81EF-16ADE9C7669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890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 smtClean="0"/>
              <a:t>Jerarquicos</a:t>
            </a:r>
            <a:r>
              <a:rPr lang="es-AR" dirty="0" smtClean="0"/>
              <a:t>: Pueden ir</a:t>
            </a:r>
            <a:r>
              <a:rPr lang="es-AR" baseline="0" dirty="0" smtClean="0"/>
              <a:t> top-</a:t>
            </a:r>
            <a:r>
              <a:rPr lang="es-AR" baseline="0" dirty="0" err="1" smtClean="0"/>
              <a:t>down</a:t>
            </a:r>
            <a:r>
              <a:rPr lang="es-AR" baseline="0" dirty="0" smtClean="0"/>
              <a:t> desde el total de las instancias y en cada paso ir “partiendo el espacio” o </a:t>
            </a:r>
            <a:r>
              <a:rPr lang="es-AR" baseline="0" dirty="0" err="1" smtClean="0"/>
              <a:t>bottom</a:t>
            </a:r>
            <a:r>
              <a:rPr lang="es-AR" baseline="0" dirty="0" smtClean="0"/>
              <a:t>-up arrancan con cada elemento como un </a:t>
            </a:r>
            <a:r>
              <a:rPr lang="es-AR" baseline="0" dirty="0" err="1" smtClean="0"/>
              <a:t>cluster</a:t>
            </a:r>
            <a:r>
              <a:rPr lang="es-AR" baseline="0" dirty="0" smtClean="0"/>
              <a:t> separado y van realizando el </a:t>
            </a:r>
            <a:r>
              <a:rPr lang="es-AR" baseline="0" dirty="0" err="1" smtClean="0"/>
              <a:t>merge</a:t>
            </a:r>
            <a:r>
              <a:rPr lang="es-AR" baseline="0" dirty="0" smtClean="0"/>
              <a:t>. Es fundamental “podar” el árbol resultante.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1D357-ED9F-43B4-81EF-16ADE9C7669A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71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 smtClean="0"/>
              <a:t>Xmeans</a:t>
            </a:r>
            <a:r>
              <a:rPr lang="es-AR" dirty="0" smtClean="0"/>
              <a:t>: En general tiende a subestimar la cantidad de </a:t>
            </a:r>
            <a:r>
              <a:rPr lang="es-AR" dirty="0" err="1" smtClean="0"/>
              <a:t>cluesters</a:t>
            </a:r>
            <a:r>
              <a:rPr lang="es-AR" dirty="0" smtClean="0"/>
              <a:t>.</a:t>
            </a:r>
          </a:p>
          <a:p>
            <a:r>
              <a:rPr lang="es-AR" dirty="0" smtClean="0"/>
              <a:t>EM: Las probabilidades las</a:t>
            </a:r>
            <a:r>
              <a:rPr lang="es-AR" baseline="0" dirty="0" smtClean="0"/>
              <a:t> calcula por cada pertenencia a un grupo (no observé que los indique por instancia)</a:t>
            </a:r>
          </a:p>
          <a:p>
            <a:r>
              <a:rPr lang="es-AR" baseline="0" dirty="0" err="1" smtClean="0"/>
              <a:t>Cobweb</a:t>
            </a:r>
            <a:r>
              <a:rPr lang="es-AR" baseline="0" dirty="0" smtClean="0"/>
              <a:t>: Para Iris </a:t>
            </a:r>
            <a:r>
              <a:rPr lang="es-AR" baseline="0" dirty="0" err="1" smtClean="0"/>
              <a:t>acuity</a:t>
            </a:r>
            <a:r>
              <a:rPr lang="es-AR" baseline="0" dirty="0" smtClean="0"/>
              <a:t> 0.5 y </a:t>
            </a:r>
            <a:r>
              <a:rPr lang="es-AR" baseline="0" dirty="0" err="1" smtClean="0"/>
              <a:t>cutoff</a:t>
            </a:r>
            <a:r>
              <a:rPr lang="es-AR" baseline="0" dirty="0" smtClean="0"/>
              <a:t> 0.05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1D357-ED9F-43B4-81EF-16ADE9C7669A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636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Para esto si es</a:t>
            </a:r>
            <a:r>
              <a:rPr lang="es-AR" baseline="0" dirty="0" smtClean="0"/>
              <a:t> muy bueno </a:t>
            </a:r>
            <a:r>
              <a:rPr lang="es-AR" baseline="0" dirty="0" err="1" smtClean="0"/>
              <a:t>kmeans</a:t>
            </a:r>
            <a:r>
              <a:rPr lang="es-AR" baseline="0" dirty="0" smtClean="0"/>
              <a:t>.</a:t>
            </a:r>
          </a:p>
          <a:p>
            <a:r>
              <a:rPr lang="es-AR" baseline="0" dirty="0" smtClean="0"/>
              <a:t>A3 </a:t>
            </a:r>
            <a:r>
              <a:rPr lang="es-AR" baseline="0" dirty="0" err="1" smtClean="0"/>
              <a:t>Dataset</a:t>
            </a:r>
            <a:r>
              <a:rPr lang="es-AR" baseline="0" dirty="0" smtClean="0"/>
              <a:t>. 50 </a:t>
            </a:r>
            <a:r>
              <a:rPr lang="es-AR" baseline="0" dirty="0" err="1" smtClean="0"/>
              <a:t>Clusters</a:t>
            </a:r>
            <a:r>
              <a:rPr lang="es-AR" baseline="0" dirty="0" smtClean="0"/>
              <a:t> (bien separados) Toma unas 100 iteraciones. “</a:t>
            </a:r>
            <a:r>
              <a:rPr lang="es-AR" baseline="0" dirty="0" err="1" smtClean="0"/>
              <a:t>Gaussian</a:t>
            </a:r>
            <a:r>
              <a:rPr lang="es-AR" baseline="0" dirty="0" smtClean="0"/>
              <a:t> </a:t>
            </a:r>
            <a:r>
              <a:rPr lang="es-AR" baseline="0" dirty="0" err="1" smtClean="0"/>
              <a:t>Shape</a:t>
            </a:r>
            <a:r>
              <a:rPr lang="es-AR" baseline="0" dirty="0" smtClean="0"/>
              <a:t>”</a:t>
            </a:r>
          </a:p>
          <a:p>
            <a:r>
              <a:rPr lang="es-AR" baseline="0" dirty="0" smtClean="0"/>
              <a:t>De todas formas pueden existir problemas con MINIMOS LOCALES VER GRUPO VERDE y ESPERALDA (2 y 3) arriba a la derecha del naranja.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1D357-ED9F-43B4-81EF-16ADE9C7669A}" type="slidenum">
              <a:rPr lang="es-AR" smtClean="0"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5280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s-AR" dirty="0" smtClean="0"/>
              <a:t>Ideal</a:t>
            </a:r>
            <a:r>
              <a:rPr lang="es-AR" baseline="0" dirty="0" smtClean="0"/>
              <a:t> – </a:t>
            </a:r>
            <a:r>
              <a:rPr lang="es-AR" baseline="0" dirty="0" err="1" smtClean="0"/>
              <a:t>Mix</a:t>
            </a:r>
            <a:r>
              <a:rPr lang="es-AR" baseline="0" dirty="0" smtClean="0"/>
              <a:t> </a:t>
            </a:r>
            <a:r>
              <a:rPr lang="es-AR" baseline="0" dirty="0" err="1" smtClean="0"/>
              <a:t>Model</a:t>
            </a:r>
            <a:r>
              <a:rPr lang="es-AR" baseline="0" dirty="0" smtClean="0"/>
              <a:t> con Componentes Principales.</a:t>
            </a:r>
          </a:p>
          <a:p>
            <a:pPr marL="228600" indent="-228600">
              <a:buAutoNum type="arabicParenR"/>
            </a:pPr>
            <a:r>
              <a:rPr lang="es-AR" baseline="0" dirty="0" smtClean="0"/>
              <a:t>K </a:t>
            </a:r>
            <a:r>
              <a:rPr lang="es-AR" baseline="0" dirty="0" err="1" smtClean="0"/>
              <a:t>Means</a:t>
            </a:r>
            <a:r>
              <a:rPr lang="es-AR" baseline="0" dirty="0" smtClean="0"/>
              <a:t> - </a:t>
            </a:r>
            <a:r>
              <a:rPr lang="es-AR" baseline="0" dirty="0" err="1" smtClean="0"/>
              <a:t>Standar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1D357-ED9F-43B4-81EF-16ADE9C7669A}" type="slidenum">
              <a:rPr lang="es-AR" smtClean="0"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8903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El </a:t>
            </a:r>
            <a:r>
              <a:rPr lang="es-AR" dirty="0" err="1" smtClean="0"/>
              <a:t>clustering</a:t>
            </a:r>
            <a:r>
              <a:rPr lang="es-AR" dirty="0" smtClean="0"/>
              <a:t> jerárquico funciona bien en estos casos.</a:t>
            </a:r>
          </a:p>
          <a:p>
            <a:r>
              <a:rPr lang="es-AR" dirty="0" smtClean="0"/>
              <a:t>Aun</a:t>
            </a:r>
            <a:r>
              <a:rPr lang="es-AR" baseline="0" dirty="0" smtClean="0"/>
              <a:t> si partiera en un semicírculo tendría los mismos problemas. En </a:t>
            </a:r>
            <a:r>
              <a:rPr lang="es-AR" baseline="0" dirty="0" err="1" smtClean="0"/>
              <a:t>dataset</a:t>
            </a:r>
            <a:r>
              <a:rPr lang="es-AR" baseline="0" dirty="0" smtClean="0"/>
              <a:t> con muchos atributos puede ser complejo ver la naturaleza del </a:t>
            </a:r>
            <a:r>
              <a:rPr lang="es-AR" baseline="0" dirty="0" err="1" smtClean="0"/>
              <a:t>dataset</a:t>
            </a:r>
            <a:r>
              <a:rPr lang="es-AR" baseline="0" dirty="0" smtClean="0"/>
              <a:t>. </a:t>
            </a:r>
            <a:br>
              <a:rPr lang="es-AR" baseline="0" dirty="0" smtClean="0"/>
            </a:br>
            <a:r>
              <a:rPr lang="es-AR" baseline="0" dirty="0" smtClean="0"/>
              <a:t>De todas formas si se re codifica los valores en </a:t>
            </a:r>
            <a:r>
              <a:rPr lang="es-AR" baseline="0" dirty="0" err="1" smtClean="0"/>
              <a:t>cordenadas</a:t>
            </a:r>
            <a:r>
              <a:rPr lang="es-AR" baseline="0" dirty="0" smtClean="0"/>
              <a:t> polares se puede lograr que </a:t>
            </a:r>
            <a:r>
              <a:rPr lang="es-AR" baseline="0" dirty="0" err="1" smtClean="0"/>
              <a:t>kmeans</a:t>
            </a:r>
            <a:r>
              <a:rPr lang="es-AR" baseline="0" dirty="0" smtClean="0"/>
              <a:t> funcione.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1D357-ED9F-43B4-81EF-16ADE9C7669A}" type="slidenum">
              <a:rPr lang="es-AR" smtClean="0"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8680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Tamaño “natural” de los </a:t>
            </a:r>
            <a:r>
              <a:rPr lang="es-AR" dirty="0" err="1" smtClean="0"/>
              <a:t>clusters</a:t>
            </a:r>
            <a:r>
              <a:rPr lang="es-AR" dirty="0" smtClean="0"/>
              <a:t>: 20,</a:t>
            </a:r>
            <a:r>
              <a:rPr lang="es-AR" baseline="0" dirty="0" smtClean="0"/>
              <a:t> 100 y 500.</a:t>
            </a:r>
          </a:p>
          <a:p>
            <a:r>
              <a:rPr lang="es-AR" baseline="0" dirty="0" smtClean="0"/>
              <a:t>En la practica “deja” el </a:t>
            </a:r>
            <a:r>
              <a:rPr lang="es-AR" baseline="0" dirty="0" err="1" smtClean="0"/>
              <a:t>cluster</a:t>
            </a:r>
            <a:r>
              <a:rPr lang="es-AR" baseline="0" dirty="0" smtClean="0"/>
              <a:t> pequeño aislado y termina intentando dividir el </a:t>
            </a:r>
            <a:r>
              <a:rPr lang="es-AR" baseline="0" dirty="0" err="1" smtClean="0"/>
              <a:t>cluster</a:t>
            </a:r>
            <a:r>
              <a:rPr lang="es-AR" baseline="0" dirty="0" smtClean="0"/>
              <a:t> mas numeroso.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1D357-ED9F-43B4-81EF-16ADE9C7669A}" type="slidenum">
              <a:rPr lang="es-AR" smtClean="0"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5505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Para</a:t>
            </a:r>
            <a:r>
              <a:rPr lang="es-AR" baseline="0" dirty="0" smtClean="0"/>
              <a:t> medir distancia existen varias opciones. La mas común es DISTANCIA EUCLIDEA y también dependiendo el contexto hay opciones como Manhattan.</a:t>
            </a:r>
          </a:p>
          <a:p>
            <a:r>
              <a:rPr lang="es-AR" baseline="0" dirty="0" smtClean="0"/>
              <a:t>Pregunta: ¿Qué tipo de atributos puedo utilizar con este algoritmo?</a:t>
            </a:r>
          </a:p>
          <a:p>
            <a:r>
              <a:rPr lang="es-AR" baseline="0" dirty="0" smtClean="0"/>
              <a:t>CONVERGENCIA: Que no existan cambios en los </a:t>
            </a:r>
            <a:r>
              <a:rPr lang="es-AR" baseline="0" dirty="0" err="1" smtClean="0"/>
              <a:t>clusters</a:t>
            </a:r>
            <a:r>
              <a:rPr lang="es-AR" baseline="0" dirty="0" smtClean="0"/>
              <a:t>.</a:t>
            </a:r>
          </a:p>
          <a:p>
            <a:r>
              <a:rPr lang="es-AR" baseline="0" dirty="0" smtClean="0"/>
              <a:t>La complejidad de como resuelve el problema el algoritmo es muy escalable: iteraciones * #</a:t>
            </a:r>
            <a:r>
              <a:rPr lang="es-AR" baseline="0" dirty="0" err="1" smtClean="0"/>
              <a:t>clusters</a:t>
            </a:r>
            <a:r>
              <a:rPr lang="es-AR" baseline="0" dirty="0" smtClean="0"/>
              <a:t> * #instancias * #atributos</a:t>
            </a: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1D357-ED9F-43B4-81EF-16ADE9C7669A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9568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3 Puntos iniciales.</a:t>
            </a:r>
          </a:p>
          <a:p>
            <a:r>
              <a:rPr lang="es-AR" dirty="0" smtClean="0"/>
              <a:t>Paso Inicial: Se calculan las instancias (cual</a:t>
            </a:r>
            <a:r>
              <a:rPr lang="es-AR" baseline="0" dirty="0" smtClean="0"/>
              <a:t> es el </a:t>
            </a:r>
            <a:r>
              <a:rPr lang="es-AR" baseline="0" dirty="0" err="1" smtClean="0"/>
              <a:t>centroide</a:t>
            </a:r>
            <a:r>
              <a:rPr lang="es-AR" baseline="0" dirty="0" smtClean="0"/>
              <a:t> más cercano) y se re posiciona.</a:t>
            </a:r>
          </a:p>
          <a:p>
            <a:r>
              <a:rPr lang="es-AR" baseline="0" dirty="0" smtClean="0"/>
              <a:t>Luego del paso 2 no hay cambios con lo cual converge.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1D357-ED9F-43B4-81EF-16ADE9C7669A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7179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Distancia(P1,P2)</a:t>
            </a:r>
            <a:r>
              <a:rPr lang="es-AR" baseline="0" dirty="0" smtClean="0"/>
              <a:t> = Raíz cuadrada de  √ (x₁ –x₂)2 + (y₁-y₂)2</a:t>
            </a: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1D357-ED9F-43B4-81EF-16ADE9C7669A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4493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Genero de plantas con muchas especies.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1D357-ED9F-43B4-81EF-16ADE9C7669A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7814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Iris </a:t>
            </a:r>
            <a:r>
              <a:rPr lang="es-AR" dirty="0" err="1" smtClean="0"/>
              <a:t>Dataset</a:t>
            </a:r>
            <a:r>
              <a:rPr lang="es-AR" dirty="0" smtClean="0"/>
              <a:t>: Creado</a:t>
            </a:r>
            <a:r>
              <a:rPr lang="es-AR" baseline="0" dirty="0" smtClean="0"/>
              <a:t> por Ronald Fisher in 1936 sea quizá el más famoso de los </a:t>
            </a:r>
            <a:r>
              <a:rPr lang="es-AR" baseline="0" dirty="0" err="1" smtClean="0"/>
              <a:t>dataset</a:t>
            </a:r>
            <a:r>
              <a:rPr lang="es-AR" baseline="0" dirty="0" smtClean="0"/>
              <a:t> en ML/DM.</a:t>
            </a:r>
          </a:p>
          <a:p>
            <a:r>
              <a:rPr lang="es-AR" baseline="0" dirty="0" smtClean="0"/>
              <a:t>Contiene 4 atributos y una clase. 50 registros de cada clase.</a:t>
            </a:r>
          </a:p>
          <a:p>
            <a:r>
              <a:rPr lang="es-AR" baseline="0" dirty="0" smtClean="0"/>
              <a:t>Sépalo y </a:t>
            </a:r>
            <a:r>
              <a:rPr lang="es-AR" baseline="0" dirty="0" err="1" smtClean="0"/>
              <a:t>Petalo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1D357-ED9F-43B4-81EF-16ADE9C7669A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6491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La suma de “errores al cuadrado” es lo que se</a:t>
            </a:r>
            <a:r>
              <a:rPr lang="es-AR" baseline="0" dirty="0" smtClean="0"/>
              <a:t> quiere minimizar. Mientras más pequeño el valor es un indicador de que el </a:t>
            </a:r>
            <a:r>
              <a:rPr lang="es-AR" baseline="0" dirty="0" err="1" smtClean="0"/>
              <a:t>cluster</a:t>
            </a:r>
            <a:r>
              <a:rPr lang="es-AR" baseline="0" dirty="0" smtClean="0"/>
              <a:t> es mejor.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1D357-ED9F-43B4-81EF-16ADE9C7669A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7216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Matriz</a:t>
            </a:r>
            <a:r>
              <a:rPr lang="es-AR" baseline="0" dirty="0" smtClean="0"/>
              <a:t> de confusión: Visualiza el resultado de una evaluación</a:t>
            </a:r>
          </a:p>
          <a:p>
            <a:r>
              <a:rPr lang="es-AR" baseline="0" dirty="0" smtClean="0"/>
              <a:t>6% mal clasificado en </a:t>
            </a:r>
            <a:r>
              <a:rPr lang="es-AR" baseline="0" dirty="0" err="1" smtClean="0"/>
              <a:t>Versicolor</a:t>
            </a:r>
            <a:endParaRPr lang="es-AR" baseline="0" dirty="0" smtClean="0"/>
          </a:p>
          <a:p>
            <a:r>
              <a:rPr lang="es-AR" baseline="0" dirty="0" smtClean="0"/>
              <a:t>28% en </a:t>
            </a:r>
            <a:r>
              <a:rPr lang="es-AR" baseline="0" dirty="0" err="1" smtClean="0"/>
              <a:t>Vrginica</a:t>
            </a:r>
            <a:endParaRPr lang="es-AR" baseline="0" dirty="0" smtClean="0"/>
          </a:p>
          <a:p>
            <a:r>
              <a:rPr lang="es-AR" baseline="0" dirty="0" smtClean="0"/>
              <a:t>11.3% en una visión </a:t>
            </a:r>
            <a:r>
              <a:rPr lang="es-AR" baseline="0" dirty="0" err="1" smtClean="0"/>
              <a:t>gobal</a:t>
            </a:r>
            <a:r>
              <a:rPr lang="es-AR" baseline="0" dirty="0" smtClean="0"/>
              <a:t>.</a:t>
            </a:r>
          </a:p>
          <a:p>
            <a:r>
              <a:rPr lang="es-AR" baseline="0" dirty="0" smtClean="0"/>
              <a:t>Se </a:t>
            </a:r>
            <a:r>
              <a:rPr lang="es-AR" baseline="0" dirty="0" err="1" smtClean="0"/>
              <a:t>se</a:t>
            </a:r>
            <a:r>
              <a:rPr lang="es-AR" baseline="0" dirty="0" smtClean="0"/>
              <a:t> visualizan los </a:t>
            </a:r>
            <a:r>
              <a:rPr lang="es-AR" baseline="0" dirty="0" err="1" smtClean="0"/>
              <a:t>clusters</a:t>
            </a:r>
            <a:r>
              <a:rPr lang="es-AR" baseline="0" dirty="0" smtClean="0"/>
              <a:t> por ancho y largo (de pétalo y </a:t>
            </a:r>
            <a:r>
              <a:rPr lang="es-AR" baseline="0" dirty="0" err="1" smtClean="0"/>
              <a:t>sepalo</a:t>
            </a:r>
            <a:r>
              <a:rPr lang="es-AR" baseline="0" dirty="0" smtClean="0"/>
              <a:t>) se puede observar el limite (no bien definido por los atributos) por las dos clases que tienen errores en la clasificación.</a:t>
            </a: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1D357-ED9F-43B4-81EF-16ADE9C7669A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7854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smtClean="0"/>
              <a:t>¿Cómo mostramos las instancias</a:t>
            </a:r>
            <a:r>
              <a:rPr lang="es-AR" baseline="0" dirty="0" smtClean="0"/>
              <a:t> resultantes y los </a:t>
            </a:r>
            <a:r>
              <a:rPr lang="es-AR" baseline="0" dirty="0" err="1" smtClean="0"/>
              <a:t>clusters</a:t>
            </a:r>
            <a:r>
              <a:rPr lang="es-AR" baseline="0" dirty="0" smtClean="0"/>
              <a:t>?</a:t>
            </a:r>
            <a:endParaRPr lang="es-AR" dirty="0" smtClean="0"/>
          </a:p>
          <a:p>
            <a:pPr marL="228600" indent="-228600">
              <a:buAutoNum type="alphaLcParenR"/>
            </a:pPr>
            <a:r>
              <a:rPr lang="es-AR" dirty="0" smtClean="0"/>
              <a:t>El más simple. Intentar dibujar en el plano (o espacio) las instancias e</a:t>
            </a:r>
            <a:r>
              <a:rPr lang="es-AR" baseline="0" dirty="0" smtClean="0"/>
              <a:t> identificar a que </a:t>
            </a:r>
            <a:r>
              <a:rPr lang="es-AR" baseline="0" dirty="0" err="1" smtClean="0"/>
              <a:t>cluster</a:t>
            </a:r>
            <a:r>
              <a:rPr lang="es-AR" baseline="0" dirty="0" smtClean="0"/>
              <a:t> pertenece cada una de ellas. </a:t>
            </a:r>
          </a:p>
          <a:p>
            <a:pPr marL="228600" indent="-228600">
              <a:buAutoNum type="alphaLcParenR"/>
            </a:pPr>
            <a:r>
              <a:rPr lang="es-AR" dirty="0" smtClean="0"/>
              <a:t>Algunos algoritmos permiten que una instancia</a:t>
            </a:r>
            <a:r>
              <a:rPr lang="es-AR" baseline="0" dirty="0" smtClean="0"/>
              <a:t> pueda pertenecer a más de un </a:t>
            </a:r>
            <a:r>
              <a:rPr lang="es-AR" baseline="0" dirty="0" err="1" smtClean="0"/>
              <a:t>cluster</a:t>
            </a:r>
            <a:r>
              <a:rPr lang="es-AR" baseline="0" dirty="0" smtClean="0"/>
              <a:t> (c puede ser casado que está por divorciarse).</a:t>
            </a:r>
          </a:p>
          <a:p>
            <a:pPr marL="228600" indent="-228600">
              <a:buAutoNum type="alphaLcParenR"/>
            </a:pPr>
            <a:r>
              <a:rPr lang="es-AR" baseline="0" dirty="0" smtClean="0"/>
              <a:t>En un enfoque más probabilístico se le puede asignar una probabilidad de pertenencia.</a:t>
            </a:r>
          </a:p>
          <a:p>
            <a:pPr marL="228600" indent="-228600">
              <a:buAutoNum type="alphaLcParenR"/>
            </a:pPr>
            <a:r>
              <a:rPr lang="es-AR" baseline="0" dirty="0" smtClean="0"/>
              <a:t>Finalmente el </a:t>
            </a:r>
            <a:r>
              <a:rPr lang="es-AR" baseline="0" dirty="0" err="1" smtClean="0"/>
              <a:t>clonglomerado</a:t>
            </a:r>
            <a:r>
              <a:rPr lang="es-AR" baseline="0" dirty="0" smtClean="0"/>
              <a:t> jerárquico. Se puede “cortar” según cuantos grupos queramos. </a:t>
            </a:r>
            <a:r>
              <a:rPr lang="es-AR" baseline="0" dirty="0" err="1" smtClean="0"/>
              <a:t>Dendograma</a:t>
            </a:r>
            <a:r>
              <a:rPr lang="es-AR" baseline="0" dirty="0" smtClean="0"/>
              <a:t>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1D357-ED9F-43B4-81EF-16ADE9C7669A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554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69BD-A4F0-4B31-9AA2-76FB8DB16137}" type="datetimeFigureOut">
              <a:rPr lang="es-AR" smtClean="0"/>
              <a:t>28/3/2020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CB89-DBA9-462A-AF83-53484171D9B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735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69BD-A4F0-4B31-9AA2-76FB8DB16137}" type="datetimeFigureOut">
              <a:rPr lang="es-AR" smtClean="0"/>
              <a:t>28/3/2020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CB89-DBA9-462A-AF83-53484171D9B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473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69BD-A4F0-4B31-9AA2-76FB8DB16137}" type="datetimeFigureOut">
              <a:rPr lang="es-AR" smtClean="0"/>
              <a:t>28/3/2020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CB89-DBA9-462A-AF83-53484171D9B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191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69BD-A4F0-4B31-9AA2-76FB8DB16137}" type="datetimeFigureOut">
              <a:rPr lang="es-AR" smtClean="0"/>
              <a:t>28/3/2020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CB89-DBA9-462A-AF83-53484171D9B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99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69BD-A4F0-4B31-9AA2-76FB8DB16137}" type="datetimeFigureOut">
              <a:rPr lang="es-AR" smtClean="0"/>
              <a:t>28/3/2020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CB89-DBA9-462A-AF83-53484171D9B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652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69BD-A4F0-4B31-9AA2-76FB8DB16137}" type="datetimeFigureOut">
              <a:rPr lang="es-AR" smtClean="0"/>
              <a:t>28/3/2020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CB89-DBA9-462A-AF83-53484171D9B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43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69BD-A4F0-4B31-9AA2-76FB8DB16137}" type="datetimeFigureOut">
              <a:rPr lang="es-AR" smtClean="0"/>
              <a:t>28/3/2020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CB89-DBA9-462A-AF83-53484171D9B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934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69BD-A4F0-4B31-9AA2-76FB8DB16137}" type="datetimeFigureOut">
              <a:rPr lang="es-AR" smtClean="0"/>
              <a:t>28/3/2020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CB89-DBA9-462A-AF83-53484171D9B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923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69BD-A4F0-4B31-9AA2-76FB8DB16137}" type="datetimeFigureOut">
              <a:rPr lang="es-AR" smtClean="0"/>
              <a:t>28/3/2020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CB89-DBA9-462A-AF83-53484171D9B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696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69BD-A4F0-4B31-9AA2-76FB8DB16137}" type="datetimeFigureOut">
              <a:rPr lang="es-AR" smtClean="0"/>
              <a:t>28/3/2020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CB89-DBA9-462A-AF83-53484171D9B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599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869BD-A4F0-4B31-9AA2-76FB8DB16137}" type="datetimeFigureOut">
              <a:rPr lang="es-AR" smtClean="0"/>
              <a:t>28/3/2020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5CB89-DBA9-462A-AF83-53484171D9B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46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869BD-A4F0-4B31-9AA2-76FB8DB16137}" type="datetimeFigureOut">
              <a:rPr lang="es-AR" smtClean="0"/>
              <a:t>28/3/2020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5CB89-DBA9-462A-AF83-53484171D9BA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571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9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51520" y="116632"/>
            <a:ext cx="864096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100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  <a:t>Escuela de Formación Continua</a:t>
            </a:r>
            <a:br>
              <a:rPr lang="es-AR" sz="3100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</a:br>
            <a:r>
              <a:rPr lang="es-ES" sz="3100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  <a:t>Licenciatura en Gestión Tecnológica</a:t>
            </a:r>
            <a:br>
              <a:rPr lang="es-ES" sz="3100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</a:br>
            <a:r>
              <a:rPr lang="es-AR" sz="3100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  <a:t/>
            </a:r>
            <a:br>
              <a:rPr lang="es-AR" sz="3100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</a:br>
            <a:r>
              <a:rPr lang="es-AR" sz="4200" b="1" dirty="0" smtClean="0">
                <a:solidFill>
                  <a:prstClr val="black"/>
                </a:solidFill>
                <a:latin typeface="Calibri"/>
              </a:rPr>
              <a:t>Investigación Operativa</a:t>
            </a:r>
            <a:endParaRPr lang="es-ES" sz="4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2602359"/>
            <a:ext cx="85689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6400" dirty="0" err="1">
                <a:ln>
                  <a:solidFill>
                    <a:srgbClr val="4F81BD"/>
                  </a:solidFill>
                </a:ln>
                <a:solidFill>
                  <a:srgbClr val="1F497D"/>
                </a:solidFill>
              </a:rPr>
              <a:t>Clustering</a:t>
            </a:r>
            <a:r>
              <a:rPr lang="es-AR" sz="6400" dirty="0">
                <a:ln>
                  <a:solidFill>
                    <a:srgbClr val="4F81BD"/>
                  </a:solidFill>
                </a:ln>
                <a:solidFill>
                  <a:srgbClr val="1F497D"/>
                </a:solidFill>
              </a:rPr>
              <a:t> – k </a:t>
            </a:r>
            <a:r>
              <a:rPr lang="es-AR" sz="6400" dirty="0" err="1">
                <a:ln>
                  <a:solidFill>
                    <a:srgbClr val="4F81BD"/>
                  </a:solidFill>
                </a:ln>
                <a:solidFill>
                  <a:srgbClr val="1F497D"/>
                </a:solidFill>
              </a:rPr>
              <a:t>means</a:t>
            </a:r>
            <a:endParaRPr lang="es-AR" sz="6400" kern="1200" dirty="0">
              <a:ln>
                <a:solidFill>
                  <a:srgbClr val="4F81BD"/>
                </a:solidFill>
              </a:ln>
              <a:solidFill>
                <a:srgbClr val="1F497D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287524" y="4301480"/>
            <a:ext cx="8640960" cy="2160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3500" dirty="0" smtClean="0">
                <a:solidFill>
                  <a:prstClr val="black"/>
                </a:solidFill>
                <a:latin typeface="Calibri"/>
              </a:rPr>
              <a:t>Docentes:</a:t>
            </a:r>
          </a:p>
          <a:p>
            <a:pPr algn="l"/>
            <a:r>
              <a:rPr lang="es-ES" sz="3500" dirty="0" smtClean="0">
                <a:solidFill>
                  <a:prstClr val="black"/>
                </a:solidFill>
                <a:latin typeface="Calibri"/>
              </a:rPr>
              <a:t>	Juan </a:t>
            </a:r>
            <a:r>
              <a:rPr lang="es-ES" sz="3500" dirty="0" err="1" smtClean="0">
                <a:solidFill>
                  <a:prstClr val="black"/>
                </a:solidFill>
                <a:latin typeface="Calibri"/>
              </a:rPr>
              <a:t>Otaegui</a:t>
            </a:r>
            <a:r>
              <a:rPr lang="es-ES" sz="3500" dirty="0" smtClean="0">
                <a:solidFill>
                  <a:prstClr val="black"/>
                </a:solidFill>
                <a:latin typeface="Calibri"/>
              </a:rPr>
              <a:t>	</a:t>
            </a:r>
            <a:r>
              <a:rPr lang="es-AR" sz="3500" dirty="0" smtClean="0">
                <a:solidFill>
                  <a:prstClr val="black"/>
                </a:solidFill>
                <a:latin typeface="Calibri"/>
              </a:rPr>
              <a:t>jotaegui@unlam.edu.ar</a:t>
            </a:r>
          </a:p>
          <a:p>
            <a:pPr algn="l"/>
            <a:r>
              <a:rPr lang="es-AR" sz="3500" dirty="0" smtClean="0">
                <a:solidFill>
                  <a:prstClr val="black"/>
                </a:solidFill>
                <a:latin typeface="Calibri"/>
              </a:rPr>
              <a:t>	José </a:t>
            </a:r>
            <a:r>
              <a:rPr lang="es-AR" sz="3500" dirty="0" err="1" smtClean="0">
                <a:solidFill>
                  <a:prstClr val="black"/>
                </a:solidFill>
                <a:latin typeface="Calibri"/>
              </a:rPr>
              <a:t>Leta</a:t>
            </a:r>
            <a:r>
              <a:rPr lang="es-AR" sz="3500" dirty="0" smtClean="0">
                <a:solidFill>
                  <a:prstClr val="black"/>
                </a:solidFill>
                <a:latin typeface="Calibri"/>
              </a:rPr>
              <a:t>		jleta@unlam.edu.ar</a:t>
            </a:r>
            <a:endParaRPr lang="es-ES" sz="35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876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Resultados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650" y="1956268"/>
            <a:ext cx="4020370" cy="378387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42693" y="1956269"/>
            <a:ext cx="3739535" cy="338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0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Resultados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023" y="2011561"/>
            <a:ext cx="3436847" cy="312508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877" y="1735074"/>
            <a:ext cx="5466101" cy="412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Representaciones del resultado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36193" y="1960675"/>
            <a:ext cx="5532677" cy="383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5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Otros </a:t>
            </a:r>
            <a:r>
              <a:rPr lang="es-AR" dirty="0" err="1" smtClean="0"/>
              <a:t>Clusters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Xmeans</a:t>
            </a:r>
            <a:r>
              <a:rPr lang="es-AR" dirty="0" smtClean="0"/>
              <a:t>: No hace falta indicar el número de </a:t>
            </a:r>
            <a:r>
              <a:rPr lang="es-AR" dirty="0" err="1" smtClean="0"/>
              <a:t>clusters</a:t>
            </a:r>
            <a:r>
              <a:rPr lang="es-AR" dirty="0" smtClean="0"/>
              <a:t>. </a:t>
            </a:r>
            <a:r>
              <a:rPr lang="es-AR" sz="1800" i="1" dirty="0"/>
              <a:t>(si se puede indicar mínimos y máximos)</a:t>
            </a:r>
          </a:p>
          <a:p>
            <a:r>
              <a:rPr lang="es-AR" dirty="0" smtClean="0"/>
              <a:t>EM – </a:t>
            </a:r>
            <a:r>
              <a:rPr lang="es-AR" dirty="0" err="1" smtClean="0"/>
              <a:t>Expectation</a:t>
            </a:r>
            <a:r>
              <a:rPr lang="es-AR" dirty="0" smtClean="0"/>
              <a:t> </a:t>
            </a:r>
            <a:r>
              <a:rPr lang="es-AR" dirty="0" err="1" smtClean="0"/>
              <a:t>Maximization</a:t>
            </a:r>
            <a:r>
              <a:rPr lang="es-AR" dirty="0" smtClean="0"/>
              <a:t>: método probabilístico </a:t>
            </a:r>
            <a:r>
              <a:rPr lang="es-AR" i="1" dirty="0"/>
              <a:t>(si se </a:t>
            </a:r>
            <a:r>
              <a:rPr lang="es-AR" i="1" dirty="0" err="1" smtClean="0"/>
              <a:t>insdica</a:t>
            </a:r>
            <a:r>
              <a:rPr lang="es-AR" i="1" dirty="0" smtClean="0"/>
              <a:t> -1 en </a:t>
            </a:r>
            <a:r>
              <a:rPr lang="es-AR" i="1" dirty="0" err="1" smtClean="0"/>
              <a:t>numClusters</a:t>
            </a:r>
            <a:r>
              <a:rPr lang="es-AR" i="1" dirty="0" smtClean="0"/>
              <a:t> el algoritmo determina la cantidad): </a:t>
            </a:r>
            <a:r>
              <a:rPr lang="es-AR" dirty="0" smtClean="0"/>
              <a:t>Puede calcular la probabilidad de pertenencia para cualquier instancia.</a:t>
            </a:r>
          </a:p>
          <a:p>
            <a:r>
              <a:rPr lang="es-AR" dirty="0" err="1" smtClean="0"/>
              <a:t>Clobweb</a:t>
            </a:r>
            <a:r>
              <a:rPr lang="es-AR" dirty="0" smtClean="0"/>
              <a:t>: </a:t>
            </a:r>
            <a:r>
              <a:rPr lang="es-AR" dirty="0" err="1" smtClean="0"/>
              <a:t>Clustering</a:t>
            </a:r>
            <a:r>
              <a:rPr lang="es-AR" dirty="0" smtClean="0"/>
              <a:t> jerárquico. El parámetro clave es el </a:t>
            </a:r>
            <a:r>
              <a:rPr lang="es-AR" dirty="0" err="1" smtClean="0"/>
              <a:t>Cutoff</a:t>
            </a:r>
            <a:r>
              <a:rPr lang="es-AR" dirty="0" smtClean="0"/>
              <a:t> </a:t>
            </a:r>
            <a:r>
              <a:rPr lang="es-AR" sz="1800" i="1" dirty="0"/>
              <a:t>(parámetro “caja negra”: relacionado con el concepto de “podar” un árbol en ML)</a:t>
            </a:r>
            <a:endParaRPr lang="es-AR" i="1" dirty="0" smtClean="0"/>
          </a:p>
          <a:p>
            <a:pPr marL="0" indent="0">
              <a:buNone/>
            </a:pPr>
            <a:endParaRPr lang="es-AR" sz="1800" i="1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9774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9194" y="1062514"/>
            <a:ext cx="7886700" cy="994172"/>
          </a:xfrm>
        </p:spPr>
        <p:txBody>
          <a:bodyPr/>
          <a:lstStyle/>
          <a:p>
            <a:r>
              <a:rPr lang="es-AR" dirty="0" smtClean="0"/>
              <a:t>Algunos casos a considerar</a:t>
            </a:r>
            <a:endParaRPr lang="es-AR" dirty="0"/>
          </a:p>
        </p:txBody>
      </p:sp>
      <p:pic>
        <p:nvPicPr>
          <p:cNvPr id="1026" name="Picture 2" descr="k-means on A3 data se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76" y="1952313"/>
            <a:ext cx="4032504" cy="380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52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478" y="1029421"/>
            <a:ext cx="8515350" cy="994172"/>
          </a:xfrm>
        </p:spPr>
        <p:txBody>
          <a:bodyPr>
            <a:normAutofit fontScale="90000"/>
          </a:bodyPr>
          <a:lstStyle/>
          <a:p>
            <a:r>
              <a:rPr lang="es-AR" dirty="0" err="1" smtClean="0"/>
              <a:t>Dataset</a:t>
            </a:r>
            <a:r>
              <a:rPr lang="es-AR" dirty="0" smtClean="0"/>
              <a:t> con mucha varianza (distinta) en </a:t>
            </a:r>
            <a:r>
              <a:rPr lang="es-AR" dirty="0" err="1" smtClean="0"/>
              <a:t>clusters</a:t>
            </a:r>
            <a:endParaRPr lang="es-AR" dirty="0"/>
          </a:p>
        </p:txBody>
      </p:sp>
      <p:pic>
        <p:nvPicPr>
          <p:cNvPr id="2050" name="Picture 2" descr="Gaussian Mixture Modeli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23594"/>
            <a:ext cx="3846454" cy="381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-means cannot cluster this data s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003" y="2023594"/>
            <a:ext cx="3846454" cy="381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00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Formas “no esféricas”</a:t>
            </a:r>
            <a:endParaRPr lang="es-AR" dirty="0"/>
          </a:p>
        </p:txBody>
      </p:sp>
      <p:pic>
        <p:nvPicPr>
          <p:cNvPr id="3074" name="Picture 2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62" y="2125266"/>
            <a:ext cx="3431286" cy="339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nter image description he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937" y="2019252"/>
            <a:ext cx="5050139" cy="354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Clusters</a:t>
            </a:r>
            <a:r>
              <a:rPr lang="es-AR" dirty="0" smtClean="0"/>
              <a:t> de tamaño desbalanceados</a:t>
            </a:r>
            <a:endParaRPr lang="es-AR" dirty="0"/>
          </a:p>
        </p:txBody>
      </p:sp>
      <p:pic>
        <p:nvPicPr>
          <p:cNvPr id="4098" name="Picture 2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9" y="2125266"/>
            <a:ext cx="3763553" cy="377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nter image description he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629" y="2006226"/>
            <a:ext cx="5264754" cy="394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45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Clustering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La técnica se aplica cuando no necesitamos predecir una clase.</a:t>
            </a:r>
          </a:p>
          <a:p>
            <a:r>
              <a:rPr lang="es-AR" dirty="0" smtClean="0"/>
              <a:t>Es especial para dividir y agrupar las instancias en grupos “naturales”.</a:t>
            </a:r>
          </a:p>
          <a:p>
            <a:r>
              <a:rPr lang="es-AR" dirty="0" smtClean="0"/>
              <a:t>Los grupos resultantes intentan exponer y reflejar una naturaleza en el universo por el cual las instancias se parecen, o lo que es similar en esta técnica, se diferencian.</a:t>
            </a:r>
          </a:p>
          <a:p>
            <a:r>
              <a:rPr lang="es-AR" dirty="0" smtClean="0"/>
              <a:t>Se pueden separar en 2 grupos:</a:t>
            </a:r>
          </a:p>
          <a:p>
            <a:pPr lvl="1"/>
            <a:r>
              <a:rPr lang="es-AR" sz="2400" b="1" dirty="0"/>
              <a:t>Jerárquicos</a:t>
            </a:r>
          </a:p>
          <a:p>
            <a:pPr lvl="1"/>
            <a:r>
              <a:rPr lang="es-AR" sz="2400" b="1" dirty="0"/>
              <a:t>Particionados</a:t>
            </a:r>
            <a:endParaRPr lang="es-AR" sz="2400" b="1" dirty="0"/>
          </a:p>
        </p:txBody>
      </p:sp>
    </p:spTree>
    <p:extLst>
      <p:ext uri="{BB962C8B-B14F-4D97-AF65-F5344CB8AC3E}">
        <p14:creationId xmlns:p14="http://schemas.microsoft.com/office/powerpoint/2010/main" val="134963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ultado de imagen para hierarchical clustering cities distanc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40" y="2563227"/>
            <a:ext cx="7245829" cy="357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5206" y="99262"/>
            <a:ext cx="7886700" cy="994172"/>
          </a:xfrm>
        </p:spPr>
        <p:txBody>
          <a:bodyPr/>
          <a:lstStyle/>
          <a:p>
            <a:r>
              <a:rPr lang="es-AR" dirty="0" err="1" smtClean="0"/>
              <a:t>Cluster</a:t>
            </a:r>
            <a:r>
              <a:rPr lang="es-AR" dirty="0" smtClean="0"/>
              <a:t> Jerárquico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5206" y="1265260"/>
            <a:ext cx="7886700" cy="1126140"/>
          </a:xfrm>
        </p:spPr>
        <p:txBody>
          <a:bodyPr>
            <a:normAutofit fontScale="62500" lnSpcReduction="20000"/>
          </a:bodyPr>
          <a:lstStyle/>
          <a:p>
            <a:r>
              <a:rPr lang="es-AR" dirty="0" smtClean="0"/>
              <a:t>La mayor ventaja es que soporta atributos nominales.</a:t>
            </a:r>
          </a:p>
          <a:p>
            <a:r>
              <a:rPr lang="es-AR" dirty="0" smtClean="0"/>
              <a:t>Sin embargo el algoritmo es muy lento para </a:t>
            </a:r>
            <a:r>
              <a:rPr lang="es-AR" dirty="0" err="1" smtClean="0"/>
              <a:t>datasets</a:t>
            </a:r>
            <a:r>
              <a:rPr lang="es-AR" dirty="0" smtClean="0"/>
              <a:t> “reales”.</a:t>
            </a:r>
          </a:p>
          <a:p>
            <a:r>
              <a:rPr lang="es-AR" dirty="0" smtClean="0"/>
              <a:t>Se suelen utilizar arboles y </a:t>
            </a:r>
            <a:r>
              <a:rPr lang="es-AR" dirty="0" err="1" smtClean="0"/>
              <a:t>clusters</a:t>
            </a:r>
            <a:r>
              <a:rPr lang="es-AR" dirty="0" smtClean="0"/>
              <a:t> jerárquicos para intentar conocer dominio (con una muestra) y luego identificar un K apropiado para ejecutar K </a:t>
            </a:r>
            <a:r>
              <a:rPr lang="es-AR" dirty="0" err="1" smtClean="0"/>
              <a:t>Means</a:t>
            </a:r>
            <a:r>
              <a:rPr lang="es-AR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2466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148949"/>
            <a:ext cx="7886700" cy="994172"/>
          </a:xfrm>
        </p:spPr>
        <p:txBody>
          <a:bodyPr/>
          <a:lstStyle/>
          <a:p>
            <a:r>
              <a:rPr lang="es-AR" dirty="0" smtClean="0"/>
              <a:t>K - </a:t>
            </a:r>
            <a:r>
              <a:rPr lang="es-AR" dirty="0" err="1" smtClean="0"/>
              <a:t>Means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01752" y="2009394"/>
            <a:ext cx="8213598" cy="3874047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s-AR" sz="2400" dirty="0"/>
              <a:t>Especificar K: La cantidad deseada de grupos (</a:t>
            </a:r>
            <a:r>
              <a:rPr lang="es-AR" sz="2400" dirty="0" err="1"/>
              <a:t>clusters</a:t>
            </a:r>
            <a:r>
              <a:rPr lang="es-AR" sz="2400" dirty="0"/>
              <a:t>)</a:t>
            </a:r>
          </a:p>
          <a:p>
            <a:pPr marL="385763" indent="-385763">
              <a:buFont typeface="+mj-lt"/>
              <a:buAutoNum type="arabicPeriod"/>
            </a:pPr>
            <a:r>
              <a:rPr lang="es-AR" sz="2400" dirty="0"/>
              <a:t>Elegir k puntos (</a:t>
            </a:r>
            <a:r>
              <a:rPr lang="es-AR" sz="2400" dirty="0" err="1"/>
              <a:t>centroides</a:t>
            </a:r>
            <a:r>
              <a:rPr lang="es-AR" sz="2400" dirty="0"/>
              <a:t>) – </a:t>
            </a:r>
            <a:r>
              <a:rPr lang="es-AR" sz="1800" i="1" dirty="0"/>
              <a:t>Pueden elegirse al azar o con alguna otra técnica.</a:t>
            </a:r>
          </a:p>
          <a:p>
            <a:pPr marL="385763" indent="-385763">
              <a:buFont typeface="+mj-lt"/>
              <a:buAutoNum type="arabicPeriod"/>
            </a:pPr>
            <a:r>
              <a:rPr lang="es-AR" sz="2400" dirty="0"/>
              <a:t>Repetir hasta convergencia</a:t>
            </a:r>
            <a:r>
              <a:rPr lang="es-AR" sz="1800" i="1" dirty="0"/>
              <a:t> (o un numero de iteraciones)</a:t>
            </a:r>
            <a:r>
              <a:rPr lang="es-AR" sz="2400" dirty="0"/>
              <a:t> </a:t>
            </a:r>
          </a:p>
          <a:p>
            <a:pPr marL="728663" lvl="1" indent="-385763">
              <a:buFont typeface="+mj-lt"/>
              <a:buAutoNum type="alphaLcParenR"/>
            </a:pPr>
            <a:r>
              <a:rPr lang="es-AR" sz="2100" dirty="0"/>
              <a:t>Para cada instancia:</a:t>
            </a:r>
          </a:p>
          <a:p>
            <a:pPr lvl="2"/>
            <a:r>
              <a:rPr lang="es-AR" sz="1800" dirty="0"/>
              <a:t>Encontrar </a:t>
            </a:r>
            <a:r>
              <a:rPr lang="es-AR" sz="1800" dirty="0" err="1"/>
              <a:t>centroide</a:t>
            </a:r>
            <a:r>
              <a:rPr lang="es-AR" sz="1800" dirty="0"/>
              <a:t> más cercano. Se mide distancia al </a:t>
            </a:r>
            <a:r>
              <a:rPr lang="es-AR" sz="1800" dirty="0" err="1"/>
              <a:t>centroide</a:t>
            </a:r>
            <a:r>
              <a:rPr lang="es-AR" sz="1800" dirty="0"/>
              <a:t> (ej. </a:t>
            </a:r>
            <a:r>
              <a:rPr lang="es-AR" sz="1800" dirty="0" err="1"/>
              <a:t>Euclidea</a:t>
            </a:r>
            <a:r>
              <a:rPr lang="es-AR" sz="1800" dirty="0"/>
              <a:t>)</a:t>
            </a:r>
          </a:p>
          <a:p>
            <a:pPr lvl="2"/>
            <a:r>
              <a:rPr lang="es-AR" sz="1800" dirty="0"/>
              <a:t>Asignar al </a:t>
            </a:r>
            <a:r>
              <a:rPr lang="es-AR" sz="1800" dirty="0" err="1"/>
              <a:t>cluster</a:t>
            </a:r>
            <a:r>
              <a:rPr lang="es-AR" sz="1800" dirty="0"/>
              <a:t>.</a:t>
            </a:r>
            <a:endParaRPr lang="es-AR" sz="1800" dirty="0"/>
          </a:p>
          <a:p>
            <a:pPr marL="728663" lvl="1" indent="-385763">
              <a:buFont typeface="+mj-lt"/>
              <a:buAutoNum type="alphaLcParenR"/>
            </a:pPr>
            <a:r>
              <a:rPr lang="es-AR" sz="2100" dirty="0"/>
              <a:t>Para cada </a:t>
            </a:r>
            <a:r>
              <a:rPr lang="es-AR" sz="2100" dirty="0" err="1"/>
              <a:t>cluster</a:t>
            </a:r>
            <a:endParaRPr lang="es-AR" sz="2100" dirty="0"/>
          </a:p>
          <a:p>
            <a:pPr lvl="2"/>
            <a:r>
              <a:rPr lang="es-AR" sz="1800" dirty="0"/>
              <a:t>Calcular nuevamente los </a:t>
            </a:r>
            <a:r>
              <a:rPr lang="es-AR" sz="1800" dirty="0" err="1"/>
              <a:t>centroides</a:t>
            </a:r>
            <a:r>
              <a:rPr lang="es-AR" sz="1800" dirty="0"/>
              <a:t> (ej. Media) de las instancias en cada grupo.</a:t>
            </a:r>
          </a:p>
        </p:txBody>
      </p:sp>
    </p:spTree>
    <p:extLst>
      <p:ext uri="{BB962C8B-B14F-4D97-AF65-F5344CB8AC3E}">
        <p14:creationId xmlns:p14="http://schemas.microsoft.com/office/powerpoint/2010/main" val="398444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Paso a paso graficado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2651246" y="89784"/>
            <a:ext cx="3841508" cy="770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K - </a:t>
            </a:r>
            <a:r>
              <a:rPr lang="es-AR" dirty="0" err="1" smtClean="0"/>
              <a:t>Means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Este algoritmo minimiza el total de la distancia de las instancias al </a:t>
            </a:r>
            <a:r>
              <a:rPr lang="es-AR" dirty="0" err="1" smtClean="0"/>
              <a:t>cluster</a:t>
            </a:r>
            <a:r>
              <a:rPr lang="es-AR" dirty="0" smtClean="0"/>
              <a:t> que pertenecen, es decir, minimizan la distancia al </a:t>
            </a:r>
            <a:r>
              <a:rPr lang="es-AR" dirty="0" err="1" smtClean="0"/>
              <a:t>centroide</a:t>
            </a:r>
            <a:r>
              <a:rPr lang="es-AR" dirty="0" smtClean="0"/>
              <a:t> local.</a:t>
            </a:r>
          </a:p>
          <a:p>
            <a:r>
              <a:rPr lang="es-AR" dirty="0" smtClean="0"/>
              <a:t>Desafortunadamente los </a:t>
            </a:r>
            <a:r>
              <a:rPr lang="es-AR" dirty="0" err="1" smtClean="0"/>
              <a:t>centroides</a:t>
            </a:r>
            <a:r>
              <a:rPr lang="es-AR" dirty="0" smtClean="0"/>
              <a:t> de cada </a:t>
            </a:r>
            <a:r>
              <a:rPr lang="es-AR" dirty="0" err="1" smtClean="0"/>
              <a:t>cluster</a:t>
            </a:r>
            <a:r>
              <a:rPr lang="es-AR" dirty="0" smtClean="0"/>
              <a:t> </a:t>
            </a:r>
            <a:r>
              <a:rPr lang="es-AR" b="1" i="1" dirty="0" smtClean="0"/>
              <a:t>son mínimos locales</a:t>
            </a:r>
            <a:r>
              <a:rPr lang="es-AR" dirty="0" smtClean="0"/>
              <a:t>, no se considera una visión global</a:t>
            </a:r>
          </a:p>
          <a:p>
            <a:pPr lvl="1"/>
            <a:r>
              <a:rPr lang="es-AR" dirty="0" smtClean="0"/>
              <a:t>Esto significa que con distintas semillas (</a:t>
            </a:r>
            <a:r>
              <a:rPr lang="es-AR" dirty="0" err="1" smtClean="0"/>
              <a:t>seeds</a:t>
            </a:r>
            <a:r>
              <a:rPr lang="es-AR" dirty="0" smtClean="0"/>
              <a:t>) los </a:t>
            </a:r>
            <a:r>
              <a:rPr lang="es-AR" dirty="0" err="1" smtClean="0"/>
              <a:t>clusters</a:t>
            </a:r>
            <a:r>
              <a:rPr lang="es-AR" dirty="0" smtClean="0"/>
              <a:t> resultantes pueden diferir</a:t>
            </a:r>
          </a:p>
          <a:p>
            <a:pPr lvl="1"/>
            <a:r>
              <a:rPr lang="es-AR" dirty="0" smtClean="0"/>
              <a:t>VER Ejemplo en WEKA con </a:t>
            </a:r>
            <a:r>
              <a:rPr lang="es-AR" dirty="0" err="1" smtClean="0"/>
              <a:t>weather</a:t>
            </a:r>
            <a:r>
              <a:rPr lang="es-AR" dirty="0" smtClean="0"/>
              <a:t> y distintos </a:t>
            </a:r>
            <a:r>
              <a:rPr lang="es-AR" dirty="0" err="1" smtClean="0"/>
              <a:t>seeds</a:t>
            </a:r>
            <a:r>
              <a:rPr lang="es-AR" dirty="0" smtClean="0"/>
              <a:t>.</a:t>
            </a:r>
          </a:p>
          <a:p>
            <a:r>
              <a:rPr lang="es-AR" dirty="0" smtClean="0"/>
              <a:t>Tampoco puede trabajar con atributos que no sean numéricos.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3915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K –</a:t>
            </a:r>
            <a:r>
              <a:rPr lang="es-AR" dirty="0" err="1" smtClean="0"/>
              <a:t>Means</a:t>
            </a:r>
            <a:r>
              <a:rPr lang="es-AR" dirty="0" smtClean="0"/>
              <a:t> con </a:t>
            </a:r>
            <a:r>
              <a:rPr lang="es-AR" dirty="0" err="1" smtClean="0"/>
              <a:t>Weka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Explorar un </a:t>
            </a:r>
            <a:r>
              <a:rPr lang="es-AR" dirty="0" err="1" smtClean="0"/>
              <a:t>dataset</a:t>
            </a:r>
            <a:r>
              <a:rPr lang="es-AR" dirty="0" smtClean="0"/>
              <a:t> (en la carpeta data de instalación hay varios)</a:t>
            </a:r>
          </a:p>
          <a:p>
            <a:r>
              <a:rPr lang="es-AR" dirty="0" smtClean="0"/>
              <a:t>En la solapa </a:t>
            </a:r>
            <a:r>
              <a:rPr lang="es-AR" dirty="0" err="1" smtClean="0"/>
              <a:t>Cluster</a:t>
            </a:r>
            <a:r>
              <a:rPr lang="es-AR" dirty="0" smtClean="0"/>
              <a:t> seleccionar </a:t>
            </a:r>
            <a:r>
              <a:rPr lang="es-AR" dirty="0" err="1" smtClean="0"/>
              <a:t>SimpleKMeans</a:t>
            </a:r>
            <a:endParaRPr lang="es-AR" dirty="0" smtClean="0"/>
          </a:p>
          <a:p>
            <a:r>
              <a:rPr lang="es-AR" dirty="0" smtClean="0"/>
              <a:t>Verificar los parámetros del algoritmo:</a:t>
            </a:r>
          </a:p>
          <a:p>
            <a:pPr lvl="1"/>
            <a:r>
              <a:rPr lang="es-AR" dirty="0" err="1" smtClean="0"/>
              <a:t>numClusters</a:t>
            </a:r>
            <a:endParaRPr lang="es-AR" dirty="0" smtClean="0"/>
          </a:p>
          <a:p>
            <a:pPr lvl="1"/>
            <a:r>
              <a:rPr lang="es-AR" dirty="0" err="1" smtClean="0"/>
              <a:t>distanceFunction</a:t>
            </a:r>
            <a:endParaRPr lang="es-AR" dirty="0" smtClean="0"/>
          </a:p>
          <a:p>
            <a:pPr lvl="1"/>
            <a:r>
              <a:rPr lang="es-AR" dirty="0" err="1" smtClean="0"/>
              <a:t>Seed</a:t>
            </a:r>
            <a:r>
              <a:rPr lang="es-AR" dirty="0" smtClean="0"/>
              <a:t> (por defecto 10)</a:t>
            </a:r>
          </a:p>
          <a:p>
            <a:pPr lvl="1"/>
            <a:r>
              <a:rPr lang="es-AR" dirty="0" err="1" smtClean="0"/>
              <a:t>initializatinMethod</a:t>
            </a:r>
            <a:endParaRPr lang="es-AR" dirty="0" smtClean="0"/>
          </a:p>
          <a:p>
            <a:pPr lvl="1"/>
            <a:r>
              <a:rPr lang="es-AR" dirty="0" err="1" smtClean="0"/>
              <a:t>maxIteration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6851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Iris</a:t>
            </a:r>
            <a:endParaRPr lang="es-AR" dirty="0"/>
          </a:p>
        </p:txBody>
      </p:sp>
      <p:pic>
        <p:nvPicPr>
          <p:cNvPr id="1026" name="Picture 2" descr="Resultado de imagen para iris versicolor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54" y="2004166"/>
            <a:ext cx="2395471" cy="179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iris setos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810" y="1657056"/>
            <a:ext cx="2115355" cy="281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iris virginic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384" y="1933221"/>
            <a:ext cx="2865552" cy="213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3359810" y="4474324"/>
            <a:ext cx="16034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350" dirty="0"/>
              <a:t>Iris </a:t>
            </a:r>
            <a:r>
              <a:rPr lang="es-AR" sz="1350" dirty="0" err="1"/>
              <a:t>Setosa</a:t>
            </a:r>
            <a:endParaRPr lang="es-AR" sz="1350" dirty="0"/>
          </a:p>
        </p:txBody>
      </p:sp>
      <p:sp>
        <p:nvSpPr>
          <p:cNvPr id="10" name="CuadroTexto 9"/>
          <p:cNvSpPr txBox="1"/>
          <p:nvPr/>
        </p:nvSpPr>
        <p:spPr>
          <a:xfrm>
            <a:off x="743754" y="3800769"/>
            <a:ext cx="16034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350" dirty="0"/>
              <a:t>Iris </a:t>
            </a:r>
            <a:r>
              <a:rPr lang="es-AR" sz="1350" dirty="0" err="1"/>
              <a:t>Versicolor</a:t>
            </a:r>
            <a:endParaRPr lang="es-AR" sz="135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870384" y="4077768"/>
            <a:ext cx="160342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350" dirty="0"/>
              <a:t>Iris </a:t>
            </a:r>
            <a:r>
              <a:rPr lang="es-AR" sz="1350" dirty="0" err="1"/>
              <a:t>Virginica</a:t>
            </a:r>
            <a:endParaRPr lang="es-AR" sz="1350" dirty="0"/>
          </a:p>
        </p:txBody>
      </p:sp>
    </p:spTree>
    <p:extLst>
      <p:ext uri="{BB962C8B-B14F-4D97-AF65-F5344CB8AC3E}">
        <p14:creationId xmlns:p14="http://schemas.microsoft.com/office/powerpoint/2010/main" val="327959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Iris </a:t>
            </a:r>
            <a:r>
              <a:rPr lang="es-AR" dirty="0" err="1" smtClean="0"/>
              <a:t>Dataset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0" y="2125266"/>
            <a:ext cx="4033151" cy="326350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91" y="2083877"/>
            <a:ext cx="4091009" cy="33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3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3197</TotalTime>
  <Words>1042</Words>
  <Application>Microsoft Office PowerPoint</Application>
  <PresentationFormat>On-screen Show (4:3)</PresentationFormat>
  <Paragraphs>107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PowerPoint Presentation</vt:lpstr>
      <vt:lpstr>Clustering</vt:lpstr>
      <vt:lpstr>Cluster Jerárquico</vt:lpstr>
      <vt:lpstr>K - Means</vt:lpstr>
      <vt:lpstr>Paso a paso graficado</vt:lpstr>
      <vt:lpstr>K - Means</vt:lpstr>
      <vt:lpstr>K –Means con Weka</vt:lpstr>
      <vt:lpstr>Iris</vt:lpstr>
      <vt:lpstr>Iris Dataset</vt:lpstr>
      <vt:lpstr>Resultados</vt:lpstr>
      <vt:lpstr>Resultados</vt:lpstr>
      <vt:lpstr>Representaciones del resultado</vt:lpstr>
      <vt:lpstr>Otros Clusters</vt:lpstr>
      <vt:lpstr>Algunos casos a considerar</vt:lpstr>
      <vt:lpstr>Dataset con mucha varianza (distinta) en clusters</vt:lpstr>
      <vt:lpstr>Formas “no esféricas”</vt:lpstr>
      <vt:lpstr>Clusters de tamaño desbalanceados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– k means</dc:title>
  <dc:creator>Juan</dc:creator>
  <cp:lastModifiedBy>Jose</cp:lastModifiedBy>
  <cp:revision>30</cp:revision>
  <dcterms:created xsi:type="dcterms:W3CDTF">2019-04-06T01:24:04Z</dcterms:created>
  <dcterms:modified xsi:type="dcterms:W3CDTF">2020-03-28T19:30:40Z</dcterms:modified>
</cp:coreProperties>
</file>