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260" r:id="rId4"/>
    <p:sldId id="261" r:id="rId5"/>
    <p:sldId id="258" r:id="rId6"/>
    <p:sldId id="257" r:id="rId7"/>
    <p:sldId id="264" r:id="rId8"/>
    <p:sldId id="270" r:id="rId9"/>
    <p:sldId id="265" r:id="rId10"/>
    <p:sldId id="289" r:id="rId11"/>
    <p:sldId id="266" r:id="rId12"/>
    <p:sldId id="268" r:id="rId13"/>
    <p:sldId id="267" r:id="rId14"/>
    <p:sldId id="269"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5" r:id="rId30"/>
    <p:sldId id="287" r:id="rId31"/>
    <p:sldId id="288" r:id="rId32"/>
    <p:sldId id="263" r:id="rId33"/>
    <p:sldId id="291" r:id="rId34"/>
    <p:sldId id="292" r:id="rId35"/>
    <p:sldId id="293" r:id="rId36"/>
    <p:sldId id="294" r:id="rId37"/>
    <p:sldId id="295" r:id="rId38"/>
    <p:sldId id="290" r:id="rId39"/>
    <p:sldId id="296" r:id="rId40"/>
    <p:sldId id="297" r:id="rId41"/>
    <p:sldId id="298" r:id="rId42"/>
    <p:sldId id="272" r:id="rId43"/>
    <p:sldId id="262" r:id="rId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203" autoAdjust="0"/>
  </p:normalViewPr>
  <p:slideViewPr>
    <p:cSldViewPr>
      <p:cViewPr varScale="1">
        <p:scale>
          <a:sx n="99" d="100"/>
          <a:sy n="99" d="100"/>
        </p:scale>
        <p:origin x="136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A08E9-3D2A-4F1C-9342-B2759814343E}" type="datetimeFigureOut">
              <a:rPr lang="es-ES" smtClean="0"/>
              <a:pPr/>
              <a:t>28/03/2020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7A6DA-9253-4FAA-8929-6FCAF36E1A0E}" type="slidenum">
              <a:rPr lang="es-ES" smtClean="0"/>
              <a:pPr/>
              <a:t>‹#›</a:t>
            </a:fld>
            <a:endParaRPr lang="es-ES"/>
          </a:p>
        </p:txBody>
      </p:sp>
    </p:spTree>
    <p:extLst>
      <p:ext uri="{BB962C8B-B14F-4D97-AF65-F5344CB8AC3E}">
        <p14:creationId xmlns:p14="http://schemas.microsoft.com/office/powerpoint/2010/main" val="153191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La historia y la pre historia del</a:t>
            </a:r>
            <a:r>
              <a:rPr lang="es-ES" baseline="0" dirty="0" smtClean="0"/>
              <a:t> hombre esta marcada por el poder que la escritura le dio al hombre que no fue ni mas ni menos que el poder del conocimiento y el aprendizaje.</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2</a:t>
            </a:fld>
            <a:endParaRPr lang="es-ES"/>
          </a:p>
        </p:txBody>
      </p:sp>
    </p:spTree>
    <p:extLst>
      <p:ext uri="{BB962C8B-B14F-4D97-AF65-F5344CB8AC3E}">
        <p14:creationId xmlns:p14="http://schemas.microsoft.com/office/powerpoint/2010/main" val="2835780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Representación del conjunto de reglas.</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20</a:t>
            </a:fld>
            <a:endParaRPr lang="es-ES"/>
          </a:p>
        </p:txBody>
      </p:sp>
    </p:spTree>
    <p:extLst>
      <p:ext uri="{BB962C8B-B14F-4D97-AF65-F5344CB8AC3E}">
        <p14:creationId xmlns:p14="http://schemas.microsoft.com/office/powerpoint/2010/main" val="2920623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Creado</a:t>
            </a:r>
            <a:r>
              <a:rPr lang="es-AR" baseline="0" dirty="0" smtClean="0"/>
              <a:t> por el Estadístico Fisher en 1930. Se trata del </a:t>
            </a:r>
            <a:r>
              <a:rPr lang="es-AR" baseline="0" dirty="0" err="1" smtClean="0"/>
              <a:t>dataset</a:t>
            </a:r>
            <a:r>
              <a:rPr lang="es-AR" baseline="0" dirty="0" smtClean="0"/>
              <a:t> mas famoso en ML con 50 elementos.</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21</a:t>
            </a:fld>
            <a:endParaRPr lang="es-ES"/>
          </a:p>
        </p:txBody>
      </p:sp>
    </p:spTree>
    <p:extLst>
      <p:ext uri="{BB962C8B-B14F-4D97-AF65-F5344CB8AC3E}">
        <p14:creationId xmlns:p14="http://schemas.microsoft.com/office/powerpoint/2010/main" val="1107856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Ejemplo de predicción</a:t>
            </a:r>
            <a:r>
              <a:rPr lang="es-AR" baseline="0" dirty="0" smtClean="0"/>
              <a:t> </a:t>
            </a:r>
            <a:r>
              <a:rPr lang="es-AR" baseline="0" dirty="0" err="1" smtClean="0"/>
              <a:t>numerica</a:t>
            </a:r>
            <a:r>
              <a:rPr lang="es-AR" baseline="0" dirty="0" smtClean="0"/>
              <a:t>. El </a:t>
            </a:r>
            <a:r>
              <a:rPr lang="es-AR" baseline="0" dirty="0" err="1" smtClean="0"/>
              <a:t>dataset</a:t>
            </a:r>
            <a:r>
              <a:rPr lang="es-AR" baseline="0" dirty="0" smtClean="0"/>
              <a:t> se compone de 209 distintos tipo de configuraciones.</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22</a:t>
            </a:fld>
            <a:endParaRPr lang="es-ES"/>
          </a:p>
        </p:txBody>
      </p:sp>
    </p:spTree>
    <p:extLst>
      <p:ext uri="{BB962C8B-B14F-4D97-AF65-F5344CB8AC3E}">
        <p14:creationId xmlns:p14="http://schemas.microsoft.com/office/powerpoint/2010/main" val="211204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Negociaciones de los contratos de trabajos en el parlamento Canadiense entre 1987 y</a:t>
            </a:r>
            <a:r>
              <a:rPr lang="es-AR" baseline="0" dirty="0" smtClean="0"/>
              <a:t> 1988</a:t>
            </a:r>
            <a:r>
              <a:rPr lang="es-AR" dirty="0" smtClean="0"/>
              <a:t>. Todos</a:t>
            </a:r>
            <a:r>
              <a:rPr lang="es-AR" baseline="0" dirty="0" smtClean="0"/>
              <a:t> contratos colectivos. Cada caso representa un acuerdo (contrato). La clasificación de bueno o malo significa: Bueno si ambas partes se pusieron de acuerdo, malo en caso contrario.</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23</a:t>
            </a:fld>
            <a:endParaRPr lang="es-ES"/>
          </a:p>
        </p:txBody>
      </p:sp>
    </p:spTree>
    <p:extLst>
      <p:ext uri="{BB962C8B-B14F-4D97-AF65-F5344CB8AC3E}">
        <p14:creationId xmlns:p14="http://schemas.microsoft.com/office/powerpoint/2010/main" val="2515712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CRISP-DM. Cross </a:t>
            </a:r>
            <a:r>
              <a:rPr lang="es-AR" dirty="0" err="1" smtClean="0"/>
              <a:t>Industry</a:t>
            </a:r>
            <a:r>
              <a:rPr lang="es-AR" baseline="0" dirty="0" smtClean="0"/>
              <a:t> Standard </a:t>
            </a:r>
            <a:r>
              <a:rPr lang="es-AR" baseline="0" dirty="0" err="1" smtClean="0"/>
              <a:t>Process</a:t>
            </a:r>
            <a:r>
              <a:rPr lang="es-AR" baseline="0" dirty="0" smtClean="0"/>
              <a:t> </a:t>
            </a:r>
            <a:r>
              <a:rPr lang="es-AR" baseline="0" dirty="0" err="1" smtClean="0"/>
              <a:t>for</a:t>
            </a:r>
            <a:r>
              <a:rPr lang="es-AR" baseline="0" dirty="0" smtClean="0"/>
              <a:t> DM. </a:t>
            </a:r>
            <a:r>
              <a:rPr lang="es-AR" dirty="0" smtClean="0"/>
              <a:t>Se</a:t>
            </a:r>
            <a:r>
              <a:rPr lang="es-AR" baseline="0" dirty="0" smtClean="0"/>
              <a:t> realizo una encuesta a Data </a:t>
            </a:r>
            <a:r>
              <a:rPr lang="es-AR" baseline="0" dirty="0" err="1" smtClean="0"/>
              <a:t>Miners</a:t>
            </a:r>
            <a:r>
              <a:rPr lang="es-AR" baseline="0" dirty="0" smtClean="0"/>
              <a:t> que permitió construir el siguiente proceso.</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32</a:t>
            </a:fld>
            <a:endParaRPr lang="es-ES"/>
          </a:p>
        </p:txBody>
      </p:sp>
    </p:spTree>
    <p:extLst>
      <p:ext uri="{BB962C8B-B14F-4D97-AF65-F5344CB8AC3E}">
        <p14:creationId xmlns:p14="http://schemas.microsoft.com/office/powerpoint/2010/main" val="1171474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Así</a:t>
            </a:r>
            <a:r>
              <a:rPr lang="es-ES" baseline="0" dirty="0" smtClean="0"/>
              <a:t> como en su momento Gutenberg con su imprenta, Internet revolucionó la forma en que se comparte conocimiento.  Pero aparte de la propia Web o Internet de las cosas. Sensores. Videos. Transportes GPS. Celulares y Dispositivos varios.</a:t>
            </a:r>
          </a:p>
          <a:p>
            <a:r>
              <a:rPr lang="es-ES" baseline="0" dirty="0" smtClean="0"/>
              <a:t>¿Cómo se busca trabajo? ¿Cómo se busca pareja?</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3</a:t>
            </a:fld>
            <a:endParaRPr lang="es-ES"/>
          </a:p>
        </p:txBody>
      </p:sp>
    </p:spTree>
    <p:extLst>
      <p:ext uri="{BB962C8B-B14F-4D97-AF65-F5344CB8AC3E}">
        <p14:creationId xmlns:p14="http://schemas.microsoft.com/office/powerpoint/2010/main" val="17910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4</a:t>
            </a:fld>
            <a:endParaRPr lang="es-ES"/>
          </a:p>
        </p:txBody>
      </p:sp>
    </p:spTree>
    <p:extLst>
      <p:ext uri="{BB962C8B-B14F-4D97-AF65-F5344CB8AC3E}">
        <p14:creationId xmlns:p14="http://schemas.microsoft.com/office/powerpoint/2010/main" val="160970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Estamos totalmente</a:t>
            </a:r>
            <a:r>
              <a:rPr lang="es-ES" baseline="0" dirty="0" smtClean="0"/>
              <a:t> desbordados de datos. El monto siempre crece exponencialmente. La digitalización omnipresente hacen fácil el guardado de datos que en otro momento se perdían. Cada vez menos costos en Storage. ¿Qué beneficios podemos obtener? Buscamos Patrones en los datos. </a:t>
            </a:r>
            <a:r>
              <a:rPr lang="es-ES" baseline="0" dirty="0" err="1" smtClean="0"/>
              <a:t>Informaci</a:t>
            </a:r>
            <a:r>
              <a:rPr lang="es-AR" baseline="0" dirty="0" err="1" smtClean="0"/>
              <a:t>ón</a:t>
            </a:r>
            <a:r>
              <a:rPr lang="es-AR" baseline="0" dirty="0" smtClean="0"/>
              <a:t> para sacar provecho. Como lo hacia el hombre pre-</a:t>
            </a:r>
            <a:r>
              <a:rPr lang="es-AR" baseline="0" dirty="0" err="1" smtClean="0"/>
              <a:t>historico</a:t>
            </a:r>
            <a:r>
              <a:rPr lang="es-AR" baseline="0" dirty="0" smtClean="0"/>
              <a:t>… La gran diferencia es que los datos son digitalizados y el la buscada automatizada.</a:t>
            </a:r>
            <a:endParaRPr lang="es-ES" baseline="0" dirty="0" smtClean="0"/>
          </a:p>
          <a:p>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5</a:t>
            </a:fld>
            <a:endParaRPr lang="es-ES"/>
          </a:p>
        </p:txBody>
      </p:sp>
    </p:spTree>
    <p:extLst>
      <p:ext uri="{BB962C8B-B14F-4D97-AF65-F5344CB8AC3E}">
        <p14:creationId xmlns:p14="http://schemas.microsoft.com/office/powerpoint/2010/main" val="372173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Algo que aprende</a:t>
            </a:r>
            <a:r>
              <a:rPr lang="es-AR" baseline="0" dirty="0" smtClean="0"/>
              <a:t> tiene que tener la intención de hacerlo… una enredadera aprende? </a:t>
            </a:r>
            <a:r>
              <a:rPr lang="es-AR" dirty="0" smtClean="0"/>
              <a:t>En términos filosóficos</a:t>
            </a:r>
            <a:r>
              <a:rPr lang="es-AR" baseline="0" dirty="0" smtClean="0"/>
              <a:t> es más complejo de analizar que es aprendizaje. De todas formas, conservar en memoria y recibir instrucciones sabemos que es algo que pueden hacer las computadoras.</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11</a:t>
            </a:fld>
            <a:endParaRPr lang="es-ES"/>
          </a:p>
        </p:txBody>
      </p:sp>
    </p:spTree>
    <p:extLst>
      <p:ext uri="{BB962C8B-B14F-4D97-AF65-F5344CB8AC3E}">
        <p14:creationId xmlns:p14="http://schemas.microsoft.com/office/powerpoint/2010/main" val="70020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La diferencia de un modelo</a:t>
            </a:r>
            <a:r>
              <a:rPr lang="es-ES" baseline="0" dirty="0" smtClean="0"/>
              <a:t> de Caja Negra y uno Transparente.</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12</a:t>
            </a:fld>
            <a:endParaRPr lang="es-ES"/>
          </a:p>
        </p:txBody>
      </p:sp>
    </p:spTree>
    <p:extLst>
      <p:ext uri="{BB962C8B-B14F-4D97-AF65-F5344CB8AC3E}">
        <p14:creationId xmlns:p14="http://schemas.microsoft.com/office/powerpoint/2010/main" val="1241623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Se puede observar como la</a:t>
            </a:r>
            <a:r>
              <a:rPr lang="es-AR" baseline="0" dirty="0" smtClean="0"/>
              <a:t> naturaleza del </a:t>
            </a:r>
            <a:r>
              <a:rPr lang="es-AR" baseline="0" dirty="0" err="1" smtClean="0"/>
              <a:t>dataset</a:t>
            </a:r>
            <a:r>
              <a:rPr lang="es-AR" baseline="0" dirty="0" smtClean="0"/>
              <a:t> hace más compleja la tarea.</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16</a:t>
            </a:fld>
            <a:endParaRPr lang="es-ES"/>
          </a:p>
        </p:txBody>
      </p:sp>
    </p:spTree>
    <p:extLst>
      <p:ext uri="{BB962C8B-B14F-4D97-AF65-F5344CB8AC3E}">
        <p14:creationId xmlns:p14="http://schemas.microsoft.com/office/powerpoint/2010/main" val="2410823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Pre-</a:t>
            </a:r>
            <a:r>
              <a:rPr lang="es-AR" dirty="0" err="1" smtClean="0"/>
              <a:t>presbyopic</a:t>
            </a:r>
            <a:r>
              <a:rPr lang="es-AR" baseline="0" dirty="0" smtClean="0"/>
              <a:t> = </a:t>
            </a:r>
            <a:r>
              <a:rPr lang="es-AR" dirty="0" err="1" smtClean="0"/>
              <a:t>Middle</a:t>
            </a:r>
            <a:r>
              <a:rPr lang="es-AR" dirty="0" smtClean="0"/>
              <a:t> </a:t>
            </a:r>
            <a:r>
              <a:rPr lang="es-AR" dirty="0" err="1" smtClean="0"/>
              <a:t>Age</a:t>
            </a:r>
            <a:r>
              <a:rPr lang="es-AR" dirty="0" smtClean="0"/>
              <a:t>.</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17</a:t>
            </a:fld>
            <a:endParaRPr lang="es-ES"/>
          </a:p>
        </p:txBody>
      </p:sp>
    </p:spTree>
    <p:extLst>
      <p:ext uri="{BB962C8B-B14F-4D97-AF65-F5344CB8AC3E}">
        <p14:creationId xmlns:p14="http://schemas.microsoft.com/office/powerpoint/2010/main" val="3020586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Estas reglas son completas</a:t>
            </a:r>
            <a:r>
              <a:rPr lang="es-AR" baseline="0" dirty="0" smtClean="0"/>
              <a:t> y </a:t>
            </a:r>
            <a:r>
              <a:rPr lang="es-AR" baseline="0" dirty="0" err="1" smtClean="0"/>
              <a:t>deterministicas</a:t>
            </a:r>
            <a:r>
              <a:rPr lang="es-AR" baseline="0" dirty="0" smtClean="0"/>
              <a:t>.</a:t>
            </a:r>
            <a:endParaRPr lang="es-ES" dirty="0"/>
          </a:p>
        </p:txBody>
      </p:sp>
      <p:sp>
        <p:nvSpPr>
          <p:cNvPr id="4" name="3 Marcador de número de diapositiva"/>
          <p:cNvSpPr>
            <a:spLocks noGrp="1"/>
          </p:cNvSpPr>
          <p:nvPr>
            <p:ph type="sldNum" sz="quarter" idx="10"/>
          </p:nvPr>
        </p:nvSpPr>
        <p:spPr/>
        <p:txBody>
          <a:bodyPr/>
          <a:lstStyle/>
          <a:p>
            <a:fld id="{3BC7A6DA-9253-4FAA-8929-6FCAF36E1A0E}" type="slidenum">
              <a:rPr lang="es-ES" smtClean="0"/>
              <a:pPr/>
              <a:t>18</a:t>
            </a:fld>
            <a:endParaRPr lang="es-ES"/>
          </a:p>
        </p:txBody>
      </p:sp>
    </p:spTree>
    <p:extLst>
      <p:ext uri="{BB962C8B-B14F-4D97-AF65-F5344CB8AC3E}">
        <p14:creationId xmlns:p14="http://schemas.microsoft.com/office/powerpoint/2010/main" val="252892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50E0A5-FA50-47CD-90EA-5B0485A53741}" type="datetimeFigureOut">
              <a:rPr lang="es-ES" smtClean="0"/>
              <a:pPr/>
              <a:t>28/03/2020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2F60002-78C0-4BBB-A987-47BBDBA1F137}"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0E0A5-FA50-47CD-90EA-5B0485A53741}" type="datetimeFigureOut">
              <a:rPr lang="es-ES" smtClean="0"/>
              <a:pPr/>
              <a:t>28/03/2020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60002-78C0-4BBB-A987-47BBDBA1F137}"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cs.waikato.ac.nz/ml/weka/downloading.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51520" y="116632"/>
            <a:ext cx="8640960" cy="201622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sz="3100" dirty="0" smtClean="0">
                <a:solidFill>
                  <a:srgbClr val="9BBB59">
                    <a:lumMod val="75000"/>
                  </a:srgbClr>
                </a:solidFill>
                <a:latin typeface="Calibri"/>
              </a:rPr>
              <a:t>Escuela de Formación Continua</a:t>
            </a:r>
            <a:br>
              <a:rPr lang="es-AR" sz="3100" dirty="0" smtClean="0">
                <a:solidFill>
                  <a:srgbClr val="9BBB59">
                    <a:lumMod val="75000"/>
                  </a:srgbClr>
                </a:solidFill>
                <a:latin typeface="Calibri"/>
              </a:rPr>
            </a:br>
            <a:r>
              <a:rPr lang="es-ES" sz="3100" dirty="0" smtClean="0">
                <a:solidFill>
                  <a:srgbClr val="9BBB59">
                    <a:lumMod val="75000"/>
                  </a:srgbClr>
                </a:solidFill>
                <a:latin typeface="Calibri"/>
              </a:rPr>
              <a:t>Licenciatura en Gestión Tecnológica</a:t>
            </a:r>
            <a:br>
              <a:rPr lang="es-ES" sz="3100" dirty="0" smtClean="0">
                <a:solidFill>
                  <a:srgbClr val="9BBB59">
                    <a:lumMod val="75000"/>
                  </a:srgbClr>
                </a:solidFill>
                <a:latin typeface="Calibri"/>
              </a:rPr>
            </a:br>
            <a:r>
              <a:rPr lang="es-AR" sz="3100" dirty="0" smtClean="0">
                <a:solidFill>
                  <a:srgbClr val="9BBB59">
                    <a:lumMod val="75000"/>
                  </a:srgbClr>
                </a:solidFill>
                <a:latin typeface="Calibri"/>
              </a:rPr>
              <a:t/>
            </a:r>
            <a:br>
              <a:rPr lang="es-AR" sz="3100" dirty="0" smtClean="0">
                <a:solidFill>
                  <a:srgbClr val="9BBB59">
                    <a:lumMod val="75000"/>
                  </a:srgbClr>
                </a:solidFill>
                <a:latin typeface="Calibri"/>
              </a:rPr>
            </a:br>
            <a:r>
              <a:rPr lang="es-AR" sz="4200" b="1" dirty="0" smtClean="0">
                <a:solidFill>
                  <a:prstClr val="black"/>
                </a:solidFill>
                <a:latin typeface="Calibri"/>
              </a:rPr>
              <a:t>Investigación Operativa</a:t>
            </a:r>
            <a:endParaRPr lang="es-ES" sz="4200" dirty="0">
              <a:solidFill>
                <a:prstClr val="black"/>
              </a:solidFill>
              <a:latin typeface="Calibri"/>
            </a:endParaRPr>
          </a:p>
        </p:txBody>
      </p:sp>
      <p:sp>
        <p:nvSpPr>
          <p:cNvPr id="6" name="Rectangle 5"/>
          <p:cNvSpPr/>
          <p:nvPr/>
        </p:nvSpPr>
        <p:spPr>
          <a:xfrm>
            <a:off x="323528" y="2276872"/>
            <a:ext cx="8568952" cy="2062103"/>
          </a:xfrm>
          <a:prstGeom prst="rect">
            <a:avLst/>
          </a:prstGeom>
        </p:spPr>
        <p:txBody>
          <a:bodyPr wrap="square">
            <a:spAutoFit/>
          </a:bodyPr>
          <a:lstStyle/>
          <a:p>
            <a:pPr algn="ctr"/>
            <a:r>
              <a:rPr lang="es-AR" sz="6400" dirty="0" smtClean="0">
                <a:ln>
                  <a:solidFill>
                    <a:srgbClr val="4F81BD"/>
                  </a:solidFill>
                </a:ln>
                <a:solidFill>
                  <a:srgbClr val="1F497D"/>
                </a:solidFill>
                <a:cs typeface="Arial"/>
                <a:sym typeface="Arial"/>
              </a:rPr>
              <a:t>Machine </a:t>
            </a:r>
            <a:r>
              <a:rPr lang="es-AR" sz="6400" dirty="0" err="1" smtClean="0">
                <a:ln>
                  <a:solidFill>
                    <a:srgbClr val="4F81BD"/>
                  </a:solidFill>
                </a:ln>
                <a:solidFill>
                  <a:srgbClr val="1F497D"/>
                </a:solidFill>
                <a:cs typeface="Arial"/>
                <a:sym typeface="Arial"/>
              </a:rPr>
              <a:t>Learning</a:t>
            </a:r>
            <a:endParaRPr lang="es-AR" sz="6400" dirty="0">
              <a:ln>
                <a:solidFill>
                  <a:srgbClr val="4F81BD"/>
                </a:solidFill>
              </a:ln>
              <a:solidFill>
                <a:srgbClr val="1F497D"/>
              </a:solidFill>
              <a:cs typeface="Arial"/>
              <a:sym typeface="Arial"/>
            </a:endParaRPr>
          </a:p>
          <a:p>
            <a:pPr algn="ctr"/>
            <a:r>
              <a:rPr lang="es-ES" sz="6400" dirty="0" smtClean="0">
                <a:ln>
                  <a:solidFill>
                    <a:srgbClr val="4F81BD"/>
                  </a:solidFill>
                </a:ln>
                <a:solidFill>
                  <a:srgbClr val="1F497D"/>
                </a:solidFill>
                <a:cs typeface="Arial"/>
                <a:sym typeface="Arial"/>
              </a:rPr>
              <a:t>Data </a:t>
            </a:r>
            <a:r>
              <a:rPr lang="es-ES" sz="6400" dirty="0" err="1" smtClean="0">
                <a:ln>
                  <a:solidFill>
                    <a:srgbClr val="4F81BD"/>
                  </a:solidFill>
                </a:ln>
                <a:solidFill>
                  <a:srgbClr val="1F497D"/>
                </a:solidFill>
                <a:cs typeface="Arial"/>
                <a:sym typeface="Arial"/>
              </a:rPr>
              <a:t>Mining</a:t>
            </a:r>
            <a:endParaRPr lang="es-AR" sz="6400" dirty="0">
              <a:ln>
                <a:solidFill>
                  <a:srgbClr val="4F81BD"/>
                </a:solidFill>
              </a:ln>
              <a:solidFill>
                <a:srgbClr val="1F497D"/>
              </a:solidFill>
              <a:cs typeface="Arial"/>
              <a:sym typeface="Arial"/>
            </a:endParaRPr>
          </a:p>
        </p:txBody>
      </p:sp>
      <p:sp>
        <p:nvSpPr>
          <p:cNvPr id="9" name="2 Subtítulo"/>
          <p:cNvSpPr txBox="1">
            <a:spLocks/>
          </p:cNvSpPr>
          <p:nvPr/>
        </p:nvSpPr>
        <p:spPr>
          <a:xfrm>
            <a:off x="403920" y="4301480"/>
            <a:ext cx="8640960" cy="216024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s-AR" sz="3500" dirty="0" smtClean="0">
                <a:solidFill>
                  <a:prstClr val="black"/>
                </a:solidFill>
                <a:latin typeface="Calibri"/>
              </a:rPr>
              <a:t>Docentes:</a:t>
            </a:r>
          </a:p>
          <a:p>
            <a:pPr algn="l"/>
            <a:r>
              <a:rPr lang="es-ES" sz="3500" dirty="0" smtClean="0">
                <a:solidFill>
                  <a:prstClr val="black"/>
                </a:solidFill>
                <a:latin typeface="Calibri"/>
              </a:rPr>
              <a:t>	Juan </a:t>
            </a:r>
            <a:r>
              <a:rPr lang="es-ES" sz="3500" dirty="0" err="1" smtClean="0">
                <a:solidFill>
                  <a:prstClr val="black"/>
                </a:solidFill>
                <a:latin typeface="Calibri"/>
              </a:rPr>
              <a:t>Otaegui</a:t>
            </a:r>
            <a:r>
              <a:rPr lang="es-ES" sz="3500" dirty="0" smtClean="0">
                <a:solidFill>
                  <a:prstClr val="black"/>
                </a:solidFill>
                <a:latin typeface="Calibri"/>
              </a:rPr>
              <a:t>	</a:t>
            </a:r>
            <a:r>
              <a:rPr lang="es-AR" sz="3500" dirty="0" smtClean="0">
                <a:solidFill>
                  <a:prstClr val="black"/>
                </a:solidFill>
                <a:latin typeface="Calibri"/>
              </a:rPr>
              <a:t>jotaegui@unlam.edu.ar</a:t>
            </a:r>
          </a:p>
          <a:p>
            <a:pPr algn="l"/>
            <a:r>
              <a:rPr lang="es-AR" sz="3500" dirty="0" smtClean="0">
                <a:solidFill>
                  <a:prstClr val="black"/>
                </a:solidFill>
                <a:latin typeface="Calibri"/>
              </a:rPr>
              <a:t>	José </a:t>
            </a:r>
            <a:r>
              <a:rPr lang="es-AR" sz="3500" dirty="0" err="1" smtClean="0">
                <a:solidFill>
                  <a:prstClr val="black"/>
                </a:solidFill>
                <a:latin typeface="Calibri"/>
              </a:rPr>
              <a:t>Leta</a:t>
            </a:r>
            <a:r>
              <a:rPr lang="es-AR" sz="3500" dirty="0" smtClean="0">
                <a:solidFill>
                  <a:prstClr val="black"/>
                </a:solidFill>
                <a:latin typeface="Calibri"/>
              </a:rPr>
              <a:t>		jleta@unlam.edu.ar</a:t>
            </a:r>
            <a:endParaRPr lang="es-ES" sz="3500" dirty="0">
              <a:solidFill>
                <a:prstClr val="black"/>
              </a:solidFill>
              <a:latin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Multidisciplinario</a:t>
            </a:r>
            <a:endParaRPr lang="es-ES" dirty="0"/>
          </a:p>
        </p:txBody>
      </p:sp>
      <p:pic>
        <p:nvPicPr>
          <p:cNvPr id="35842" name="Picture 2"/>
          <p:cNvPicPr>
            <a:picLocks noGrp="1" noChangeAspect="1" noChangeArrowheads="1"/>
          </p:cNvPicPr>
          <p:nvPr>
            <p:ph idx="1"/>
          </p:nvPr>
        </p:nvPicPr>
        <p:blipFill>
          <a:blip r:embed="rId2"/>
          <a:srcRect/>
          <a:stretch>
            <a:fillRect/>
          </a:stretch>
        </p:blipFill>
        <p:spPr bwMode="auto">
          <a:xfrm>
            <a:off x="4786314" y="3071810"/>
            <a:ext cx="4286248" cy="3576311"/>
          </a:xfrm>
          <a:prstGeom prst="rect">
            <a:avLst/>
          </a:prstGeom>
          <a:noFill/>
          <a:ln w="9525">
            <a:noFill/>
            <a:miter lim="800000"/>
            <a:headEnd/>
            <a:tailEnd/>
          </a:ln>
          <a:effectLst/>
        </p:spPr>
      </p:pic>
      <p:sp>
        <p:nvSpPr>
          <p:cNvPr id="5" name="4 CuadroTexto"/>
          <p:cNvSpPr txBox="1"/>
          <p:nvPr/>
        </p:nvSpPr>
        <p:spPr>
          <a:xfrm>
            <a:off x="357158" y="1571612"/>
            <a:ext cx="8501122" cy="2862322"/>
          </a:xfrm>
          <a:prstGeom prst="rect">
            <a:avLst/>
          </a:prstGeom>
          <a:noFill/>
        </p:spPr>
        <p:txBody>
          <a:bodyPr wrap="square" rtlCol="0">
            <a:spAutoFit/>
          </a:bodyPr>
          <a:lstStyle/>
          <a:p>
            <a:pPr>
              <a:buFont typeface="Arial" pitchFamily="34" charset="0"/>
              <a:buChar char="•"/>
            </a:pPr>
            <a:r>
              <a:rPr lang="es-ES" sz="2400" dirty="0" smtClean="0"/>
              <a:t>  Desde el punto de vista del ejercicio profesional Data </a:t>
            </a:r>
            <a:r>
              <a:rPr lang="es-ES" sz="2400" dirty="0" err="1" smtClean="0"/>
              <a:t>Mining</a:t>
            </a:r>
            <a:r>
              <a:rPr lang="es-ES" sz="2400" dirty="0" smtClean="0"/>
              <a:t> es una especialidad que requiere conocimiento general sobre estas disciplinas y suficiente profundidad en algunas de ellas.</a:t>
            </a:r>
          </a:p>
          <a:p>
            <a:pPr>
              <a:buFont typeface="Arial" pitchFamily="34" charset="0"/>
              <a:buChar char="•"/>
            </a:pPr>
            <a:r>
              <a:rPr lang="es-AR" sz="2400" dirty="0" smtClean="0"/>
              <a:t>  Simultáneamente se requiere conocer el dominio donde se aplica.</a:t>
            </a:r>
          </a:p>
          <a:p>
            <a:endParaRPr lang="es-ES" sz="2400" dirty="0" smtClean="0"/>
          </a:p>
          <a:p>
            <a:endParaRPr lang="es-ES" dirty="0" smtClean="0"/>
          </a:p>
          <a:p>
            <a:endParaRPr lang="es-ES" dirty="0"/>
          </a:p>
        </p:txBody>
      </p:sp>
      <p:sp>
        <p:nvSpPr>
          <p:cNvPr id="6" name="5 CuadroTexto"/>
          <p:cNvSpPr txBox="1"/>
          <p:nvPr/>
        </p:nvSpPr>
        <p:spPr>
          <a:xfrm>
            <a:off x="357158" y="3714752"/>
            <a:ext cx="5214974" cy="2492990"/>
          </a:xfrm>
          <a:prstGeom prst="rect">
            <a:avLst/>
          </a:prstGeom>
          <a:noFill/>
        </p:spPr>
        <p:txBody>
          <a:bodyPr wrap="square" rtlCol="0">
            <a:spAutoFit/>
          </a:bodyPr>
          <a:lstStyle/>
          <a:p>
            <a:pPr>
              <a:buFont typeface="Arial" pitchFamily="34" charset="0"/>
              <a:buChar char="•"/>
            </a:pPr>
            <a:r>
              <a:rPr lang="es-AR" sz="2400" dirty="0" smtClean="0"/>
              <a:t>Este conocimiento debe ser de tipo teórico y practico sobre el dominio y el software.</a:t>
            </a:r>
          </a:p>
          <a:p>
            <a:pPr>
              <a:buFont typeface="Arial" pitchFamily="34" charset="0"/>
              <a:buChar char="•"/>
            </a:pPr>
            <a:r>
              <a:rPr lang="es-AR" sz="2400" dirty="0" smtClean="0"/>
              <a:t>  Por estos motivos suele tratarse de proyectos y tareas de equipo.</a:t>
            </a:r>
            <a:endParaRPr lang="es-ES" sz="2400" dirty="0" smtClean="0"/>
          </a:p>
          <a:p>
            <a:endParaRPr lang="es-ES" dirty="0" smtClean="0"/>
          </a:p>
          <a:p>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Machine </a:t>
            </a:r>
            <a:r>
              <a:rPr lang="es-AR" dirty="0" err="1" smtClean="0"/>
              <a:t>Learning</a:t>
            </a:r>
            <a:endParaRPr lang="es-ES" dirty="0"/>
          </a:p>
        </p:txBody>
      </p:sp>
      <p:sp>
        <p:nvSpPr>
          <p:cNvPr id="3" name="2 Marcador de contenido"/>
          <p:cNvSpPr>
            <a:spLocks noGrp="1"/>
          </p:cNvSpPr>
          <p:nvPr>
            <p:ph idx="1"/>
          </p:nvPr>
        </p:nvSpPr>
        <p:spPr>
          <a:xfrm>
            <a:off x="457200" y="1428736"/>
            <a:ext cx="8229600" cy="4697427"/>
          </a:xfrm>
        </p:spPr>
        <p:txBody>
          <a:bodyPr>
            <a:normAutofit fontScale="92500" lnSpcReduction="20000"/>
          </a:bodyPr>
          <a:lstStyle/>
          <a:p>
            <a:r>
              <a:rPr lang="es-AR" dirty="0" smtClean="0"/>
              <a:t>¿Como definir aprendizaje? (rae.es)</a:t>
            </a:r>
          </a:p>
          <a:p>
            <a:pPr lvl="1"/>
            <a:r>
              <a:rPr lang="es-AR" i="1" dirty="0" smtClean="0"/>
              <a:t>Adquirir conocimiento por el estudio, la experiencia o siendo instruido (</a:t>
            </a:r>
            <a:r>
              <a:rPr lang="es-AR" i="1" dirty="0"/>
              <a:t>r</a:t>
            </a:r>
            <a:r>
              <a:rPr lang="es-AR" i="1" dirty="0" smtClean="0"/>
              <a:t>ecibir instrucciones).</a:t>
            </a:r>
          </a:p>
          <a:p>
            <a:pPr lvl="1"/>
            <a:r>
              <a:rPr lang="es-ES" dirty="0"/>
              <a:t> </a:t>
            </a:r>
            <a:r>
              <a:rPr lang="es-ES" dirty="0" smtClean="0"/>
              <a:t>Concebir</a:t>
            </a:r>
            <a:r>
              <a:rPr lang="es-ES" dirty="0"/>
              <a:t> </a:t>
            </a:r>
            <a:r>
              <a:rPr lang="es-ES" dirty="0" smtClean="0"/>
              <a:t>algo</a:t>
            </a:r>
            <a:r>
              <a:rPr lang="es-ES" dirty="0"/>
              <a:t> </a:t>
            </a:r>
            <a:r>
              <a:rPr lang="es-ES" dirty="0" smtClean="0"/>
              <a:t>por</a:t>
            </a:r>
            <a:r>
              <a:rPr lang="es-ES" dirty="0"/>
              <a:t> </a:t>
            </a:r>
            <a:r>
              <a:rPr lang="es-ES" dirty="0" smtClean="0"/>
              <a:t>meras</a:t>
            </a:r>
            <a:r>
              <a:rPr lang="es-ES" dirty="0"/>
              <a:t> </a:t>
            </a:r>
            <a:r>
              <a:rPr lang="es-ES" dirty="0" smtClean="0"/>
              <a:t>apariencias</a:t>
            </a:r>
            <a:endParaRPr lang="es-AR" i="1" dirty="0" smtClean="0"/>
          </a:p>
          <a:p>
            <a:pPr lvl="1"/>
            <a:r>
              <a:rPr lang="es-AR" i="1" dirty="0" smtClean="0"/>
              <a:t>Ser consciente por información o por observación.</a:t>
            </a:r>
          </a:p>
          <a:p>
            <a:pPr lvl="1"/>
            <a:r>
              <a:rPr lang="es-ES" dirty="0" smtClean="0"/>
              <a:t>Fijar</a:t>
            </a:r>
            <a:r>
              <a:rPr lang="es-ES" dirty="0"/>
              <a:t> </a:t>
            </a:r>
            <a:r>
              <a:rPr lang="es-ES" dirty="0" smtClean="0"/>
              <a:t>algo</a:t>
            </a:r>
            <a:r>
              <a:rPr lang="es-ES" dirty="0"/>
              <a:t> </a:t>
            </a:r>
            <a:r>
              <a:rPr lang="es-ES" dirty="0" smtClean="0"/>
              <a:t>en</a:t>
            </a:r>
            <a:r>
              <a:rPr lang="es-ES" dirty="0"/>
              <a:t> </a:t>
            </a:r>
            <a:r>
              <a:rPr lang="es-ES" dirty="0" smtClean="0"/>
              <a:t>la</a:t>
            </a:r>
            <a:r>
              <a:rPr lang="es-ES" dirty="0"/>
              <a:t> </a:t>
            </a:r>
            <a:r>
              <a:rPr lang="es-ES" dirty="0" smtClean="0"/>
              <a:t>memoria</a:t>
            </a:r>
            <a:r>
              <a:rPr lang="es-AR" i="1" dirty="0" smtClean="0"/>
              <a:t>.</a:t>
            </a:r>
          </a:p>
          <a:p>
            <a:r>
              <a:rPr lang="es-AR" dirty="0" smtClean="0"/>
              <a:t>En términos de computadoras…</a:t>
            </a:r>
          </a:p>
          <a:p>
            <a:r>
              <a:rPr lang="es-AR" dirty="0" smtClean="0"/>
              <a:t>¿Qué podemos decir?</a:t>
            </a:r>
          </a:p>
          <a:p>
            <a:r>
              <a:rPr lang="es-AR" u="sng" dirty="0" smtClean="0"/>
              <a:t>Podemos resumir diciendo que con ML o DM existe aprendizaje si con mayor tiempo (y datos) se logran mejores predicciones.</a:t>
            </a:r>
          </a:p>
          <a:p>
            <a:pPr>
              <a:buNone/>
            </a:pPr>
            <a:endParaRPr lang="es-AR" dirty="0" smtClean="0"/>
          </a:p>
          <a:p>
            <a:endParaRPr lang="es-AR" dirty="0" smtClean="0"/>
          </a:p>
          <a:p>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Patrones estructurales</a:t>
            </a:r>
            <a:endParaRPr lang="es-ES" dirty="0"/>
          </a:p>
        </p:txBody>
      </p:sp>
      <p:pic>
        <p:nvPicPr>
          <p:cNvPr id="1026" name="Picture 2"/>
          <p:cNvPicPr>
            <a:picLocks noGrp="1" noChangeAspect="1" noChangeArrowheads="1"/>
          </p:cNvPicPr>
          <p:nvPr>
            <p:ph idx="1"/>
          </p:nvPr>
        </p:nvPicPr>
        <p:blipFill>
          <a:blip r:embed="rId3"/>
          <a:srcRect/>
          <a:stretch>
            <a:fillRect/>
          </a:stretch>
        </p:blipFill>
        <p:spPr bwMode="auto">
          <a:xfrm>
            <a:off x="5000628" y="1857364"/>
            <a:ext cx="4000528" cy="1207827"/>
          </a:xfrm>
          <a:prstGeom prst="rect">
            <a:avLst/>
          </a:prstGeom>
          <a:noFill/>
          <a:ln w="9525">
            <a:noFill/>
            <a:miter lim="800000"/>
            <a:headEnd/>
            <a:tailEnd/>
          </a:ln>
          <a:effectLst/>
        </p:spPr>
      </p:pic>
      <p:sp>
        <p:nvSpPr>
          <p:cNvPr id="5" name="4 CuadroTexto"/>
          <p:cNvSpPr txBox="1"/>
          <p:nvPr/>
        </p:nvSpPr>
        <p:spPr>
          <a:xfrm>
            <a:off x="0" y="1571612"/>
            <a:ext cx="6500858" cy="2000548"/>
          </a:xfrm>
          <a:prstGeom prst="rect">
            <a:avLst/>
          </a:prstGeom>
          <a:noFill/>
        </p:spPr>
        <p:txBody>
          <a:bodyPr wrap="square" rtlCol="0">
            <a:spAutoFit/>
          </a:bodyPr>
          <a:lstStyle/>
          <a:p>
            <a:pPr marL="385560" indent="-385560" hangingPunct="0">
              <a:spcBef>
                <a:spcPts val="448"/>
              </a:spcBef>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u="sng" dirty="0" smtClean="0">
                <a:solidFill>
                  <a:srgbClr val="C00000"/>
                </a:solidFill>
                <a:latin typeface="Courier New" pitchFamily="18"/>
                <a:ea typeface="Gothic" pitchFamily="2"/>
                <a:cs typeface="Lucidasans" pitchFamily="2"/>
              </a:rPr>
              <a:t>If-then rules</a:t>
            </a:r>
          </a:p>
          <a:p>
            <a:pPr marL="385560" indent="-385560" hangingPunct="0">
              <a:spcBef>
                <a:spcPts val="448"/>
              </a:spcBef>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dirty="0" smtClean="0">
                <a:solidFill>
                  <a:srgbClr val="C00000"/>
                </a:solidFill>
                <a:latin typeface="Courier New" pitchFamily="18"/>
                <a:ea typeface="Gothic" pitchFamily="2"/>
                <a:cs typeface="Lucidasans" pitchFamily="2"/>
              </a:rPr>
              <a:t>If tear production rate = reduced</a:t>
            </a:r>
            <a:br>
              <a:rPr lang="en-US" sz="1600" b="1" dirty="0" smtClean="0">
                <a:solidFill>
                  <a:srgbClr val="C00000"/>
                </a:solidFill>
                <a:latin typeface="Courier New" pitchFamily="18"/>
                <a:ea typeface="Gothic" pitchFamily="2"/>
                <a:cs typeface="Lucidasans" pitchFamily="2"/>
              </a:rPr>
            </a:br>
            <a:r>
              <a:rPr lang="en-US" sz="1600" b="1" dirty="0" smtClean="0">
                <a:solidFill>
                  <a:srgbClr val="C00000"/>
                </a:solidFill>
                <a:latin typeface="Courier New" pitchFamily="18"/>
                <a:ea typeface="Gothic" pitchFamily="2"/>
                <a:cs typeface="Lucidasans" pitchFamily="2"/>
              </a:rPr>
              <a:t>then recommendation = none</a:t>
            </a:r>
          </a:p>
          <a:p>
            <a:pPr marL="385560" indent="-385560" hangingPunct="0">
              <a:spcBef>
                <a:spcPts val="448"/>
              </a:spcBef>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dirty="0" smtClean="0">
                <a:solidFill>
                  <a:srgbClr val="C00000"/>
                </a:solidFill>
                <a:latin typeface="Courier New" pitchFamily="18"/>
                <a:ea typeface="Gothic" pitchFamily="2"/>
                <a:cs typeface="Lucidasans" pitchFamily="2"/>
              </a:rPr>
              <a:t>Otherwise, </a:t>
            </a:r>
          </a:p>
          <a:p>
            <a:pPr marL="385560" indent="-385560" hangingPunct="0">
              <a:spcBef>
                <a:spcPts val="448"/>
              </a:spcBef>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600" b="1" dirty="0" smtClean="0">
                <a:solidFill>
                  <a:srgbClr val="C00000"/>
                </a:solidFill>
                <a:latin typeface="Courier New" pitchFamily="18"/>
                <a:ea typeface="Gothic" pitchFamily="2"/>
                <a:cs typeface="Lucidasans" pitchFamily="2"/>
              </a:rPr>
              <a:t>    if age = young and astigmatic = no </a:t>
            </a:r>
            <a:br>
              <a:rPr lang="en-US" sz="1600" b="1" dirty="0" smtClean="0">
                <a:solidFill>
                  <a:srgbClr val="C00000"/>
                </a:solidFill>
                <a:latin typeface="Courier New" pitchFamily="18"/>
                <a:ea typeface="Gothic" pitchFamily="2"/>
                <a:cs typeface="Lucidasans" pitchFamily="2"/>
              </a:rPr>
            </a:br>
            <a:r>
              <a:rPr lang="en-US" sz="1600" b="1" dirty="0" smtClean="0">
                <a:solidFill>
                  <a:srgbClr val="C00000"/>
                </a:solidFill>
                <a:latin typeface="Courier New" pitchFamily="18"/>
                <a:ea typeface="Gothic" pitchFamily="2"/>
                <a:cs typeface="Lucidasans" pitchFamily="2"/>
              </a:rPr>
              <a:t>then recommendation = soft</a:t>
            </a:r>
          </a:p>
          <a:p>
            <a:endParaRPr lang="es-ES" dirty="0"/>
          </a:p>
        </p:txBody>
      </p:sp>
      <p:grpSp>
        <p:nvGrpSpPr>
          <p:cNvPr id="6" name="Group 3"/>
          <p:cNvGrpSpPr/>
          <p:nvPr/>
        </p:nvGrpSpPr>
        <p:grpSpPr>
          <a:xfrm>
            <a:off x="181156" y="3857628"/>
            <a:ext cx="8820000" cy="2928958"/>
            <a:chOff x="180000" y="3371042"/>
            <a:chExt cx="8820000" cy="2928958"/>
          </a:xfrm>
        </p:grpSpPr>
        <p:sp>
          <p:nvSpPr>
            <p:cNvPr id="7" name="Freeform 4"/>
            <p:cNvSpPr/>
            <p:nvPr/>
          </p:nvSpPr>
          <p:spPr>
            <a:xfrm>
              <a:off x="7169400" y="5877000"/>
              <a:ext cx="1830600"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8" name="Freeform 5"/>
            <p:cNvSpPr/>
            <p:nvPr/>
          </p:nvSpPr>
          <p:spPr>
            <a:xfrm>
              <a:off x="5421960" y="587700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9" name="Freeform 6"/>
            <p:cNvSpPr/>
            <p:nvPr/>
          </p:nvSpPr>
          <p:spPr>
            <a:xfrm>
              <a:off x="3591720" y="5877000"/>
              <a:ext cx="18302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10" name="Freeform 7"/>
            <p:cNvSpPr/>
            <p:nvPr/>
          </p:nvSpPr>
          <p:spPr>
            <a:xfrm>
              <a:off x="1844279" y="587700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11" name="Freeform 8"/>
            <p:cNvSpPr/>
            <p:nvPr/>
          </p:nvSpPr>
          <p:spPr>
            <a:xfrm>
              <a:off x="180000" y="5877000"/>
              <a:ext cx="166427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12" name="Freeform 9"/>
            <p:cNvSpPr/>
            <p:nvPr/>
          </p:nvSpPr>
          <p:spPr>
            <a:xfrm>
              <a:off x="7169400" y="5453640"/>
              <a:ext cx="1830600"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Hard</a:t>
              </a:r>
            </a:p>
          </p:txBody>
        </p:sp>
        <p:sp>
          <p:nvSpPr>
            <p:cNvPr id="13" name="Freeform 10"/>
            <p:cNvSpPr/>
            <p:nvPr/>
          </p:nvSpPr>
          <p:spPr>
            <a:xfrm>
              <a:off x="5421960" y="5453640"/>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Normal</a:t>
              </a:r>
            </a:p>
          </p:txBody>
        </p:sp>
        <p:sp>
          <p:nvSpPr>
            <p:cNvPr id="14" name="Freeform 11"/>
            <p:cNvSpPr/>
            <p:nvPr/>
          </p:nvSpPr>
          <p:spPr>
            <a:xfrm>
              <a:off x="3591720" y="5453640"/>
              <a:ext cx="18302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Yes</a:t>
              </a:r>
            </a:p>
          </p:txBody>
        </p:sp>
        <p:sp>
          <p:nvSpPr>
            <p:cNvPr id="15" name="Freeform 12"/>
            <p:cNvSpPr/>
            <p:nvPr/>
          </p:nvSpPr>
          <p:spPr>
            <a:xfrm>
              <a:off x="1844279" y="5453640"/>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Myope</a:t>
              </a:r>
            </a:p>
          </p:txBody>
        </p:sp>
        <p:sp>
          <p:nvSpPr>
            <p:cNvPr id="16" name="Freeform 13"/>
            <p:cNvSpPr/>
            <p:nvPr/>
          </p:nvSpPr>
          <p:spPr>
            <a:xfrm>
              <a:off x="180000" y="5453640"/>
              <a:ext cx="166427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Presbyopic</a:t>
              </a:r>
            </a:p>
          </p:txBody>
        </p:sp>
        <p:sp>
          <p:nvSpPr>
            <p:cNvPr id="17" name="Freeform 14"/>
            <p:cNvSpPr/>
            <p:nvPr/>
          </p:nvSpPr>
          <p:spPr>
            <a:xfrm>
              <a:off x="7169400" y="5030640"/>
              <a:ext cx="1830600"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None</a:t>
              </a:r>
            </a:p>
          </p:txBody>
        </p:sp>
        <p:sp>
          <p:nvSpPr>
            <p:cNvPr id="18" name="Freeform 15"/>
            <p:cNvSpPr/>
            <p:nvPr/>
          </p:nvSpPr>
          <p:spPr>
            <a:xfrm>
              <a:off x="5421960" y="503064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Reduced</a:t>
              </a:r>
            </a:p>
          </p:txBody>
        </p:sp>
        <p:sp>
          <p:nvSpPr>
            <p:cNvPr id="19" name="Freeform 16"/>
            <p:cNvSpPr/>
            <p:nvPr/>
          </p:nvSpPr>
          <p:spPr>
            <a:xfrm>
              <a:off x="3591720" y="5030640"/>
              <a:ext cx="18302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No</a:t>
              </a:r>
            </a:p>
          </p:txBody>
        </p:sp>
        <p:sp>
          <p:nvSpPr>
            <p:cNvPr id="20" name="Freeform 17"/>
            <p:cNvSpPr/>
            <p:nvPr/>
          </p:nvSpPr>
          <p:spPr>
            <a:xfrm>
              <a:off x="1844279" y="5030640"/>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Hypermetrope</a:t>
              </a:r>
            </a:p>
          </p:txBody>
        </p:sp>
        <p:sp>
          <p:nvSpPr>
            <p:cNvPr id="21" name="Freeform 18"/>
            <p:cNvSpPr/>
            <p:nvPr/>
          </p:nvSpPr>
          <p:spPr>
            <a:xfrm>
              <a:off x="180000" y="5030640"/>
              <a:ext cx="166427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C00000"/>
                  </a:solidFill>
                  <a:latin typeface="Tahoma" pitchFamily="18"/>
                  <a:ea typeface="Gothic" pitchFamily="2"/>
                  <a:cs typeface="Lucidasans" pitchFamily="2"/>
                </a:rPr>
                <a:t>Pre-</a:t>
              </a:r>
              <a:r>
                <a:rPr lang="en-US" sz="1600" b="0" i="0" u="none" strike="noStrike" baseline="0" dirty="0" err="1">
                  <a:ln>
                    <a:noFill/>
                  </a:ln>
                  <a:solidFill>
                    <a:srgbClr val="C00000"/>
                  </a:solidFill>
                  <a:latin typeface="Tahoma" pitchFamily="18"/>
                  <a:ea typeface="Gothic" pitchFamily="2"/>
                  <a:cs typeface="Lucidasans" pitchFamily="2"/>
                </a:rPr>
                <a:t>presbyopic</a:t>
              </a:r>
              <a:endParaRPr lang="en-US" sz="1600" b="0" i="0" u="none" strike="noStrike" baseline="0" dirty="0">
                <a:ln>
                  <a:noFill/>
                </a:ln>
                <a:solidFill>
                  <a:srgbClr val="C00000"/>
                </a:solidFill>
                <a:latin typeface="Tahoma" pitchFamily="18"/>
                <a:ea typeface="Gothic" pitchFamily="2"/>
                <a:cs typeface="Lucidasans" pitchFamily="2"/>
              </a:endParaRPr>
            </a:p>
          </p:txBody>
        </p:sp>
        <p:sp>
          <p:nvSpPr>
            <p:cNvPr id="22" name="Freeform 19"/>
            <p:cNvSpPr/>
            <p:nvPr/>
          </p:nvSpPr>
          <p:spPr>
            <a:xfrm>
              <a:off x="7169400" y="4607279"/>
              <a:ext cx="1830600"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Soft</a:t>
              </a:r>
            </a:p>
          </p:txBody>
        </p:sp>
        <p:sp>
          <p:nvSpPr>
            <p:cNvPr id="23" name="Freeform 20"/>
            <p:cNvSpPr/>
            <p:nvPr/>
          </p:nvSpPr>
          <p:spPr>
            <a:xfrm>
              <a:off x="5421960" y="4607279"/>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Normal</a:t>
              </a:r>
            </a:p>
          </p:txBody>
        </p:sp>
        <p:sp>
          <p:nvSpPr>
            <p:cNvPr id="24" name="Freeform 21"/>
            <p:cNvSpPr/>
            <p:nvPr/>
          </p:nvSpPr>
          <p:spPr>
            <a:xfrm>
              <a:off x="3591720" y="4607279"/>
              <a:ext cx="18302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No</a:t>
              </a:r>
            </a:p>
          </p:txBody>
        </p:sp>
        <p:sp>
          <p:nvSpPr>
            <p:cNvPr id="25" name="Freeform 22"/>
            <p:cNvSpPr/>
            <p:nvPr/>
          </p:nvSpPr>
          <p:spPr>
            <a:xfrm>
              <a:off x="1844279" y="4607279"/>
              <a:ext cx="174743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Hypermetrope</a:t>
              </a:r>
            </a:p>
          </p:txBody>
        </p:sp>
        <p:sp>
          <p:nvSpPr>
            <p:cNvPr id="26" name="Freeform 23"/>
            <p:cNvSpPr/>
            <p:nvPr/>
          </p:nvSpPr>
          <p:spPr>
            <a:xfrm>
              <a:off x="180000" y="4607279"/>
              <a:ext cx="1664279" cy="42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Young</a:t>
              </a:r>
            </a:p>
          </p:txBody>
        </p:sp>
        <p:sp>
          <p:nvSpPr>
            <p:cNvPr id="27" name="Freeform 24"/>
            <p:cNvSpPr/>
            <p:nvPr/>
          </p:nvSpPr>
          <p:spPr>
            <a:xfrm>
              <a:off x="7169400" y="4184279"/>
              <a:ext cx="1830600"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None</a:t>
              </a:r>
            </a:p>
          </p:txBody>
        </p:sp>
        <p:sp>
          <p:nvSpPr>
            <p:cNvPr id="28" name="Freeform 25"/>
            <p:cNvSpPr/>
            <p:nvPr/>
          </p:nvSpPr>
          <p:spPr>
            <a:xfrm>
              <a:off x="5421960" y="4184279"/>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Reduced</a:t>
              </a:r>
            </a:p>
          </p:txBody>
        </p:sp>
        <p:sp>
          <p:nvSpPr>
            <p:cNvPr id="29" name="Freeform 26"/>
            <p:cNvSpPr/>
            <p:nvPr/>
          </p:nvSpPr>
          <p:spPr>
            <a:xfrm>
              <a:off x="3591720" y="4184279"/>
              <a:ext cx="18302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No</a:t>
              </a:r>
            </a:p>
          </p:txBody>
        </p:sp>
        <p:sp>
          <p:nvSpPr>
            <p:cNvPr id="30" name="Freeform 27"/>
            <p:cNvSpPr/>
            <p:nvPr/>
          </p:nvSpPr>
          <p:spPr>
            <a:xfrm>
              <a:off x="1844279" y="4184279"/>
              <a:ext cx="174743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Myope</a:t>
              </a:r>
            </a:p>
          </p:txBody>
        </p:sp>
        <p:sp>
          <p:nvSpPr>
            <p:cNvPr id="31" name="Freeform 28"/>
            <p:cNvSpPr/>
            <p:nvPr/>
          </p:nvSpPr>
          <p:spPr>
            <a:xfrm>
              <a:off x="180000" y="4184279"/>
              <a:ext cx="1664279" cy="4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Young</a:t>
              </a:r>
            </a:p>
          </p:txBody>
        </p:sp>
        <p:sp>
          <p:nvSpPr>
            <p:cNvPr id="32" name="Freeform 29"/>
            <p:cNvSpPr/>
            <p:nvPr/>
          </p:nvSpPr>
          <p:spPr>
            <a:xfrm>
              <a:off x="7169400" y="3420000"/>
              <a:ext cx="183060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Recommended lenses</a:t>
              </a:r>
            </a:p>
          </p:txBody>
        </p:sp>
        <p:sp>
          <p:nvSpPr>
            <p:cNvPr id="33" name="Freeform 30"/>
            <p:cNvSpPr/>
            <p:nvPr/>
          </p:nvSpPr>
          <p:spPr>
            <a:xfrm>
              <a:off x="5421960" y="3420000"/>
              <a:ext cx="174743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Tear production rate</a:t>
              </a:r>
            </a:p>
          </p:txBody>
        </p:sp>
        <p:sp>
          <p:nvSpPr>
            <p:cNvPr id="34" name="Freeform 31"/>
            <p:cNvSpPr/>
            <p:nvPr/>
          </p:nvSpPr>
          <p:spPr>
            <a:xfrm>
              <a:off x="3591720" y="3420000"/>
              <a:ext cx="183023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Astigmatism</a:t>
              </a:r>
            </a:p>
          </p:txBody>
        </p:sp>
        <p:sp>
          <p:nvSpPr>
            <p:cNvPr id="35" name="Freeform 32"/>
            <p:cNvSpPr/>
            <p:nvPr/>
          </p:nvSpPr>
          <p:spPr>
            <a:xfrm>
              <a:off x="1844279" y="3420000"/>
              <a:ext cx="174743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Spectacle prescription</a:t>
              </a:r>
            </a:p>
          </p:txBody>
        </p:sp>
        <p:sp>
          <p:nvSpPr>
            <p:cNvPr id="36" name="Freeform 33"/>
            <p:cNvSpPr/>
            <p:nvPr/>
          </p:nvSpPr>
          <p:spPr>
            <a:xfrm>
              <a:off x="180000" y="3420000"/>
              <a:ext cx="1664279"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Age</a:t>
              </a:r>
            </a:p>
          </p:txBody>
        </p:sp>
        <p:sp>
          <p:nvSpPr>
            <p:cNvPr id="37" name="Straight Connector 34"/>
            <p:cNvSpPr/>
            <p:nvPr/>
          </p:nvSpPr>
          <p:spPr>
            <a:xfrm>
              <a:off x="180000" y="6300000"/>
              <a:ext cx="8820000" cy="0"/>
            </a:xfrm>
            <a:prstGeom prst="line">
              <a:avLst/>
            </a:pr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8" name="Straight Connector 35"/>
            <p:cNvSpPr/>
            <p:nvPr/>
          </p:nvSpPr>
          <p:spPr>
            <a:xfrm>
              <a:off x="180000" y="3420000"/>
              <a:ext cx="0" cy="2880000"/>
            </a:xfrm>
            <a:prstGeom prst="line">
              <a:avLst/>
            </a:pr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9" name="Straight Connector 36"/>
            <p:cNvSpPr/>
            <p:nvPr/>
          </p:nvSpPr>
          <p:spPr>
            <a:xfrm>
              <a:off x="9000000" y="3420000"/>
              <a:ext cx="0" cy="2880000"/>
            </a:xfrm>
            <a:prstGeom prst="line">
              <a:avLst/>
            </a:pr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40" name="Straight Connector 37"/>
            <p:cNvSpPr/>
            <p:nvPr/>
          </p:nvSpPr>
          <p:spPr>
            <a:xfrm>
              <a:off x="180000" y="4184279"/>
              <a:ext cx="8820000" cy="0"/>
            </a:xfrm>
            <a:prstGeom prst="line">
              <a:avLst/>
            </a:pr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41" name="Straight Connector 38"/>
            <p:cNvSpPr/>
            <p:nvPr/>
          </p:nvSpPr>
          <p:spPr>
            <a:xfrm>
              <a:off x="180000" y="3371042"/>
              <a:ext cx="8820000" cy="0"/>
            </a:xfrm>
            <a:prstGeom prst="line">
              <a:avLst/>
            </a:prstGeom>
            <a:ln/>
          </p:spPr>
          <p:style>
            <a:lnRef idx="2">
              <a:schemeClr val="accent2"/>
            </a:lnRef>
            <a:fillRef idx="1">
              <a:schemeClr val="lt1"/>
            </a:fillRef>
            <a:effectRef idx="0">
              <a:schemeClr val="accent2"/>
            </a:effectRef>
            <a:fontRef idx="minor">
              <a:schemeClr val="dk1"/>
            </a:fontRef>
          </p:style>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Patrones estructurales</a:t>
            </a:r>
            <a:endParaRPr lang="es-ES" dirty="0"/>
          </a:p>
        </p:txBody>
      </p:sp>
      <p:sp>
        <p:nvSpPr>
          <p:cNvPr id="3" name="2 Marcador de contenido"/>
          <p:cNvSpPr>
            <a:spLocks noGrp="1"/>
          </p:cNvSpPr>
          <p:nvPr>
            <p:ph idx="1"/>
          </p:nvPr>
        </p:nvSpPr>
        <p:spPr/>
        <p:txBody>
          <a:bodyPr>
            <a:normAutofit fontScale="85000" lnSpcReduction="10000"/>
          </a:bodyPr>
          <a:lstStyle/>
          <a:p>
            <a:r>
              <a:rPr lang="es-AR" dirty="0" smtClean="0"/>
              <a:t>Muchas técnicas de ML o DM buscan proporcionar reglas que pueden ser muchas y complejas.</a:t>
            </a:r>
          </a:p>
          <a:p>
            <a:r>
              <a:rPr lang="es-AR" dirty="0" smtClean="0"/>
              <a:t>Estas reglas pueden ser comprendidas por los científicos (de datos) y por ende ser base para nuevas predicciones.</a:t>
            </a:r>
          </a:p>
          <a:p>
            <a:r>
              <a:rPr lang="es-AR" dirty="0" smtClean="0"/>
              <a:t>La experiencia muestra que en muchos dominios los patrones estructurales y su comprensión son tan o mas importantes que la performance de predicción en nuevos datos.</a:t>
            </a:r>
          </a:p>
          <a:p>
            <a:r>
              <a:rPr lang="es-AR" dirty="0" smtClean="0"/>
              <a:t>Los analistas utilizan ML/DM para obtener conocimiento y no solo predicciones.</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“Pronostico del tiempo”</a:t>
            </a:r>
            <a:endParaRPr lang="es-ES" dirty="0"/>
          </a:p>
        </p:txBody>
      </p:sp>
      <p:sp>
        <p:nvSpPr>
          <p:cNvPr id="3" name="2 Marcador de contenido"/>
          <p:cNvSpPr>
            <a:spLocks noGrp="1"/>
          </p:cNvSpPr>
          <p:nvPr>
            <p:ph idx="1"/>
          </p:nvPr>
        </p:nvSpPr>
        <p:spPr>
          <a:xfrm>
            <a:off x="457200" y="1600201"/>
            <a:ext cx="8229600" cy="685792"/>
          </a:xfrm>
        </p:spPr>
        <p:txBody>
          <a:bodyPr/>
          <a:lstStyle/>
          <a:p>
            <a:r>
              <a:rPr lang="es-ES" dirty="0" smtClean="0"/>
              <a:t>Condiciones meteorológicas para jugar al tenis</a:t>
            </a:r>
          </a:p>
          <a:p>
            <a:endParaRPr lang="es-ES" dirty="0"/>
          </a:p>
        </p:txBody>
      </p:sp>
      <p:sp>
        <p:nvSpPr>
          <p:cNvPr id="4" name="Rectangle 3"/>
          <p:cNvSpPr/>
          <p:nvPr/>
        </p:nvSpPr>
        <p:spPr>
          <a:xfrm>
            <a:off x="6935759" y="4106992"/>
            <a:ext cx="152424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5" name="TextBox 4"/>
          <p:cNvSpPr txBox="1"/>
          <p:nvPr/>
        </p:nvSpPr>
        <p:spPr>
          <a:xfrm>
            <a:off x="6935759" y="4106992"/>
            <a:ext cx="152424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a:t>
            </a:r>
          </a:p>
        </p:txBody>
      </p:sp>
      <p:sp>
        <p:nvSpPr>
          <p:cNvPr id="6" name="Rectangle 5"/>
          <p:cNvSpPr/>
          <p:nvPr/>
        </p:nvSpPr>
        <p:spPr>
          <a:xfrm>
            <a:off x="5487839" y="4106992"/>
            <a:ext cx="144756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7" name="TextBox 6"/>
          <p:cNvSpPr txBox="1"/>
          <p:nvPr/>
        </p:nvSpPr>
        <p:spPr>
          <a:xfrm>
            <a:off x="5487839" y="4106992"/>
            <a:ext cx="144756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a:t>
            </a:r>
          </a:p>
        </p:txBody>
      </p:sp>
      <p:sp>
        <p:nvSpPr>
          <p:cNvPr id="8" name="Rectangle 7"/>
          <p:cNvSpPr/>
          <p:nvPr/>
        </p:nvSpPr>
        <p:spPr>
          <a:xfrm>
            <a:off x="3887640" y="4106992"/>
            <a:ext cx="160020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9" name="TextBox 8"/>
          <p:cNvSpPr txBox="1"/>
          <p:nvPr/>
        </p:nvSpPr>
        <p:spPr>
          <a:xfrm>
            <a:off x="3887640" y="4106992"/>
            <a:ext cx="160020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a:t>
            </a:r>
          </a:p>
        </p:txBody>
      </p:sp>
      <p:sp>
        <p:nvSpPr>
          <p:cNvPr id="10" name="Rectangle 9"/>
          <p:cNvSpPr/>
          <p:nvPr/>
        </p:nvSpPr>
        <p:spPr>
          <a:xfrm>
            <a:off x="2363760" y="4106992"/>
            <a:ext cx="152424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11" name="TextBox 10"/>
          <p:cNvSpPr txBox="1"/>
          <p:nvPr/>
        </p:nvSpPr>
        <p:spPr>
          <a:xfrm>
            <a:off x="2363760" y="4106992"/>
            <a:ext cx="152424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a:t>
            </a:r>
          </a:p>
        </p:txBody>
      </p:sp>
      <p:sp>
        <p:nvSpPr>
          <p:cNvPr id="12" name="Rectangle 11"/>
          <p:cNvSpPr/>
          <p:nvPr/>
        </p:nvSpPr>
        <p:spPr>
          <a:xfrm>
            <a:off x="839519" y="4106992"/>
            <a:ext cx="152388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13" name="TextBox 12"/>
          <p:cNvSpPr txBox="1"/>
          <p:nvPr/>
        </p:nvSpPr>
        <p:spPr>
          <a:xfrm>
            <a:off x="839519" y="4106992"/>
            <a:ext cx="152388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a:t>
            </a:r>
          </a:p>
        </p:txBody>
      </p:sp>
      <p:sp>
        <p:nvSpPr>
          <p:cNvPr id="14" name="Rectangle 13"/>
          <p:cNvSpPr/>
          <p:nvPr/>
        </p:nvSpPr>
        <p:spPr>
          <a:xfrm>
            <a:off x="6935759" y="3771471"/>
            <a:ext cx="152424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15" name="TextBox 14"/>
          <p:cNvSpPr txBox="1"/>
          <p:nvPr/>
        </p:nvSpPr>
        <p:spPr>
          <a:xfrm>
            <a:off x="6935759" y="3771471"/>
            <a:ext cx="152424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Yes</a:t>
            </a:r>
          </a:p>
        </p:txBody>
      </p:sp>
      <p:sp>
        <p:nvSpPr>
          <p:cNvPr id="16" name="Rectangle 15"/>
          <p:cNvSpPr/>
          <p:nvPr/>
        </p:nvSpPr>
        <p:spPr>
          <a:xfrm>
            <a:off x="5487839" y="3771471"/>
            <a:ext cx="144756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17" name="TextBox 16"/>
          <p:cNvSpPr txBox="1"/>
          <p:nvPr/>
        </p:nvSpPr>
        <p:spPr>
          <a:xfrm>
            <a:off x="5487839" y="3771471"/>
            <a:ext cx="144756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False</a:t>
            </a:r>
          </a:p>
        </p:txBody>
      </p:sp>
      <p:sp>
        <p:nvSpPr>
          <p:cNvPr id="18" name="Rectangle 17"/>
          <p:cNvSpPr/>
          <p:nvPr/>
        </p:nvSpPr>
        <p:spPr>
          <a:xfrm>
            <a:off x="3887640" y="3771471"/>
            <a:ext cx="160020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19" name="TextBox 18"/>
          <p:cNvSpPr txBox="1"/>
          <p:nvPr/>
        </p:nvSpPr>
        <p:spPr>
          <a:xfrm>
            <a:off x="3887640" y="3771471"/>
            <a:ext cx="160020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Normal</a:t>
            </a:r>
          </a:p>
        </p:txBody>
      </p:sp>
      <p:sp>
        <p:nvSpPr>
          <p:cNvPr id="20" name="Rectangle 19"/>
          <p:cNvSpPr/>
          <p:nvPr/>
        </p:nvSpPr>
        <p:spPr>
          <a:xfrm>
            <a:off x="2363760" y="3771471"/>
            <a:ext cx="152424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21" name="TextBox 20"/>
          <p:cNvSpPr txBox="1"/>
          <p:nvPr/>
        </p:nvSpPr>
        <p:spPr>
          <a:xfrm>
            <a:off x="2363760" y="3771471"/>
            <a:ext cx="152424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Mild</a:t>
            </a:r>
          </a:p>
        </p:txBody>
      </p:sp>
      <p:sp>
        <p:nvSpPr>
          <p:cNvPr id="22" name="Rectangle 21"/>
          <p:cNvSpPr/>
          <p:nvPr/>
        </p:nvSpPr>
        <p:spPr>
          <a:xfrm>
            <a:off x="839519" y="3771471"/>
            <a:ext cx="152388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23" name="TextBox 22"/>
          <p:cNvSpPr txBox="1"/>
          <p:nvPr/>
        </p:nvSpPr>
        <p:spPr>
          <a:xfrm>
            <a:off x="839519" y="3771471"/>
            <a:ext cx="152388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Rainy</a:t>
            </a:r>
          </a:p>
        </p:txBody>
      </p:sp>
      <p:sp>
        <p:nvSpPr>
          <p:cNvPr id="24" name="Rectangle 23"/>
          <p:cNvSpPr/>
          <p:nvPr/>
        </p:nvSpPr>
        <p:spPr>
          <a:xfrm>
            <a:off x="6935759" y="3437032"/>
            <a:ext cx="152424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25" name="TextBox 24"/>
          <p:cNvSpPr txBox="1"/>
          <p:nvPr/>
        </p:nvSpPr>
        <p:spPr>
          <a:xfrm>
            <a:off x="6935759" y="3437032"/>
            <a:ext cx="152424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Yes</a:t>
            </a:r>
          </a:p>
        </p:txBody>
      </p:sp>
      <p:sp>
        <p:nvSpPr>
          <p:cNvPr id="26" name="Rectangle 25"/>
          <p:cNvSpPr/>
          <p:nvPr/>
        </p:nvSpPr>
        <p:spPr>
          <a:xfrm>
            <a:off x="5487839" y="3437032"/>
            <a:ext cx="144756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27" name="TextBox 26"/>
          <p:cNvSpPr txBox="1"/>
          <p:nvPr/>
        </p:nvSpPr>
        <p:spPr>
          <a:xfrm>
            <a:off x="5487839" y="3437032"/>
            <a:ext cx="144756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False</a:t>
            </a:r>
          </a:p>
        </p:txBody>
      </p:sp>
      <p:sp>
        <p:nvSpPr>
          <p:cNvPr id="28" name="Rectangle 27"/>
          <p:cNvSpPr/>
          <p:nvPr/>
        </p:nvSpPr>
        <p:spPr>
          <a:xfrm>
            <a:off x="3887640" y="3437032"/>
            <a:ext cx="160020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29" name="TextBox 28"/>
          <p:cNvSpPr txBox="1"/>
          <p:nvPr/>
        </p:nvSpPr>
        <p:spPr>
          <a:xfrm>
            <a:off x="3887640" y="3437032"/>
            <a:ext cx="160020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High</a:t>
            </a:r>
          </a:p>
        </p:txBody>
      </p:sp>
      <p:sp>
        <p:nvSpPr>
          <p:cNvPr id="30" name="Rectangle 29"/>
          <p:cNvSpPr/>
          <p:nvPr/>
        </p:nvSpPr>
        <p:spPr>
          <a:xfrm>
            <a:off x="2363760" y="3437032"/>
            <a:ext cx="152424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31" name="TextBox 30"/>
          <p:cNvSpPr txBox="1"/>
          <p:nvPr/>
        </p:nvSpPr>
        <p:spPr>
          <a:xfrm>
            <a:off x="2363760" y="3437032"/>
            <a:ext cx="152424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Hot  </a:t>
            </a:r>
          </a:p>
        </p:txBody>
      </p:sp>
      <p:sp>
        <p:nvSpPr>
          <p:cNvPr id="32" name="Rectangle 31"/>
          <p:cNvSpPr/>
          <p:nvPr/>
        </p:nvSpPr>
        <p:spPr>
          <a:xfrm>
            <a:off x="839519" y="3437032"/>
            <a:ext cx="152388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33" name="TextBox 32"/>
          <p:cNvSpPr txBox="1"/>
          <p:nvPr/>
        </p:nvSpPr>
        <p:spPr>
          <a:xfrm>
            <a:off x="839519" y="3437032"/>
            <a:ext cx="152388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Overcast</a:t>
            </a:r>
          </a:p>
        </p:txBody>
      </p:sp>
      <p:sp>
        <p:nvSpPr>
          <p:cNvPr id="34" name="Rectangle 33"/>
          <p:cNvSpPr/>
          <p:nvPr/>
        </p:nvSpPr>
        <p:spPr>
          <a:xfrm>
            <a:off x="6935759" y="3102232"/>
            <a:ext cx="152424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35" name="TextBox 34"/>
          <p:cNvSpPr txBox="1"/>
          <p:nvPr/>
        </p:nvSpPr>
        <p:spPr>
          <a:xfrm>
            <a:off x="6935759" y="3102232"/>
            <a:ext cx="152424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No</a:t>
            </a:r>
          </a:p>
        </p:txBody>
      </p:sp>
      <p:sp>
        <p:nvSpPr>
          <p:cNvPr id="36" name="Rectangle 35"/>
          <p:cNvSpPr/>
          <p:nvPr/>
        </p:nvSpPr>
        <p:spPr>
          <a:xfrm>
            <a:off x="5487839" y="3102232"/>
            <a:ext cx="144756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37" name="TextBox 36"/>
          <p:cNvSpPr txBox="1"/>
          <p:nvPr/>
        </p:nvSpPr>
        <p:spPr>
          <a:xfrm>
            <a:off x="5487839" y="3102232"/>
            <a:ext cx="144756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True</a:t>
            </a:r>
          </a:p>
        </p:txBody>
      </p:sp>
      <p:sp>
        <p:nvSpPr>
          <p:cNvPr id="38" name="Rectangle 37"/>
          <p:cNvSpPr/>
          <p:nvPr/>
        </p:nvSpPr>
        <p:spPr>
          <a:xfrm>
            <a:off x="3887640" y="3102232"/>
            <a:ext cx="160020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39" name="TextBox 38"/>
          <p:cNvSpPr txBox="1"/>
          <p:nvPr/>
        </p:nvSpPr>
        <p:spPr>
          <a:xfrm>
            <a:off x="3887640" y="3102232"/>
            <a:ext cx="160020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High</a:t>
            </a:r>
          </a:p>
        </p:txBody>
      </p:sp>
      <p:sp>
        <p:nvSpPr>
          <p:cNvPr id="40" name="Rectangle 39"/>
          <p:cNvSpPr/>
          <p:nvPr/>
        </p:nvSpPr>
        <p:spPr>
          <a:xfrm>
            <a:off x="2363760" y="3102232"/>
            <a:ext cx="152424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41" name="TextBox 40"/>
          <p:cNvSpPr txBox="1"/>
          <p:nvPr/>
        </p:nvSpPr>
        <p:spPr>
          <a:xfrm>
            <a:off x="2363760" y="3102232"/>
            <a:ext cx="152424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Hot</a:t>
            </a:r>
          </a:p>
        </p:txBody>
      </p:sp>
      <p:sp>
        <p:nvSpPr>
          <p:cNvPr id="42" name="Rectangle 41"/>
          <p:cNvSpPr/>
          <p:nvPr/>
        </p:nvSpPr>
        <p:spPr>
          <a:xfrm>
            <a:off x="839519" y="3102232"/>
            <a:ext cx="152388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43" name="TextBox 42"/>
          <p:cNvSpPr txBox="1"/>
          <p:nvPr/>
        </p:nvSpPr>
        <p:spPr>
          <a:xfrm>
            <a:off x="839519" y="3102232"/>
            <a:ext cx="152388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Sunny</a:t>
            </a:r>
          </a:p>
        </p:txBody>
      </p:sp>
      <p:sp>
        <p:nvSpPr>
          <p:cNvPr id="44" name="Rectangle 43"/>
          <p:cNvSpPr/>
          <p:nvPr/>
        </p:nvSpPr>
        <p:spPr>
          <a:xfrm>
            <a:off x="6935759" y="2766712"/>
            <a:ext cx="152424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45" name="TextBox 44"/>
          <p:cNvSpPr txBox="1"/>
          <p:nvPr/>
        </p:nvSpPr>
        <p:spPr>
          <a:xfrm>
            <a:off x="6935759" y="2766712"/>
            <a:ext cx="152424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No</a:t>
            </a:r>
          </a:p>
        </p:txBody>
      </p:sp>
      <p:sp>
        <p:nvSpPr>
          <p:cNvPr id="46" name="Rectangle 45"/>
          <p:cNvSpPr/>
          <p:nvPr/>
        </p:nvSpPr>
        <p:spPr>
          <a:xfrm>
            <a:off x="5487839" y="2766712"/>
            <a:ext cx="144756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47" name="TextBox 46"/>
          <p:cNvSpPr txBox="1"/>
          <p:nvPr/>
        </p:nvSpPr>
        <p:spPr>
          <a:xfrm>
            <a:off x="5487839" y="2766712"/>
            <a:ext cx="144756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False</a:t>
            </a:r>
          </a:p>
        </p:txBody>
      </p:sp>
      <p:sp>
        <p:nvSpPr>
          <p:cNvPr id="48" name="Rectangle 47"/>
          <p:cNvSpPr/>
          <p:nvPr/>
        </p:nvSpPr>
        <p:spPr>
          <a:xfrm>
            <a:off x="3887640" y="2766712"/>
            <a:ext cx="160020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49" name="TextBox 48"/>
          <p:cNvSpPr txBox="1"/>
          <p:nvPr/>
        </p:nvSpPr>
        <p:spPr>
          <a:xfrm>
            <a:off x="3887640" y="2766712"/>
            <a:ext cx="160020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High</a:t>
            </a:r>
          </a:p>
        </p:txBody>
      </p:sp>
      <p:sp>
        <p:nvSpPr>
          <p:cNvPr id="50" name="Rectangle 49"/>
          <p:cNvSpPr/>
          <p:nvPr/>
        </p:nvSpPr>
        <p:spPr>
          <a:xfrm>
            <a:off x="2363760" y="2766712"/>
            <a:ext cx="152424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51" name="TextBox 50"/>
          <p:cNvSpPr txBox="1"/>
          <p:nvPr/>
        </p:nvSpPr>
        <p:spPr>
          <a:xfrm>
            <a:off x="2363760" y="2766712"/>
            <a:ext cx="152424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Hot</a:t>
            </a:r>
          </a:p>
        </p:txBody>
      </p:sp>
      <p:sp>
        <p:nvSpPr>
          <p:cNvPr id="52" name="Rectangle 51"/>
          <p:cNvSpPr/>
          <p:nvPr/>
        </p:nvSpPr>
        <p:spPr>
          <a:xfrm>
            <a:off x="839519" y="2766712"/>
            <a:ext cx="1523880" cy="33516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53" name="TextBox 52"/>
          <p:cNvSpPr txBox="1"/>
          <p:nvPr/>
        </p:nvSpPr>
        <p:spPr>
          <a:xfrm>
            <a:off x="839519" y="2766712"/>
            <a:ext cx="1523880" cy="33516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Sunny</a:t>
            </a:r>
          </a:p>
        </p:txBody>
      </p:sp>
      <p:sp>
        <p:nvSpPr>
          <p:cNvPr id="54" name="Rectangle 53"/>
          <p:cNvSpPr/>
          <p:nvPr/>
        </p:nvSpPr>
        <p:spPr>
          <a:xfrm>
            <a:off x="6935759" y="2432272"/>
            <a:ext cx="152424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55" name="TextBox 54"/>
          <p:cNvSpPr txBox="1"/>
          <p:nvPr/>
        </p:nvSpPr>
        <p:spPr>
          <a:xfrm>
            <a:off x="6935759" y="2432272"/>
            <a:ext cx="152424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Play</a:t>
            </a:r>
          </a:p>
        </p:txBody>
      </p:sp>
      <p:sp>
        <p:nvSpPr>
          <p:cNvPr id="56" name="Rectangle 55"/>
          <p:cNvSpPr/>
          <p:nvPr/>
        </p:nvSpPr>
        <p:spPr>
          <a:xfrm>
            <a:off x="5487839" y="2432272"/>
            <a:ext cx="144756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57" name="TextBox 56"/>
          <p:cNvSpPr txBox="1"/>
          <p:nvPr/>
        </p:nvSpPr>
        <p:spPr>
          <a:xfrm>
            <a:off x="5487839" y="2432272"/>
            <a:ext cx="144756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Windy</a:t>
            </a:r>
          </a:p>
        </p:txBody>
      </p:sp>
      <p:sp>
        <p:nvSpPr>
          <p:cNvPr id="58" name="Rectangle 57"/>
          <p:cNvSpPr/>
          <p:nvPr/>
        </p:nvSpPr>
        <p:spPr>
          <a:xfrm>
            <a:off x="3887640" y="2432272"/>
            <a:ext cx="160020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59" name="TextBox 58"/>
          <p:cNvSpPr txBox="1"/>
          <p:nvPr/>
        </p:nvSpPr>
        <p:spPr>
          <a:xfrm>
            <a:off x="3887640" y="2432272"/>
            <a:ext cx="160020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Humidity</a:t>
            </a:r>
          </a:p>
        </p:txBody>
      </p:sp>
      <p:sp>
        <p:nvSpPr>
          <p:cNvPr id="60" name="Rectangle 59"/>
          <p:cNvSpPr/>
          <p:nvPr/>
        </p:nvSpPr>
        <p:spPr>
          <a:xfrm>
            <a:off x="2363760" y="2432272"/>
            <a:ext cx="152424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61" name="TextBox 60"/>
          <p:cNvSpPr txBox="1"/>
          <p:nvPr/>
        </p:nvSpPr>
        <p:spPr>
          <a:xfrm>
            <a:off x="2363760" y="2432272"/>
            <a:ext cx="152424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Temperature</a:t>
            </a:r>
          </a:p>
        </p:txBody>
      </p:sp>
      <p:sp>
        <p:nvSpPr>
          <p:cNvPr id="62" name="Rectangle 61"/>
          <p:cNvSpPr/>
          <p:nvPr/>
        </p:nvSpPr>
        <p:spPr>
          <a:xfrm>
            <a:off x="839519" y="2432272"/>
            <a:ext cx="1523880" cy="334800"/>
          </a:xfrm>
          <a:prstGeom prst="rect">
            <a:avLst/>
          </a:prstGeom>
          <a:solidFill>
            <a:schemeClr val="bg1"/>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63" name="TextBox 62"/>
          <p:cNvSpPr txBox="1"/>
          <p:nvPr/>
        </p:nvSpPr>
        <p:spPr>
          <a:xfrm>
            <a:off x="839519" y="2432272"/>
            <a:ext cx="1523880" cy="334800"/>
          </a:xfrm>
          <a:prstGeom prst="rect">
            <a:avLst/>
          </a:prstGeom>
          <a:solidFill>
            <a:schemeClr val="bg1"/>
          </a:solidFill>
          <a:ln>
            <a:noFill/>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latin typeface="Tahoma" pitchFamily="18"/>
                <a:ea typeface="Gothic" pitchFamily="2"/>
                <a:cs typeface="Lucidasans" pitchFamily="2"/>
              </a:rPr>
              <a:t>Outlook</a:t>
            </a:r>
          </a:p>
        </p:txBody>
      </p:sp>
      <p:sp>
        <p:nvSpPr>
          <p:cNvPr id="64" name="Straight Connector 63"/>
          <p:cNvSpPr/>
          <p:nvPr/>
        </p:nvSpPr>
        <p:spPr>
          <a:xfrm>
            <a:off x="839879" y="4441792"/>
            <a:ext cx="7620121" cy="0"/>
          </a:xfrm>
          <a:prstGeom prst="line">
            <a:avLst/>
          </a:prstGeom>
          <a:noFill/>
          <a:ln w="12600">
            <a:solidFill>
              <a:srgbClr val="008000"/>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65" name="Straight Connector 64"/>
          <p:cNvSpPr/>
          <p:nvPr/>
        </p:nvSpPr>
        <p:spPr>
          <a:xfrm>
            <a:off x="839879" y="2432272"/>
            <a:ext cx="0" cy="2009520"/>
          </a:xfrm>
          <a:prstGeom prst="line">
            <a:avLst/>
          </a:prstGeom>
          <a:noFill/>
          <a:ln w="12600">
            <a:solidFill>
              <a:srgbClr val="008000"/>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66" name="Straight Connector 65"/>
          <p:cNvSpPr/>
          <p:nvPr/>
        </p:nvSpPr>
        <p:spPr>
          <a:xfrm>
            <a:off x="8460000" y="2432272"/>
            <a:ext cx="0" cy="2009520"/>
          </a:xfrm>
          <a:prstGeom prst="line">
            <a:avLst/>
          </a:prstGeom>
          <a:noFill/>
          <a:ln w="12600">
            <a:solidFill>
              <a:srgbClr val="008000"/>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67" name="Straight Connector 66"/>
          <p:cNvSpPr/>
          <p:nvPr/>
        </p:nvSpPr>
        <p:spPr>
          <a:xfrm>
            <a:off x="839879" y="2767072"/>
            <a:ext cx="7620121" cy="0"/>
          </a:xfrm>
          <a:prstGeom prst="line">
            <a:avLst/>
          </a:prstGeom>
          <a:noFill/>
          <a:ln w="12600">
            <a:solidFill>
              <a:srgbClr val="008000"/>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sp>
        <p:nvSpPr>
          <p:cNvPr id="68" name="Straight Connector 67"/>
          <p:cNvSpPr/>
          <p:nvPr/>
        </p:nvSpPr>
        <p:spPr>
          <a:xfrm>
            <a:off x="839879" y="2432272"/>
            <a:ext cx="7620121" cy="0"/>
          </a:xfrm>
          <a:prstGeom prst="line">
            <a:avLst/>
          </a:prstGeom>
          <a:noFill/>
          <a:ln w="12600">
            <a:solidFill>
              <a:srgbClr val="008000"/>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latin typeface="Utopia" pitchFamily="18"/>
              <a:ea typeface="Gothic" pitchFamily="2"/>
              <a:cs typeface="Lucidasans" pitchFamily="2"/>
            </a:endParaRPr>
          </a:p>
        </p:txBody>
      </p:sp>
      <p:grpSp>
        <p:nvGrpSpPr>
          <p:cNvPr id="69" name="Group 68"/>
          <p:cNvGrpSpPr/>
          <p:nvPr/>
        </p:nvGrpSpPr>
        <p:grpSpPr>
          <a:xfrm>
            <a:off x="839879" y="4886392"/>
            <a:ext cx="7620121" cy="1685880"/>
            <a:chOff x="839879" y="4254120"/>
            <a:chExt cx="7620121" cy="1685880"/>
          </a:xfrm>
        </p:grpSpPr>
        <p:sp>
          <p:nvSpPr>
            <p:cNvPr id="70" name="Freeform 69"/>
            <p:cNvSpPr/>
            <p:nvPr/>
          </p:nvSpPr>
          <p:spPr>
            <a:xfrm>
              <a:off x="839879" y="4254120"/>
              <a:ext cx="7620120" cy="16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2"/>
            </a:solid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C00000"/>
                  </a:solidFill>
                  <a:latin typeface="Courier New" pitchFamily="18"/>
                  <a:ea typeface="Gothic" pitchFamily="2"/>
                  <a:cs typeface="Lucidasans" pitchFamily="2"/>
                </a:rPr>
                <a:t>If outlook = sunny and humidity = high then play = no</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C00000"/>
                  </a:solidFill>
                  <a:latin typeface="Courier New" pitchFamily="18"/>
                  <a:ea typeface="Gothic" pitchFamily="2"/>
                  <a:cs typeface="Lucidasans" pitchFamily="2"/>
                </a:rPr>
                <a:t>If outlook = rainy and windy = true then play = no</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C00000"/>
                  </a:solidFill>
                  <a:latin typeface="Courier New" pitchFamily="18"/>
                  <a:ea typeface="Gothic" pitchFamily="2"/>
                  <a:cs typeface="Lucidasans" pitchFamily="2"/>
                </a:rPr>
                <a:t>If outlook = overcast then play = yes</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C00000"/>
                  </a:solidFill>
                  <a:latin typeface="Courier New" pitchFamily="18"/>
                  <a:ea typeface="Gothic" pitchFamily="2"/>
                  <a:cs typeface="Lucidasans" pitchFamily="2"/>
                </a:rPr>
                <a:t>If humidity = normal then play = yes</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C00000"/>
                  </a:solidFill>
                  <a:latin typeface="Courier New" pitchFamily="18"/>
                  <a:ea typeface="Gothic" pitchFamily="2"/>
                  <a:cs typeface="Lucidasans" pitchFamily="2"/>
                </a:rPr>
                <a:t>If none of the above then play = yes</a:t>
              </a:r>
            </a:p>
          </p:txBody>
        </p:sp>
        <p:sp>
          <p:nvSpPr>
            <p:cNvPr id="71" name="Straight Connector 70"/>
            <p:cNvSpPr/>
            <p:nvPr/>
          </p:nvSpPr>
          <p:spPr>
            <a:xfrm>
              <a:off x="839879" y="4254120"/>
              <a:ext cx="7620121" cy="0"/>
            </a:xfrm>
            <a:prstGeom prst="line">
              <a:avLst/>
            </a:prstGeom>
            <a:no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2" name="Straight Connector 71"/>
            <p:cNvSpPr/>
            <p:nvPr/>
          </p:nvSpPr>
          <p:spPr>
            <a:xfrm>
              <a:off x="839879" y="5940000"/>
              <a:ext cx="7620121" cy="0"/>
            </a:xfrm>
            <a:prstGeom prst="line">
              <a:avLst/>
            </a:prstGeom>
            <a:no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3" name="Straight Connector 72"/>
            <p:cNvSpPr/>
            <p:nvPr/>
          </p:nvSpPr>
          <p:spPr>
            <a:xfrm>
              <a:off x="839879" y="4254120"/>
              <a:ext cx="0" cy="1685880"/>
            </a:xfrm>
            <a:prstGeom prst="line">
              <a:avLst/>
            </a:prstGeom>
            <a:no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4" name="Straight Connector 73"/>
            <p:cNvSpPr/>
            <p:nvPr/>
          </p:nvSpPr>
          <p:spPr>
            <a:xfrm>
              <a:off x="8460000" y="4254120"/>
              <a:ext cx="0" cy="1685880"/>
            </a:xfrm>
            <a:prstGeom prst="line">
              <a:avLst/>
            </a:prstGeom>
            <a:no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Clasificación vs. Reglas de asociación</a:t>
            </a:r>
            <a:endParaRPr lang="es-ES" dirty="0"/>
          </a:p>
        </p:txBody>
      </p:sp>
      <p:sp>
        <p:nvSpPr>
          <p:cNvPr id="3" name="2 Marcador de contenido"/>
          <p:cNvSpPr>
            <a:spLocks noGrp="1"/>
          </p:cNvSpPr>
          <p:nvPr>
            <p:ph idx="1"/>
          </p:nvPr>
        </p:nvSpPr>
        <p:spPr>
          <a:xfrm>
            <a:off x="428596" y="1285861"/>
            <a:ext cx="8229600" cy="3143272"/>
          </a:xfrm>
        </p:spPr>
        <p:txBody>
          <a:bodyPr/>
          <a:lstStyle/>
          <a:p>
            <a:r>
              <a:rPr lang="es-ES" dirty="0" smtClean="0"/>
              <a:t>Regla de clasificación:</a:t>
            </a:r>
          </a:p>
          <a:p>
            <a:pPr>
              <a:buNone/>
            </a:pPr>
            <a:r>
              <a:rPr lang="es-ES" sz="2400" i="1" dirty="0" smtClean="0"/>
              <a:t>     Predice el valor de un atributo </a:t>
            </a:r>
            <a:endParaRPr lang="es-ES" dirty="0" smtClean="0"/>
          </a:p>
          <a:p>
            <a:endParaRPr lang="es-ES" dirty="0" smtClean="0"/>
          </a:p>
          <a:p>
            <a:r>
              <a:rPr lang="es-ES" dirty="0" smtClean="0"/>
              <a:t>Regla de asociación</a:t>
            </a:r>
            <a:endParaRPr lang="es-AR" dirty="0" smtClean="0"/>
          </a:p>
          <a:p>
            <a:pPr>
              <a:buNone/>
            </a:pPr>
            <a:r>
              <a:rPr lang="es-AR" sz="2400" i="1" dirty="0" smtClean="0"/>
              <a:t>	Predice la combinación de atributos</a:t>
            </a:r>
            <a:r>
              <a:rPr lang="es-AR" dirty="0" smtClean="0"/>
              <a:t> </a:t>
            </a:r>
            <a:endParaRPr lang="es-ES" dirty="0"/>
          </a:p>
        </p:txBody>
      </p:sp>
      <p:sp>
        <p:nvSpPr>
          <p:cNvPr id="4" name="Freeform 4"/>
          <p:cNvSpPr/>
          <p:nvPr/>
        </p:nvSpPr>
        <p:spPr>
          <a:xfrm>
            <a:off x="1260000" y="2285992"/>
            <a:ext cx="6248520" cy="63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square" lIns="90000" tIns="46800" rIns="90000" bIns="46800" anchor="t" anchorCtr="0" compatLnSpc="0">
            <a:noAutofit/>
          </a:bodyPr>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C00000"/>
                </a:solidFill>
                <a:latin typeface="Courier New" pitchFamily="18"/>
                <a:ea typeface="Gothic" pitchFamily="2"/>
                <a:cs typeface="Lucidasans" pitchFamily="2"/>
              </a:rPr>
              <a:t>If outlook = sunny and humidity = high</a:t>
            </a:r>
            <a:br>
              <a:rPr lang="en-US" sz="1800" b="1" i="0" u="none" strike="noStrike" baseline="0" dirty="0">
                <a:ln>
                  <a:noFill/>
                </a:ln>
                <a:solidFill>
                  <a:srgbClr val="C00000"/>
                </a:solidFill>
                <a:latin typeface="Courier New" pitchFamily="18"/>
                <a:ea typeface="Gothic" pitchFamily="2"/>
                <a:cs typeface="Lucidasans" pitchFamily="2"/>
              </a:rPr>
            </a:br>
            <a:r>
              <a:rPr lang="en-US" sz="1800" b="1" i="0" u="none" strike="noStrike" baseline="0" dirty="0">
                <a:ln>
                  <a:noFill/>
                </a:ln>
                <a:solidFill>
                  <a:srgbClr val="C00000"/>
                </a:solidFill>
                <a:latin typeface="Courier New" pitchFamily="18"/>
                <a:ea typeface="Gothic" pitchFamily="2"/>
                <a:cs typeface="Lucidasans" pitchFamily="2"/>
              </a:rPr>
              <a:t>then </a:t>
            </a:r>
            <a:r>
              <a:rPr lang="en-US" sz="1800" b="1" i="0" u="sng" strike="noStrike" baseline="0" dirty="0">
                <a:ln>
                  <a:noFill/>
                </a:ln>
                <a:solidFill>
                  <a:srgbClr val="C00000"/>
                </a:solidFill>
                <a:latin typeface="Courier New" pitchFamily="18"/>
                <a:ea typeface="Gothic" pitchFamily="2"/>
                <a:cs typeface="Lucidasans" pitchFamily="2"/>
              </a:rPr>
              <a:t>play = no</a:t>
            </a:r>
          </a:p>
        </p:txBody>
      </p:sp>
      <p:grpSp>
        <p:nvGrpSpPr>
          <p:cNvPr id="5" name="Group 9"/>
          <p:cNvGrpSpPr/>
          <p:nvPr/>
        </p:nvGrpSpPr>
        <p:grpSpPr>
          <a:xfrm>
            <a:off x="1260000" y="4214818"/>
            <a:ext cx="6248520" cy="2179440"/>
            <a:chOff x="1260000" y="3780000"/>
            <a:chExt cx="6248520" cy="2179440"/>
          </a:xfrm>
          <a:solidFill>
            <a:schemeClr val="bg1"/>
          </a:solidFill>
        </p:grpSpPr>
        <p:sp>
          <p:nvSpPr>
            <p:cNvPr id="6" name="Freeform 10"/>
            <p:cNvSpPr/>
            <p:nvPr/>
          </p:nvSpPr>
          <p:spPr>
            <a:xfrm>
              <a:off x="1260000" y="3780000"/>
              <a:ext cx="6248520" cy="217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noFill/>
              <a:prstDash val="solid"/>
            </a:ln>
          </p:spPr>
          <p:txBody>
            <a:bodyPr vert="horz" wrap="square" lIns="90000" tIns="46800" rIns="90000" bIns="46800" anchor="t" anchorCtr="0" compatLnSpc="0">
              <a:noAutofit/>
            </a:bodyPr>
            <a:lstStyle/>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C00000"/>
                  </a:solidFill>
                  <a:latin typeface="Courier New" pitchFamily="18"/>
                  <a:ea typeface="Gothic" pitchFamily="2"/>
                  <a:cs typeface="Lucidasans" pitchFamily="2"/>
                </a:rPr>
                <a:t>If temperature = cool then humidity = normal</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C00000"/>
                  </a:solidFill>
                  <a:latin typeface="Courier New" pitchFamily="18"/>
                  <a:ea typeface="Gothic" pitchFamily="2"/>
                  <a:cs typeface="Lucidasans" pitchFamily="2"/>
                </a:rPr>
                <a:t>If humidity = normal and windy = false</a:t>
              </a:r>
              <a:br>
                <a:rPr lang="en-US" sz="1800" b="1" i="0" u="none" strike="noStrike" baseline="0" dirty="0">
                  <a:ln>
                    <a:noFill/>
                  </a:ln>
                  <a:solidFill>
                    <a:srgbClr val="C00000"/>
                  </a:solidFill>
                  <a:latin typeface="Courier New" pitchFamily="18"/>
                  <a:ea typeface="Gothic" pitchFamily="2"/>
                  <a:cs typeface="Lucidasans" pitchFamily="2"/>
                </a:rPr>
              </a:br>
              <a:r>
                <a:rPr lang="en-US" sz="1800" b="1" i="0" u="none" strike="noStrike" baseline="0" dirty="0">
                  <a:ln>
                    <a:noFill/>
                  </a:ln>
                  <a:solidFill>
                    <a:srgbClr val="C00000"/>
                  </a:solidFill>
                  <a:latin typeface="Courier New" pitchFamily="18"/>
                  <a:ea typeface="Gothic" pitchFamily="2"/>
                  <a:cs typeface="Lucidasans" pitchFamily="2"/>
                </a:rPr>
                <a:t>then </a:t>
              </a:r>
              <a:r>
                <a:rPr lang="en-US" sz="1800" b="1" i="0" u="sng" strike="noStrike" baseline="0" dirty="0">
                  <a:ln>
                    <a:noFill/>
                  </a:ln>
                  <a:solidFill>
                    <a:srgbClr val="C00000"/>
                  </a:solidFill>
                  <a:latin typeface="Courier New" pitchFamily="18"/>
                  <a:ea typeface="Gothic" pitchFamily="2"/>
                  <a:cs typeface="Lucidasans" pitchFamily="2"/>
                </a:rPr>
                <a:t>play = yes</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C00000"/>
                  </a:solidFill>
                  <a:latin typeface="Courier New" pitchFamily="18"/>
                  <a:ea typeface="Gothic" pitchFamily="2"/>
                  <a:cs typeface="Lucidasans" pitchFamily="2"/>
                </a:rPr>
                <a:t>If outlook = sunny and play = no </a:t>
              </a:r>
              <a:br>
                <a:rPr lang="en-US" sz="1800" b="1" i="0" u="none" strike="noStrike" baseline="0" dirty="0">
                  <a:ln>
                    <a:noFill/>
                  </a:ln>
                  <a:solidFill>
                    <a:srgbClr val="C00000"/>
                  </a:solidFill>
                  <a:latin typeface="Courier New" pitchFamily="18"/>
                  <a:ea typeface="Gothic" pitchFamily="2"/>
                  <a:cs typeface="Lucidasans" pitchFamily="2"/>
                </a:rPr>
              </a:br>
              <a:r>
                <a:rPr lang="en-US" sz="1800" b="1" i="0" u="none" strike="noStrike" baseline="0" dirty="0">
                  <a:ln>
                    <a:noFill/>
                  </a:ln>
                  <a:solidFill>
                    <a:srgbClr val="C00000"/>
                  </a:solidFill>
                  <a:latin typeface="Courier New" pitchFamily="18"/>
                  <a:ea typeface="Gothic" pitchFamily="2"/>
                  <a:cs typeface="Lucidasans" pitchFamily="2"/>
                </a:rPr>
                <a:t>then </a:t>
              </a:r>
              <a:r>
                <a:rPr lang="en-US" sz="1800" b="1" i="0" u="sng" strike="noStrike" baseline="0" dirty="0">
                  <a:ln>
                    <a:noFill/>
                  </a:ln>
                  <a:solidFill>
                    <a:srgbClr val="C00000"/>
                  </a:solidFill>
                  <a:latin typeface="Courier New" pitchFamily="18"/>
                  <a:ea typeface="Gothic" pitchFamily="2"/>
                  <a:cs typeface="Lucidasans" pitchFamily="2"/>
                </a:rPr>
                <a:t>humidity = high</a:t>
              </a:r>
            </a:p>
            <a:p>
              <a:pPr marL="385560" marR="0" lvl="0" indent="-385560" algn="l" rtl="0" hangingPunct="0">
                <a:lnSpc>
                  <a:spcPct val="100000"/>
                </a:lnSpc>
                <a:spcBef>
                  <a:spcPts val="448"/>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800" b="1" i="0" u="none" strike="noStrike" baseline="0" dirty="0">
                  <a:ln>
                    <a:noFill/>
                  </a:ln>
                  <a:solidFill>
                    <a:srgbClr val="C00000"/>
                  </a:solidFill>
                  <a:latin typeface="Courier New" pitchFamily="18"/>
                  <a:ea typeface="Gothic" pitchFamily="2"/>
                  <a:cs typeface="Lucidasans" pitchFamily="2"/>
                </a:rPr>
                <a:t>If windy = false and play = no </a:t>
              </a:r>
              <a:br>
                <a:rPr lang="en-US" sz="1800" b="1" i="0" u="none" strike="noStrike" baseline="0" dirty="0">
                  <a:ln>
                    <a:noFill/>
                  </a:ln>
                  <a:solidFill>
                    <a:srgbClr val="C00000"/>
                  </a:solidFill>
                  <a:latin typeface="Courier New" pitchFamily="18"/>
                  <a:ea typeface="Gothic" pitchFamily="2"/>
                  <a:cs typeface="Lucidasans" pitchFamily="2"/>
                </a:rPr>
              </a:br>
              <a:r>
                <a:rPr lang="en-US" sz="1800" b="1" i="0" u="none" strike="noStrike" baseline="0" dirty="0">
                  <a:ln>
                    <a:noFill/>
                  </a:ln>
                  <a:solidFill>
                    <a:srgbClr val="C00000"/>
                  </a:solidFill>
                  <a:latin typeface="Courier New" pitchFamily="18"/>
                  <a:ea typeface="Gothic" pitchFamily="2"/>
                  <a:cs typeface="Lucidasans" pitchFamily="2"/>
                </a:rPr>
                <a:t>then </a:t>
              </a:r>
              <a:r>
                <a:rPr lang="en-US" sz="1800" b="1" i="0" u="sng" strike="noStrike" baseline="0" dirty="0">
                  <a:ln>
                    <a:noFill/>
                  </a:ln>
                  <a:solidFill>
                    <a:srgbClr val="C00000"/>
                  </a:solidFill>
                  <a:latin typeface="Courier New" pitchFamily="18"/>
                  <a:ea typeface="Gothic" pitchFamily="2"/>
                  <a:cs typeface="Lucidasans" pitchFamily="2"/>
                </a:rPr>
                <a:t>outlook = sunny and humidity = high</a:t>
              </a:r>
            </a:p>
          </p:txBody>
        </p:sp>
        <p:sp>
          <p:nvSpPr>
            <p:cNvPr id="7" name="Straight Connector 11"/>
            <p:cNvSpPr/>
            <p:nvPr/>
          </p:nvSpPr>
          <p:spPr>
            <a:xfrm>
              <a:off x="1260000" y="3780000"/>
              <a:ext cx="6248520" cy="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 name="Straight Connector 12"/>
            <p:cNvSpPr/>
            <p:nvPr/>
          </p:nvSpPr>
          <p:spPr>
            <a:xfrm>
              <a:off x="1260000" y="5959440"/>
              <a:ext cx="6248520" cy="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 name="Straight Connector 13"/>
            <p:cNvSpPr/>
            <p:nvPr/>
          </p:nvSpPr>
          <p:spPr>
            <a:xfrm>
              <a:off x="1260000" y="3780000"/>
              <a:ext cx="0" cy="217944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0" name="Straight Connector 14"/>
            <p:cNvSpPr/>
            <p:nvPr/>
          </p:nvSpPr>
          <p:spPr>
            <a:xfrm>
              <a:off x="7508520" y="3780000"/>
              <a:ext cx="0" cy="217944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Tipos de atributos</a:t>
            </a:r>
            <a:endParaRPr lang="es-ES" dirty="0"/>
          </a:p>
        </p:txBody>
      </p:sp>
      <p:sp>
        <p:nvSpPr>
          <p:cNvPr id="3" name="2 Marcador de contenido"/>
          <p:cNvSpPr>
            <a:spLocks noGrp="1"/>
          </p:cNvSpPr>
          <p:nvPr>
            <p:ph idx="1"/>
          </p:nvPr>
        </p:nvSpPr>
        <p:spPr>
          <a:xfrm>
            <a:off x="457200" y="1285860"/>
            <a:ext cx="8229600" cy="5143536"/>
          </a:xfrm>
        </p:spPr>
        <p:txBody>
          <a:bodyPr>
            <a:normAutofit/>
          </a:bodyPr>
          <a:lstStyle/>
          <a:p>
            <a:r>
              <a:rPr lang="es-AR" sz="2000" dirty="0" smtClean="0"/>
              <a:t>El </a:t>
            </a:r>
            <a:r>
              <a:rPr lang="es-AR" sz="2000" dirty="0" err="1" smtClean="0"/>
              <a:t>dataset</a:t>
            </a:r>
            <a:r>
              <a:rPr lang="es-AR" sz="2000" dirty="0" smtClean="0"/>
              <a:t> original tenia 36 (3x3x2x2) posibles combinaciones…</a:t>
            </a:r>
          </a:p>
          <a:p>
            <a:r>
              <a:rPr lang="es-AR" sz="2000" dirty="0" smtClean="0"/>
              <a:t>Temperatura, por ejemplo, tomaba los valores Hot, </a:t>
            </a:r>
            <a:r>
              <a:rPr lang="es-AR" sz="2000" dirty="0" err="1" smtClean="0"/>
              <a:t>Mild</a:t>
            </a:r>
            <a:r>
              <a:rPr lang="es-AR" sz="2000" dirty="0" smtClean="0"/>
              <a:t> o </a:t>
            </a:r>
            <a:r>
              <a:rPr lang="es-AR" sz="2000" dirty="0" err="1" smtClean="0"/>
              <a:t>Cool</a:t>
            </a:r>
            <a:r>
              <a:rPr lang="es-AR" sz="2000" dirty="0" smtClean="0"/>
              <a:t>…</a:t>
            </a:r>
            <a:endParaRPr lang="es-ES" sz="2000" dirty="0"/>
          </a:p>
        </p:txBody>
      </p:sp>
      <p:grpSp>
        <p:nvGrpSpPr>
          <p:cNvPr id="4" name="Group 3"/>
          <p:cNvGrpSpPr/>
          <p:nvPr/>
        </p:nvGrpSpPr>
        <p:grpSpPr>
          <a:xfrm>
            <a:off x="839879" y="2357430"/>
            <a:ext cx="7620121" cy="2009520"/>
            <a:chOff x="839879" y="1800000"/>
            <a:chExt cx="7620121" cy="2009520"/>
          </a:xfrm>
          <a:solidFill>
            <a:schemeClr val="bg1"/>
          </a:solidFill>
        </p:grpSpPr>
        <p:sp>
          <p:nvSpPr>
            <p:cNvPr id="5" name="Freeform 4"/>
            <p:cNvSpPr/>
            <p:nvPr/>
          </p:nvSpPr>
          <p:spPr>
            <a:xfrm>
              <a:off x="6935759" y="347472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6" name="Freeform 5"/>
            <p:cNvSpPr/>
            <p:nvPr/>
          </p:nvSpPr>
          <p:spPr>
            <a:xfrm>
              <a:off x="5411880" y="34747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7" name="Freeform 6"/>
            <p:cNvSpPr/>
            <p:nvPr/>
          </p:nvSpPr>
          <p:spPr>
            <a:xfrm>
              <a:off x="3888000" y="34747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8" name="Freeform 7"/>
            <p:cNvSpPr/>
            <p:nvPr/>
          </p:nvSpPr>
          <p:spPr>
            <a:xfrm>
              <a:off x="2363760" y="347472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9" name="Freeform 8"/>
            <p:cNvSpPr/>
            <p:nvPr/>
          </p:nvSpPr>
          <p:spPr>
            <a:xfrm>
              <a:off x="839879" y="347472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10" name="Freeform 9"/>
            <p:cNvSpPr/>
            <p:nvPr/>
          </p:nvSpPr>
          <p:spPr>
            <a:xfrm>
              <a:off x="6935759" y="3139559"/>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Yes</a:t>
              </a:r>
            </a:p>
          </p:txBody>
        </p:sp>
        <p:sp>
          <p:nvSpPr>
            <p:cNvPr id="11" name="Freeform 10"/>
            <p:cNvSpPr/>
            <p:nvPr/>
          </p:nvSpPr>
          <p:spPr>
            <a:xfrm>
              <a:off x="5411880" y="313955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False</a:t>
              </a:r>
            </a:p>
          </p:txBody>
        </p:sp>
        <p:sp>
          <p:nvSpPr>
            <p:cNvPr id="12" name="Freeform 11"/>
            <p:cNvSpPr/>
            <p:nvPr/>
          </p:nvSpPr>
          <p:spPr>
            <a:xfrm>
              <a:off x="3888000" y="313955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80</a:t>
              </a:r>
            </a:p>
          </p:txBody>
        </p:sp>
        <p:sp>
          <p:nvSpPr>
            <p:cNvPr id="13" name="Freeform 12"/>
            <p:cNvSpPr/>
            <p:nvPr/>
          </p:nvSpPr>
          <p:spPr>
            <a:xfrm>
              <a:off x="2363760" y="3139559"/>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75</a:t>
              </a:r>
            </a:p>
          </p:txBody>
        </p:sp>
        <p:sp>
          <p:nvSpPr>
            <p:cNvPr id="14" name="Freeform 13"/>
            <p:cNvSpPr/>
            <p:nvPr/>
          </p:nvSpPr>
          <p:spPr>
            <a:xfrm>
              <a:off x="839879" y="3139559"/>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Rainy</a:t>
              </a:r>
            </a:p>
          </p:txBody>
        </p:sp>
        <p:sp>
          <p:nvSpPr>
            <p:cNvPr id="15" name="Freeform 14"/>
            <p:cNvSpPr/>
            <p:nvPr/>
          </p:nvSpPr>
          <p:spPr>
            <a:xfrm>
              <a:off x="6935759" y="28047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Yes</a:t>
              </a:r>
            </a:p>
          </p:txBody>
        </p:sp>
        <p:sp>
          <p:nvSpPr>
            <p:cNvPr id="16" name="Freeform 15"/>
            <p:cNvSpPr/>
            <p:nvPr/>
          </p:nvSpPr>
          <p:spPr>
            <a:xfrm>
              <a:off x="5411880" y="28047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False</a:t>
              </a:r>
            </a:p>
          </p:txBody>
        </p:sp>
        <p:sp>
          <p:nvSpPr>
            <p:cNvPr id="17" name="Freeform 16"/>
            <p:cNvSpPr/>
            <p:nvPr/>
          </p:nvSpPr>
          <p:spPr>
            <a:xfrm>
              <a:off x="3888000" y="28047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86</a:t>
              </a:r>
            </a:p>
          </p:txBody>
        </p:sp>
        <p:sp>
          <p:nvSpPr>
            <p:cNvPr id="18" name="Freeform 17"/>
            <p:cNvSpPr/>
            <p:nvPr/>
          </p:nvSpPr>
          <p:spPr>
            <a:xfrm>
              <a:off x="2363760" y="28047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83</a:t>
              </a:r>
            </a:p>
          </p:txBody>
        </p:sp>
        <p:sp>
          <p:nvSpPr>
            <p:cNvPr id="19" name="Freeform 18"/>
            <p:cNvSpPr/>
            <p:nvPr/>
          </p:nvSpPr>
          <p:spPr>
            <a:xfrm>
              <a:off x="839879" y="28047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Overcast</a:t>
              </a:r>
            </a:p>
          </p:txBody>
        </p:sp>
        <p:sp>
          <p:nvSpPr>
            <p:cNvPr id="20" name="Freeform 19"/>
            <p:cNvSpPr/>
            <p:nvPr/>
          </p:nvSpPr>
          <p:spPr>
            <a:xfrm>
              <a:off x="6935759" y="24699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No</a:t>
              </a:r>
            </a:p>
          </p:txBody>
        </p:sp>
        <p:sp>
          <p:nvSpPr>
            <p:cNvPr id="21" name="Freeform 20"/>
            <p:cNvSpPr/>
            <p:nvPr/>
          </p:nvSpPr>
          <p:spPr>
            <a:xfrm>
              <a:off x="5411880" y="2469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True</a:t>
              </a:r>
            </a:p>
          </p:txBody>
        </p:sp>
        <p:sp>
          <p:nvSpPr>
            <p:cNvPr id="22" name="Freeform 21"/>
            <p:cNvSpPr/>
            <p:nvPr/>
          </p:nvSpPr>
          <p:spPr>
            <a:xfrm>
              <a:off x="3888000" y="2469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90</a:t>
              </a:r>
            </a:p>
          </p:txBody>
        </p:sp>
        <p:sp>
          <p:nvSpPr>
            <p:cNvPr id="23" name="Freeform 22"/>
            <p:cNvSpPr/>
            <p:nvPr/>
          </p:nvSpPr>
          <p:spPr>
            <a:xfrm>
              <a:off x="2363760" y="246996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80</a:t>
              </a:r>
            </a:p>
          </p:txBody>
        </p:sp>
        <p:sp>
          <p:nvSpPr>
            <p:cNvPr id="24" name="Freeform 23"/>
            <p:cNvSpPr/>
            <p:nvPr/>
          </p:nvSpPr>
          <p:spPr>
            <a:xfrm>
              <a:off x="839879" y="246996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Sunny</a:t>
              </a:r>
            </a:p>
          </p:txBody>
        </p:sp>
        <p:sp>
          <p:nvSpPr>
            <p:cNvPr id="25" name="Freeform 24"/>
            <p:cNvSpPr/>
            <p:nvPr/>
          </p:nvSpPr>
          <p:spPr>
            <a:xfrm>
              <a:off x="6935759" y="213480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No</a:t>
              </a:r>
            </a:p>
          </p:txBody>
        </p:sp>
        <p:sp>
          <p:nvSpPr>
            <p:cNvPr id="26" name="Freeform 25"/>
            <p:cNvSpPr/>
            <p:nvPr/>
          </p:nvSpPr>
          <p:spPr>
            <a:xfrm>
              <a:off x="5411880" y="21348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False</a:t>
              </a:r>
            </a:p>
          </p:txBody>
        </p:sp>
        <p:sp>
          <p:nvSpPr>
            <p:cNvPr id="27" name="Freeform 26"/>
            <p:cNvSpPr/>
            <p:nvPr/>
          </p:nvSpPr>
          <p:spPr>
            <a:xfrm>
              <a:off x="3888000" y="21348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85</a:t>
              </a:r>
            </a:p>
          </p:txBody>
        </p:sp>
        <p:sp>
          <p:nvSpPr>
            <p:cNvPr id="28" name="Freeform 27"/>
            <p:cNvSpPr/>
            <p:nvPr/>
          </p:nvSpPr>
          <p:spPr>
            <a:xfrm>
              <a:off x="2363760" y="2134800"/>
              <a:ext cx="15242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85</a:t>
              </a:r>
            </a:p>
          </p:txBody>
        </p:sp>
        <p:sp>
          <p:nvSpPr>
            <p:cNvPr id="29" name="Freeform 28"/>
            <p:cNvSpPr/>
            <p:nvPr/>
          </p:nvSpPr>
          <p:spPr>
            <a:xfrm>
              <a:off x="839879" y="2134800"/>
              <a:ext cx="15238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Sunny</a:t>
              </a:r>
            </a:p>
          </p:txBody>
        </p:sp>
        <p:sp>
          <p:nvSpPr>
            <p:cNvPr id="30" name="Freeform 29"/>
            <p:cNvSpPr/>
            <p:nvPr/>
          </p:nvSpPr>
          <p:spPr>
            <a:xfrm>
              <a:off x="6935759" y="180000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Play</a:t>
              </a:r>
            </a:p>
          </p:txBody>
        </p:sp>
        <p:sp>
          <p:nvSpPr>
            <p:cNvPr id="31" name="Freeform 30"/>
            <p:cNvSpPr/>
            <p:nvPr/>
          </p:nvSpPr>
          <p:spPr>
            <a:xfrm>
              <a:off x="5411880" y="18000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Windy</a:t>
              </a:r>
            </a:p>
          </p:txBody>
        </p:sp>
        <p:sp>
          <p:nvSpPr>
            <p:cNvPr id="32" name="Freeform 31"/>
            <p:cNvSpPr/>
            <p:nvPr/>
          </p:nvSpPr>
          <p:spPr>
            <a:xfrm>
              <a:off x="3888000" y="18000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Humidity</a:t>
              </a:r>
            </a:p>
          </p:txBody>
        </p:sp>
        <p:sp>
          <p:nvSpPr>
            <p:cNvPr id="33" name="Freeform 32"/>
            <p:cNvSpPr/>
            <p:nvPr/>
          </p:nvSpPr>
          <p:spPr>
            <a:xfrm>
              <a:off x="2363760" y="1800000"/>
              <a:ext cx="15242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Temperature</a:t>
              </a:r>
            </a:p>
          </p:txBody>
        </p:sp>
        <p:sp>
          <p:nvSpPr>
            <p:cNvPr id="34" name="Freeform 33"/>
            <p:cNvSpPr/>
            <p:nvPr/>
          </p:nvSpPr>
          <p:spPr>
            <a:xfrm>
              <a:off x="839879" y="1800000"/>
              <a:ext cx="15238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Outlook</a:t>
              </a:r>
            </a:p>
          </p:txBody>
        </p:sp>
        <p:sp>
          <p:nvSpPr>
            <p:cNvPr id="35" name="Straight Connector 34"/>
            <p:cNvSpPr/>
            <p:nvPr/>
          </p:nvSpPr>
          <p:spPr>
            <a:xfrm>
              <a:off x="839879" y="3809520"/>
              <a:ext cx="7620121" cy="0"/>
            </a:xfrm>
            <a:prstGeom prst="line">
              <a:avLst/>
            </a:prstGeom>
            <a:grpFill/>
            <a:ln w="12600">
              <a:solidFill>
                <a:schemeClr val="tx1"/>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6" name="Straight Connector 35"/>
            <p:cNvSpPr/>
            <p:nvPr/>
          </p:nvSpPr>
          <p:spPr>
            <a:xfrm>
              <a:off x="839879" y="1800000"/>
              <a:ext cx="0" cy="2009520"/>
            </a:xfrm>
            <a:prstGeom prst="line">
              <a:avLst/>
            </a:prstGeom>
            <a:grpFill/>
            <a:ln w="12600">
              <a:solidFill>
                <a:schemeClr val="tx1"/>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7" name="Straight Connector 36"/>
            <p:cNvSpPr/>
            <p:nvPr/>
          </p:nvSpPr>
          <p:spPr>
            <a:xfrm>
              <a:off x="8460000" y="1800000"/>
              <a:ext cx="0" cy="2009520"/>
            </a:xfrm>
            <a:prstGeom prst="line">
              <a:avLst/>
            </a:prstGeom>
            <a:grpFill/>
            <a:ln w="12600">
              <a:solidFill>
                <a:schemeClr val="tx1"/>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8" name="Straight Connector 37"/>
            <p:cNvSpPr/>
            <p:nvPr/>
          </p:nvSpPr>
          <p:spPr>
            <a:xfrm>
              <a:off x="839879" y="2134800"/>
              <a:ext cx="7620121" cy="0"/>
            </a:xfrm>
            <a:prstGeom prst="line">
              <a:avLst/>
            </a:prstGeom>
            <a:grpFill/>
            <a:ln w="12600">
              <a:solidFill>
                <a:schemeClr val="tx1"/>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9" name="Straight Connector 38"/>
            <p:cNvSpPr/>
            <p:nvPr/>
          </p:nvSpPr>
          <p:spPr>
            <a:xfrm>
              <a:off x="839879" y="1800000"/>
              <a:ext cx="7620121" cy="0"/>
            </a:xfrm>
            <a:prstGeom prst="line">
              <a:avLst/>
            </a:prstGeom>
            <a:grpFill/>
            <a:ln w="12600">
              <a:solidFill>
                <a:schemeClr val="tx1"/>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grpSp>
        <p:nvGrpSpPr>
          <p:cNvPr id="40" name="Group 39"/>
          <p:cNvGrpSpPr/>
          <p:nvPr/>
        </p:nvGrpSpPr>
        <p:grpSpPr>
          <a:xfrm>
            <a:off x="839879" y="4697430"/>
            <a:ext cx="7620121" cy="1685880"/>
            <a:chOff x="839879" y="4140000"/>
            <a:chExt cx="7620121" cy="1685880"/>
          </a:xfrm>
          <a:solidFill>
            <a:schemeClr val="bg1"/>
          </a:solidFill>
        </p:grpSpPr>
        <p:sp>
          <p:nvSpPr>
            <p:cNvPr id="41" name="Freeform 40"/>
            <p:cNvSpPr/>
            <p:nvPr/>
          </p:nvSpPr>
          <p:spPr>
            <a:xfrm>
              <a:off x="839879" y="4140000"/>
              <a:ext cx="7620120" cy="16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C00000"/>
                  </a:solidFill>
                  <a:latin typeface="Courier New" pitchFamily="18"/>
                  <a:ea typeface="Gothic" pitchFamily="2"/>
                  <a:cs typeface="Lucidasans" pitchFamily="2"/>
                </a:rPr>
                <a:t>If outlook = sunny and humidity &gt; 83 then play = no</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C00000"/>
                  </a:solidFill>
                  <a:latin typeface="Courier New" pitchFamily="18"/>
                  <a:ea typeface="Gothic" pitchFamily="2"/>
                  <a:cs typeface="Lucidasans" pitchFamily="2"/>
                </a:rPr>
                <a:t>If outlook = rainy and windy = true then play = no</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C00000"/>
                  </a:solidFill>
                  <a:latin typeface="Courier New" pitchFamily="18"/>
                  <a:ea typeface="Gothic" pitchFamily="2"/>
                  <a:cs typeface="Lucidasans" pitchFamily="2"/>
                </a:rPr>
                <a:t>If outlook = overcast then play = yes</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C00000"/>
                  </a:solidFill>
                  <a:latin typeface="Courier New" pitchFamily="18"/>
                  <a:ea typeface="Gothic" pitchFamily="2"/>
                  <a:cs typeface="Lucidasans" pitchFamily="2"/>
                </a:rPr>
                <a:t>If humidity &lt; 85 then play = yes</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C00000"/>
                  </a:solidFill>
                  <a:latin typeface="Courier New" pitchFamily="18"/>
                  <a:ea typeface="Gothic" pitchFamily="2"/>
                  <a:cs typeface="Lucidasans" pitchFamily="2"/>
                </a:rPr>
                <a:t>If none of the above then play = yes</a:t>
              </a:r>
            </a:p>
          </p:txBody>
        </p:sp>
        <p:sp>
          <p:nvSpPr>
            <p:cNvPr id="42" name="Straight Connector 41"/>
            <p:cNvSpPr/>
            <p:nvPr/>
          </p:nvSpPr>
          <p:spPr>
            <a:xfrm>
              <a:off x="839879" y="4140000"/>
              <a:ext cx="7620121" cy="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43" name="Straight Connector 42"/>
            <p:cNvSpPr/>
            <p:nvPr/>
          </p:nvSpPr>
          <p:spPr>
            <a:xfrm>
              <a:off x="839879" y="5825880"/>
              <a:ext cx="7620121" cy="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44" name="Straight Connector 43"/>
            <p:cNvSpPr/>
            <p:nvPr/>
          </p:nvSpPr>
          <p:spPr>
            <a:xfrm>
              <a:off x="839879" y="4140000"/>
              <a:ext cx="0" cy="168588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45" name="Straight Connector 44"/>
            <p:cNvSpPr/>
            <p:nvPr/>
          </p:nvSpPr>
          <p:spPr>
            <a:xfrm>
              <a:off x="8460000" y="4140000"/>
              <a:ext cx="0" cy="168588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“Lentes de contacto”</a:t>
            </a:r>
            <a:endParaRPr lang="es-ES" dirty="0"/>
          </a:p>
        </p:txBody>
      </p:sp>
      <p:grpSp>
        <p:nvGrpSpPr>
          <p:cNvPr id="4" name="Group 2"/>
          <p:cNvGrpSpPr>
            <a:grpSpLocks noGrp="1"/>
          </p:cNvGrpSpPr>
          <p:nvPr/>
        </p:nvGrpSpPr>
        <p:grpSpPr>
          <a:xfrm>
            <a:off x="242918" y="1428736"/>
            <a:ext cx="8686800" cy="5000660"/>
            <a:chOff x="180000" y="900000"/>
            <a:chExt cx="8820000" cy="5572080"/>
          </a:xfrm>
          <a:solidFill>
            <a:schemeClr val="bg1"/>
          </a:solidFill>
        </p:grpSpPr>
        <p:sp>
          <p:nvSpPr>
            <p:cNvPr id="5" name="Freeform 3"/>
            <p:cNvSpPr/>
            <p:nvPr/>
          </p:nvSpPr>
          <p:spPr>
            <a:xfrm>
              <a:off x="7176960" y="432900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6" name="Freeform 4"/>
            <p:cNvSpPr/>
            <p:nvPr/>
          </p:nvSpPr>
          <p:spPr>
            <a:xfrm>
              <a:off x="5353560" y="432900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7" name="Freeform 5"/>
            <p:cNvSpPr/>
            <p:nvPr/>
          </p:nvSpPr>
          <p:spPr>
            <a:xfrm>
              <a:off x="3816720" y="432900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8" name="Freeform 6"/>
            <p:cNvSpPr/>
            <p:nvPr/>
          </p:nvSpPr>
          <p:spPr>
            <a:xfrm>
              <a:off x="1801080" y="432900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9" name="Freeform 7"/>
            <p:cNvSpPr/>
            <p:nvPr/>
          </p:nvSpPr>
          <p:spPr>
            <a:xfrm>
              <a:off x="180000" y="432900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Pre-presbyopic</a:t>
              </a:r>
            </a:p>
          </p:txBody>
        </p:sp>
        <p:sp>
          <p:nvSpPr>
            <p:cNvPr id="10" name="Freeform 8"/>
            <p:cNvSpPr/>
            <p:nvPr/>
          </p:nvSpPr>
          <p:spPr>
            <a:xfrm>
              <a:off x="7176960" y="454320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11" name="Freeform 9"/>
            <p:cNvSpPr/>
            <p:nvPr/>
          </p:nvSpPr>
          <p:spPr>
            <a:xfrm>
              <a:off x="5353560" y="454320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12" name="Freeform 10"/>
            <p:cNvSpPr/>
            <p:nvPr/>
          </p:nvSpPr>
          <p:spPr>
            <a:xfrm>
              <a:off x="3816720" y="454320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13" name="Freeform 11"/>
            <p:cNvSpPr/>
            <p:nvPr/>
          </p:nvSpPr>
          <p:spPr>
            <a:xfrm>
              <a:off x="1801080" y="454320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14" name="Freeform 12"/>
            <p:cNvSpPr/>
            <p:nvPr/>
          </p:nvSpPr>
          <p:spPr>
            <a:xfrm>
              <a:off x="180000" y="454320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Pre-presbyopic</a:t>
              </a:r>
            </a:p>
          </p:txBody>
        </p:sp>
        <p:sp>
          <p:nvSpPr>
            <p:cNvPr id="15" name="Freeform 13"/>
            <p:cNvSpPr/>
            <p:nvPr/>
          </p:nvSpPr>
          <p:spPr>
            <a:xfrm>
              <a:off x="7176960" y="475776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16" name="Freeform 14"/>
            <p:cNvSpPr/>
            <p:nvPr/>
          </p:nvSpPr>
          <p:spPr>
            <a:xfrm>
              <a:off x="5353560" y="475776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17" name="Freeform 15"/>
            <p:cNvSpPr/>
            <p:nvPr/>
          </p:nvSpPr>
          <p:spPr>
            <a:xfrm>
              <a:off x="3816720" y="475776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18" name="Freeform 16"/>
            <p:cNvSpPr/>
            <p:nvPr/>
          </p:nvSpPr>
          <p:spPr>
            <a:xfrm>
              <a:off x="1801080" y="475776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19" name="Freeform 17"/>
            <p:cNvSpPr/>
            <p:nvPr/>
          </p:nvSpPr>
          <p:spPr>
            <a:xfrm>
              <a:off x="180000" y="475776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Presbyopic</a:t>
              </a:r>
            </a:p>
          </p:txBody>
        </p:sp>
        <p:sp>
          <p:nvSpPr>
            <p:cNvPr id="20" name="Freeform 18"/>
            <p:cNvSpPr/>
            <p:nvPr/>
          </p:nvSpPr>
          <p:spPr>
            <a:xfrm>
              <a:off x="7176960" y="497196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21" name="Freeform 19"/>
            <p:cNvSpPr/>
            <p:nvPr/>
          </p:nvSpPr>
          <p:spPr>
            <a:xfrm>
              <a:off x="5353560" y="497196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22" name="Freeform 20"/>
            <p:cNvSpPr/>
            <p:nvPr/>
          </p:nvSpPr>
          <p:spPr>
            <a:xfrm>
              <a:off x="3816720" y="497196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23" name="Freeform 21"/>
            <p:cNvSpPr/>
            <p:nvPr/>
          </p:nvSpPr>
          <p:spPr>
            <a:xfrm>
              <a:off x="1801080" y="497196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24" name="Freeform 22"/>
            <p:cNvSpPr/>
            <p:nvPr/>
          </p:nvSpPr>
          <p:spPr>
            <a:xfrm>
              <a:off x="180000" y="497196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Presbyopic</a:t>
              </a:r>
            </a:p>
          </p:txBody>
        </p:sp>
        <p:sp>
          <p:nvSpPr>
            <p:cNvPr id="25" name="Freeform 23"/>
            <p:cNvSpPr/>
            <p:nvPr/>
          </p:nvSpPr>
          <p:spPr>
            <a:xfrm>
              <a:off x="7176960" y="518616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26" name="Freeform 24"/>
            <p:cNvSpPr/>
            <p:nvPr/>
          </p:nvSpPr>
          <p:spPr>
            <a:xfrm>
              <a:off x="5353560" y="518616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27" name="Freeform 25"/>
            <p:cNvSpPr/>
            <p:nvPr/>
          </p:nvSpPr>
          <p:spPr>
            <a:xfrm>
              <a:off x="3816720" y="518616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28" name="Freeform 26"/>
            <p:cNvSpPr/>
            <p:nvPr/>
          </p:nvSpPr>
          <p:spPr>
            <a:xfrm>
              <a:off x="1801080" y="518616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29" name="Freeform 27"/>
            <p:cNvSpPr/>
            <p:nvPr/>
          </p:nvSpPr>
          <p:spPr>
            <a:xfrm>
              <a:off x="180000" y="518616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Presbyopic</a:t>
              </a:r>
            </a:p>
          </p:txBody>
        </p:sp>
        <p:sp>
          <p:nvSpPr>
            <p:cNvPr id="30" name="Freeform 28"/>
            <p:cNvSpPr/>
            <p:nvPr/>
          </p:nvSpPr>
          <p:spPr>
            <a:xfrm>
              <a:off x="7176960" y="540072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Hard</a:t>
              </a:r>
            </a:p>
          </p:txBody>
        </p:sp>
        <p:sp>
          <p:nvSpPr>
            <p:cNvPr id="31" name="Freeform 29"/>
            <p:cNvSpPr/>
            <p:nvPr/>
          </p:nvSpPr>
          <p:spPr>
            <a:xfrm>
              <a:off x="5353560" y="540072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32" name="Freeform 30"/>
            <p:cNvSpPr/>
            <p:nvPr/>
          </p:nvSpPr>
          <p:spPr>
            <a:xfrm>
              <a:off x="3816720" y="540072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33" name="Freeform 31"/>
            <p:cNvSpPr/>
            <p:nvPr/>
          </p:nvSpPr>
          <p:spPr>
            <a:xfrm>
              <a:off x="1801080" y="540072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34" name="Freeform 32"/>
            <p:cNvSpPr/>
            <p:nvPr/>
          </p:nvSpPr>
          <p:spPr>
            <a:xfrm>
              <a:off x="180000" y="540072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Presbyopic</a:t>
              </a:r>
            </a:p>
          </p:txBody>
        </p:sp>
        <p:sp>
          <p:nvSpPr>
            <p:cNvPr id="35" name="Freeform 33"/>
            <p:cNvSpPr/>
            <p:nvPr/>
          </p:nvSpPr>
          <p:spPr>
            <a:xfrm>
              <a:off x="7176960" y="561492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36" name="Freeform 34"/>
            <p:cNvSpPr/>
            <p:nvPr/>
          </p:nvSpPr>
          <p:spPr>
            <a:xfrm>
              <a:off x="5353560" y="561492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37" name="Freeform 35"/>
            <p:cNvSpPr/>
            <p:nvPr/>
          </p:nvSpPr>
          <p:spPr>
            <a:xfrm>
              <a:off x="3816720" y="561492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38" name="Freeform 36"/>
            <p:cNvSpPr/>
            <p:nvPr/>
          </p:nvSpPr>
          <p:spPr>
            <a:xfrm>
              <a:off x="1801080" y="561492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39" name="Freeform 37"/>
            <p:cNvSpPr/>
            <p:nvPr/>
          </p:nvSpPr>
          <p:spPr>
            <a:xfrm>
              <a:off x="180000" y="561492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Presbyopic</a:t>
              </a:r>
            </a:p>
          </p:txBody>
        </p:sp>
        <p:sp>
          <p:nvSpPr>
            <p:cNvPr id="40" name="Freeform 38"/>
            <p:cNvSpPr/>
            <p:nvPr/>
          </p:nvSpPr>
          <p:spPr>
            <a:xfrm>
              <a:off x="7176960" y="582912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Soft</a:t>
              </a:r>
            </a:p>
          </p:txBody>
        </p:sp>
        <p:sp>
          <p:nvSpPr>
            <p:cNvPr id="41" name="Freeform 39"/>
            <p:cNvSpPr/>
            <p:nvPr/>
          </p:nvSpPr>
          <p:spPr>
            <a:xfrm>
              <a:off x="5353560" y="582912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42" name="Freeform 40"/>
            <p:cNvSpPr/>
            <p:nvPr/>
          </p:nvSpPr>
          <p:spPr>
            <a:xfrm>
              <a:off x="3816720" y="582912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43" name="Freeform 41"/>
            <p:cNvSpPr/>
            <p:nvPr/>
          </p:nvSpPr>
          <p:spPr>
            <a:xfrm>
              <a:off x="1801080" y="582912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44" name="Freeform 42"/>
            <p:cNvSpPr/>
            <p:nvPr/>
          </p:nvSpPr>
          <p:spPr>
            <a:xfrm>
              <a:off x="180000" y="582912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Presbyopic</a:t>
              </a:r>
            </a:p>
          </p:txBody>
        </p:sp>
        <p:sp>
          <p:nvSpPr>
            <p:cNvPr id="45" name="Freeform 43"/>
            <p:cNvSpPr/>
            <p:nvPr/>
          </p:nvSpPr>
          <p:spPr>
            <a:xfrm>
              <a:off x="7176960" y="6043679"/>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46" name="Freeform 44"/>
            <p:cNvSpPr/>
            <p:nvPr/>
          </p:nvSpPr>
          <p:spPr>
            <a:xfrm>
              <a:off x="5353560" y="6043679"/>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47" name="Freeform 45"/>
            <p:cNvSpPr/>
            <p:nvPr/>
          </p:nvSpPr>
          <p:spPr>
            <a:xfrm>
              <a:off x="3816720" y="6043679"/>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48" name="Freeform 46"/>
            <p:cNvSpPr/>
            <p:nvPr/>
          </p:nvSpPr>
          <p:spPr>
            <a:xfrm>
              <a:off x="1801080" y="6043679"/>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49" name="Freeform 47"/>
            <p:cNvSpPr/>
            <p:nvPr/>
          </p:nvSpPr>
          <p:spPr>
            <a:xfrm>
              <a:off x="180000" y="6043679"/>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Presbyopic</a:t>
              </a:r>
            </a:p>
          </p:txBody>
        </p:sp>
        <p:sp>
          <p:nvSpPr>
            <p:cNvPr id="50" name="Freeform 48"/>
            <p:cNvSpPr/>
            <p:nvPr/>
          </p:nvSpPr>
          <p:spPr>
            <a:xfrm>
              <a:off x="7176960" y="625788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51" name="Freeform 49"/>
            <p:cNvSpPr/>
            <p:nvPr/>
          </p:nvSpPr>
          <p:spPr>
            <a:xfrm>
              <a:off x="5353560" y="625788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52" name="Freeform 50"/>
            <p:cNvSpPr/>
            <p:nvPr/>
          </p:nvSpPr>
          <p:spPr>
            <a:xfrm>
              <a:off x="3816720" y="625788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53" name="Freeform 51"/>
            <p:cNvSpPr/>
            <p:nvPr/>
          </p:nvSpPr>
          <p:spPr>
            <a:xfrm>
              <a:off x="1801080" y="625788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54" name="Freeform 52"/>
            <p:cNvSpPr/>
            <p:nvPr/>
          </p:nvSpPr>
          <p:spPr>
            <a:xfrm>
              <a:off x="180000" y="625788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Presbyopic</a:t>
              </a:r>
            </a:p>
          </p:txBody>
        </p:sp>
        <p:sp>
          <p:nvSpPr>
            <p:cNvPr id="55" name="Freeform 53"/>
            <p:cNvSpPr/>
            <p:nvPr/>
          </p:nvSpPr>
          <p:spPr>
            <a:xfrm>
              <a:off x="7176960" y="411480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Soft</a:t>
              </a:r>
            </a:p>
          </p:txBody>
        </p:sp>
        <p:sp>
          <p:nvSpPr>
            <p:cNvPr id="56" name="Freeform 54"/>
            <p:cNvSpPr/>
            <p:nvPr/>
          </p:nvSpPr>
          <p:spPr>
            <a:xfrm>
              <a:off x="5353560" y="411480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57" name="Freeform 55"/>
            <p:cNvSpPr/>
            <p:nvPr/>
          </p:nvSpPr>
          <p:spPr>
            <a:xfrm>
              <a:off x="3816720" y="411480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58" name="Freeform 56"/>
            <p:cNvSpPr/>
            <p:nvPr/>
          </p:nvSpPr>
          <p:spPr>
            <a:xfrm>
              <a:off x="1801080" y="411480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59" name="Freeform 57"/>
            <p:cNvSpPr/>
            <p:nvPr/>
          </p:nvSpPr>
          <p:spPr>
            <a:xfrm>
              <a:off x="180000" y="411480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Pre-presbyopic</a:t>
              </a:r>
            </a:p>
          </p:txBody>
        </p:sp>
        <p:sp>
          <p:nvSpPr>
            <p:cNvPr id="60" name="Freeform 58"/>
            <p:cNvSpPr/>
            <p:nvPr/>
          </p:nvSpPr>
          <p:spPr>
            <a:xfrm>
              <a:off x="7176960" y="390024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61" name="Freeform 59"/>
            <p:cNvSpPr/>
            <p:nvPr/>
          </p:nvSpPr>
          <p:spPr>
            <a:xfrm>
              <a:off x="5353560" y="390024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62" name="Freeform 60"/>
            <p:cNvSpPr/>
            <p:nvPr/>
          </p:nvSpPr>
          <p:spPr>
            <a:xfrm>
              <a:off x="3816720" y="390024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63" name="Freeform 61"/>
            <p:cNvSpPr/>
            <p:nvPr/>
          </p:nvSpPr>
          <p:spPr>
            <a:xfrm>
              <a:off x="1801080" y="390024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64" name="Freeform 62"/>
            <p:cNvSpPr/>
            <p:nvPr/>
          </p:nvSpPr>
          <p:spPr>
            <a:xfrm>
              <a:off x="180000" y="390024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Pre-presbyopic</a:t>
              </a:r>
            </a:p>
          </p:txBody>
        </p:sp>
        <p:sp>
          <p:nvSpPr>
            <p:cNvPr id="65" name="Freeform 63"/>
            <p:cNvSpPr/>
            <p:nvPr/>
          </p:nvSpPr>
          <p:spPr>
            <a:xfrm>
              <a:off x="7176960" y="3686039"/>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Hard</a:t>
              </a:r>
            </a:p>
          </p:txBody>
        </p:sp>
        <p:sp>
          <p:nvSpPr>
            <p:cNvPr id="66" name="Freeform 64"/>
            <p:cNvSpPr/>
            <p:nvPr/>
          </p:nvSpPr>
          <p:spPr>
            <a:xfrm>
              <a:off x="5353560" y="3686039"/>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67" name="Freeform 65"/>
            <p:cNvSpPr/>
            <p:nvPr/>
          </p:nvSpPr>
          <p:spPr>
            <a:xfrm>
              <a:off x="3816720" y="3686039"/>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68" name="Freeform 66"/>
            <p:cNvSpPr/>
            <p:nvPr/>
          </p:nvSpPr>
          <p:spPr>
            <a:xfrm>
              <a:off x="1801080" y="3686039"/>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69" name="Freeform 67"/>
            <p:cNvSpPr/>
            <p:nvPr/>
          </p:nvSpPr>
          <p:spPr>
            <a:xfrm>
              <a:off x="180000" y="3686039"/>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Pre-presbyopic</a:t>
              </a:r>
            </a:p>
          </p:txBody>
        </p:sp>
        <p:sp>
          <p:nvSpPr>
            <p:cNvPr id="70" name="Freeform 68"/>
            <p:cNvSpPr/>
            <p:nvPr/>
          </p:nvSpPr>
          <p:spPr>
            <a:xfrm>
              <a:off x="7176960" y="3471839"/>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71" name="Freeform 69"/>
            <p:cNvSpPr/>
            <p:nvPr/>
          </p:nvSpPr>
          <p:spPr>
            <a:xfrm>
              <a:off x="5353560" y="3471839"/>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72" name="Freeform 70"/>
            <p:cNvSpPr/>
            <p:nvPr/>
          </p:nvSpPr>
          <p:spPr>
            <a:xfrm>
              <a:off x="3816720" y="3471839"/>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73" name="Freeform 71"/>
            <p:cNvSpPr/>
            <p:nvPr/>
          </p:nvSpPr>
          <p:spPr>
            <a:xfrm>
              <a:off x="1801080" y="3471839"/>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74" name="Freeform 72"/>
            <p:cNvSpPr/>
            <p:nvPr/>
          </p:nvSpPr>
          <p:spPr>
            <a:xfrm>
              <a:off x="180000" y="3471839"/>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Pre-presbyopic</a:t>
              </a:r>
            </a:p>
          </p:txBody>
        </p:sp>
        <p:sp>
          <p:nvSpPr>
            <p:cNvPr id="75" name="Freeform 73"/>
            <p:cNvSpPr/>
            <p:nvPr/>
          </p:nvSpPr>
          <p:spPr>
            <a:xfrm>
              <a:off x="7176960" y="3257279"/>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Soft</a:t>
              </a:r>
            </a:p>
          </p:txBody>
        </p:sp>
        <p:sp>
          <p:nvSpPr>
            <p:cNvPr id="76" name="Freeform 74"/>
            <p:cNvSpPr/>
            <p:nvPr/>
          </p:nvSpPr>
          <p:spPr>
            <a:xfrm>
              <a:off x="5353560" y="3257279"/>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77" name="Freeform 75"/>
            <p:cNvSpPr/>
            <p:nvPr/>
          </p:nvSpPr>
          <p:spPr>
            <a:xfrm>
              <a:off x="3816720" y="3257279"/>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78" name="Freeform 76"/>
            <p:cNvSpPr/>
            <p:nvPr/>
          </p:nvSpPr>
          <p:spPr>
            <a:xfrm>
              <a:off x="1801080" y="3257279"/>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79" name="Freeform 77"/>
            <p:cNvSpPr/>
            <p:nvPr/>
          </p:nvSpPr>
          <p:spPr>
            <a:xfrm>
              <a:off x="180000" y="3257279"/>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Pre-presbyopic</a:t>
              </a:r>
            </a:p>
          </p:txBody>
        </p:sp>
        <p:sp>
          <p:nvSpPr>
            <p:cNvPr id="80" name="Freeform 78"/>
            <p:cNvSpPr/>
            <p:nvPr/>
          </p:nvSpPr>
          <p:spPr>
            <a:xfrm>
              <a:off x="7176960" y="304308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81" name="Freeform 79"/>
            <p:cNvSpPr/>
            <p:nvPr/>
          </p:nvSpPr>
          <p:spPr>
            <a:xfrm>
              <a:off x="5353560" y="304308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82" name="Freeform 80"/>
            <p:cNvSpPr/>
            <p:nvPr/>
          </p:nvSpPr>
          <p:spPr>
            <a:xfrm>
              <a:off x="3816720" y="304308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83" name="Freeform 81"/>
            <p:cNvSpPr/>
            <p:nvPr/>
          </p:nvSpPr>
          <p:spPr>
            <a:xfrm>
              <a:off x="1801080" y="304308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84" name="Freeform 82"/>
            <p:cNvSpPr/>
            <p:nvPr/>
          </p:nvSpPr>
          <p:spPr>
            <a:xfrm>
              <a:off x="180000" y="304308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Pre-presbyopic</a:t>
              </a:r>
            </a:p>
          </p:txBody>
        </p:sp>
        <p:sp>
          <p:nvSpPr>
            <p:cNvPr id="85" name="Freeform 83"/>
            <p:cNvSpPr/>
            <p:nvPr/>
          </p:nvSpPr>
          <p:spPr>
            <a:xfrm>
              <a:off x="7176960" y="282888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hard</a:t>
              </a:r>
            </a:p>
          </p:txBody>
        </p:sp>
        <p:sp>
          <p:nvSpPr>
            <p:cNvPr id="86" name="Freeform 84"/>
            <p:cNvSpPr/>
            <p:nvPr/>
          </p:nvSpPr>
          <p:spPr>
            <a:xfrm>
              <a:off x="5353560" y="282888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87" name="Freeform 85"/>
            <p:cNvSpPr/>
            <p:nvPr/>
          </p:nvSpPr>
          <p:spPr>
            <a:xfrm>
              <a:off x="3816720" y="282888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88" name="Freeform 86"/>
            <p:cNvSpPr/>
            <p:nvPr/>
          </p:nvSpPr>
          <p:spPr>
            <a:xfrm>
              <a:off x="1801080" y="282888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89" name="Freeform 87"/>
            <p:cNvSpPr/>
            <p:nvPr/>
          </p:nvSpPr>
          <p:spPr>
            <a:xfrm>
              <a:off x="180000" y="282888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Young</a:t>
              </a:r>
            </a:p>
          </p:txBody>
        </p:sp>
        <p:sp>
          <p:nvSpPr>
            <p:cNvPr id="90" name="Freeform 88"/>
            <p:cNvSpPr/>
            <p:nvPr/>
          </p:nvSpPr>
          <p:spPr>
            <a:xfrm>
              <a:off x="7176960" y="261468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91" name="Freeform 89"/>
            <p:cNvSpPr/>
            <p:nvPr/>
          </p:nvSpPr>
          <p:spPr>
            <a:xfrm>
              <a:off x="5353560" y="261468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92" name="Freeform 90"/>
            <p:cNvSpPr/>
            <p:nvPr/>
          </p:nvSpPr>
          <p:spPr>
            <a:xfrm>
              <a:off x="3816720" y="261468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93" name="Freeform 91"/>
            <p:cNvSpPr/>
            <p:nvPr/>
          </p:nvSpPr>
          <p:spPr>
            <a:xfrm>
              <a:off x="1801080" y="261468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94" name="Freeform 92"/>
            <p:cNvSpPr/>
            <p:nvPr/>
          </p:nvSpPr>
          <p:spPr>
            <a:xfrm>
              <a:off x="180000" y="261468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Young</a:t>
              </a:r>
            </a:p>
          </p:txBody>
        </p:sp>
        <p:sp>
          <p:nvSpPr>
            <p:cNvPr id="95" name="Freeform 93"/>
            <p:cNvSpPr/>
            <p:nvPr/>
          </p:nvSpPr>
          <p:spPr>
            <a:xfrm>
              <a:off x="7176960" y="2400119"/>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Soft</a:t>
              </a:r>
            </a:p>
          </p:txBody>
        </p:sp>
        <p:sp>
          <p:nvSpPr>
            <p:cNvPr id="96" name="Freeform 94"/>
            <p:cNvSpPr/>
            <p:nvPr/>
          </p:nvSpPr>
          <p:spPr>
            <a:xfrm>
              <a:off x="5353560" y="2400119"/>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97" name="Freeform 95"/>
            <p:cNvSpPr/>
            <p:nvPr/>
          </p:nvSpPr>
          <p:spPr>
            <a:xfrm>
              <a:off x="3816720" y="2400119"/>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98" name="Freeform 96"/>
            <p:cNvSpPr/>
            <p:nvPr/>
          </p:nvSpPr>
          <p:spPr>
            <a:xfrm>
              <a:off x="1801080" y="2400119"/>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99" name="Freeform 97"/>
            <p:cNvSpPr/>
            <p:nvPr/>
          </p:nvSpPr>
          <p:spPr>
            <a:xfrm>
              <a:off x="180000" y="2400119"/>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Young</a:t>
              </a:r>
            </a:p>
          </p:txBody>
        </p:sp>
        <p:sp>
          <p:nvSpPr>
            <p:cNvPr id="100" name="Freeform 98"/>
            <p:cNvSpPr/>
            <p:nvPr/>
          </p:nvSpPr>
          <p:spPr>
            <a:xfrm>
              <a:off x="7176960" y="218592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101" name="Freeform 99"/>
            <p:cNvSpPr/>
            <p:nvPr/>
          </p:nvSpPr>
          <p:spPr>
            <a:xfrm>
              <a:off x="5353560" y="218592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102" name="Freeform 100"/>
            <p:cNvSpPr/>
            <p:nvPr/>
          </p:nvSpPr>
          <p:spPr>
            <a:xfrm>
              <a:off x="3816720" y="218592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103" name="Freeform 101"/>
            <p:cNvSpPr/>
            <p:nvPr/>
          </p:nvSpPr>
          <p:spPr>
            <a:xfrm>
              <a:off x="1801080" y="218592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Hypermetrope</a:t>
              </a:r>
            </a:p>
          </p:txBody>
        </p:sp>
        <p:sp>
          <p:nvSpPr>
            <p:cNvPr id="104" name="Freeform 102"/>
            <p:cNvSpPr/>
            <p:nvPr/>
          </p:nvSpPr>
          <p:spPr>
            <a:xfrm>
              <a:off x="180000" y="218592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Young</a:t>
              </a:r>
            </a:p>
          </p:txBody>
        </p:sp>
        <p:sp>
          <p:nvSpPr>
            <p:cNvPr id="105" name="Freeform 103"/>
            <p:cNvSpPr/>
            <p:nvPr/>
          </p:nvSpPr>
          <p:spPr>
            <a:xfrm>
              <a:off x="7176960" y="197172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Hard</a:t>
              </a:r>
            </a:p>
          </p:txBody>
        </p:sp>
        <p:sp>
          <p:nvSpPr>
            <p:cNvPr id="106" name="Freeform 104"/>
            <p:cNvSpPr/>
            <p:nvPr/>
          </p:nvSpPr>
          <p:spPr>
            <a:xfrm>
              <a:off x="5353560" y="197172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107" name="Freeform 105"/>
            <p:cNvSpPr/>
            <p:nvPr/>
          </p:nvSpPr>
          <p:spPr>
            <a:xfrm>
              <a:off x="3816720" y="197172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108" name="Freeform 106"/>
            <p:cNvSpPr/>
            <p:nvPr/>
          </p:nvSpPr>
          <p:spPr>
            <a:xfrm>
              <a:off x="1801080" y="197172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109" name="Freeform 107"/>
            <p:cNvSpPr/>
            <p:nvPr/>
          </p:nvSpPr>
          <p:spPr>
            <a:xfrm>
              <a:off x="180000" y="197172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Young</a:t>
              </a:r>
            </a:p>
          </p:txBody>
        </p:sp>
        <p:sp>
          <p:nvSpPr>
            <p:cNvPr id="110" name="Freeform 108"/>
            <p:cNvSpPr/>
            <p:nvPr/>
          </p:nvSpPr>
          <p:spPr>
            <a:xfrm>
              <a:off x="7176960" y="1757160"/>
              <a:ext cx="182303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111" name="Freeform 109"/>
            <p:cNvSpPr/>
            <p:nvPr/>
          </p:nvSpPr>
          <p:spPr>
            <a:xfrm>
              <a:off x="5353560" y="1757160"/>
              <a:ext cx="1823399"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Reduced</a:t>
              </a:r>
            </a:p>
          </p:txBody>
        </p:sp>
        <p:sp>
          <p:nvSpPr>
            <p:cNvPr id="112" name="Freeform 110"/>
            <p:cNvSpPr/>
            <p:nvPr/>
          </p:nvSpPr>
          <p:spPr>
            <a:xfrm>
              <a:off x="3816720" y="1757160"/>
              <a:ext cx="15368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113" name="Freeform 111"/>
            <p:cNvSpPr/>
            <p:nvPr/>
          </p:nvSpPr>
          <p:spPr>
            <a:xfrm>
              <a:off x="1801080" y="1757160"/>
              <a:ext cx="201564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114" name="Freeform 112"/>
            <p:cNvSpPr/>
            <p:nvPr/>
          </p:nvSpPr>
          <p:spPr>
            <a:xfrm>
              <a:off x="180000" y="1757160"/>
              <a:ext cx="162108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Young</a:t>
              </a:r>
            </a:p>
          </p:txBody>
        </p:sp>
        <p:sp>
          <p:nvSpPr>
            <p:cNvPr id="115" name="Freeform 113"/>
            <p:cNvSpPr/>
            <p:nvPr/>
          </p:nvSpPr>
          <p:spPr>
            <a:xfrm>
              <a:off x="7176960" y="154296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Soft</a:t>
              </a:r>
            </a:p>
          </p:txBody>
        </p:sp>
        <p:sp>
          <p:nvSpPr>
            <p:cNvPr id="116" name="Freeform 114"/>
            <p:cNvSpPr/>
            <p:nvPr/>
          </p:nvSpPr>
          <p:spPr>
            <a:xfrm>
              <a:off x="5353560" y="154296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Normal</a:t>
              </a:r>
            </a:p>
          </p:txBody>
        </p:sp>
        <p:sp>
          <p:nvSpPr>
            <p:cNvPr id="117" name="Freeform 115"/>
            <p:cNvSpPr/>
            <p:nvPr/>
          </p:nvSpPr>
          <p:spPr>
            <a:xfrm>
              <a:off x="3816720" y="154296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118" name="Freeform 116"/>
            <p:cNvSpPr/>
            <p:nvPr/>
          </p:nvSpPr>
          <p:spPr>
            <a:xfrm>
              <a:off x="1801080" y="154296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119" name="Freeform 117"/>
            <p:cNvSpPr/>
            <p:nvPr/>
          </p:nvSpPr>
          <p:spPr>
            <a:xfrm>
              <a:off x="180000" y="154296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Young</a:t>
              </a:r>
            </a:p>
          </p:txBody>
        </p:sp>
        <p:sp>
          <p:nvSpPr>
            <p:cNvPr id="120" name="Freeform 118"/>
            <p:cNvSpPr/>
            <p:nvPr/>
          </p:nvSpPr>
          <p:spPr>
            <a:xfrm>
              <a:off x="7176960" y="1328760"/>
              <a:ext cx="182303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121" name="Freeform 119"/>
            <p:cNvSpPr/>
            <p:nvPr/>
          </p:nvSpPr>
          <p:spPr>
            <a:xfrm>
              <a:off x="5353560" y="1328760"/>
              <a:ext cx="1823399"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C00000"/>
                  </a:solidFill>
                  <a:latin typeface="Tahoma" pitchFamily="18"/>
                  <a:ea typeface="Gothic" pitchFamily="2"/>
                  <a:cs typeface="Lucidasans" pitchFamily="2"/>
                </a:rPr>
                <a:t>Reduced</a:t>
              </a:r>
            </a:p>
          </p:txBody>
        </p:sp>
        <p:sp>
          <p:nvSpPr>
            <p:cNvPr id="122" name="Freeform 120"/>
            <p:cNvSpPr/>
            <p:nvPr/>
          </p:nvSpPr>
          <p:spPr>
            <a:xfrm>
              <a:off x="3816720" y="1328760"/>
              <a:ext cx="15368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123" name="Freeform 121"/>
            <p:cNvSpPr/>
            <p:nvPr/>
          </p:nvSpPr>
          <p:spPr>
            <a:xfrm>
              <a:off x="1801080" y="1328760"/>
              <a:ext cx="201564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Myope</a:t>
              </a:r>
            </a:p>
          </p:txBody>
        </p:sp>
        <p:sp>
          <p:nvSpPr>
            <p:cNvPr id="124" name="Freeform 122"/>
            <p:cNvSpPr/>
            <p:nvPr/>
          </p:nvSpPr>
          <p:spPr>
            <a:xfrm>
              <a:off x="180000" y="1328760"/>
              <a:ext cx="162108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Young</a:t>
              </a:r>
            </a:p>
          </p:txBody>
        </p:sp>
        <p:sp>
          <p:nvSpPr>
            <p:cNvPr id="125" name="Freeform 123"/>
            <p:cNvSpPr/>
            <p:nvPr/>
          </p:nvSpPr>
          <p:spPr>
            <a:xfrm>
              <a:off x="7176960" y="900000"/>
              <a:ext cx="1823039"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i="0" u="none" strike="noStrike" baseline="0" dirty="0">
                  <a:ln>
                    <a:noFill/>
                  </a:ln>
                  <a:solidFill>
                    <a:srgbClr val="C00000"/>
                  </a:solidFill>
                  <a:latin typeface="Tahoma" pitchFamily="18"/>
                  <a:ea typeface="Gothic" pitchFamily="2"/>
                  <a:cs typeface="Lucidasans" pitchFamily="2"/>
                </a:rPr>
                <a:t>Recommended lenses</a:t>
              </a:r>
            </a:p>
          </p:txBody>
        </p:sp>
        <p:sp>
          <p:nvSpPr>
            <p:cNvPr id="126" name="Freeform 124"/>
            <p:cNvSpPr/>
            <p:nvPr/>
          </p:nvSpPr>
          <p:spPr>
            <a:xfrm>
              <a:off x="5353560" y="900000"/>
              <a:ext cx="1839583"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C00000"/>
                  </a:solidFill>
                  <a:latin typeface="Tahoma" pitchFamily="18"/>
                  <a:ea typeface="Gothic" pitchFamily="2"/>
                  <a:cs typeface="Lucidasans" pitchFamily="2"/>
                </a:rPr>
                <a:t>Tear production rate</a:t>
              </a:r>
            </a:p>
          </p:txBody>
        </p:sp>
        <p:sp>
          <p:nvSpPr>
            <p:cNvPr id="127" name="Freeform 125"/>
            <p:cNvSpPr/>
            <p:nvPr/>
          </p:nvSpPr>
          <p:spPr>
            <a:xfrm>
              <a:off x="3816720" y="900000"/>
              <a:ext cx="1536840"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Astigmatism</a:t>
              </a:r>
            </a:p>
          </p:txBody>
        </p:sp>
        <p:sp>
          <p:nvSpPr>
            <p:cNvPr id="128" name="Freeform 126"/>
            <p:cNvSpPr/>
            <p:nvPr/>
          </p:nvSpPr>
          <p:spPr>
            <a:xfrm>
              <a:off x="1680606" y="900000"/>
              <a:ext cx="2143765"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C00000"/>
                  </a:solidFill>
                  <a:latin typeface="Tahoma" pitchFamily="18"/>
                  <a:ea typeface="Gothic" pitchFamily="2"/>
                  <a:cs typeface="Lucidasans" pitchFamily="2"/>
                </a:rPr>
                <a:t>Spectacle prescription</a:t>
              </a:r>
            </a:p>
          </p:txBody>
        </p:sp>
        <p:sp>
          <p:nvSpPr>
            <p:cNvPr id="129" name="Freeform 127"/>
            <p:cNvSpPr/>
            <p:nvPr/>
          </p:nvSpPr>
          <p:spPr>
            <a:xfrm>
              <a:off x="180000" y="900000"/>
              <a:ext cx="1621080" cy="428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ctr"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Age</a:t>
              </a:r>
            </a:p>
          </p:txBody>
        </p:sp>
        <p:sp>
          <p:nvSpPr>
            <p:cNvPr id="130" name="Straight Connector 128"/>
            <p:cNvSpPr/>
            <p:nvPr/>
          </p:nvSpPr>
          <p:spPr>
            <a:xfrm>
              <a:off x="180000" y="6472079"/>
              <a:ext cx="8820000" cy="0"/>
            </a:xfrm>
            <a:prstGeom prst="line">
              <a:avLst/>
            </a:prstGeom>
            <a:grpFill/>
            <a:ln w="12600">
              <a:solidFill>
                <a:schemeClr val="tx1"/>
              </a:solidFill>
              <a:prstDash val="solid"/>
              <a:miter/>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31" name="Straight Connector 129"/>
            <p:cNvSpPr/>
            <p:nvPr/>
          </p:nvSpPr>
          <p:spPr>
            <a:xfrm>
              <a:off x="180000" y="900000"/>
              <a:ext cx="0" cy="5572079"/>
            </a:xfrm>
            <a:prstGeom prst="line">
              <a:avLst/>
            </a:prstGeom>
            <a:grpFill/>
            <a:ln w="12600">
              <a:solidFill>
                <a:schemeClr val="tx1"/>
              </a:solidFill>
              <a:prstDash val="solid"/>
              <a:miter/>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32" name="Straight Connector 130"/>
            <p:cNvSpPr/>
            <p:nvPr/>
          </p:nvSpPr>
          <p:spPr>
            <a:xfrm>
              <a:off x="9000000" y="900000"/>
              <a:ext cx="0" cy="5572079"/>
            </a:xfrm>
            <a:prstGeom prst="line">
              <a:avLst/>
            </a:prstGeom>
            <a:grpFill/>
            <a:ln w="12600">
              <a:solidFill>
                <a:schemeClr val="tx1"/>
              </a:solidFill>
              <a:prstDash val="solid"/>
              <a:miter/>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33" name="Straight Connector 131"/>
            <p:cNvSpPr/>
            <p:nvPr/>
          </p:nvSpPr>
          <p:spPr>
            <a:xfrm>
              <a:off x="180000" y="1328760"/>
              <a:ext cx="8820000" cy="0"/>
            </a:xfrm>
            <a:prstGeom prst="line">
              <a:avLst/>
            </a:prstGeom>
            <a:grpFill/>
            <a:ln w="12600">
              <a:solidFill>
                <a:schemeClr val="tx1"/>
              </a:solidFill>
              <a:prstDash val="solid"/>
              <a:miter/>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34" name="Straight Connector 132"/>
            <p:cNvSpPr/>
            <p:nvPr/>
          </p:nvSpPr>
          <p:spPr>
            <a:xfrm>
              <a:off x="180000" y="900000"/>
              <a:ext cx="8820000" cy="0"/>
            </a:xfrm>
            <a:prstGeom prst="line">
              <a:avLst/>
            </a:prstGeom>
            <a:grpFill/>
            <a:ln w="12600">
              <a:solidFill>
                <a:schemeClr val="tx1"/>
              </a:solidFill>
              <a:prstDash val="solid"/>
              <a:miter/>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1414"/>
            <a:ext cx="8229600" cy="1071570"/>
          </a:xfrm>
        </p:spPr>
        <p:txBody>
          <a:bodyPr>
            <a:normAutofit fontScale="90000"/>
          </a:bodyPr>
          <a:lstStyle/>
          <a:p>
            <a:r>
              <a:rPr lang="es-AR" dirty="0" smtClean="0"/>
              <a:t>Un juego completo de reglas correctas</a:t>
            </a:r>
            <a:endParaRPr lang="es-ES" dirty="0"/>
          </a:p>
        </p:txBody>
      </p:sp>
      <p:grpSp>
        <p:nvGrpSpPr>
          <p:cNvPr id="266" name="Group 2"/>
          <p:cNvGrpSpPr/>
          <p:nvPr/>
        </p:nvGrpSpPr>
        <p:grpSpPr>
          <a:xfrm>
            <a:off x="839879" y="1260000"/>
            <a:ext cx="7620121" cy="4573440"/>
            <a:chOff x="839879" y="1260000"/>
            <a:chExt cx="7620121" cy="4573440"/>
          </a:xfrm>
        </p:grpSpPr>
        <p:sp>
          <p:nvSpPr>
            <p:cNvPr id="267" name="Freeform 3"/>
            <p:cNvSpPr/>
            <p:nvPr/>
          </p:nvSpPr>
          <p:spPr>
            <a:xfrm>
              <a:off x="839879" y="1260000"/>
              <a:ext cx="7620120" cy="4573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2"/>
            </a:solidFill>
            <a:ln>
              <a:noFill/>
              <a:prstDash val="solid"/>
            </a:ln>
          </p:spPr>
          <p:txBody>
            <a:bodyPr vert="horz" wrap="square" lIns="90000" tIns="46800" rIns="90000" bIns="46800" anchor="t" anchorCtr="0" compatLnSpc="0">
              <a:noAutofit/>
            </a:bodyPr>
            <a:lstStyle/>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C00000"/>
                  </a:solidFill>
                  <a:latin typeface="Courier New" pitchFamily="18"/>
                  <a:ea typeface="Gothic" pitchFamily="2"/>
                  <a:cs typeface="Lucidasans" pitchFamily="2"/>
                </a:rPr>
                <a:t>If tear production rate = reduced then recommendation = none</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C00000"/>
                  </a:solidFill>
                  <a:latin typeface="Courier New" pitchFamily="18"/>
                  <a:ea typeface="Gothic" pitchFamily="2"/>
                  <a:cs typeface="Lucidasans" pitchFamily="2"/>
                </a:rPr>
                <a:t>If age = young and astigmatic = no</a:t>
              </a:r>
              <a:br>
                <a:rPr lang="en-US" sz="1500" b="1" i="0" u="none" strike="noStrike" baseline="0" dirty="0">
                  <a:ln>
                    <a:noFill/>
                  </a:ln>
                  <a:solidFill>
                    <a:srgbClr val="C00000"/>
                  </a:solidFill>
                  <a:latin typeface="Courier New" pitchFamily="18"/>
                  <a:ea typeface="Gothic" pitchFamily="2"/>
                  <a:cs typeface="Lucidasans" pitchFamily="2"/>
                </a:rPr>
              </a:br>
              <a:r>
                <a:rPr lang="en-US" sz="1500" b="1" i="0" u="none" strike="noStrike" baseline="0" dirty="0">
                  <a:ln>
                    <a:noFill/>
                  </a:ln>
                  <a:solidFill>
                    <a:srgbClr val="C00000"/>
                  </a:solidFill>
                  <a:latin typeface="Courier New" pitchFamily="18"/>
                  <a:ea typeface="Gothic" pitchFamily="2"/>
                  <a:cs typeface="Lucidasans" pitchFamily="2"/>
                </a:rPr>
                <a:t>and tear production rate = normal then recommendation = soft</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C00000"/>
                  </a:solidFill>
                  <a:latin typeface="Courier New" pitchFamily="18"/>
                  <a:ea typeface="Gothic" pitchFamily="2"/>
                  <a:cs typeface="Lucidasans" pitchFamily="2"/>
                </a:rPr>
                <a:t>If age = pre-</a:t>
              </a:r>
              <a:r>
                <a:rPr lang="en-US" sz="1500" b="1" i="0" u="none" strike="noStrike" baseline="0" dirty="0" err="1">
                  <a:ln>
                    <a:noFill/>
                  </a:ln>
                  <a:solidFill>
                    <a:srgbClr val="C00000"/>
                  </a:solidFill>
                  <a:latin typeface="Courier New" pitchFamily="18"/>
                  <a:ea typeface="Gothic" pitchFamily="2"/>
                  <a:cs typeface="Lucidasans" pitchFamily="2"/>
                </a:rPr>
                <a:t>presbyopic</a:t>
              </a:r>
              <a:r>
                <a:rPr lang="en-US" sz="1500" b="1" i="0" u="none" strike="noStrike" baseline="0" dirty="0">
                  <a:ln>
                    <a:noFill/>
                  </a:ln>
                  <a:solidFill>
                    <a:srgbClr val="C00000"/>
                  </a:solidFill>
                  <a:latin typeface="Courier New" pitchFamily="18"/>
                  <a:ea typeface="Gothic" pitchFamily="2"/>
                  <a:cs typeface="Lucidasans" pitchFamily="2"/>
                </a:rPr>
                <a:t> and astigmatic = no</a:t>
              </a:r>
              <a:br>
                <a:rPr lang="en-US" sz="1500" b="1" i="0" u="none" strike="noStrike" baseline="0" dirty="0">
                  <a:ln>
                    <a:noFill/>
                  </a:ln>
                  <a:solidFill>
                    <a:srgbClr val="C00000"/>
                  </a:solidFill>
                  <a:latin typeface="Courier New" pitchFamily="18"/>
                  <a:ea typeface="Gothic" pitchFamily="2"/>
                  <a:cs typeface="Lucidasans" pitchFamily="2"/>
                </a:rPr>
              </a:br>
              <a:r>
                <a:rPr lang="en-US" sz="1500" b="1" i="0" u="none" strike="noStrike" baseline="0" dirty="0">
                  <a:ln>
                    <a:noFill/>
                  </a:ln>
                  <a:solidFill>
                    <a:srgbClr val="C00000"/>
                  </a:solidFill>
                  <a:latin typeface="Courier New" pitchFamily="18"/>
                  <a:ea typeface="Gothic" pitchFamily="2"/>
                  <a:cs typeface="Lucidasans" pitchFamily="2"/>
                </a:rPr>
                <a:t>and tear production rate = normal then recommendation = soft</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C00000"/>
                  </a:solidFill>
                  <a:latin typeface="Courier New" pitchFamily="18"/>
                  <a:ea typeface="Gothic" pitchFamily="2"/>
                  <a:cs typeface="Lucidasans" pitchFamily="2"/>
                </a:rPr>
                <a:t>If age = </a:t>
              </a:r>
              <a:r>
                <a:rPr lang="en-US" sz="1500" b="1" i="0" u="none" strike="noStrike" baseline="0" dirty="0" err="1">
                  <a:ln>
                    <a:noFill/>
                  </a:ln>
                  <a:solidFill>
                    <a:srgbClr val="C00000"/>
                  </a:solidFill>
                  <a:latin typeface="Courier New" pitchFamily="18"/>
                  <a:ea typeface="Gothic" pitchFamily="2"/>
                  <a:cs typeface="Lucidasans" pitchFamily="2"/>
                </a:rPr>
                <a:t>presbyopic</a:t>
              </a:r>
              <a:r>
                <a:rPr lang="en-US" sz="1500" b="1" i="0" u="none" strike="noStrike" baseline="0" dirty="0">
                  <a:ln>
                    <a:noFill/>
                  </a:ln>
                  <a:solidFill>
                    <a:srgbClr val="C00000"/>
                  </a:solidFill>
                  <a:latin typeface="Courier New" pitchFamily="18"/>
                  <a:ea typeface="Gothic" pitchFamily="2"/>
                  <a:cs typeface="Lucidasans" pitchFamily="2"/>
                </a:rPr>
                <a:t> and spectacle prescription = </a:t>
              </a:r>
              <a:r>
                <a:rPr lang="en-US" sz="1500" b="1" i="0" u="none" strike="noStrike" baseline="0" dirty="0" err="1">
                  <a:ln>
                    <a:noFill/>
                  </a:ln>
                  <a:solidFill>
                    <a:srgbClr val="C00000"/>
                  </a:solidFill>
                  <a:latin typeface="Courier New" pitchFamily="18"/>
                  <a:ea typeface="Gothic" pitchFamily="2"/>
                  <a:cs typeface="Lucidasans" pitchFamily="2"/>
                </a:rPr>
                <a:t>myope</a:t>
              </a:r>
              <a:r>
                <a:rPr lang="en-US" sz="1500" b="1" i="0" u="none" strike="noStrike" baseline="0" dirty="0">
                  <a:ln>
                    <a:noFill/>
                  </a:ln>
                  <a:solidFill>
                    <a:srgbClr val="C00000"/>
                  </a:solidFill>
                  <a:latin typeface="Courier New" pitchFamily="18"/>
                  <a:ea typeface="Gothic" pitchFamily="2"/>
                  <a:cs typeface="Lucidasans" pitchFamily="2"/>
                </a:rPr>
                <a:t/>
              </a:r>
              <a:br>
                <a:rPr lang="en-US" sz="1500" b="1" i="0" u="none" strike="noStrike" baseline="0" dirty="0">
                  <a:ln>
                    <a:noFill/>
                  </a:ln>
                  <a:solidFill>
                    <a:srgbClr val="C00000"/>
                  </a:solidFill>
                  <a:latin typeface="Courier New" pitchFamily="18"/>
                  <a:ea typeface="Gothic" pitchFamily="2"/>
                  <a:cs typeface="Lucidasans" pitchFamily="2"/>
                </a:rPr>
              </a:br>
              <a:r>
                <a:rPr lang="en-US" sz="1500" b="1" i="0" u="none" strike="noStrike" baseline="0" dirty="0">
                  <a:ln>
                    <a:noFill/>
                  </a:ln>
                  <a:solidFill>
                    <a:srgbClr val="C00000"/>
                  </a:solidFill>
                  <a:latin typeface="Courier New" pitchFamily="18"/>
                  <a:ea typeface="Gothic" pitchFamily="2"/>
                  <a:cs typeface="Lucidasans" pitchFamily="2"/>
                </a:rPr>
                <a:t>and astigmatic = no  then recommendation = none</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C00000"/>
                  </a:solidFill>
                  <a:latin typeface="Courier New" pitchFamily="18"/>
                  <a:ea typeface="Gothic" pitchFamily="2"/>
                  <a:cs typeface="Lucidasans" pitchFamily="2"/>
                </a:rPr>
                <a:t>If spectacle prescription = </a:t>
              </a:r>
              <a:r>
                <a:rPr lang="en-US" sz="1500" b="1" i="0" u="none" strike="noStrike" baseline="0" dirty="0" err="1">
                  <a:ln>
                    <a:noFill/>
                  </a:ln>
                  <a:solidFill>
                    <a:srgbClr val="C00000"/>
                  </a:solidFill>
                  <a:latin typeface="Courier New" pitchFamily="18"/>
                  <a:ea typeface="Gothic" pitchFamily="2"/>
                  <a:cs typeface="Lucidasans" pitchFamily="2"/>
                </a:rPr>
                <a:t>hypermetrope</a:t>
              </a:r>
              <a:r>
                <a:rPr lang="en-US" sz="1500" b="1" i="0" u="none" strike="noStrike" baseline="0" dirty="0">
                  <a:ln>
                    <a:noFill/>
                  </a:ln>
                  <a:solidFill>
                    <a:srgbClr val="C00000"/>
                  </a:solidFill>
                  <a:latin typeface="Courier New" pitchFamily="18"/>
                  <a:ea typeface="Gothic" pitchFamily="2"/>
                  <a:cs typeface="Lucidasans" pitchFamily="2"/>
                </a:rPr>
                <a:t> and astigmatic = no</a:t>
              </a:r>
              <a:br>
                <a:rPr lang="en-US" sz="1500" b="1" i="0" u="none" strike="noStrike" baseline="0" dirty="0">
                  <a:ln>
                    <a:noFill/>
                  </a:ln>
                  <a:solidFill>
                    <a:srgbClr val="C00000"/>
                  </a:solidFill>
                  <a:latin typeface="Courier New" pitchFamily="18"/>
                  <a:ea typeface="Gothic" pitchFamily="2"/>
                  <a:cs typeface="Lucidasans" pitchFamily="2"/>
                </a:rPr>
              </a:br>
              <a:r>
                <a:rPr lang="en-US" sz="1500" b="1" i="0" u="none" strike="noStrike" baseline="0" dirty="0">
                  <a:ln>
                    <a:noFill/>
                  </a:ln>
                  <a:solidFill>
                    <a:srgbClr val="C00000"/>
                  </a:solidFill>
                  <a:latin typeface="Courier New" pitchFamily="18"/>
                  <a:ea typeface="Gothic" pitchFamily="2"/>
                  <a:cs typeface="Lucidasans" pitchFamily="2"/>
                </a:rPr>
                <a:t>and tear production rate = normal then recommendation = soft</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C00000"/>
                  </a:solidFill>
                  <a:latin typeface="Courier New" pitchFamily="18"/>
                  <a:ea typeface="Gothic" pitchFamily="2"/>
                  <a:cs typeface="Lucidasans" pitchFamily="2"/>
                </a:rPr>
                <a:t>If spectacle prescription = </a:t>
              </a:r>
              <a:r>
                <a:rPr lang="en-US" sz="1500" b="1" i="0" u="none" strike="noStrike" baseline="0" dirty="0" err="1">
                  <a:ln>
                    <a:noFill/>
                  </a:ln>
                  <a:solidFill>
                    <a:srgbClr val="C00000"/>
                  </a:solidFill>
                  <a:latin typeface="Courier New" pitchFamily="18"/>
                  <a:ea typeface="Gothic" pitchFamily="2"/>
                  <a:cs typeface="Lucidasans" pitchFamily="2"/>
                </a:rPr>
                <a:t>myope</a:t>
              </a:r>
              <a:r>
                <a:rPr lang="en-US" sz="1500" b="1" i="0" u="none" strike="noStrike" baseline="0" dirty="0">
                  <a:ln>
                    <a:noFill/>
                  </a:ln>
                  <a:solidFill>
                    <a:srgbClr val="C00000"/>
                  </a:solidFill>
                  <a:latin typeface="Courier New" pitchFamily="18"/>
                  <a:ea typeface="Gothic" pitchFamily="2"/>
                  <a:cs typeface="Lucidasans" pitchFamily="2"/>
                </a:rPr>
                <a:t> and astigmatic = yes</a:t>
              </a:r>
              <a:br>
                <a:rPr lang="en-US" sz="1500" b="1" i="0" u="none" strike="noStrike" baseline="0" dirty="0">
                  <a:ln>
                    <a:noFill/>
                  </a:ln>
                  <a:solidFill>
                    <a:srgbClr val="C00000"/>
                  </a:solidFill>
                  <a:latin typeface="Courier New" pitchFamily="18"/>
                  <a:ea typeface="Gothic" pitchFamily="2"/>
                  <a:cs typeface="Lucidasans" pitchFamily="2"/>
                </a:rPr>
              </a:br>
              <a:r>
                <a:rPr lang="en-US" sz="1500" b="1" i="0" u="none" strike="noStrike" baseline="0" dirty="0">
                  <a:ln>
                    <a:noFill/>
                  </a:ln>
                  <a:solidFill>
                    <a:srgbClr val="C00000"/>
                  </a:solidFill>
                  <a:latin typeface="Courier New" pitchFamily="18"/>
                  <a:ea typeface="Gothic" pitchFamily="2"/>
                  <a:cs typeface="Lucidasans" pitchFamily="2"/>
                </a:rPr>
                <a:t>and tear production rate = normal then recommendation = hard</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C00000"/>
                  </a:solidFill>
                  <a:latin typeface="Courier New" pitchFamily="18"/>
                  <a:ea typeface="Gothic" pitchFamily="2"/>
                  <a:cs typeface="Lucidasans" pitchFamily="2"/>
                </a:rPr>
                <a:t>If age young and astigmatic = yes </a:t>
              </a:r>
              <a:br>
                <a:rPr lang="en-US" sz="1500" b="1" i="0" u="none" strike="noStrike" baseline="0" dirty="0">
                  <a:ln>
                    <a:noFill/>
                  </a:ln>
                  <a:solidFill>
                    <a:srgbClr val="C00000"/>
                  </a:solidFill>
                  <a:latin typeface="Courier New" pitchFamily="18"/>
                  <a:ea typeface="Gothic" pitchFamily="2"/>
                  <a:cs typeface="Lucidasans" pitchFamily="2"/>
                </a:rPr>
              </a:br>
              <a:r>
                <a:rPr lang="en-US" sz="1500" b="1" i="0" u="none" strike="noStrike" baseline="0" dirty="0">
                  <a:ln>
                    <a:noFill/>
                  </a:ln>
                  <a:solidFill>
                    <a:srgbClr val="C00000"/>
                  </a:solidFill>
                  <a:latin typeface="Courier New" pitchFamily="18"/>
                  <a:ea typeface="Gothic" pitchFamily="2"/>
                  <a:cs typeface="Lucidasans" pitchFamily="2"/>
                </a:rPr>
                <a:t>and tear production rate = normal then recommendation = hard</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C00000"/>
                  </a:solidFill>
                  <a:latin typeface="Courier New" pitchFamily="18"/>
                  <a:ea typeface="Gothic" pitchFamily="2"/>
                  <a:cs typeface="Lucidasans" pitchFamily="2"/>
                </a:rPr>
                <a:t>If age = pre-</a:t>
              </a:r>
              <a:r>
                <a:rPr lang="en-US" sz="1500" b="1" i="0" u="none" strike="noStrike" baseline="0" dirty="0" err="1">
                  <a:ln>
                    <a:noFill/>
                  </a:ln>
                  <a:solidFill>
                    <a:srgbClr val="C00000"/>
                  </a:solidFill>
                  <a:latin typeface="Courier New" pitchFamily="18"/>
                  <a:ea typeface="Gothic" pitchFamily="2"/>
                  <a:cs typeface="Lucidasans" pitchFamily="2"/>
                </a:rPr>
                <a:t>presbyopic</a:t>
              </a:r>
              <a:r>
                <a:rPr lang="en-US" sz="1500" b="1" i="0" u="none" strike="noStrike" baseline="0" dirty="0">
                  <a:ln>
                    <a:noFill/>
                  </a:ln>
                  <a:solidFill>
                    <a:srgbClr val="C00000"/>
                  </a:solidFill>
                  <a:latin typeface="Courier New" pitchFamily="18"/>
                  <a:ea typeface="Gothic" pitchFamily="2"/>
                  <a:cs typeface="Lucidasans" pitchFamily="2"/>
                </a:rPr>
                <a:t/>
              </a:r>
              <a:br>
                <a:rPr lang="en-US" sz="1500" b="1" i="0" u="none" strike="noStrike" baseline="0" dirty="0">
                  <a:ln>
                    <a:noFill/>
                  </a:ln>
                  <a:solidFill>
                    <a:srgbClr val="C00000"/>
                  </a:solidFill>
                  <a:latin typeface="Courier New" pitchFamily="18"/>
                  <a:ea typeface="Gothic" pitchFamily="2"/>
                  <a:cs typeface="Lucidasans" pitchFamily="2"/>
                </a:rPr>
              </a:br>
              <a:r>
                <a:rPr lang="en-US" sz="1500" b="1" i="0" u="none" strike="noStrike" baseline="0" dirty="0">
                  <a:ln>
                    <a:noFill/>
                  </a:ln>
                  <a:solidFill>
                    <a:srgbClr val="C00000"/>
                  </a:solidFill>
                  <a:latin typeface="Courier New" pitchFamily="18"/>
                  <a:ea typeface="Gothic" pitchFamily="2"/>
                  <a:cs typeface="Lucidasans" pitchFamily="2"/>
                </a:rPr>
                <a:t>and spectacle prescription = </a:t>
              </a:r>
              <a:r>
                <a:rPr lang="en-US" sz="1500" b="1" i="0" u="none" strike="noStrike" baseline="0" dirty="0" err="1">
                  <a:ln>
                    <a:noFill/>
                  </a:ln>
                  <a:solidFill>
                    <a:srgbClr val="C00000"/>
                  </a:solidFill>
                  <a:latin typeface="Courier New" pitchFamily="18"/>
                  <a:ea typeface="Gothic" pitchFamily="2"/>
                  <a:cs typeface="Lucidasans" pitchFamily="2"/>
                </a:rPr>
                <a:t>hypermetrope</a:t>
              </a:r>
              <a:r>
                <a:rPr lang="en-US" sz="1500" b="1" i="0" u="none" strike="noStrike" baseline="0" dirty="0">
                  <a:ln>
                    <a:noFill/>
                  </a:ln>
                  <a:solidFill>
                    <a:srgbClr val="C00000"/>
                  </a:solidFill>
                  <a:latin typeface="Courier New" pitchFamily="18"/>
                  <a:ea typeface="Gothic" pitchFamily="2"/>
                  <a:cs typeface="Lucidasans" pitchFamily="2"/>
                </a:rPr>
                <a:t/>
              </a:r>
              <a:br>
                <a:rPr lang="en-US" sz="1500" b="1" i="0" u="none" strike="noStrike" baseline="0" dirty="0">
                  <a:ln>
                    <a:noFill/>
                  </a:ln>
                  <a:solidFill>
                    <a:srgbClr val="C00000"/>
                  </a:solidFill>
                  <a:latin typeface="Courier New" pitchFamily="18"/>
                  <a:ea typeface="Gothic" pitchFamily="2"/>
                  <a:cs typeface="Lucidasans" pitchFamily="2"/>
                </a:rPr>
              </a:br>
              <a:r>
                <a:rPr lang="en-US" sz="1500" b="1" i="0" u="none" strike="noStrike" baseline="0" dirty="0">
                  <a:ln>
                    <a:noFill/>
                  </a:ln>
                  <a:solidFill>
                    <a:srgbClr val="C00000"/>
                  </a:solidFill>
                  <a:latin typeface="Courier New" pitchFamily="18"/>
                  <a:ea typeface="Gothic" pitchFamily="2"/>
                  <a:cs typeface="Lucidasans" pitchFamily="2"/>
                </a:rPr>
                <a:t>and astigmatic = yes then recommendation = none</a:t>
              </a:r>
            </a:p>
            <a:p>
              <a:pPr marL="385560" marR="0" lvl="0" indent="-385560" algn="l" rtl="0" hangingPunct="0">
                <a:lnSpc>
                  <a:spcPct val="100000"/>
                </a:lnSpc>
                <a:spcBef>
                  <a:spcPts val="374"/>
                </a:spcBef>
                <a:spcAft>
                  <a:spcPts val="0"/>
                </a:spcAft>
                <a:buNone/>
                <a:tabLst>
                  <a:tab pos="385560" algn="l"/>
                  <a:tab pos="1299960" algn="l"/>
                  <a:tab pos="2214360" algn="l"/>
                  <a:tab pos="3128759" algn="l"/>
                  <a:tab pos="4043160" algn="l"/>
                  <a:tab pos="4957560" algn="l"/>
                  <a:tab pos="5871959" algn="l"/>
                  <a:tab pos="6786359" algn="l"/>
                  <a:tab pos="7700760" algn="l"/>
                  <a:tab pos="8615160" algn="l"/>
                  <a:tab pos="9529560" algn="l"/>
                  <a:tab pos="10443960" algn="l"/>
                </a:tabLst>
              </a:pPr>
              <a:r>
                <a:rPr lang="en-US" sz="1500" b="1" i="0" u="none" strike="noStrike" baseline="0" dirty="0">
                  <a:ln>
                    <a:noFill/>
                  </a:ln>
                  <a:solidFill>
                    <a:srgbClr val="C00000"/>
                  </a:solidFill>
                  <a:latin typeface="Courier New" pitchFamily="18"/>
                  <a:ea typeface="Gothic" pitchFamily="2"/>
                  <a:cs typeface="Lucidasans" pitchFamily="2"/>
                </a:rPr>
                <a:t>If age = </a:t>
              </a:r>
              <a:r>
                <a:rPr lang="en-US" sz="1500" b="1" i="0" u="none" strike="noStrike" baseline="0" dirty="0" err="1">
                  <a:ln>
                    <a:noFill/>
                  </a:ln>
                  <a:solidFill>
                    <a:srgbClr val="C00000"/>
                  </a:solidFill>
                  <a:latin typeface="Courier New" pitchFamily="18"/>
                  <a:ea typeface="Gothic" pitchFamily="2"/>
                  <a:cs typeface="Lucidasans" pitchFamily="2"/>
                </a:rPr>
                <a:t>presbyopic</a:t>
              </a:r>
              <a:r>
                <a:rPr lang="en-US" sz="1500" b="1" i="0" u="none" strike="noStrike" baseline="0" dirty="0">
                  <a:ln>
                    <a:noFill/>
                  </a:ln>
                  <a:solidFill>
                    <a:srgbClr val="C00000"/>
                  </a:solidFill>
                  <a:latin typeface="Courier New" pitchFamily="18"/>
                  <a:ea typeface="Gothic" pitchFamily="2"/>
                  <a:cs typeface="Lucidasans" pitchFamily="2"/>
                </a:rPr>
                <a:t> and spectacle prescription = </a:t>
              </a:r>
              <a:r>
                <a:rPr lang="en-US" sz="1500" b="1" i="0" u="none" strike="noStrike" baseline="0" dirty="0" err="1">
                  <a:ln>
                    <a:noFill/>
                  </a:ln>
                  <a:solidFill>
                    <a:srgbClr val="C00000"/>
                  </a:solidFill>
                  <a:latin typeface="Courier New" pitchFamily="18"/>
                  <a:ea typeface="Gothic" pitchFamily="2"/>
                  <a:cs typeface="Lucidasans" pitchFamily="2"/>
                </a:rPr>
                <a:t>hypermetrope</a:t>
              </a:r>
              <a:r>
                <a:rPr lang="en-US" sz="1500" b="1" i="0" u="none" strike="noStrike" baseline="0" dirty="0">
                  <a:ln>
                    <a:noFill/>
                  </a:ln>
                  <a:solidFill>
                    <a:srgbClr val="C00000"/>
                  </a:solidFill>
                  <a:latin typeface="Courier New" pitchFamily="18"/>
                  <a:ea typeface="Gothic" pitchFamily="2"/>
                  <a:cs typeface="Lucidasans" pitchFamily="2"/>
                </a:rPr>
                <a:t/>
              </a:r>
              <a:br>
                <a:rPr lang="en-US" sz="1500" b="1" i="0" u="none" strike="noStrike" baseline="0" dirty="0">
                  <a:ln>
                    <a:noFill/>
                  </a:ln>
                  <a:solidFill>
                    <a:srgbClr val="C00000"/>
                  </a:solidFill>
                  <a:latin typeface="Courier New" pitchFamily="18"/>
                  <a:ea typeface="Gothic" pitchFamily="2"/>
                  <a:cs typeface="Lucidasans" pitchFamily="2"/>
                </a:rPr>
              </a:br>
              <a:r>
                <a:rPr lang="en-US" sz="1500" b="1" i="0" u="none" strike="noStrike" baseline="0" dirty="0">
                  <a:ln>
                    <a:noFill/>
                  </a:ln>
                  <a:solidFill>
                    <a:srgbClr val="C00000"/>
                  </a:solidFill>
                  <a:latin typeface="Courier New" pitchFamily="18"/>
                  <a:ea typeface="Gothic" pitchFamily="2"/>
                  <a:cs typeface="Lucidasans" pitchFamily="2"/>
                </a:rPr>
                <a:t>and astigmatic = yes then recommendation = none</a:t>
              </a:r>
            </a:p>
          </p:txBody>
        </p:sp>
        <p:sp>
          <p:nvSpPr>
            <p:cNvPr id="268" name="Straight Connector 4"/>
            <p:cNvSpPr/>
            <p:nvPr/>
          </p:nvSpPr>
          <p:spPr>
            <a:xfrm>
              <a:off x="839879" y="1260000"/>
              <a:ext cx="7620121" cy="0"/>
            </a:xfrm>
            <a:prstGeom prst="line">
              <a:avLst/>
            </a:prstGeom>
            <a:no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69" name="Straight Connector 5"/>
            <p:cNvSpPr/>
            <p:nvPr/>
          </p:nvSpPr>
          <p:spPr>
            <a:xfrm>
              <a:off x="839879" y="5833440"/>
              <a:ext cx="7620121" cy="0"/>
            </a:xfrm>
            <a:prstGeom prst="line">
              <a:avLst/>
            </a:prstGeom>
            <a:no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70" name="Straight Connector 6"/>
            <p:cNvSpPr/>
            <p:nvPr/>
          </p:nvSpPr>
          <p:spPr>
            <a:xfrm>
              <a:off x="839879" y="1260000"/>
              <a:ext cx="0" cy="4573440"/>
            </a:xfrm>
            <a:prstGeom prst="line">
              <a:avLst/>
            </a:prstGeom>
            <a:no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71" name="Straight Connector 7"/>
            <p:cNvSpPr/>
            <p:nvPr/>
          </p:nvSpPr>
          <p:spPr>
            <a:xfrm>
              <a:off x="8460000" y="1260000"/>
              <a:ext cx="0" cy="4573440"/>
            </a:xfrm>
            <a:prstGeom prst="line">
              <a:avLst/>
            </a:prstGeom>
            <a:no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sp>
        <p:nvSpPr>
          <p:cNvPr id="272" name="271 CuadroTexto"/>
          <p:cNvSpPr txBox="1"/>
          <p:nvPr/>
        </p:nvSpPr>
        <p:spPr>
          <a:xfrm>
            <a:off x="428596" y="6060064"/>
            <a:ext cx="8286808" cy="461665"/>
          </a:xfrm>
          <a:prstGeom prst="rect">
            <a:avLst/>
          </a:prstGeom>
          <a:noFill/>
        </p:spPr>
        <p:txBody>
          <a:bodyPr wrap="square" rtlCol="0">
            <a:spAutoFit/>
          </a:bodyPr>
          <a:lstStyle/>
          <a:p>
            <a:pPr algn="ctr"/>
            <a:r>
              <a:rPr lang="es-AR" sz="2400" dirty="0" smtClean="0"/>
              <a:t>¿ Que caso del </a:t>
            </a:r>
            <a:r>
              <a:rPr lang="es-AR" sz="2400" dirty="0" err="1" smtClean="0"/>
              <a:t>dataset</a:t>
            </a:r>
            <a:r>
              <a:rPr lang="es-AR" sz="2400" dirty="0" smtClean="0"/>
              <a:t> queda sin clasificación?</a:t>
            </a:r>
            <a:endParaRPr lang="es-E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Reglas</a:t>
            </a:r>
            <a:endParaRPr lang="es-ES" dirty="0"/>
          </a:p>
        </p:txBody>
      </p:sp>
      <p:sp>
        <p:nvSpPr>
          <p:cNvPr id="3" name="2 Marcador de contenido"/>
          <p:cNvSpPr>
            <a:spLocks noGrp="1"/>
          </p:cNvSpPr>
          <p:nvPr>
            <p:ph idx="1"/>
          </p:nvPr>
        </p:nvSpPr>
        <p:spPr>
          <a:xfrm>
            <a:off x="457200" y="1428736"/>
            <a:ext cx="8229600" cy="4697427"/>
          </a:xfrm>
        </p:spPr>
        <p:txBody>
          <a:bodyPr>
            <a:normAutofit fontScale="85000" lnSpcReduction="20000"/>
          </a:bodyPr>
          <a:lstStyle/>
          <a:p>
            <a:r>
              <a:rPr lang="es-AR" dirty="0" smtClean="0"/>
              <a:t>Generalmente no se obtiene un conjunto completo </a:t>
            </a:r>
            <a:r>
              <a:rPr lang="es-AR" smtClean="0"/>
              <a:t>y determinístico.</a:t>
            </a:r>
            <a:endParaRPr lang="es-AR" dirty="0" smtClean="0"/>
          </a:p>
          <a:p>
            <a:r>
              <a:rPr lang="es-AR" dirty="0" smtClean="0"/>
              <a:t>Generalmente existen casos en los que ninguna regla aplica.</a:t>
            </a:r>
          </a:p>
          <a:p>
            <a:r>
              <a:rPr lang="es-AR" dirty="0" smtClean="0"/>
              <a:t>Generalmente existen casos en los que más de una regla aplica.</a:t>
            </a:r>
          </a:p>
          <a:p>
            <a:r>
              <a:rPr lang="es-AR" dirty="0" smtClean="0"/>
              <a:t>Probabilidades y pesos asociados se utilizan para saber que regla es más importante en estos conflictos de recomendaciones.</a:t>
            </a:r>
          </a:p>
          <a:p>
            <a:r>
              <a:rPr lang="es-AR" dirty="0" smtClean="0"/>
              <a:t>Nótese que en nuestro ejemplo no hay generalización sino que se obtuvo una estructura de los datos mas concisa. </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Historia y pre historia</a:t>
            </a:r>
            <a:endParaRPr lang="es-ES" dirty="0"/>
          </a:p>
        </p:txBody>
      </p:sp>
      <p:pic>
        <p:nvPicPr>
          <p:cNvPr id="4" name="3 Marcador de contenido" descr="5.gif"/>
          <p:cNvPicPr>
            <a:picLocks noGrp="1" noChangeAspect="1"/>
          </p:cNvPicPr>
          <p:nvPr>
            <p:ph idx="1"/>
          </p:nvPr>
        </p:nvPicPr>
        <p:blipFill>
          <a:blip r:embed="rId3"/>
          <a:stretch>
            <a:fillRect/>
          </a:stretch>
        </p:blipFill>
        <p:spPr>
          <a:xfrm>
            <a:off x="1357290" y="1643050"/>
            <a:ext cx="3383503" cy="2537627"/>
          </a:xfrm>
        </p:spPr>
      </p:pic>
      <p:pic>
        <p:nvPicPr>
          <p:cNvPr id="5" name="4 Imagen" descr="6.jpg"/>
          <p:cNvPicPr>
            <a:picLocks noChangeAspect="1"/>
          </p:cNvPicPr>
          <p:nvPr/>
        </p:nvPicPr>
        <p:blipFill>
          <a:blip r:embed="rId4"/>
          <a:stretch>
            <a:fillRect/>
          </a:stretch>
        </p:blipFill>
        <p:spPr>
          <a:xfrm>
            <a:off x="3714744" y="3286123"/>
            <a:ext cx="3714776" cy="24740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Árbol de decisión</a:t>
            </a:r>
            <a:endParaRPr lang="es-ES" dirty="0"/>
          </a:p>
        </p:txBody>
      </p:sp>
      <p:pic>
        <p:nvPicPr>
          <p:cNvPr id="4" name="Picture 5"/>
          <p:cNvPicPr>
            <a:picLocks noGrp="1" noChangeAspect="1"/>
          </p:cNvPicPr>
          <p:nvPr>
            <p:ph idx="1"/>
          </p:nvPr>
        </p:nvPicPr>
        <p:blipFill>
          <a:blip r:embed="rId3" cstate="print"/>
          <a:stretch>
            <a:fillRect/>
          </a:stretch>
        </p:blipFill>
        <p:spPr>
          <a:xfrm>
            <a:off x="2111479" y="1600200"/>
            <a:ext cx="4921041" cy="45259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El </a:t>
            </a:r>
            <a:r>
              <a:rPr lang="es-AR" dirty="0" err="1" smtClean="0"/>
              <a:t>dataset</a:t>
            </a:r>
            <a:r>
              <a:rPr lang="es-AR" dirty="0" smtClean="0"/>
              <a:t> más famoso</a:t>
            </a:r>
            <a:endParaRPr lang="es-ES" dirty="0"/>
          </a:p>
        </p:txBody>
      </p:sp>
      <p:grpSp>
        <p:nvGrpSpPr>
          <p:cNvPr id="4" name="Group 88"/>
          <p:cNvGrpSpPr>
            <a:grpSpLocks noGrp="1"/>
          </p:cNvGrpSpPr>
          <p:nvPr/>
        </p:nvGrpSpPr>
        <p:grpSpPr>
          <a:xfrm>
            <a:off x="457200" y="4929198"/>
            <a:ext cx="8229600" cy="1196965"/>
            <a:chOff x="609480" y="5094360"/>
            <a:chExt cx="6781680" cy="1025640"/>
          </a:xfrm>
          <a:solidFill>
            <a:schemeClr val="bg2"/>
          </a:solidFill>
        </p:grpSpPr>
        <p:sp>
          <p:nvSpPr>
            <p:cNvPr id="5" name="Freeform 89"/>
            <p:cNvSpPr/>
            <p:nvPr/>
          </p:nvSpPr>
          <p:spPr>
            <a:xfrm>
              <a:off x="609480" y="5094360"/>
              <a:ext cx="6781680" cy="1025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C00000"/>
                  </a:solidFill>
                  <a:latin typeface="Courier New" pitchFamily="18"/>
                  <a:ea typeface="Gothic" pitchFamily="2"/>
                  <a:cs typeface="Lucidasans" pitchFamily="2"/>
                </a:rPr>
                <a:t>If petal length &lt; 2.45 then Iris setosa</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C00000"/>
                  </a:solidFill>
                  <a:latin typeface="Courier New" pitchFamily="18"/>
                  <a:ea typeface="Gothic" pitchFamily="2"/>
                  <a:cs typeface="Lucidasans" pitchFamily="2"/>
                </a:rPr>
                <a:t>If sepal width &lt; 2.10 then Iris versicolor</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a:ln>
                    <a:noFill/>
                  </a:ln>
                  <a:solidFill>
                    <a:srgbClr val="C00000"/>
                  </a:solidFill>
                  <a:latin typeface="Courier New" pitchFamily="18"/>
                  <a:ea typeface="Gothic" pitchFamily="2"/>
                  <a:cs typeface="Lucidasans" pitchFamily="2"/>
                </a:rPr>
                <a:t>...</a:t>
              </a:r>
            </a:p>
          </p:txBody>
        </p:sp>
        <p:sp>
          <p:nvSpPr>
            <p:cNvPr id="6" name="Straight Connector 90"/>
            <p:cNvSpPr/>
            <p:nvPr/>
          </p:nvSpPr>
          <p:spPr>
            <a:xfrm>
              <a:off x="609480" y="5094360"/>
              <a:ext cx="6781680" cy="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 name="Straight Connector 91"/>
            <p:cNvSpPr/>
            <p:nvPr/>
          </p:nvSpPr>
          <p:spPr>
            <a:xfrm>
              <a:off x="609480" y="6120000"/>
              <a:ext cx="6781680" cy="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 name="Straight Connector 92"/>
            <p:cNvSpPr/>
            <p:nvPr/>
          </p:nvSpPr>
          <p:spPr>
            <a:xfrm>
              <a:off x="609480" y="5094360"/>
              <a:ext cx="0" cy="102564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 name="Straight Connector 93"/>
            <p:cNvSpPr/>
            <p:nvPr/>
          </p:nvSpPr>
          <p:spPr>
            <a:xfrm>
              <a:off x="7391160" y="5094360"/>
              <a:ext cx="0" cy="102564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grpSp>
        <p:nvGrpSpPr>
          <p:cNvPr id="10" name="Group 2"/>
          <p:cNvGrpSpPr/>
          <p:nvPr/>
        </p:nvGrpSpPr>
        <p:grpSpPr>
          <a:xfrm>
            <a:off x="571472" y="1398600"/>
            <a:ext cx="7467479" cy="3349800"/>
            <a:chOff x="0" y="1398600"/>
            <a:chExt cx="7467479" cy="3349800"/>
          </a:xfrm>
          <a:solidFill>
            <a:schemeClr val="bg2"/>
          </a:solidFill>
        </p:grpSpPr>
        <p:sp>
          <p:nvSpPr>
            <p:cNvPr id="11" name="Freeform 3"/>
            <p:cNvSpPr/>
            <p:nvPr/>
          </p:nvSpPr>
          <p:spPr>
            <a:xfrm>
              <a:off x="5956199" y="441324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2" name="Freeform 4"/>
            <p:cNvSpPr/>
            <p:nvPr/>
          </p:nvSpPr>
          <p:spPr>
            <a:xfrm>
              <a:off x="4711680" y="441324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3" name="Freeform 5"/>
            <p:cNvSpPr/>
            <p:nvPr/>
          </p:nvSpPr>
          <p:spPr>
            <a:xfrm>
              <a:off x="3378240" y="441324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4" name="Freeform 6"/>
            <p:cNvSpPr/>
            <p:nvPr/>
          </p:nvSpPr>
          <p:spPr>
            <a:xfrm>
              <a:off x="2044440" y="441324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5" name="Freeform 7"/>
            <p:cNvSpPr/>
            <p:nvPr/>
          </p:nvSpPr>
          <p:spPr>
            <a:xfrm>
              <a:off x="627120" y="441324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6" name="Freeform 8"/>
            <p:cNvSpPr/>
            <p:nvPr/>
          </p:nvSpPr>
          <p:spPr>
            <a:xfrm>
              <a:off x="0" y="441324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17" name="Freeform 9"/>
            <p:cNvSpPr/>
            <p:nvPr/>
          </p:nvSpPr>
          <p:spPr>
            <a:xfrm>
              <a:off x="5956199" y="340848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8" name="Freeform 10"/>
            <p:cNvSpPr/>
            <p:nvPr/>
          </p:nvSpPr>
          <p:spPr>
            <a:xfrm>
              <a:off x="4711680" y="340848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9" name="Freeform 11"/>
            <p:cNvSpPr/>
            <p:nvPr/>
          </p:nvSpPr>
          <p:spPr>
            <a:xfrm>
              <a:off x="3378240" y="340848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0" name="Freeform 12"/>
            <p:cNvSpPr/>
            <p:nvPr/>
          </p:nvSpPr>
          <p:spPr>
            <a:xfrm>
              <a:off x="2044440" y="340848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1" name="Freeform 13"/>
            <p:cNvSpPr/>
            <p:nvPr/>
          </p:nvSpPr>
          <p:spPr>
            <a:xfrm>
              <a:off x="627120" y="340848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2" name="Freeform 14"/>
            <p:cNvSpPr/>
            <p:nvPr/>
          </p:nvSpPr>
          <p:spPr>
            <a:xfrm>
              <a:off x="0" y="340848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23" name="Freeform 15"/>
            <p:cNvSpPr/>
            <p:nvPr/>
          </p:nvSpPr>
          <p:spPr>
            <a:xfrm>
              <a:off x="5956199" y="240372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4" name="Freeform 16"/>
            <p:cNvSpPr/>
            <p:nvPr/>
          </p:nvSpPr>
          <p:spPr>
            <a:xfrm>
              <a:off x="4711680" y="240372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5" name="Freeform 17"/>
            <p:cNvSpPr/>
            <p:nvPr/>
          </p:nvSpPr>
          <p:spPr>
            <a:xfrm>
              <a:off x="3378240" y="240372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6" name="Freeform 18"/>
            <p:cNvSpPr/>
            <p:nvPr/>
          </p:nvSpPr>
          <p:spPr>
            <a:xfrm>
              <a:off x="2044440" y="240372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7" name="Freeform 19"/>
            <p:cNvSpPr/>
            <p:nvPr/>
          </p:nvSpPr>
          <p:spPr>
            <a:xfrm>
              <a:off x="627120" y="240372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8" name="Freeform 20"/>
            <p:cNvSpPr/>
            <p:nvPr/>
          </p:nvSpPr>
          <p:spPr>
            <a:xfrm>
              <a:off x="0" y="240372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29" name="Freeform 21"/>
            <p:cNvSpPr/>
            <p:nvPr/>
          </p:nvSpPr>
          <p:spPr>
            <a:xfrm>
              <a:off x="5956199" y="407844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Iris virginica</a:t>
              </a:r>
            </a:p>
          </p:txBody>
        </p:sp>
        <p:sp>
          <p:nvSpPr>
            <p:cNvPr id="30" name="Freeform 22"/>
            <p:cNvSpPr/>
            <p:nvPr/>
          </p:nvSpPr>
          <p:spPr>
            <a:xfrm>
              <a:off x="4711680" y="407844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1.9</a:t>
              </a:r>
            </a:p>
          </p:txBody>
        </p:sp>
        <p:sp>
          <p:nvSpPr>
            <p:cNvPr id="31" name="Freeform 23"/>
            <p:cNvSpPr/>
            <p:nvPr/>
          </p:nvSpPr>
          <p:spPr>
            <a:xfrm>
              <a:off x="3378240" y="407844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5.1</a:t>
              </a:r>
            </a:p>
          </p:txBody>
        </p:sp>
        <p:sp>
          <p:nvSpPr>
            <p:cNvPr id="32" name="Freeform 24"/>
            <p:cNvSpPr/>
            <p:nvPr/>
          </p:nvSpPr>
          <p:spPr>
            <a:xfrm>
              <a:off x="2044440" y="407844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2.7</a:t>
              </a:r>
            </a:p>
          </p:txBody>
        </p:sp>
        <p:sp>
          <p:nvSpPr>
            <p:cNvPr id="33" name="Freeform 25"/>
            <p:cNvSpPr/>
            <p:nvPr/>
          </p:nvSpPr>
          <p:spPr>
            <a:xfrm>
              <a:off x="627120" y="407844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5.8</a:t>
              </a:r>
            </a:p>
          </p:txBody>
        </p:sp>
        <p:sp>
          <p:nvSpPr>
            <p:cNvPr id="34" name="Freeform 26"/>
            <p:cNvSpPr/>
            <p:nvPr/>
          </p:nvSpPr>
          <p:spPr>
            <a:xfrm>
              <a:off x="0" y="407844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102</a:t>
              </a:r>
            </a:p>
          </p:txBody>
        </p:sp>
        <p:sp>
          <p:nvSpPr>
            <p:cNvPr id="35" name="Freeform 27"/>
            <p:cNvSpPr/>
            <p:nvPr/>
          </p:nvSpPr>
          <p:spPr>
            <a:xfrm>
              <a:off x="0" y="374328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101</a:t>
              </a:r>
            </a:p>
          </p:txBody>
        </p:sp>
        <p:sp>
          <p:nvSpPr>
            <p:cNvPr id="36" name="Freeform 28"/>
            <p:cNvSpPr/>
            <p:nvPr/>
          </p:nvSpPr>
          <p:spPr>
            <a:xfrm>
              <a:off x="0" y="3073679"/>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52</a:t>
              </a:r>
            </a:p>
          </p:txBody>
        </p:sp>
        <p:sp>
          <p:nvSpPr>
            <p:cNvPr id="37" name="Freeform 29"/>
            <p:cNvSpPr/>
            <p:nvPr/>
          </p:nvSpPr>
          <p:spPr>
            <a:xfrm>
              <a:off x="0" y="2738519"/>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51</a:t>
              </a:r>
            </a:p>
          </p:txBody>
        </p:sp>
        <p:sp>
          <p:nvSpPr>
            <p:cNvPr id="38" name="Freeform 30"/>
            <p:cNvSpPr/>
            <p:nvPr/>
          </p:nvSpPr>
          <p:spPr>
            <a:xfrm>
              <a:off x="0" y="206856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a:t>
              </a:r>
            </a:p>
          </p:txBody>
        </p:sp>
        <p:sp>
          <p:nvSpPr>
            <p:cNvPr id="39" name="Freeform 31"/>
            <p:cNvSpPr/>
            <p:nvPr/>
          </p:nvSpPr>
          <p:spPr>
            <a:xfrm>
              <a:off x="0" y="173376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a:t>
              </a:r>
            </a:p>
          </p:txBody>
        </p:sp>
        <p:sp>
          <p:nvSpPr>
            <p:cNvPr id="40" name="Freeform 32"/>
            <p:cNvSpPr/>
            <p:nvPr/>
          </p:nvSpPr>
          <p:spPr>
            <a:xfrm>
              <a:off x="0" y="139860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41" name="Freeform 33"/>
            <p:cNvSpPr/>
            <p:nvPr/>
          </p:nvSpPr>
          <p:spPr>
            <a:xfrm>
              <a:off x="5956199" y="374328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Iris virginica</a:t>
              </a:r>
            </a:p>
          </p:txBody>
        </p:sp>
        <p:sp>
          <p:nvSpPr>
            <p:cNvPr id="42" name="Freeform 34"/>
            <p:cNvSpPr/>
            <p:nvPr/>
          </p:nvSpPr>
          <p:spPr>
            <a:xfrm>
              <a:off x="4711680" y="374328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2.5</a:t>
              </a:r>
            </a:p>
          </p:txBody>
        </p:sp>
        <p:sp>
          <p:nvSpPr>
            <p:cNvPr id="43" name="Freeform 35"/>
            <p:cNvSpPr/>
            <p:nvPr/>
          </p:nvSpPr>
          <p:spPr>
            <a:xfrm>
              <a:off x="3378240" y="374328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6.0</a:t>
              </a:r>
            </a:p>
          </p:txBody>
        </p:sp>
        <p:sp>
          <p:nvSpPr>
            <p:cNvPr id="44" name="Freeform 36"/>
            <p:cNvSpPr/>
            <p:nvPr/>
          </p:nvSpPr>
          <p:spPr>
            <a:xfrm>
              <a:off x="2044440" y="374328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3.3</a:t>
              </a:r>
            </a:p>
          </p:txBody>
        </p:sp>
        <p:sp>
          <p:nvSpPr>
            <p:cNvPr id="45" name="Freeform 37"/>
            <p:cNvSpPr/>
            <p:nvPr/>
          </p:nvSpPr>
          <p:spPr>
            <a:xfrm>
              <a:off x="627120" y="374328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6.3</a:t>
              </a:r>
            </a:p>
          </p:txBody>
        </p:sp>
        <p:sp>
          <p:nvSpPr>
            <p:cNvPr id="46" name="Freeform 38"/>
            <p:cNvSpPr/>
            <p:nvPr/>
          </p:nvSpPr>
          <p:spPr>
            <a:xfrm>
              <a:off x="5956199" y="3073679"/>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Iris versicolor</a:t>
              </a:r>
            </a:p>
          </p:txBody>
        </p:sp>
        <p:sp>
          <p:nvSpPr>
            <p:cNvPr id="47" name="Freeform 39"/>
            <p:cNvSpPr/>
            <p:nvPr/>
          </p:nvSpPr>
          <p:spPr>
            <a:xfrm>
              <a:off x="4711680" y="3073679"/>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1.5</a:t>
              </a:r>
            </a:p>
          </p:txBody>
        </p:sp>
        <p:sp>
          <p:nvSpPr>
            <p:cNvPr id="48" name="Freeform 40"/>
            <p:cNvSpPr/>
            <p:nvPr/>
          </p:nvSpPr>
          <p:spPr>
            <a:xfrm>
              <a:off x="3378240" y="3073679"/>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4.5</a:t>
              </a:r>
            </a:p>
          </p:txBody>
        </p:sp>
        <p:sp>
          <p:nvSpPr>
            <p:cNvPr id="49" name="Freeform 41"/>
            <p:cNvSpPr/>
            <p:nvPr/>
          </p:nvSpPr>
          <p:spPr>
            <a:xfrm>
              <a:off x="2044440" y="3073679"/>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3.2</a:t>
              </a:r>
            </a:p>
          </p:txBody>
        </p:sp>
        <p:sp>
          <p:nvSpPr>
            <p:cNvPr id="50" name="Freeform 42"/>
            <p:cNvSpPr/>
            <p:nvPr/>
          </p:nvSpPr>
          <p:spPr>
            <a:xfrm>
              <a:off x="627120" y="3073679"/>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6.4</a:t>
              </a:r>
            </a:p>
          </p:txBody>
        </p:sp>
        <p:sp>
          <p:nvSpPr>
            <p:cNvPr id="51" name="Freeform 43"/>
            <p:cNvSpPr/>
            <p:nvPr/>
          </p:nvSpPr>
          <p:spPr>
            <a:xfrm>
              <a:off x="5956199" y="2738519"/>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Iris versicolor</a:t>
              </a:r>
            </a:p>
          </p:txBody>
        </p:sp>
        <p:sp>
          <p:nvSpPr>
            <p:cNvPr id="52" name="Freeform 44"/>
            <p:cNvSpPr/>
            <p:nvPr/>
          </p:nvSpPr>
          <p:spPr>
            <a:xfrm>
              <a:off x="4711680" y="2738519"/>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1.4</a:t>
              </a:r>
            </a:p>
          </p:txBody>
        </p:sp>
        <p:sp>
          <p:nvSpPr>
            <p:cNvPr id="53" name="Freeform 45"/>
            <p:cNvSpPr/>
            <p:nvPr/>
          </p:nvSpPr>
          <p:spPr>
            <a:xfrm>
              <a:off x="3378240" y="2738519"/>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4.7</a:t>
              </a:r>
            </a:p>
          </p:txBody>
        </p:sp>
        <p:sp>
          <p:nvSpPr>
            <p:cNvPr id="54" name="Freeform 46"/>
            <p:cNvSpPr/>
            <p:nvPr/>
          </p:nvSpPr>
          <p:spPr>
            <a:xfrm>
              <a:off x="2044440" y="2738519"/>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3.2</a:t>
              </a:r>
            </a:p>
          </p:txBody>
        </p:sp>
        <p:sp>
          <p:nvSpPr>
            <p:cNvPr id="55" name="Freeform 47"/>
            <p:cNvSpPr/>
            <p:nvPr/>
          </p:nvSpPr>
          <p:spPr>
            <a:xfrm>
              <a:off x="627120" y="2738519"/>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7.0</a:t>
              </a:r>
            </a:p>
          </p:txBody>
        </p:sp>
        <p:sp>
          <p:nvSpPr>
            <p:cNvPr id="56" name="Freeform 48"/>
            <p:cNvSpPr/>
            <p:nvPr/>
          </p:nvSpPr>
          <p:spPr>
            <a:xfrm>
              <a:off x="5956199" y="206856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Iris setosa</a:t>
              </a:r>
            </a:p>
          </p:txBody>
        </p:sp>
        <p:sp>
          <p:nvSpPr>
            <p:cNvPr id="57" name="Freeform 49"/>
            <p:cNvSpPr/>
            <p:nvPr/>
          </p:nvSpPr>
          <p:spPr>
            <a:xfrm>
              <a:off x="4711680" y="206856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0.2</a:t>
              </a:r>
            </a:p>
          </p:txBody>
        </p:sp>
        <p:sp>
          <p:nvSpPr>
            <p:cNvPr id="58" name="Freeform 50"/>
            <p:cNvSpPr/>
            <p:nvPr/>
          </p:nvSpPr>
          <p:spPr>
            <a:xfrm>
              <a:off x="3378240" y="206856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1.4</a:t>
              </a:r>
            </a:p>
          </p:txBody>
        </p:sp>
        <p:sp>
          <p:nvSpPr>
            <p:cNvPr id="59" name="Freeform 51"/>
            <p:cNvSpPr/>
            <p:nvPr/>
          </p:nvSpPr>
          <p:spPr>
            <a:xfrm>
              <a:off x="2044440" y="206856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3.0</a:t>
              </a:r>
            </a:p>
          </p:txBody>
        </p:sp>
        <p:sp>
          <p:nvSpPr>
            <p:cNvPr id="60" name="Freeform 52"/>
            <p:cNvSpPr/>
            <p:nvPr/>
          </p:nvSpPr>
          <p:spPr>
            <a:xfrm>
              <a:off x="627120" y="206856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4.9</a:t>
              </a:r>
            </a:p>
          </p:txBody>
        </p:sp>
        <p:sp>
          <p:nvSpPr>
            <p:cNvPr id="61" name="Freeform 53"/>
            <p:cNvSpPr/>
            <p:nvPr/>
          </p:nvSpPr>
          <p:spPr>
            <a:xfrm>
              <a:off x="5956199" y="173376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Iris setosa</a:t>
              </a:r>
            </a:p>
          </p:txBody>
        </p:sp>
        <p:sp>
          <p:nvSpPr>
            <p:cNvPr id="62" name="Freeform 54"/>
            <p:cNvSpPr/>
            <p:nvPr/>
          </p:nvSpPr>
          <p:spPr>
            <a:xfrm>
              <a:off x="4711680" y="173376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0.2</a:t>
              </a:r>
            </a:p>
          </p:txBody>
        </p:sp>
        <p:sp>
          <p:nvSpPr>
            <p:cNvPr id="63" name="Freeform 55"/>
            <p:cNvSpPr/>
            <p:nvPr/>
          </p:nvSpPr>
          <p:spPr>
            <a:xfrm>
              <a:off x="3378240" y="173376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1.4</a:t>
              </a:r>
            </a:p>
          </p:txBody>
        </p:sp>
        <p:sp>
          <p:nvSpPr>
            <p:cNvPr id="64" name="Freeform 56"/>
            <p:cNvSpPr/>
            <p:nvPr/>
          </p:nvSpPr>
          <p:spPr>
            <a:xfrm>
              <a:off x="2044440" y="173376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3.5</a:t>
              </a:r>
            </a:p>
          </p:txBody>
        </p:sp>
        <p:sp>
          <p:nvSpPr>
            <p:cNvPr id="65" name="Freeform 57"/>
            <p:cNvSpPr/>
            <p:nvPr/>
          </p:nvSpPr>
          <p:spPr>
            <a:xfrm>
              <a:off x="627120" y="173376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5.1</a:t>
              </a:r>
            </a:p>
          </p:txBody>
        </p:sp>
        <p:sp>
          <p:nvSpPr>
            <p:cNvPr id="66" name="Freeform 58"/>
            <p:cNvSpPr/>
            <p:nvPr/>
          </p:nvSpPr>
          <p:spPr>
            <a:xfrm>
              <a:off x="5956199" y="139860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Type</a:t>
              </a:r>
            </a:p>
          </p:txBody>
        </p:sp>
        <p:sp>
          <p:nvSpPr>
            <p:cNvPr id="67" name="Freeform 59"/>
            <p:cNvSpPr/>
            <p:nvPr/>
          </p:nvSpPr>
          <p:spPr>
            <a:xfrm>
              <a:off x="4711680" y="139860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Petal width</a:t>
              </a:r>
            </a:p>
          </p:txBody>
        </p:sp>
        <p:sp>
          <p:nvSpPr>
            <p:cNvPr id="68" name="Freeform 60"/>
            <p:cNvSpPr/>
            <p:nvPr/>
          </p:nvSpPr>
          <p:spPr>
            <a:xfrm>
              <a:off x="3378240" y="139860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Petal length</a:t>
              </a:r>
            </a:p>
          </p:txBody>
        </p:sp>
        <p:sp>
          <p:nvSpPr>
            <p:cNvPr id="69" name="Freeform 61"/>
            <p:cNvSpPr/>
            <p:nvPr/>
          </p:nvSpPr>
          <p:spPr>
            <a:xfrm>
              <a:off x="2044440" y="139860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Sepal width</a:t>
              </a:r>
            </a:p>
          </p:txBody>
        </p:sp>
        <p:sp>
          <p:nvSpPr>
            <p:cNvPr id="70" name="Freeform 62"/>
            <p:cNvSpPr/>
            <p:nvPr/>
          </p:nvSpPr>
          <p:spPr>
            <a:xfrm>
              <a:off x="627120" y="139860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Sepal length</a:t>
              </a:r>
            </a:p>
          </p:txBody>
        </p:sp>
        <p:sp>
          <p:nvSpPr>
            <p:cNvPr id="71" name="Straight Connector 63"/>
            <p:cNvSpPr/>
            <p:nvPr/>
          </p:nvSpPr>
          <p:spPr>
            <a:xfrm>
              <a:off x="7467479" y="139860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2" name="Straight Connector 64"/>
            <p:cNvSpPr/>
            <p:nvPr/>
          </p:nvSpPr>
          <p:spPr>
            <a:xfrm>
              <a:off x="7467479" y="173376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3" name="Straight Connector 65"/>
            <p:cNvSpPr/>
            <p:nvPr/>
          </p:nvSpPr>
          <p:spPr>
            <a:xfrm>
              <a:off x="7467479" y="206856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4" name="Straight Connector 66"/>
            <p:cNvSpPr/>
            <p:nvPr/>
          </p:nvSpPr>
          <p:spPr>
            <a:xfrm>
              <a:off x="7467479" y="2403720"/>
              <a:ext cx="0" cy="334799"/>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5" name="Straight Connector 67"/>
            <p:cNvSpPr/>
            <p:nvPr/>
          </p:nvSpPr>
          <p:spPr>
            <a:xfrm>
              <a:off x="7467479" y="2738519"/>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6" name="Straight Connector 68"/>
            <p:cNvSpPr/>
            <p:nvPr/>
          </p:nvSpPr>
          <p:spPr>
            <a:xfrm>
              <a:off x="7467479" y="3073679"/>
              <a:ext cx="0" cy="334801"/>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7" name="Straight Connector 69"/>
            <p:cNvSpPr/>
            <p:nvPr/>
          </p:nvSpPr>
          <p:spPr>
            <a:xfrm>
              <a:off x="7467479" y="340848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8" name="Straight Connector 70"/>
            <p:cNvSpPr/>
            <p:nvPr/>
          </p:nvSpPr>
          <p:spPr>
            <a:xfrm>
              <a:off x="7467479" y="374328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9" name="Straight Connector 71"/>
            <p:cNvSpPr/>
            <p:nvPr/>
          </p:nvSpPr>
          <p:spPr>
            <a:xfrm>
              <a:off x="7467479" y="407844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0" name="Straight Connector 72"/>
            <p:cNvSpPr/>
            <p:nvPr/>
          </p:nvSpPr>
          <p:spPr>
            <a:xfrm>
              <a:off x="7467479" y="441324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1" name="Straight Connector 73"/>
            <p:cNvSpPr/>
            <p:nvPr/>
          </p:nvSpPr>
          <p:spPr>
            <a:xfrm>
              <a:off x="627120" y="1398600"/>
              <a:ext cx="6840359" cy="0"/>
            </a:xfrm>
            <a:prstGeom prst="line">
              <a:avLst/>
            </a:prstGeom>
            <a:grpFill/>
            <a:ln w="6480">
              <a:solidFill>
                <a:schemeClr val="tx1"/>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2" name="Straight Connector 74"/>
            <p:cNvSpPr/>
            <p:nvPr/>
          </p:nvSpPr>
          <p:spPr>
            <a:xfrm>
              <a:off x="0" y="1398600"/>
              <a:ext cx="627120" cy="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3" name="Straight Connector 75"/>
            <p:cNvSpPr/>
            <p:nvPr/>
          </p:nvSpPr>
          <p:spPr>
            <a:xfrm>
              <a:off x="0" y="139860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4" name="Straight Connector 76"/>
            <p:cNvSpPr/>
            <p:nvPr/>
          </p:nvSpPr>
          <p:spPr>
            <a:xfrm>
              <a:off x="627120" y="4748400"/>
              <a:ext cx="6840359" cy="0"/>
            </a:xfrm>
            <a:prstGeom prst="line">
              <a:avLst/>
            </a:prstGeom>
            <a:grpFill/>
            <a:ln w="6480">
              <a:solidFill>
                <a:schemeClr val="tx1"/>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5" name="Straight Connector 77"/>
            <p:cNvSpPr/>
            <p:nvPr/>
          </p:nvSpPr>
          <p:spPr>
            <a:xfrm>
              <a:off x="0" y="4748400"/>
              <a:ext cx="627120" cy="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6" name="Straight Connector 78"/>
            <p:cNvSpPr/>
            <p:nvPr/>
          </p:nvSpPr>
          <p:spPr>
            <a:xfrm>
              <a:off x="0" y="173376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7" name="Straight Connector 79"/>
            <p:cNvSpPr/>
            <p:nvPr/>
          </p:nvSpPr>
          <p:spPr>
            <a:xfrm>
              <a:off x="0" y="206856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8" name="Straight Connector 80"/>
            <p:cNvSpPr/>
            <p:nvPr/>
          </p:nvSpPr>
          <p:spPr>
            <a:xfrm>
              <a:off x="0" y="2403720"/>
              <a:ext cx="0" cy="334799"/>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9" name="Straight Connector 81"/>
            <p:cNvSpPr/>
            <p:nvPr/>
          </p:nvSpPr>
          <p:spPr>
            <a:xfrm>
              <a:off x="0" y="2738519"/>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0" name="Straight Connector 82"/>
            <p:cNvSpPr/>
            <p:nvPr/>
          </p:nvSpPr>
          <p:spPr>
            <a:xfrm>
              <a:off x="0" y="3073679"/>
              <a:ext cx="0" cy="334801"/>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1" name="Straight Connector 83"/>
            <p:cNvSpPr/>
            <p:nvPr/>
          </p:nvSpPr>
          <p:spPr>
            <a:xfrm>
              <a:off x="0" y="340848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2" name="Straight Connector 84"/>
            <p:cNvSpPr/>
            <p:nvPr/>
          </p:nvSpPr>
          <p:spPr>
            <a:xfrm>
              <a:off x="0" y="374328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3" name="Straight Connector 85"/>
            <p:cNvSpPr/>
            <p:nvPr/>
          </p:nvSpPr>
          <p:spPr>
            <a:xfrm>
              <a:off x="0" y="407844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4" name="Straight Connector 86"/>
            <p:cNvSpPr/>
            <p:nvPr/>
          </p:nvSpPr>
          <p:spPr>
            <a:xfrm>
              <a:off x="0" y="441324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5" name="Straight Connector 87"/>
            <p:cNvSpPr/>
            <p:nvPr/>
          </p:nvSpPr>
          <p:spPr>
            <a:xfrm>
              <a:off x="627120" y="1733760"/>
              <a:ext cx="6840359" cy="0"/>
            </a:xfrm>
            <a:prstGeom prst="line">
              <a:avLst/>
            </a:prstGeom>
            <a:grpFill/>
            <a:ln w="6480">
              <a:solidFill>
                <a:schemeClr val="tx1"/>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“Performance del CPU” </a:t>
            </a:r>
            <a:endParaRPr lang="es-ES" dirty="0"/>
          </a:p>
        </p:txBody>
      </p:sp>
      <p:sp>
        <p:nvSpPr>
          <p:cNvPr id="3" name="2 Marcador de contenido"/>
          <p:cNvSpPr>
            <a:spLocks noGrp="1"/>
          </p:cNvSpPr>
          <p:nvPr>
            <p:ph idx="1"/>
          </p:nvPr>
        </p:nvSpPr>
        <p:spPr>
          <a:xfrm>
            <a:off x="457200" y="1357299"/>
            <a:ext cx="8229600" cy="571504"/>
          </a:xfrm>
        </p:spPr>
        <p:txBody>
          <a:bodyPr>
            <a:normAutofit lnSpcReduction="10000"/>
          </a:bodyPr>
          <a:lstStyle/>
          <a:p>
            <a:r>
              <a:rPr lang="es-AR" dirty="0" smtClean="0"/>
              <a:t>Distintos tipos de configuraciones:</a:t>
            </a:r>
            <a:endParaRPr lang="es-ES" dirty="0"/>
          </a:p>
        </p:txBody>
      </p:sp>
      <p:grpSp>
        <p:nvGrpSpPr>
          <p:cNvPr id="4" name="Group 3"/>
          <p:cNvGrpSpPr/>
          <p:nvPr/>
        </p:nvGrpSpPr>
        <p:grpSpPr>
          <a:xfrm>
            <a:off x="500034" y="2000240"/>
            <a:ext cx="8100000" cy="2589480"/>
            <a:chOff x="720000" y="1620000"/>
            <a:chExt cx="8100000" cy="2589480"/>
          </a:xfrm>
          <a:solidFill>
            <a:schemeClr val="bg2"/>
          </a:solidFill>
        </p:grpSpPr>
        <p:sp>
          <p:nvSpPr>
            <p:cNvPr id="5" name="Freeform 4"/>
            <p:cNvSpPr/>
            <p:nvPr/>
          </p:nvSpPr>
          <p:spPr>
            <a:xfrm>
              <a:off x="6262560" y="3874320"/>
              <a:ext cx="1162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0</a:t>
              </a:r>
            </a:p>
          </p:txBody>
        </p:sp>
        <p:sp>
          <p:nvSpPr>
            <p:cNvPr id="6" name="Freeform 5"/>
            <p:cNvSpPr/>
            <p:nvPr/>
          </p:nvSpPr>
          <p:spPr>
            <a:xfrm>
              <a:off x="6262560" y="3539520"/>
              <a:ext cx="1162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0</a:t>
              </a:r>
            </a:p>
          </p:txBody>
        </p:sp>
        <p:sp>
          <p:nvSpPr>
            <p:cNvPr id="7" name="Freeform 6"/>
            <p:cNvSpPr/>
            <p:nvPr/>
          </p:nvSpPr>
          <p:spPr>
            <a:xfrm>
              <a:off x="6262560" y="3204360"/>
              <a:ext cx="1162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 name="Freeform 7"/>
            <p:cNvSpPr/>
            <p:nvPr/>
          </p:nvSpPr>
          <p:spPr>
            <a:xfrm>
              <a:off x="6262560" y="2869560"/>
              <a:ext cx="1162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32</a:t>
              </a:r>
            </a:p>
          </p:txBody>
        </p:sp>
        <p:sp>
          <p:nvSpPr>
            <p:cNvPr id="9" name="Freeform 8"/>
            <p:cNvSpPr/>
            <p:nvPr/>
          </p:nvSpPr>
          <p:spPr>
            <a:xfrm>
              <a:off x="6262560" y="2534400"/>
              <a:ext cx="1162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128</a:t>
              </a:r>
            </a:p>
          </p:txBody>
        </p:sp>
        <p:sp>
          <p:nvSpPr>
            <p:cNvPr id="10" name="Freeform 9"/>
            <p:cNvSpPr/>
            <p:nvPr/>
          </p:nvSpPr>
          <p:spPr>
            <a:xfrm>
              <a:off x="6262560" y="2199600"/>
              <a:ext cx="1162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CHMAX</a:t>
              </a:r>
            </a:p>
          </p:txBody>
        </p:sp>
        <p:sp>
          <p:nvSpPr>
            <p:cNvPr id="11" name="Freeform 10"/>
            <p:cNvSpPr/>
            <p:nvPr/>
          </p:nvSpPr>
          <p:spPr>
            <a:xfrm>
              <a:off x="5239800" y="3874320"/>
              <a:ext cx="102275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0</a:t>
              </a:r>
            </a:p>
          </p:txBody>
        </p:sp>
        <p:sp>
          <p:nvSpPr>
            <p:cNvPr id="12" name="Freeform 11"/>
            <p:cNvSpPr/>
            <p:nvPr/>
          </p:nvSpPr>
          <p:spPr>
            <a:xfrm>
              <a:off x="5239800" y="3539520"/>
              <a:ext cx="102275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0</a:t>
              </a:r>
            </a:p>
          </p:txBody>
        </p:sp>
        <p:sp>
          <p:nvSpPr>
            <p:cNvPr id="13" name="Freeform 12"/>
            <p:cNvSpPr/>
            <p:nvPr/>
          </p:nvSpPr>
          <p:spPr>
            <a:xfrm>
              <a:off x="5239800" y="3204360"/>
              <a:ext cx="102275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4" name="Freeform 13"/>
            <p:cNvSpPr/>
            <p:nvPr/>
          </p:nvSpPr>
          <p:spPr>
            <a:xfrm>
              <a:off x="5239800" y="2869560"/>
              <a:ext cx="102275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8</a:t>
              </a:r>
            </a:p>
          </p:txBody>
        </p:sp>
        <p:sp>
          <p:nvSpPr>
            <p:cNvPr id="15" name="Freeform 14"/>
            <p:cNvSpPr/>
            <p:nvPr/>
          </p:nvSpPr>
          <p:spPr>
            <a:xfrm>
              <a:off x="5239800" y="2534400"/>
              <a:ext cx="102275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16</a:t>
              </a:r>
            </a:p>
          </p:txBody>
        </p:sp>
        <p:sp>
          <p:nvSpPr>
            <p:cNvPr id="16" name="Freeform 15"/>
            <p:cNvSpPr/>
            <p:nvPr/>
          </p:nvSpPr>
          <p:spPr>
            <a:xfrm>
              <a:off x="5239800" y="2199600"/>
              <a:ext cx="102275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CHMIN</a:t>
              </a:r>
            </a:p>
          </p:txBody>
        </p:sp>
        <p:sp>
          <p:nvSpPr>
            <p:cNvPr id="17" name="Freeform 16"/>
            <p:cNvSpPr/>
            <p:nvPr/>
          </p:nvSpPr>
          <p:spPr>
            <a:xfrm>
              <a:off x="5239800" y="1620000"/>
              <a:ext cx="218556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Channels</a:t>
              </a:r>
            </a:p>
          </p:txBody>
        </p:sp>
        <p:sp>
          <p:nvSpPr>
            <p:cNvPr id="18" name="Freeform 17"/>
            <p:cNvSpPr/>
            <p:nvPr/>
          </p:nvSpPr>
          <p:spPr>
            <a:xfrm>
              <a:off x="7425360" y="1620000"/>
              <a:ext cx="1394639"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Performance</a:t>
              </a:r>
            </a:p>
          </p:txBody>
        </p:sp>
        <p:sp>
          <p:nvSpPr>
            <p:cNvPr id="19" name="Freeform 18"/>
            <p:cNvSpPr/>
            <p:nvPr/>
          </p:nvSpPr>
          <p:spPr>
            <a:xfrm>
              <a:off x="4377960" y="1620000"/>
              <a:ext cx="861839"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Cache (Kb)</a:t>
              </a:r>
            </a:p>
          </p:txBody>
        </p:sp>
        <p:sp>
          <p:nvSpPr>
            <p:cNvPr id="20" name="Freeform 19"/>
            <p:cNvSpPr/>
            <p:nvPr/>
          </p:nvSpPr>
          <p:spPr>
            <a:xfrm>
              <a:off x="2723400" y="1620000"/>
              <a:ext cx="165456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Main memory (Kb)</a:t>
              </a:r>
            </a:p>
          </p:txBody>
        </p:sp>
        <p:sp>
          <p:nvSpPr>
            <p:cNvPr id="21" name="Freeform 20"/>
            <p:cNvSpPr/>
            <p:nvPr/>
          </p:nvSpPr>
          <p:spPr>
            <a:xfrm>
              <a:off x="1403280" y="1620000"/>
              <a:ext cx="132012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C00000"/>
                  </a:solidFill>
                  <a:latin typeface="Tahoma" pitchFamily="18"/>
                  <a:ea typeface="Gothic" pitchFamily="2"/>
                  <a:cs typeface="Lucidasans" pitchFamily="2"/>
                </a:rPr>
                <a:t>Cycle time (ns)</a:t>
              </a:r>
            </a:p>
          </p:txBody>
        </p:sp>
        <p:sp>
          <p:nvSpPr>
            <p:cNvPr id="22" name="Freeform 21"/>
            <p:cNvSpPr/>
            <p:nvPr/>
          </p:nvSpPr>
          <p:spPr>
            <a:xfrm>
              <a:off x="720000" y="1620000"/>
              <a:ext cx="68328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3" name="Freeform 22"/>
            <p:cNvSpPr/>
            <p:nvPr/>
          </p:nvSpPr>
          <p:spPr>
            <a:xfrm>
              <a:off x="7425360" y="3874320"/>
              <a:ext cx="13946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45</a:t>
              </a:r>
            </a:p>
          </p:txBody>
        </p:sp>
        <p:sp>
          <p:nvSpPr>
            <p:cNvPr id="24" name="Freeform 23"/>
            <p:cNvSpPr/>
            <p:nvPr/>
          </p:nvSpPr>
          <p:spPr>
            <a:xfrm>
              <a:off x="4377960" y="3874320"/>
              <a:ext cx="8618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0</a:t>
              </a:r>
            </a:p>
          </p:txBody>
        </p:sp>
        <p:sp>
          <p:nvSpPr>
            <p:cNvPr id="25" name="Freeform 24"/>
            <p:cNvSpPr/>
            <p:nvPr/>
          </p:nvSpPr>
          <p:spPr>
            <a:xfrm>
              <a:off x="3507479" y="3874320"/>
              <a:ext cx="8704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4000</a:t>
              </a:r>
            </a:p>
          </p:txBody>
        </p:sp>
        <p:sp>
          <p:nvSpPr>
            <p:cNvPr id="26" name="Freeform 25"/>
            <p:cNvSpPr/>
            <p:nvPr/>
          </p:nvSpPr>
          <p:spPr>
            <a:xfrm>
              <a:off x="2723400" y="3874320"/>
              <a:ext cx="7840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1000</a:t>
              </a:r>
            </a:p>
          </p:txBody>
        </p:sp>
        <p:sp>
          <p:nvSpPr>
            <p:cNvPr id="27" name="Freeform 26"/>
            <p:cNvSpPr/>
            <p:nvPr/>
          </p:nvSpPr>
          <p:spPr>
            <a:xfrm>
              <a:off x="1403280" y="3874320"/>
              <a:ext cx="1320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480</a:t>
              </a:r>
            </a:p>
          </p:txBody>
        </p:sp>
        <p:sp>
          <p:nvSpPr>
            <p:cNvPr id="28" name="Freeform 27"/>
            <p:cNvSpPr/>
            <p:nvPr/>
          </p:nvSpPr>
          <p:spPr>
            <a:xfrm>
              <a:off x="720000" y="3874320"/>
              <a:ext cx="6832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209</a:t>
              </a:r>
            </a:p>
          </p:txBody>
        </p:sp>
        <p:sp>
          <p:nvSpPr>
            <p:cNvPr id="29" name="Freeform 28"/>
            <p:cNvSpPr/>
            <p:nvPr/>
          </p:nvSpPr>
          <p:spPr>
            <a:xfrm>
              <a:off x="7425360" y="3539520"/>
              <a:ext cx="13946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67</a:t>
              </a:r>
            </a:p>
          </p:txBody>
        </p:sp>
        <p:sp>
          <p:nvSpPr>
            <p:cNvPr id="30" name="Freeform 29"/>
            <p:cNvSpPr/>
            <p:nvPr/>
          </p:nvSpPr>
          <p:spPr>
            <a:xfrm>
              <a:off x="4377960" y="3539520"/>
              <a:ext cx="8618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32</a:t>
              </a:r>
            </a:p>
          </p:txBody>
        </p:sp>
        <p:sp>
          <p:nvSpPr>
            <p:cNvPr id="31" name="Freeform 30"/>
            <p:cNvSpPr/>
            <p:nvPr/>
          </p:nvSpPr>
          <p:spPr>
            <a:xfrm>
              <a:off x="3507479" y="3539520"/>
              <a:ext cx="8704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8000</a:t>
              </a:r>
            </a:p>
          </p:txBody>
        </p:sp>
        <p:sp>
          <p:nvSpPr>
            <p:cNvPr id="32" name="Freeform 31"/>
            <p:cNvSpPr/>
            <p:nvPr/>
          </p:nvSpPr>
          <p:spPr>
            <a:xfrm>
              <a:off x="2723400" y="3539520"/>
              <a:ext cx="7840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512</a:t>
              </a:r>
            </a:p>
          </p:txBody>
        </p:sp>
        <p:sp>
          <p:nvSpPr>
            <p:cNvPr id="33" name="Freeform 32"/>
            <p:cNvSpPr/>
            <p:nvPr/>
          </p:nvSpPr>
          <p:spPr>
            <a:xfrm>
              <a:off x="1403280" y="3539520"/>
              <a:ext cx="1320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480</a:t>
              </a:r>
            </a:p>
          </p:txBody>
        </p:sp>
        <p:sp>
          <p:nvSpPr>
            <p:cNvPr id="34" name="Freeform 33"/>
            <p:cNvSpPr/>
            <p:nvPr/>
          </p:nvSpPr>
          <p:spPr>
            <a:xfrm>
              <a:off x="720000" y="3539520"/>
              <a:ext cx="6832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208</a:t>
              </a:r>
            </a:p>
          </p:txBody>
        </p:sp>
        <p:sp>
          <p:nvSpPr>
            <p:cNvPr id="35" name="Freeform 34"/>
            <p:cNvSpPr/>
            <p:nvPr/>
          </p:nvSpPr>
          <p:spPr>
            <a:xfrm>
              <a:off x="7425360" y="3204360"/>
              <a:ext cx="13946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6" name="Freeform 35"/>
            <p:cNvSpPr/>
            <p:nvPr/>
          </p:nvSpPr>
          <p:spPr>
            <a:xfrm>
              <a:off x="4377960" y="3204360"/>
              <a:ext cx="8618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7" name="Freeform 36"/>
            <p:cNvSpPr/>
            <p:nvPr/>
          </p:nvSpPr>
          <p:spPr>
            <a:xfrm>
              <a:off x="3507479" y="3204360"/>
              <a:ext cx="8704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8" name="Freeform 37"/>
            <p:cNvSpPr/>
            <p:nvPr/>
          </p:nvSpPr>
          <p:spPr>
            <a:xfrm>
              <a:off x="2723400" y="3204360"/>
              <a:ext cx="7840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9" name="Freeform 38"/>
            <p:cNvSpPr/>
            <p:nvPr/>
          </p:nvSpPr>
          <p:spPr>
            <a:xfrm>
              <a:off x="1403280" y="3204360"/>
              <a:ext cx="1320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40" name="Freeform 39"/>
            <p:cNvSpPr/>
            <p:nvPr/>
          </p:nvSpPr>
          <p:spPr>
            <a:xfrm>
              <a:off x="720000" y="3204360"/>
              <a:ext cx="6832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a:t>
              </a:r>
            </a:p>
          </p:txBody>
        </p:sp>
        <p:sp>
          <p:nvSpPr>
            <p:cNvPr id="41" name="Freeform 40"/>
            <p:cNvSpPr/>
            <p:nvPr/>
          </p:nvSpPr>
          <p:spPr>
            <a:xfrm>
              <a:off x="7425360" y="2869560"/>
              <a:ext cx="13946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269</a:t>
              </a:r>
            </a:p>
          </p:txBody>
        </p:sp>
        <p:sp>
          <p:nvSpPr>
            <p:cNvPr id="42" name="Freeform 41"/>
            <p:cNvSpPr/>
            <p:nvPr/>
          </p:nvSpPr>
          <p:spPr>
            <a:xfrm>
              <a:off x="4377960" y="2869560"/>
              <a:ext cx="8618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32</a:t>
              </a:r>
            </a:p>
          </p:txBody>
        </p:sp>
        <p:sp>
          <p:nvSpPr>
            <p:cNvPr id="43" name="Freeform 42"/>
            <p:cNvSpPr/>
            <p:nvPr/>
          </p:nvSpPr>
          <p:spPr>
            <a:xfrm>
              <a:off x="3507479" y="2869560"/>
              <a:ext cx="8704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32000</a:t>
              </a:r>
            </a:p>
          </p:txBody>
        </p:sp>
        <p:sp>
          <p:nvSpPr>
            <p:cNvPr id="44" name="Freeform 43"/>
            <p:cNvSpPr/>
            <p:nvPr/>
          </p:nvSpPr>
          <p:spPr>
            <a:xfrm>
              <a:off x="2723400" y="2869560"/>
              <a:ext cx="7840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8000</a:t>
              </a:r>
            </a:p>
          </p:txBody>
        </p:sp>
        <p:sp>
          <p:nvSpPr>
            <p:cNvPr id="45" name="Freeform 44"/>
            <p:cNvSpPr/>
            <p:nvPr/>
          </p:nvSpPr>
          <p:spPr>
            <a:xfrm>
              <a:off x="1403280" y="2869560"/>
              <a:ext cx="1320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29</a:t>
              </a:r>
            </a:p>
          </p:txBody>
        </p:sp>
        <p:sp>
          <p:nvSpPr>
            <p:cNvPr id="46" name="Freeform 45"/>
            <p:cNvSpPr/>
            <p:nvPr/>
          </p:nvSpPr>
          <p:spPr>
            <a:xfrm>
              <a:off x="720000" y="2869560"/>
              <a:ext cx="6832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a:t>
              </a:r>
            </a:p>
          </p:txBody>
        </p:sp>
        <p:sp>
          <p:nvSpPr>
            <p:cNvPr id="47" name="Freeform 46"/>
            <p:cNvSpPr/>
            <p:nvPr/>
          </p:nvSpPr>
          <p:spPr>
            <a:xfrm>
              <a:off x="7425360" y="2534400"/>
              <a:ext cx="13946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198</a:t>
              </a:r>
            </a:p>
          </p:txBody>
        </p:sp>
        <p:sp>
          <p:nvSpPr>
            <p:cNvPr id="48" name="Freeform 47"/>
            <p:cNvSpPr/>
            <p:nvPr/>
          </p:nvSpPr>
          <p:spPr>
            <a:xfrm>
              <a:off x="4377960" y="2534400"/>
              <a:ext cx="86183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256</a:t>
              </a:r>
            </a:p>
          </p:txBody>
        </p:sp>
        <p:sp>
          <p:nvSpPr>
            <p:cNvPr id="49" name="Freeform 48"/>
            <p:cNvSpPr/>
            <p:nvPr/>
          </p:nvSpPr>
          <p:spPr>
            <a:xfrm>
              <a:off x="3507479" y="2534400"/>
              <a:ext cx="8704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6000</a:t>
              </a:r>
            </a:p>
          </p:txBody>
        </p:sp>
        <p:sp>
          <p:nvSpPr>
            <p:cNvPr id="50" name="Freeform 49"/>
            <p:cNvSpPr/>
            <p:nvPr/>
          </p:nvSpPr>
          <p:spPr>
            <a:xfrm>
              <a:off x="2723400" y="2534400"/>
              <a:ext cx="7840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256</a:t>
              </a:r>
            </a:p>
          </p:txBody>
        </p:sp>
        <p:sp>
          <p:nvSpPr>
            <p:cNvPr id="51" name="Freeform 50"/>
            <p:cNvSpPr/>
            <p:nvPr/>
          </p:nvSpPr>
          <p:spPr>
            <a:xfrm>
              <a:off x="1403280" y="2534400"/>
              <a:ext cx="1320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125</a:t>
              </a:r>
            </a:p>
          </p:txBody>
        </p:sp>
        <p:sp>
          <p:nvSpPr>
            <p:cNvPr id="52" name="Freeform 51"/>
            <p:cNvSpPr/>
            <p:nvPr/>
          </p:nvSpPr>
          <p:spPr>
            <a:xfrm>
              <a:off x="720000" y="2534400"/>
              <a:ext cx="68328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1</a:t>
              </a:r>
            </a:p>
          </p:txBody>
        </p:sp>
        <p:sp>
          <p:nvSpPr>
            <p:cNvPr id="53" name="Freeform 52"/>
            <p:cNvSpPr/>
            <p:nvPr/>
          </p:nvSpPr>
          <p:spPr>
            <a:xfrm>
              <a:off x="7425360" y="2199600"/>
              <a:ext cx="13946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PRP</a:t>
              </a:r>
            </a:p>
          </p:txBody>
        </p:sp>
        <p:sp>
          <p:nvSpPr>
            <p:cNvPr id="54" name="Freeform 53"/>
            <p:cNvSpPr/>
            <p:nvPr/>
          </p:nvSpPr>
          <p:spPr>
            <a:xfrm>
              <a:off x="4377960" y="2199600"/>
              <a:ext cx="86183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CACH</a:t>
              </a:r>
            </a:p>
          </p:txBody>
        </p:sp>
        <p:sp>
          <p:nvSpPr>
            <p:cNvPr id="55" name="Freeform 54"/>
            <p:cNvSpPr/>
            <p:nvPr/>
          </p:nvSpPr>
          <p:spPr>
            <a:xfrm>
              <a:off x="3507479" y="2199600"/>
              <a:ext cx="8704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MMAX</a:t>
              </a:r>
            </a:p>
          </p:txBody>
        </p:sp>
        <p:sp>
          <p:nvSpPr>
            <p:cNvPr id="56" name="Freeform 55"/>
            <p:cNvSpPr/>
            <p:nvPr/>
          </p:nvSpPr>
          <p:spPr>
            <a:xfrm>
              <a:off x="2723400" y="2199600"/>
              <a:ext cx="7840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MMIN</a:t>
              </a:r>
            </a:p>
          </p:txBody>
        </p:sp>
        <p:sp>
          <p:nvSpPr>
            <p:cNvPr id="57" name="Freeform 56"/>
            <p:cNvSpPr/>
            <p:nvPr/>
          </p:nvSpPr>
          <p:spPr>
            <a:xfrm>
              <a:off x="1403280" y="2199600"/>
              <a:ext cx="1320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C00000"/>
                  </a:solidFill>
                  <a:latin typeface="Tahoma" pitchFamily="18"/>
                  <a:ea typeface="Gothic" pitchFamily="2"/>
                  <a:cs typeface="Lucidasans" pitchFamily="2"/>
                </a:rPr>
                <a:t>MYCT</a:t>
              </a:r>
            </a:p>
          </p:txBody>
        </p:sp>
        <p:sp>
          <p:nvSpPr>
            <p:cNvPr id="58" name="Freeform 57"/>
            <p:cNvSpPr/>
            <p:nvPr/>
          </p:nvSpPr>
          <p:spPr>
            <a:xfrm>
              <a:off x="720000" y="2199600"/>
              <a:ext cx="68328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59" name="Straight Connector 58"/>
            <p:cNvSpPr/>
            <p:nvPr/>
          </p:nvSpPr>
          <p:spPr>
            <a:xfrm>
              <a:off x="8820000" y="1620000"/>
              <a:ext cx="0" cy="5796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0" name="Straight Connector 59"/>
            <p:cNvSpPr/>
            <p:nvPr/>
          </p:nvSpPr>
          <p:spPr>
            <a:xfrm>
              <a:off x="8820000" y="219960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1" name="Straight Connector 60"/>
            <p:cNvSpPr/>
            <p:nvPr/>
          </p:nvSpPr>
          <p:spPr>
            <a:xfrm>
              <a:off x="8820000" y="253440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2" name="Straight Connector 61"/>
            <p:cNvSpPr/>
            <p:nvPr/>
          </p:nvSpPr>
          <p:spPr>
            <a:xfrm>
              <a:off x="8820000" y="286956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3" name="Straight Connector 62"/>
            <p:cNvSpPr/>
            <p:nvPr/>
          </p:nvSpPr>
          <p:spPr>
            <a:xfrm>
              <a:off x="8820000" y="320436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4" name="Straight Connector 63"/>
            <p:cNvSpPr/>
            <p:nvPr/>
          </p:nvSpPr>
          <p:spPr>
            <a:xfrm>
              <a:off x="8820000" y="353952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5" name="Straight Connector 64"/>
            <p:cNvSpPr/>
            <p:nvPr/>
          </p:nvSpPr>
          <p:spPr>
            <a:xfrm>
              <a:off x="8820000" y="387432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6" name="Straight Connector 65"/>
            <p:cNvSpPr/>
            <p:nvPr/>
          </p:nvSpPr>
          <p:spPr>
            <a:xfrm>
              <a:off x="1403280" y="1620000"/>
              <a:ext cx="7416720" cy="0"/>
            </a:xfrm>
            <a:prstGeom prst="line">
              <a:avLst/>
            </a:prstGeom>
            <a:grpFill/>
            <a:ln w="6480">
              <a:solidFill>
                <a:schemeClr val="tx1"/>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7" name="Straight Connector 66"/>
            <p:cNvSpPr/>
            <p:nvPr/>
          </p:nvSpPr>
          <p:spPr>
            <a:xfrm>
              <a:off x="720000" y="1620000"/>
              <a:ext cx="0" cy="5796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8" name="Straight Connector 67"/>
            <p:cNvSpPr/>
            <p:nvPr/>
          </p:nvSpPr>
          <p:spPr>
            <a:xfrm>
              <a:off x="1403280" y="4209480"/>
              <a:ext cx="7416720" cy="0"/>
            </a:xfrm>
            <a:prstGeom prst="line">
              <a:avLst/>
            </a:prstGeom>
            <a:grpFill/>
            <a:ln w="6480">
              <a:solidFill>
                <a:schemeClr val="tx1"/>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69" name="Straight Connector 68"/>
            <p:cNvSpPr/>
            <p:nvPr/>
          </p:nvSpPr>
          <p:spPr>
            <a:xfrm>
              <a:off x="720000" y="1620000"/>
              <a:ext cx="683280" cy="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0" name="Straight Connector 69"/>
            <p:cNvSpPr/>
            <p:nvPr/>
          </p:nvSpPr>
          <p:spPr>
            <a:xfrm>
              <a:off x="1403280" y="2199600"/>
              <a:ext cx="7416720" cy="0"/>
            </a:xfrm>
            <a:prstGeom prst="line">
              <a:avLst/>
            </a:prstGeom>
            <a:grpFill/>
            <a:ln w="6480">
              <a:solidFill>
                <a:schemeClr val="tx1"/>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1" name="Straight Connector 70"/>
            <p:cNvSpPr/>
            <p:nvPr/>
          </p:nvSpPr>
          <p:spPr>
            <a:xfrm>
              <a:off x="720000" y="4209480"/>
              <a:ext cx="683280" cy="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2" name="Straight Connector 71"/>
            <p:cNvSpPr/>
            <p:nvPr/>
          </p:nvSpPr>
          <p:spPr>
            <a:xfrm>
              <a:off x="720000" y="219960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3" name="Straight Connector 72"/>
            <p:cNvSpPr/>
            <p:nvPr/>
          </p:nvSpPr>
          <p:spPr>
            <a:xfrm>
              <a:off x="720000" y="253440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4" name="Straight Connector 73"/>
            <p:cNvSpPr/>
            <p:nvPr/>
          </p:nvSpPr>
          <p:spPr>
            <a:xfrm>
              <a:off x="720000" y="286956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5" name="Straight Connector 74"/>
            <p:cNvSpPr/>
            <p:nvPr/>
          </p:nvSpPr>
          <p:spPr>
            <a:xfrm>
              <a:off x="720000" y="320436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6" name="Straight Connector 75"/>
            <p:cNvSpPr/>
            <p:nvPr/>
          </p:nvSpPr>
          <p:spPr>
            <a:xfrm>
              <a:off x="720000" y="3539520"/>
              <a:ext cx="0" cy="33480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7" name="Straight Connector 76"/>
            <p:cNvSpPr/>
            <p:nvPr/>
          </p:nvSpPr>
          <p:spPr>
            <a:xfrm>
              <a:off x="720000" y="3874320"/>
              <a:ext cx="0" cy="335160"/>
            </a:xfrm>
            <a:prstGeom prst="line">
              <a:avLst/>
            </a:prstGeom>
            <a:grpFill/>
            <a:ln>
              <a:solidFill>
                <a:schemeClr val="tx1"/>
              </a:solidFill>
              <a:prstDash val="solid"/>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8" name="Straight Connector 77"/>
            <p:cNvSpPr/>
            <p:nvPr/>
          </p:nvSpPr>
          <p:spPr>
            <a:xfrm>
              <a:off x="1403280" y="2534400"/>
              <a:ext cx="7416720" cy="0"/>
            </a:xfrm>
            <a:prstGeom prst="line">
              <a:avLst/>
            </a:prstGeom>
            <a:grpFill/>
            <a:ln w="12600">
              <a:solidFill>
                <a:schemeClr val="tx1"/>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grpSp>
        <p:nvGrpSpPr>
          <p:cNvPr id="79" name="Group 78"/>
          <p:cNvGrpSpPr/>
          <p:nvPr/>
        </p:nvGrpSpPr>
        <p:grpSpPr>
          <a:xfrm>
            <a:off x="714348" y="5575362"/>
            <a:ext cx="7620120" cy="639720"/>
            <a:chOff x="1080000" y="5220000"/>
            <a:chExt cx="7620120" cy="639720"/>
          </a:xfrm>
          <a:solidFill>
            <a:schemeClr val="bg2"/>
          </a:solidFill>
        </p:grpSpPr>
        <p:sp>
          <p:nvSpPr>
            <p:cNvPr id="80" name="Freeform 79"/>
            <p:cNvSpPr/>
            <p:nvPr/>
          </p:nvSpPr>
          <p:spPr>
            <a:xfrm>
              <a:off x="1080000" y="5220000"/>
              <a:ext cx="7620120" cy="63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noFill/>
              <a:prstDash val="solid"/>
            </a:ln>
          </p:spPr>
          <p:txBody>
            <a:bodyPr vert="horz" wrap="square" lIns="90000" tIns="46800" rIns="90000" bIns="46800" anchor="t" anchorCtr="0" compatLnSpc="0">
              <a:noAutofit/>
            </a:bodyPr>
            <a:lstStyle/>
            <a:p>
              <a:pPr marL="855359" marR="0" lvl="0" indent="-855359" algn="l" rtl="0" hangingPunct="0">
                <a:lnSpc>
                  <a:spcPct val="100000"/>
                </a:lnSpc>
                <a:spcBef>
                  <a:spcPts val="448"/>
                </a:spcBef>
                <a:spcAft>
                  <a:spcPts val="0"/>
                </a:spcAft>
                <a:buNone/>
                <a:tabLst>
                  <a:tab pos="855359" algn="l"/>
                  <a:tab pos="914039" algn="l"/>
                  <a:tab pos="1828439" algn="l"/>
                  <a:tab pos="2742839" algn="l"/>
                  <a:tab pos="3657239" algn="l"/>
                  <a:tab pos="4571639" algn="l"/>
                  <a:tab pos="5486039" algn="l"/>
                  <a:tab pos="6400439" algn="l"/>
                  <a:tab pos="7314838" algn="l"/>
                  <a:tab pos="8229238" algn="l"/>
                  <a:tab pos="9143639" algn="l"/>
                  <a:tab pos="10058039" algn="l"/>
                </a:tabLst>
              </a:pPr>
              <a:r>
                <a:rPr lang="en-US" sz="1800" b="1" i="0" u="none" strike="noStrike" baseline="0" dirty="0">
                  <a:ln>
                    <a:noFill/>
                  </a:ln>
                  <a:solidFill>
                    <a:srgbClr val="C00000"/>
                  </a:solidFill>
                  <a:latin typeface="Courier New" pitchFamily="18"/>
                  <a:ea typeface="Gothic" pitchFamily="2"/>
                  <a:cs typeface="Lucidasans" pitchFamily="2"/>
                </a:rPr>
                <a:t>PRP =	-55.9 + 0.0489 MYCT + 0.0153 MMIN + 0.0056 MMAX</a:t>
              </a:r>
              <a:br>
                <a:rPr lang="en-US" sz="1800" b="1" i="0" u="none" strike="noStrike" baseline="0" dirty="0">
                  <a:ln>
                    <a:noFill/>
                  </a:ln>
                  <a:solidFill>
                    <a:srgbClr val="C00000"/>
                  </a:solidFill>
                  <a:latin typeface="Courier New" pitchFamily="18"/>
                  <a:ea typeface="Gothic" pitchFamily="2"/>
                  <a:cs typeface="Lucidasans" pitchFamily="2"/>
                </a:rPr>
              </a:br>
              <a:r>
                <a:rPr lang="en-US" sz="1800" b="1" i="0" u="none" strike="noStrike" baseline="0" dirty="0">
                  <a:ln>
                    <a:noFill/>
                  </a:ln>
                  <a:solidFill>
                    <a:srgbClr val="C00000"/>
                  </a:solidFill>
                  <a:latin typeface="Courier New" pitchFamily="18"/>
                  <a:ea typeface="Gothic" pitchFamily="2"/>
                  <a:cs typeface="Lucidasans" pitchFamily="2"/>
                </a:rPr>
                <a:t>+ 0.6410 CACH - 0.2700 CHMIN + 1.480 CHMAX</a:t>
              </a:r>
            </a:p>
          </p:txBody>
        </p:sp>
        <p:sp>
          <p:nvSpPr>
            <p:cNvPr id="81" name="Straight Connector 80"/>
            <p:cNvSpPr/>
            <p:nvPr/>
          </p:nvSpPr>
          <p:spPr>
            <a:xfrm>
              <a:off x="1080000" y="5220000"/>
              <a:ext cx="7620120" cy="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2" name="Straight Connector 81"/>
            <p:cNvSpPr/>
            <p:nvPr/>
          </p:nvSpPr>
          <p:spPr>
            <a:xfrm>
              <a:off x="1080000" y="5859720"/>
              <a:ext cx="7620120" cy="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3" name="Straight Connector 82"/>
            <p:cNvSpPr/>
            <p:nvPr/>
          </p:nvSpPr>
          <p:spPr>
            <a:xfrm>
              <a:off x="1080000" y="5220000"/>
              <a:ext cx="0" cy="63972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4" name="Straight Connector 83"/>
            <p:cNvSpPr/>
            <p:nvPr/>
          </p:nvSpPr>
          <p:spPr>
            <a:xfrm>
              <a:off x="8700120" y="5220000"/>
              <a:ext cx="0" cy="639720"/>
            </a:xfrm>
            <a:prstGeom prst="line">
              <a:avLst/>
            </a:prstGeom>
            <a:grpFill/>
            <a:ln>
              <a:noFill/>
              <a:prstDash val="solid"/>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sp>
        <p:nvSpPr>
          <p:cNvPr id="85" name="84 CuadroTexto"/>
          <p:cNvSpPr txBox="1"/>
          <p:nvPr/>
        </p:nvSpPr>
        <p:spPr>
          <a:xfrm>
            <a:off x="642910" y="4786322"/>
            <a:ext cx="7715304" cy="461665"/>
          </a:xfrm>
          <a:prstGeom prst="rect">
            <a:avLst/>
          </a:prstGeom>
          <a:noFill/>
        </p:spPr>
        <p:txBody>
          <a:bodyPr wrap="square" rtlCol="0">
            <a:spAutoFit/>
          </a:bodyPr>
          <a:lstStyle/>
          <a:p>
            <a:r>
              <a:rPr lang="es-AR" sz="2400" dirty="0" smtClean="0"/>
              <a:t>Función de regresión linear:</a:t>
            </a:r>
            <a:endParaRPr lang="es-E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Ejemplo “Negociaciones legislativas”</a:t>
            </a:r>
            <a:endParaRPr lang="es-ES" dirty="0"/>
          </a:p>
        </p:txBody>
      </p:sp>
      <p:sp>
        <p:nvSpPr>
          <p:cNvPr id="3" name="2 Marcador de contenido"/>
          <p:cNvSpPr>
            <a:spLocks noGrp="1"/>
          </p:cNvSpPr>
          <p:nvPr>
            <p:ph idx="1"/>
          </p:nvPr>
        </p:nvSpPr>
        <p:spPr>
          <a:xfrm>
            <a:off x="457200" y="1385886"/>
            <a:ext cx="8229600" cy="1614486"/>
          </a:xfrm>
        </p:spPr>
        <p:txBody>
          <a:bodyPr>
            <a:normAutofit/>
          </a:bodyPr>
          <a:lstStyle/>
          <a:p>
            <a:r>
              <a:rPr lang="es-AR" sz="2800" dirty="0" smtClean="0"/>
              <a:t>Un ejemplo más real en cuanto a combinación de tipos de atributos, valores desconocidos y generalización en el resultado.</a:t>
            </a:r>
            <a:endParaRPr lang="es-ES" sz="2800" dirty="0"/>
          </a:p>
        </p:txBody>
      </p:sp>
      <p:grpSp>
        <p:nvGrpSpPr>
          <p:cNvPr id="4" name="Group 2"/>
          <p:cNvGrpSpPr/>
          <p:nvPr/>
        </p:nvGrpSpPr>
        <p:grpSpPr>
          <a:xfrm>
            <a:off x="289718" y="2786058"/>
            <a:ext cx="8640000" cy="3978360"/>
            <a:chOff x="180000" y="1421640"/>
            <a:chExt cx="8640000" cy="3978360"/>
          </a:xfrm>
          <a:solidFill>
            <a:schemeClr val="bg2"/>
          </a:solidFill>
        </p:grpSpPr>
        <p:sp>
          <p:nvSpPr>
            <p:cNvPr id="5" name="Freeform 3"/>
            <p:cNvSpPr/>
            <p:nvPr/>
          </p:nvSpPr>
          <p:spPr>
            <a:xfrm>
              <a:off x="8168040" y="5158440"/>
              <a:ext cx="65196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good</a:t>
              </a:r>
            </a:p>
          </p:txBody>
        </p:sp>
        <p:sp>
          <p:nvSpPr>
            <p:cNvPr id="6" name="Freeform 4"/>
            <p:cNvSpPr/>
            <p:nvPr/>
          </p:nvSpPr>
          <p:spPr>
            <a:xfrm>
              <a:off x="7516080" y="5158440"/>
              <a:ext cx="65196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 name="Freeform 5"/>
            <p:cNvSpPr/>
            <p:nvPr/>
          </p:nvSpPr>
          <p:spPr>
            <a:xfrm>
              <a:off x="6863760" y="5158440"/>
              <a:ext cx="65232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good</a:t>
              </a:r>
            </a:p>
          </p:txBody>
        </p:sp>
        <p:sp>
          <p:nvSpPr>
            <p:cNvPr id="8" name="Freeform 6"/>
            <p:cNvSpPr/>
            <p:nvPr/>
          </p:nvSpPr>
          <p:spPr>
            <a:xfrm>
              <a:off x="6211800" y="5158440"/>
              <a:ext cx="65196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good</a:t>
              </a:r>
            </a:p>
          </p:txBody>
        </p:sp>
        <p:sp>
          <p:nvSpPr>
            <p:cNvPr id="9" name="Freeform 7"/>
            <p:cNvSpPr/>
            <p:nvPr/>
          </p:nvSpPr>
          <p:spPr>
            <a:xfrm>
              <a:off x="5559480" y="5158440"/>
              <a:ext cx="65232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bad</a:t>
              </a:r>
            </a:p>
          </p:txBody>
        </p:sp>
        <p:sp>
          <p:nvSpPr>
            <p:cNvPr id="10" name="Freeform 8"/>
            <p:cNvSpPr/>
            <p:nvPr/>
          </p:nvSpPr>
          <p:spPr>
            <a:xfrm>
              <a:off x="3114720" y="5158440"/>
              <a:ext cx="244476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{good,bad}</a:t>
              </a:r>
            </a:p>
          </p:txBody>
        </p:sp>
        <p:sp>
          <p:nvSpPr>
            <p:cNvPr id="11" name="Freeform 9"/>
            <p:cNvSpPr/>
            <p:nvPr/>
          </p:nvSpPr>
          <p:spPr>
            <a:xfrm>
              <a:off x="180000" y="5158440"/>
              <a:ext cx="2934720" cy="241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Acceptability of contract</a:t>
              </a:r>
            </a:p>
          </p:txBody>
        </p:sp>
        <p:sp>
          <p:nvSpPr>
            <p:cNvPr id="12" name="Freeform 10"/>
            <p:cNvSpPr/>
            <p:nvPr/>
          </p:nvSpPr>
          <p:spPr>
            <a:xfrm>
              <a:off x="8168040" y="494423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half</a:t>
              </a:r>
            </a:p>
          </p:txBody>
        </p:sp>
        <p:sp>
          <p:nvSpPr>
            <p:cNvPr id="13" name="Freeform 11"/>
            <p:cNvSpPr/>
            <p:nvPr/>
          </p:nvSpPr>
          <p:spPr>
            <a:xfrm>
              <a:off x="7516080" y="494423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4" name="Freeform 12"/>
            <p:cNvSpPr/>
            <p:nvPr/>
          </p:nvSpPr>
          <p:spPr>
            <a:xfrm>
              <a:off x="6863760" y="4944239"/>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full</a:t>
              </a:r>
            </a:p>
          </p:txBody>
        </p:sp>
        <p:sp>
          <p:nvSpPr>
            <p:cNvPr id="15" name="Freeform 13"/>
            <p:cNvSpPr/>
            <p:nvPr/>
          </p:nvSpPr>
          <p:spPr>
            <a:xfrm>
              <a:off x="6211800" y="494423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16" name="Freeform 14"/>
            <p:cNvSpPr/>
            <p:nvPr/>
          </p:nvSpPr>
          <p:spPr>
            <a:xfrm>
              <a:off x="5559480" y="4944239"/>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17" name="Freeform 15"/>
            <p:cNvSpPr/>
            <p:nvPr/>
          </p:nvSpPr>
          <p:spPr>
            <a:xfrm>
              <a:off x="3114720" y="4944239"/>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{none,half,full}</a:t>
              </a:r>
            </a:p>
          </p:txBody>
        </p:sp>
        <p:sp>
          <p:nvSpPr>
            <p:cNvPr id="18" name="Freeform 16"/>
            <p:cNvSpPr/>
            <p:nvPr/>
          </p:nvSpPr>
          <p:spPr>
            <a:xfrm>
              <a:off x="180000" y="4944239"/>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Health plan contribution</a:t>
              </a:r>
            </a:p>
          </p:txBody>
        </p:sp>
        <p:sp>
          <p:nvSpPr>
            <p:cNvPr id="19" name="Freeform 17"/>
            <p:cNvSpPr/>
            <p:nvPr/>
          </p:nvSpPr>
          <p:spPr>
            <a:xfrm>
              <a:off x="8168040" y="47300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20" name="Freeform 18"/>
            <p:cNvSpPr/>
            <p:nvPr/>
          </p:nvSpPr>
          <p:spPr>
            <a:xfrm>
              <a:off x="7516080" y="47300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1" name="Freeform 19"/>
            <p:cNvSpPr/>
            <p:nvPr/>
          </p:nvSpPr>
          <p:spPr>
            <a:xfrm>
              <a:off x="6863760" y="47300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22" name="Freeform 20"/>
            <p:cNvSpPr/>
            <p:nvPr/>
          </p:nvSpPr>
          <p:spPr>
            <a:xfrm>
              <a:off x="6211800" y="47300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23" name="Freeform 21"/>
            <p:cNvSpPr/>
            <p:nvPr/>
          </p:nvSpPr>
          <p:spPr>
            <a:xfrm>
              <a:off x="5559480" y="47300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24" name="Freeform 22"/>
            <p:cNvSpPr/>
            <p:nvPr/>
          </p:nvSpPr>
          <p:spPr>
            <a:xfrm>
              <a:off x="3114720" y="473004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{yes,no}</a:t>
              </a:r>
            </a:p>
          </p:txBody>
        </p:sp>
        <p:sp>
          <p:nvSpPr>
            <p:cNvPr id="25" name="Freeform 23"/>
            <p:cNvSpPr/>
            <p:nvPr/>
          </p:nvSpPr>
          <p:spPr>
            <a:xfrm>
              <a:off x="180000" y="473004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Bereavement assistance</a:t>
              </a:r>
            </a:p>
          </p:txBody>
        </p:sp>
        <p:sp>
          <p:nvSpPr>
            <p:cNvPr id="26" name="Freeform 24"/>
            <p:cNvSpPr/>
            <p:nvPr/>
          </p:nvSpPr>
          <p:spPr>
            <a:xfrm>
              <a:off x="8168040" y="45158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full</a:t>
              </a:r>
            </a:p>
          </p:txBody>
        </p:sp>
        <p:sp>
          <p:nvSpPr>
            <p:cNvPr id="27" name="Freeform 25"/>
            <p:cNvSpPr/>
            <p:nvPr/>
          </p:nvSpPr>
          <p:spPr>
            <a:xfrm>
              <a:off x="7516080" y="45158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28" name="Freeform 26"/>
            <p:cNvSpPr/>
            <p:nvPr/>
          </p:nvSpPr>
          <p:spPr>
            <a:xfrm>
              <a:off x="6863760" y="45158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full</a:t>
              </a:r>
            </a:p>
          </p:txBody>
        </p:sp>
        <p:sp>
          <p:nvSpPr>
            <p:cNvPr id="29" name="Freeform 27"/>
            <p:cNvSpPr/>
            <p:nvPr/>
          </p:nvSpPr>
          <p:spPr>
            <a:xfrm>
              <a:off x="6211800" y="45158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30" name="Freeform 28"/>
            <p:cNvSpPr/>
            <p:nvPr/>
          </p:nvSpPr>
          <p:spPr>
            <a:xfrm>
              <a:off x="5559480" y="45158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31" name="Freeform 29"/>
            <p:cNvSpPr/>
            <p:nvPr/>
          </p:nvSpPr>
          <p:spPr>
            <a:xfrm>
              <a:off x="3114720" y="451584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{none,half,full}</a:t>
              </a:r>
            </a:p>
          </p:txBody>
        </p:sp>
        <p:sp>
          <p:nvSpPr>
            <p:cNvPr id="32" name="Freeform 30"/>
            <p:cNvSpPr/>
            <p:nvPr/>
          </p:nvSpPr>
          <p:spPr>
            <a:xfrm>
              <a:off x="180000" y="451584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Dental plan contribution</a:t>
              </a:r>
            </a:p>
          </p:txBody>
        </p:sp>
        <p:sp>
          <p:nvSpPr>
            <p:cNvPr id="33" name="Freeform 31"/>
            <p:cNvSpPr/>
            <p:nvPr/>
          </p:nvSpPr>
          <p:spPr>
            <a:xfrm>
              <a:off x="8168040" y="430127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34" name="Freeform 32"/>
            <p:cNvSpPr/>
            <p:nvPr/>
          </p:nvSpPr>
          <p:spPr>
            <a:xfrm>
              <a:off x="7516080" y="430127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35" name="Freeform 33"/>
            <p:cNvSpPr/>
            <p:nvPr/>
          </p:nvSpPr>
          <p:spPr>
            <a:xfrm>
              <a:off x="6863760" y="4301279"/>
              <a:ext cx="6523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36" name="Freeform 34"/>
            <p:cNvSpPr/>
            <p:nvPr/>
          </p:nvSpPr>
          <p:spPr>
            <a:xfrm>
              <a:off x="6211800" y="430127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37" name="Freeform 35"/>
            <p:cNvSpPr/>
            <p:nvPr/>
          </p:nvSpPr>
          <p:spPr>
            <a:xfrm>
              <a:off x="5559480" y="4301279"/>
              <a:ext cx="6523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a:t>
              </a:r>
            </a:p>
          </p:txBody>
        </p:sp>
        <p:sp>
          <p:nvSpPr>
            <p:cNvPr id="38" name="Freeform 36"/>
            <p:cNvSpPr/>
            <p:nvPr/>
          </p:nvSpPr>
          <p:spPr>
            <a:xfrm>
              <a:off x="3114720" y="4301279"/>
              <a:ext cx="24447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{yes,no}</a:t>
              </a:r>
            </a:p>
          </p:txBody>
        </p:sp>
        <p:sp>
          <p:nvSpPr>
            <p:cNvPr id="39" name="Freeform 37"/>
            <p:cNvSpPr/>
            <p:nvPr/>
          </p:nvSpPr>
          <p:spPr>
            <a:xfrm>
              <a:off x="180000" y="4301279"/>
              <a:ext cx="29347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Long-term disability assistance</a:t>
              </a:r>
            </a:p>
          </p:txBody>
        </p:sp>
        <p:sp>
          <p:nvSpPr>
            <p:cNvPr id="40" name="Freeform 38"/>
            <p:cNvSpPr/>
            <p:nvPr/>
          </p:nvSpPr>
          <p:spPr>
            <a:xfrm>
              <a:off x="8168040" y="408708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avg</a:t>
              </a:r>
            </a:p>
          </p:txBody>
        </p:sp>
        <p:sp>
          <p:nvSpPr>
            <p:cNvPr id="41" name="Freeform 39"/>
            <p:cNvSpPr/>
            <p:nvPr/>
          </p:nvSpPr>
          <p:spPr>
            <a:xfrm>
              <a:off x="7516080" y="408708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42" name="Freeform 40"/>
            <p:cNvSpPr/>
            <p:nvPr/>
          </p:nvSpPr>
          <p:spPr>
            <a:xfrm>
              <a:off x="6863760" y="408708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gen</a:t>
              </a:r>
            </a:p>
          </p:txBody>
        </p:sp>
        <p:sp>
          <p:nvSpPr>
            <p:cNvPr id="43" name="Freeform 41"/>
            <p:cNvSpPr/>
            <p:nvPr/>
          </p:nvSpPr>
          <p:spPr>
            <a:xfrm>
              <a:off x="6211800" y="408708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gen</a:t>
              </a:r>
            </a:p>
          </p:txBody>
        </p:sp>
        <p:sp>
          <p:nvSpPr>
            <p:cNvPr id="44" name="Freeform 42"/>
            <p:cNvSpPr/>
            <p:nvPr/>
          </p:nvSpPr>
          <p:spPr>
            <a:xfrm>
              <a:off x="5559480" y="408708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avg</a:t>
              </a:r>
            </a:p>
          </p:txBody>
        </p:sp>
        <p:sp>
          <p:nvSpPr>
            <p:cNvPr id="45" name="Freeform 43"/>
            <p:cNvSpPr/>
            <p:nvPr/>
          </p:nvSpPr>
          <p:spPr>
            <a:xfrm>
              <a:off x="3114720" y="408708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{below-avg,avg,gen}</a:t>
              </a:r>
            </a:p>
          </p:txBody>
        </p:sp>
        <p:sp>
          <p:nvSpPr>
            <p:cNvPr id="46" name="Freeform 44"/>
            <p:cNvSpPr/>
            <p:nvPr/>
          </p:nvSpPr>
          <p:spPr>
            <a:xfrm>
              <a:off x="180000" y="408708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Vacation</a:t>
              </a:r>
            </a:p>
          </p:txBody>
        </p:sp>
        <p:sp>
          <p:nvSpPr>
            <p:cNvPr id="47" name="Freeform 45"/>
            <p:cNvSpPr/>
            <p:nvPr/>
          </p:nvSpPr>
          <p:spPr>
            <a:xfrm>
              <a:off x="8168040" y="387287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12</a:t>
              </a:r>
            </a:p>
          </p:txBody>
        </p:sp>
        <p:sp>
          <p:nvSpPr>
            <p:cNvPr id="48" name="Freeform 46"/>
            <p:cNvSpPr/>
            <p:nvPr/>
          </p:nvSpPr>
          <p:spPr>
            <a:xfrm>
              <a:off x="7516080" y="387287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49" name="Freeform 47"/>
            <p:cNvSpPr/>
            <p:nvPr/>
          </p:nvSpPr>
          <p:spPr>
            <a:xfrm>
              <a:off x="6863760" y="3872879"/>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12</a:t>
              </a:r>
            </a:p>
          </p:txBody>
        </p:sp>
        <p:sp>
          <p:nvSpPr>
            <p:cNvPr id="50" name="Freeform 48"/>
            <p:cNvSpPr/>
            <p:nvPr/>
          </p:nvSpPr>
          <p:spPr>
            <a:xfrm>
              <a:off x="6211800" y="3872879"/>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15</a:t>
              </a:r>
            </a:p>
          </p:txBody>
        </p:sp>
        <p:sp>
          <p:nvSpPr>
            <p:cNvPr id="51" name="Freeform 49"/>
            <p:cNvSpPr/>
            <p:nvPr/>
          </p:nvSpPr>
          <p:spPr>
            <a:xfrm>
              <a:off x="5559480" y="3872879"/>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11</a:t>
              </a:r>
            </a:p>
          </p:txBody>
        </p:sp>
        <p:sp>
          <p:nvSpPr>
            <p:cNvPr id="52" name="Freeform 50"/>
            <p:cNvSpPr/>
            <p:nvPr/>
          </p:nvSpPr>
          <p:spPr>
            <a:xfrm>
              <a:off x="3114720" y="3872879"/>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(Number of days)</a:t>
              </a:r>
            </a:p>
          </p:txBody>
        </p:sp>
        <p:sp>
          <p:nvSpPr>
            <p:cNvPr id="53" name="Freeform 51"/>
            <p:cNvSpPr/>
            <p:nvPr/>
          </p:nvSpPr>
          <p:spPr>
            <a:xfrm>
              <a:off x="180000" y="3872879"/>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Statutory holidays</a:t>
              </a:r>
            </a:p>
          </p:txBody>
        </p:sp>
        <p:sp>
          <p:nvSpPr>
            <p:cNvPr id="54" name="Freeform 52"/>
            <p:cNvSpPr/>
            <p:nvPr/>
          </p:nvSpPr>
          <p:spPr>
            <a:xfrm>
              <a:off x="8168040" y="3634560"/>
              <a:ext cx="65196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55" name="Freeform 53"/>
            <p:cNvSpPr/>
            <p:nvPr/>
          </p:nvSpPr>
          <p:spPr>
            <a:xfrm>
              <a:off x="7516080" y="3634560"/>
              <a:ext cx="65196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56" name="Freeform 54"/>
            <p:cNvSpPr/>
            <p:nvPr/>
          </p:nvSpPr>
          <p:spPr>
            <a:xfrm>
              <a:off x="6863760" y="3634560"/>
              <a:ext cx="65232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57" name="Freeform 55"/>
            <p:cNvSpPr/>
            <p:nvPr/>
          </p:nvSpPr>
          <p:spPr>
            <a:xfrm>
              <a:off x="6211800" y="3634560"/>
              <a:ext cx="65196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58" name="Freeform 56"/>
            <p:cNvSpPr/>
            <p:nvPr/>
          </p:nvSpPr>
          <p:spPr>
            <a:xfrm>
              <a:off x="5559480" y="3634560"/>
              <a:ext cx="65232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a:t>
              </a:r>
            </a:p>
          </p:txBody>
        </p:sp>
        <p:sp>
          <p:nvSpPr>
            <p:cNvPr id="59" name="Freeform 57"/>
            <p:cNvSpPr/>
            <p:nvPr/>
          </p:nvSpPr>
          <p:spPr>
            <a:xfrm>
              <a:off x="3114720" y="3634560"/>
              <a:ext cx="244476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{yes,no}</a:t>
              </a:r>
            </a:p>
          </p:txBody>
        </p:sp>
        <p:sp>
          <p:nvSpPr>
            <p:cNvPr id="60" name="Freeform 58"/>
            <p:cNvSpPr/>
            <p:nvPr/>
          </p:nvSpPr>
          <p:spPr>
            <a:xfrm>
              <a:off x="180000" y="3634560"/>
              <a:ext cx="2934720" cy="238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Education allowance</a:t>
              </a:r>
            </a:p>
          </p:txBody>
        </p:sp>
        <p:sp>
          <p:nvSpPr>
            <p:cNvPr id="61" name="Freeform 59"/>
            <p:cNvSpPr/>
            <p:nvPr/>
          </p:nvSpPr>
          <p:spPr>
            <a:xfrm>
              <a:off x="180000" y="342036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Shift-work supplement</a:t>
              </a:r>
            </a:p>
          </p:txBody>
        </p:sp>
        <p:sp>
          <p:nvSpPr>
            <p:cNvPr id="62" name="Freeform 60"/>
            <p:cNvSpPr/>
            <p:nvPr/>
          </p:nvSpPr>
          <p:spPr>
            <a:xfrm>
              <a:off x="180000" y="3195000"/>
              <a:ext cx="29347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Standby pay</a:t>
              </a:r>
            </a:p>
          </p:txBody>
        </p:sp>
        <p:sp>
          <p:nvSpPr>
            <p:cNvPr id="63" name="Freeform 61"/>
            <p:cNvSpPr/>
            <p:nvPr/>
          </p:nvSpPr>
          <p:spPr>
            <a:xfrm>
              <a:off x="180000" y="2967839"/>
              <a:ext cx="29347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Pension</a:t>
              </a:r>
            </a:p>
          </p:txBody>
        </p:sp>
        <p:sp>
          <p:nvSpPr>
            <p:cNvPr id="64" name="Freeform 62"/>
            <p:cNvSpPr/>
            <p:nvPr/>
          </p:nvSpPr>
          <p:spPr>
            <a:xfrm>
              <a:off x="180000" y="2740680"/>
              <a:ext cx="29347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Working hours per week</a:t>
              </a:r>
            </a:p>
          </p:txBody>
        </p:sp>
        <p:sp>
          <p:nvSpPr>
            <p:cNvPr id="65" name="Freeform 63"/>
            <p:cNvSpPr/>
            <p:nvPr/>
          </p:nvSpPr>
          <p:spPr>
            <a:xfrm>
              <a:off x="180000" y="2515320"/>
              <a:ext cx="29347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Cost of living adjustment</a:t>
              </a:r>
            </a:p>
          </p:txBody>
        </p:sp>
        <p:sp>
          <p:nvSpPr>
            <p:cNvPr id="66" name="Freeform 64"/>
            <p:cNvSpPr/>
            <p:nvPr/>
          </p:nvSpPr>
          <p:spPr>
            <a:xfrm>
              <a:off x="180000" y="2289960"/>
              <a:ext cx="29347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Wage increase third year</a:t>
              </a:r>
            </a:p>
          </p:txBody>
        </p:sp>
        <p:sp>
          <p:nvSpPr>
            <p:cNvPr id="67" name="Freeform 65"/>
            <p:cNvSpPr/>
            <p:nvPr/>
          </p:nvSpPr>
          <p:spPr>
            <a:xfrm>
              <a:off x="180000" y="2064600"/>
              <a:ext cx="29347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Wage increase second year</a:t>
              </a:r>
            </a:p>
          </p:txBody>
        </p:sp>
        <p:sp>
          <p:nvSpPr>
            <p:cNvPr id="68" name="Freeform 66"/>
            <p:cNvSpPr/>
            <p:nvPr/>
          </p:nvSpPr>
          <p:spPr>
            <a:xfrm>
              <a:off x="180000" y="185040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dirty="0">
                  <a:ln>
                    <a:noFill/>
                  </a:ln>
                  <a:solidFill>
                    <a:srgbClr val="C00000"/>
                  </a:solidFill>
                  <a:latin typeface="Tahoma" pitchFamily="18"/>
                  <a:ea typeface="Gothic" pitchFamily="2"/>
                  <a:cs typeface="Lucidasans" pitchFamily="2"/>
                </a:rPr>
                <a:t>Wage increase first year</a:t>
              </a:r>
            </a:p>
          </p:txBody>
        </p:sp>
        <p:sp>
          <p:nvSpPr>
            <p:cNvPr id="69" name="Freeform 67"/>
            <p:cNvSpPr/>
            <p:nvPr/>
          </p:nvSpPr>
          <p:spPr>
            <a:xfrm>
              <a:off x="180000" y="1635839"/>
              <a:ext cx="29347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Duration</a:t>
              </a:r>
            </a:p>
          </p:txBody>
        </p:sp>
        <p:sp>
          <p:nvSpPr>
            <p:cNvPr id="70" name="Freeform 68"/>
            <p:cNvSpPr/>
            <p:nvPr/>
          </p:nvSpPr>
          <p:spPr>
            <a:xfrm>
              <a:off x="180000" y="1421640"/>
              <a:ext cx="29347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1" i="0" u="none" strike="noStrike" baseline="0" dirty="0">
                  <a:ln>
                    <a:noFill/>
                  </a:ln>
                  <a:solidFill>
                    <a:srgbClr val="C00000"/>
                  </a:solidFill>
                  <a:latin typeface="Tahoma" pitchFamily="18"/>
                  <a:ea typeface="Gothic" pitchFamily="2"/>
                  <a:cs typeface="Lucidasans" pitchFamily="2"/>
                </a:rPr>
                <a:t>Attribute</a:t>
              </a:r>
            </a:p>
          </p:txBody>
        </p:sp>
        <p:sp>
          <p:nvSpPr>
            <p:cNvPr id="71" name="Freeform 69"/>
            <p:cNvSpPr/>
            <p:nvPr/>
          </p:nvSpPr>
          <p:spPr>
            <a:xfrm>
              <a:off x="8168040" y="342036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4</a:t>
              </a:r>
            </a:p>
          </p:txBody>
        </p:sp>
        <p:sp>
          <p:nvSpPr>
            <p:cNvPr id="72" name="Freeform 70"/>
            <p:cNvSpPr/>
            <p:nvPr/>
          </p:nvSpPr>
          <p:spPr>
            <a:xfrm>
              <a:off x="7516080" y="342036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3" name="Freeform 71"/>
            <p:cNvSpPr/>
            <p:nvPr/>
          </p:nvSpPr>
          <p:spPr>
            <a:xfrm>
              <a:off x="6863760" y="342036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4%</a:t>
              </a:r>
            </a:p>
          </p:txBody>
        </p:sp>
        <p:sp>
          <p:nvSpPr>
            <p:cNvPr id="74" name="Freeform 72"/>
            <p:cNvSpPr/>
            <p:nvPr/>
          </p:nvSpPr>
          <p:spPr>
            <a:xfrm>
              <a:off x="6211800" y="342036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5%</a:t>
              </a:r>
            </a:p>
          </p:txBody>
        </p:sp>
        <p:sp>
          <p:nvSpPr>
            <p:cNvPr id="75" name="Freeform 73"/>
            <p:cNvSpPr/>
            <p:nvPr/>
          </p:nvSpPr>
          <p:spPr>
            <a:xfrm>
              <a:off x="5559480" y="342036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76" name="Freeform 74"/>
            <p:cNvSpPr/>
            <p:nvPr/>
          </p:nvSpPr>
          <p:spPr>
            <a:xfrm>
              <a:off x="3114720" y="342036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Percentage</a:t>
              </a:r>
            </a:p>
          </p:txBody>
        </p:sp>
        <p:sp>
          <p:nvSpPr>
            <p:cNvPr id="77" name="Freeform 75"/>
            <p:cNvSpPr/>
            <p:nvPr/>
          </p:nvSpPr>
          <p:spPr>
            <a:xfrm>
              <a:off x="8168040" y="31950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78" name="Freeform 76"/>
            <p:cNvSpPr/>
            <p:nvPr/>
          </p:nvSpPr>
          <p:spPr>
            <a:xfrm>
              <a:off x="7516080" y="31950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79" name="Freeform 77"/>
            <p:cNvSpPr/>
            <p:nvPr/>
          </p:nvSpPr>
          <p:spPr>
            <a:xfrm>
              <a:off x="6863760" y="319500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80" name="Freeform 78"/>
            <p:cNvSpPr/>
            <p:nvPr/>
          </p:nvSpPr>
          <p:spPr>
            <a:xfrm>
              <a:off x="6211800" y="31950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13%</a:t>
              </a:r>
            </a:p>
          </p:txBody>
        </p:sp>
        <p:sp>
          <p:nvSpPr>
            <p:cNvPr id="81" name="Freeform 79"/>
            <p:cNvSpPr/>
            <p:nvPr/>
          </p:nvSpPr>
          <p:spPr>
            <a:xfrm>
              <a:off x="5559480" y="319500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82" name="Freeform 80"/>
            <p:cNvSpPr/>
            <p:nvPr/>
          </p:nvSpPr>
          <p:spPr>
            <a:xfrm>
              <a:off x="3114720" y="3195000"/>
              <a:ext cx="24447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Percentage</a:t>
              </a:r>
            </a:p>
          </p:txBody>
        </p:sp>
        <p:sp>
          <p:nvSpPr>
            <p:cNvPr id="83" name="Freeform 81"/>
            <p:cNvSpPr/>
            <p:nvPr/>
          </p:nvSpPr>
          <p:spPr>
            <a:xfrm>
              <a:off x="8168040" y="2967839"/>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84" name="Freeform 82"/>
            <p:cNvSpPr/>
            <p:nvPr/>
          </p:nvSpPr>
          <p:spPr>
            <a:xfrm>
              <a:off x="7516080" y="2967839"/>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85" name="Freeform 83"/>
            <p:cNvSpPr/>
            <p:nvPr/>
          </p:nvSpPr>
          <p:spPr>
            <a:xfrm>
              <a:off x="6863760" y="2967839"/>
              <a:ext cx="6523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86" name="Freeform 84"/>
            <p:cNvSpPr/>
            <p:nvPr/>
          </p:nvSpPr>
          <p:spPr>
            <a:xfrm>
              <a:off x="6211800" y="2967839"/>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87" name="Freeform 85"/>
            <p:cNvSpPr/>
            <p:nvPr/>
          </p:nvSpPr>
          <p:spPr>
            <a:xfrm>
              <a:off x="5559480" y="2967839"/>
              <a:ext cx="6523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88" name="Freeform 86"/>
            <p:cNvSpPr/>
            <p:nvPr/>
          </p:nvSpPr>
          <p:spPr>
            <a:xfrm>
              <a:off x="3114720" y="2967839"/>
              <a:ext cx="24447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{none,ret-allw, empl-cntr}</a:t>
              </a:r>
            </a:p>
          </p:txBody>
        </p:sp>
        <p:sp>
          <p:nvSpPr>
            <p:cNvPr id="89" name="Freeform 87"/>
            <p:cNvSpPr/>
            <p:nvPr/>
          </p:nvSpPr>
          <p:spPr>
            <a:xfrm>
              <a:off x="8168040" y="2740680"/>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40</a:t>
              </a:r>
            </a:p>
          </p:txBody>
        </p:sp>
        <p:sp>
          <p:nvSpPr>
            <p:cNvPr id="90" name="Freeform 88"/>
            <p:cNvSpPr/>
            <p:nvPr/>
          </p:nvSpPr>
          <p:spPr>
            <a:xfrm>
              <a:off x="7516080" y="2740680"/>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1" name="Freeform 89"/>
            <p:cNvSpPr/>
            <p:nvPr/>
          </p:nvSpPr>
          <p:spPr>
            <a:xfrm>
              <a:off x="6863760" y="2740680"/>
              <a:ext cx="6523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38</a:t>
              </a:r>
            </a:p>
          </p:txBody>
        </p:sp>
        <p:sp>
          <p:nvSpPr>
            <p:cNvPr id="92" name="Freeform 90"/>
            <p:cNvSpPr/>
            <p:nvPr/>
          </p:nvSpPr>
          <p:spPr>
            <a:xfrm>
              <a:off x="6211800" y="2740680"/>
              <a:ext cx="6519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35</a:t>
              </a:r>
            </a:p>
          </p:txBody>
        </p:sp>
        <p:sp>
          <p:nvSpPr>
            <p:cNvPr id="93" name="Freeform 91"/>
            <p:cNvSpPr/>
            <p:nvPr/>
          </p:nvSpPr>
          <p:spPr>
            <a:xfrm>
              <a:off x="5559480" y="2740680"/>
              <a:ext cx="65232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28</a:t>
              </a:r>
            </a:p>
          </p:txBody>
        </p:sp>
        <p:sp>
          <p:nvSpPr>
            <p:cNvPr id="94" name="Freeform 92"/>
            <p:cNvSpPr/>
            <p:nvPr/>
          </p:nvSpPr>
          <p:spPr>
            <a:xfrm>
              <a:off x="3114720" y="2740680"/>
              <a:ext cx="2444760" cy="227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(Number of hours)</a:t>
              </a:r>
            </a:p>
          </p:txBody>
        </p:sp>
        <p:sp>
          <p:nvSpPr>
            <p:cNvPr id="95" name="Freeform 93"/>
            <p:cNvSpPr/>
            <p:nvPr/>
          </p:nvSpPr>
          <p:spPr>
            <a:xfrm>
              <a:off x="8168040" y="251532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96" name="Freeform 94"/>
            <p:cNvSpPr/>
            <p:nvPr/>
          </p:nvSpPr>
          <p:spPr>
            <a:xfrm>
              <a:off x="7516080" y="251532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97" name="Freeform 95"/>
            <p:cNvSpPr/>
            <p:nvPr/>
          </p:nvSpPr>
          <p:spPr>
            <a:xfrm>
              <a:off x="6863760" y="251532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98" name="Freeform 96"/>
            <p:cNvSpPr/>
            <p:nvPr/>
          </p:nvSpPr>
          <p:spPr>
            <a:xfrm>
              <a:off x="6211800" y="251532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tcf</a:t>
              </a:r>
            </a:p>
          </p:txBody>
        </p:sp>
        <p:sp>
          <p:nvSpPr>
            <p:cNvPr id="99" name="Freeform 97"/>
            <p:cNvSpPr/>
            <p:nvPr/>
          </p:nvSpPr>
          <p:spPr>
            <a:xfrm>
              <a:off x="5559480" y="251532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a:t>
              </a:r>
            </a:p>
          </p:txBody>
        </p:sp>
        <p:sp>
          <p:nvSpPr>
            <p:cNvPr id="100" name="Freeform 98"/>
            <p:cNvSpPr/>
            <p:nvPr/>
          </p:nvSpPr>
          <p:spPr>
            <a:xfrm>
              <a:off x="3114720" y="2515320"/>
              <a:ext cx="24447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{none,tcf,tc}</a:t>
              </a:r>
            </a:p>
          </p:txBody>
        </p:sp>
        <p:sp>
          <p:nvSpPr>
            <p:cNvPr id="101" name="Freeform 99"/>
            <p:cNvSpPr/>
            <p:nvPr/>
          </p:nvSpPr>
          <p:spPr>
            <a:xfrm>
              <a:off x="8168040" y="228996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102" name="Freeform 100"/>
            <p:cNvSpPr/>
            <p:nvPr/>
          </p:nvSpPr>
          <p:spPr>
            <a:xfrm>
              <a:off x="7516080" y="228996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03" name="Freeform 101"/>
            <p:cNvSpPr/>
            <p:nvPr/>
          </p:nvSpPr>
          <p:spPr>
            <a:xfrm>
              <a:off x="6863760" y="228996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104" name="Freeform 102"/>
            <p:cNvSpPr/>
            <p:nvPr/>
          </p:nvSpPr>
          <p:spPr>
            <a:xfrm>
              <a:off x="6211800" y="228996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105" name="Freeform 103"/>
            <p:cNvSpPr/>
            <p:nvPr/>
          </p:nvSpPr>
          <p:spPr>
            <a:xfrm>
              <a:off x="5559480" y="228996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106" name="Freeform 104"/>
            <p:cNvSpPr/>
            <p:nvPr/>
          </p:nvSpPr>
          <p:spPr>
            <a:xfrm>
              <a:off x="3114720" y="2289960"/>
              <a:ext cx="24447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Percentage</a:t>
              </a:r>
            </a:p>
          </p:txBody>
        </p:sp>
        <p:sp>
          <p:nvSpPr>
            <p:cNvPr id="107" name="Freeform 105"/>
            <p:cNvSpPr/>
            <p:nvPr/>
          </p:nvSpPr>
          <p:spPr>
            <a:xfrm>
              <a:off x="8168040" y="20646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4.0</a:t>
              </a:r>
            </a:p>
          </p:txBody>
        </p:sp>
        <p:sp>
          <p:nvSpPr>
            <p:cNvPr id="108" name="Freeform 106"/>
            <p:cNvSpPr/>
            <p:nvPr/>
          </p:nvSpPr>
          <p:spPr>
            <a:xfrm>
              <a:off x="7516080" y="20646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09" name="Freeform 107"/>
            <p:cNvSpPr/>
            <p:nvPr/>
          </p:nvSpPr>
          <p:spPr>
            <a:xfrm>
              <a:off x="6863760" y="206460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4.4%</a:t>
              </a:r>
            </a:p>
          </p:txBody>
        </p:sp>
        <p:sp>
          <p:nvSpPr>
            <p:cNvPr id="110" name="Freeform 108"/>
            <p:cNvSpPr/>
            <p:nvPr/>
          </p:nvSpPr>
          <p:spPr>
            <a:xfrm>
              <a:off x="6211800" y="2064600"/>
              <a:ext cx="6519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5%</a:t>
              </a:r>
            </a:p>
          </p:txBody>
        </p:sp>
        <p:sp>
          <p:nvSpPr>
            <p:cNvPr id="111" name="Freeform 109"/>
            <p:cNvSpPr/>
            <p:nvPr/>
          </p:nvSpPr>
          <p:spPr>
            <a:xfrm>
              <a:off x="5559480" y="2064600"/>
              <a:ext cx="65232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112" name="Freeform 110"/>
            <p:cNvSpPr/>
            <p:nvPr/>
          </p:nvSpPr>
          <p:spPr>
            <a:xfrm>
              <a:off x="3114720" y="2064600"/>
              <a:ext cx="2444760" cy="225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Percentage</a:t>
              </a:r>
            </a:p>
          </p:txBody>
        </p:sp>
        <p:sp>
          <p:nvSpPr>
            <p:cNvPr id="113" name="Freeform 111"/>
            <p:cNvSpPr/>
            <p:nvPr/>
          </p:nvSpPr>
          <p:spPr>
            <a:xfrm>
              <a:off x="8168040" y="185040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4.5</a:t>
              </a:r>
            </a:p>
          </p:txBody>
        </p:sp>
        <p:sp>
          <p:nvSpPr>
            <p:cNvPr id="114" name="Freeform 112"/>
            <p:cNvSpPr/>
            <p:nvPr/>
          </p:nvSpPr>
          <p:spPr>
            <a:xfrm>
              <a:off x="7516080" y="185040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15" name="Freeform 113"/>
            <p:cNvSpPr/>
            <p:nvPr/>
          </p:nvSpPr>
          <p:spPr>
            <a:xfrm>
              <a:off x="6863760" y="185040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4.3%</a:t>
              </a:r>
            </a:p>
          </p:txBody>
        </p:sp>
        <p:sp>
          <p:nvSpPr>
            <p:cNvPr id="116" name="Freeform 114"/>
            <p:cNvSpPr/>
            <p:nvPr/>
          </p:nvSpPr>
          <p:spPr>
            <a:xfrm>
              <a:off x="6211800" y="185040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4%</a:t>
              </a:r>
            </a:p>
          </p:txBody>
        </p:sp>
        <p:sp>
          <p:nvSpPr>
            <p:cNvPr id="117" name="Freeform 115"/>
            <p:cNvSpPr/>
            <p:nvPr/>
          </p:nvSpPr>
          <p:spPr>
            <a:xfrm>
              <a:off x="5559480" y="185040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2%</a:t>
              </a:r>
            </a:p>
          </p:txBody>
        </p:sp>
        <p:sp>
          <p:nvSpPr>
            <p:cNvPr id="118" name="Freeform 116"/>
            <p:cNvSpPr/>
            <p:nvPr/>
          </p:nvSpPr>
          <p:spPr>
            <a:xfrm>
              <a:off x="3114720" y="185040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Percentage</a:t>
              </a:r>
            </a:p>
          </p:txBody>
        </p:sp>
        <p:sp>
          <p:nvSpPr>
            <p:cNvPr id="119" name="Freeform 117"/>
            <p:cNvSpPr/>
            <p:nvPr/>
          </p:nvSpPr>
          <p:spPr>
            <a:xfrm>
              <a:off x="8168040" y="163583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2</a:t>
              </a:r>
            </a:p>
          </p:txBody>
        </p:sp>
        <p:sp>
          <p:nvSpPr>
            <p:cNvPr id="120" name="Freeform 118"/>
            <p:cNvSpPr/>
            <p:nvPr/>
          </p:nvSpPr>
          <p:spPr>
            <a:xfrm>
              <a:off x="7516080" y="163583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21" name="Freeform 119"/>
            <p:cNvSpPr/>
            <p:nvPr/>
          </p:nvSpPr>
          <p:spPr>
            <a:xfrm>
              <a:off x="6863760" y="1635839"/>
              <a:ext cx="6523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3</a:t>
              </a:r>
            </a:p>
          </p:txBody>
        </p:sp>
        <p:sp>
          <p:nvSpPr>
            <p:cNvPr id="122" name="Freeform 120"/>
            <p:cNvSpPr/>
            <p:nvPr/>
          </p:nvSpPr>
          <p:spPr>
            <a:xfrm>
              <a:off x="6211800" y="1635839"/>
              <a:ext cx="6519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2</a:t>
              </a:r>
            </a:p>
          </p:txBody>
        </p:sp>
        <p:sp>
          <p:nvSpPr>
            <p:cNvPr id="123" name="Freeform 121"/>
            <p:cNvSpPr/>
            <p:nvPr/>
          </p:nvSpPr>
          <p:spPr>
            <a:xfrm>
              <a:off x="5559480" y="1635839"/>
              <a:ext cx="65232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1</a:t>
              </a:r>
            </a:p>
          </p:txBody>
        </p:sp>
        <p:sp>
          <p:nvSpPr>
            <p:cNvPr id="124" name="Freeform 122"/>
            <p:cNvSpPr/>
            <p:nvPr/>
          </p:nvSpPr>
          <p:spPr>
            <a:xfrm>
              <a:off x="3114720" y="1635839"/>
              <a:ext cx="2444760" cy="21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(Number of years)</a:t>
              </a:r>
            </a:p>
          </p:txBody>
        </p:sp>
        <p:sp>
          <p:nvSpPr>
            <p:cNvPr id="125" name="Freeform 123"/>
            <p:cNvSpPr/>
            <p:nvPr/>
          </p:nvSpPr>
          <p:spPr>
            <a:xfrm>
              <a:off x="8168040" y="14216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40</a:t>
              </a:r>
            </a:p>
          </p:txBody>
        </p:sp>
        <p:sp>
          <p:nvSpPr>
            <p:cNvPr id="126" name="Freeform 124"/>
            <p:cNvSpPr/>
            <p:nvPr/>
          </p:nvSpPr>
          <p:spPr>
            <a:xfrm>
              <a:off x="7516080" y="14216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a:t>
              </a:r>
            </a:p>
          </p:txBody>
        </p:sp>
        <p:sp>
          <p:nvSpPr>
            <p:cNvPr id="127" name="Freeform 125"/>
            <p:cNvSpPr/>
            <p:nvPr/>
          </p:nvSpPr>
          <p:spPr>
            <a:xfrm>
              <a:off x="6863760" y="14216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3</a:t>
              </a:r>
            </a:p>
          </p:txBody>
        </p:sp>
        <p:sp>
          <p:nvSpPr>
            <p:cNvPr id="128" name="Freeform 126"/>
            <p:cNvSpPr/>
            <p:nvPr/>
          </p:nvSpPr>
          <p:spPr>
            <a:xfrm>
              <a:off x="6211800" y="1421640"/>
              <a:ext cx="6519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2</a:t>
              </a:r>
            </a:p>
          </p:txBody>
        </p:sp>
        <p:sp>
          <p:nvSpPr>
            <p:cNvPr id="129" name="Freeform 127"/>
            <p:cNvSpPr/>
            <p:nvPr/>
          </p:nvSpPr>
          <p:spPr>
            <a:xfrm>
              <a:off x="5559480" y="1421640"/>
              <a:ext cx="65232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1</a:t>
              </a:r>
            </a:p>
          </p:txBody>
        </p:sp>
        <p:sp>
          <p:nvSpPr>
            <p:cNvPr id="130" name="Freeform 128"/>
            <p:cNvSpPr/>
            <p:nvPr/>
          </p:nvSpPr>
          <p:spPr>
            <a:xfrm>
              <a:off x="3114720" y="1421640"/>
              <a:ext cx="2444760" cy="21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pFill/>
            <a:ln>
              <a:solidFill>
                <a:schemeClr val="tx1"/>
              </a:solidFill>
              <a:prstDash val="solid"/>
            </a:ln>
          </p:spPr>
          <p:txBody>
            <a:bodyPr vert="horz" wrap="square" lIns="90000" tIns="0" rIns="90000" bIns="0" anchor="t" anchorCtr="0" compatLnSpc="0">
              <a:noAutofit/>
            </a:bodyPr>
            <a:lstStyle/>
            <a:p>
              <a:pPr marL="0" marR="0" lvl="0" indent="0" algn="l" rtl="0" hangingPunct="0">
                <a:lnSpc>
                  <a:spcPct val="100000"/>
                </a:lnSpc>
                <a:spcBef>
                  <a:spcPts val="349"/>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b="0" i="0" u="none" strike="noStrike" baseline="0">
                  <a:ln>
                    <a:noFill/>
                  </a:ln>
                  <a:solidFill>
                    <a:srgbClr val="C00000"/>
                  </a:solidFill>
                  <a:latin typeface="Tahoma" pitchFamily="18"/>
                  <a:ea typeface="Gothic" pitchFamily="2"/>
                  <a:cs typeface="Lucidasans" pitchFamily="2"/>
                </a:rPr>
                <a:t>Type</a:t>
              </a:r>
            </a:p>
          </p:txBody>
        </p:sp>
        <p:sp>
          <p:nvSpPr>
            <p:cNvPr id="131" name="Straight Connector 129"/>
            <p:cNvSpPr/>
            <p:nvPr/>
          </p:nvSpPr>
          <p:spPr>
            <a:xfrm>
              <a:off x="180000" y="1421640"/>
              <a:ext cx="8640000" cy="0"/>
            </a:xfrm>
            <a:prstGeom prst="line">
              <a:avLst/>
            </a:prstGeom>
            <a:grpFill/>
            <a:ln w="6480">
              <a:solidFill>
                <a:schemeClr val="tx1"/>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32" name="Straight Connector 130"/>
            <p:cNvSpPr/>
            <p:nvPr/>
          </p:nvSpPr>
          <p:spPr>
            <a:xfrm>
              <a:off x="180000" y="5400000"/>
              <a:ext cx="8640000" cy="0"/>
            </a:xfrm>
            <a:prstGeom prst="line">
              <a:avLst/>
            </a:prstGeom>
            <a:grpFill/>
            <a:ln w="6480">
              <a:solidFill>
                <a:schemeClr val="tx1"/>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33" name="Straight Connector 131"/>
            <p:cNvSpPr/>
            <p:nvPr/>
          </p:nvSpPr>
          <p:spPr>
            <a:xfrm>
              <a:off x="8820000" y="1421640"/>
              <a:ext cx="0" cy="3978360"/>
            </a:xfrm>
            <a:prstGeom prst="line">
              <a:avLst/>
            </a:prstGeom>
            <a:grpFill/>
            <a:ln w="6480">
              <a:solidFill>
                <a:schemeClr val="tx1"/>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34" name="Straight Connector 132"/>
            <p:cNvSpPr/>
            <p:nvPr/>
          </p:nvSpPr>
          <p:spPr>
            <a:xfrm>
              <a:off x="180000" y="1421640"/>
              <a:ext cx="0" cy="3978360"/>
            </a:xfrm>
            <a:prstGeom prst="line">
              <a:avLst/>
            </a:prstGeom>
            <a:grpFill/>
            <a:ln w="6480">
              <a:solidFill>
                <a:schemeClr val="tx1"/>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sp>
          <p:nvSpPr>
            <p:cNvPr id="135" name="Straight Connector 133"/>
            <p:cNvSpPr/>
            <p:nvPr/>
          </p:nvSpPr>
          <p:spPr>
            <a:xfrm>
              <a:off x="180000" y="1635839"/>
              <a:ext cx="8640000" cy="0"/>
            </a:xfrm>
            <a:prstGeom prst="line">
              <a:avLst/>
            </a:prstGeom>
            <a:grpFill/>
            <a:ln w="6480">
              <a:solidFill>
                <a:schemeClr val="tx1"/>
              </a:solidFill>
              <a:prstDash val="solid"/>
              <a:miter/>
            </a:ln>
          </p:spPr>
          <p:txBody>
            <a:bodyPr vert="horz" wrap="none" lIns="90000" tIns="0" rIns="90000" bIns="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C00000"/>
                </a:solidFill>
                <a:latin typeface="Utopia" pitchFamily="18"/>
                <a:ea typeface="Gothic" pitchFamily="2"/>
                <a:cs typeface="Lucidasans" pitchFamily="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Árbol 1</a:t>
            </a:r>
            <a:endParaRPr lang="es-ES" dirty="0"/>
          </a:p>
        </p:txBody>
      </p:sp>
      <p:pic>
        <p:nvPicPr>
          <p:cNvPr id="4" name="Picture 5"/>
          <p:cNvPicPr>
            <a:picLocks noGrp="1" noChangeAspect="1"/>
          </p:cNvPicPr>
          <p:nvPr>
            <p:ph idx="1"/>
          </p:nvPr>
        </p:nvPicPr>
        <p:blipFill>
          <a:blip r:embed="rId2" cstate="print"/>
          <a:stretch>
            <a:fillRect/>
          </a:stretch>
        </p:blipFill>
        <p:spPr>
          <a:xfrm>
            <a:off x="2562988" y="1600200"/>
            <a:ext cx="4018024" cy="45259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Árbol 2</a:t>
            </a:r>
            <a:endParaRPr lang="es-ES" dirty="0"/>
          </a:p>
        </p:txBody>
      </p:sp>
      <p:pic>
        <p:nvPicPr>
          <p:cNvPr id="4" name="Picture 6"/>
          <p:cNvPicPr>
            <a:picLocks noGrp="1" noChangeAspect="1"/>
          </p:cNvPicPr>
          <p:nvPr>
            <p:ph idx="1"/>
          </p:nvPr>
        </p:nvPicPr>
        <p:blipFill>
          <a:blip r:embed="rId2" cstate="print"/>
          <a:stretch>
            <a:fillRect/>
          </a:stretch>
        </p:blipFill>
        <p:spPr>
          <a:xfrm>
            <a:off x="1186381" y="1600200"/>
            <a:ext cx="6771237" cy="45259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Overfiting</a:t>
            </a:r>
            <a:r>
              <a:rPr lang="es-AR" dirty="0" smtClean="0"/>
              <a:t> </a:t>
            </a:r>
            <a:endParaRPr lang="es-ES" dirty="0"/>
          </a:p>
        </p:txBody>
      </p:sp>
      <p:sp>
        <p:nvSpPr>
          <p:cNvPr id="3" name="2 Marcador de contenido"/>
          <p:cNvSpPr>
            <a:spLocks noGrp="1"/>
          </p:cNvSpPr>
          <p:nvPr>
            <p:ph idx="1"/>
          </p:nvPr>
        </p:nvSpPr>
        <p:spPr/>
        <p:txBody>
          <a:bodyPr/>
          <a:lstStyle/>
          <a:p>
            <a:r>
              <a:rPr lang="es-AR" dirty="0" smtClean="0"/>
              <a:t>Cuando el modelo predictivo resultante se “pego” mucho a los datos con los cuales se construyo.</a:t>
            </a:r>
          </a:p>
          <a:p>
            <a:r>
              <a:rPr lang="es-AR" dirty="0" smtClean="0"/>
              <a:t>No clasifica correctamente nuevos casos.</a:t>
            </a:r>
          </a:p>
          <a:p>
            <a:r>
              <a:rPr lang="es-AR" dirty="0" smtClean="0"/>
              <a:t>Para evitar </a:t>
            </a:r>
            <a:r>
              <a:rPr lang="es-AR" dirty="0" err="1" smtClean="0"/>
              <a:t>overfiting</a:t>
            </a:r>
            <a:r>
              <a:rPr lang="es-AR" dirty="0" smtClean="0"/>
              <a:t> generalmente se conserva una porción de datos del </a:t>
            </a:r>
            <a:r>
              <a:rPr lang="es-AR" dirty="0" err="1" smtClean="0"/>
              <a:t>dataset</a:t>
            </a:r>
            <a:r>
              <a:rPr lang="es-AR" dirty="0" smtClean="0"/>
              <a:t> para probar el modelo resultante.</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Campos de aplicación </a:t>
            </a:r>
            <a:endParaRPr lang="es-ES" dirty="0"/>
          </a:p>
        </p:txBody>
      </p:sp>
      <p:sp>
        <p:nvSpPr>
          <p:cNvPr id="3" name="2 Marcador de contenido"/>
          <p:cNvSpPr>
            <a:spLocks noGrp="1"/>
          </p:cNvSpPr>
          <p:nvPr>
            <p:ph idx="1"/>
          </p:nvPr>
        </p:nvSpPr>
        <p:spPr/>
        <p:txBody>
          <a:bodyPr/>
          <a:lstStyle/>
          <a:p>
            <a:r>
              <a:rPr lang="es-AR" dirty="0" smtClean="0"/>
              <a:t>Web </a:t>
            </a:r>
            <a:r>
              <a:rPr lang="es-AR" dirty="0" err="1" smtClean="0"/>
              <a:t>Mining</a:t>
            </a:r>
            <a:r>
              <a:rPr lang="es-AR" dirty="0" smtClean="0"/>
              <a:t>.</a:t>
            </a:r>
          </a:p>
          <a:p>
            <a:r>
              <a:rPr lang="es-AR" dirty="0" smtClean="0"/>
              <a:t>Evaluación de aplicaciones financieras. </a:t>
            </a:r>
          </a:p>
          <a:p>
            <a:r>
              <a:rPr lang="es-AR" dirty="0" smtClean="0"/>
              <a:t>Diagnósticos por imagen.</a:t>
            </a:r>
          </a:p>
          <a:p>
            <a:r>
              <a:rPr lang="es-AR" dirty="0" smtClean="0"/>
              <a:t>Diagnósticos médicos.</a:t>
            </a:r>
          </a:p>
          <a:p>
            <a:r>
              <a:rPr lang="es-AR" dirty="0" smtClean="0"/>
              <a:t>Marketing y Ventas.</a:t>
            </a:r>
          </a:p>
          <a:p>
            <a:r>
              <a:rPr lang="es-AR" dirty="0" err="1" smtClean="0"/>
              <a:t>Text</a:t>
            </a:r>
            <a:r>
              <a:rPr lang="es-AR" dirty="0" smtClean="0"/>
              <a:t> </a:t>
            </a:r>
            <a:r>
              <a:rPr lang="es-AR" dirty="0" err="1" smtClean="0"/>
              <a:t>Mining</a:t>
            </a:r>
            <a:r>
              <a:rPr lang="es-AR" dirty="0" smtClean="0"/>
              <a:t>.</a:t>
            </a:r>
          </a:p>
          <a:p>
            <a:r>
              <a:rPr lang="es-AR" dirty="0" smtClean="0"/>
              <a:t>Biotecnología y genética.</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Aplicaciones financieras</a:t>
            </a:r>
            <a:endParaRPr lang="es-ES" dirty="0"/>
          </a:p>
        </p:txBody>
      </p:sp>
      <p:sp>
        <p:nvSpPr>
          <p:cNvPr id="3" name="2 Marcador de contenido"/>
          <p:cNvSpPr>
            <a:spLocks noGrp="1"/>
          </p:cNvSpPr>
          <p:nvPr>
            <p:ph idx="1"/>
          </p:nvPr>
        </p:nvSpPr>
        <p:spPr/>
        <p:txBody>
          <a:bodyPr>
            <a:normAutofit fontScale="77500" lnSpcReduction="20000"/>
          </a:bodyPr>
          <a:lstStyle/>
          <a:p>
            <a:r>
              <a:rPr lang="es-AR" dirty="0" smtClean="0"/>
              <a:t>Dado un cuestionario con información personal y financiera:</a:t>
            </a:r>
          </a:p>
          <a:p>
            <a:r>
              <a:rPr lang="es-AR" dirty="0" smtClean="0"/>
              <a:t>¿Se debe realizar el préstamo?</a:t>
            </a:r>
          </a:p>
          <a:p>
            <a:r>
              <a:rPr lang="es-AR" dirty="0" smtClean="0"/>
              <a:t>Estadística Básica cubren el 90% de los casos.</a:t>
            </a:r>
          </a:p>
          <a:p>
            <a:r>
              <a:rPr lang="es-AR" dirty="0" smtClean="0"/>
              <a:t>El resto son re dirigidos a oficiales especialistas.</a:t>
            </a:r>
          </a:p>
          <a:p>
            <a:r>
              <a:rPr lang="es-AR" dirty="0" smtClean="0"/>
              <a:t>El 50% de los casos en los “bordes” generan defaults.</a:t>
            </a:r>
          </a:p>
          <a:p>
            <a:r>
              <a:rPr lang="es-AR" dirty="0" smtClean="0"/>
              <a:t>¿Es una solución posible rechazar los casos bordes? </a:t>
            </a:r>
          </a:p>
          <a:p>
            <a:r>
              <a:rPr lang="es-AR" dirty="0" smtClean="0"/>
              <a:t>NO: Los casos bordes resultan en clientes muy beneficiosos.</a:t>
            </a:r>
          </a:p>
          <a:p>
            <a:r>
              <a:rPr lang="es-AR" dirty="0" smtClean="0">
                <a:solidFill>
                  <a:srgbClr val="C00000"/>
                </a:solidFill>
              </a:rPr>
              <a:t>Un caso de éxito con DM consiguió corregir el 70% de los casos.</a:t>
            </a:r>
          </a:p>
          <a:p>
            <a:r>
              <a:rPr lang="es-AR" dirty="0" smtClean="0">
                <a:solidFill>
                  <a:srgbClr val="C00000"/>
                </a:solidFill>
              </a:rPr>
              <a:t>Y además se obtienen explicaciones de comportamiento de los clientes que pueden generar mas y mejores beneficios.</a:t>
            </a:r>
            <a:endParaRPr lang="es-ES" dirty="0">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Diagnósticos por imagen</a:t>
            </a:r>
            <a:endParaRPr lang="es-ES" dirty="0"/>
          </a:p>
        </p:txBody>
      </p:sp>
      <p:sp>
        <p:nvSpPr>
          <p:cNvPr id="3" name="2 Marcador de contenido"/>
          <p:cNvSpPr>
            <a:spLocks noGrp="1"/>
          </p:cNvSpPr>
          <p:nvPr>
            <p:ph idx="1"/>
          </p:nvPr>
        </p:nvSpPr>
        <p:spPr>
          <a:xfrm>
            <a:off x="457200" y="1600201"/>
            <a:ext cx="8229600" cy="3328998"/>
          </a:xfrm>
        </p:spPr>
        <p:txBody>
          <a:bodyPr>
            <a:normAutofit fontScale="92500" lnSpcReduction="10000"/>
          </a:bodyPr>
          <a:lstStyle/>
          <a:p>
            <a:r>
              <a:rPr lang="es-AR" dirty="0" smtClean="0"/>
              <a:t>De acuerdo a imágenes satelitales se pueden detectar manchas de petróleo (cambian en el tiempo)</a:t>
            </a:r>
          </a:p>
          <a:p>
            <a:r>
              <a:rPr lang="es-AR" dirty="0" smtClean="0"/>
              <a:t>Las manchas negras pueden ser también confundidas con cambios climatológicos</a:t>
            </a:r>
          </a:p>
          <a:p>
            <a:r>
              <a:rPr lang="es-AR" dirty="0" smtClean="0"/>
              <a:t>Este análisis es un proceso costoso y requiere personal especializado.</a:t>
            </a:r>
            <a:endParaRPr lang="es-ES" dirty="0"/>
          </a:p>
        </p:txBody>
      </p:sp>
      <p:pic>
        <p:nvPicPr>
          <p:cNvPr id="5" name="Picture 7"/>
          <p:cNvPicPr>
            <a:picLocks noChangeAspect="1"/>
          </p:cNvPicPr>
          <p:nvPr/>
        </p:nvPicPr>
        <p:blipFill>
          <a:blip r:embed="rId2" cstate="print"/>
          <a:stretch>
            <a:fillRect/>
          </a:stretch>
        </p:blipFill>
        <p:spPr>
          <a:xfrm>
            <a:off x="1714480" y="4835602"/>
            <a:ext cx="6040656" cy="20224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 Actual</a:t>
            </a:r>
            <a:endParaRPr lang="es-ES" dirty="0"/>
          </a:p>
        </p:txBody>
      </p:sp>
      <p:pic>
        <p:nvPicPr>
          <p:cNvPr id="4" name="3 Marcador de contenido" descr="7.jpg"/>
          <p:cNvPicPr>
            <a:picLocks noGrp="1" noChangeAspect="1"/>
          </p:cNvPicPr>
          <p:nvPr>
            <p:ph idx="1"/>
          </p:nvPr>
        </p:nvPicPr>
        <p:blipFill>
          <a:blip r:embed="rId3"/>
          <a:stretch>
            <a:fillRect/>
          </a:stretch>
        </p:blipFill>
        <p:spPr>
          <a:xfrm>
            <a:off x="457200" y="1384908"/>
            <a:ext cx="8229600" cy="4401546"/>
          </a:xfrm>
        </p:spPr>
      </p:pic>
      <p:sp>
        <p:nvSpPr>
          <p:cNvPr id="5" name="4 CuadroTexto"/>
          <p:cNvSpPr txBox="1"/>
          <p:nvPr/>
        </p:nvSpPr>
        <p:spPr>
          <a:xfrm>
            <a:off x="428596" y="5857892"/>
            <a:ext cx="8286808" cy="369332"/>
          </a:xfrm>
          <a:prstGeom prst="rect">
            <a:avLst/>
          </a:prstGeom>
          <a:noFill/>
        </p:spPr>
        <p:txBody>
          <a:bodyPr wrap="square" rtlCol="0">
            <a:spAutoFit/>
          </a:bodyPr>
          <a:lstStyle/>
          <a:p>
            <a:pPr algn="ctr"/>
            <a:r>
              <a:rPr lang="es-ES" dirty="0" smtClean="0"/>
              <a:t>¿ Como afecta nuestra era la revolución  tecnológica? </a:t>
            </a: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Problemas en </a:t>
            </a:r>
            <a:r>
              <a:rPr lang="es-AR" dirty="0" err="1" smtClean="0"/>
              <a:t>dataset</a:t>
            </a:r>
            <a:endParaRPr lang="es-ES" dirty="0"/>
          </a:p>
        </p:txBody>
      </p:sp>
      <p:sp>
        <p:nvSpPr>
          <p:cNvPr id="3" name="2 Marcador de contenido"/>
          <p:cNvSpPr>
            <a:spLocks noGrp="1"/>
          </p:cNvSpPr>
          <p:nvPr>
            <p:ph idx="1"/>
          </p:nvPr>
        </p:nvSpPr>
        <p:spPr/>
        <p:txBody>
          <a:bodyPr/>
          <a:lstStyle/>
          <a:p>
            <a:r>
              <a:rPr lang="es-AR" dirty="0" smtClean="0"/>
              <a:t>Pocos ejemplos para entrenar: Los casos se dan con muy poca frecuencia.</a:t>
            </a:r>
          </a:p>
          <a:p>
            <a:r>
              <a:rPr lang="es-AR" dirty="0" smtClean="0"/>
              <a:t>Datos </a:t>
            </a:r>
            <a:r>
              <a:rPr lang="es-AR" dirty="0" err="1" smtClean="0"/>
              <a:t>desbalanceados</a:t>
            </a:r>
            <a:r>
              <a:rPr lang="es-AR" dirty="0" smtClean="0"/>
              <a:t>: la mayoría de las regiones negras no son manchas de petróleo.</a:t>
            </a:r>
          </a:p>
          <a:p>
            <a:r>
              <a:rPr lang="es-AR" dirty="0" smtClean="0"/>
              <a:t>Hay muchos falsos positivos.</a:t>
            </a:r>
          </a:p>
          <a:p>
            <a:endParaRPr lang="es-AR"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Marketing y Ventas</a:t>
            </a:r>
            <a:endParaRPr lang="es-ES" dirty="0"/>
          </a:p>
        </p:txBody>
      </p:sp>
      <p:sp>
        <p:nvSpPr>
          <p:cNvPr id="3" name="2 Marcador de contenido"/>
          <p:cNvSpPr>
            <a:spLocks noGrp="1"/>
          </p:cNvSpPr>
          <p:nvPr>
            <p:ph idx="1"/>
          </p:nvPr>
        </p:nvSpPr>
        <p:spPr/>
        <p:txBody>
          <a:bodyPr/>
          <a:lstStyle/>
          <a:p>
            <a:r>
              <a:rPr lang="es-AR" dirty="0" smtClean="0"/>
              <a:t>Fidelidad de clientes: identificar comportamientos y cambios.</a:t>
            </a:r>
          </a:p>
          <a:p>
            <a:r>
              <a:rPr lang="es-AR" dirty="0" smtClean="0"/>
              <a:t>Ofertas especiales: identificar clientes objetivos.</a:t>
            </a:r>
          </a:p>
          <a:p>
            <a:r>
              <a:rPr lang="es-AR" dirty="0" err="1" smtClean="0"/>
              <a:t>Market</a:t>
            </a:r>
            <a:r>
              <a:rPr lang="es-AR" dirty="0" smtClean="0"/>
              <a:t> </a:t>
            </a:r>
            <a:r>
              <a:rPr lang="es-AR" dirty="0" err="1" smtClean="0"/>
              <a:t>Basket</a:t>
            </a:r>
            <a:r>
              <a:rPr lang="es-AR" dirty="0" smtClean="0"/>
              <a:t>: Identificar asociación recurrentes en productos.</a:t>
            </a:r>
          </a:p>
          <a:p>
            <a:endParaRPr lang="es-AR" dirty="0" smtClean="0"/>
          </a:p>
          <a:p>
            <a:endParaRPr lang="es-E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Proceso</a:t>
            </a:r>
            <a:endParaRPr lang="es-ES" dirty="0"/>
          </a:p>
        </p:txBody>
      </p:sp>
      <p:pic>
        <p:nvPicPr>
          <p:cNvPr id="4" name="Picture 5"/>
          <p:cNvPicPr>
            <a:picLocks noGrp="1" noChangeAspect="1"/>
          </p:cNvPicPr>
          <p:nvPr>
            <p:ph idx="1"/>
          </p:nvPr>
        </p:nvPicPr>
        <p:blipFill>
          <a:blip r:embed="rId3" cstate="print"/>
          <a:stretch>
            <a:fillRect/>
          </a:stretch>
        </p:blipFill>
        <p:spPr>
          <a:xfrm>
            <a:off x="2276221" y="1600200"/>
            <a:ext cx="4591557" cy="452596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Proceso – Paso 1</a:t>
            </a:r>
            <a:endParaRPr lang="es-ES" dirty="0"/>
          </a:p>
        </p:txBody>
      </p:sp>
      <p:sp>
        <p:nvSpPr>
          <p:cNvPr id="3" name="2 Marcador de contenido"/>
          <p:cNvSpPr>
            <a:spLocks noGrp="1"/>
          </p:cNvSpPr>
          <p:nvPr>
            <p:ph idx="1"/>
          </p:nvPr>
        </p:nvSpPr>
        <p:spPr>
          <a:xfrm>
            <a:off x="457200" y="1357298"/>
            <a:ext cx="8229600" cy="4525963"/>
          </a:xfrm>
        </p:spPr>
        <p:txBody>
          <a:bodyPr/>
          <a:lstStyle/>
          <a:p>
            <a:r>
              <a:rPr lang="es-AR" dirty="0" smtClean="0"/>
              <a:t>Se requiere conocer los objetivos del proyecto desde la perspectiva de negocio.</a:t>
            </a:r>
          </a:p>
          <a:p>
            <a:r>
              <a:rPr lang="es-AR" dirty="0" smtClean="0"/>
              <a:t>Como DM puede ser aplicado para conseguir estos objetivos.</a:t>
            </a:r>
          </a:p>
          <a:p>
            <a:r>
              <a:rPr lang="es-AR" dirty="0" smtClean="0"/>
              <a:t>¿Qué tipos de datos deben ser considerados para construir un modelo?</a:t>
            </a:r>
          </a:p>
          <a:p>
            <a:r>
              <a:rPr lang="es-AR" dirty="0" smtClean="0"/>
              <a:t>¿ Están disponibles todos los datos necesarios o deben ser recolectados?</a:t>
            </a:r>
            <a:endParaRPr lang="es-E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Proceso – Paso 2</a:t>
            </a:r>
            <a:endParaRPr lang="es-ES" dirty="0"/>
          </a:p>
        </p:txBody>
      </p:sp>
      <p:sp>
        <p:nvSpPr>
          <p:cNvPr id="3" name="2 Marcador de contenido"/>
          <p:cNvSpPr>
            <a:spLocks noGrp="1"/>
          </p:cNvSpPr>
          <p:nvPr>
            <p:ph idx="1"/>
          </p:nvPr>
        </p:nvSpPr>
        <p:spPr>
          <a:xfrm>
            <a:off x="457200" y="1357298"/>
            <a:ext cx="8229600" cy="4525963"/>
          </a:xfrm>
        </p:spPr>
        <p:txBody>
          <a:bodyPr>
            <a:normAutofit fontScale="85000" lnSpcReduction="10000"/>
          </a:bodyPr>
          <a:lstStyle/>
          <a:p>
            <a:r>
              <a:rPr lang="es-AR" dirty="0" smtClean="0"/>
              <a:t>Conocimiento de los datos: uno o más </a:t>
            </a:r>
            <a:r>
              <a:rPr lang="es-AR" dirty="0" err="1" smtClean="0"/>
              <a:t>datasets</a:t>
            </a:r>
            <a:r>
              <a:rPr lang="es-AR" dirty="0" smtClean="0"/>
              <a:t> serán analizados con el fin de saber si es factible realizar un trabajo de minería.</a:t>
            </a:r>
          </a:p>
          <a:p>
            <a:r>
              <a:rPr lang="es-AR" dirty="0" smtClean="0"/>
              <a:t>Si la calidad de los datos (Data </a:t>
            </a:r>
            <a:r>
              <a:rPr lang="es-AR" dirty="0" err="1" smtClean="0"/>
              <a:t>Quality</a:t>
            </a:r>
            <a:r>
              <a:rPr lang="es-AR" dirty="0" smtClean="0"/>
              <a:t>) es pobre será necesario colectar nueva información con otro criterio o bien diseñar un proceso de depuración.</a:t>
            </a:r>
          </a:p>
          <a:p>
            <a:r>
              <a:rPr lang="es-AR" dirty="0" smtClean="0"/>
              <a:t>El conocimiento de los datos disponibles versus los objetivos planteados en el paso anterior pueden sugerir revisiones.</a:t>
            </a:r>
          </a:p>
          <a:p>
            <a:r>
              <a:rPr lang="es-AR" dirty="0" smtClean="0"/>
              <a:t>¿ Son correctos los objetivos planteados para aplicar un proceso de DM ?</a:t>
            </a:r>
            <a:endParaRPr lang="es-E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Proceso – Pasos 3 y 4</a:t>
            </a:r>
            <a:endParaRPr lang="es-ES" dirty="0"/>
          </a:p>
        </p:txBody>
      </p:sp>
      <p:sp>
        <p:nvSpPr>
          <p:cNvPr id="3" name="2 Marcador de contenido"/>
          <p:cNvSpPr>
            <a:spLocks noGrp="1"/>
          </p:cNvSpPr>
          <p:nvPr>
            <p:ph idx="1"/>
          </p:nvPr>
        </p:nvSpPr>
        <p:spPr>
          <a:xfrm>
            <a:off x="457200" y="1357298"/>
            <a:ext cx="8229600" cy="4525963"/>
          </a:xfrm>
        </p:spPr>
        <p:txBody>
          <a:bodyPr>
            <a:normAutofit fontScale="77500" lnSpcReduction="20000"/>
          </a:bodyPr>
          <a:lstStyle/>
          <a:p>
            <a:r>
              <a:rPr lang="es-AR" dirty="0" smtClean="0"/>
              <a:t>La preparación de los datos y el modelado van de la mano.</a:t>
            </a:r>
          </a:p>
          <a:p>
            <a:r>
              <a:rPr lang="es-AR" dirty="0" smtClean="0"/>
              <a:t>En general se utiliza una misma herramienta para definir </a:t>
            </a:r>
            <a:r>
              <a:rPr lang="es-AR" dirty="0" err="1" smtClean="0"/>
              <a:t>metadata</a:t>
            </a:r>
            <a:r>
              <a:rPr lang="es-AR" dirty="0" smtClean="0"/>
              <a:t> y transformaciones necesarias.</a:t>
            </a:r>
          </a:p>
          <a:p>
            <a:r>
              <a:rPr lang="es-AR" dirty="0" smtClean="0"/>
              <a:t>La preparación va desde los datos en su formato original (</a:t>
            </a:r>
            <a:r>
              <a:rPr lang="es-AR" dirty="0" err="1" smtClean="0"/>
              <a:t>raw</a:t>
            </a:r>
            <a:r>
              <a:rPr lang="es-AR" dirty="0" smtClean="0"/>
              <a:t> data) hasta el input que necesitan los algoritmos para trabajar.</a:t>
            </a:r>
          </a:p>
          <a:p>
            <a:r>
              <a:rPr lang="es-AR" dirty="0" smtClean="0"/>
              <a:t>Es necesaria la iteración dado que el resultado de los modelos generados requieren nuevas alternativas de pre procesamiento.</a:t>
            </a:r>
          </a:p>
          <a:p>
            <a:r>
              <a:rPr lang="es-AR" dirty="0" smtClean="0"/>
              <a:t>Se estima que entre el 60% y el 80% del esfuerzo total es consumido en esta fase de preparación.</a:t>
            </a:r>
          </a:p>
          <a:p>
            <a:r>
              <a:rPr lang="es-AR" dirty="0" smtClean="0"/>
              <a:t>¿ Se pueden incluir los resultados de un algoritmo como input de otro ?</a:t>
            </a:r>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Proceso – Paso 5</a:t>
            </a:r>
            <a:endParaRPr lang="es-ES" dirty="0"/>
          </a:p>
        </p:txBody>
      </p:sp>
      <p:sp>
        <p:nvSpPr>
          <p:cNvPr id="3" name="2 Marcador de contenido"/>
          <p:cNvSpPr>
            <a:spLocks noGrp="1"/>
          </p:cNvSpPr>
          <p:nvPr>
            <p:ph idx="1"/>
          </p:nvPr>
        </p:nvSpPr>
        <p:spPr>
          <a:xfrm>
            <a:off x="457200" y="1357298"/>
            <a:ext cx="8229600" cy="4525963"/>
          </a:xfrm>
        </p:spPr>
        <p:txBody>
          <a:bodyPr>
            <a:normAutofit fontScale="92500" lnSpcReduction="20000"/>
          </a:bodyPr>
          <a:lstStyle/>
          <a:p>
            <a:r>
              <a:rPr lang="es-AR" dirty="0" smtClean="0"/>
              <a:t>La evaluación: es primordial incluir la fase en todo proyecto que quiera ser exitoso.</a:t>
            </a:r>
          </a:p>
          <a:p>
            <a:r>
              <a:rPr lang="es-AR" dirty="0" smtClean="0"/>
              <a:t>¿Los patrones estructurales resultantes realmente obtienen un valor predictivo o se trata de simples reflejos de regularidades ?</a:t>
            </a:r>
          </a:p>
          <a:p>
            <a:r>
              <a:rPr lang="es-AR" dirty="0" smtClean="0"/>
              <a:t>¿Existe </a:t>
            </a:r>
            <a:r>
              <a:rPr lang="es-AR" dirty="0" err="1" smtClean="0"/>
              <a:t>overfiting</a:t>
            </a:r>
            <a:r>
              <a:rPr lang="es-AR" dirty="0" smtClean="0"/>
              <a:t>?</a:t>
            </a:r>
          </a:p>
          <a:p>
            <a:r>
              <a:rPr lang="es-AR" dirty="0" smtClean="0"/>
              <a:t>¿Qué técnica debemos utilizar para la evaluación?</a:t>
            </a:r>
          </a:p>
          <a:p>
            <a:r>
              <a:rPr lang="es-AR" dirty="0" smtClean="0"/>
              <a:t>Existen diversas técnicas: Training-Test, Cross </a:t>
            </a:r>
            <a:r>
              <a:rPr lang="es-AR" dirty="0" err="1" smtClean="0"/>
              <a:t>Validation</a:t>
            </a:r>
            <a:r>
              <a:rPr lang="es-AR" dirty="0" smtClean="0"/>
              <a:t>,  </a:t>
            </a:r>
            <a:r>
              <a:rPr lang="es-AR" dirty="0" err="1" smtClean="0"/>
              <a:t>Bootstrap</a:t>
            </a:r>
            <a:r>
              <a:rPr lang="es-AR" dirty="0" smtClean="0"/>
              <a:t>, evaluación de la curva ROC </a:t>
            </a:r>
            <a:r>
              <a:rPr lang="es-AR" dirty="0" err="1" smtClean="0"/>
              <a:t>etc</a:t>
            </a:r>
            <a:r>
              <a:rPr lang="es-AR" dirty="0" smtClean="0"/>
              <a:t>…</a:t>
            </a:r>
            <a:endParaRPr 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Proceso – Paso 6</a:t>
            </a:r>
            <a:endParaRPr lang="es-ES" dirty="0"/>
          </a:p>
        </p:txBody>
      </p:sp>
      <p:sp>
        <p:nvSpPr>
          <p:cNvPr id="3" name="2 Marcador de contenido"/>
          <p:cNvSpPr>
            <a:spLocks noGrp="1"/>
          </p:cNvSpPr>
          <p:nvPr>
            <p:ph idx="1"/>
          </p:nvPr>
        </p:nvSpPr>
        <p:spPr>
          <a:xfrm>
            <a:off x="457200" y="1357298"/>
            <a:ext cx="8229600" cy="4525963"/>
          </a:xfrm>
        </p:spPr>
        <p:txBody>
          <a:bodyPr>
            <a:normAutofit/>
          </a:bodyPr>
          <a:lstStyle/>
          <a:p>
            <a:r>
              <a:rPr lang="es-AR" dirty="0" smtClean="0"/>
              <a:t>Si los resultados en las etapas anteriores dieron buenos resultados entonces se debe realizar la implementación del modelo.</a:t>
            </a:r>
          </a:p>
          <a:p>
            <a:r>
              <a:rPr lang="es-AR" dirty="0" smtClean="0"/>
              <a:t>Generalmente la automatización de su uso implica la tarea de integrar en un software.</a:t>
            </a:r>
          </a:p>
          <a:p>
            <a:r>
              <a:rPr lang="es-AR" dirty="0" smtClean="0"/>
              <a:t>Puede ser necesario re programar en otro lenguaje el modelo (distinto al del </a:t>
            </a:r>
            <a:r>
              <a:rPr lang="es-AR" dirty="0" err="1" smtClean="0"/>
              <a:t>soft</a:t>
            </a:r>
            <a:r>
              <a:rPr lang="es-AR" dirty="0" smtClean="0"/>
              <a:t> donde se desarrolló).</a:t>
            </a:r>
            <a:endParaRPr lang="es-E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Otra forma de verlo</a:t>
            </a:r>
            <a:endParaRPr lang="es-ES" dirty="0"/>
          </a:p>
        </p:txBody>
      </p:sp>
      <p:pic>
        <p:nvPicPr>
          <p:cNvPr id="36868" name="Picture 4" descr="Resultado de imagen para kdd process"/>
          <p:cNvPicPr>
            <a:picLocks noChangeAspect="1" noChangeArrowheads="1"/>
          </p:cNvPicPr>
          <p:nvPr/>
        </p:nvPicPr>
        <p:blipFill>
          <a:blip r:embed="rId2"/>
          <a:srcRect/>
          <a:stretch>
            <a:fillRect/>
          </a:stretch>
        </p:blipFill>
        <p:spPr bwMode="auto">
          <a:xfrm>
            <a:off x="357158" y="2000240"/>
            <a:ext cx="8458167" cy="390188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ML DM y Estadísticas</a:t>
            </a:r>
            <a:endParaRPr lang="es-ES" dirty="0"/>
          </a:p>
        </p:txBody>
      </p:sp>
      <p:sp>
        <p:nvSpPr>
          <p:cNvPr id="3" name="2 Marcador de contenido"/>
          <p:cNvSpPr>
            <a:spLocks noGrp="1"/>
          </p:cNvSpPr>
          <p:nvPr>
            <p:ph idx="1"/>
          </p:nvPr>
        </p:nvSpPr>
        <p:spPr/>
        <p:txBody>
          <a:bodyPr/>
          <a:lstStyle/>
          <a:p>
            <a:r>
              <a:rPr lang="es-AR" dirty="0" smtClean="0"/>
              <a:t>¿ Cual es la real diferencia entre estos mundos?</a:t>
            </a:r>
          </a:p>
          <a:p>
            <a:r>
              <a:rPr lang="es-AR" dirty="0" smtClean="0"/>
              <a:t>Depende de la perspectiva.</a:t>
            </a:r>
          </a:p>
          <a:p>
            <a:r>
              <a:rPr lang="es-AR" dirty="0" smtClean="0"/>
              <a:t>Diferencia Histórica (simplificada)</a:t>
            </a:r>
          </a:p>
          <a:p>
            <a:pPr lvl="1"/>
            <a:r>
              <a:rPr lang="es-AR" dirty="0" smtClean="0"/>
              <a:t>Estadísticas: Test hipótesis.</a:t>
            </a:r>
          </a:p>
          <a:p>
            <a:pPr lvl="1"/>
            <a:r>
              <a:rPr lang="es-AR" dirty="0" smtClean="0"/>
              <a:t>ML: Búsquedas de la mejor hipótesis.</a:t>
            </a:r>
          </a:p>
          <a:p>
            <a:r>
              <a:rPr lang="es-AR" dirty="0" smtClean="0"/>
              <a:t>La realidad muestra un trabajo en conjunto.</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 actual (2014)</a:t>
            </a:r>
            <a:endParaRPr lang="es-ES" dirty="0"/>
          </a:p>
        </p:txBody>
      </p:sp>
      <p:pic>
        <p:nvPicPr>
          <p:cNvPr id="4" name="3 Marcador de contenido" descr="10.jpg"/>
          <p:cNvPicPr>
            <a:picLocks noGrp="1" noChangeAspect="1"/>
          </p:cNvPicPr>
          <p:nvPr>
            <p:ph idx="1"/>
          </p:nvPr>
        </p:nvPicPr>
        <p:blipFill>
          <a:blip r:embed="rId3"/>
          <a:stretch>
            <a:fillRect/>
          </a:stretch>
        </p:blipFill>
        <p:spPr>
          <a:xfrm>
            <a:off x="1714480" y="1285860"/>
            <a:ext cx="5857916" cy="2571768"/>
          </a:xfrm>
        </p:spPr>
      </p:pic>
      <p:pic>
        <p:nvPicPr>
          <p:cNvPr id="5" name="4 Imagen" descr="8.jpg"/>
          <p:cNvPicPr>
            <a:picLocks noChangeAspect="1"/>
          </p:cNvPicPr>
          <p:nvPr/>
        </p:nvPicPr>
        <p:blipFill>
          <a:blip r:embed="rId4"/>
          <a:stretch>
            <a:fillRect/>
          </a:stretch>
        </p:blipFill>
        <p:spPr>
          <a:xfrm>
            <a:off x="1714480" y="3857628"/>
            <a:ext cx="5865264" cy="292893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La búsqueda de la generalización</a:t>
            </a:r>
            <a:endParaRPr lang="es-ES" dirty="0"/>
          </a:p>
        </p:txBody>
      </p:sp>
      <p:sp>
        <p:nvSpPr>
          <p:cNvPr id="3" name="2 Marcador de contenido"/>
          <p:cNvSpPr>
            <a:spLocks noGrp="1"/>
          </p:cNvSpPr>
          <p:nvPr>
            <p:ph idx="1"/>
          </p:nvPr>
        </p:nvSpPr>
        <p:spPr/>
        <p:txBody>
          <a:bodyPr>
            <a:normAutofit fontScale="92500" lnSpcReduction="20000"/>
          </a:bodyPr>
          <a:lstStyle/>
          <a:p>
            <a:r>
              <a:rPr lang="es-AR" dirty="0" smtClean="0"/>
              <a:t>Aprendizaje inductivo: encontrar una descripción (expresada como conjunto de reglas por ejemplo…) que se ajusta a los datos observados.</a:t>
            </a:r>
          </a:p>
          <a:p>
            <a:r>
              <a:rPr lang="es-AR" dirty="0" smtClean="0"/>
              <a:t>Pensando en el ejemplo del pronostico del tiempo:</a:t>
            </a:r>
          </a:p>
          <a:p>
            <a:pPr lvl="1"/>
            <a:r>
              <a:rPr lang="es-AR" dirty="0" smtClean="0"/>
              <a:t>¿Es un trabajo infinito o trata de un gran trabajo?</a:t>
            </a:r>
          </a:p>
          <a:p>
            <a:pPr lvl="1"/>
            <a:r>
              <a:rPr lang="es-AR" dirty="0" smtClean="0"/>
              <a:t>¿El tipo de datos influye?</a:t>
            </a:r>
          </a:p>
          <a:p>
            <a:r>
              <a:rPr lang="es-AR" dirty="0" smtClean="0"/>
              <a:t>Podríamos suponer que se trata de un trabajo de búsqueda en un espacio finito pero enorme. </a:t>
            </a:r>
          </a:p>
          <a:p>
            <a:r>
              <a:rPr lang="es-AR" dirty="0" smtClean="0"/>
              <a:t>La tarea se resume a desechar de todas las descripciones que no encajan (que no se ajustan). </a:t>
            </a:r>
            <a:endParaRPr lang="es-E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DM y Ética</a:t>
            </a:r>
            <a:endParaRPr lang="es-ES" dirty="0"/>
          </a:p>
        </p:txBody>
      </p:sp>
      <p:sp>
        <p:nvSpPr>
          <p:cNvPr id="3" name="2 Marcador de contenido"/>
          <p:cNvSpPr>
            <a:spLocks noGrp="1"/>
          </p:cNvSpPr>
          <p:nvPr>
            <p:ph idx="1"/>
          </p:nvPr>
        </p:nvSpPr>
        <p:spPr>
          <a:xfrm>
            <a:off x="457200" y="1285860"/>
            <a:ext cx="8229600" cy="5429288"/>
          </a:xfrm>
        </p:spPr>
        <p:txBody>
          <a:bodyPr>
            <a:normAutofit fontScale="85000" lnSpcReduction="20000"/>
          </a:bodyPr>
          <a:lstStyle/>
          <a:p>
            <a:r>
              <a:rPr lang="es-AR" dirty="0" smtClean="0"/>
              <a:t>En la práctica siempre el uso de información personal conlleva conflictos éticos. </a:t>
            </a:r>
          </a:p>
          <a:p>
            <a:r>
              <a:rPr lang="es-AR" dirty="0" smtClean="0"/>
              <a:t>Se utiliza para discriminar: </a:t>
            </a:r>
          </a:p>
          <a:p>
            <a:pPr lvl="1"/>
            <a:r>
              <a:rPr lang="es-AR" dirty="0" smtClean="0"/>
              <a:t>A quien se le otorga un crédito</a:t>
            </a:r>
          </a:p>
          <a:p>
            <a:pPr lvl="1"/>
            <a:r>
              <a:rPr lang="es-AR" dirty="0" smtClean="0"/>
              <a:t>A quien se le ofrece una oferta especial</a:t>
            </a:r>
          </a:p>
          <a:p>
            <a:pPr lvl="1"/>
            <a:r>
              <a:rPr lang="es-AR" dirty="0" smtClean="0"/>
              <a:t>Ciertas discriminaciones son poco éticas y van en contra de la ley (raza, sexualidad, religión etc.)</a:t>
            </a:r>
          </a:p>
          <a:p>
            <a:pPr lvl="1"/>
            <a:r>
              <a:rPr lang="es-AR" dirty="0" smtClean="0"/>
              <a:t>A veces para diagnósticos médicos información de raza y sexo puede ser de utilidad.</a:t>
            </a:r>
          </a:p>
          <a:p>
            <a:pPr lvl="1"/>
            <a:r>
              <a:rPr lang="es-AR" dirty="0" smtClean="0"/>
              <a:t>Estos atributos pueden “esconderse” en otros (código postal, consumos </a:t>
            </a:r>
            <a:r>
              <a:rPr lang="es-AR" dirty="0" err="1" smtClean="0"/>
              <a:t>etc</a:t>
            </a:r>
            <a:r>
              <a:rPr lang="es-AR" dirty="0" smtClean="0"/>
              <a:t>…)</a:t>
            </a:r>
          </a:p>
          <a:p>
            <a:r>
              <a:rPr lang="es-AR" dirty="0" smtClean="0"/>
              <a:t>La re-identificación es fundamental para asegurar el anonimato.</a:t>
            </a:r>
          </a:p>
          <a:p>
            <a:r>
              <a:rPr lang="es-AR" dirty="0" smtClean="0"/>
              <a:t>¿Quién accede a los datos? ¿Con </a:t>
            </a:r>
            <a:r>
              <a:rPr lang="es-AR" smtClean="0"/>
              <a:t>que propósito </a:t>
            </a:r>
            <a:r>
              <a:rPr lang="es-AR" dirty="0" smtClean="0"/>
              <a:t>es recolectado el dato?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WEKA</a:t>
            </a:r>
            <a:endParaRPr lang="es-ES" dirty="0"/>
          </a:p>
        </p:txBody>
      </p:sp>
      <p:sp>
        <p:nvSpPr>
          <p:cNvPr id="3" name="2 Marcador de contenido"/>
          <p:cNvSpPr>
            <a:spLocks noGrp="1"/>
          </p:cNvSpPr>
          <p:nvPr>
            <p:ph idx="1"/>
          </p:nvPr>
        </p:nvSpPr>
        <p:spPr/>
        <p:txBody>
          <a:bodyPr/>
          <a:lstStyle/>
          <a:p>
            <a:r>
              <a:rPr lang="es-ES" dirty="0" smtClean="0">
                <a:hlinkClick r:id="rId2"/>
              </a:rPr>
              <a:t>http://www.cs.waikato.ac.nz/ml/weka/downloading.html</a:t>
            </a:r>
            <a:endParaRPr lang="es-ES" dirty="0" smtClean="0"/>
          </a:p>
          <a:p>
            <a:endParaRPr lang="es-E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Bibliografía y fuentes</a:t>
            </a:r>
            <a:endParaRPr lang="es-ES" dirty="0"/>
          </a:p>
        </p:txBody>
      </p:sp>
      <p:sp>
        <p:nvSpPr>
          <p:cNvPr id="3" name="2 Marcador de contenido"/>
          <p:cNvSpPr>
            <a:spLocks noGrp="1"/>
          </p:cNvSpPr>
          <p:nvPr>
            <p:ph idx="1"/>
          </p:nvPr>
        </p:nvSpPr>
        <p:spPr/>
        <p:txBody>
          <a:bodyPr/>
          <a:lstStyle/>
          <a:p>
            <a:r>
              <a:rPr lang="es-AR" dirty="0" smtClean="0"/>
              <a:t>Data </a:t>
            </a:r>
            <a:r>
              <a:rPr lang="es-AR" dirty="0" err="1" smtClean="0"/>
              <a:t>Mining</a:t>
            </a:r>
            <a:r>
              <a:rPr lang="es-AR" dirty="0" smtClean="0"/>
              <a:t>: </a:t>
            </a:r>
            <a:r>
              <a:rPr lang="es-AR" dirty="0" err="1" smtClean="0"/>
              <a:t>Practical</a:t>
            </a:r>
            <a:r>
              <a:rPr lang="es-AR" dirty="0" smtClean="0"/>
              <a:t> </a:t>
            </a:r>
            <a:r>
              <a:rPr lang="es-AR" dirty="0" err="1" smtClean="0"/>
              <a:t>Machin</a:t>
            </a:r>
            <a:r>
              <a:rPr lang="es-AR" dirty="0" smtClean="0"/>
              <a:t> </a:t>
            </a:r>
            <a:r>
              <a:rPr lang="es-AR" dirty="0" err="1" smtClean="0"/>
              <a:t>Learning</a:t>
            </a:r>
            <a:r>
              <a:rPr lang="es-AR" dirty="0" smtClean="0"/>
              <a:t> Tools and </a:t>
            </a:r>
            <a:r>
              <a:rPr lang="es-AR" dirty="0" err="1" smtClean="0"/>
              <a:t>Techniques</a:t>
            </a:r>
            <a:r>
              <a:rPr lang="es-AR" dirty="0" smtClean="0"/>
              <a:t> – </a:t>
            </a:r>
            <a:r>
              <a:rPr lang="es-AR" dirty="0" err="1" smtClean="0"/>
              <a:t>Witten</a:t>
            </a:r>
            <a:r>
              <a:rPr lang="es-AR" dirty="0" smtClean="0"/>
              <a:t>, </a:t>
            </a:r>
            <a:r>
              <a:rPr lang="es-AR" dirty="0" err="1" smtClean="0"/>
              <a:t>Eibe</a:t>
            </a:r>
            <a:r>
              <a:rPr lang="es-AR" dirty="0" smtClean="0"/>
              <a:t>, Hall, Pal.</a:t>
            </a:r>
            <a:endParaRPr lang="es-ES" dirty="0" smtClean="0"/>
          </a:p>
          <a:p>
            <a:r>
              <a:rPr lang="es-ES" dirty="0" smtClean="0"/>
              <a:t>Canales: </a:t>
            </a:r>
            <a:r>
              <a:rPr lang="es-ES" dirty="0" err="1" smtClean="0"/>
              <a:t>Tedx</a:t>
            </a:r>
            <a:r>
              <a:rPr lang="es-ES" dirty="0" smtClean="0"/>
              <a:t> </a:t>
            </a:r>
            <a:r>
              <a:rPr lang="es-ES" dirty="0" err="1" smtClean="0"/>
              <a:t>Talks</a:t>
            </a:r>
            <a:r>
              <a:rPr lang="es-ES" dirty="0" smtClean="0"/>
              <a:t> – Ted </a:t>
            </a:r>
            <a:r>
              <a:rPr lang="es-ES" dirty="0" err="1" smtClean="0"/>
              <a:t>Ed</a:t>
            </a:r>
            <a:endParaRPr lang="es-ES" dirty="0" smtClean="0"/>
          </a:p>
          <a:p>
            <a:endParaRPr lang="es-ES" dirty="0" smtClean="0"/>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BIG DATA</a:t>
            </a:r>
            <a:endParaRPr lang="es-ES" dirty="0"/>
          </a:p>
        </p:txBody>
      </p:sp>
      <p:pic>
        <p:nvPicPr>
          <p:cNvPr id="4" name="3 Marcador de contenido" descr="1.jpg"/>
          <p:cNvPicPr>
            <a:picLocks noGrp="1" noChangeAspect="1"/>
          </p:cNvPicPr>
          <p:nvPr>
            <p:ph idx="1"/>
          </p:nvPr>
        </p:nvPicPr>
        <p:blipFill>
          <a:blip r:embed="rId3"/>
          <a:stretch>
            <a:fillRect/>
          </a:stretch>
        </p:blipFill>
        <p:spPr>
          <a:xfrm>
            <a:off x="1409523" y="1428736"/>
            <a:ext cx="1948031" cy="2255857"/>
          </a:xfrm>
        </p:spPr>
      </p:pic>
      <p:pic>
        <p:nvPicPr>
          <p:cNvPr id="5" name="4 Imagen" descr="2.jpg"/>
          <p:cNvPicPr>
            <a:picLocks noChangeAspect="1"/>
          </p:cNvPicPr>
          <p:nvPr/>
        </p:nvPicPr>
        <p:blipFill>
          <a:blip r:embed="rId4"/>
          <a:stretch>
            <a:fillRect/>
          </a:stretch>
        </p:blipFill>
        <p:spPr>
          <a:xfrm>
            <a:off x="5765967" y="1428736"/>
            <a:ext cx="2163619" cy="2357454"/>
          </a:xfrm>
          <a:prstGeom prst="rect">
            <a:avLst/>
          </a:prstGeom>
        </p:spPr>
      </p:pic>
      <p:pic>
        <p:nvPicPr>
          <p:cNvPr id="6" name="5 Imagen" descr="3.jpg"/>
          <p:cNvPicPr>
            <a:picLocks noChangeAspect="1"/>
          </p:cNvPicPr>
          <p:nvPr/>
        </p:nvPicPr>
        <p:blipFill>
          <a:blip r:embed="rId5"/>
          <a:stretch>
            <a:fillRect/>
          </a:stretch>
        </p:blipFill>
        <p:spPr>
          <a:xfrm>
            <a:off x="985891" y="4071966"/>
            <a:ext cx="2871729" cy="2500306"/>
          </a:xfrm>
          <a:prstGeom prst="rect">
            <a:avLst/>
          </a:prstGeom>
        </p:spPr>
      </p:pic>
      <p:pic>
        <p:nvPicPr>
          <p:cNvPr id="7" name="6 Imagen" descr="4.jpg"/>
          <p:cNvPicPr>
            <a:picLocks noChangeAspect="1"/>
          </p:cNvPicPr>
          <p:nvPr/>
        </p:nvPicPr>
        <p:blipFill>
          <a:blip r:embed="rId6"/>
          <a:stretch>
            <a:fillRect/>
          </a:stretch>
        </p:blipFill>
        <p:spPr>
          <a:xfrm>
            <a:off x="5460129" y="3857628"/>
            <a:ext cx="2969523" cy="2826414"/>
          </a:xfrm>
          <a:prstGeom prst="rect">
            <a:avLst/>
          </a:prstGeom>
        </p:spPr>
      </p:pic>
      <p:sp>
        <p:nvSpPr>
          <p:cNvPr id="8" name="7 Flecha derecha"/>
          <p:cNvSpPr/>
          <p:nvPr/>
        </p:nvSpPr>
        <p:spPr>
          <a:xfrm>
            <a:off x="3857620" y="2285992"/>
            <a:ext cx="1428760"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Flecha derecha"/>
          <p:cNvSpPr/>
          <p:nvPr/>
        </p:nvSpPr>
        <p:spPr>
          <a:xfrm>
            <a:off x="3929058" y="4786322"/>
            <a:ext cx="1428760"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heckerboard(across)">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Big Data</a:t>
            </a:r>
            <a:endParaRPr lang="es-ES" dirty="0"/>
          </a:p>
        </p:txBody>
      </p:sp>
      <p:sp>
        <p:nvSpPr>
          <p:cNvPr id="3" name="2 Marcador de contenido"/>
          <p:cNvSpPr>
            <a:spLocks noGrp="1"/>
          </p:cNvSpPr>
          <p:nvPr>
            <p:ph idx="1"/>
          </p:nvPr>
        </p:nvSpPr>
        <p:spPr/>
        <p:txBody>
          <a:bodyPr>
            <a:normAutofit fontScale="92500"/>
          </a:bodyPr>
          <a:lstStyle/>
          <a:p>
            <a:r>
              <a:rPr lang="es-ES" dirty="0" smtClean="0"/>
              <a:t>Es un concepto “esquivo” que representa una cantidad de datos digitales:</a:t>
            </a:r>
          </a:p>
          <a:p>
            <a:pPr lvl="1"/>
            <a:r>
              <a:rPr lang="es-ES" dirty="0" smtClean="0"/>
              <a:t>Incómodos para almacenar</a:t>
            </a:r>
          </a:p>
          <a:p>
            <a:pPr lvl="1"/>
            <a:r>
              <a:rPr lang="es-ES" dirty="0" smtClean="0"/>
              <a:t>Incómodos para transportar</a:t>
            </a:r>
          </a:p>
          <a:p>
            <a:pPr lvl="1"/>
            <a:r>
              <a:rPr lang="es-ES" dirty="0" smtClean="0"/>
              <a:t>Pero sobre todas las cosas incómodos para </a:t>
            </a:r>
            <a:r>
              <a:rPr lang="es-ES" b="1" u="sng" dirty="0" smtClean="0"/>
              <a:t>Analizar</a:t>
            </a:r>
            <a:r>
              <a:rPr lang="es-ES" dirty="0" smtClean="0"/>
              <a:t>.</a:t>
            </a:r>
          </a:p>
          <a:p>
            <a:r>
              <a:rPr lang="es-ES" dirty="0" smtClean="0"/>
              <a:t>Se tratan de volúmenes tan altos que sobrepasan la mayoría de las tecnologías actuales.</a:t>
            </a:r>
          </a:p>
          <a:p>
            <a:r>
              <a:rPr lang="es-ES" dirty="0" smtClean="0"/>
              <a:t>Generan desafíos para desarrollar nuevas generaciones de herramientas.</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Mining</a:t>
            </a:r>
            <a:endParaRPr lang="es-ES" dirty="0"/>
          </a:p>
        </p:txBody>
      </p:sp>
      <p:sp>
        <p:nvSpPr>
          <p:cNvPr id="3" name="2 Marcador de contenido"/>
          <p:cNvSpPr>
            <a:spLocks noGrp="1"/>
          </p:cNvSpPr>
          <p:nvPr>
            <p:ph idx="1"/>
          </p:nvPr>
        </p:nvSpPr>
        <p:spPr/>
        <p:txBody>
          <a:bodyPr/>
          <a:lstStyle/>
          <a:p>
            <a:r>
              <a:rPr lang="es-AR" dirty="0" smtClean="0"/>
              <a:t>Data </a:t>
            </a:r>
            <a:r>
              <a:rPr lang="es-AR" dirty="0" err="1" smtClean="0"/>
              <a:t>mining</a:t>
            </a:r>
            <a:r>
              <a:rPr lang="es-AR" dirty="0"/>
              <a:t> </a:t>
            </a:r>
            <a:r>
              <a:rPr lang="es-AR" dirty="0" smtClean="0"/>
              <a:t>es definido como el proceso de descubrimiento de patrones en los datos.</a:t>
            </a:r>
          </a:p>
          <a:p>
            <a:r>
              <a:rPr lang="es-AR" dirty="0" smtClean="0"/>
              <a:t>El procesos debe ser automático (usualmente semiautomático)</a:t>
            </a:r>
          </a:p>
          <a:p>
            <a:r>
              <a:rPr lang="es-AR" dirty="0" smtClean="0"/>
              <a:t>Los patrones descubiertos deben ser útiles en el sentido de poder sacar un provecho a través de su conocimiento.</a:t>
            </a:r>
          </a:p>
          <a:p>
            <a:endParaRPr lang="es-AR" dirty="0" smtClean="0"/>
          </a:p>
          <a:p>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Mining</a:t>
            </a:r>
            <a:r>
              <a:rPr lang="es-ES" dirty="0" smtClean="0"/>
              <a:t> (continua)</a:t>
            </a:r>
            <a:endParaRPr lang="es-ES" dirty="0"/>
          </a:p>
        </p:txBody>
      </p:sp>
      <p:sp>
        <p:nvSpPr>
          <p:cNvPr id="3" name="2 Marcador de contenido"/>
          <p:cNvSpPr>
            <a:spLocks noGrp="1"/>
          </p:cNvSpPr>
          <p:nvPr>
            <p:ph idx="1"/>
          </p:nvPr>
        </p:nvSpPr>
        <p:spPr>
          <a:xfrm>
            <a:off x="457200" y="1285860"/>
            <a:ext cx="8229600" cy="3614750"/>
          </a:xfrm>
        </p:spPr>
        <p:txBody>
          <a:bodyPr/>
          <a:lstStyle/>
          <a:p>
            <a:r>
              <a:rPr lang="es-ES" dirty="0" smtClean="0"/>
              <a:t>Patrones fuertes y precisos son necesarios para el proceso de toma de decisiones:</a:t>
            </a:r>
          </a:p>
          <a:p>
            <a:pPr lvl="1"/>
            <a:r>
              <a:rPr lang="es-ES" dirty="0" smtClean="0"/>
              <a:t>Problema 1: La mayoría de los patrones no son </a:t>
            </a:r>
            <a:r>
              <a:rPr lang="es-ES" i="1" dirty="0" smtClean="0"/>
              <a:t>“interesantes”.</a:t>
            </a:r>
            <a:endParaRPr lang="es-ES" dirty="0" smtClean="0"/>
          </a:p>
          <a:p>
            <a:pPr lvl="1"/>
            <a:r>
              <a:rPr lang="es-ES" dirty="0" smtClean="0"/>
              <a:t>Problema 2: Los patrones pueden ser inexactos.</a:t>
            </a:r>
          </a:p>
          <a:p>
            <a:pPr lvl="1"/>
            <a:r>
              <a:rPr lang="es-ES" dirty="0" smtClean="0"/>
              <a:t>Problema 3: Los datos pueden ser </a:t>
            </a:r>
            <a:r>
              <a:rPr lang="es-ES" u="sng" dirty="0" smtClean="0"/>
              <a:t>de poca calidad</a:t>
            </a:r>
            <a:r>
              <a:rPr lang="es-ES" dirty="0" smtClean="0"/>
              <a:t> o desconocidos.</a:t>
            </a:r>
            <a:endParaRPr lang="es-ES" dirty="0"/>
          </a:p>
        </p:txBody>
      </p:sp>
      <p:pic>
        <p:nvPicPr>
          <p:cNvPr id="2050" name="Picture 2" descr="Resultado de imagen para data quality"/>
          <p:cNvPicPr>
            <a:picLocks noChangeAspect="1" noChangeArrowheads="1"/>
          </p:cNvPicPr>
          <p:nvPr/>
        </p:nvPicPr>
        <p:blipFill>
          <a:blip r:embed="rId2"/>
          <a:srcRect/>
          <a:stretch>
            <a:fillRect/>
          </a:stretch>
        </p:blipFill>
        <p:spPr bwMode="auto">
          <a:xfrm>
            <a:off x="3357554" y="4676806"/>
            <a:ext cx="2636418" cy="203834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Mining</a:t>
            </a:r>
            <a:r>
              <a:rPr lang="es-ES" dirty="0" smtClean="0"/>
              <a:t> (continua)</a:t>
            </a:r>
            <a:endParaRPr lang="es-ES" dirty="0"/>
          </a:p>
        </p:txBody>
      </p:sp>
      <p:sp>
        <p:nvSpPr>
          <p:cNvPr id="3" name="2 Marcador de contenido"/>
          <p:cNvSpPr>
            <a:spLocks noGrp="1"/>
          </p:cNvSpPr>
          <p:nvPr>
            <p:ph idx="1"/>
          </p:nvPr>
        </p:nvSpPr>
        <p:spPr/>
        <p:txBody>
          <a:bodyPr>
            <a:normAutofit fontScale="92500"/>
          </a:bodyPr>
          <a:lstStyle/>
          <a:p>
            <a:r>
              <a:rPr lang="es-AR" dirty="0" smtClean="0"/>
              <a:t>Los patrones deben permitir realizar predicciones no triviales sobre nuevos datos.</a:t>
            </a:r>
          </a:p>
          <a:p>
            <a:r>
              <a:rPr lang="es-AR" dirty="0" smtClean="0"/>
              <a:t>Hay dos extremos en tipos de patrones:</a:t>
            </a:r>
          </a:p>
          <a:p>
            <a:pPr lvl="1"/>
            <a:r>
              <a:rPr lang="es-AR" dirty="0" smtClean="0"/>
              <a:t>De Caja Negra: Resultan incomprensibles en su estructura aunque puedan predecir correctamente.</a:t>
            </a:r>
          </a:p>
          <a:p>
            <a:pPr lvl="1"/>
            <a:r>
              <a:rPr lang="es-AR" dirty="0" smtClean="0"/>
              <a:t>Transparentes: Si construcción revela la estructura del patrón. Ayudan a explicar la información.</a:t>
            </a:r>
          </a:p>
          <a:p>
            <a:r>
              <a:rPr lang="es-AR" dirty="0" smtClean="0"/>
              <a:t>Los patrones estructurales: Se pueden expresar como reglas y ayudan a entender el dominio.</a:t>
            </a:r>
          </a:p>
          <a:p>
            <a:endParaRPr lang="es-AR" dirty="0" smtClean="0"/>
          </a:p>
          <a:p>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21677</TotalTime>
  <Words>2644</Words>
  <Application>Microsoft Office PowerPoint</Application>
  <PresentationFormat>On-screen Show (4:3)</PresentationFormat>
  <Paragraphs>649</Paragraphs>
  <Slides>43</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Courier New</vt:lpstr>
      <vt:lpstr>Gothic</vt:lpstr>
      <vt:lpstr>Lucidasans</vt:lpstr>
      <vt:lpstr>Tahoma</vt:lpstr>
      <vt:lpstr>Utopia</vt:lpstr>
      <vt:lpstr>Tema de Office</vt:lpstr>
      <vt:lpstr>PowerPoint Presentation</vt:lpstr>
      <vt:lpstr>Historia y pre historia</vt:lpstr>
      <vt:lpstr>Contexto Actual</vt:lpstr>
      <vt:lpstr>Contexto actual (2014)</vt:lpstr>
      <vt:lpstr>BIG DATA</vt:lpstr>
      <vt:lpstr>Big Data</vt:lpstr>
      <vt:lpstr>Data Mining</vt:lpstr>
      <vt:lpstr>Data Mining (continua)</vt:lpstr>
      <vt:lpstr>Data Mining (continua)</vt:lpstr>
      <vt:lpstr>Multidisciplinario</vt:lpstr>
      <vt:lpstr>Machine Learning</vt:lpstr>
      <vt:lpstr>Patrones estructurales</vt:lpstr>
      <vt:lpstr>Patrones estructurales</vt:lpstr>
      <vt:lpstr>Ejemplo “Pronostico del tiempo”</vt:lpstr>
      <vt:lpstr>Clasificación vs. Reglas de asociación</vt:lpstr>
      <vt:lpstr>Tipos de atributos</vt:lpstr>
      <vt:lpstr>Ejemplo “Lentes de contacto”</vt:lpstr>
      <vt:lpstr>Un juego completo de reglas correctas</vt:lpstr>
      <vt:lpstr>Reglas</vt:lpstr>
      <vt:lpstr>Árbol de decisión</vt:lpstr>
      <vt:lpstr>El dataset más famoso</vt:lpstr>
      <vt:lpstr>Ejemplo “Performance del CPU” </vt:lpstr>
      <vt:lpstr>Ejemplo “Negociaciones legislativas”</vt:lpstr>
      <vt:lpstr>Árbol 1</vt:lpstr>
      <vt:lpstr>Árbol 2</vt:lpstr>
      <vt:lpstr>Overfiting </vt:lpstr>
      <vt:lpstr>Campos de aplicación </vt:lpstr>
      <vt:lpstr>Aplicaciones financieras</vt:lpstr>
      <vt:lpstr>Diagnósticos por imagen</vt:lpstr>
      <vt:lpstr>Problemas en dataset</vt:lpstr>
      <vt:lpstr>Marketing y Ventas</vt:lpstr>
      <vt:lpstr>Proceso</vt:lpstr>
      <vt:lpstr>Proceso – Paso 1</vt:lpstr>
      <vt:lpstr>Proceso – Paso 2</vt:lpstr>
      <vt:lpstr>Proceso – Pasos 3 y 4</vt:lpstr>
      <vt:lpstr>Proceso – Paso 5</vt:lpstr>
      <vt:lpstr>Proceso – Paso 6</vt:lpstr>
      <vt:lpstr>Otra forma de verlo</vt:lpstr>
      <vt:lpstr>ML DM y Estadísticas</vt:lpstr>
      <vt:lpstr>La búsqueda de la generalización</vt:lpstr>
      <vt:lpstr>DM y Ética</vt:lpstr>
      <vt:lpstr>WEKA</vt:lpstr>
      <vt:lpstr>Bibliografía y fuentes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mariel</dc:creator>
  <cp:lastModifiedBy>Jose</cp:lastModifiedBy>
  <cp:revision>299</cp:revision>
  <dcterms:created xsi:type="dcterms:W3CDTF">2017-02-11T23:45:40Z</dcterms:created>
  <dcterms:modified xsi:type="dcterms:W3CDTF">2020-03-28T19:34:05Z</dcterms:modified>
</cp:coreProperties>
</file>