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76" r:id="rId3"/>
    <p:sldId id="295" r:id="rId4"/>
    <p:sldId id="296" r:id="rId5"/>
    <p:sldId id="259" r:id="rId6"/>
    <p:sldId id="284" r:id="rId7"/>
    <p:sldId id="280" r:id="rId8"/>
    <p:sldId id="277" r:id="rId9"/>
    <p:sldId id="278" r:id="rId10"/>
    <p:sldId id="279" r:id="rId11"/>
    <p:sldId id="281" r:id="rId12"/>
    <p:sldId id="282" r:id="rId13"/>
    <p:sldId id="283" r:id="rId14"/>
    <p:sldId id="298" r:id="rId15"/>
    <p:sldId id="285" r:id="rId16"/>
    <p:sldId id="286" r:id="rId17"/>
    <p:sldId id="288" r:id="rId18"/>
    <p:sldId id="289" r:id="rId19"/>
    <p:sldId id="290" r:id="rId20"/>
    <p:sldId id="291" r:id="rId21"/>
    <p:sldId id="297" r:id="rId22"/>
    <p:sldId id="292" r:id="rId23"/>
    <p:sldId id="287" r:id="rId24"/>
    <p:sldId id="294" r:id="rId25"/>
    <p:sldId id="293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503" autoAdjust="0"/>
  </p:normalViewPr>
  <p:slideViewPr>
    <p:cSldViewPr snapToGrid="0">
      <p:cViewPr>
        <p:scale>
          <a:sx n="150" d="100"/>
          <a:sy n="150" d="100"/>
        </p:scale>
        <p:origin x="510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45F75-3A4F-456F-A7FA-F1B42CBD350E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8FD21-8F27-4E19-8F4A-CCA443236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0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7142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Los</a:t>
            </a:r>
            <a:r>
              <a:rPr lang="es-AR" baseline="0" dirty="0"/>
              <a:t> jugadores no necesariamente tienen que ser personas: Pueden ser naciones, corporaciones o grupo de personas.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76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Suponga</a:t>
            </a:r>
            <a:r>
              <a:rPr lang="es-AR" baseline="0" dirty="0"/>
              <a:t> una matriz que representa la producción de 100 Toneladas o 75 T. En los que se gana $450 M si ambos productores producen 75 T o $400 si producen 100 T.  </a:t>
            </a:r>
          </a:p>
          <a:p>
            <a:r>
              <a:rPr lang="es-AR" baseline="0" dirty="0"/>
              <a:t>En los Oligopolios los pocos jugadores del mercado pueden ( y a veces ocurre!) ponerse de acuerdo con los precios y los niveles de producción sin competencia en el mercado.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730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Teorema de Nash: Demuestra que la cooperación de los actores puede llegar a un equilibrio “conveniente” respecto a las posibilidades en el juego.</a:t>
            </a:r>
          </a:p>
          <a:p>
            <a:r>
              <a:rPr lang="es-ES" dirty="0" err="1"/>
              <a:t>Minimax</a:t>
            </a:r>
            <a:r>
              <a:rPr lang="es-ES" dirty="0"/>
              <a:t> : Minimizar el riesgo a la Máxima perdida.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743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En vías de deconstrucción.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6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Esto se conoce como interdependencia</a:t>
            </a:r>
            <a:r>
              <a:rPr lang="es-AR" baseline="0" dirty="0"/>
              <a:t> estratégica.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53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La opción “(1,1) apretar </a:t>
            </a:r>
            <a:r>
              <a:rPr lang="es-AR" dirty="0" err="1"/>
              <a:t>apretar</a:t>
            </a:r>
            <a:r>
              <a:rPr lang="es-AR" dirty="0"/>
              <a:t>” podría era casi imposible. </a:t>
            </a:r>
          </a:p>
          <a:p>
            <a:r>
              <a:rPr lang="es-AR" dirty="0"/>
              <a:t>(2,1) y (1,2) pueden eliminar a su enemigo pero pagar un costo mundial</a:t>
            </a:r>
            <a:r>
              <a:rPr lang="es-AR" baseline="0" dirty="0"/>
              <a:t> alto.</a:t>
            </a:r>
          </a:p>
          <a:p>
            <a:r>
              <a:rPr lang="es-AR" baseline="0" dirty="0"/>
              <a:t>(2,2) Es una suerte de equilibrio donde los dos mantenía la amenaza latente (fue lo que pasó en la práctica)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47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Fue consultor del ejercito</a:t>
            </a:r>
            <a:r>
              <a:rPr lang="es-AR" baseline="0" dirty="0"/>
              <a:t> de USA. En el final de su carrera se interesó por las computadoras y de hecho fue el que describió la división de un ordenador en cuatro partes: “Memoria, Unidad Lógica y aritmética, Unidad de control y periféricos” Arquitectura de VN. Ajedrez y Sol. Truco y Mentiras. Mundial 2006. Cruz, Ayala(e), Maxi </a:t>
            </a:r>
            <a:r>
              <a:rPr lang="es-AR" baseline="0" dirty="0" err="1"/>
              <a:t>Rodriguez</a:t>
            </a:r>
            <a:r>
              <a:rPr lang="es-AR" baseline="0" dirty="0"/>
              <a:t>, </a:t>
            </a:r>
            <a:r>
              <a:rPr lang="es-AR" baseline="0" dirty="0" err="1"/>
              <a:t>Cambiasso</a:t>
            </a:r>
            <a:r>
              <a:rPr lang="es-AR" baseline="0" dirty="0"/>
              <a:t> (e) y Leman. BD 13K Jugadores con Penales.</a:t>
            </a:r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49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Según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 Smith: “el interés individual conduce a los seres humanos, como si fueran guiados por una mano invisible, hacia la consecución del bien común”; ahora, la teoría planteada por Nash, Neumann 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Morgenstern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concluye justamente en lo contrario: el interés individual, el egoísmo y la racionalidad a la hora de tomar decisiones, conducen a los seres humanos a una situación no óptima.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126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06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Representación extensiva.</a:t>
            </a:r>
            <a:r>
              <a:rPr lang="es-ES" baseline="0" dirty="0"/>
              <a:t> Nótese que está notación da la impresión de que SU juega 1ro y US 2do pero no necesariamente es así. Se puede indicar también con una elipse que un jugador realiza su estrategia sin contar con </a:t>
            </a:r>
            <a:r>
              <a:rPr lang="es-ES" baseline="0" dirty="0" err="1"/>
              <a:t>info</a:t>
            </a:r>
            <a:r>
              <a:rPr lang="es-ES" baseline="0" dirty="0"/>
              <a:t> al respecto.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07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Nótese que cuando se dan estos escenarios es suficiente con indicar la perspectiva de uno de los jugadores (lo que gana uno lo pierde el otro y viceversa) 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95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Nota 1: Ejemplo Estrategias de Marketing.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8FD21-8F27-4E19-8F4A-CCA443236C3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6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84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57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8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19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23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7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89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65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34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60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07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3BB1-D9F4-4D43-92A6-22D90207AE69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98A2-0C17-4B47-9093-D19206C729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45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leta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3528" y="2636912"/>
            <a:ext cx="856895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600" dirty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</a:rPr>
              <a:t>Teoría de juegos</a:t>
            </a: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51520" y="4149080"/>
            <a:ext cx="8640960" cy="2592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</a:t>
            </a:r>
            <a:r>
              <a:rPr kumimoji="0" lang="es-ES" sz="3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Otaegui</a:t>
            </a: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jotaegui@unlam.edu.ar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</a:t>
            </a:r>
            <a:r>
              <a:rPr kumimoji="0" lang="es-AR" sz="3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Leta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jleta@unlam.edu.ar</a:t>
            </a:r>
            <a:endParaRPr kumimoji="0" lang="es-AR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        Alejando Romero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100" b="0" i="0" u="none" strike="noStrike" kern="1200" cap="none" spc="0" normalizeH="0" baseline="0" noProof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Escuela de Formación Continua</a:t>
            </a:r>
            <a:br>
              <a:rPr kumimoji="0" lang="es-AR" sz="3100" b="0" i="0" u="none" strike="noStrike" kern="1200" cap="none" spc="0" normalizeH="0" baseline="0" noProof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s-ES" sz="3100" b="0" i="0" u="none" strike="noStrike" kern="1200" cap="none" spc="0" normalizeH="0" baseline="0" noProof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Licenciatura en Gestión Tecnológica</a:t>
            </a:r>
            <a:br>
              <a:rPr kumimoji="0" lang="es-ES" sz="3100" b="0" i="0" u="none" strike="noStrike" kern="1200" cap="none" spc="0" normalizeH="0" baseline="0" noProof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br>
              <a:rPr kumimoji="0" lang="es-AR" sz="3100" b="0" i="0" u="none" strike="noStrike" kern="1200" cap="none" spc="0" normalizeH="0" baseline="0" noProof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s-AR" sz="4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Investigación Operativa</a:t>
            </a:r>
            <a:endParaRPr kumimoji="0" lang="es-ES" sz="4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9392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Supuestos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771837"/>
            <a:ext cx="7886700" cy="4351338"/>
          </a:xfrm>
        </p:spPr>
        <p:txBody>
          <a:bodyPr>
            <a:normAutofit fontScale="700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s-AR" dirty="0"/>
              <a:t>Ambos jugadores son racionales</a:t>
            </a:r>
          </a:p>
          <a:p>
            <a:pPr marL="385763" indent="-385763">
              <a:buFont typeface="+mj-lt"/>
              <a:buAutoNum type="arabicPeriod"/>
            </a:pPr>
            <a:r>
              <a:rPr lang="es-AR" dirty="0"/>
              <a:t>Ambos jugadores eligen sus estrategias solo para promover su propio bienestar (sin compasión para el oponente).</a:t>
            </a:r>
          </a:p>
          <a:p>
            <a:pPr marL="385763" indent="-385763">
              <a:buFont typeface="+mj-lt"/>
              <a:buAutoNum type="arabicPeriod"/>
            </a:pPr>
            <a:r>
              <a:rPr lang="es-AR" dirty="0"/>
              <a:t>El juego en forma estándar también supone que los jugadores juegan simultáneamente, o al menos, sin saber la opción que eligió el adversario.</a:t>
            </a:r>
          </a:p>
          <a:p>
            <a:pPr marL="385763" indent="-385763">
              <a:buFont typeface="+mj-lt"/>
              <a:buAutoNum type="arabicPeriod"/>
            </a:pPr>
            <a:endParaRPr lang="es-AR" dirty="0"/>
          </a:p>
          <a:p>
            <a:pPr marL="0" indent="0">
              <a:buNone/>
            </a:pPr>
            <a:r>
              <a:rPr lang="es-AR" dirty="0"/>
              <a:t>NOTA 1: Nótese la diferencia con la teoría de toma de decisiones en donde el ente o las personas que toman decisiones juegan contra un oponente “pasivo”. Ejemplo: Estrategias o campañas de Marketing.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NOTA 2: La ganancia se puede/debe ponderar. Ej. </a:t>
            </a:r>
            <a:r>
              <a:rPr lang="es-ES" dirty="0"/>
              <a:t>2 millones de dólares (después de impuestos) pueden tener un valor mucho menor que “el doble” del valor que representa 1 millón de dólares para una persona con diferente escala social.</a:t>
            </a:r>
          </a:p>
        </p:txBody>
      </p:sp>
    </p:spTree>
    <p:extLst>
      <p:ext uri="{BB962C8B-B14F-4D97-AF65-F5344CB8AC3E}">
        <p14:creationId xmlns:p14="http://schemas.microsoft.com/office/powerpoint/2010/main" val="132929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4295" y="863750"/>
            <a:ext cx="7886700" cy="842033"/>
          </a:xfrm>
        </p:spPr>
        <p:txBody>
          <a:bodyPr/>
          <a:lstStyle/>
          <a:p>
            <a:r>
              <a:rPr lang="es-AR" dirty="0"/>
              <a:t>Clasificación de los juegos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48712" y="1554673"/>
            <a:ext cx="8624807" cy="4446077"/>
          </a:xfrm>
        </p:spPr>
        <p:txBody>
          <a:bodyPr>
            <a:normAutofit fontScale="62500" lnSpcReduction="20000"/>
          </a:bodyPr>
          <a:lstStyle/>
          <a:p>
            <a:r>
              <a:rPr lang="es-AR" dirty="0"/>
              <a:t>Numero de jugadores: 1 jugador, 2 jugadores o n.</a:t>
            </a:r>
          </a:p>
          <a:p>
            <a:r>
              <a:rPr lang="es-AR" dirty="0"/>
              <a:t>Estado del juego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 Juegos Perfectos: Cada jugador conoce a la perfección todo respecto al juego en todo momento. Ejemplo Ajedrez.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 Juegos Imperfectos: Los jugadores desconocen la totalidad del estado del juego. Ejemplo: Truco o Póker.</a:t>
            </a:r>
          </a:p>
          <a:p>
            <a:r>
              <a:rPr lang="es-AR" dirty="0"/>
              <a:t>Tipo de competición: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Juegos de suma constante (o de pura competición): La suma de ganancias y perdidas es cero. Ejemplo: Póker.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Juegos de suma variable: Todos los jugadores pueden perder o ganar. Ejemplo: Compulsa legislativa de dos partidos.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AR" dirty="0"/>
              <a:t> Cooperativos: los jugadores se pueden comunicar y acordar estrategias. Ejemplo oferta y demanda en el mercado flotante. Venta de un auto en el que el vendedor y el comprador fijan un precio que los conforma a ambos.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s-AR" dirty="0"/>
              <a:t> No cooperativos: los jugadores se pueden comunicar (si está estipulado por las reglas) pero no pueden acordar estrategias. Ejemplo Subasta.</a:t>
            </a:r>
          </a:p>
          <a:p>
            <a:r>
              <a:rPr lang="es-AR" dirty="0"/>
              <a:t>Longitud del Juego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Finito: La cantidad de jugadores es finita. Los jugadores  tienen un numero finito de estrategias. El juego no puede continuar indefinidamente.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dirty="0"/>
              <a:t>Infinito: Cualquiera de las condiciones anteriormente descriptas no se cumplen.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2005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4866" y="1802687"/>
            <a:ext cx="4066762" cy="404592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Dilema del prisionero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81886" y="2113782"/>
            <a:ext cx="471871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Logran dar con 2 ladrones de banco.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Los encuentran con armas: mínimo 1 año de cárcel.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A ambos la policía les ofrece un trato: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Si confiesan pueden perdonarle ambos delitos (robo y tenencia) siempre y cuando no sean delatados.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Ambos están en celdas separadas e incomunicados (no saben lo que realizará su par)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¿Que pasa si el objetivo de ambos prisioneros es reducir su pena?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Este dilema ejemplifica como la cooperación mutua que beneficiaria a ambos se ve afectada por los objetivos personales.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Por el equilibrio de Nash (la mejor estrategia a tomar dada la mejor estrategia del oponente) se demuestra que deberían cooperar mutuamente… pero …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Visto individualmente la estrategia dominante es confesar..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¿ Como puede este ejemplo estar relacionado con el oligopolio ?</a:t>
            </a:r>
            <a:endParaRPr lang="es-ES" sz="1350" dirty="0"/>
          </a:p>
        </p:txBody>
      </p:sp>
    </p:spTree>
    <p:extLst>
      <p:ext uri="{BB962C8B-B14F-4D97-AF65-F5344CB8AC3E}">
        <p14:creationId xmlns:p14="http://schemas.microsoft.com/office/powerpoint/2010/main" val="157224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marty mcfly gallina fl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334" y="2335065"/>
            <a:ext cx="3429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Juego </a:t>
            </a:r>
            <a:r>
              <a:rPr lang="es-AR" dirty="0" err="1"/>
              <a:t>Marty</a:t>
            </a:r>
            <a:r>
              <a:rPr lang="es-AR" dirty="0"/>
              <a:t> </a:t>
            </a:r>
            <a:r>
              <a:rPr lang="es-AR" dirty="0" err="1"/>
              <a:t>Mcfly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0632" y="2125266"/>
            <a:ext cx="4929401" cy="3263504"/>
          </a:xfrm>
        </p:spPr>
        <p:txBody>
          <a:bodyPr>
            <a:normAutofit fontScale="70000" lnSpcReduction="20000"/>
          </a:bodyPr>
          <a:lstStyle/>
          <a:p>
            <a:r>
              <a:rPr lang="es-AR" dirty="0"/>
              <a:t>Entre dos autos que aceleran de frente “pierde” el que se sale del camino 1ro.</a:t>
            </a:r>
          </a:p>
          <a:p>
            <a:r>
              <a:rPr lang="es-AR" dirty="0"/>
              <a:t>El resultado cooperativo seria que ambos salgan del camino al mismo tiempo (ninguno puede llamar al otro “gallina”).</a:t>
            </a:r>
          </a:p>
          <a:p>
            <a:r>
              <a:rPr lang="es-AR" dirty="0"/>
              <a:t>La mutua “no cooperación” proporciona peor pago que la cooperación unilateral.</a:t>
            </a:r>
          </a:p>
          <a:p>
            <a:r>
              <a:rPr lang="es-AR" dirty="0"/>
              <a:t>Conclusión (atada al dilema del prisionero también</a:t>
            </a:r>
            <a:r>
              <a:rPr lang="es-AR" i="1" dirty="0"/>
              <a:t>):  </a:t>
            </a:r>
            <a:r>
              <a:rPr lang="es-AR" i="1" u="sng" dirty="0"/>
              <a:t>Se dice que la estrategia dominante prioriza el mejor pago unilateral contra la cooperación mutua. </a:t>
            </a:r>
          </a:p>
          <a:p>
            <a:endParaRPr lang="es-ES" i="1" u="sng" dirty="0"/>
          </a:p>
        </p:txBody>
      </p:sp>
    </p:spTree>
    <p:extLst>
      <p:ext uri="{BB962C8B-B14F-4D97-AF65-F5344CB8AC3E}">
        <p14:creationId xmlns:p14="http://schemas.microsoft.com/office/powerpoint/2010/main" val="229743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La batalla de los sexos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388" y="2548821"/>
            <a:ext cx="2993231" cy="2193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62152" y="2438399"/>
            <a:ext cx="4301734" cy="28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dirty="0"/>
              <a:t>Están tan enamorados que cualquier plan es mejor juntos que separados.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dirty="0"/>
              <a:t>Pero las opciones son Fútbol o Comedia Romántica.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dirty="0"/>
              <a:t>Este tipo de juego no es totalmente competitivo: lo que es bueno para uno es malo para el otro.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dirty="0"/>
              <a:t>Es parcialmente competitivo: estarían mejor cooperando sus estrategias que si no lo hicieran.</a:t>
            </a:r>
          </a:p>
        </p:txBody>
      </p:sp>
    </p:spTree>
    <p:extLst>
      <p:ext uri="{BB962C8B-B14F-4D97-AF65-F5344CB8AC3E}">
        <p14:creationId xmlns:p14="http://schemas.microsoft.com/office/powerpoint/2010/main" val="87207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Estrategias dominantes (y dominadas)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objetivo es eliminar posibles estrategias inferiores comparadas a otras, es decir, eliminar estrategias que son dominadas por otra.</a:t>
            </a:r>
          </a:p>
          <a:p>
            <a:r>
              <a:rPr lang="es-ES" dirty="0"/>
              <a:t>Una estrategia es dominada por otra cuando esta segunda es siempre al menos tan buena (o mejor) que la primera sin importar lo que haga el oponente.</a:t>
            </a:r>
          </a:p>
          <a:p>
            <a:r>
              <a:rPr lang="es-ES" dirty="0"/>
              <a:t>Este tipo de situaciones se pueden atender cuando un jugador tiene una estrategia optima disponible independientemente de la estrategia del oponente.</a:t>
            </a:r>
          </a:p>
        </p:txBody>
      </p:sp>
    </p:spTree>
    <p:extLst>
      <p:ext uri="{BB962C8B-B14F-4D97-AF65-F5344CB8AC3E}">
        <p14:creationId xmlns:p14="http://schemas.microsoft.com/office/powerpoint/2010/main" val="402950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944" y="2509748"/>
            <a:ext cx="3621881" cy="255746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4098" y="2125266"/>
            <a:ext cx="462624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500" dirty="0"/>
              <a:t>Dada la siguiente matriz de pagos se debe identificar/comparar las estrategias disponibles.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500" dirty="0"/>
              <a:t>Se busca una estrategia dominada que pueda ser eliminada.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500" dirty="0"/>
              <a:t>Analizar estrategias A y B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500" dirty="0"/>
              <a:t>Analizar estrategias X, Y, 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500" dirty="0"/>
              <a:t>En caso de encontrar una estrategia dominante eliminar la estrategia dominada.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sz="1500" dirty="0"/>
              <a:t>Ejemplo 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sz="1500" dirty="0"/>
              <a:t>Análisis A vs B ¿es conveniente para todas las estrategias disponibles de J2?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sz="1500" dirty="0"/>
              <a:t>Veamos: 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sz="1500" dirty="0"/>
              <a:t>PARA X:   8 &lt; 9 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sz="1500" dirty="0"/>
              <a:t>PARA Y:   6  &lt; 9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sz="1500" dirty="0"/>
              <a:t>PARA Z:  10 &gt; 0 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sz="1500" dirty="0"/>
              <a:t>Nótese que hasta analizar Z B era dominante vs 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205656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478" y="2370262"/>
            <a:ext cx="3621881" cy="255746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276452" y="2763543"/>
            <a:ext cx="1034512" cy="2255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" name="CuadroTexto 4"/>
          <p:cNvSpPr txBox="1"/>
          <p:nvPr/>
        </p:nvSpPr>
        <p:spPr>
          <a:xfrm>
            <a:off x="244098" y="2125266"/>
            <a:ext cx="4626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Veamos el caso de la estrategia 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No importa si J1 juega A o B siempre es dominada por la estrategia Y.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Porque si juega A 12&gt;11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Porque si juega B 3&gt;2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Entonces siempre que J2 analice ambas estrategias debería descartar Z vs Y.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Decimos entonces que Y es una estrategia dominante y eliminamos Z.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7276452" y="2763543"/>
            <a:ext cx="1034512" cy="2200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7276452" y="2763543"/>
            <a:ext cx="1034512" cy="2255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89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478" y="2370262"/>
            <a:ext cx="3621881" cy="255746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276452" y="2763543"/>
            <a:ext cx="1034512" cy="2255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" name="CuadroTexto 4"/>
          <p:cNvSpPr txBox="1"/>
          <p:nvPr/>
        </p:nvSpPr>
        <p:spPr>
          <a:xfrm>
            <a:off x="244098" y="2125266"/>
            <a:ext cx="46262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J1 también sabe que J2 va a descartar Z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Con lo cual puede volver a analizar las estrategias descartando Z.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A vs B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dirty="0"/>
              <a:t>Veamos: 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dirty="0"/>
              <a:t>PARA X:   8 &lt; 9 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dirty="0"/>
              <a:t>PARA Y:   6  &lt; 9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En este nuevo escenario J1 debería jugar siempre B vs 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Decimos entonces que B es una estrategia dominante y eliminamos 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7276452" y="2763543"/>
            <a:ext cx="1034512" cy="2200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7276452" y="2763543"/>
            <a:ext cx="1034512" cy="2255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5400000">
            <a:off x="6044338" y="2937903"/>
            <a:ext cx="794289" cy="1654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0" name="Conector recto 9"/>
          <p:cNvCxnSpPr/>
          <p:nvPr/>
        </p:nvCxnSpPr>
        <p:spPr>
          <a:xfrm>
            <a:off x="5606512" y="3367979"/>
            <a:ext cx="1662191" cy="7942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5614261" y="3367979"/>
            <a:ext cx="1654442" cy="7942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4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478" y="2370262"/>
            <a:ext cx="3621881" cy="255746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276452" y="2763543"/>
            <a:ext cx="1034512" cy="2255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" name="CuadroTexto 4"/>
          <p:cNvSpPr txBox="1"/>
          <p:nvPr/>
        </p:nvSpPr>
        <p:spPr>
          <a:xfrm>
            <a:off x="244098" y="2125267"/>
            <a:ext cx="46262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J2 también sabe que J1 va a descartar 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Con lo cual puede volver a analizar las estrategias descartando 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X vs Y</a:t>
            </a:r>
          </a:p>
          <a:p>
            <a:pPr marL="557213" lvl="1" indent="-214313">
              <a:buFont typeface="Courier New" panose="02070309020205020404" pitchFamily="49" charset="0"/>
              <a:buChar char="o"/>
            </a:pPr>
            <a:r>
              <a:rPr lang="es-ES" dirty="0"/>
              <a:t>10 &gt; 3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En este nuevo escenario J2 debería jugar siempre X.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Decimos entonces que X es una estrategia dominante y eliminamos Y.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7276452" y="2763543"/>
            <a:ext cx="1034512" cy="2200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7276452" y="2763543"/>
            <a:ext cx="1034512" cy="2255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5400000">
            <a:off x="6044338" y="2937903"/>
            <a:ext cx="794289" cy="1654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0" name="Conector recto 9"/>
          <p:cNvCxnSpPr/>
          <p:nvPr/>
        </p:nvCxnSpPr>
        <p:spPr>
          <a:xfrm>
            <a:off x="5606512" y="3367979"/>
            <a:ext cx="1662191" cy="7942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5614261" y="3367979"/>
            <a:ext cx="1654442" cy="7942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 rot="5400000">
            <a:off x="6488832" y="4124607"/>
            <a:ext cx="777080" cy="8059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6481408" y="4166149"/>
            <a:ext cx="779546" cy="7413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6481409" y="4139022"/>
            <a:ext cx="794286" cy="7684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69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37089" y="1845268"/>
            <a:ext cx="8178262" cy="4010186"/>
          </a:xfrm>
        </p:spPr>
        <p:txBody>
          <a:bodyPr>
            <a:noAutofit/>
          </a:bodyPr>
          <a:lstStyle/>
          <a:p>
            <a:r>
              <a:rPr lang="es-MX" altLang="es-AR" sz="1800" dirty="0"/>
              <a:t>Numerosos ejemplos involucran adversarios en conflicto:</a:t>
            </a:r>
          </a:p>
          <a:p>
            <a:pPr marL="473869" lvl="2" indent="0" algn="just"/>
            <a:r>
              <a:rPr lang="es-MX" altLang="es-AR" sz="1800" b="1" dirty="0"/>
              <a:t> Juegos de mesa.</a:t>
            </a:r>
            <a:endParaRPr lang="es-MX" altLang="es-AR" sz="1800" dirty="0"/>
          </a:p>
          <a:p>
            <a:pPr marL="473869" lvl="2" indent="0" algn="just"/>
            <a:r>
              <a:rPr lang="es-MX" altLang="es-AR" sz="1800" b="1" dirty="0"/>
              <a:t> Combates militares.</a:t>
            </a:r>
            <a:endParaRPr lang="es-MX" altLang="es-AR" sz="1800" dirty="0"/>
          </a:p>
          <a:p>
            <a:pPr marL="473869" lvl="2" indent="0" algn="just"/>
            <a:r>
              <a:rPr lang="es-MX" altLang="es-AR" sz="1800" b="1" dirty="0"/>
              <a:t> Campañas políticas.</a:t>
            </a:r>
            <a:endParaRPr lang="es-MX" altLang="es-AR" sz="1800" dirty="0"/>
          </a:p>
          <a:p>
            <a:pPr marL="473869" lvl="2" indent="0" algn="just"/>
            <a:r>
              <a:rPr lang="es-MX" altLang="es-AR" sz="1800" b="1" dirty="0"/>
              <a:t> Competencias deportivas.</a:t>
            </a:r>
          </a:p>
          <a:p>
            <a:pPr marL="473869" lvl="2" indent="0" algn="just"/>
            <a:r>
              <a:rPr lang="es-MX" altLang="es-AR" sz="1800" b="1" dirty="0"/>
              <a:t> Campañas de publicidad </a:t>
            </a:r>
          </a:p>
          <a:p>
            <a:pPr marL="473869" lvl="2" indent="0" algn="just"/>
            <a:r>
              <a:rPr lang="es-MX" altLang="es-AR" sz="1800" b="1" dirty="0"/>
              <a:t> Comercialización en la competencia entre empresas.</a:t>
            </a:r>
            <a:endParaRPr lang="es-MX" altLang="es-AR" sz="1800" dirty="0"/>
          </a:p>
          <a:p>
            <a:pPr marL="171450" lvl="2">
              <a:spcBef>
                <a:spcPts val="750"/>
              </a:spcBef>
            </a:pPr>
            <a:r>
              <a:rPr lang="es-MX" altLang="es-AR" sz="1800" dirty="0"/>
              <a:t>Todas estas situaciones tienen en común que el </a:t>
            </a:r>
            <a:r>
              <a:rPr lang="es-MX" altLang="es-AR" sz="1800" u="sng" dirty="0"/>
              <a:t>resultado final depende</a:t>
            </a:r>
            <a:r>
              <a:rPr lang="es-MX" altLang="es-AR" sz="1800" dirty="0"/>
              <a:t>, en primer lugar, de la </a:t>
            </a:r>
            <a:r>
              <a:rPr lang="es-MX" altLang="es-AR" sz="1800" u="sng" dirty="0"/>
              <a:t>combinación de estrategias seleccionadas por los adversarios</a:t>
            </a:r>
            <a:r>
              <a:rPr lang="es-MX" altLang="es-AR" sz="1800" dirty="0"/>
              <a:t>.</a:t>
            </a:r>
            <a:endParaRPr lang="es-MX" altLang="es-AR" sz="1800" b="1" dirty="0"/>
          </a:p>
          <a:p>
            <a:pPr marL="171450" lvl="2">
              <a:spcBef>
                <a:spcPts val="750"/>
              </a:spcBef>
            </a:pPr>
            <a:r>
              <a:rPr lang="es-MX" altLang="es-AR" sz="1800" dirty="0"/>
              <a:t>La teoría de juegos es una teoría matemática que estudia las características generales de situaciones competitivas de manera formal y abstracta.</a:t>
            </a:r>
          </a:p>
          <a:p>
            <a:pPr algn="just"/>
            <a:r>
              <a:rPr lang="es-MX" altLang="es-AR" sz="1800" dirty="0"/>
              <a:t>Otorga una importancia especial a los procesos de toma de decisiones de los adversarios.</a:t>
            </a:r>
          </a:p>
          <a:p>
            <a:pPr marL="171450" lvl="2">
              <a:spcBef>
                <a:spcPts val="750"/>
              </a:spcBef>
            </a:pPr>
            <a:endParaRPr lang="es-MX" altLang="es-AR" sz="1800" dirty="0"/>
          </a:p>
          <a:p>
            <a:pPr marL="171450" lvl="2">
              <a:spcBef>
                <a:spcPts val="750"/>
              </a:spcBef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420823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523" y="863747"/>
            <a:ext cx="7886700" cy="994172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478" y="2370262"/>
            <a:ext cx="3621881" cy="2557463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276452" y="2763543"/>
            <a:ext cx="1034512" cy="2255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sp>
        <p:nvSpPr>
          <p:cNvPr id="5" name="CuadroTexto 4"/>
          <p:cNvSpPr txBox="1"/>
          <p:nvPr/>
        </p:nvSpPr>
        <p:spPr>
          <a:xfrm>
            <a:off x="172660" y="1581007"/>
            <a:ext cx="46262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Al finalizar el análisis de estrategias dominantes se llega a la conclusión que J1 siempre debería elegir la estrategia B y J2 siempre debería elegir la estrategia X.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Esta configuración se denomina equilibrio de estrategias mediante el método de estrategias dominantes.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En este escenario J1 gana 9 y J2 gana 10.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Con lo cual decimos que no es un juego “justo” dado que el </a:t>
            </a:r>
            <a:r>
              <a:rPr lang="es-ES" b="1" dirty="0"/>
              <a:t>valor del juego</a:t>
            </a:r>
            <a:r>
              <a:rPr lang="es-ES" dirty="0"/>
              <a:t> no es cero.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J1 y J2 no tienen las mismas chances para ganar equivalentemente.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ES" dirty="0"/>
              <a:t>Nótese también que a pesar de todo si los jugadores jugaban A y Z ganaban un monto mayor.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>
            <a:off x="7276452" y="2763543"/>
            <a:ext cx="1034512" cy="2200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H="1">
            <a:off x="7276452" y="2763543"/>
            <a:ext cx="1034512" cy="22550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 rot="5400000">
            <a:off x="6044338" y="2937903"/>
            <a:ext cx="794289" cy="16544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0" name="Conector recto 9"/>
          <p:cNvCxnSpPr/>
          <p:nvPr/>
        </p:nvCxnSpPr>
        <p:spPr>
          <a:xfrm>
            <a:off x="5606512" y="3367979"/>
            <a:ext cx="1662191" cy="7942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 flipH="1">
            <a:off x="5614261" y="3367979"/>
            <a:ext cx="1654442" cy="79429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 rot="5400000">
            <a:off x="6488832" y="4124607"/>
            <a:ext cx="777080" cy="8059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50"/>
          </a:p>
        </p:txBody>
      </p:sp>
      <p:cxnSp>
        <p:nvCxnSpPr>
          <p:cNvPr id="13" name="Conector recto 12"/>
          <p:cNvCxnSpPr/>
          <p:nvPr/>
        </p:nvCxnSpPr>
        <p:spPr>
          <a:xfrm flipH="1">
            <a:off x="6481408" y="4166149"/>
            <a:ext cx="779546" cy="7413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6481409" y="4139022"/>
            <a:ext cx="794286" cy="7684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26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2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Importante: </a:t>
            </a:r>
            <a:r>
              <a:rPr lang="es-ES" dirty="0"/>
              <a:t>¡No siempre se puede utilizar el método de estrategia dominante!</a:t>
            </a:r>
            <a:endParaRPr lang="es-AR" dirty="0"/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782" y="2968229"/>
            <a:ext cx="3450431" cy="236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7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estrategias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También se pueden considerar estrategias mixtas, es decir, considerar una probabilidad de juego a cada una de las opciones (menos determinista que la vista las cuales se denominan estrategias puras).</a:t>
            </a:r>
          </a:p>
          <a:p>
            <a:r>
              <a:rPr lang="es-ES" dirty="0"/>
              <a:t>Hay diversos métodos para análisis de estrategias, entre ellos aplicación de programación lineal.</a:t>
            </a:r>
          </a:p>
          <a:p>
            <a:r>
              <a:rPr lang="es-ES" dirty="0"/>
              <a:t>Algunas variaciones del método expuesto se pueden estudiar en el capitulo 14 del libro.</a:t>
            </a:r>
          </a:p>
          <a:p>
            <a:r>
              <a:rPr lang="es-ES" dirty="0"/>
              <a:t>Completar y repasar el tema con los adjuntos que se enviaron al grupo.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67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Resolver ejercicios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partir de un enunciado lograr representar el juego en una matriz de pagos.</a:t>
            </a:r>
          </a:p>
          <a:p>
            <a:r>
              <a:rPr lang="es-ES" dirty="0"/>
              <a:t>A través del análisis de estrategias dominantes determinar el equilibrio (si existe).</a:t>
            </a:r>
          </a:p>
          <a:p>
            <a:r>
              <a:rPr lang="es-ES" dirty="0"/>
              <a:t>Determinar si se trata de un “juego justo”</a:t>
            </a:r>
          </a:p>
          <a:p>
            <a:r>
              <a:rPr lang="es-ES" dirty="0"/>
              <a:t>¿Es de suma cero?</a:t>
            </a:r>
          </a:p>
        </p:txBody>
      </p:sp>
    </p:spTree>
    <p:extLst>
      <p:ext uri="{BB962C8B-B14F-4D97-AF65-F5344CB8AC3E}">
        <p14:creationId xmlns:p14="http://schemas.microsoft.com/office/powerpoint/2010/main" val="104268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Resolver en clase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078831"/>
            <a:ext cx="7886700" cy="3411141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Coca-Cola y Pepsi están evaluando invertir en una campaña publicitaria que, según sus estudios, les aseguraría un aumento de sus ventas.</a:t>
            </a:r>
          </a:p>
          <a:p>
            <a:r>
              <a:rPr lang="es-ES" dirty="0"/>
              <a:t>Con su campaña Coca Cola ganaría 50 M siempre y cuando Pepsi no lance también la propia. En este escenario Pepsi tendría ganancias por 10 M.</a:t>
            </a:r>
          </a:p>
          <a:p>
            <a:r>
              <a:rPr lang="es-ES" dirty="0"/>
              <a:t>En el caso opuesto Pepsi ganaría 40 M y Coca Cola 20 M.</a:t>
            </a:r>
          </a:p>
          <a:p>
            <a:r>
              <a:rPr lang="es-ES" dirty="0"/>
              <a:t>Si ambos lanzan al mismo tiempo sus campañas Coca Cola ganará 30 M y Pepsi 25 M.</a:t>
            </a:r>
          </a:p>
          <a:p>
            <a:r>
              <a:rPr lang="es-ES" dirty="0"/>
              <a:t>En el caso de que ninguna de la compañías realicen campaña seguirá todo estable y Coca Cola continuara ganando 25 M y Pepsi 15.</a:t>
            </a:r>
          </a:p>
          <a:p>
            <a:r>
              <a:rPr lang="es-ES" dirty="0"/>
              <a:t>¿Cuál es la matriz de pagos del “juego”?</a:t>
            </a:r>
          </a:p>
          <a:p>
            <a:r>
              <a:rPr lang="es-ES" dirty="0"/>
              <a:t>¿Existen estrategias dominantes?</a:t>
            </a:r>
          </a:p>
          <a:p>
            <a:r>
              <a:rPr lang="es-ES" dirty="0"/>
              <a:t>¿Puede llegar a la conclusión de si se trata de un “juego justo”?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3716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328" y="387509"/>
            <a:ext cx="8645979" cy="994172"/>
          </a:xfrm>
        </p:spPr>
        <p:txBody>
          <a:bodyPr>
            <a:noAutofit/>
          </a:bodyPr>
          <a:lstStyle/>
          <a:p>
            <a:r>
              <a:rPr lang="es-ES" sz="3800" dirty="0"/>
              <a:t>Resolver en clase (matriz de pagos resuelta)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380" y="2643893"/>
            <a:ext cx="4440266" cy="3027454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750094" y="1964532"/>
            <a:ext cx="75580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Tenga en cuenta que lo que un jugador cobra el otro lo paga.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s-AR" sz="1350" dirty="0"/>
              <a:t>¿Es un juego justo?</a:t>
            </a:r>
          </a:p>
        </p:txBody>
      </p:sp>
    </p:spTree>
    <p:extLst>
      <p:ext uri="{BB962C8B-B14F-4D97-AF65-F5344CB8AC3E}">
        <p14:creationId xmlns:p14="http://schemas.microsoft.com/office/powerpoint/2010/main" val="315413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776" y="3520863"/>
            <a:ext cx="5251400" cy="277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3957" y="1634544"/>
            <a:ext cx="8301038" cy="1702593"/>
          </a:xfrm>
        </p:spPr>
        <p:txBody>
          <a:bodyPr>
            <a:normAutofit fontScale="70000" lnSpcReduction="20000"/>
          </a:bodyPr>
          <a:lstStyle/>
          <a:p>
            <a:r>
              <a:rPr lang="es-AR" dirty="0"/>
              <a:t>En Agosto de 1949 URSS probó su primera bomba atómica en Siberia, demostrando que ya poseía la tecnología necesaria.</a:t>
            </a:r>
          </a:p>
          <a:p>
            <a:r>
              <a:rPr lang="es-AR" dirty="0"/>
              <a:t>Mucho antes de lo que USA y sus aliados habían esperado ya había dos poderes atómicos.</a:t>
            </a:r>
          </a:p>
          <a:p>
            <a:r>
              <a:rPr lang="es-AR" dirty="0"/>
              <a:t>USA y URSS estaban ante dos opciones: “apretar el botón” o “mantener la amenaza latente”.</a:t>
            </a:r>
          </a:p>
        </p:txBody>
      </p:sp>
    </p:spTree>
    <p:extLst>
      <p:ext uri="{BB962C8B-B14F-4D97-AF65-F5344CB8AC3E}">
        <p14:creationId xmlns:p14="http://schemas.microsoft.com/office/powerpoint/2010/main" val="242757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John von Neumann teoria de jueg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28" y="971550"/>
            <a:ext cx="2296938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49" y="2762249"/>
            <a:ext cx="7886699" cy="3522009"/>
          </a:xfrm>
        </p:spPr>
        <p:txBody>
          <a:bodyPr>
            <a:normAutofit fontScale="62500" lnSpcReduction="20000"/>
          </a:bodyPr>
          <a:lstStyle/>
          <a:p>
            <a:r>
              <a:rPr lang="es-AR" dirty="0"/>
              <a:t>En 1950 importantes sectores de USA y sus aliados creían que se debía contemplar “la guerra preventiva”.</a:t>
            </a:r>
          </a:p>
          <a:p>
            <a:r>
              <a:rPr lang="es-AR" dirty="0"/>
              <a:t>John Von Neumann fue el creador de la teoría de juegos.</a:t>
            </a:r>
          </a:p>
          <a:p>
            <a:r>
              <a:rPr lang="es-AR" dirty="0"/>
              <a:t>Desde la década del 20’ estuvo trabajando en la estructura matemática del póker y otros juegos, pero vio que sus teoremas podrían ser aplicados a otros campos como economía, política y relaciones internacionales.</a:t>
            </a:r>
          </a:p>
          <a:p>
            <a:r>
              <a:rPr lang="es-AR" dirty="0"/>
              <a:t>Demostró matemáticamente que siempre hay un curso racional de acción para juegos de dos jugadores, con intereses completamente opuestos.</a:t>
            </a:r>
          </a:p>
          <a:p>
            <a:r>
              <a:rPr lang="es-AR" dirty="0"/>
              <a:t>“Un jugador entre varias estrategias posibles opta por aquella cuyas expectativas máximas de perdidas son mínimas” (</a:t>
            </a:r>
            <a:r>
              <a:rPr lang="es-AR" dirty="0" err="1"/>
              <a:t>MiniMax</a:t>
            </a:r>
            <a:r>
              <a:rPr lang="es-AR" dirty="0"/>
              <a:t>)</a:t>
            </a:r>
          </a:p>
          <a:p>
            <a:r>
              <a:rPr lang="es-AR" dirty="0"/>
              <a:t>¿Qué estrategias de juego existen? ¿Es la misma en distintas circunstancias de juego?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034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063739"/>
            <a:ext cx="7886700" cy="3832397"/>
          </a:xfrm>
        </p:spPr>
        <p:txBody>
          <a:bodyPr>
            <a:normAutofit fontScale="70000" lnSpcReduction="20000"/>
          </a:bodyPr>
          <a:lstStyle/>
          <a:p>
            <a:r>
              <a:rPr lang="es-ES" altLang="es-AR" dirty="0"/>
              <a:t>La teoría de juegos tiene aplicaciones en una gran variedad de áreas.</a:t>
            </a:r>
          </a:p>
          <a:p>
            <a:r>
              <a:rPr lang="es-AR" dirty="0"/>
              <a:t>Inicialmente la teoría de juegos se desarrolló en el área de Economía por lo que </a:t>
            </a:r>
            <a:r>
              <a:rPr lang="es-ES" dirty="0"/>
              <a:t>las áreas donde más se aplican son Economía y Negocios.</a:t>
            </a:r>
          </a:p>
          <a:p>
            <a:r>
              <a:rPr lang="es-AR" dirty="0"/>
              <a:t>John F. Nash obtuvo su premio Nobel en economía en 1994 por su análisis de equilibrio en teoría de juegos no cooperativos.</a:t>
            </a:r>
          </a:p>
          <a:p>
            <a:r>
              <a:rPr lang="es-AR" dirty="0"/>
              <a:t>Actualmente se usa en:</a:t>
            </a:r>
          </a:p>
          <a:p>
            <a:r>
              <a:rPr lang="es-AR" dirty="0"/>
              <a:t>Biología</a:t>
            </a:r>
          </a:p>
          <a:p>
            <a:r>
              <a:rPr lang="es-AR" dirty="0"/>
              <a:t>Sociología</a:t>
            </a:r>
          </a:p>
          <a:p>
            <a:r>
              <a:rPr lang="es-AR" dirty="0"/>
              <a:t>Politología</a:t>
            </a:r>
          </a:p>
          <a:p>
            <a:r>
              <a:rPr lang="es-AR" dirty="0"/>
              <a:t>Psicología</a:t>
            </a:r>
          </a:p>
          <a:p>
            <a:r>
              <a:rPr lang="es-AR" dirty="0"/>
              <a:t>Filosofía</a:t>
            </a:r>
          </a:p>
          <a:p>
            <a:r>
              <a:rPr lang="es-AR" dirty="0"/>
              <a:t>Ciencias de la computación</a:t>
            </a:r>
          </a:p>
        </p:txBody>
      </p:sp>
      <p:pic>
        <p:nvPicPr>
          <p:cNvPr id="1026" name="Picture 2" descr="Resultado de imagen para beautiful min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8796" y="3591399"/>
            <a:ext cx="2918002" cy="218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89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Teoría de juegos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9821" y="2019623"/>
            <a:ext cx="8015530" cy="34703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Elementos que están presentes:</a:t>
            </a:r>
          </a:p>
          <a:p>
            <a:r>
              <a:rPr lang="es-ES" dirty="0"/>
              <a:t>Jugadores: Individuos que toman las decisiones. Buscan maximizar la utilidad de los pagos.</a:t>
            </a:r>
          </a:p>
          <a:p>
            <a:r>
              <a:rPr lang="es-ES" dirty="0"/>
              <a:t>Estrategias / Acciones: Cada una de las alternativas que puede optar cada jugador en cada momento. Tiene en cuenta el estado de la naturaleza y las acciones que lleva o puede llevar a cabo el contrincante.</a:t>
            </a:r>
          </a:p>
          <a:p>
            <a:r>
              <a:rPr lang="es-ES" dirty="0"/>
              <a:t>Información: Conocimiento de como se ha llevado el juego hasta el momento.</a:t>
            </a:r>
          </a:p>
          <a:p>
            <a:r>
              <a:rPr lang="es-ES" dirty="0"/>
              <a:t>Pagos: El objetivo que persigue cada jugador. No siempre es dinero. </a:t>
            </a:r>
          </a:p>
        </p:txBody>
      </p:sp>
    </p:spTree>
    <p:extLst>
      <p:ext uri="{BB962C8B-B14F-4D97-AF65-F5344CB8AC3E}">
        <p14:creationId xmlns:p14="http://schemas.microsoft.com/office/powerpoint/2010/main" val="383376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matrix normal game the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72" y="1759522"/>
            <a:ext cx="4194628" cy="39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0791" y="519926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s-AR" dirty="0"/>
              <a:t>Representaciones de estrategias: Extensiva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0791" y="2831457"/>
            <a:ext cx="4160327" cy="2521410"/>
          </a:xfrm>
          <a:prstGeom prst="rect">
            <a:avLst/>
          </a:prstGeom>
        </p:spPr>
      </p:pic>
      <p:pic>
        <p:nvPicPr>
          <p:cNvPr id="5" name="Picture 10" descr="Resultado de imagen para rubik cube 2x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422" y="2020653"/>
            <a:ext cx="1095008" cy="1245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886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470" y="4541973"/>
            <a:ext cx="3978880" cy="189470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Representaciones de las estrategias: Matriz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3412" y="2097741"/>
            <a:ext cx="8265459" cy="2444232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De forma estándar se utiliza la forma normal o matricial (o matriz de pagos)</a:t>
            </a:r>
          </a:p>
          <a:p>
            <a:r>
              <a:rPr lang="es-AR" dirty="0"/>
              <a:t> Se representan los jugadores (filas y columnas)</a:t>
            </a:r>
          </a:p>
          <a:p>
            <a:r>
              <a:rPr lang="es-AR" dirty="0"/>
              <a:t> Y la lista de estrategias de cada caso.</a:t>
            </a:r>
          </a:p>
          <a:p>
            <a:r>
              <a:rPr lang="es-AR" dirty="0"/>
              <a:t> En cada posición de la matriz se informa la ganancia (o pago) para cada jugador en esa combinación de  jugadas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698100" y="5261740"/>
            <a:ext cx="338250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i="1" dirty="0"/>
              <a:t>En este ejemplo ambos jugadores ganan 1 cuando coinciden sus estrategias y no ganan nada (cero) en caso contrario…</a:t>
            </a:r>
            <a:endParaRPr lang="es-ES" sz="1350" i="1" dirty="0"/>
          </a:p>
        </p:txBody>
      </p:sp>
    </p:spTree>
    <p:extLst>
      <p:ext uri="{BB962C8B-B14F-4D97-AF65-F5344CB8AC3E}">
        <p14:creationId xmlns:p14="http://schemas.microsoft.com/office/powerpoint/2010/main" val="376837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695" y="2125266"/>
            <a:ext cx="3879482" cy="31035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 ejemplo de juego de 2P y suma cero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9425" y="2086982"/>
            <a:ext cx="4865135" cy="3396512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 Pares e Impares: si la cantidad total de dedos es par gana $1 el jugador 1 (y pierde $1 el jugador 2) si es impar gana $1 el jugador 2 ( y pierde $1 el jugador 1).</a:t>
            </a:r>
          </a:p>
          <a:p>
            <a:r>
              <a:rPr lang="es-AR" dirty="0"/>
              <a:t>Nótese que la suma total de ganancias y perdidas es cero.</a:t>
            </a:r>
          </a:p>
          <a:p>
            <a:r>
              <a:rPr lang="es-AR" dirty="0"/>
              <a:t>Las estrategias posibles son “jugar 1 dedo” o “jugar 2 dedos”.</a:t>
            </a:r>
          </a:p>
          <a:p>
            <a:r>
              <a:rPr lang="es-AR" dirty="0"/>
              <a:t>Matriz de pagos desde la </a:t>
            </a:r>
            <a:r>
              <a:rPr lang="es-AR" u="sng" dirty="0"/>
              <a:t>perspectiva del jugador 1</a:t>
            </a:r>
            <a:r>
              <a:rPr lang="es-AR" dirty="0"/>
              <a:t>: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692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8310</TotalTime>
  <Words>2541</Words>
  <Application>Microsoft Office PowerPoint</Application>
  <PresentationFormat>Presentación en pantalla (4:3)</PresentationFormat>
  <Paragraphs>198</Paragraphs>
  <Slides>25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Tema de Office</vt:lpstr>
      <vt:lpstr>Presentación de PowerPoint</vt:lpstr>
      <vt:lpstr>Introducción</vt:lpstr>
      <vt:lpstr>Introducción</vt:lpstr>
      <vt:lpstr>Introducción</vt:lpstr>
      <vt:lpstr>Introducción</vt:lpstr>
      <vt:lpstr>Teoría de juegos </vt:lpstr>
      <vt:lpstr>Representaciones de estrategias: Extensiva</vt:lpstr>
      <vt:lpstr>Representaciones de las estrategias: Matriz</vt:lpstr>
      <vt:lpstr>Otro ejemplo de juego de 2P y suma cero</vt:lpstr>
      <vt:lpstr>Supuestos</vt:lpstr>
      <vt:lpstr>Clasificación de los juegos</vt:lpstr>
      <vt:lpstr>Dilema del prisionero</vt:lpstr>
      <vt:lpstr>Juego Marty Mcfly</vt:lpstr>
      <vt:lpstr>La batalla de los sexos</vt:lpstr>
      <vt:lpstr>Estrategias dominantes (y dominadas)</vt:lpstr>
      <vt:lpstr>Ejemplo</vt:lpstr>
      <vt:lpstr>Ejemplo</vt:lpstr>
      <vt:lpstr>Ejemplo</vt:lpstr>
      <vt:lpstr>Ejemplo</vt:lpstr>
      <vt:lpstr>Ejemplo</vt:lpstr>
      <vt:lpstr>Ejemplo 2</vt:lpstr>
      <vt:lpstr>Análisis de estrategias</vt:lpstr>
      <vt:lpstr>Resolver ejercicios</vt:lpstr>
      <vt:lpstr>Resolver en clase</vt:lpstr>
      <vt:lpstr>Resolver en clase (matriz de pagos resuelta)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colas</dc:title>
  <dc:creator>Juan</dc:creator>
  <cp:lastModifiedBy>JUAN CARLOS OTAEGUI</cp:lastModifiedBy>
  <cp:revision>124</cp:revision>
  <dcterms:created xsi:type="dcterms:W3CDTF">2017-05-25T20:00:15Z</dcterms:created>
  <dcterms:modified xsi:type="dcterms:W3CDTF">2021-06-10T00:47:48Z</dcterms:modified>
</cp:coreProperties>
</file>