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328" autoAdjust="0"/>
  </p:normalViewPr>
  <p:slideViewPr>
    <p:cSldViewPr snapToGrid="0">
      <p:cViewPr varScale="1">
        <p:scale>
          <a:sx n="78" d="100"/>
          <a:sy n="78" d="100"/>
        </p:scale>
        <p:origin x="19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C7EA8-CDF2-4ACE-AE55-B87C84FC329F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F4AC0-D5DF-4CC0-8AB1-71039660D8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99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1) Circuito</a:t>
            </a:r>
            <a:r>
              <a:rPr lang="es-AR" baseline="0" dirty="0" smtClean="0"/>
              <a:t> de Mónaco (3.3 Km) </a:t>
            </a:r>
            <a:br>
              <a:rPr lang="es-AR" baseline="0" dirty="0" smtClean="0"/>
            </a:br>
            <a:r>
              <a:rPr lang="es-AR" baseline="0" dirty="0" smtClean="0"/>
              <a:t>2) Casino </a:t>
            </a:r>
          </a:p>
          <a:p>
            <a:r>
              <a:rPr lang="es-AR" dirty="0" smtClean="0"/>
              <a:t>3) </a:t>
            </a:r>
            <a:r>
              <a:rPr lang="es-AR" dirty="0" err="1" smtClean="0"/>
              <a:t>Stanislaw</a:t>
            </a:r>
            <a:r>
              <a:rPr lang="es-AR" baseline="0" dirty="0" smtClean="0"/>
              <a:t> </a:t>
            </a:r>
            <a:r>
              <a:rPr lang="es-AR" baseline="0" dirty="0" err="1" smtClean="0"/>
              <a:t>Ulam</a:t>
            </a:r>
            <a:r>
              <a:rPr lang="es-AR" baseline="0" dirty="0" smtClean="0"/>
              <a:t> (1903-84) – Polaco – 1939 Huyo de Polonia – Fundamental para creación de la Bomba Nuclear (Termonuclear)</a:t>
            </a:r>
          </a:p>
          <a:p>
            <a:r>
              <a:rPr lang="es-AR" baseline="0" dirty="0" smtClean="0"/>
              <a:t>4) John Von </a:t>
            </a:r>
            <a:r>
              <a:rPr lang="es-AR" baseline="0" dirty="0" err="1" smtClean="0"/>
              <a:t>Neuman</a:t>
            </a:r>
            <a:r>
              <a:rPr lang="es-AR" baseline="0" dirty="0" smtClean="0"/>
              <a:t> – </a:t>
            </a:r>
            <a:r>
              <a:rPr lang="es-AR" baseline="0" dirty="0" err="1" smtClean="0"/>
              <a:t>Hungaro</a:t>
            </a:r>
            <a:r>
              <a:rPr lang="es-AR" baseline="0" dirty="0" smtClean="0"/>
              <a:t> – Padre Arquitectura de las computadoras</a:t>
            </a:r>
          </a:p>
          <a:p>
            <a:r>
              <a:rPr lang="es-AR" baseline="0" dirty="0" smtClean="0"/>
              <a:t>La Leyenda de la enfermedad y el juego “del solitario”- Intentó calcular mediante combinatorias la probabilidad de ganar pero resultó muy complicado.</a:t>
            </a:r>
          </a:p>
          <a:p>
            <a:r>
              <a:rPr lang="es-AR" baseline="0" dirty="0" smtClean="0"/>
              <a:t>Mediante un método estocástico (jugar varias veces y dividir victorias sobre juegos) se dio cuenta que podría llevarle años lograr tener una buena estimación…</a:t>
            </a:r>
          </a:p>
          <a:p>
            <a:r>
              <a:rPr lang="es-AR" baseline="0" dirty="0" smtClean="0"/>
              <a:t>Le pidió si podía usar ENIAC machine a su amigo John…. Nació la simulación Monte Carlo…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019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Población: el Universo en</a:t>
            </a:r>
            <a:r>
              <a:rPr lang="es-AR" baseline="0" dirty="0" smtClean="0"/>
              <a:t> el juego de solitarios son el total de juegos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127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0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Probablemente sospechemos… y supongamos que la vez 1001 también saldrá el mismo lado. ¿Moneda trucada quizá?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06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52/100? Basado en la evidencia disponible…</a:t>
            </a:r>
            <a:r>
              <a:rPr lang="es-AR" baseline="0" dirty="0" smtClean="0"/>
              <a:t> La mejor repuesta es 52/100. No sabemos otra cosa (ni del mecanismo de lanzamiento ni de la naturaleza de la moneda) pero tenemos el experimento y la evidencia.</a:t>
            </a:r>
          </a:p>
          <a:p>
            <a:r>
              <a:rPr lang="es-AR" baseline="0" dirty="0" smtClean="0"/>
              <a:t>Siempre la mejor conjetura esta basada en lo que hemos visto.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949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No hay varianza</a:t>
            </a:r>
            <a:r>
              <a:rPr lang="es-AR" baseline="0" dirty="0" smtClean="0"/>
              <a:t> cuando salieron las 100 secas mientras que si hay mucha cuando salieron 52 y 48.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702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A Jakob</a:t>
            </a:r>
            <a:r>
              <a:rPr lang="es-AR" baseline="0" dirty="0" smtClean="0"/>
              <a:t> James</a:t>
            </a:r>
            <a:r>
              <a:rPr lang="es-AR" dirty="0" smtClean="0"/>
              <a:t> Bernoulli le tomó</a:t>
            </a:r>
            <a:r>
              <a:rPr lang="es-AR" baseline="0" dirty="0" smtClean="0"/>
              <a:t> más de 20 años formalizar (demostrar) matemáticamente su ley dorada (Ley Bernoulli) de  los grandes números en 1713.</a:t>
            </a:r>
          </a:p>
          <a:p>
            <a:r>
              <a:rPr lang="es-AR" baseline="0" dirty="0" smtClean="0"/>
              <a:t>1M es mejor que 1000 y mejor que 100 simulaciones porque tendiendo al infinito el valor obtenido es el valor esperado.</a:t>
            </a:r>
          </a:p>
          <a:p>
            <a:r>
              <a:rPr lang="es-AR" baseline="0" dirty="0" smtClean="0"/>
              <a:t>El Record en el casino de Monte Carlo ocurrió una vez que se sucedieron hasta 26 rojos.</a:t>
            </a:r>
          </a:p>
          <a:p>
            <a:r>
              <a:rPr lang="es-AR" baseline="0" dirty="0" smtClean="0"/>
              <a:t>SON EVENTOS INDEPENDIENTES.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25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La media de los valores de un dado es 3.5. Es conocida y se calcula analíticamente</a:t>
            </a:r>
            <a:r>
              <a:rPr lang="es-AR" baseline="0" dirty="0" smtClean="0"/>
              <a:t> pero se puede simular.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1200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El valor simulado es 74,70 con 1000 iteraciones.</a:t>
            </a:r>
            <a:r>
              <a:rPr lang="es-AR" baseline="0" dirty="0" smtClean="0"/>
              <a:t> Si aumento las iteraciones (y tiendo al infinito) voy a llegar a un valor cada vez más cercano al $86.11 que conozco analíticamente.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F4AC0-D5DF-4CC0-8AB1-71039660D883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003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15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43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857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34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106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44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81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71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81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3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32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414FD-8959-4F90-8F35-83ED1BA6C4FE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D59C-90B9-4CE5-B55F-A426B2E7FAF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9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/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 smtClean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420888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6400" kern="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</a:rPr>
              <a:t>El método Monte Carlo</a:t>
            </a:r>
            <a:endParaRPr kumimoji="0" lang="es-AR" sz="6400" b="0" i="0" u="none" strike="noStrike" kern="0" cap="none" spc="0" normalizeH="0" baseline="0" noProof="0" dirty="0" smtClean="0">
              <a:ln>
                <a:solidFill>
                  <a:srgbClr val="4F81BD"/>
                </a:solidFill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251520" y="41490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jotaegui@unlam.edu.ar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</a:t>
            </a:r>
            <a:r>
              <a:rPr kumimoji="0" lang="es-AR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Leta</a:t>
            </a:r>
            <a:r>
              <a:rPr kumimoji="0" lang="es-AR" sz="3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jleta@unlam.edu.ar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14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distribuciones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 Identifica una noción de frecuencia para una variable aleatoria que toma un valor especifico</a:t>
            </a:r>
          </a:p>
          <a:p>
            <a:pPr lvl="1"/>
            <a:r>
              <a:rPr lang="es-AR" dirty="0" smtClean="0"/>
              <a:t>Discreto: La variable aleatoria puede tomar un conjunto de valores finitos.</a:t>
            </a:r>
          </a:p>
          <a:p>
            <a:pPr lvl="1"/>
            <a:r>
              <a:rPr lang="es-AR" dirty="0" smtClean="0"/>
              <a:t>Continuos: La variable aleatoria puede tomar valores reales entre dos números. (infinitos)</a:t>
            </a:r>
          </a:p>
          <a:p>
            <a:r>
              <a:rPr lang="es-AR" dirty="0" smtClean="0"/>
              <a:t>Para variables discretas enumerar la probabilidad de cada valor.</a:t>
            </a:r>
          </a:p>
          <a:p>
            <a:r>
              <a:rPr lang="es-AR" dirty="0" smtClean="0"/>
              <a:t>Para variables continuas no se puede enumerar la probabilidad para infinitos valores posibles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58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ejemplo con @</a:t>
            </a:r>
            <a:r>
              <a:rPr lang="es-AR" dirty="0" err="1" smtClean="0"/>
              <a:t>Risk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000" dirty="0"/>
              <a:t> Lanzar 2 dados</a:t>
            </a:r>
          </a:p>
          <a:p>
            <a:pPr lvl="1"/>
            <a:r>
              <a:rPr lang="es-AR" sz="2700" dirty="0"/>
              <a:t>Si ambos dados coinciden en el valor Ganamos</a:t>
            </a:r>
          </a:p>
          <a:p>
            <a:pPr lvl="1"/>
            <a:r>
              <a:rPr lang="es-AR" sz="2700" dirty="0"/>
              <a:t>Cobramos $100 multiplicados por el producto del valor en cada dado.</a:t>
            </a:r>
          </a:p>
          <a:p>
            <a:pPr lvl="1"/>
            <a:r>
              <a:rPr lang="es-AR" sz="2700" dirty="0"/>
              <a:t>Ejemplo: Si sale 2 y 2 cobramos 100 x (2x2) = $400.</a:t>
            </a:r>
          </a:p>
          <a:p>
            <a:pPr lvl="1"/>
            <a:r>
              <a:rPr lang="es-AR" sz="2700" dirty="0"/>
              <a:t>Si los valores de los dados difieren tendremos que pagar $200.</a:t>
            </a:r>
          </a:p>
          <a:p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24487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@</a:t>
            </a:r>
            <a:r>
              <a:rPr lang="es-AR" dirty="0" err="1" smtClean="0"/>
              <a:t>Risk</a:t>
            </a:r>
            <a:r>
              <a:rPr lang="es-AR" dirty="0" smtClean="0"/>
              <a:t> – Definir Distribución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88" y="2226469"/>
            <a:ext cx="742822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925" y="1045369"/>
            <a:ext cx="8301038" cy="99417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Ejemplo – Definir Distribución Discreta Uniforme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64" y="2226469"/>
            <a:ext cx="768387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Definir Output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544" y="2390180"/>
            <a:ext cx="5014913" cy="29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Simulación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9816" y="1073348"/>
            <a:ext cx="1914525" cy="842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59" y="2019382"/>
            <a:ext cx="6984683" cy="398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3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2153" y="0"/>
            <a:ext cx="7886700" cy="1325563"/>
          </a:xfrm>
        </p:spPr>
        <p:txBody>
          <a:bodyPr/>
          <a:lstStyle/>
          <a:p>
            <a:r>
              <a:rPr lang="es-AR" dirty="0" smtClean="0"/>
              <a:t>El método Monte Carlo</a:t>
            </a:r>
            <a:endParaRPr lang="es-AR" dirty="0"/>
          </a:p>
        </p:txBody>
      </p:sp>
      <p:pic>
        <p:nvPicPr>
          <p:cNvPr id="1026" name="Picture 2" descr="Resultado de imagen para montecarlo casino foto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04" y="2190213"/>
            <a:ext cx="3242763" cy="19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578" y="2190211"/>
            <a:ext cx="2888087" cy="1925392"/>
          </a:xfrm>
          <a:prstGeom prst="rect">
            <a:avLst/>
          </a:prstGeom>
        </p:spPr>
      </p:pic>
      <p:pic>
        <p:nvPicPr>
          <p:cNvPr id="1028" name="Picture 4" descr="Resultado de imagen para montecarlo stanislaw ul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78" y="4115603"/>
            <a:ext cx="1586843" cy="18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von neuman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20" y="4115603"/>
            <a:ext cx="3233122" cy="18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542" y="4115603"/>
            <a:ext cx="2061746" cy="182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s-AR" dirty="0" smtClean="0"/>
              <a:t>El método Monte Carlo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Se utiliza para estimar el valor desconocido utilizando estadística inferencial.</a:t>
            </a:r>
          </a:p>
          <a:p>
            <a:r>
              <a:rPr lang="es-AR" dirty="0" smtClean="0"/>
              <a:t>Estadística Inferencial</a:t>
            </a:r>
          </a:p>
          <a:p>
            <a:pPr lvl="1"/>
            <a:r>
              <a:rPr lang="es-AR" dirty="0" smtClean="0"/>
              <a:t>Población: Conjunto “universo” de elementos.</a:t>
            </a:r>
          </a:p>
          <a:p>
            <a:pPr lvl="1"/>
            <a:r>
              <a:rPr lang="es-AR" dirty="0" smtClean="0"/>
              <a:t>Muestra: Un subconjunto de elementos.</a:t>
            </a:r>
          </a:p>
          <a:p>
            <a:pPr lvl="1"/>
            <a:r>
              <a:rPr lang="es-AR" dirty="0" smtClean="0"/>
              <a:t>Una muestra subconjunto aleatoria tiene a exhibir las mismas propiedades que la población.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18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es-AR" dirty="0" smtClean="0"/>
              <a:t>El ejemplo clásico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83074"/>
            <a:ext cx="7886700" cy="4351338"/>
          </a:xfrm>
        </p:spPr>
        <p:txBody>
          <a:bodyPr/>
          <a:lstStyle/>
          <a:p>
            <a:r>
              <a:rPr lang="es-AR" dirty="0" smtClean="0"/>
              <a:t>¿Podemos estar seguros si lanzamos una moneda al aire 1M de veces cual será el resultado de un próximo lanzamiento?</a:t>
            </a:r>
          </a:p>
          <a:p>
            <a:r>
              <a:rPr lang="es-AR" dirty="0" smtClean="0"/>
              <a:t>¿ y si los lanzamientos son 1M+1?</a:t>
            </a:r>
          </a:p>
          <a:p>
            <a:r>
              <a:rPr lang="es-AR" dirty="0" smtClean="0"/>
              <a:t>¿ y que pasa si lanzamos solo 2 veces la moneda? ¿Muy poco verdad?</a:t>
            </a:r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3981571"/>
            <a:ext cx="1460897" cy="15528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597" y="3981571"/>
            <a:ext cx="1460897" cy="15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6210" y="0"/>
            <a:ext cx="7886700" cy="1325563"/>
          </a:xfrm>
        </p:spPr>
        <p:txBody>
          <a:bodyPr/>
          <a:lstStyle/>
          <a:p>
            <a:pPr algn="ctr"/>
            <a:r>
              <a:rPr lang="es-AR" dirty="0" smtClean="0"/>
              <a:t>1000 lanzamientos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275" y="2258022"/>
            <a:ext cx="483334" cy="513754"/>
          </a:xfrm>
          <a:prstGeom prst="rect">
            <a:avLst/>
          </a:prstGeom>
        </p:spPr>
      </p:pic>
      <p:pic>
        <p:nvPicPr>
          <p:cNvPr id="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286895"/>
            <a:ext cx="483334" cy="513754"/>
          </a:xfrm>
          <a:prstGeom prst="rect">
            <a:avLst/>
          </a:prstGeom>
        </p:spPr>
      </p:pic>
      <p:pic>
        <p:nvPicPr>
          <p:cNvPr id="7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2272905"/>
            <a:ext cx="483334" cy="513754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5" y="2272905"/>
            <a:ext cx="483334" cy="513754"/>
          </a:xfrm>
          <a:prstGeom prst="rect">
            <a:avLst/>
          </a:prstGeom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272903"/>
            <a:ext cx="483334" cy="513754"/>
          </a:xfrm>
          <a:prstGeom prst="rect">
            <a:avLst/>
          </a:prstGeom>
        </p:spPr>
      </p:pic>
      <p:pic>
        <p:nvPicPr>
          <p:cNvPr id="10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543" y="2272904"/>
            <a:ext cx="483334" cy="513754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2286894"/>
            <a:ext cx="483334" cy="513754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43" y="2258022"/>
            <a:ext cx="483334" cy="513754"/>
          </a:xfrm>
          <a:prstGeom prst="rect">
            <a:avLst/>
          </a:prstGeom>
        </p:spPr>
      </p:pic>
      <p:pic>
        <p:nvPicPr>
          <p:cNvPr id="13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10" y="2258022"/>
            <a:ext cx="483334" cy="513754"/>
          </a:xfrm>
          <a:prstGeom prst="rect">
            <a:avLst/>
          </a:prstGeom>
        </p:spPr>
      </p:pic>
      <p:pic>
        <p:nvPicPr>
          <p:cNvPr id="14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254" y="2249390"/>
            <a:ext cx="483334" cy="513754"/>
          </a:xfrm>
          <a:prstGeom prst="rect">
            <a:avLst/>
          </a:prstGeom>
        </p:spPr>
      </p:pic>
      <p:pic>
        <p:nvPicPr>
          <p:cNvPr id="15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3" y="2272902"/>
            <a:ext cx="483334" cy="513754"/>
          </a:xfrm>
          <a:prstGeom prst="rect">
            <a:avLst/>
          </a:prstGeom>
        </p:spPr>
      </p:pic>
      <p:pic>
        <p:nvPicPr>
          <p:cNvPr id="16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22" y="2258022"/>
            <a:ext cx="483334" cy="513754"/>
          </a:xfrm>
          <a:prstGeom prst="rect">
            <a:avLst/>
          </a:prstGeom>
        </p:spPr>
      </p:pic>
      <p:pic>
        <p:nvPicPr>
          <p:cNvPr id="17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1" y="3175841"/>
            <a:ext cx="1841867" cy="195779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2870568" y="3586163"/>
            <a:ext cx="504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¿ y si luego de 1000 lanzamientos todas las veces cae el mismo lado?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Otros 100 lanzamientos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3471862"/>
            <a:ext cx="7886700" cy="2018110"/>
          </a:xfrm>
        </p:spPr>
        <p:txBody>
          <a:bodyPr>
            <a:normAutofit/>
          </a:bodyPr>
          <a:lstStyle/>
          <a:p>
            <a:r>
              <a:rPr lang="es-AR" sz="2400" dirty="0"/>
              <a:t>Supongamos que en el experimento tengo 48 caras y 52 secas.</a:t>
            </a:r>
          </a:p>
          <a:p>
            <a:r>
              <a:rPr lang="es-AR" sz="2400" dirty="0"/>
              <a:t>¿Cuál dirían que es la probabilidad de sacar seca en una próxima tirada?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98758"/>
            <a:ext cx="1079106" cy="6132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07" y="2125266"/>
            <a:ext cx="1032458" cy="5867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65" y="2125266"/>
            <a:ext cx="1032458" cy="5867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22" y="2131025"/>
            <a:ext cx="1032458" cy="5867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80" y="2125266"/>
            <a:ext cx="1032458" cy="5867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37" y="2125266"/>
            <a:ext cx="1032458" cy="586710"/>
          </a:xfrm>
          <a:prstGeom prst="rect">
            <a:avLst/>
          </a:prstGeom>
        </p:spPr>
      </p:pic>
      <p:pic>
        <p:nvPicPr>
          <p:cNvPr id="11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2717735"/>
            <a:ext cx="528638" cy="561909"/>
          </a:xfrm>
          <a:prstGeom prst="rect">
            <a:avLst/>
          </a:prstGeom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79" y="2681342"/>
            <a:ext cx="562877" cy="59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 Por que la diferencia en la confianza?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125266"/>
            <a:ext cx="8286750" cy="37183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¿ Por que nos es más cómodo conjeturar en un experimento donde salen 100 secas el lanzamiento 101 también será seca?</a:t>
            </a:r>
          </a:p>
          <a:p>
            <a:r>
              <a:rPr lang="es-AR" dirty="0" smtClean="0"/>
              <a:t>No nos deja tan “seguros” conjeturar respecto al experimento con pocas simulaciones ni tampoco cuando exista mucha varianza.</a:t>
            </a:r>
          </a:p>
          <a:p>
            <a:r>
              <a:rPr lang="es-AR" u="sng" dirty="0" smtClean="0"/>
              <a:t>La confianza en nuestra estimación depende básicamente de 2 cosas</a:t>
            </a:r>
            <a:r>
              <a:rPr lang="es-AR" dirty="0" smtClean="0"/>
              <a:t>:</a:t>
            </a:r>
          </a:p>
          <a:p>
            <a:pPr lvl="1"/>
            <a:r>
              <a:rPr lang="es-AR" sz="2100" b="1" dirty="0"/>
              <a:t>El tamaño de la muestra (2 vs 100 por ejemplo)</a:t>
            </a:r>
          </a:p>
          <a:p>
            <a:pPr lvl="1"/>
            <a:r>
              <a:rPr lang="es-AR" sz="2100" b="1" dirty="0"/>
              <a:t>La varianza de la muestra (52 vs 100 por ejemplo)</a:t>
            </a:r>
          </a:p>
          <a:p>
            <a:r>
              <a:rPr lang="es-AR" dirty="0" smtClean="0"/>
              <a:t>Cuando la varianza crezca vamos a necesitar mayor cantidad de elementos en nuestra muestra para alcanzar el mismo grado de confianza.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674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arte de la conjetura</a:t>
            </a:r>
            <a:endParaRPr lang="es-AR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392907" y="2125266"/>
            <a:ext cx="4961334" cy="13180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250" i="1" dirty="0"/>
              <a:t>El teorema describe que promediando el resultado de ejecutar en mismo experimento un gran numero de veces vamos a estar cada vez más cerca del valor esperado.</a:t>
            </a:r>
          </a:p>
          <a:p>
            <a:pPr marL="0" indent="0">
              <a:buNone/>
            </a:pPr>
            <a:endParaRPr lang="es-AR" sz="2250" i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84" y="1426405"/>
            <a:ext cx="3161110" cy="2288345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392907" y="4235649"/>
            <a:ext cx="7893843" cy="1318022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100" dirty="0"/>
              <a:t>Generalmente se confunde y se cae en la “Falacia del apostador” o “de Monte Carlo”</a:t>
            </a:r>
          </a:p>
          <a:p>
            <a:r>
              <a:rPr lang="es-AR" sz="2100" dirty="0"/>
              <a:t>No significa que si salieron 20 veces Rojo va a salir Colorado…</a:t>
            </a:r>
          </a:p>
          <a:p>
            <a:r>
              <a:rPr lang="es-AR" sz="2100" dirty="0"/>
              <a:t>En estos eventos los suceso pasados no afectan a los futuros.</a:t>
            </a:r>
          </a:p>
          <a:p>
            <a:pPr marL="0" indent="0">
              <a:buNone/>
            </a:pPr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22640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763" y="1031082"/>
            <a:ext cx="7886700" cy="994172"/>
          </a:xfrm>
        </p:spPr>
        <p:txBody>
          <a:bodyPr/>
          <a:lstStyle/>
          <a:p>
            <a:r>
              <a:rPr lang="es-AR" dirty="0" smtClean="0"/>
              <a:t>El ejemplo del dado</a:t>
            </a:r>
            <a:endParaRPr lang="es-AR" dirty="0"/>
          </a:p>
        </p:txBody>
      </p:sp>
      <p:pic>
        <p:nvPicPr>
          <p:cNvPr id="8" name="Marcador de contenido 7" descr="Recorte de pantalla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83" y="1917133"/>
            <a:ext cx="5387967" cy="4083617"/>
          </a:xfrm>
        </p:spPr>
      </p:pic>
    </p:spTree>
    <p:extLst>
      <p:ext uri="{BB962C8B-B14F-4D97-AF65-F5344CB8AC3E}">
        <p14:creationId xmlns:p14="http://schemas.microsoft.com/office/powerpoint/2010/main" val="18484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3858</TotalTime>
  <Words>746</Words>
  <Application>Microsoft Office PowerPoint</Application>
  <PresentationFormat>On-screen Show (4:3)</PresentationFormat>
  <Paragraphs>76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PowerPoint Presentation</vt:lpstr>
      <vt:lpstr>El método Monte Carlo</vt:lpstr>
      <vt:lpstr>El método Monte Carlo</vt:lpstr>
      <vt:lpstr>El ejemplo clásico</vt:lpstr>
      <vt:lpstr>1000 lanzamientos</vt:lpstr>
      <vt:lpstr>Otros 100 lanzamientos </vt:lpstr>
      <vt:lpstr>¿ Por que la diferencia en la confianza?</vt:lpstr>
      <vt:lpstr>El arte de la conjetura</vt:lpstr>
      <vt:lpstr>El ejemplo del dado</vt:lpstr>
      <vt:lpstr>Definir distribuciones</vt:lpstr>
      <vt:lpstr>Un ejemplo con @Risk</vt:lpstr>
      <vt:lpstr>Ejemplo @Risk – Definir Distribución</vt:lpstr>
      <vt:lpstr>Ejemplo – Definir Distribución Discreta Uniforme</vt:lpstr>
      <vt:lpstr>Definir Output</vt:lpstr>
      <vt:lpstr>Simulación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método Monte Carlo</dc:title>
  <dc:creator>Juan</dc:creator>
  <cp:lastModifiedBy>Jose</cp:lastModifiedBy>
  <cp:revision>35</cp:revision>
  <dcterms:created xsi:type="dcterms:W3CDTF">2019-03-31T21:36:47Z</dcterms:created>
  <dcterms:modified xsi:type="dcterms:W3CDTF">2020-03-28T17:11:44Z</dcterms:modified>
</cp:coreProperties>
</file>