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9" r:id="rId3"/>
    <p:sldId id="310" r:id="rId4"/>
    <p:sldId id="311" r:id="rId5"/>
    <p:sldId id="257" r:id="rId6"/>
    <p:sldId id="258" r:id="rId7"/>
    <p:sldId id="312" r:id="rId8"/>
    <p:sldId id="313" r:id="rId9"/>
    <p:sldId id="284" r:id="rId10"/>
    <p:sldId id="314" r:id="rId11"/>
    <p:sldId id="316" r:id="rId12"/>
    <p:sldId id="318" r:id="rId13"/>
    <p:sldId id="315" r:id="rId14"/>
    <p:sldId id="285" r:id="rId15"/>
    <p:sldId id="286" r:id="rId16"/>
    <p:sldId id="287" r:id="rId17"/>
    <p:sldId id="320" r:id="rId18"/>
    <p:sldId id="319" r:id="rId19"/>
    <p:sldId id="321" r:id="rId20"/>
    <p:sldId id="322" r:id="rId21"/>
    <p:sldId id="323"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06D432-0459-4EC9-A105-AD064CD18C32}">
  <a:tblStyle styleId="{2306D432-0459-4EC9-A105-AD064CD18C3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8ECF4"/>
          </a:solidFill>
        </a:fill>
      </a:tcStyle>
    </a:wholeTbl>
    <a:band1H>
      <a:tcStyle>
        <a:tcBdr/>
        <a:fill>
          <a:solidFill>
            <a:srgbClr val="CFD7E7"/>
          </a:solidFill>
        </a:fill>
      </a:tcStyle>
    </a:band1H>
    <a:band1V>
      <a:tcStyle>
        <a:tcBdr/>
        <a:fill>
          <a:solidFill>
            <a:srgbClr val="CFD7E7"/>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4255" autoAdjust="0"/>
  </p:normalViewPr>
  <p:slideViewPr>
    <p:cSldViewPr>
      <p:cViewPr varScale="1">
        <p:scale>
          <a:sx n="83" d="100"/>
          <a:sy n="83" d="100"/>
        </p:scale>
        <p:origin x="132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100" b="0" i="0" u="none" strike="noStrike" cap="none">
                <a:solidFill>
                  <a:schemeClr val="dk1"/>
                </a:solidFill>
                <a:latin typeface="Arial"/>
                <a:ea typeface="Arial"/>
                <a:cs typeface="Arial"/>
                <a:sym typeface="Arial"/>
              </a:defRPr>
            </a:lvl2pPr>
            <a:lvl3pPr marL="914400" marR="0" lvl="2" indent="0" algn="l" rtl="0">
              <a:spcBef>
                <a:spcPts val="0"/>
              </a:spcBef>
              <a:buNone/>
              <a:defRPr sz="1100" b="0" i="0" u="none" strike="noStrike" cap="none">
                <a:solidFill>
                  <a:schemeClr val="dk1"/>
                </a:solidFill>
                <a:latin typeface="Arial"/>
                <a:ea typeface="Arial"/>
                <a:cs typeface="Arial"/>
                <a:sym typeface="Arial"/>
              </a:defRPr>
            </a:lvl3pPr>
            <a:lvl4pPr marL="1371600" marR="0" lvl="3" indent="0" algn="l" rtl="0">
              <a:spcBef>
                <a:spcPts val="0"/>
              </a:spcBef>
              <a:buNone/>
              <a:defRPr sz="1100" b="0" i="0" u="none" strike="noStrike" cap="none">
                <a:solidFill>
                  <a:schemeClr val="dk1"/>
                </a:solidFill>
                <a:latin typeface="Arial"/>
                <a:ea typeface="Arial"/>
                <a:cs typeface="Arial"/>
                <a:sym typeface="Arial"/>
              </a:defRPr>
            </a:lvl4pPr>
            <a:lvl5pPr marL="1828800" marR="0" lvl="4" indent="0" algn="l" rtl="0">
              <a:spcBef>
                <a:spcPts val="0"/>
              </a:spcBef>
              <a:buNone/>
              <a:defRPr sz="1100" b="0" i="0" u="none" strike="noStrike" cap="none">
                <a:solidFill>
                  <a:schemeClr val="dk1"/>
                </a:solidFill>
                <a:latin typeface="Arial"/>
                <a:ea typeface="Arial"/>
                <a:cs typeface="Arial"/>
                <a:sym typeface="Arial"/>
              </a:defRPr>
            </a:lvl5pPr>
            <a:lvl6pPr marL="2286000" marR="0" lvl="5" indent="0" algn="l" rtl="0">
              <a:spcBef>
                <a:spcPts val="0"/>
              </a:spcBef>
              <a:buNone/>
              <a:defRPr sz="1100" b="0" i="0" u="none" strike="noStrike" cap="none">
                <a:solidFill>
                  <a:schemeClr val="dk1"/>
                </a:solidFill>
                <a:latin typeface="Arial"/>
                <a:ea typeface="Arial"/>
                <a:cs typeface="Arial"/>
                <a:sym typeface="Arial"/>
              </a:defRPr>
            </a:lvl6pPr>
            <a:lvl7pPr marL="2743200" marR="0" lvl="6" indent="0" algn="l" rtl="0">
              <a:spcBef>
                <a:spcPts val="0"/>
              </a:spcBef>
              <a:buNone/>
              <a:defRPr sz="1100" b="0" i="0" u="none" strike="noStrike" cap="none">
                <a:solidFill>
                  <a:schemeClr val="dk1"/>
                </a:solidFill>
                <a:latin typeface="Arial"/>
                <a:ea typeface="Arial"/>
                <a:cs typeface="Arial"/>
                <a:sym typeface="Arial"/>
              </a:defRPr>
            </a:lvl7pPr>
            <a:lvl8pPr marL="3200400" marR="0" lvl="7" indent="0" algn="l" rtl="0">
              <a:spcBef>
                <a:spcPts val="0"/>
              </a:spcBef>
              <a:buNone/>
              <a:defRPr sz="1100" b="0" i="0" u="none" strike="noStrike" cap="none">
                <a:solidFill>
                  <a:schemeClr val="dk1"/>
                </a:solidFill>
                <a:latin typeface="Arial"/>
                <a:ea typeface="Arial"/>
                <a:cs typeface="Arial"/>
                <a:sym typeface="Arial"/>
              </a:defRPr>
            </a:lvl8pPr>
            <a:lvl9pPr marL="3657600" marR="0" lvl="8" indent="0" algn="l" rtl="0">
              <a:spcBef>
                <a:spcPts val="0"/>
              </a:spcBef>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07407220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73450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lstStyle/>
          <a:p>
            <a:r>
              <a:rPr lang="es-AR" dirty="0" smtClean="0"/>
              <a:t>3,67 es la desviación</a:t>
            </a:r>
            <a:r>
              <a:rPr lang="es-AR" baseline="0" dirty="0" smtClean="0"/>
              <a:t> </a:t>
            </a:r>
            <a:r>
              <a:rPr lang="es-AR" baseline="0" dirty="0" err="1" smtClean="0"/>
              <a:t>estandar</a:t>
            </a:r>
            <a:r>
              <a:rPr lang="es-AR" baseline="0" dirty="0" smtClean="0"/>
              <a:t>. </a:t>
            </a:r>
            <a:r>
              <a:rPr lang="es-ES" sz="1100" b="0" i="0" u="none" strike="noStrike" kern="1200" cap="none" baseline="0" dirty="0" smtClean="0">
                <a:solidFill>
                  <a:schemeClr val="dk1"/>
                </a:solidFill>
                <a:latin typeface="Arial"/>
                <a:ea typeface="Arial"/>
                <a:cs typeface="Arial"/>
                <a:sym typeface="Arial"/>
              </a:rPr>
              <a:t>Ocurre que la </a:t>
            </a:r>
            <a:r>
              <a:rPr lang="es-ES" sz="1100" b="0" i="1" u="none" strike="noStrike" kern="1200" cap="none" baseline="0" dirty="0" smtClean="0">
                <a:solidFill>
                  <a:schemeClr val="dk1"/>
                </a:solidFill>
                <a:latin typeface="Arial"/>
                <a:ea typeface="Arial"/>
                <a:cs typeface="Arial"/>
                <a:sym typeface="Arial"/>
              </a:rPr>
              <a:t>media </a:t>
            </a:r>
            <a:r>
              <a:rPr lang="es-ES" sz="1100" b="0" i="0" u="none" strike="noStrike" kern="1200" cap="none" baseline="0" dirty="0" smtClean="0">
                <a:solidFill>
                  <a:schemeClr val="dk1"/>
                </a:solidFill>
                <a:latin typeface="Arial"/>
                <a:ea typeface="Arial"/>
                <a:cs typeface="Arial"/>
                <a:sym typeface="Arial"/>
              </a:rPr>
              <a:t>verdadera del número de lanzamientos que se requiere en una jugada es 9</a:t>
            </a:r>
          </a:p>
          <a:p>
            <a:r>
              <a:rPr lang="es-ES" sz="1100" b="0" i="0" u="none" strike="noStrike" kern="1200" cap="none" baseline="0" dirty="0" smtClean="0">
                <a:solidFill>
                  <a:schemeClr val="dk1"/>
                </a:solidFill>
                <a:latin typeface="Arial"/>
                <a:ea typeface="Arial"/>
                <a:cs typeface="Arial"/>
                <a:sym typeface="Arial"/>
              </a:rPr>
              <a:t>(esta media se puede encontrar por vía analítica, pero no es sencillo). En consecuencia, a la larga,</a:t>
            </a:r>
          </a:p>
          <a:p>
            <a:r>
              <a:rPr lang="es-ES" sz="1100" b="0" i="0" u="none" strike="noStrike" kern="1200" cap="none" baseline="0" dirty="0" smtClean="0">
                <a:solidFill>
                  <a:schemeClr val="dk1"/>
                </a:solidFill>
                <a:latin typeface="Arial"/>
                <a:ea typeface="Arial"/>
                <a:cs typeface="Arial"/>
                <a:sym typeface="Arial"/>
              </a:rPr>
              <a:t>en realidad el promedio es perder 1 dólar cada juego.</a:t>
            </a:r>
            <a:endParaRPr lang="es-AR" dirty="0"/>
          </a:p>
        </p:txBody>
      </p:sp>
    </p:spTree>
    <p:extLst>
      <p:ext uri="{BB962C8B-B14F-4D97-AF65-F5344CB8AC3E}">
        <p14:creationId xmlns:p14="http://schemas.microsoft.com/office/powerpoint/2010/main" val="2859771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p:spPr>
      </p:sp>
      <p:sp>
        <p:nvSpPr>
          <p:cNvPr id="3" name="Marcador de notas 2"/>
          <p:cNvSpPr>
            <a:spLocks noGrp="1"/>
          </p:cNvSpPr>
          <p:nvPr>
            <p:ph type="body" idx="1"/>
          </p:nvPr>
        </p:nvSpPr>
        <p:spPr/>
        <p:txBody>
          <a:bodyPr/>
          <a:lstStyle/>
          <a:p>
            <a:r>
              <a:rPr lang="es-ES" sz="1100" b="0" i="0" u="none" strike="noStrike" kern="1200" cap="none" baseline="0" dirty="0" smtClean="0">
                <a:solidFill>
                  <a:schemeClr val="dk1"/>
                </a:solidFill>
                <a:latin typeface="Arial"/>
                <a:ea typeface="Arial"/>
                <a:cs typeface="Arial"/>
                <a:sym typeface="Arial"/>
              </a:rPr>
              <a:t>En el caso del modelo de líneas de espera que se analiza ahora, sólo pueden ocurrir dos tipos de eventos durante cada uno de estos intervalos, esto es, una o más </a:t>
            </a:r>
            <a:r>
              <a:rPr lang="es-ES" sz="1100" b="0" i="1" u="none" strike="noStrike" kern="1200" cap="none" baseline="0" dirty="0" smtClean="0">
                <a:solidFill>
                  <a:schemeClr val="dk1"/>
                </a:solidFill>
                <a:latin typeface="Arial"/>
                <a:ea typeface="Arial"/>
                <a:cs typeface="Arial"/>
                <a:sym typeface="Arial"/>
              </a:rPr>
              <a:t>llegadas </a:t>
            </a:r>
            <a:r>
              <a:rPr lang="es-ES" sz="1100" b="0" i="0" u="none" strike="noStrike" kern="1200" cap="none" baseline="0" dirty="0" smtClean="0">
                <a:solidFill>
                  <a:schemeClr val="dk1"/>
                </a:solidFill>
                <a:latin typeface="Arial"/>
                <a:ea typeface="Arial"/>
                <a:cs typeface="Arial"/>
                <a:sym typeface="Arial"/>
              </a:rPr>
              <a:t>y una o más </a:t>
            </a:r>
            <a:r>
              <a:rPr lang="es-ES" sz="1100" b="0" i="1" u="none" strike="noStrike" kern="1200" cap="none" baseline="0" dirty="0" smtClean="0">
                <a:solidFill>
                  <a:schemeClr val="dk1"/>
                </a:solidFill>
                <a:latin typeface="Arial"/>
                <a:ea typeface="Arial"/>
                <a:cs typeface="Arial"/>
                <a:sym typeface="Arial"/>
              </a:rPr>
              <a:t>terminaciones de servicio</a:t>
            </a:r>
            <a:r>
              <a:rPr lang="es-ES" sz="1100" b="0" i="0" u="none" strike="noStrike" kern="1200" cap="none" baseline="0" dirty="0" smtClean="0">
                <a:solidFill>
                  <a:schemeClr val="dk1"/>
                </a:solidFill>
                <a:latin typeface="Arial"/>
                <a:ea typeface="Arial"/>
                <a:cs typeface="Arial"/>
                <a:sym typeface="Arial"/>
              </a:rPr>
              <a:t>. Es más, la probabilidad de que ocurran dos o más llegadas o dos o más terminaciones de servicio durante una unidad de tiempo es despreciable para este modelo si la unidad de tiempo es</a:t>
            </a:r>
          </a:p>
          <a:p>
            <a:r>
              <a:rPr lang="es-ES" sz="1100" b="0" i="0" u="none" strike="noStrike" kern="1200" cap="none" baseline="0" dirty="0" smtClean="0">
                <a:solidFill>
                  <a:schemeClr val="dk1"/>
                </a:solidFill>
                <a:latin typeface="Arial"/>
                <a:ea typeface="Arial"/>
                <a:cs typeface="Arial"/>
                <a:sym typeface="Arial"/>
              </a:rPr>
              <a:t>relativamente pequeña. </a:t>
            </a:r>
          </a:p>
          <a:p>
            <a:r>
              <a:rPr lang="es-ES" sz="1100" b="0" i="0" u="none" strike="noStrike" kern="1200" cap="none" baseline="0" dirty="0" smtClean="0">
                <a:solidFill>
                  <a:schemeClr val="dk1"/>
                </a:solidFill>
                <a:latin typeface="Arial"/>
                <a:ea typeface="Arial"/>
                <a:cs typeface="Arial"/>
                <a:sym typeface="Arial"/>
              </a:rPr>
              <a:t>En consecuencia, los únicos dos eventos posibles en esa unidad de tiempo que deben investigarse son la llegada de un cliente y la terminación del servicio a uno de ellos. Cada uno de estos eventos tiene una probabilidad conocida.</a:t>
            </a:r>
            <a:endParaRPr lang="es-AR" dirty="0"/>
          </a:p>
        </p:txBody>
      </p:sp>
    </p:spTree>
    <p:extLst>
      <p:ext uri="{BB962C8B-B14F-4D97-AF65-F5344CB8AC3E}">
        <p14:creationId xmlns:p14="http://schemas.microsoft.com/office/powerpoint/2010/main" val="3105977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sz="1100" b="0" i="0" u="none" strike="noStrike" kern="1200" cap="none" baseline="0" dirty="0" smtClean="0">
                <a:solidFill>
                  <a:schemeClr val="dk1"/>
                </a:solidFill>
                <a:latin typeface="Arial"/>
                <a:ea typeface="Arial"/>
                <a:cs typeface="Arial"/>
                <a:sym typeface="Arial"/>
              </a:rPr>
              <a:t>En este ejemplo, la computadora debe registrar dos eventos futuros, que son la siguiente llegada y la siguiente terminación de servicio (si se atiende a un cliente). </a:t>
            </a:r>
          </a:p>
          <a:p>
            <a:pPr marL="171450" indent="-171450">
              <a:buFont typeface="Arial" panose="020B0604020202020204" pitchFamily="34" charset="0"/>
              <a:buChar char="•"/>
            </a:pPr>
            <a:r>
              <a:rPr lang="es-ES" sz="1100" b="0" i="0" u="none" strike="noStrike" kern="1200" cap="none" baseline="0" dirty="0" smtClean="0">
                <a:solidFill>
                  <a:schemeClr val="dk1"/>
                </a:solidFill>
                <a:latin typeface="Arial"/>
                <a:ea typeface="Arial"/>
                <a:cs typeface="Arial"/>
                <a:sym typeface="Arial"/>
              </a:rPr>
              <a:t>Estos tiempos se obtienen con una observación aleatoria de la distribución de probabilidad de los respectivos tiempos entre llegadas y de servicio. </a:t>
            </a:r>
          </a:p>
          <a:p>
            <a:pPr marL="171450" indent="-171450">
              <a:buFont typeface="Arial" panose="020B0604020202020204" pitchFamily="34" charset="0"/>
              <a:buChar char="•"/>
            </a:pPr>
            <a:r>
              <a:rPr lang="es-ES" sz="1100" b="0" i="0" u="none" strike="noStrike" kern="1200" cap="none" baseline="0" dirty="0" smtClean="0">
                <a:solidFill>
                  <a:schemeClr val="dk1"/>
                </a:solidFill>
                <a:latin typeface="Arial"/>
                <a:ea typeface="Arial"/>
                <a:cs typeface="Arial"/>
                <a:sym typeface="Arial"/>
              </a:rPr>
              <a:t>Como antes, la computadora hace esa observación aleatoria al generar y </a:t>
            </a:r>
            <a:r>
              <a:rPr lang="es-AR" sz="1100" b="0" i="0" u="none" strike="noStrike" kern="1200" cap="none" baseline="0" dirty="0" smtClean="0">
                <a:solidFill>
                  <a:schemeClr val="dk1"/>
                </a:solidFill>
                <a:latin typeface="Arial"/>
                <a:ea typeface="Arial"/>
                <a:cs typeface="Arial"/>
                <a:sym typeface="Arial"/>
              </a:rPr>
              <a:t>usar un número aleatorio.</a:t>
            </a:r>
          </a:p>
          <a:p>
            <a:pPr marL="171450" indent="-171450">
              <a:buFont typeface="Arial" panose="020B0604020202020204" pitchFamily="34" charset="0"/>
              <a:buChar char="•"/>
            </a:pPr>
            <a:r>
              <a:rPr lang="es-AR" sz="1100" b="0" i="0" u="none" strike="noStrike" kern="1200" cap="none" baseline="0" dirty="0" smtClean="0">
                <a:solidFill>
                  <a:schemeClr val="dk1"/>
                </a:solidFill>
                <a:latin typeface="Arial"/>
                <a:ea typeface="Arial"/>
                <a:cs typeface="Arial"/>
                <a:sym typeface="Arial"/>
              </a:rPr>
              <a:t>Por lo tanto, cada vez que </a:t>
            </a:r>
            <a:r>
              <a:rPr lang="es-ES" sz="1100" b="0" i="0" u="none" strike="noStrike" kern="1200" cap="none" baseline="0" dirty="0" smtClean="0">
                <a:solidFill>
                  <a:schemeClr val="dk1"/>
                </a:solidFill>
                <a:latin typeface="Arial"/>
                <a:ea typeface="Arial"/>
                <a:cs typeface="Arial"/>
                <a:sym typeface="Arial"/>
              </a:rPr>
              <a:t>ocurra una llegada o una terminación de servicio, la computadora primero determina cuánto tiempo</a:t>
            </a:r>
          </a:p>
          <a:p>
            <a:r>
              <a:rPr lang="es-ES" sz="1100" b="0" i="0" u="none" strike="noStrike" kern="1200" cap="none" baseline="0" dirty="0" smtClean="0">
                <a:solidFill>
                  <a:schemeClr val="dk1"/>
                </a:solidFill>
                <a:latin typeface="Arial"/>
                <a:ea typeface="Arial"/>
                <a:cs typeface="Arial"/>
                <a:sym typeface="Arial"/>
              </a:rPr>
              <a:t>debe transcurrir hasta que ocurra el siguiente evento, suma este tiempo al tiempo actual del reloj y almacena esta suma en un archivo.</a:t>
            </a:r>
          </a:p>
          <a:p>
            <a:endParaRPr lang="es-AR" dirty="0"/>
          </a:p>
        </p:txBody>
      </p:sp>
    </p:spTree>
    <p:extLst>
      <p:ext uri="{BB962C8B-B14F-4D97-AF65-F5344CB8AC3E}">
        <p14:creationId xmlns:p14="http://schemas.microsoft.com/office/powerpoint/2010/main" val="3058804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p:spPr>
      </p:sp>
      <p:sp>
        <p:nvSpPr>
          <p:cNvPr id="3" name="Marcador de notas 2"/>
          <p:cNvSpPr>
            <a:spLocks noGrp="1"/>
          </p:cNvSpPr>
          <p:nvPr>
            <p:ph type="body" idx="1"/>
          </p:nvPr>
        </p:nvSpPr>
        <p:spPr/>
        <p:txBody>
          <a:bodyPr/>
          <a:lstStyle/>
          <a:p>
            <a:r>
              <a:rPr lang="es-AR" dirty="0" smtClean="0"/>
              <a:t>La primera tabla se generó en 1927.</a:t>
            </a:r>
          </a:p>
          <a:p>
            <a:r>
              <a:rPr lang="es-ES" sz="1100" b="0" i="0" u="none" strike="noStrike" kern="1200" cap="none" baseline="0" dirty="0" smtClean="0">
                <a:solidFill>
                  <a:schemeClr val="dk1"/>
                </a:solidFill>
                <a:latin typeface="Arial"/>
                <a:ea typeface="Arial"/>
                <a:cs typeface="Arial"/>
                <a:sym typeface="Arial"/>
              </a:rPr>
              <a:t>Se han propuesto varios procedimientos estadísticos bastante complejos para probar si una</a:t>
            </a:r>
          </a:p>
          <a:p>
            <a:r>
              <a:rPr lang="es-ES" sz="1100" b="0" i="0" u="none" strike="noStrike" kern="1200" cap="none" baseline="0" dirty="0" smtClean="0">
                <a:solidFill>
                  <a:schemeClr val="dk1"/>
                </a:solidFill>
                <a:latin typeface="Arial"/>
                <a:ea typeface="Arial"/>
                <a:cs typeface="Arial"/>
                <a:sym typeface="Arial"/>
              </a:rPr>
              <a:t>sucesión de números generada tiene una apariencia de aleatoriedad aceptable. </a:t>
            </a:r>
          </a:p>
          <a:p>
            <a:r>
              <a:rPr lang="es-ES" sz="1100" b="0" i="0" u="none" strike="noStrike" kern="1200" cap="none" baseline="0" dirty="0" smtClean="0">
                <a:solidFill>
                  <a:schemeClr val="dk1"/>
                </a:solidFill>
                <a:latin typeface="Arial"/>
                <a:ea typeface="Arial"/>
                <a:cs typeface="Arial"/>
                <a:sym typeface="Arial"/>
              </a:rPr>
              <a:t>En esencia, los requisitos son que cada número sucesivo tenga una probabilidad igual de tomar cualquiera de los</a:t>
            </a:r>
          </a:p>
          <a:p>
            <a:r>
              <a:rPr lang="es-ES" sz="1100" b="0" i="0" u="none" strike="noStrike" kern="1200" cap="none" baseline="0" dirty="0" smtClean="0">
                <a:solidFill>
                  <a:schemeClr val="dk1"/>
                </a:solidFill>
                <a:latin typeface="Arial"/>
                <a:ea typeface="Arial"/>
                <a:cs typeface="Arial"/>
                <a:sym typeface="Arial"/>
              </a:rPr>
              <a:t>valores posibles y que sea estadísticamente independiente de los otros números en la sucesión.</a:t>
            </a:r>
            <a:endParaRPr lang="es-AR" dirty="0"/>
          </a:p>
        </p:txBody>
      </p:sp>
    </p:spTree>
    <p:extLst>
      <p:ext uri="{BB962C8B-B14F-4D97-AF65-F5344CB8AC3E}">
        <p14:creationId xmlns:p14="http://schemas.microsoft.com/office/powerpoint/2010/main" val="2054408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171450" indent="-171450">
              <a:buFont typeface="Arial" panose="020B0604020202020204" pitchFamily="34" charset="0"/>
              <a:buChar char="•"/>
            </a:pPr>
            <a:r>
              <a:rPr lang="es-ES" sz="1100" b="0" i="0" u="none" strike="noStrike" kern="1200" cap="none" baseline="0" dirty="0" smtClean="0">
                <a:solidFill>
                  <a:schemeClr val="dk1"/>
                </a:solidFill>
                <a:latin typeface="Arial"/>
                <a:ea typeface="Arial"/>
                <a:cs typeface="Arial"/>
                <a:sym typeface="Arial"/>
              </a:rPr>
              <a:t>Por ejemplo, la simulación del vuelo de un avión en un túnel de viento es una práctica normal con los nuevos diseños. </a:t>
            </a:r>
          </a:p>
          <a:p>
            <a:pPr marL="171450" indent="-171450">
              <a:buFont typeface="Arial" panose="020B0604020202020204" pitchFamily="34" charset="0"/>
              <a:buChar char="•"/>
            </a:pPr>
            <a:r>
              <a:rPr lang="es-ES" sz="1100" b="0" i="0" u="none" strike="noStrike" kern="1200" cap="none" baseline="0" dirty="0" smtClean="0">
                <a:solidFill>
                  <a:schemeClr val="dk1"/>
                </a:solidFill>
                <a:latin typeface="Arial"/>
                <a:ea typeface="Arial"/>
                <a:cs typeface="Arial"/>
                <a:sym typeface="Arial"/>
              </a:rPr>
              <a:t>En teoría, se podrían usar las leyes de la física para obtener la misma información sobre los cambios en el desempeño del avión si cambian los parámetros, </a:t>
            </a:r>
          </a:p>
          <a:p>
            <a:pPr marL="171450" indent="-171450">
              <a:buFont typeface="Arial" panose="020B0604020202020204" pitchFamily="34" charset="0"/>
              <a:buChar char="•"/>
            </a:pPr>
            <a:r>
              <a:rPr lang="es-ES" sz="1100" b="0" i="0" u="none" strike="noStrike" kern="1200" cap="none" baseline="0" dirty="0" smtClean="0">
                <a:solidFill>
                  <a:schemeClr val="dk1"/>
                </a:solidFill>
                <a:latin typeface="Arial"/>
                <a:ea typeface="Arial"/>
                <a:cs typeface="Arial"/>
                <a:sym typeface="Arial"/>
              </a:rPr>
              <a:t>pero en sentido práctico, el análisis sería muy complejo. </a:t>
            </a:r>
          </a:p>
          <a:p>
            <a:pPr marL="171450" indent="-171450">
              <a:buFont typeface="Arial" panose="020B0604020202020204" pitchFamily="34" charset="0"/>
              <a:buChar char="•"/>
            </a:pPr>
            <a:r>
              <a:rPr lang="es-ES" sz="1100" b="0" i="0" u="none" strike="noStrike" kern="1200" cap="none" baseline="0" dirty="0" smtClean="0">
                <a:solidFill>
                  <a:schemeClr val="dk1"/>
                </a:solidFill>
                <a:latin typeface="Arial"/>
                <a:ea typeface="Arial"/>
                <a:cs typeface="Arial"/>
                <a:sym typeface="Arial"/>
              </a:rPr>
              <a:t>Otra alternativa sería construir aviones reales para cada diseño y probarlos en vuelos reales para elegir el diseño final, pero este recurso sería demasiado costoso (al igual que peligroso). </a:t>
            </a:r>
          </a:p>
          <a:p>
            <a:pPr marL="171450" indent="-171450">
              <a:buFont typeface="Arial" panose="020B0604020202020204" pitchFamily="34" charset="0"/>
              <a:buChar char="•"/>
            </a:pPr>
            <a:r>
              <a:rPr lang="es-ES" sz="1100" b="0" i="0" u="none" strike="noStrike" kern="1200" cap="none" baseline="0" dirty="0" smtClean="0">
                <a:solidFill>
                  <a:schemeClr val="dk1"/>
                </a:solidFill>
                <a:latin typeface="Arial"/>
                <a:ea typeface="Arial"/>
                <a:cs typeface="Arial"/>
                <a:sym typeface="Arial"/>
              </a:rPr>
              <a:t>Por lo tanto, después de realizar un análisis teórico preliminar para desarrollar un diseño </a:t>
            </a:r>
            <a:r>
              <a:rPr lang="es-ES" sz="1100" b="0" i="1" u="none" strike="noStrike" kern="1200" cap="none" baseline="0" dirty="0" smtClean="0">
                <a:solidFill>
                  <a:schemeClr val="dk1"/>
                </a:solidFill>
                <a:latin typeface="Arial"/>
                <a:ea typeface="Arial"/>
                <a:cs typeface="Arial"/>
                <a:sym typeface="Arial"/>
              </a:rPr>
              <a:t>básico</a:t>
            </a:r>
            <a:r>
              <a:rPr lang="es-ES" sz="1100" b="0" i="0" u="none" strike="noStrike" kern="1200" cap="none" baseline="0" dirty="0" smtClean="0">
                <a:solidFill>
                  <a:schemeClr val="dk1"/>
                </a:solidFill>
                <a:latin typeface="Arial"/>
                <a:ea typeface="Arial"/>
                <a:cs typeface="Arial"/>
                <a:sym typeface="Arial"/>
              </a:rPr>
              <a:t>, la herramienta viable para experimentar con los diseños </a:t>
            </a:r>
            <a:r>
              <a:rPr lang="es-ES" sz="1100" b="0" i="1" u="none" strike="noStrike" kern="1200" cap="none" baseline="0" dirty="0" smtClean="0">
                <a:solidFill>
                  <a:schemeClr val="dk1"/>
                </a:solidFill>
                <a:latin typeface="Arial"/>
                <a:ea typeface="Arial"/>
                <a:cs typeface="Arial"/>
                <a:sym typeface="Arial"/>
              </a:rPr>
              <a:t>específicos </a:t>
            </a:r>
            <a:r>
              <a:rPr lang="es-ES" sz="1100" b="0" i="0" u="none" strike="noStrike" kern="1200" cap="none" baseline="0" dirty="0" smtClean="0">
                <a:solidFill>
                  <a:schemeClr val="dk1"/>
                </a:solidFill>
                <a:latin typeface="Arial"/>
                <a:ea typeface="Arial"/>
                <a:cs typeface="Arial"/>
                <a:sym typeface="Arial"/>
              </a:rPr>
              <a:t>es la simulación del vuelo en un túnel de viento. </a:t>
            </a:r>
          </a:p>
          <a:p>
            <a:pPr marL="171450" indent="-171450">
              <a:buFont typeface="Arial" panose="020B0604020202020204" pitchFamily="34" charset="0"/>
              <a:buChar char="•"/>
            </a:pPr>
            <a:r>
              <a:rPr lang="es-ES" sz="1100" b="0" i="0" u="none" strike="noStrike" kern="1200" cap="none" baseline="0" dirty="0" smtClean="0">
                <a:solidFill>
                  <a:schemeClr val="dk1"/>
                </a:solidFill>
                <a:latin typeface="Arial"/>
                <a:ea typeface="Arial"/>
                <a:cs typeface="Arial"/>
                <a:sym typeface="Arial"/>
              </a:rPr>
              <a:t>Esta actividad implica </a:t>
            </a:r>
            <a:r>
              <a:rPr lang="es-ES" sz="1100" b="0" i="1" u="none" strike="noStrike" kern="1200" cap="none" baseline="0" dirty="0" smtClean="0">
                <a:solidFill>
                  <a:schemeClr val="dk1"/>
                </a:solidFill>
                <a:latin typeface="Arial"/>
                <a:ea typeface="Arial"/>
                <a:cs typeface="Arial"/>
                <a:sym typeface="Arial"/>
              </a:rPr>
              <a:t>imitar </a:t>
            </a:r>
            <a:r>
              <a:rPr lang="es-ES" sz="1100" b="0" i="0" u="none" strike="noStrike" kern="1200" cap="none" baseline="0" dirty="0" smtClean="0">
                <a:solidFill>
                  <a:schemeClr val="dk1"/>
                </a:solidFill>
                <a:latin typeface="Arial"/>
                <a:ea typeface="Arial"/>
                <a:cs typeface="Arial"/>
                <a:sym typeface="Arial"/>
              </a:rPr>
              <a:t>el desempeño de un avión real en un medio controlado con el fi n de </a:t>
            </a:r>
            <a:r>
              <a:rPr lang="es-ES" sz="1100" b="0" i="1" u="none" strike="noStrike" kern="1200" cap="none" baseline="0" dirty="0" smtClean="0">
                <a:solidFill>
                  <a:schemeClr val="dk1"/>
                </a:solidFill>
                <a:latin typeface="Arial"/>
                <a:ea typeface="Arial"/>
                <a:cs typeface="Arial"/>
                <a:sym typeface="Arial"/>
              </a:rPr>
              <a:t>estimar </a:t>
            </a:r>
            <a:r>
              <a:rPr lang="es-ES" sz="1100" b="0" i="0" u="none" strike="noStrike" kern="1200" cap="none" baseline="0" dirty="0" smtClean="0">
                <a:solidFill>
                  <a:schemeClr val="dk1"/>
                </a:solidFill>
                <a:latin typeface="Arial"/>
                <a:ea typeface="Arial"/>
                <a:cs typeface="Arial"/>
                <a:sym typeface="Arial"/>
              </a:rPr>
              <a:t>cuál sería su desempeño real.</a:t>
            </a:r>
            <a:endParaRPr sz="1100" b="0" i="0" u="none" strike="noStrike" cap="none" dirty="0">
              <a:solidFill>
                <a:schemeClr val="dk1"/>
              </a:solidFill>
              <a:latin typeface="Arial"/>
              <a:ea typeface="Arial"/>
              <a:cs typeface="Arial"/>
              <a:sym typeface="Arial"/>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53844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lstStyle/>
          <a:p>
            <a:r>
              <a:rPr lang="es-ES" sz="1100" b="0" i="0" u="none" strike="noStrike" kern="1200" cap="none" dirty="0" smtClean="0">
                <a:solidFill>
                  <a:schemeClr val="dk1"/>
                </a:solidFill>
                <a:effectLst/>
                <a:latin typeface="Arial"/>
                <a:ea typeface="Arial"/>
                <a:cs typeface="Arial"/>
                <a:sym typeface="Arial"/>
              </a:rPr>
              <a:t>En estadística, y específicamente en la teoría de la probabilidad, un proceso </a:t>
            </a:r>
            <a:r>
              <a:rPr lang="es-ES" sz="1100" b="1" i="0" u="none" strike="noStrike" kern="1200" cap="none" dirty="0" smtClean="0">
                <a:solidFill>
                  <a:schemeClr val="dk1"/>
                </a:solidFill>
                <a:effectLst/>
                <a:latin typeface="Arial"/>
                <a:ea typeface="Arial"/>
                <a:cs typeface="Arial"/>
                <a:sym typeface="Arial"/>
              </a:rPr>
              <a:t>estocástico</a:t>
            </a:r>
            <a:r>
              <a:rPr lang="es-ES" sz="1100" b="0" i="0" u="none" strike="noStrike" kern="1200" cap="none" dirty="0" smtClean="0">
                <a:solidFill>
                  <a:schemeClr val="dk1"/>
                </a:solidFill>
                <a:effectLst/>
                <a:latin typeface="Arial"/>
                <a:ea typeface="Arial"/>
                <a:cs typeface="Arial"/>
                <a:sym typeface="Arial"/>
              </a:rPr>
              <a:t> es un concepto matemático que sirve para usar magnitudes aleatorias que varían con el tiempo o para caracterizar una sucesión de variables aleatorias (</a:t>
            </a:r>
            <a:r>
              <a:rPr lang="es-ES" sz="1100" b="1" i="0" u="none" strike="noStrike" kern="1200" cap="none" dirty="0" smtClean="0">
                <a:solidFill>
                  <a:schemeClr val="dk1"/>
                </a:solidFill>
                <a:effectLst/>
                <a:latin typeface="Arial"/>
                <a:ea typeface="Arial"/>
                <a:cs typeface="Arial"/>
                <a:sym typeface="Arial"/>
              </a:rPr>
              <a:t>estocásticas</a:t>
            </a:r>
            <a:r>
              <a:rPr lang="es-ES" sz="1100" b="0" i="0" u="none" strike="noStrike" kern="1200" cap="none" dirty="0" smtClean="0">
                <a:solidFill>
                  <a:schemeClr val="dk1"/>
                </a:solidFill>
                <a:effectLst/>
                <a:latin typeface="Arial"/>
                <a:ea typeface="Arial"/>
                <a:cs typeface="Arial"/>
                <a:sym typeface="Arial"/>
              </a:rPr>
              <a:t>) que evolucionan en función de otra variable</a:t>
            </a:r>
          </a:p>
          <a:p>
            <a:endParaRPr lang="es-AR" dirty="0"/>
          </a:p>
        </p:txBody>
      </p:sp>
    </p:spTree>
    <p:extLst>
      <p:ext uri="{BB962C8B-B14F-4D97-AF65-F5344CB8AC3E}">
        <p14:creationId xmlns:p14="http://schemas.microsoft.com/office/powerpoint/2010/main" val="181064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77978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31151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p:spPr>
      </p:sp>
      <p:sp>
        <p:nvSpPr>
          <p:cNvPr id="3" name="Marcador de notas 2"/>
          <p:cNvSpPr>
            <a:spLocks noGrp="1"/>
          </p:cNvSpPr>
          <p:nvPr>
            <p:ph type="body" idx="1"/>
          </p:nvPr>
        </p:nvSpPr>
        <p:spPr/>
        <p:txBody>
          <a:bodyPr/>
          <a:lstStyle/>
          <a:p>
            <a:r>
              <a:rPr lang="es-AR" dirty="0" smtClean="0"/>
              <a:t>Entropía</a:t>
            </a:r>
            <a:r>
              <a:rPr lang="es-AR" baseline="0" dirty="0" smtClean="0"/>
              <a:t> Ejemplo del cine – Estreno Película – Servicio Meteorológico</a:t>
            </a:r>
            <a:endParaRPr lang="es-AR" dirty="0"/>
          </a:p>
        </p:txBody>
      </p:sp>
    </p:spTree>
    <p:extLst>
      <p:ext uri="{BB962C8B-B14F-4D97-AF65-F5344CB8AC3E}">
        <p14:creationId xmlns:p14="http://schemas.microsoft.com/office/powerpoint/2010/main" val="403438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1143000" y="685800"/>
            <a:ext cx="4572000" cy="3429000"/>
          </a:xfrm>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100" dirty="0" smtClean="0">
                <a:latin typeface="Arial" pitchFamily="34" charset="0"/>
                <a:cs typeface="Arial" pitchFamily="34" charset="0"/>
              </a:rPr>
              <a:t>En un modelo continuo el estado del sistema puede cambiar continuamente en el tiempo, en un modelo discreto el cambio puede ocurrir sólo en tiempos separados del tiempo.</a:t>
            </a:r>
          </a:p>
          <a:p>
            <a:endParaRPr lang="es-AR" dirty="0"/>
          </a:p>
        </p:txBody>
      </p:sp>
    </p:spTree>
    <p:extLst>
      <p:ext uri="{BB962C8B-B14F-4D97-AF65-F5344CB8AC3E}">
        <p14:creationId xmlns:p14="http://schemas.microsoft.com/office/powerpoint/2010/main" val="3567573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p:spPr>
      </p:sp>
      <p:sp>
        <p:nvSpPr>
          <p:cNvPr id="3" name="Marcador de notas 2"/>
          <p:cNvSpPr>
            <a:spLocks noGrp="1"/>
          </p:cNvSpPr>
          <p:nvPr>
            <p:ph type="body" idx="1"/>
          </p:nvPr>
        </p:nvSpPr>
        <p:spPr/>
        <p:txBody>
          <a:bodyPr/>
          <a:lstStyle/>
          <a:p>
            <a:r>
              <a:rPr lang="es-AR" dirty="0" smtClean="0"/>
              <a:t>Velocidad Viento vs </a:t>
            </a:r>
            <a:r>
              <a:rPr lang="es-AR" dirty="0" err="1" smtClean="0"/>
              <a:t>HayViento</a:t>
            </a:r>
            <a:r>
              <a:rPr lang="es-AR" dirty="0" smtClean="0"/>
              <a:t> </a:t>
            </a:r>
            <a:r>
              <a:rPr lang="es-AR" dirty="0" err="1" smtClean="0"/>
              <a:t>NoHayViento</a:t>
            </a:r>
            <a:endParaRPr lang="es-AR" dirty="0"/>
          </a:p>
        </p:txBody>
      </p:sp>
    </p:spTree>
    <p:extLst>
      <p:ext uri="{BB962C8B-B14F-4D97-AF65-F5344CB8AC3E}">
        <p14:creationId xmlns:p14="http://schemas.microsoft.com/office/powerpoint/2010/main" val="811004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p:spPr>
      </p:sp>
      <p:sp>
        <p:nvSpPr>
          <p:cNvPr id="3" name="Marcador de notas 2"/>
          <p:cNvSpPr>
            <a:spLocks noGrp="1"/>
          </p:cNvSpPr>
          <p:nvPr>
            <p:ph type="body" idx="1"/>
          </p:nvPr>
        </p:nvSpPr>
        <p:spPr/>
        <p:txBody>
          <a:bodyPr/>
          <a:lstStyle/>
          <a:p>
            <a:r>
              <a:rPr lang="es-AR" dirty="0" smtClean="0"/>
              <a:t>Determinístico:</a:t>
            </a:r>
            <a:r>
              <a:rPr lang="es-AR" baseline="0" dirty="0" smtClean="0"/>
              <a:t> PRODUCCION materias primas, mano de obra, tiempos de producción.</a:t>
            </a:r>
          </a:p>
          <a:p>
            <a:r>
              <a:rPr lang="es-AR" baseline="0" dirty="0" smtClean="0"/>
              <a:t>Estocástico: Hay un parte importante de ALEATORIEDAD. Expresión Genética debido a la </a:t>
            </a:r>
            <a:r>
              <a:rPr lang="es-AR" baseline="0" dirty="0" err="1" smtClean="0"/>
              <a:t>impredecibilidad</a:t>
            </a:r>
            <a:r>
              <a:rPr lang="es-AR" baseline="0" dirty="0" smtClean="0"/>
              <a:t> de las colisiones moleculares.</a:t>
            </a:r>
            <a:endParaRPr lang="es-AR" dirty="0"/>
          </a:p>
        </p:txBody>
      </p:sp>
    </p:spTree>
    <p:extLst>
      <p:ext uri="{BB962C8B-B14F-4D97-AF65-F5344CB8AC3E}">
        <p14:creationId xmlns:p14="http://schemas.microsoft.com/office/powerpoint/2010/main" val="2971188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685800" y="2130425"/>
            <a:ext cx="7772400" cy="147002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3" name="Shape 13"/>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lnSpc>
                <a:spcPct val="100000"/>
              </a:lnSpc>
              <a:spcBef>
                <a:spcPts val="640"/>
              </a:spcBef>
              <a:spcAft>
                <a:spcPts val="0"/>
              </a:spcAft>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lnSpc>
                <a:spcPct val="100000"/>
              </a:lnSpc>
              <a:spcBef>
                <a:spcPts val="560"/>
              </a:spcBef>
              <a:spcAft>
                <a:spcPts val="0"/>
              </a:spcAft>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80"/>
              </a:spcBef>
              <a:spcAft>
                <a:spcPts val="0"/>
              </a:spcAft>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70" name="Shape 70"/>
          <p:cNvSpPr txBox="1">
            <a:spLocks noGrp="1"/>
          </p:cNvSpPr>
          <p:nvPr>
            <p:ph type="body" idx="1"/>
          </p:nvPr>
        </p:nvSpPr>
        <p:spPr>
          <a:xfrm rot="5400000">
            <a:off x="2309017" y="-251618"/>
            <a:ext cx="4525963" cy="8229600"/>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4732336" y="2171700"/>
            <a:ext cx="5851525" cy="2057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76" name="Shape 76"/>
          <p:cNvSpPr txBox="1">
            <a:spLocks noGrp="1"/>
          </p:cNvSpPr>
          <p:nvPr>
            <p:ph type="body" idx="1"/>
          </p:nvPr>
        </p:nvSpPr>
        <p:spPr>
          <a:xfrm rot="5400000">
            <a:off x="541336" y="190500"/>
            <a:ext cx="5851525" cy="6019798"/>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9" name="Shape 1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5" name="Shape 25"/>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36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lnSpc>
                <a:spcPct val="100000"/>
              </a:lnSpc>
              <a:spcBef>
                <a:spcPts val="32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1" name="Shape 31"/>
          <p:cNvSpPr txBox="1">
            <a:spLocks noGrp="1"/>
          </p:cNvSpPr>
          <p:nvPr>
            <p:ph type="body" idx="1"/>
          </p:nvPr>
        </p:nvSpPr>
        <p:spPr>
          <a:xfrm>
            <a:off x="457200" y="1600200"/>
            <a:ext cx="4038598" cy="4525963"/>
          </a:xfrm>
          <a:prstGeom prst="rect">
            <a:avLst/>
          </a:prstGeom>
          <a:noFill/>
          <a:ln>
            <a:noFill/>
          </a:ln>
        </p:spPr>
        <p:txBody>
          <a:bodyPr lIns="91425" tIns="91425" rIns="91425" bIns="91425" anchor="t" anchorCtr="0"/>
          <a:lstStyle>
            <a:lvl1pPr marL="342900" marR="0" lvl="0" indent="1270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90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4648200" y="1600200"/>
            <a:ext cx="4038598" cy="4525963"/>
          </a:xfrm>
          <a:prstGeom prst="rect">
            <a:avLst/>
          </a:prstGeom>
          <a:noFill/>
          <a:ln>
            <a:noFill/>
          </a:ln>
        </p:spPr>
        <p:txBody>
          <a:bodyPr lIns="91425" tIns="91425" rIns="91425" bIns="91425" anchor="t" anchorCtr="0"/>
          <a:lstStyle>
            <a:lvl1pPr marL="342900" marR="0" lvl="0" indent="1270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90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8" name="Shape 38"/>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457200" y="2174875"/>
            <a:ext cx="4040187" cy="3951286"/>
          </a:xfrm>
          <a:prstGeom prst="rect">
            <a:avLst/>
          </a:prstGeom>
          <a:noFill/>
          <a:ln>
            <a:noFill/>
          </a:ln>
        </p:spPr>
        <p:txBody>
          <a:bodyPr lIns="91425" tIns="91425" rIns="91425" bIns="91425" anchor="t" anchorCtr="0"/>
          <a:lstStyle>
            <a:lvl1pPr marL="342900" marR="0" lvl="0" indent="-381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3175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4645025" y="1535112"/>
            <a:ext cx="4041773" cy="639762"/>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4645025" y="2174875"/>
            <a:ext cx="4041773" cy="3951286"/>
          </a:xfrm>
          <a:prstGeom prst="rect">
            <a:avLst/>
          </a:prstGeom>
          <a:noFill/>
          <a:ln>
            <a:noFill/>
          </a:ln>
        </p:spPr>
        <p:txBody>
          <a:bodyPr lIns="91425" tIns="91425" rIns="91425" bIns="91425" anchor="t" anchorCtr="0"/>
          <a:lstStyle>
            <a:lvl1pPr marL="342900" marR="0" lvl="0" indent="-381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3175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7" name="Shape 47"/>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3050"/>
            <a:ext cx="3008313" cy="1162048"/>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56" name="Shape 56"/>
          <p:cNvSpPr txBox="1">
            <a:spLocks noGrp="1"/>
          </p:cNvSpPr>
          <p:nvPr>
            <p:ph type="body" idx="1"/>
          </p:nvPr>
        </p:nvSpPr>
        <p:spPr>
          <a:xfrm>
            <a:off x="3575050" y="273050"/>
            <a:ext cx="5111750" cy="5853111"/>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792288" y="4800600"/>
            <a:ext cx="5486399" cy="566736"/>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63" name="Shape 63"/>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lnSpc>
                <a:spcPct val="100000"/>
              </a:lnSpc>
              <a:spcBef>
                <a:spcPts val="640"/>
              </a:spcBef>
              <a:spcAft>
                <a:spcPts val="0"/>
              </a:spcAft>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56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48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s-AR"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 name="Rectangle 7"/>
          <p:cNvSpPr/>
          <p:nvPr/>
        </p:nvSpPr>
        <p:spPr>
          <a:xfrm>
            <a:off x="323528" y="2602359"/>
            <a:ext cx="8568952" cy="1077218"/>
          </a:xfrm>
          <a:prstGeom prst="rect">
            <a:avLst/>
          </a:prstGeom>
        </p:spPr>
        <p:txBody>
          <a:bodyPr wrap="square">
            <a:spAutoFit/>
          </a:bodyPr>
          <a:lstStyle/>
          <a:p>
            <a:pPr algn="ctr"/>
            <a:r>
              <a:rPr lang="es-AR" sz="6400" kern="1200" dirty="0">
                <a:ln>
                  <a:solidFill>
                    <a:srgbClr val="4F81BD"/>
                  </a:solidFill>
                </a:ln>
                <a:solidFill>
                  <a:srgbClr val="1F497D"/>
                </a:solidFill>
                <a:latin typeface="Calibri"/>
                <a:ea typeface="+mn-ea"/>
                <a:cs typeface="+mn-cs"/>
              </a:rPr>
              <a:t>Simulación</a:t>
            </a:r>
          </a:p>
        </p:txBody>
      </p:sp>
      <p:sp>
        <p:nvSpPr>
          <p:cNvPr id="10" name="2 Subtítulo"/>
          <p:cNvSpPr txBox="1">
            <a:spLocks/>
          </p:cNvSpPr>
          <p:nvPr/>
        </p:nvSpPr>
        <p:spPr>
          <a:xfrm>
            <a:off x="403920" y="4301480"/>
            <a:ext cx="8640960" cy="216024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s-AR" sz="3500" dirty="0" smtClean="0">
                <a:solidFill>
                  <a:prstClr val="black"/>
                </a:solidFill>
                <a:latin typeface="Calibri"/>
              </a:rPr>
              <a:t>Docentes:</a:t>
            </a:r>
          </a:p>
          <a:p>
            <a:pPr algn="l"/>
            <a:r>
              <a:rPr lang="es-ES" sz="3500" dirty="0" smtClean="0">
                <a:solidFill>
                  <a:prstClr val="black"/>
                </a:solidFill>
                <a:latin typeface="Calibri"/>
              </a:rPr>
              <a:t>	Juan </a:t>
            </a:r>
            <a:r>
              <a:rPr lang="es-ES" sz="3500" dirty="0" err="1" smtClean="0">
                <a:solidFill>
                  <a:prstClr val="black"/>
                </a:solidFill>
                <a:latin typeface="Calibri"/>
              </a:rPr>
              <a:t>Otaegui</a:t>
            </a:r>
            <a:r>
              <a:rPr lang="es-ES" sz="3500" dirty="0" smtClean="0">
                <a:solidFill>
                  <a:prstClr val="black"/>
                </a:solidFill>
                <a:latin typeface="Calibri"/>
              </a:rPr>
              <a:t>	</a:t>
            </a:r>
            <a:r>
              <a:rPr lang="es-AR" sz="3500" dirty="0" smtClean="0">
                <a:solidFill>
                  <a:prstClr val="black"/>
                </a:solidFill>
                <a:latin typeface="Calibri"/>
              </a:rPr>
              <a:t>jotaegui@unlam.edu.ar</a:t>
            </a:r>
          </a:p>
          <a:p>
            <a:pPr algn="l"/>
            <a:r>
              <a:rPr lang="es-AR" sz="3500" dirty="0" smtClean="0">
                <a:solidFill>
                  <a:prstClr val="black"/>
                </a:solidFill>
                <a:latin typeface="Calibri"/>
              </a:rPr>
              <a:t>	José </a:t>
            </a:r>
            <a:r>
              <a:rPr lang="es-AR" sz="3500" dirty="0" err="1" smtClean="0">
                <a:solidFill>
                  <a:prstClr val="black"/>
                </a:solidFill>
                <a:latin typeface="Calibri"/>
              </a:rPr>
              <a:t>Leta</a:t>
            </a:r>
            <a:r>
              <a:rPr lang="es-AR" sz="3500" dirty="0" smtClean="0">
                <a:solidFill>
                  <a:prstClr val="black"/>
                </a:solidFill>
                <a:latin typeface="Calibri"/>
              </a:rPr>
              <a:t>		jleta@unlam.edu.ar</a:t>
            </a:r>
            <a:endParaRPr lang="es-ES" sz="3500" dirty="0">
              <a:solidFill>
                <a:prstClr val="black"/>
              </a:solidFill>
              <a:latin typeface="Calibri"/>
            </a:endParaRPr>
          </a:p>
        </p:txBody>
      </p:sp>
      <p:sp>
        <p:nvSpPr>
          <p:cNvPr id="11" name="1 Título"/>
          <p:cNvSpPr txBox="1">
            <a:spLocks/>
          </p:cNvSpPr>
          <p:nvPr/>
        </p:nvSpPr>
        <p:spPr>
          <a:xfrm>
            <a:off x="251520" y="116632"/>
            <a:ext cx="8640960" cy="2016224"/>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AR" sz="3100" dirty="0" smtClean="0">
                <a:solidFill>
                  <a:srgbClr val="9BBB59">
                    <a:lumMod val="75000"/>
                  </a:srgbClr>
                </a:solidFill>
                <a:latin typeface="Calibri"/>
              </a:rPr>
              <a:t>Escuela de Formación Continua</a:t>
            </a:r>
            <a:br>
              <a:rPr lang="es-AR" sz="3100" dirty="0" smtClean="0">
                <a:solidFill>
                  <a:srgbClr val="9BBB59">
                    <a:lumMod val="75000"/>
                  </a:srgbClr>
                </a:solidFill>
                <a:latin typeface="Calibri"/>
              </a:rPr>
            </a:br>
            <a:r>
              <a:rPr lang="es-ES" sz="3100" dirty="0" smtClean="0">
                <a:solidFill>
                  <a:srgbClr val="9BBB59">
                    <a:lumMod val="75000"/>
                  </a:srgbClr>
                </a:solidFill>
                <a:latin typeface="Calibri"/>
              </a:rPr>
              <a:t>Licenciatura en Gestión Tecnológica</a:t>
            </a:r>
            <a:br>
              <a:rPr lang="es-ES" sz="3100" dirty="0" smtClean="0">
                <a:solidFill>
                  <a:srgbClr val="9BBB59">
                    <a:lumMod val="75000"/>
                  </a:srgbClr>
                </a:solidFill>
                <a:latin typeface="Calibri"/>
              </a:rPr>
            </a:br>
            <a:r>
              <a:rPr lang="es-AR" sz="3100" dirty="0" smtClean="0">
                <a:solidFill>
                  <a:srgbClr val="9BBB59">
                    <a:lumMod val="75000"/>
                  </a:srgbClr>
                </a:solidFill>
                <a:latin typeface="Calibri"/>
              </a:rPr>
              <a:t/>
            </a:r>
            <a:br>
              <a:rPr lang="es-AR" sz="3100" dirty="0" smtClean="0">
                <a:solidFill>
                  <a:srgbClr val="9BBB59">
                    <a:lumMod val="75000"/>
                  </a:srgbClr>
                </a:solidFill>
                <a:latin typeface="Calibri"/>
              </a:rPr>
            </a:br>
            <a:r>
              <a:rPr lang="es-AR" sz="4200" b="1" dirty="0" smtClean="0">
                <a:solidFill>
                  <a:prstClr val="black"/>
                </a:solidFill>
                <a:latin typeface="Calibri"/>
              </a:rPr>
              <a:t>Investigación Operativa</a:t>
            </a:r>
            <a:endParaRPr lang="es-ES" sz="4200" dirty="0">
              <a:solidFill>
                <a:prstClr val="black"/>
              </a:solidFill>
              <a:latin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4625"/>
            <a:ext cx="8229600" cy="1080120"/>
          </a:xfrm>
        </p:spPr>
        <p:txBody>
          <a:bodyPr/>
          <a:lstStyle/>
          <a:p>
            <a:r>
              <a:rPr lang="es-AR" dirty="0" smtClean="0"/>
              <a:t>Eventos </a:t>
            </a:r>
            <a:r>
              <a:rPr lang="es-AR" b="1" dirty="0"/>
              <a:t>discretos</a:t>
            </a:r>
            <a:r>
              <a:rPr lang="es-AR" dirty="0"/>
              <a:t> versus </a:t>
            </a:r>
            <a:r>
              <a:rPr lang="es-AR" b="1" dirty="0"/>
              <a:t>continuos</a:t>
            </a:r>
          </a:p>
        </p:txBody>
      </p:sp>
      <p:sp>
        <p:nvSpPr>
          <p:cNvPr id="3" name="2 Marcador de texto"/>
          <p:cNvSpPr>
            <a:spLocks noGrp="1"/>
          </p:cNvSpPr>
          <p:nvPr>
            <p:ph type="body" idx="1"/>
          </p:nvPr>
        </p:nvSpPr>
        <p:spPr>
          <a:xfrm>
            <a:off x="323528" y="1124744"/>
            <a:ext cx="8496944" cy="5616624"/>
          </a:xfrm>
        </p:spPr>
        <p:txBody>
          <a:bodyPr/>
          <a:lstStyle/>
          <a:p>
            <a:pPr marL="1588" indent="0">
              <a:buNone/>
            </a:pPr>
            <a:r>
              <a:rPr lang="es-ES" sz="2000" dirty="0"/>
              <a:t>Sistema continuo</a:t>
            </a:r>
          </a:p>
          <a:p>
            <a:pPr marL="458788" indent="-457200"/>
            <a:r>
              <a:rPr lang="es-MX" sz="2000" dirty="0"/>
              <a:t>Se caracteriza porque las variables de estado cambian de forma continúa.</a:t>
            </a:r>
          </a:p>
          <a:p>
            <a:pPr marL="458788" indent="-457200"/>
            <a:r>
              <a:rPr lang="es-ES" sz="2000" dirty="0"/>
              <a:t>Los cambios en el estado del sistema ocurren continuamente en el tiempo. </a:t>
            </a:r>
          </a:p>
          <a:p>
            <a:pPr marL="458788" indent="-457200"/>
            <a:r>
              <a:rPr lang="es-ES" sz="2000" dirty="0"/>
              <a:t>Por ejemplo, si el sistema de interés es un avión en vuelo y su estado se define como la posición actual, el estado cambia de manera continua en el tiempo.</a:t>
            </a:r>
          </a:p>
          <a:p>
            <a:pPr marL="458788" indent="-457200"/>
            <a:r>
              <a:rPr lang="es-AR" sz="2000" dirty="0"/>
              <a:t>Las </a:t>
            </a:r>
            <a:r>
              <a:rPr lang="es-ES" sz="2000" dirty="0"/>
              <a:t>simulaciones continuas suelen requerir ecuaciones diferenciales para describir la tasa de cambio de las variables de estado, por lo que el análisis tiende a ser complejo. </a:t>
            </a:r>
          </a:p>
          <a:p>
            <a:pPr marL="458788" indent="-457200"/>
            <a:r>
              <a:rPr lang="es-ES" sz="2000" dirty="0"/>
              <a:t>En ocasiones es posible aproximar los cambios continuos en el estado del sistema mediante cambios discretos, para usar una simulación de eventos discretos que aproxime el comportamiento de un sistema continuo, circunstancia que tiende a simplificar mucho el análisis.</a:t>
            </a:r>
            <a:endParaRPr lang="es-AR" sz="2000" dirty="0"/>
          </a:p>
        </p:txBody>
      </p:sp>
    </p:spTree>
    <p:extLst>
      <p:ext uri="{BB962C8B-B14F-4D97-AF65-F5344CB8AC3E}">
        <p14:creationId xmlns:p14="http://schemas.microsoft.com/office/powerpoint/2010/main" val="3772158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discretos</a:t>
            </a:r>
            <a:r>
              <a:rPr lang="es-AR" dirty="0"/>
              <a:t> versus </a:t>
            </a:r>
            <a:r>
              <a:rPr lang="es-AR" b="1" dirty="0"/>
              <a:t>continuos</a:t>
            </a:r>
            <a:endParaRPr lang="es-AR" dirty="0"/>
          </a:p>
        </p:txBody>
      </p:sp>
      <p:sp>
        <p:nvSpPr>
          <p:cNvPr id="4" name="Rectangle 3"/>
          <p:cNvSpPr txBox="1">
            <a:spLocks noChangeArrowheads="1"/>
          </p:cNvSpPr>
          <p:nvPr/>
        </p:nvSpPr>
        <p:spPr>
          <a:xfrm>
            <a:off x="323528" y="1408385"/>
            <a:ext cx="4168775" cy="5260975"/>
          </a:xfrm>
          <a:prstGeom prst="rect">
            <a:avLst/>
          </a:prstGeom>
          <a:ln/>
        </p:spPr>
        <p:txBody>
          <a:bodyPr/>
          <a:lstStyle/>
          <a:p>
            <a:pPr marL="0" marR="0" lvl="0" indent="0" algn="l" defTabSz="914400" rtl="0" eaLnBrk="1" fontAlgn="auto" latinLnBrk="0" hangingPunct="1">
              <a:lnSpc>
                <a:spcPct val="100000"/>
              </a:lnSpc>
              <a:spcBef>
                <a:spcPts val="450"/>
              </a:spcBef>
              <a:spcAft>
                <a:spcPts val="0"/>
              </a:spcAft>
              <a:buClrTx/>
              <a:buSzPct val="60000"/>
              <a:buFontTx/>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kumimoji="0" lang="es-ES" sz="2000" b="1" i="0" u="none" strike="noStrike" kern="1200" cap="none" spc="0" normalizeH="0" baseline="0" noProof="0" dirty="0" smtClean="0">
                <a:ln>
                  <a:noFill/>
                </a:ln>
                <a:solidFill>
                  <a:srgbClr val="333399"/>
                </a:solidFill>
                <a:effectLst/>
                <a:uLnTx/>
                <a:uFillTx/>
                <a:latin typeface="Arial" pitchFamily="34" charset="0"/>
                <a:cs typeface="Arial" pitchFamily="34" charset="0"/>
              </a:rPr>
              <a:t>Continuo</a:t>
            </a:r>
          </a:p>
          <a:p>
            <a:pPr marL="0" marR="0" lvl="0" indent="0" defTabSz="914400" rtl="0" eaLnBrk="1" fontAlgn="auto" latinLnBrk="0" hangingPunct="1">
              <a:lnSpc>
                <a:spcPct val="100000"/>
              </a:lnSpc>
              <a:spcBef>
                <a:spcPts val="450"/>
              </a:spcBef>
              <a:spcAft>
                <a:spcPts val="0"/>
              </a:spcAft>
              <a:buClrTx/>
              <a:buSzPct val="60000"/>
              <a:buFontTx/>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kumimoji="0" lang="es-ES" sz="2000" b="0" i="0" u="none" strike="noStrike" kern="1200" cap="none" spc="0" normalizeH="0" baseline="0" noProof="0" dirty="0" smtClean="0">
                <a:ln>
                  <a:noFill/>
                </a:ln>
                <a:solidFill>
                  <a:schemeClr val="tx1"/>
                </a:solidFill>
                <a:effectLst/>
                <a:uLnTx/>
                <a:uFillTx/>
                <a:latin typeface="Arial" pitchFamily="34" charset="0"/>
                <a:cs typeface="Arial" pitchFamily="34" charset="0"/>
              </a:rPr>
              <a:t>El estado de las variables cambia de forma continua a lo largo del tiempo.</a:t>
            </a:r>
            <a:endParaRPr kumimoji="0" lang="es-E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ts val="450"/>
              </a:spcBef>
              <a:spcAft>
                <a:spcPts val="0"/>
              </a:spcAft>
              <a:buClrTx/>
              <a:buSzPct val="60000"/>
              <a:buFontTx/>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endParaRPr kumimoji="0" lang="es-E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ts val="450"/>
              </a:spcBef>
              <a:spcAft>
                <a:spcPts val="0"/>
              </a:spcAft>
              <a:buClrTx/>
              <a:buSzPct val="60000"/>
              <a:buFontTx/>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kumimoji="0" lang="es-ES"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e = f (t)</a:t>
            </a:r>
          </a:p>
          <a:p>
            <a:pPr marL="0" marR="0" lvl="0" indent="0" algn="l" defTabSz="914400" rtl="0" eaLnBrk="1" fontAlgn="auto" latinLnBrk="0" hangingPunct="1">
              <a:lnSpc>
                <a:spcPct val="100000"/>
              </a:lnSpc>
              <a:spcBef>
                <a:spcPts val="450"/>
              </a:spcBef>
              <a:spcAft>
                <a:spcPts val="0"/>
              </a:spcAft>
              <a:buClrTx/>
              <a:buSzPct val="60000"/>
              <a:buFontTx/>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endParaRPr kumimoji="0" lang="es-E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ts val="450"/>
              </a:spcBef>
              <a:spcAft>
                <a:spcPts val="0"/>
              </a:spcAft>
              <a:buClrTx/>
              <a:buSzPct val="60000"/>
              <a:buFontTx/>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endParaRPr kumimoji="0" lang="es-E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ts val="450"/>
              </a:spcBef>
              <a:spcAft>
                <a:spcPts val="0"/>
              </a:spcAft>
              <a:buClrTx/>
              <a:buSzPct val="60000"/>
              <a:buFontTx/>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endParaRPr kumimoji="0" lang="es-E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ts val="450"/>
              </a:spcBef>
              <a:spcAft>
                <a:spcPts val="0"/>
              </a:spcAft>
              <a:buClrTx/>
              <a:buSzPct val="60000"/>
              <a:buFontTx/>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endParaRPr kumimoji="0" lang="es-E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ts val="450"/>
              </a:spcBef>
              <a:spcAft>
                <a:spcPts val="0"/>
              </a:spcAft>
              <a:buClrTx/>
              <a:buSzPct val="60000"/>
              <a:buFontTx/>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endParaRPr kumimoji="0" lang="es-ES" sz="20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0" marR="0" lvl="0" indent="0" defTabSz="914400" rtl="0" eaLnBrk="1" fontAlgn="auto" latinLnBrk="0" hangingPunct="1">
              <a:lnSpc>
                <a:spcPct val="100000"/>
              </a:lnSpc>
              <a:spcBef>
                <a:spcPts val="450"/>
              </a:spcBef>
              <a:spcAft>
                <a:spcPts val="0"/>
              </a:spcAft>
              <a:buClrTx/>
              <a:buSzPct val="60000"/>
              <a:buFontTx/>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kumimoji="0" lang="es-ES" sz="2000" b="0" i="0" u="none" strike="noStrike" kern="1200" cap="none" spc="0" normalizeH="0" baseline="0" noProof="0" dirty="0" smtClean="0">
                <a:ln>
                  <a:noFill/>
                </a:ln>
                <a:solidFill>
                  <a:schemeClr val="tx1"/>
                </a:solidFill>
                <a:effectLst/>
                <a:uLnTx/>
                <a:uFillTx/>
                <a:latin typeface="Arial" pitchFamily="34" charset="0"/>
                <a:cs typeface="Arial" pitchFamily="34" charset="0"/>
              </a:rPr>
              <a:t>Método analítico: emplea razonamiento de matemáticas deductivas para definir y resolver el sistema.</a:t>
            </a:r>
            <a:endParaRPr kumimoji="0" lang="es-ES" sz="20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pic>
        <p:nvPicPr>
          <p:cNvPr id="5" name="Picture 5"/>
          <p:cNvPicPr>
            <a:picLocks noChangeAspect="1" noChangeArrowheads="1"/>
          </p:cNvPicPr>
          <p:nvPr/>
        </p:nvPicPr>
        <p:blipFill>
          <a:blip r:embed="rId3" cstate="print"/>
          <a:srcRect/>
          <a:stretch>
            <a:fillRect/>
          </a:stretch>
        </p:blipFill>
        <p:spPr bwMode="auto">
          <a:xfrm>
            <a:off x="1296467" y="3501008"/>
            <a:ext cx="1907381" cy="1564410"/>
          </a:xfrm>
          <a:prstGeom prst="rect">
            <a:avLst/>
          </a:prstGeom>
          <a:noFill/>
          <a:ln w="9525">
            <a:noFill/>
            <a:round/>
            <a:headEnd/>
            <a:tailEnd/>
          </a:ln>
          <a:effectLst/>
        </p:spPr>
      </p:pic>
      <p:sp>
        <p:nvSpPr>
          <p:cNvPr id="6" name="Rectangle 1"/>
          <p:cNvSpPr>
            <a:spLocks noChangeArrowheads="1"/>
          </p:cNvSpPr>
          <p:nvPr/>
        </p:nvSpPr>
        <p:spPr bwMode="auto">
          <a:xfrm>
            <a:off x="4716016" y="1340768"/>
            <a:ext cx="4038600" cy="5040313"/>
          </a:xfrm>
          <a:prstGeom prst="rect">
            <a:avLst/>
          </a:prstGeom>
          <a:noFill/>
          <a:ln w="9525">
            <a:noFill/>
            <a:round/>
            <a:headEnd/>
            <a:tailEnd/>
          </a:ln>
          <a:effectLst/>
        </p:spPr>
        <p:txBody>
          <a:bodyPr lIns="90000" tIns="46800" rIns="90000" bIns="46800"/>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dirty="0">
                <a:solidFill>
                  <a:srgbClr val="333399"/>
                </a:solidFill>
                <a:latin typeface="Arial" pitchFamily="34" charset="0"/>
                <a:ea typeface="AR PL UMing HK" charset="0"/>
                <a:cs typeface="Arial" pitchFamily="34" charset="0"/>
              </a:rPr>
              <a:t>Discreto (*)</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dirty="0">
                <a:solidFill>
                  <a:srgbClr val="000000"/>
                </a:solidFill>
                <a:latin typeface="Arial" pitchFamily="34" charset="0"/>
                <a:ea typeface="AR PL UMing HK" charset="0"/>
                <a:cs typeface="Arial" pitchFamily="34" charset="0"/>
              </a:rPr>
              <a:t>El estado del sistema cambia en tiempos discretos del tiempo</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dirty="0">
              <a:solidFill>
                <a:srgbClr val="000000"/>
              </a:solidFill>
              <a:latin typeface="Times New Roman" pitchFamily="18" charset="0"/>
              <a:ea typeface="AR PL UMing HK" charset="0"/>
              <a:cs typeface="Times New Roman" pitchFamily="18" charset="0"/>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dirty="0">
                <a:solidFill>
                  <a:srgbClr val="000000"/>
                </a:solidFill>
                <a:latin typeface="Times New Roman" pitchFamily="18" charset="0"/>
                <a:ea typeface="AR PL UMing HK" charset="0"/>
                <a:cs typeface="Times New Roman" pitchFamily="18" charset="0"/>
              </a:rPr>
              <a:t>e = f(</a:t>
            </a:r>
            <a:r>
              <a:rPr lang="es-ES" sz="2000" dirty="0" err="1">
                <a:solidFill>
                  <a:srgbClr val="000000"/>
                </a:solidFill>
                <a:latin typeface="Times New Roman" pitchFamily="18" charset="0"/>
                <a:ea typeface="AR PL UMing HK" charset="0"/>
                <a:cs typeface="Times New Roman" pitchFamily="18" charset="0"/>
              </a:rPr>
              <a:t>nT</a:t>
            </a:r>
            <a:r>
              <a:rPr lang="es-ES" sz="2000" dirty="0">
                <a:solidFill>
                  <a:srgbClr val="000000"/>
                </a:solidFill>
                <a:latin typeface="Times New Roman" pitchFamily="18" charset="0"/>
                <a:ea typeface="AR PL UMing HK" charset="0"/>
                <a:cs typeface="Times New Roman" pitchFamily="18" charset="0"/>
              </a:rPr>
              <a:t>)</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dirty="0">
              <a:solidFill>
                <a:srgbClr val="000000"/>
              </a:solidFill>
              <a:latin typeface="Times New Roman" pitchFamily="18" charset="0"/>
              <a:ea typeface="AR PL UMing HK" charset="0"/>
              <a:cs typeface="Times New Roman" pitchFamily="18" charset="0"/>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dirty="0">
              <a:solidFill>
                <a:srgbClr val="000000"/>
              </a:solidFill>
              <a:latin typeface="Times New Roman" pitchFamily="18" charset="0"/>
              <a:ea typeface="AR PL UMing HK" charset="0"/>
              <a:cs typeface="Times New Roman" pitchFamily="18" charset="0"/>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dirty="0">
              <a:solidFill>
                <a:srgbClr val="000000"/>
              </a:solidFill>
              <a:latin typeface="Times New Roman" pitchFamily="18" charset="0"/>
              <a:ea typeface="AR PL UMing HK" charset="0"/>
              <a:cs typeface="Times New Roman" pitchFamily="18" charset="0"/>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dirty="0">
              <a:solidFill>
                <a:srgbClr val="000000"/>
              </a:solidFill>
              <a:latin typeface="Times New Roman" pitchFamily="18" charset="0"/>
              <a:ea typeface="AR PL UMing HK" charset="0"/>
              <a:cs typeface="Times New Roman" pitchFamily="18" charset="0"/>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dirty="0">
              <a:solidFill>
                <a:srgbClr val="000000"/>
              </a:solidFill>
              <a:latin typeface="Times New Roman" pitchFamily="18" charset="0"/>
              <a:ea typeface="AR PL UMing HK" charset="0"/>
              <a:cs typeface="Times New Roman" pitchFamily="18" charset="0"/>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dirty="0">
              <a:solidFill>
                <a:srgbClr val="000000"/>
              </a:solidFill>
              <a:latin typeface="Times New Roman" pitchFamily="18" charset="0"/>
              <a:ea typeface="AR PL UMing HK" charset="0"/>
              <a:cs typeface="Times New Roman" pitchFamily="18" charset="0"/>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dirty="0">
                <a:solidFill>
                  <a:srgbClr val="000000"/>
                </a:solidFill>
                <a:latin typeface="Arial" pitchFamily="34" charset="0"/>
                <a:ea typeface="AR PL UMing HK" charset="0"/>
                <a:cs typeface="Arial" pitchFamily="34" charset="0"/>
              </a:rPr>
              <a:t>Método numérico: utiliza procedimientos computacionales para resolver el modelo matemático.</a:t>
            </a:r>
          </a:p>
        </p:txBody>
      </p:sp>
      <p:pic>
        <p:nvPicPr>
          <p:cNvPr id="7" name="Picture 6"/>
          <p:cNvPicPr>
            <a:picLocks noChangeAspect="1" noChangeArrowheads="1"/>
          </p:cNvPicPr>
          <p:nvPr/>
        </p:nvPicPr>
        <p:blipFill>
          <a:blip r:embed="rId4" cstate="print"/>
          <a:srcRect/>
          <a:stretch>
            <a:fillRect/>
          </a:stretch>
        </p:blipFill>
        <p:spPr bwMode="auto">
          <a:xfrm>
            <a:off x="5508104" y="3284984"/>
            <a:ext cx="2125314" cy="1795978"/>
          </a:xfrm>
          <a:prstGeom prst="rect">
            <a:avLst/>
          </a:prstGeom>
          <a:noFill/>
          <a:ln w="9525">
            <a:noFill/>
            <a:round/>
            <a:headEnd/>
            <a:tailEnd/>
          </a:ln>
          <a:effectLst/>
        </p:spPr>
      </p:pic>
    </p:spTree>
    <p:extLst>
      <p:ext uri="{BB962C8B-B14F-4D97-AF65-F5344CB8AC3E}">
        <p14:creationId xmlns:p14="http://schemas.microsoft.com/office/powerpoint/2010/main" val="458757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l="16408" t="23625" r="40618" b="22176"/>
          <a:stretch>
            <a:fillRect/>
          </a:stretch>
        </p:blipFill>
        <p:spPr bwMode="auto">
          <a:xfrm>
            <a:off x="971600" y="836712"/>
            <a:ext cx="7132485" cy="5057580"/>
          </a:xfrm>
          <a:prstGeom prst="rect">
            <a:avLst/>
          </a:prstGeom>
          <a:noFill/>
          <a:ln w="9525">
            <a:noFill/>
            <a:miter lim="800000"/>
            <a:headEnd/>
            <a:tailEnd/>
          </a:ln>
        </p:spPr>
      </p:pic>
    </p:spTree>
    <p:extLst>
      <p:ext uri="{BB962C8B-B14F-4D97-AF65-F5344CB8AC3E}">
        <p14:creationId xmlns:p14="http://schemas.microsoft.com/office/powerpoint/2010/main" val="30273787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Estocástico vs Determinístico</a:t>
            </a:r>
            <a:endParaRPr lang="es-AR" dirty="0"/>
          </a:p>
        </p:txBody>
      </p:sp>
      <p:sp>
        <p:nvSpPr>
          <p:cNvPr id="4" name="Rectangle 3"/>
          <p:cNvSpPr txBox="1">
            <a:spLocks noChangeArrowheads="1"/>
          </p:cNvSpPr>
          <p:nvPr/>
        </p:nvSpPr>
        <p:spPr>
          <a:xfrm>
            <a:off x="251520" y="1484784"/>
            <a:ext cx="3960440" cy="4680520"/>
          </a:xfrm>
          <a:prstGeom prst="rect">
            <a:avLst/>
          </a:prstGeom>
          <a:ln/>
        </p:spPr>
        <p:txBody>
          <a:bodyPr/>
          <a:lstStyle/>
          <a:p>
            <a:pPr marL="0" marR="0" lvl="0" indent="0" algn="l" defTabSz="914400" rtl="0" eaLnBrk="1" fontAlgn="auto" latinLnBrk="0" hangingPunct="1">
              <a:lnSpc>
                <a:spcPct val="100000"/>
              </a:lnSpc>
              <a:spcBef>
                <a:spcPts val="450"/>
              </a:spcBef>
              <a:spcAft>
                <a:spcPts val="0"/>
              </a:spcAft>
              <a:buClrTx/>
              <a:buSzPct val="60000"/>
              <a:buFontTx/>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kumimoji="0" lang="es-ES" sz="2000" b="1" i="0" u="none" strike="noStrike" kern="1200" cap="none" spc="0" normalizeH="0" baseline="0" noProof="0" dirty="0" smtClean="0">
                <a:ln>
                  <a:noFill/>
                </a:ln>
                <a:solidFill>
                  <a:srgbClr val="333399"/>
                </a:solidFill>
                <a:effectLst/>
                <a:uLnTx/>
                <a:uFillTx/>
                <a:latin typeface="Arial" pitchFamily="34" charset="0"/>
                <a:cs typeface="Arial" pitchFamily="34" charset="0"/>
              </a:rPr>
              <a:t>Estocástico (*)</a:t>
            </a:r>
          </a:p>
          <a:p>
            <a:pPr marL="0" marR="0" lvl="0" indent="0" defTabSz="914400" rtl="0" eaLnBrk="1" fontAlgn="auto" latinLnBrk="0" hangingPunct="1">
              <a:lnSpc>
                <a:spcPct val="100000"/>
              </a:lnSpc>
              <a:spcBef>
                <a:spcPts val="450"/>
              </a:spcBef>
              <a:spcAft>
                <a:spcPts val="0"/>
              </a:spcAft>
              <a:buClrTx/>
              <a:buSzPct val="60000"/>
              <a:buFontTx/>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kumimoji="0" lang="es-ES" sz="2000" b="0" i="0" u="none" strike="noStrike" kern="1200" cap="none" spc="0" normalizeH="0" baseline="0" noProof="0" dirty="0" smtClean="0">
                <a:ln>
                  <a:noFill/>
                </a:ln>
                <a:solidFill>
                  <a:schemeClr val="tx1"/>
                </a:solidFill>
                <a:effectLst/>
                <a:uLnTx/>
                <a:uFillTx/>
                <a:latin typeface="Arial" pitchFamily="34" charset="0"/>
                <a:cs typeface="Arial" pitchFamily="34" charset="0"/>
              </a:rPr>
              <a:t>Si el estado de la variable en el siguiente instante de tiempo </a:t>
            </a:r>
            <a:r>
              <a:rPr kumimoji="0" lang="es-ES" sz="2000" b="0" i="0" u="sng" strike="noStrike" kern="1200" cap="none" spc="0" normalizeH="0" baseline="0" noProof="0" dirty="0" smtClean="0">
                <a:ln>
                  <a:noFill/>
                </a:ln>
                <a:solidFill>
                  <a:schemeClr val="tx1"/>
                </a:solidFill>
                <a:effectLst/>
                <a:uLnTx/>
                <a:uFillTx/>
                <a:latin typeface="Arial" pitchFamily="34" charset="0"/>
                <a:cs typeface="Arial" pitchFamily="34" charset="0"/>
              </a:rPr>
              <a:t>no se puede</a:t>
            </a:r>
            <a:r>
              <a:rPr kumimoji="0" lang="es-ES" sz="2000" b="0" i="0" u="none" strike="noStrike" kern="1200" cap="none" spc="0" normalizeH="0" baseline="0" noProof="0" dirty="0" smtClean="0">
                <a:ln>
                  <a:noFill/>
                </a:ln>
                <a:solidFill>
                  <a:schemeClr val="tx1"/>
                </a:solidFill>
                <a:effectLst/>
                <a:uLnTx/>
                <a:uFillTx/>
                <a:latin typeface="Arial" pitchFamily="34" charset="0"/>
                <a:cs typeface="Arial" pitchFamily="34" charset="0"/>
              </a:rPr>
              <a:t> determinar con los datos del momento actual.</a:t>
            </a:r>
            <a:endParaRPr kumimoji="0" lang="es-E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ts val="450"/>
              </a:spcBef>
              <a:spcAft>
                <a:spcPts val="0"/>
              </a:spcAft>
              <a:buClrTx/>
              <a:buSzPct val="60000"/>
              <a:buFontTx/>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endParaRPr kumimoji="0" lang="es-E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ts val="450"/>
              </a:spcBef>
              <a:spcAft>
                <a:spcPts val="0"/>
              </a:spcAft>
              <a:buClrTx/>
              <a:buSzPct val="60000"/>
              <a:buFontTx/>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endParaRPr kumimoji="0" lang="es-E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ts val="450"/>
              </a:spcBef>
              <a:spcAft>
                <a:spcPts val="0"/>
              </a:spcAft>
              <a:buClrTx/>
              <a:buSzPct val="60000"/>
              <a:buFontTx/>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endParaRPr kumimoji="0" lang="es-E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ts val="450"/>
              </a:spcBef>
              <a:spcAft>
                <a:spcPts val="0"/>
              </a:spcAft>
              <a:buClrTx/>
              <a:buSzPct val="60000"/>
              <a:buFontTx/>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endParaRPr kumimoji="0" lang="es-E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ts val="450"/>
              </a:spcBef>
              <a:spcAft>
                <a:spcPts val="0"/>
              </a:spcAft>
              <a:buClrTx/>
              <a:buSzPct val="60000"/>
              <a:buFontTx/>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endParaRPr kumimoji="0" lang="es-E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l" defTabSz="914400" rtl="0" eaLnBrk="1" fontAlgn="auto" latinLnBrk="0" hangingPunct="1">
              <a:lnSpc>
                <a:spcPct val="100000"/>
              </a:lnSpc>
              <a:spcBef>
                <a:spcPts val="450"/>
              </a:spcBef>
              <a:spcAft>
                <a:spcPts val="0"/>
              </a:spcAft>
              <a:buClrTx/>
              <a:buSzPct val="60000"/>
              <a:buFontTx/>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endParaRPr kumimoji="0" lang="es-E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defTabSz="914400" rtl="0" eaLnBrk="1" fontAlgn="auto" latinLnBrk="0" hangingPunct="1">
              <a:lnSpc>
                <a:spcPct val="100000"/>
              </a:lnSpc>
              <a:spcBef>
                <a:spcPts val="450"/>
              </a:spcBef>
              <a:spcAft>
                <a:spcPts val="0"/>
              </a:spcAft>
              <a:buClrTx/>
              <a:buSzPct val="60000"/>
              <a:buFontTx/>
              <a:buNone/>
              <a:tabLst>
                <a:tab pos="569913" algn="l"/>
                <a:tab pos="1484313" algn="l"/>
                <a:tab pos="2398713" algn="l"/>
                <a:tab pos="3313113" algn="l"/>
                <a:tab pos="4227513" algn="l"/>
                <a:tab pos="5141913" algn="l"/>
                <a:tab pos="6056313" algn="l"/>
                <a:tab pos="6970713" algn="l"/>
                <a:tab pos="7885113" algn="l"/>
                <a:tab pos="8799513" algn="l"/>
                <a:tab pos="9713913" algn="l"/>
              </a:tabLst>
              <a:defRPr/>
            </a:pPr>
            <a:r>
              <a:rPr kumimoji="0" lang="es-ES" sz="2000" b="0" i="0" u="none" strike="noStrike" kern="1200" cap="none" spc="0" normalizeH="0" baseline="0" noProof="0" dirty="0" smtClean="0">
                <a:ln>
                  <a:noFill/>
                </a:ln>
                <a:solidFill>
                  <a:schemeClr val="tx1"/>
                </a:solidFill>
                <a:effectLst/>
                <a:uLnTx/>
                <a:uFillTx/>
                <a:latin typeface="Arial" pitchFamily="34" charset="0"/>
                <a:cs typeface="Arial" pitchFamily="34" charset="0"/>
              </a:rPr>
              <a:t>Método analítico: usa probabilidades para determinar la curva de</a:t>
            </a:r>
            <a:r>
              <a:rPr kumimoji="0" lang="es-ES" sz="2000" b="0" i="0" u="none" strike="noStrike" kern="1200" cap="none" spc="0" normalizeH="0" noProof="0" dirty="0" smtClean="0">
                <a:ln>
                  <a:noFill/>
                </a:ln>
                <a:solidFill>
                  <a:schemeClr val="tx1"/>
                </a:solidFill>
                <a:effectLst/>
                <a:uLnTx/>
                <a:uFillTx/>
                <a:latin typeface="Arial" pitchFamily="34" charset="0"/>
                <a:cs typeface="Arial" pitchFamily="34" charset="0"/>
              </a:rPr>
              <a:t> </a:t>
            </a:r>
            <a:r>
              <a:rPr kumimoji="0" lang="es-ES" sz="2000" b="0" i="0" u="none" strike="noStrike" kern="1200" cap="none" spc="0" normalizeH="0" baseline="0" noProof="0" dirty="0" smtClean="0">
                <a:ln>
                  <a:noFill/>
                </a:ln>
                <a:solidFill>
                  <a:schemeClr val="tx1"/>
                </a:solidFill>
                <a:effectLst/>
                <a:uLnTx/>
                <a:uFillTx/>
                <a:latin typeface="Arial" pitchFamily="34" charset="0"/>
                <a:cs typeface="Arial" pitchFamily="34" charset="0"/>
              </a:rPr>
              <a:t>distribución de frecuencias.</a:t>
            </a:r>
            <a:endParaRPr kumimoji="0" lang="es-ES" sz="20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grpSp>
        <p:nvGrpSpPr>
          <p:cNvPr id="5" name="Group 4"/>
          <p:cNvGrpSpPr>
            <a:grpSpLocks/>
          </p:cNvGrpSpPr>
          <p:nvPr/>
        </p:nvGrpSpPr>
        <p:grpSpPr bwMode="auto">
          <a:xfrm>
            <a:off x="-129799" y="3467522"/>
            <a:ext cx="4485775" cy="1617662"/>
            <a:chOff x="227" y="1791"/>
            <a:chExt cx="2260" cy="1019"/>
          </a:xfrm>
        </p:grpSpPr>
        <p:sp>
          <p:nvSpPr>
            <p:cNvPr id="6" name="Rectangle 5"/>
            <p:cNvSpPr>
              <a:spLocks noChangeArrowheads="1"/>
            </p:cNvSpPr>
            <p:nvPr/>
          </p:nvSpPr>
          <p:spPr bwMode="auto">
            <a:xfrm>
              <a:off x="883" y="1791"/>
              <a:ext cx="983" cy="1019"/>
            </a:xfrm>
            <a:prstGeom prst="rect">
              <a:avLst/>
            </a:prstGeom>
            <a:solidFill>
              <a:srgbClr val="FFFFFF"/>
            </a:solidFill>
            <a:ln w="9360">
              <a:solidFill>
                <a:srgbClr val="000000"/>
              </a:solidFill>
              <a:miter lim="800000"/>
              <a:headEnd/>
              <a:tailEnd/>
            </a:ln>
            <a:effectLst/>
          </p:spPr>
          <p:txBody>
            <a:bodyPr wrap="none" lIns="90000" tIns="46800" rIns="90000" bIns="4680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400" dirty="0" err="1">
                  <a:solidFill>
                    <a:srgbClr val="000000"/>
                  </a:solidFill>
                  <a:latin typeface="Times New Roman" pitchFamily="18" charset="0"/>
                  <a:ea typeface="AR PL UMing HK" charset="0"/>
                  <a:cs typeface="Times New Roman" pitchFamily="18" charset="0"/>
                </a:rPr>
                <a:t>y</a:t>
              </a:r>
              <a:r>
                <a:rPr lang="es-ES" sz="2400" baseline="-25000" dirty="0" err="1">
                  <a:solidFill>
                    <a:srgbClr val="000000"/>
                  </a:solidFill>
                  <a:latin typeface="Times New Roman" pitchFamily="18" charset="0"/>
                  <a:ea typeface="AR PL UMing HK" charset="0"/>
                  <a:cs typeface="Times New Roman" pitchFamily="18" charset="0"/>
                </a:rPr>
                <a:t>j</a:t>
              </a:r>
              <a:r>
                <a:rPr lang="es-ES" sz="2400" dirty="0">
                  <a:solidFill>
                    <a:srgbClr val="000000"/>
                  </a:solidFill>
                  <a:latin typeface="Times New Roman" pitchFamily="18" charset="0"/>
                  <a:ea typeface="AR PL UMing HK" charset="0"/>
                  <a:cs typeface="Times New Roman" pitchFamily="18" charset="0"/>
                </a:rPr>
                <a:t> = </a:t>
              </a:r>
              <a:r>
                <a:rPr lang="es-ES" sz="2400" dirty="0" err="1">
                  <a:solidFill>
                    <a:srgbClr val="000000"/>
                  </a:solidFill>
                  <a:latin typeface="Times New Roman" pitchFamily="18" charset="0"/>
                  <a:ea typeface="AR PL UMing HK" charset="0"/>
                  <a:cs typeface="Times New Roman" pitchFamily="18" charset="0"/>
                </a:rPr>
                <a:t>f</a:t>
              </a:r>
              <a:r>
                <a:rPr lang="es-ES" sz="2400" baseline="-33000" dirty="0" err="1">
                  <a:solidFill>
                    <a:srgbClr val="000000"/>
                  </a:solidFill>
                  <a:latin typeface="Times New Roman" pitchFamily="18" charset="0"/>
                  <a:ea typeface="AR PL UMing HK" charset="0"/>
                  <a:cs typeface="Times New Roman" pitchFamily="18" charset="0"/>
                </a:rPr>
                <a:t>m</a:t>
              </a:r>
              <a:r>
                <a:rPr lang="es-ES" sz="2400" dirty="0">
                  <a:solidFill>
                    <a:srgbClr val="000000"/>
                  </a:solidFill>
                  <a:latin typeface="Times New Roman" pitchFamily="18" charset="0"/>
                  <a:ea typeface="AR PL UMing HK" charset="0"/>
                  <a:cs typeface="Times New Roman" pitchFamily="18" charset="0"/>
                </a:rPr>
                <a:t>(x</a:t>
              </a:r>
              <a:r>
                <a:rPr lang="es-ES" sz="2400" baseline="-25000" dirty="0">
                  <a:solidFill>
                    <a:srgbClr val="000000"/>
                  </a:solidFill>
                  <a:latin typeface="Times New Roman" pitchFamily="18" charset="0"/>
                  <a:ea typeface="AR PL UMing HK" charset="0"/>
                  <a:cs typeface="Times New Roman" pitchFamily="18" charset="0"/>
                </a:rPr>
                <a:t>i</a:t>
              </a:r>
              <a:r>
                <a:rPr lang="es-ES" sz="2400" dirty="0">
                  <a:solidFill>
                    <a:srgbClr val="000000"/>
                  </a:solidFill>
                  <a:latin typeface="Times New Roman" pitchFamily="18" charset="0"/>
                  <a:ea typeface="AR PL UMing HK" charset="0"/>
                  <a:cs typeface="Times New Roman" pitchFamily="18" charset="0"/>
                </a:rPr>
                <a:t>, </a:t>
              </a:r>
              <a:r>
                <a:rPr lang="es-ES" sz="2400" dirty="0" err="1">
                  <a:solidFill>
                    <a:srgbClr val="000000"/>
                  </a:solidFill>
                  <a:latin typeface="Times New Roman" pitchFamily="18" charset="0"/>
                  <a:ea typeface="AR PL UMing HK" charset="0"/>
                  <a:cs typeface="Times New Roman" pitchFamily="18" charset="0"/>
                </a:rPr>
                <a:t>l</a:t>
              </a:r>
              <a:r>
                <a:rPr lang="es-ES" sz="2400" baseline="-33000" dirty="0" err="1">
                  <a:solidFill>
                    <a:srgbClr val="000000"/>
                  </a:solidFill>
                  <a:latin typeface="Times New Roman" pitchFamily="18" charset="0"/>
                  <a:ea typeface="AR PL UMing HK" charset="0"/>
                  <a:cs typeface="Times New Roman" pitchFamily="18" charset="0"/>
                </a:rPr>
                <a:t>k</a:t>
              </a:r>
              <a:r>
                <a:rPr lang="es-ES" sz="2400" dirty="0">
                  <a:solidFill>
                    <a:srgbClr val="000000"/>
                  </a:solidFill>
                  <a:latin typeface="Times New Roman" pitchFamily="18" charset="0"/>
                  <a:ea typeface="AR PL UMing HK" charset="0"/>
                  <a:cs typeface="Times New Roman" pitchFamily="18"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1400" dirty="0" smtClean="0">
                <a:solidFill>
                  <a:srgbClr val="000000"/>
                </a:solidFill>
                <a:latin typeface="Times New Roman" pitchFamily="18" charset="0"/>
                <a:ea typeface="AR PL UMing HK" charset="0"/>
                <a:cs typeface="Times New Roman" pitchFamily="18"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dirty="0" smtClean="0">
                  <a:solidFill>
                    <a:srgbClr val="000000"/>
                  </a:solidFill>
                  <a:latin typeface="Times New Roman" pitchFamily="18" charset="0"/>
                  <a:ea typeface="AR PL UMing HK" charset="0"/>
                  <a:cs typeface="Times New Roman" pitchFamily="18" charset="0"/>
                </a:rPr>
                <a:t>(</a:t>
              </a:r>
              <a:r>
                <a:rPr lang="es-ES" sz="1400" dirty="0">
                  <a:solidFill>
                    <a:srgbClr val="000000"/>
                  </a:solidFill>
                  <a:latin typeface="Times New Roman" pitchFamily="18" charset="0"/>
                  <a:ea typeface="AR PL UMing HK" charset="0"/>
                  <a:cs typeface="Times New Roman" pitchFamily="18" charset="0"/>
                </a:rPr>
                <a:t>Existen</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dirty="0">
                  <a:solidFill>
                    <a:srgbClr val="000000"/>
                  </a:solidFill>
                  <a:latin typeface="Times New Roman" pitchFamily="18" charset="0"/>
                  <a:ea typeface="AR PL UMing HK" charset="0"/>
                  <a:cs typeface="Times New Roman" pitchFamily="18" charset="0"/>
                </a:rPr>
                <a:t>variables internas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dirty="0">
                  <a:solidFill>
                    <a:srgbClr val="000000"/>
                  </a:solidFill>
                  <a:latin typeface="Times New Roman" pitchFamily="18" charset="0"/>
                  <a:ea typeface="AR PL UMing HK" charset="0"/>
                  <a:cs typeface="Times New Roman" pitchFamily="18" charset="0"/>
                </a:rPr>
                <a:t>–como </a:t>
              </a:r>
              <a:r>
                <a:rPr lang="es-ES" sz="1400" dirty="0" err="1">
                  <a:solidFill>
                    <a:srgbClr val="000000"/>
                  </a:solidFill>
                  <a:latin typeface="Times New Roman" pitchFamily="18" charset="0"/>
                  <a:ea typeface="AR PL UMing HK" charset="0"/>
                  <a:cs typeface="Times New Roman" pitchFamily="18" charset="0"/>
                </a:rPr>
                <a:t>l</a:t>
              </a:r>
              <a:r>
                <a:rPr lang="es-ES" sz="1400" baseline="-33000" dirty="0" err="1">
                  <a:solidFill>
                    <a:srgbClr val="000000"/>
                  </a:solidFill>
                  <a:latin typeface="Times New Roman" pitchFamily="18" charset="0"/>
                  <a:ea typeface="AR PL UMing HK" charset="0"/>
                  <a:cs typeface="Times New Roman" pitchFamily="18" charset="0"/>
                </a:rPr>
                <a:t>k</a:t>
              </a:r>
              <a:r>
                <a:rPr lang="es-ES" sz="1400" dirty="0">
                  <a:solidFill>
                    <a:srgbClr val="000000"/>
                  </a:solidFill>
                  <a:latin typeface="Times New Roman" pitchFamily="18" charset="0"/>
                  <a:ea typeface="AR PL UMing HK" charset="0"/>
                  <a:cs typeface="Times New Roman" pitchFamily="18"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400" dirty="0">
                  <a:solidFill>
                    <a:srgbClr val="000000"/>
                  </a:solidFill>
                  <a:latin typeface="Times New Roman" pitchFamily="18" charset="0"/>
                  <a:ea typeface="AR PL UMing HK" charset="0"/>
                  <a:cs typeface="Times New Roman" pitchFamily="18" charset="0"/>
                </a:rPr>
                <a:t>aleatorias)</a:t>
              </a:r>
            </a:p>
          </p:txBody>
        </p:sp>
        <p:cxnSp>
          <p:nvCxnSpPr>
            <p:cNvPr id="7" name="AutoShape 6"/>
            <p:cNvCxnSpPr>
              <a:cxnSpLocks noChangeShapeType="1"/>
              <a:stCxn id="6" idx="3"/>
              <a:endCxn id="10" idx="1"/>
            </p:cNvCxnSpPr>
            <p:nvPr/>
          </p:nvCxnSpPr>
          <p:spPr bwMode="auto">
            <a:xfrm flipV="1">
              <a:off x="1866" y="2300"/>
              <a:ext cx="284" cy="1"/>
            </a:xfrm>
            <a:prstGeom prst="straightConnector1">
              <a:avLst/>
            </a:prstGeom>
            <a:noFill/>
            <a:ln w="38160">
              <a:solidFill>
                <a:srgbClr val="993300"/>
              </a:solidFill>
              <a:miter lim="800000"/>
              <a:headEnd/>
              <a:tailEnd type="triangle" w="med" len="med"/>
            </a:ln>
            <a:effectLst/>
          </p:spPr>
        </p:cxnSp>
        <p:cxnSp>
          <p:nvCxnSpPr>
            <p:cNvPr id="8" name="AutoShape 7"/>
            <p:cNvCxnSpPr>
              <a:cxnSpLocks noChangeShapeType="1"/>
              <a:stCxn id="9" idx="3"/>
              <a:endCxn id="6" idx="1"/>
            </p:cNvCxnSpPr>
            <p:nvPr/>
          </p:nvCxnSpPr>
          <p:spPr bwMode="auto">
            <a:xfrm>
              <a:off x="614" y="2300"/>
              <a:ext cx="269" cy="1"/>
            </a:xfrm>
            <a:prstGeom prst="straightConnector1">
              <a:avLst/>
            </a:prstGeom>
            <a:noFill/>
            <a:ln w="38160">
              <a:solidFill>
                <a:srgbClr val="993300"/>
              </a:solidFill>
              <a:miter lim="800000"/>
              <a:headEnd/>
              <a:tailEnd type="triangle" w="med" len="med"/>
            </a:ln>
            <a:effectLst/>
          </p:spPr>
        </p:cxnSp>
        <p:sp>
          <p:nvSpPr>
            <p:cNvPr id="9" name="Text Box 8"/>
            <p:cNvSpPr txBox="1">
              <a:spLocks noChangeArrowheads="1"/>
            </p:cNvSpPr>
            <p:nvPr/>
          </p:nvSpPr>
          <p:spPr bwMode="auto">
            <a:xfrm>
              <a:off x="227" y="2154"/>
              <a:ext cx="387" cy="292"/>
            </a:xfrm>
            <a:prstGeom prst="rect">
              <a:avLst/>
            </a:prstGeom>
            <a:noFill/>
            <a:ln w="9525">
              <a:noFill/>
              <a:round/>
              <a:headEnd/>
              <a:tailEnd/>
            </a:ln>
            <a:effectLst/>
          </p:spPr>
          <p:txBody>
            <a:bodyPr lIns="90000" tIns="46800" rIns="90000" bIns="46800">
              <a:spAutoFit/>
            </a:bodyPr>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400" dirty="0">
                  <a:solidFill>
                    <a:srgbClr val="000000"/>
                  </a:solidFill>
                  <a:latin typeface="Times New Roman" pitchFamily="18" charset="0"/>
                  <a:ea typeface="AR PL UMing HK" charset="0"/>
                  <a:cs typeface="Times New Roman" pitchFamily="18" charset="0"/>
                </a:rPr>
                <a:t>x</a:t>
              </a:r>
              <a:r>
                <a:rPr lang="es-ES" sz="2400" baseline="-25000" dirty="0">
                  <a:solidFill>
                    <a:srgbClr val="000000"/>
                  </a:solidFill>
                  <a:latin typeface="Times New Roman" pitchFamily="18" charset="0"/>
                  <a:ea typeface="AR PL UMing HK" charset="0"/>
                  <a:cs typeface="Times New Roman" pitchFamily="18" charset="0"/>
                </a:rPr>
                <a:t>i</a:t>
              </a:r>
            </a:p>
          </p:txBody>
        </p:sp>
        <p:sp>
          <p:nvSpPr>
            <p:cNvPr id="10" name="Text Box 9"/>
            <p:cNvSpPr txBox="1">
              <a:spLocks noChangeArrowheads="1"/>
            </p:cNvSpPr>
            <p:nvPr/>
          </p:nvSpPr>
          <p:spPr bwMode="auto">
            <a:xfrm>
              <a:off x="2150" y="2154"/>
              <a:ext cx="337" cy="292"/>
            </a:xfrm>
            <a:prstGeom prst="rect">
              <a:avLst/>
            </a:prstGeom>
            <a:noFill/>
            <a:ln w="9525">
              <a:noFill/>
              <a:round/>
              <a:headEnd/>
              <a:tailEnd/>
            </a:ln>
            <a:effectLst/>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400" dirty="0" err="1">
                  <a:solidFill>
                    <a:srgbClr val="000000"/>
                  </a:solidFill>
                  <a:latin typeface="Times New Roman" pitchFamily="18" charset="0"/>
                  <a:ea typeface="AR PL UMing HK" charset="0"/>
                  <a:cs typeface="Times New Roman" pitchFamily="18" charset="0"/>
                </a:rPr>
                <a:t>y</a:t>
              </a:r>
              <a:r>
                <a:rPr lang="es-ES" sz="2400" baseline="-25000" dirty="0" err="1">
                  <a:solidFill>
                    <a:srgbClr val="000000"/>
                  </a:solidFill>
                  <a:latin typeface="Times New Roman" pitchFamily="18" charset="0"/>
                  <a:ea typeface="AR PL UMing HK" charset="0"/>
                  <a:cs typeface="Times New Roman" pitchFamily="18" charset="0"/>
                </a:rPr>
                <a:t>j</a:t>
              </a:r>
              <a:endParaRPr lang="es-ES" sz="2400" baseline="-25000" dirty="0">
                <a:solidFill>
                  <a:srgbClr val="000000"/>
                </a:solidFill>
                <a:latin typeface="Times New Roman" pitchFamily="18" charset="0"/>
                <a:ea typeface="AR PL UMing HK" charset="0"/>
                <a:cs typeface="Times New Roman" pitchFamily="18" charset="0"/>
              </a:endParaRPr>
            </a:p>
          </p:txBody>
        </p:sp>
      </p:grpSp>
      <p:sp>
        <p:nvSpPr>
          <p:cNvPr id="11" name="Rectangle 1"/>
          <p:cNvSpPr>
            <a:spLocks noChangeArrowheads="1"/>
          </p:cNvSpPr>
          <p:nvPr/>
        </p:nvSpPr>
        <p:spPr bwMode="auto">
          <a:xfrm>
            <a:off x="4860032" y="1497375"/>
            <a:ext cx="4038600" cy="4523913"/>
          </a:xfrm>
          <a:prstGeom prst="rect">
            <a:avLst/>
          </a:prstGeom>
          <a:noFill/>
          <a:ln w="9525">
            <a:noFill/>
            <a:round/>
            <a:headEnd/>
            <a:tailEnd/>
          </a:ln>
          <a:effectLst/>
        </p:spPr>
        <p:txBody>
          <a:bodyPr lIns="90000" tIns="46800" rIns="90000" bIns="46800"/>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b="1" dirty="0">
                <a:solidFill>
                  <a:srgbClr val="333399"/>
                </a:solidFill>
                <a:latin typeface="Arial" pitchFamily="34" charset="0"/>
                <a:ea typeface="AR PL UMing HK" charset="0"/>
                <a:cs typeface="Arial" pitchFamily="34" charset="0"/>
              </a:rPr>
              <a:t>Determinístico</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dirty="0">
                <a:solidFill>
                  <a:srgbClr val="000000"/>
                </a:solidFill>
                <a:latin typeface="Arial" pitchFamily="34" charset="0"/>
                <a:ea typeface="AR PL UMing HK" charset="0"/>
                <a:cs typeface="Arial" pitchFamily="34" charset="0"/>
              </a:rPr>
              <a:t>Si el estado de la variable en el siguiente instante de tiempo se puede determinar con los datos del estado </a:t>
            </a:r>
            <a:r>
              <a:rPr lang="es-ES" sz="2000" dirty="0" smtClean="0">
                <a:solidFill>
                  <a:srgbClr val="000000"/>
                </a:solidFill>
                <a:latin typeface="Arial" pitchFamily="34" charset="0"/>
                <a:ea typeface="AR PL UMing HK" charset="0"/>
                <a:cs typeface="Arial" pitchFamily="34" charset="0"/>
              </a:rPr>
              <a:t>actual.</a:t>
            </a:r>
            <a:endParaRPr lang="es-ES" sz="2000" dirty="0">
              <a:solidFill>
                <a:srgbClr val="000000"/>
              </a:solidFill>
              <a:latin typeface="Times New Roman" pitchFamily="18" charset="0"/>
              <a:ea typeface="AR PL UMing HK" charset="0"/>
              <a:cs typeface="Times New Roman" pitchFamily="18" charset="0"/>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dirty="0">
              <a:solidFill>
                <a:srgbClr val="000000"/>
              </a:solidFill>
              <a:latin typeface="Times New Roman" pitchFamily="18" charset="0"/>
              <a:ea typeface="AR PL UMing HK" charset="0"/>
              <a:cs typeface="Times New Roman" pitchFamily="18" charset="0"/>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dirty="0">
              <a:solidFill>
                <a:srgbClr val="000000"/>
              </a:solidFill>
              <a:latin typeface="Times New Roman" pitchFamily="18" charset="0"/>
              <a:ea typeface="AR PL UMing HK" charset="0"/>
              <a:cs typeface="Times New Roman" pitchFamily="18" charset="0"/>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dirty="0">
              <a:solidFill>
                <a:srgbClr val="000000"/>
              </a:solidFill>
              <a:latin typeface="Times New Roman" pitchFamily="18" charset="0"/>
              <a:ea typeface="AR PL UMing HK" charset="0"/>
              <a:cs typeface="Times New Roman" pitchFamily="18" charset="0"/>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dirty="0">
              <a:solidFill>
                <a:srgbClr val="000000"/>
              </a:solidFill>
              <a:latin typeface="Times New Roman" pitchFamily="18" charset="0"/>
              <a:ea typeface="AR PL UMing HK" charset="0"/>
              <a:cs typeface="Times New Roman" pitchFamily="18" charset="0"/>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dirty="0">
              <a:solidFill>
                <a:srgbClr val="000000"/>
              </a:solidFill>
              <a:latin typeface="Times New Roman" pitchFamily="18" charset="0"/>
              <a:ea typeface="AR PL UMing HK" charset="0"/>
              <a:cs typeface="Times New Roman" pitchFamily="18" charset="0"/>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s-ES" sz="2000" dirty="0" smtClean="0">
              <a:solidFill>
                <a:srgbClr val="000000"/>
              </a:solidFill>
              <a:latin typeface="Times New Roman" pitchFamily="18" charset="0"/>
              <a:ea typeface="AR PL UMing HK" charset="0"/>
              <a:cs typeface="Times New Roman" pitchFamily="18" charset="0"/>
            </a:endParaRP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000" dirty="0" smtClean="0">
                <a:solidFill>
                  <a:srgbClr val="000000"/>
                </a:solidFill>
                <a:latin typeface="Arial" pitchFamily="34" charset="0"/>
                <a:ea typeface="AR PL UMing HK" charset="0"/>
                <a:cs typeface="Arial" pitchFamily="34" charset="0"/>
              </a:rPr>
              <a:t>Método </a:t>
            </a:r>
            <a:r>
              <a:rPr lang="es-ES" sz="2000" dirty="0">
                <a:solidFill>
                  <a:srgbClr val="000000"/>
                </a:solidFill>
                <a:latin typeface="Arial" pitchFamily="34" charset="0"/>
                <a:ea typeface="AR PL UMing HK" charset="0"/>
                <a:cs typeface="Arial" pitchFamily="34" charset="0"/>
              </a:rPr>
              <a:t>numérico: algún método de resolución </a:t>
            </a:r>
            <a:r>
              <a:rPr lang="es-ES" sz="2000" dirty="0" smtClean="0">
                <a:solidFill>
                  <a:srgbClr val="000000"/>
                </a:solidFill>
                <a:latin typeface="Arial" pitchFamily="34" charset="0"/>
                <a:ea typeface="AR PL UMing HK" charset="0"/>
                <a:cs typeface="Arial" pitchFamily="34" charset="0"/>
              </a:rPr>
              <a:t>analítica.</a:t>
            </a:r>
            <a:endParaRPr lang="es-ES" sz="2000" dirty="0">
              <a:solidFill>
                <a:srgbClr val="000000"/>
              </a:solidFill>
              <a:latin typeface="Arial" pitchFamily="34" charset="0"/>
              <a:ea typeface="AR PL UMing HK" charset="0"/>
              <a:cs typeface="Arial" pitchFamily="34" charset="0"/>
            </a:endParaRPr>
          </a:p>
        </p:txBody>
      </p:sp>
      <p:sp>
        <p:nvSpPr>
          <p:cNvPr id="12" name="Text Box 13"/>
          <p:cNvSpPr txBox="1">
            <a:spLocks noChangeArrowheads="1"/>
          </p:cNvSpPr>
          <p:nvPr/>
        </p:nvSpPr>
        <p:spPr bwMode="auto">
          <a:xfrm>
            <a:off x="5130478" y="4041403"/>
            <a:ext cx="452437" cy="463846"/>
          </a:xfrm>
          <a:prstGeom prst="rect">
            <a:avLst/>
          </a:prstGeom>
          <a:noFill/>
          <a:ln w="9525">
            <a:noFill/>
            <a:round/>
            <a:headEnd/>
            <a:tailEnd/>
          </a:ln>
          <a:effectLst/>
        </p:spPr>
        <p:txBody>
          <a:bodyPr lIns="90000" tIns="46800" rIns="90000" bIns="46800">
            <a:spAutoFit/>
          </a:bodyPr>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400" dirty="0">
                <a:solidFill>
                  <a:srgbClr val="000000"/>
                </a:solidFill>
                <a:latin typeface="Times New Roman" pitchFamily="18" charset="0"/>
                <a:ea typeface="AR PL UMing HK" charset="0"/>
                <a:cs typeface="Times New Roman" pitchFamily="18" charset="0"/>
              </a:rPr>
              <a:t>x</a:t>
            </a:r>
            <a:r>
              <a:rPr lang="es-ES" sz="2400" baseline="-25000" dirty="0">
                <a:solidFill>
                  <a:srgbClr val="000000"/>
                </a:solidFill>
                <a:latin typeface="Times New Roman" pitchFamily="18" charset="0"/>
                <a:ea typeface="AR PL UMing HK" charset="0"/>
                <a:cs typeface="Times New Roman" pitchFamily="18" charset="0"/>
              </a:rPr>
              <a:t>i</a:t>
            </a:r>
          </a:p>
        </p:txBody>
      </p:sp>
      <p:cxnSp>
        <p:nvCxnSpPr>
          <p:cNvPr id="13" name="AutoShape 12"/>
          <p:cNvCxnSpPr>
            <a:cxnSpLocks noChangeShapeType="1"/>
          </p:cNvCxnSpPr>
          <p:nvPr/>
        </p:nvCxnSpPr>
        <p:spPr bwMode="auto">
          <a:xfrm>
            <a:off x="5582915" y="4273326"/>
            <a:ext cx="312737" cy="1936"/>
          </a:xfrm>
          <a:prstGeom prst="straightConnector1">
            <a:avLst/>
          </a:prstGeom>
          <a:noFill/>
          <a:ln w="38160">
            <a:solidFill>
              <a:srgbClr val="993300"/>
            </a:solidFill>
            <a:miter lim="800000"/>
            <a:headEnd/>
            <a:tailEnd type="triangle" w="med" len="med"/>
          </a:ln>
          <a:effectLst/>
        </p:spPr>
      </p:cxnSp>
      <p:sp>
        <p:nvSpPr>
          <p:cNvPr id="14" name="Rectangle 10"/>
          <p:cNvSpPr>
            <a:spLocks noChangeArrowheads="1"/>
          </p:cNvSpPr>
          <p:nvPr/>
        </p:nvSpPr>
        <p:spPr bwMode="auto">
          <a:xfrm>
            <a:off x="5895652" y="3645024"/>
            <a:ext cx="1340643" cy="1260475"/>
          </a:xfrm>
          <a:prstGeom prst="rect">
            <a:avLst/>
          </a:prstGeom>
          <a:solidFill>
            <a:srgbClr val="FFFFFF"/>
          </a:solidFill>
          <a:ln w="9360">
            <a:solidFill>
              <a:srgbClr val="000000"/>
            </a:solidFill>
            <a:miter lim="800000"/>
            <a:headEnd/>
            <a:tailEnd/>
          </a:ln>
          <a:effectLst/>
        </p:spPr>
        <p:txBody>
          <a:bodyPr wrap="none" lIns="90000" tIns="46800" rIns="90000" bIns="4680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400" dirty="0" err="1">
                <a:solidFill>
                  <a:srgbClr val="000000"/>
                </a:solidFill>
                <a:latin typeface="Times New Roman" pitchFamily="18" charset="0"/>
                <a:ea typeface="AR PL UMing HK" charset="0"/>
                <a:cs typeface="Times New Roman" pitchFamily="18" charset="0"/>
              </a:rPr>
              <a:t>y</a:t>
            </a:r>
            <a:r>
              <a:rPr lang="es-ES" sz="2400" baseline="-25000" dirty="0" err="1">
                <a:solidFill>
                  <a:srgbClr val="000000"/>
                </a:solidFill>
                <a:latin typeface="Times New Roman" pitchFamily="18" charset="0"/>
                <a:ea typeface="AR PL UMing HK" charset="0"/>
                <a:cs typeface="Times New Roman" pitchFamily="18" charset="0"/>
              </a:rPr>
              <a:t>j</a:t>
            </a:r>
            <a:r>
              <a:rPr lang="es-ES" sz="2400" dirty="0">
                <a:solidFill>
                  <a:srgbClr val="000000"/>
                </a:solidFill>
                <a:latin typeface="Times New Roman" pitchFamily="18" charset="0"/>
                <a:ea typeface="AR PL UMing HK" charset="0"/>
                <a:cs typeface="Times New Roman" pitchFamily="18" charset="0"/>
              </a:rPr>
              <a:t> = </a:t>
            </a:r>
            <a:r>
              <a:rPr lang="es-ES" sz="2400" dirty="0" err="1">
                <a:solidFill>
                  <a:srgbClr val="000000"/>
                </a:solidFill>
                <a:latin typeface="Times New Roman" pitchFamily="18" charset="0"/>
                <a:ea typeface="AR PL UMing HK" charset="0"/>
                <a:cs typeface="Times New Roman" pitchFamily="18" charset="0"/>
              </a:rPr>
              <a:t>f</a:t>
            </a:r>
            <a:r>
              <a:rPr lang="es-ES" sz="2400" baseline="-33000" dirty="0" err="1">
                <a:solidFill>
                  <a:srgbClr val="000000"/>
                </a:solidFill>
                <a:latin typeface="Times New Roman" pitchFamily="18" charset="0"/>
                <a:ea typeface="AR PL UMing HK" charset="0"/>
                <a:cs typeface="Times New Roman" pitchFamily="18" charset="0"/>
              </a:rPr>
              <a:t>m</a:t>
            </a:r>
            <a:r>
              <a:rPr lang="es-ES" sz="2400" dirty="0">
                <a:solidFill>
                  <a:srgbClr val="000000"/>
                </a:solidFill>
                <a:latin typeface="Times New Roman" pitchFamily="18" charset="0"/>
                <a:ea typeface="AR PL UMing HK" charset="0"/>
                <a:cs typeface="Times New Roman" pitchFamily="18" charset="0"/>
              </a:rPr>
              <a:t>(x</a:t>
            </a:r>
            <a:r>
              <a:rPr lang="es-ES" sz="2400" baseline="-25000" dirty="0">
                <a:solidFill>
                  <a:srgbClr val="000000"/>
                </a:solidFill>
                <a:latin typeface="Times New Roman" pitchFamily="18" charset="0"/>
                <a:ea typeface="AR PL UMing HK" charset="0"/>
                <a:cs typeface="Times New Roman" pitchFamily="18" charset="0"/>
              </a:rPr>
              <a:t>i</a:t>
            </a:r>
            <a:r>
              <a:rPr lang="es-ES" sz="2400" dirty="0">
                <a:solidFill>
                  <a:srgbClr val="000000"/>
                </a:solidFill>
                <a:latin typeface="Times New Roman" pitchFamily="18" charset="0"/>
                <a:ea typeface="AR PL UMing HK" charset="0"/>
                <a:cs typeface="Times New Roman" pitchFamily="18" charset="0"/>
              </a:rPr>
              <a:t>)</a:t>
            </a:r>
          </a:p>
        </p:txBody>
      </p:sp>
      <p:cxnSp>
        <p:nvCxnSpPr>
          <p:cNvPr id="15" name="AutoShape 11"/>
          <p:cNvCxnSpPr>
            <a:cxnSpLocks noChangeShapeType="1"/>
          </p:cNvCxnSpPr>
          <p:nvPr/>
        </p:nvCxnSpPr>
        <p:spPr bwMode="auto">
          <a:xfrm flipV="1">
            <a:off x="7236295" y="4273326"/>
            <a:ext cx="398389" cy="1936"/>
          </a:xfrm>
          <a:prstGeom prst="straightConnector1">
            <a:avLst/>
          </a:prstGeom>
          <a:noFill/>
          <a:ln w="38160">
            <a:solidFill>
              <a:srgbClr val="993300"/>
            </a:solidFill>
            <a:miter lim="800000"/>
            <a:headEnd/>
            <a:tailEnd type="triangle" w="med" len="med"/>
          </a:ln>
          <a:effectLst/>
        </p:spPr>
      </p:cxnSp>
      <p:sp>
        <p:nvSpPr>
          <p:cNvPr id="16" name="Text Box 14"/>
          <p:cNvSpPr txBox="1">
            <a:spLocks noChangeArrowheads="1"/>
          </p:cNvSpPr>
          <p:nvPr/>
        </p:nvSpPr>
        <p:spPr bwMode="auto">
          <a:xfrm>
            <a:off x="7634684" y="4041403"/>
            <a:ext cx="393700" cy="463846"/>
          </a:xfrm>
          <a:prstGeom prst="rect">
            <a:avLst/>
          </a:prstGeom>
          <a:noFill/>
          <a:ln w="9525">
            <a:noFill/>
            <a:round/>
            <a:headEnd/>
            <a:tailEnd/>
          </a:ln>
          <a:effectLst/>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2400" dirty="0" err="1">
                <a:solidFill>
                  <a:srgbClr val="000000"/>
                </a:solidFill>
                <a:latin typeface="Times New Roman" pitchFamily="18" charset="0"/>
                <a:ea typeface="AR PL UMing HK" charset="0"/>
                <a:cs typeface="Times New Roman" pitchFamily="18" charset="0"/>
              </a:rPr>
              <a:t>y</a:t>
            </a:r>
            <a:r>
              <a:rPr lang="es-ES" sz="2400" baseline="-25000" dirty="0" err="1">
                <a:solidFill>
                  <a:srgbClr val="000000"/>
                </a:solidFill>
                <a:latin typeface="Times New Roman" pitchFamily="18" charset="0"/>
                <a:ea typeface="AR PL UMing HK" charset="0"/>
                <a:cs typeface="Times New Roman" pitchFamily="18" charset="0"/>
              </a:rPr>
              <a:t>j</a:t>
            </a:r>
            <a:endParaRPr lang="es-ES" sz="2400" baseline="-25000" dirty="0">
              <a:solidFill>
                <a:srgbClr val="000000"/>
              </a:solidFill>
              <a:latin typeface="Times New Roman" pitchFamily="18" charset="0"/>
              <a:ea typeface="AR PL UMing HK" charset="0"/>
              <a:cs typeface="Times New Roman" pitchFamily="18" charset="0"/>
            </a:endParaRPr>
          </a:p>
        </p:txBody>
      </p:sp>
    </p:spTree>
    <p:extLst>
      <p:ext uri="{BB962C8B-B14F-4D97-AF65-F5344CB8AC3E}">
        <p14:creationId xmlns:p14="http://schemas.microsoft.com/office/powerpoint/2010/main" val="3851447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Glosario</a:t>
            </a:r>
            <a:endParaRPr lang="es-AR" dirty="0"/>
          </a:p>
        </p:txBody>
      </p:sp>
      <p:sp>
        <p:nvSpPr>
          <p:cNvPr id="5" name="4 CuadroTexto"/>
          <p:cNvSpPr txBox="1"/>
          <p:nvPr/>
        </p:nvSpPr>
        <p:spPr>
          <a:xfrm>
            <a:off x="179512" y="1124744"/>
            <a:ext cx="8677472" cy="5632311"/>
          </a:xfrm>
          <a:prstGeom prst="rect">
            <a:avLst/>
          </a:prstGeom>
          <a:noFill/>
        </p:spPr>
        <p:txBody>
          <a:bodyPr wrap="square" rtlCol="0">
            <a:spAutoFit/>
          </a:bodyPr>
          <a:lstStyle/>
          <a:p>
            <a:pPr algn="just"/>
            <a:r>
              <a:rPr lang="es-MX" sz="1800" b="1" dirty="0" smtClean="0">
                <a:latin typeface="Arial" pitchFamily="34" charset="0"/>
                <a:cs typeface="Arial" pitchFamily="34" charset="0"/>
              </a:rPr>
              <a:t>Entidades: </a:t>
            </a:r>
            <a:r>
              <a:rPr lang="es-MX" sz="1800" dirty="0" smtClean="0">
                <a:latin typeface="Arial" pitchFamily="34" charset="0"/>
                <a:cs typeface="Arial" pitchFamily="34" charset="0"/>
              </a:rPr>
              <a:t>Son los objetos que fluyen a través del sistema, podrían ser: clientes, productos, cajas, camiones y pallets entre otros.</a:t>
            </a:r>
          </a:p>
          <a:p>
            <a:pPr algn="just"/>
            <a:endParaRPr lang="es-MX" sz="1800" b="1" dirty="0" smtClean="0">
              <a:latin typeface="Arial" pitchFamily="34" charset="0"/>
              <a:cs typeface="Arial" pitchFamily="34" charset="0"/>
            </a:endParaRPr>
          </a:p>
          <a:p>
            <a:pPr algn="just"/>
            <a:r>
              <a:rPr lang="es-MX" sz="1800" b="1" dirty="0" smtClean="0">
                <a:latin typeface="Arial" pitchFamily="34" charset="0"/>
                <a:cs typeface="Arial" pitchFamily="34" charset="0"/>
              </a:rPr>
              <a:t>Atributos: </a:t>
            </a:r>
            <a:r>
              <a:rPr lang="es-MX" sz="1800" dirty="0" smtClean="0">
                <a:latin typeface="Arial" pitchFamily="34" charset="0"/>
                <a:cs typeface="Arial" pitchFamily="34" charset="0"/>
              </a:rPr>
              <a:t>Son las diferentes características que definen a las entidades, por ejemplo tipo, edad, género, peso, volumen, tiempo de inicio de un proceso.</a:t>
            </a:r>
          </a:p>
          <a:p>
            <a:pPr algn="just"/>
            <a:endParaRPr lang="es-MX" sz="1800" dirty="0" smtClean="0">
              <a:latin typeface="Arial" pitchFamily="34" charset="0"/>
              <a:cs typeface="Arial" pitchFamily="34" charset="0"/>
            </a:endParaRPr>
          </a:p>
          <a:p>
            <a:pPr algn="just"/>
            <a:r>
              <a:rPr lang="es-MX" sz="1800" b="1" dirty="0" smtClean="0">
                <a:latin typeface="Arial" pitchFamily="34" charset="0"/>
                <a:cs typeface="Arial" pitchFamily="34" charset="0"/>
              </a:rPr>
              <a:t>Variables: </a:t>
            </a:r>
            <a:r>
              <a:rPr lang="es-MX" sz="1800" dirty="0" smtClean="0">
                <a:latin typeface="Arial" pitchFamily="34" charset="0"/>
                <a:cs typeface="Arial" pitchFamily="34" charset="0"/>
              </a:rPr>
              <a:t>Una variable es un fragmento de información que refleja alguna característica del sistema, independientemente de las entidades que se muevan por el modelo.</a:t>
            </a:r>
          </a:p>
          <a:p>
            <a:pPr algn="just"/>
            <a:endParaRPr lang="es-MX" sz="1800" dirty="0">
              <a:latin typeface="Arial" pitchFamily="34" charset="0"/>
              <a:cs typeface="Arial" pitchFamily="34" charset="0"/>
            </a:endParaRPr>
          </a:p>
          <a:p>
            <a:pPr algn="just"/>
            <a:r>
              <a:rPr lang="es-MX" sz="1800" b="1" dirty="0">
                <a:latin typeface="Arial" pitchFamily="34" charset="0"/>
                <a:cs typeface="Arial" pitchFamily="34" charset="0"/>
              </a:rPr>
              <a:t>Recursos: </a:t>
            </a:r>
            <a:r>
              <a:rPr lang="es-MX" sz="1800" dirty="0">
                <a:latin typeface="Arial" pitchFamily="34" charset="0"/>
                <a:cs typeface="Arial" pitchFamily="34" charset="0"/>
              </a:rPr>
              <a:t>Las entidades compiten por ser servidas por recursos que representan cosas como personal, equipo, espacio en un almacén de tamaño limitado, etc. </a:t>
            </a:r>
          </a:p>
          <a:p>
            <a:pPr algn="just"/>
            <a:endParaRPr lang="es-MX" sz="1800" dirty="0">
              <a:latin typeface="Arial" pitchFamily="34" charset="0"/>
              <a:cs typeface="Arial" pitchFamily="34" charset="0"/>
            </a:endParaRPr>
          </a:p>
          <a:p>
            <a:pPr algn="just"/>
            <a:r>
              <a:rPr lang="es-MX" sz="1800" b="1" dirty="0">
                <a:latin typeface="Arial" pitchFamily="34" charset="0"/>
                <a:cs typeface="Arial" pitchFamily="34" charset="0"/>
              </a:rPr>
              <a:t>Colas:</a:t>
            </a:r>
            <a:r>
              <a:rPr lang="es-MX" sz="1800" dirty="0">
                <a:latin typeface="Arial" pitchFamily="34" charset="0"/>
                <a:cs typeface="Arial" pitchFamily="34" charset="0"/>
              </a:rPr>
              <a:t> Cuando una entidad no puede continuar su movimiento a través del modelo, a menudo porque necesita un recurso que está ocupado, necesita un espacio donde esperar que le recurso quede libre, ésta es la función de las colas. </a:t>
            </a:r>
            <a:endParaRPr lang="es-MX" sz="1800" dirty="0" smtClean="0">
              <a:latin typeface="Arial" pitchFamily="34" charset="0"/>
              <a:cs typeface="Arial" pitchFamily="34" charset="0"/>
            </a:endParaRPr>
          </a:p>
          <a:p>
            <a:pPr algn="just"/>
            <a:endParaRPr lang="es-MX" sz="1800" b="1" dirty="0" smtClean="0">
              <a:latin typeface="Arial" pitchFamily="34" charset="0"/>
              <a:cs typeface="Arial" pitchFamily="34" charset="0"/>
            </a:endParaRPr>
          </a:p>
          <a:p>
            <a:pPr algn="just"/>
            <a:r>
              <a:rPr lang="es-MX" sz="1800" b="1" dirty="0" smtClean="0">
                <a:latin typeface="Arial" pitchFamily="34" charset="0"/>
                <a:cs typeface="Arial" pitchFamily="34" charset="0"/>
              </a:rPr>
              <a:t>Eventos</a:t>
            </a:r>
            <a:r>
              <a:rPr lang="es-MX" sz="1800" b="1" dirty="0">
                <a:latin typeface="Arial" pitchFamily="34" charset="0"/>
                <a:cs typeface="Arial" pitchFamily="34" charset="0"/>
              </a:rPr>
              <a:t>: </a:t>
            </a:r>
            <a:r>
              <a:rPr lang="es-MX" sz="1800" dirty="0">
                <a:latin typeface="Arial" pitchFamily="34" charset="0"/>
                <a:cs typeface="Arial" pitchFamily="34" charset="0"/>
              </a:rPr>
              <a:t>Un evento es algo que sucede en un instante determinado de tiempo en la simulación, que podría hacer cambiar los atributos, variables, o acumuladores de estadísticas</a:t>
            </a:r>
            <a:r>
              <a:rPr lang="es-MX" sz="1600" dirty="0">
                <a:latin typeface="Times New Roman" pitchFamily="18" charset="0"/>
                <a:cs typeface="Times New Roman" pitchFamily="18" charset="0"/>
              </a:rPr>
              <a:t>. </a:t>
            </a:r>
            <a:endParaRPr lang="es-MX"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089704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 1 : Juego Lanzamiento Moneda</a:t>
            </a:r>
            <a:endParaRPr lang="es-AR" dirty="0"/>
          </a:p>
        </p:txBody>
      </p:sp>
      <p:sp>
        <p:nvSpPr>
          <p:cNvPr id="4" name="3 Marcador de texto"/>
          <p:cNvSpPr>
            <a:spLocks noGrp="1"/>
          </p:cNvSpPr>
          <p:nvPr>
            <p:ph type="body" idx="1"/>
          </p:nvPr>
        </p:nvSpPr>
        <p:spPr>
          <a:xfrm>
            <a:off x="683568" y="1417637"/>
            <a:ext cx="7139136" cy="3273227"/>
          </a:xfrm>
        </p:spPr>
        <p:txBody>
          <a:bodyPr/>
          <a:lstStyle/>
          <a:p>
            <a:r>
              <a:rPr lang="es-AR" sz="2800" dirty="0" smtClean="0"/>
              <a:t> Se lanza una moneda en reiteradas ocasiones hasta que la diferencia entre “cara”/“cruz” obtenidos sea tres.</a:t>
            </a:r>
          </a:p>
          <a:p>
            <a:r>
              <a:rPr lang="es-AR" sz="2800" dirty="0"/>
              <a:t> </a:t>
            </a:r>
            <a:r>
              <a:rPr lang="es-AR" sz="2800" dirty="0" smtClean="0"/>
              <a:t>Si juega, paga $1 por lanzamiento, sin posibilidad de abandonar hasta terminar el juego.</a:t>
            </a:r>
          </a:p>
          <a:p>
            <a:r>
              <a:rPr lang="es-AR" sz="2800" dirty="0"/>
              <a:t> </a:t>
            </a:r>
            <a:r>
              <a:rPr lang="es-AR" sz="2800" dirty="0" smtClean="0"/>
              <a:t>Se reciben $8 al final del juego.</a:t>
            </a:r>
          </a:p>
          <a:p>
            <a:r>
              <a:rPr lang="es-AR" sz="2800" dirty="0"/>
              <a:t> </a:t>
            </a:r>
            <a:r>
              <a:rPr lang="es-AR" sz="2800" dirty="0" smtClean="0"/>
              <a:t>Ejemplos:</a:t>
            </a:r>
            <a:endParaRPr lang="es-AR" sz="2800" dirty="0"/>
          </a:p>
        </p:txBody>
      </p:sp>
      <p:graphicFrame>
        <p:nvGraphicFramePr>
          <p:cNvPr id="3" name="Tabla 2"/>
          <p:cNvGraphicFramePr>
            <a:graphicFrameLocks noGrp="1"/>
          </p:cNvGraphicFramePr>
          <p:nvPr>
            <p:extLst>
              <p:ext uri="{D42A27DB-BD31-4B8C-83A1-F6EECF244321}">
                <p14:modId xmlns:p14="http://schemas.microsoft.com/office/powerpoint/2010/main" val="923798071"/>
              </p:ext>
            </p:extLst>
          </p:nvPr>
        </p:nvGraphicFramePr>
        <p:xfrm>
          <a:off x="1115615" y="5277604"/>
          <a:ext cx="7128792" cy="1483360"/>
        </p:xfrm>
        <a:graphic>
          <a:graphicData uri="http://schemas.openxmlformats.org/drawingml/2006/table">
            <a:tbl>
              <a:tblPr firstRow="1" bandRow="1">
                <a:tableStyleId>{2306D432-0459-4EC9-A105-AD064CD18C32}</a:tableStyleId>
              </a:tblPr>
              <a:tblGrid>
                <a:gridCol w="2952329">
                  <a:extLst>
                    <a:ext uri="{9D8B030D-6E8A-4147-A177-3AD203B41FA5}">
                      <a16:colId xmlns:a16="http://schemas.microsoft.com/office/drawing/2014/main" xmlns="" val="3038965865"/>
                    </a:ext>
                  </a:extLst>
                </a:gridCol>
                <a:gridCol w="1800199">
                  <a:extLst>
                    <a:ext uri="{9D8B030D-6E8A-4147-A177-3AD203B41FA5}">
                      <a16:colId xmlns:a16="http://schemas.microsoft.com/office/drawing/2014/main" xmlns="" val="1495662287"/>
                    </a:ext>
                  </a:extLst>
                </a:gridCol>
                <a:gridCol w="2376264">
                  <a:extLst>
                    <a:ext uri="{9D8B030D-6E8A-4147-A177-3AD203B41FA5}">
                      <a16:colId xmlns:a16="http://schemas.microsoft.com/office/drawing/2014/main" xmlns="" val="3388229841"/>
                    </a:ext>
                  </a:extLst>
                </a:gridCol>
              </a:tblGrid>
              <a:tr h="370840">
                <a:tc>
                  <a:txBody>
                    <a:bodyPr/>
                    <a:lstStyle/>
                    <a:p>
                      <a:r>
                        <a:rPr lang="es-AR" dirty="0" smtClean="0"/>
                        <a:t>Jugadas</a:t>
                      </a:r>
                      <a:endParaRPr lang="es-AR" dirty="0"/>
                    </a:p>
                  </a:txBody>
                  <a:tcPr/>
                </a:tc>
                <a:tc>
                  <a:txBody>
                    <a:bodyPr/>
                    <a:lstStyle/>
                    <a:p>
                      <a:r>
                        <a:rPr lang="es-AR" dirty="0" smtClean="0"/>
                        <a:t>Lanzamientos</a:t>
                      </a:r>
                      <a:endParaRPr lang="es-AR" dirty="0"/>
                    </a:p>
                  </a:txBody>
                  <a:tcPr/>
                </a:tc>
                <a:tc>
                  <a:txBody>
                    <a:bodyPr/>
                    <a:lstStyle/>
                    <a:p>
                      <a:r>
                        <a:rPr lang="es-AR" dirty="0" smtClean="0"/>
                        <a:t>Gana</a:t>
                      </a:r>
                      <a:endParaRPr lang="es-AR" dirty="0"/>
                    </a:p>
                  </a:txBody>
                  <a:tcPr/>
                </a:tc>
                <a:extLst>
                  <a:ext uri="{0D108BD9-81ED-4DB2-BD59-A6C34878D82A}">
                    <a16:rowId xmlns:a16="http://schemas.microsoft.com/office/drawing/2014/main" xmlns="" val="608231952"/>
                  </a:ext>
                </a:extLst>
              </a:tr>
              <a:tr h="370840">
                <a:tc>
                  <a:txBody>
                    <a:bodyPr/>
                    <a:lstStyle/>
                    <a:p>
                      <a:r>
                        <a:rPr lang="es-AR" dirty="0" smtClean="0"/>
                        <a:t>Ca – Ca – Ca</a:t>
                      </a:r>
                      <a:endParaRPr lang="es-AR" dirty="0"/>
                    </a:p>
                  </a:txBody>
                  <a:tcPr/>
                </a:tc>
                <a:tc>
                  <a:txBody>
                    <a:bodyPr/>
                    <a:lstStyle/>
                    <a:p>
                      <a:r>
                        <a:rPr lang="es-AR" dirty="0" smtClean="0"/>
                        <a:t>3</a:t>
                      </a:r>
                      <a:endParaRPr lang="es-AR" dirty="0"/>
                    </a:p>
                  </a:txBody>
                  <a:tcPr/>
                </a:tc>
                <a:tc>
                  <a:txBody>
                    <a:bodyPr/>
                    <a:lstStyle/>
                    <a:p>
                      <a:r>
                        <a:rPr lang="es-AR" dirty="0" smtClean="0"/>
                        <a:t>$5</a:t>
                      </a:r>
                      <a:endParaRPr lang="es-AR" dirty="0"/>
                    </a:p>
                  </a:txBody>
                  <a:tcPr/>
                </a:tc>
                <a:extLst>
                  <a:ext uri="{0D108BD9-81ED-4DB2-BD59-A6C34878D82A}">
                    <a16:rowId xmlns:a16="http://schemas.microsoft.com/office/drawing/2014/main" xmlns="" val="2488574042"/>
                  </a:ext>
                </a:extLst>
              </a:tr>
              <a:tr h="370840">
                <a:tc>
                  <a:txBody>
                    <a:bodyPr/>
                    <a:lstStyle/>
                    <a:p>
                      <a:r>
                        <a:rPr lang="es-AR" dirty="0" smtClean="0"/>
                        <a:t>Cr – Ca- Cr – Cr- Cr</a:t>
                      </a:r>
                      <a:endParaRPr lang="es-AR" dirty="0"/>
                    </a:p>
                  </a:txBody>
                  <a:tcPr/>
                </a:tc>
                <a:tc>
                  <a:txBody>
                    <a:bodyPr/>
                    <a:lstStyle/>
                    <a:p>
                      <a:r>
                        <a:rPr lang="es-AR" dirty="0" smtClean="0"/>
                        <a:t>5</a:t>
                      </a:r>
                      <a:endParaRPr lang="es-AR" dirty="0"/>
                    </a:p>
                  </a:txBody>
                  <a:tcPr/>
                </a:tc>
                <a:tc>
                  <a:txBody>
                    <a:bodyPr/>
                    <a:lstStyle/>
                    <a:p>
                      <a:r>
                        <a:rPr lang="es-AR" dirty="0" smtClean="0"/>
                        <a:t>$3</a:t>
                      </a:r>
                      <a:endParaRPr lang="es-AR" dirty="0"/>
                    </a:p>
                  </a:txBody>
                  <a:tcPr/>
                </a:tc>
                <a:extLst>
                  <a:ext uri="{0D108BD9-81ED-4DB2-BD59-A6C34878D82A}">
                    <a16:rowId xmlns:a16="http://schemas.microsoft.com/office/drawing/2014/main" xmlns="" val="1255286634"/>
                  </a:ext>
                </a:extLst>
              </a:tr>
              <a:tr h="370840">
                <a:tc>
                  <a:txBody>
                    <a:bodyPr/>
                    <a:lstStyle/>
                    <a:p>
                      <a:r>
                        <a:rPr lang="es-AR" dirty="0" smtClean="0"/>
                        <a:t>Cr-Ca-Cr-Ca-Ca-Cr-Cr-Ca-Cr-Cr-Cr</a:t>
                      </a:r>
                      <a:endParaRPr lang="es-AR" dirty="0"/>
                    </a:p>
                  </a:txBody>
                  <a:tcPr/>
                </a:tc>
                <a:tc>
                  <a:txBody>
                    <a:bodyPr/>
                    <a:lstStyle/>
                    <a:p>
                      <a:r>
                        <a:rPr lang="es-AR" dirty="0" smtClean="0"/>
                        <a:t>11</a:t>
                      </a:r>
                      <a:endParaRPr lang="es-AR" dirty="0"/>
                    </a:p>
                  </a:txBody>
                  <a:tcPr/>
                </a:tc>
                <a:tc>
                  <a:txBody>
                    <a:bodyPr/>
                    <a:lstStyle/>
                    <a:p>
                      <a:r>
                        <a:rPr lang="es-AR" sz="1800" dirty="0" smtClean="0">
                          <a:solidFill>
                            <a:srgbClr val="FF0000"/>
                          </a:solidFill>
                        </a:rPr>
                        <a:t>-$3</a:t>
                      </a:r>
                      <a:endParaRPr lang="es-AR" sz="1800" dirty="0">
                        <a:solidFill>
                          <a:srgbClr val="FF0000"/>
                        </a:solidFill>
                      </a:endParaRPr>
                    </a:p>
                  </a:txBody>
                  <a:tcPr/>
                </a:tc>
                <a:extLst>
                  <a:ext uri="{0D108BD9-81ED-4DB2-BD59-A6C34878D82A}">
                    <a16:rowId xmlns:a16="http://schemas.microsoft.com/office/drawing/2014/main" xmlns="" val="3956874620"/>
                  </a:ext>
                </a:extLst>
              </a:tr>
            </a:tbl>
          </a:graphicData>
        </a:graphic>
      </p:graphicFrame>
    </p:spTree>
    <p:extLst>
      <p:ext uri="{BB962C8B-B14F-4D97-AF65-F5344CB8AC3E}">
        <p14:creationId xmlns:p14="http://schemas.microsoft.com/office/powerpoint/2010/main" val="35263048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Cuidado!</a:t>
            </a:r>
            <a:endParaRPr lang="es-AR" dirty="0"/>
          </a:p>
        </p:txBody>
      </p:sp>
      <mc:AlternateContent xmlns:mc="http://schemas.openxmlformats.org/markup-compatibility/2006" xmlns:a14="http://schemas.microsoft.com/office/drawing/2010/main">
        <mc:Choice Requires="a14">
          <p:sp>
            <p:nvSpPr>
              <p:cNvPr id="6" name="2 Marcador de texto"/>
              <p:cNvSpPr>
                <a:spLocks noGrp="1"/>
              </p:cNvSpPr>
              <p:nvPr>
                <p:ph type="body" idx="1"/>
              </p:nvPr>
            </p:nvSpPr>
            <p:spPr>
              <a:xfrm>
                <a:off x="251520" y="1196752"/>
                <a:ext cx="8712968" cy="5544616"/>
              </a:xfrm>
            </p:spPr>
            <p:txBody>
              <a:bodyPr/>
              <a:lstStyle/>
              <a:p>
                <a:pPr marL="344488" indent="-342900"/>
                <a:r>
                  <a:rPr lang="es-ES" sz="1700" dirty="0"/>
                  <a:t>Un error común en el uso de simulación es que las conclusiones se basen en muestras demasiado </a:t>
                </a:r>
                <a:r>
                  <a:rPr lang="es-ES" sz="1700" dirty="0" smtClean="0"/>
                  <a:t>pequeñas.</a:t>
                </a:r>
              </a:p>
              <a:p>
                <a:pPr marL="344488" indent="-342900"/>
                <a:r>
                  <a:rPr lang="es-ES" sz="1700" dirty="0" smtClean="0"/>
                  <a:t>Se requiere hacer un </a:t>
                </a:r>
                <a:r>
                  <a:rPr lang="es-AR" sz="1700" dirty="0"/>
                  <a:t>análisis </a:t>
                </a:r>
                <a:r>
                  <a:rPr lang="es-AR" sz="1700" dirty="0" smtClean="0"/>
                  <a:t>estadístico exhaustivo.</a:t>
                </a:r>
              </a:p>
              <a:p>
                <a:pPr marL="344488" indent="-342900"/>
                <a:r>
                  <a:rPr lang="es-AR" sz="1700" dirty="0" smtClean="0"/>
                  <a:t>En nuestro ejemplo:</a:t>
                </a:r>
              </a:p>
              <a:p>
                <a:pPr marL="744538" lvl="1" indent="-342900"/>
                <a:r>
                  <a:rPr lang="es-AR" sz="1700" dirty="0" smtClean="0"/>
                  <a:t>Suponiendo que el promedio de </a:t>
                </a:r>
                <a:r>
                  <a:rPr lang="es-AR" sz="1700" b="1" dirty="0" smtClean="0"/>
                  <a:t>14</a:t>
                </a:r>
                <a:r>
                  <a:rPr lang="es-AR" sz="1700" dirty="0" smtClean="0"/>
                  <a:t> jugadas simuladas diera 7.14 y la desviación estándar fuera 3.67</a:t>
                </a:r>
              </a:p>
              <a:p>
                <a:pPr marL="744538" lvl="1" indent="-342900"/>
                <a:r>
                  <a:rPr lang="es-AR" sz="1700" dirty="0" smtClean="0"/>
                  <a:t>Y la desviación estándar estimada del promedio de </a:t>
                </a:r>
                <a:r>
                  <a:rPr lang="es-AR" sz="1700" dirty="0"/>
                  <a:t>la muestra es </a:t>
                </a:r>
                <a:r>
                  <a:rPr lang="es-AR" sz="1700" b="1" dirty="0" smtClean="0"/>
                  <a:t>3.67/</a:t>
                </a:r>
                <a14:m>
                  <m:oMath xmlns:m="http://schemas.openxmlformats.org/officeDocument/2006/math">
                    <m:r>
                      <a:rPr lang="es-AR" sz="1700" b="1" i="1" smtClean="0">
                        <a:latin typeface="Cambria Math"/>
                        <a:ea typeface="Cambria Math"/>
                      </a:rPr>
                      <m:t>√</m:t>
                    </m:r>
                  </m:oMath>
                </a14:m>
                <a:r>
                  <a:rPr lang="es-AR" sz="1700" b="1" dirty="0" smtClean="0"/>
                  <a:t>14 </a:t>
                </a:r>
                <a14:m>
                  <m:oMath xmlns:m="http://schemas.openxmlformats.org/officeDocument/2006/math">
                    <m:r>
                      <a:rPr lang="es-AR" sz="1700" b="1" i="1" smtClean="0">
                        <a:latin typeface="Cambria Math"/>
                        <a:ea typeface="Cambria Math"/>
                      </a:rPr>
                      <m:t>≈</m:t>
                    </m:r>
                  </m:oMath>
                </a14:m>
                <a:r>
                  <a:rPr lang="es-AR" sz="1700" b="1" dirty="0" smtClean="0"/>
                  <a:t> 0.98</a:t>
                </a:r>
                <a:endParaRPr lang="es-AR" sz="1700" dirty="0" smtClean="0"/>
              </a:p>
              <a:p>
                <a:pPr marL="744538" lvl="1" indent="-342900"/>
                <a:r>
                  <a:rPr lang="es-AR" sz="1700" dirty="0" smtClean="0"/>
                  <a:t>Eso significaría que el intervalo de confianza de la muestra va más allá de $8 (limite para saber si es conveniente jugar o no)</a:t>
                </a:r>
              </a:p>
              <a:p>
                <a:pPr marL="744538" lvl="1" indent="-342900"/>
                <a:r>
                  <a:rPr lang="es-ES" sz="1700" dirty="0"/>
                  <a:t>para obtener una conclusión válida a un nivel </a:t>
                </a:r>
                <a:r>
                  <a:rPr lang="es-ES" sz="1700" dirty="0" smtClean="0"/>
                  <a:t>razonable de significancia </a:t>
                </a:r>
                <a:r>
                  <a:rPr lang="es-ES" sz="1700" dirty="0"/>
                  <a:t>estadística, se requiere un tamaño de muestra mucho más </a:t>
                </a:r>
                <a:r>
                  <a:rPr lang="es-ES" sz="1700" dirty="0" smtClean="0"/>
                  <a:t>grande.</a:t>
                </a:r>
              </a:p>
              <a:p>
                <a:pPr marL="744538" lvl="1" indent="-342900"/>
                <a:r>
                  <a:rPr lang="es-ES" sz="1700" dirty="0" smtClean="0"/>
                  <a:t>La desviación estándar del promedio de la muestra es inversamente proporcional a la raíz cuadrada del tamaño de la muestra -&gt; Se requiere aumentar considerablemente el tamaño de la muestra cuando se requiere un pequeño aumento en la exactitud de la estimación. </a:t>
                </a:r>
              </a:p>
              <a:p>
                <a:pPr marL="744538" lvl="1" indent="-342900"/>
                <a:r>
                  <a:rPr lang="es-ES" sz="1700" dirty="0" smtClean="0"/>
                  <a:t>En nuestro ejemplo se requerirían 1000 jugadas para llegar a una estimación ajustada que concluya que la verdadera media es de 9 jugadas (se pierde siempre $1).</a:t>
                </a:r>
              </a:p>
              <a:p>
                <a:pPr marL="744538" lvl="1" indent="-342900"/>
                <a:endParaRPr lang="es-AR" sz="1700" dirty="0" smtClean="0"/>
              </a:p>
              <a:p>
                <a:pPr marL="344488" indent="-342900"/>
                <a:endParaRPr lang="es-ES" sz="1700" dirty="0"/>
              </a:p>
              <a:p>
                <a:pPr marL="1588" indent="0">
                  <a:buNone/>
                </a:pPr>
                <a:endParaRPr lang="es-ES" sz="1700" dirty="0"/>
              </a:p>
            </p:txBody>
          </p:sp>
        </mc:Choice>
        <mc:Fallback xmlns="">
          <p:sp>
            <p:nvSpPr>
              <p:cNvPr id="6" name="2 Marcador de texto"/>
              <p:cNvSpPr>
                <a:spLocks noGrp="1" noRot="1" noChangeAspect="1" noMove="1" noResize="1" noEditPoints="1" noAdjustHandles="1" noChangeArrowheads="1" noChangeShapeType="1" noTextEdit="1"/>
              </p:cNvSpPr>
              <p:nvPr>
                <p:ph type="body" idx="1"/>
              </p:nvPr>
            </p:nvSpPr>
            <p:spPr>
              <a:xfrm>
                <a:off x="251520" y="1196752"/>
                <a:ext cx="8712968" cy="5544616"/>
              </a:xfrm>
              <a:blipFill>
                <a:blip r:embed="rId3"/>
                <a:stretch>
                  <a:fillRect l="-350" r="-280"/>
                </a:stretch>
              </a:blipFill>
            </p:spPr>
            <p:txBody>
              <a:bodyPr/>
              <a:lstStyle/>
              <a:p>
                <a:r>
                  <a:rPr lang="es-AR">
                    <a:noFill/>
                  </a:rPr>
                  <a:t> </a:t>
                </a:r>
              </a:p>
            </p:txBody>
          </p:sp>
        </mc:Fallback>
      </mc:AlternateContent>
    </p:spTree>
    <p:extLst>
      <p:ext uri="{BB962C8B-B14F-4D97-AF65-F5344CB8AC3E}">
        <p14:creationId xmlns:p14="http://schemas.microsoft.com/office/powerpoint/2010/main" val="1131964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hospital espe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6123" y="2811509"/>
            <a:ext cx="4032448" cy="4032448"/>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AR" dirty="0" smtClean="0"/>
              <a:t>Ejemplo 2</a:t>
            </a:r>
            <a:endParaRPr lang="es-AR" dirty="0"/>
          </a:p>
        </p:txBody>
      </p:sp>
      <p:sp>
        <p:nvSpPr>
          <p:cNvPr id="3" name="Marcador de texto 2"/>
          <p:cNvSpPr>
            <a:spLocks noGrp="1"/>
          </p:cNvSpPr>
          <p:nvPr>
            <p:ph type="body" idx="1"/>
          </p:nvPr>
        </p:nvSpPr>
        <p:spPr>
          <a:xfrm>
            <a:off x="251520" y="1600200"/>
            <a:ext cx="8435280" cy="4493096"/>
          </a:xfrm>
        </p:spPr>
        <p:txBody>
          <a:bodyPr/>
          <a:lstStyle/>
          <a:p>
            <a:pPr indent="0" algn="ctr">
              <a:buNone/>
            </a:pPr>
            <a:r>
              <a:rPr lang="es-AR" dirty="0" smtClean="0"/>
              <a:t>¿ Cuanto esperan los pacientes en la sala de espera de un hospital?</a:t>
            </a:r>
          </a:p>
          <a:p>
            <a:pPr indent="0" algn="ctr">
              <a:buNone/>
            </a:pPr>
            <a:endParaRPr lang="es-AR" dirty="0" smtClean="0"/>
          </a:p>
          <a:p>
            <a:r>
              <a:rPr lang="es-AR" dirty="0"/>
              <a:t> </a:t>
            </a:r>
            <a:r>
              <a:rPr lang="es-AR" dirty="0" smtClean="0"/>
              <a:t>Tasa de llegada: 3 por hora</a:t>
            </a:r>
          </a:p>
          <a:p>
            <a:r>
              <a:rPr lang="es-AR" dirty="0"/>
              <a:t> </a:t>
            </a:r>
            <a:r>
              <a:rPr lang="es-AR" dirty="0" smtClean="0"/>
              <a:t>Servicio: 5 por hora</a:t>
            </a:r>
          </a:p>
          <a:p>
            <a:r>
              <a:rPr lang="es-AR" dirty="0"/>
              <a:t> </a:t>
            </a:r>
            <a:endParaRPr lang="es-AR" dirty="0" smtClean="0"/>
          </a:p>
          <a:p>
            <a:pPr algn="ctr"/>
            <a:endParaRPr lang="es-AR" dirty="0"/>
          </a:p>
        </p:txBody>
      </p:sp>
    </p:spTree>
    <p:extLst>
      <p:ext uri="{BB962C8B-B14F-4D97-AF65-F5344CB8AC3E}">
        <p14:creationId xmlns:p14="http://schemas.microsoft.com/office/powerpoint/2010/main" val="2198223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Incrementos por tiempo fijo</a:t>
            </a:r>
            <a:endParaRPr lang="es-AR" dirty="0"/>
          </a:p>
        </p:txBody>
      </p:sp>
      <p:sp>
        <p:nvSpPr>
          <p:cNvPr id="3" name="Marcador de texto 2"/>
          <p:cNvSpPr>
            <a:spLocks noGrp="1"/>
          </p:cNvSpPr>
          <p:nvPr>
            <p:ph type="body" idx="1"/>
          </p:nvPr>
        </p:nvSpPr>
        <p:spPr>
          <a:xfrm>
            <a:off x="457200" y="1600200"/>
            <a:ext cx="8075240" cy="4525963"/>
          </a:xfrm>
        </p:spPr>
        <p:txBody>
          <a:bodyPr/>
          <a:lstStyle/>
          <a:p>
            <a:pPr marL="857250" indent="-514350">
              <a:buFont typeface="+mj-lt"/>
              <a:buAutoNum type="arabicPeriod"/>
            </a:pPr>
            <a:r>
              <a:rPr lang="es-AR" dirty="0" smtClean="0"/>
              <a:t> Se avanza el tiempo un cantidad fija (pequeña)</a:t>
            </a:r>
          </a:p>
          <a:p>
            <a:pPr marL="857250" indent="-514350">
              <a:buFont typeface="+mj-lt"/>
              <a:buAutoNum type="arabicPeriod"/>
            </a:pPr>
            <a:r>
              <a:rPr lang="es-AR" dirty="0" smtClean="0"/>
              <a:t>Se actualiza el sistema determinando cuales eventos ocurrieron en ese lapso y el estado del sistema resultante.</a:t>
            </a:r>
            <a:endParaRPr lang="es-AR" dirty="0"/>
          </a:p>
        </p:txBody>
      </p:sp>
    </p:spTree>
    <p:extLst>
      <p:ext uri="{BB962C8B-B14F-4D97-AF65-F5344CB8AC3E}">
        <p14:creationId xmlns:p14="http://schemas.microsoft.com/office/powerpoint/2010/main" val="1186156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Incrementos por eventos</a:t>
            </a:r>
            <a:endParaRPr lang="es-AR" dirty="0"/>
          </a:p>
        </p:txBody>
      </p:sp>
      <p:sp>
        <p:nvSpPr>
          <p:cNvPr id="3" name="Marcador de texto 2"/>
          <p:cNvSpPr>
            <a:spLocks noGrp="1"/>
          </p:cNvSpPr>
          <p:nvPr>
            <p:ph type="body" idx="1"/>
          </p:nvPr>
        </p:nvSpPr>
        <p:spPr>
          <a:xfrm>
            <a:off x="457200" y="1340768"/>
            <a:ext cx="8229600" cy="4525963"/>
          </a:xfrm>
        </p:spPr>
        <p:txBody>
          <a:bodyPr/>
          <a:lstStyle/>
          <a:p>
            <a:r>
              <a:rPr lang="es-AR" dirty="0" smtClean="0"/>
              <a:t> El reloj de simulación se incrementa en una cantidad variable. </a:t>
            </a:r>
            <a:endParaRPr lang="es-AR" dirty="0"/>
          </a:p>
          <a:p>
            <a:r>
              <a:rPr lang="es-AR" dirty="0"/>
              <a:t> </a:t>
            </a:r>
            <a:r>
              <a:rPr lang="es-AR" dirty="0" smtClean="0"/>
              <a:t>Esta cantidad variable es el tiempo que transcurre desde un evento dado hasta el próximo.</a:t>
            </a:r>
          </a:p>
          <a:p>
            <a:pPr marL="857250" indent="-514350">
              <a:buFont typeface="+mj-lt"/>
              <a:buAutoNum type="arabicPeriod"/>
            </a:pPr>
            <a:r>
              <a:rPr lang="es-AR" dirty="0" smtClean="0"/>
              <a:t>Se avanza el tiempo hasta que ocurre el siguiente evento.</a:t>
            </a:r>
          </a:p>
          <a:p>
            <a:pPr marL="857250" indent="-514350">
              <a:buFont typeface="+mj-lt"/>
              <a:buAutoNum type="arabicPeriod"/>
            </a:pPr>
            <a:r>
              <a:rPr lang="es-AR" dirty="0" smtClean="0"/>
              <a:t>Se actualiza el sistema resultante. </a:t>
            </a:r>
          </a:p>
          <a:p>
            <a:pPr marL="857250" indent="-514350">
              <a:buFont typeface="+mj-lt"/>
              <a:buAutoNum type="arabicPeriod"/>
            </a:pPr>
            <a:r>
              <a:rPr lang="es-AR" dirty="0" smtClean="0"/>
              <a:t>Se genera de manera aleatoria el tiempo hasta la siguiente ocurrencia de un evento. </a:t>
            </a:r>
            <a:endParaRPr lang="es-AR" dirty="0"/>
          </a:p>
        </p:txBody>
      </p:sp>
    </p:spTree>
    <p:extLst>
      <p:ext uri="{BB962C8B-B14F-4D97-AF65-F5344CB8AC3E}">
        <p14:creationId xmlns:p14="http://schemas.microsoft.com/office/powerpoint/2010/main" val="2351231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28" name="Picture 4" descr="Resultado de imagen para proceso manufactu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933056"/>
            <a:ext cx="4153851" cy="2880320"/>
          </a:xfrm>
          <a:prstGeom prst="rect">
            <a:avLst/>
          </a:prstGeom>
          <a:noFill/>
          <a:extLst>
            <a:ext uri="{909E8E84-426E-40DD-AFC4-6F175D3DCCD1}">
              <a14:hiddenFill xmlns:a14="http://schemas.microsoft.com/office/drawing/2010/main">
                <a:solidFill>
                  <a:srgbClr val="FFFFFF"/>
                </a:solidFill>
              </a14:hiddenFill>
            </a:ext>
          </a:extLst>
        </p:spPr>
      </p:pic>
      <p:sp>
        <p:nvSpPr>
          <p:cNvPr id="103" name="Shape 103"/>
          <p:cNvSpPr txBox="1">
            <a:spLocks noGrp="1"/>
          </p:cNvSpPr>
          <p:nvPr>
            <p:ph type="title"/>
          </p:nvPr>
        </p:nvSpPr>
        <p:spPr>
          <a:xfrm>
            <a:off x="467544" y="116632"/>
            <a:ext cx="8229600" cy="1143000"/>
          </a:xfrm>
          <a:prstGeom prst="rect">
            <a:avLst/>
          </a:prstGeom>
          <a:noFill/>
          <a:ln>
            <a:noFill/>
          </a:ln>
        </p:spPr>
        <p:txBody>
          <a:bodyPr lIns="91425" tIns="45700" rIns="91425" bIns="45700" anchor="ctr" anchorCtr="0">
            <a:noAutofit/>
          </a:bodyPr>
          <a:lstStyle/>
          <a:p>
            <a:pPr lvl="0">
              <a:buSzPct val="25000"/>
            </a:pPr>
            <a:r>
              <a:rPr lang="es-AR" dirty="0" smtClean="0"/>
              <a:t>Características</a:t>
            </a:r>
            <a:endParaRPr lang="es-AR" sz="4400" b="0" i="0" u="none" strike="noStrike" cap="none" dirty="0">
              <a:solidFill>
                <a:schemeClr val="dk1"/>
              </a:solidFill>
              <a:latin typeface="Calibri"/>
              <a:ea typeface="Calibri"/>
              <a:cs typeface="Calibri"/>
              <a:sym typeface="Calibri"/>
            </a:endParaRPr>
          </a:p>
        </p:txBody>
      </p:sp>
      <p:sp>
        <p:nvSpPr>
          <p:cNvPr id="104" name="Shape 104"/>
          <p:cNvSpPr txBox="1">
            <a:spLocks noGrp="1"/>
          </p:cNvSpPr>
          <p:nvPr>
            <p:ph type="body" idx="1"/>
          </p:nvPr>
        </p:nvSpPr>
        <p:spPr>
          <a:xfrm>
            <a:off x="467544" y="1285858"/>
            <a:ext cx="8229600" cy="2863222"/>
          </a:xfrm>
          <a:prstGeom prst="rect">
            <a:avLst/>
          </a:prstGeom>
          <a:noFill/>
          <a:ln>
            <a:noFill/>
          </a:ln>
        </p:spPr>
        <p:txBody>
          <a:bodyPr lIns="91425" tIns="45700" rIns="91425" bIns="45700" anchor="t" anchorCtr="0">
            <a:noAutofit/>
          </a:bodyPr>
          <a:lstStyle/>
          <a:p>
            <a:pPr marL="457200" indent="-457200">
              <a:lnSpc>
                <a:spcPct val="80000"/>
              </a:lnSpc>
              <a:spcBef>
                <a:spcPts val="0"/>
              </a:spcBef>
              <a:buSzPct val="101486"/>
            </a:pPr>
            <a:r>
              <a:rPr lang="es-ES" sz="2400" dirty="0" smtClean="0"/>
              <a:t>Es </a:t>
            </a:r>
            <a:r>
              <a:rPr lang="es-ES" sz="2400" dirty="0"/>
              <a:t>una técnica que involucra el uso de una computadora para imitar (simular) la operación de un </a:t>
            </a:r>
            <a:r>
              <a:rPr lang="es-AR" sz="2400" dirty="0"/>
              <a:t>proceso o sistema completo. </a:t>
            </a:r>
          </a:p>
          <a:p>
            <a:pPr marL="457200" indent="-457200">
              <a:lnSpc>
                <a:spcPct val="80000"/>
              </a:lnSpc>
              <a:spcBef>
                <a:spcPts val="0"/>
              </a:spcBef>
              <a:buSzPct val="101486"/>
            </a:pPr>
            <a:r>
              <a:rPr lang="es-ES" sz="2400" dirty="0" smtClean="0"/>
              <a:t>La </a:t>
            </a:r>
            <a:r>
              <a:rPr lang="es-ES" sz="2400" dirty="0"/>
              <a:t>técnica de simulación ha sido una herramienta importante para </a:t>
            </a:r>
            <a:r>
              <a:rPr lang="es-ES" sz="2400" dirty="0" smtClean="0"/>
              <a:t>el diseñador</a:t>
            </a:r>
            <a:r>
              <a:rPr lang="es-AR" sz="2400" dirty="0" smtClean="0"/>
              <a:t>.</a:t>
            </a:r>
          </a:p>
          <a:p>
            <a:pPr marL="457200" indent="-457200">
              <a:lnSpc>
                <a:spcPct val="80000"/>
              </a:lnSpc>
              <a:spcBef>
                <a:spcPts val="0"/>
              </a:spcBef>
              <a:buSzPct val="101486"/>
            </a:pPr>
            <a:r>
              <a:rPr lang="es-ES" sz="2400" dirty="0" smtClean="0"/>
              <a:t>El </a:t>
            </a:r>
            <a:r>
              <a:rPr lang="es-ES" sz="2400" dirty="0"/>
              <a:t>equipo de IO se dedica a desarrollar un diseño o procedimiento de </a:t>
            </a:r>
            <a:r>
              <a:rPr lang="es-ES" sz="2400" dirty="0" smtClean="0"/>
              <a:t>operación para </a:t>
            </a:r>
            <a:r>
              <a:rPr lang="es-ES" sz="2400" dirty="0"/>
              <a:t>algún sistema estocástico (que opera en forma probabilística a través del tiempo</a:t>
            </a:r>
            <a:r>
              <a:rPr lang="es-ES" sz="2400" dirty="0" smtClean="0"/>
              <a:t>) como los sistemas de líneas de espera.</a:t>
            </a:r>
            <a:endParaRPr lang="es-AR" sz="2400" dirty="0" smtClean="0"/>
          </a:p>
          <a:p>
            <a:pPr marL="457200" indent="-457200">
              <a:lnSpc>
                <a:spcPct val="80000"/>
              </a:lnSpc>
              <a:spcBef>
                <a:spcPts val="0"/>
              </a:spcBef>
              <a:buSzPct val="101486"/>
            </a:pPr>
            <a:endParaRPr lang="es-AR" sz="2000" dirty="0"/>
          </a:p>
          <a:p>
            <a:pPr marL="457200" indent="-457200">
              <a:lnSpc>
                <a:spcPct val="80000"/>
              </a:lnSpc>
              <a:spcBef>
                <a:spcPts val="0"/>
              </a:spcBef>
              <a:buSzPct val="101486"/>
            </a:pPr>
            <a:endParaRPr lang="es-AR" sz="2000" dirty="0"/>
          </a:p>
        </p:txBody>
      </p:sp>
      <p:pic>
        <p:nvPicPr>
          <p:cNvPr id="1026" name="Picture 2" descr="Resultado de imagen para diseÃ±o av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4307194"/>
            <a:ext cx="4071392" cy="22901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Aplicaciones de simulaciones</a:t>
            </a:r>
            <a:endParaRPr lang="es-AR" dirty="0"/>
          </a:p>
        </p:txBody>
      </p:sp>
      <p:sp>
        <p:nvSpPr>
          <p:cNvPr id="3" name="Marcador de texto 2"/>
          <p:cNvSpPr>
            <a:spLocks noGrp="1"/>
          </p:cNvSpPr>
          <p:nvPr>
            <p:ph type="body" idx="1"/>
          </p:nvPr>
        </p:nvSpPr>
        <p:spPr/>
        <p:txBody>
          <a:bodyPr/>
          <a:lstStyle/>
          <a:p>
            <a:r>
              <a:rPr lang="es-AR" dirty="0" smtClean="0"/>
              <a:t> Diseño y operación de sistemas de colas.</a:t>
            </a:r>
          </a:p>
          <a:p>
            <a:r>
              <a:rPr lang="es-AR" dirty="0"/>
              <a:t> </a:t>
            </a:r>
            <a:r>
              <a:rPr lang="es-AR" dirty="0" smtClean="0"/>
              <a:t>Administración de sistemas de inventarios.</a:t>
            </a:r>
          </a:p>
          <a:p>
            <a:r>
              <a:rPr lang="es-AR" dirty="0"/>
              <a:t> </a:t>
            </a:r>
            <a:r>
              <a:rPr lang="es-AR" dirty="0" smtClean="0"/>
              <a:t>Estimación de probabilidades para estimar proyectos.</a:t>
            </a:r>
          </a:p>
          <a:p>
            <a:r>
              <a:rPr lang="es-AR" dirty="0"/>
              <a:t> </a:t>
            </a:r>
            <a:r>
              <a:rPr lang="es-AR" dirty="0" smtClean="0"/>
              <a:t>Análisis de riesgo financiero.</a:t>
            </a:r>
          </a:p>
          <a:p>
            <a:r>
              <a:rPr lang="es-AR" dirty="0"/>
              <a:t> </a:t>
            </a:r>
            <a:r>
              <a:rPr lang="es-AR" dirty="0" smtClean="0"/>
              <a:t>Industrias de servicios.</a:t>
            </a:r>
            <a:endParaRPr lang="es-AR" dirty="0"/>
          </a:p>
        </p:txBody>
      </p:sp>
    </p:spTree>
    <p:extLst>
      <p:ext uri="{BB962C8B-B14F-4D97-AF65-F5344CB8AC3E}">
        <p14:creationId xmlns:p14="http://schemas.microsoft.com/office/powerpoint/2010/main" val="1028777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Números aleatorios</a:t>
            </a:r>
            <a:endParaRPr lang="es-AR" dirty="0"/>
          </a:p>
        </p:txBody>
      </p:sp>
      <p:sp>
        <p:nvSpPr>
          <p:cNvPr id="3" name="Marcador de texto 2"/>
          <p:cNvSpPr>
            <a:spLocks noGrp="1"/>
          </p:cNvSpPr>
          <p:nvPr>
            <p:ph type="body" idx="1"/>
          </p:nvPr>
        </p:nvSpPr>
        <p:spPr/>
        <p:txBody>
          <a:bodyPr/>
          <a:lstStyle/>
          <a:p>
            <a:r>
              <a:rPr lang="es-AR" sz="2400" dirty="0" smtClean="0"/>
              <a:t> Como se puede observar en los ejemplos son necesarios los números aleatorios.</a:t>
            </a:r>
          </a:p>
          <a:p>
            <a:r>
              <a:rPr lang="es-AR" sz="2400" dirty="0"/>
              <a:t> </a:t>
            </a:r>
            <a:r>
              <a:rPr lang="es-AR" sz="2400" dirty="0" smtClean="0"/>
              <a:t>Un método consiste en utilizar un dispositivo físico (hardware).</a:t>
            </a:r>
          </a:p>
          <a:p>
            <a:r>
              <a:rPr lang="es-AR" sz="2400" dirty="0" smtClean="0"/>
              <a:t> De está forma se han generado varias tablas, como la públicamente conocida Rand (1940).</a:t>
            </a:r>
          </a:p>
          <a:p>
            <a:r>
              <a:rPr lang="es-AR" sz="2400" dirty="0"/>
              <a:t> Es un algoritmo que produce secuencias de números que siguen una probabilidad especifica. (tienen apariencia de aleatoriedad)</a:t>
            </a:r>
          </a:p>
          <a:p>
            <a:r>
              <a:rPr lang="es-AR" sz="2400" dirty="0" smtClean="0"/>
              <a:t> Los números generados por computadora son </a:t>
            </a:r>
            <a:r>
              <a:rPr lang="es-AR" sz="2400" dirty="0" err="1" smtClean="0"/>
              <a:t>pseudo</a:t>
            </a:r>
            <a:r>
              <a:rPr lang="es-AR" sz="2400" dirty="0" smtClean="0"/>
              <a:t>-aleatorios (podrían reproducirse) </a:t>
            </a:r>
            <a:endParaRPr lang="es-AR" sz="2400" dirty="0"/>
          </a:p>
        </p:txBody>
      </p:sp>
    </p:spTree>
    <p:extLst>
      <p:ext uri="{BB962C8B-B14F-4D97-AF65-F5344CB8AC3E}">
        <p14:creationId xmlns:p14="http://schemas.microsoft.com/office/powerpoint/2010/main" val="2923044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Simulación en IO</a:t>
            </a:r>
            <a:endParaRPr lang="es-AR" dirty="0"/>
          </a:p>
        </p:txBody>
      </p:sp>
      <p:sp>
        <p:nvSpPr>
          <p:cNvPr id="3" name="2 Marcador de texto"/>
          <p:cNvSpPr>
            <a:spLocks noGrp="1"/>
          </p:cNvSpPr>
          <p:nvPr>
            <p:ph type="body" idx="1"/>
          </p:nvPr>
        </p:nvSpPr>
        <p:spPr>
          <a:xfrm>
            <a:off x="467544" y="1340768"/>
            <a:ext cx="8229600" cy="4525963"/>
          </a:xfrm>
        </p:spPr>
        <p:txBody>
          <a:bodyPr/>
          <a:lstStyle/>
          <a:p>
            <a:r>
              <a:rPr lang="es-ES" sz="2400" dirty="0" smtClean="0"/>
              <a:t> El </a:t>
            </a:r>
            <a:r>
              <a:rPr lang="es-ES" sz="2400" dirty="0"/>
              <a:t>desempeño del sistema real se imita mediante distribuciones de </a:t>
            </a:r>
            <a:r>
              <a:rPr lang="es-ES" sz="2400" dirty="0" smtClean="0"/>
              <a:t>probabilidad para </a:t>
            </a:r>
            <a:r>
              <a:rPr lang="es-ES" sz="2400" dirty="0"/>
              <a:t>generar aleatoriamente los distintos eventos que ocurren en el </a:t>
            </a:r>
            <a:r>
              <a:rPr lang="es-ES" sz="2400" dirty="0" smtClean="0"/>
              <a:t>sistema.</a:t>
            </a:r>
          </a:p>
          <a:p>
            <a:r>
              <a:rPr lang="es-ES" sz="2400" dirty="0" smtClean="0"/>
              <a:t> Un </a:t>
            </a:r>
            <a:r>
              <a:rPr lang="es-ES" sz="2400" dirty="0"/>
              <a:t>modelo de simulación </a:t>
            </a:r>
            <a:r>
              <a:rPr lang="es-ES" sz="2400" i="1" dirty="0"/>
              <a:t>sintetiza </a:t>
            </a:r>
            <a:r>
              <a:rPr lang="es-ES" sz="2400" dirty="0"/>
              <a:t>el sistema con su construcción de cada componente y de </a:t>
            </a:r>
            <a:r>
              <a:rPr lang="es-ES" sz="2400" dirty="0" smtClean="0"/>
              <a:t>cada </a:t>
            </a:r>
            <a:r>
              <a:rPr lang="es-AR" sz="2400" dirty="0" smtClean="0"/>
              <a:t>evento.</a:t>
            </a:r>
          </a:p>
          <a:p>
            <a:r>
              <a:rPr lang="es-AR" sz="2400" dirty="0"/>
              <a:t> </a:t>
            </a:r>
            <a:r>
              <a:rPr lang="es-ES" sz="2400" dirty="0"/>
              <a:t>Después, el modelo </a:t>
            </a:r>
            <a:r>
              <a:rPr lang="es-ES" sz="2400" i="1" dirty="0"/>
              <a:t>corre </a:t>
            </a:r>
            <a:r>
              <a:rPr lang="es-ES" sz="2400" dirty="0"/>
              <a:t>el sistema simulado para obtener </a:t>
            </a:r>
            <a:r>
              <a:rPr lang="es-ES" sz="2400" i="1" dirty="0"/>
              <a:t>observaciones estadísticas </a:t>
            </a:r>
            <a:r>
              <a:rPr lang="es-ES" sz="2400" dirty="0" smtClean="0"/>
              <a:t>del desempeño </a:t>
            </a:r>
            <a:r>
              <a:rPr lang="es-ES" sz="2400" dirty="0"/>
              <a:t>del sistema como resultado de los diferentes eventos generados de manera </a:t>
            </a:r>
            <a:r>
              <a:rPr lang="es-ES" sz="2400" dirty="0" smtClean="0"/>
              <a:t>aleatoria.</a:t>
            </a:r>
          </a:p>
          <a:p>
            <a:r>
              <a:rPr lang="es-ES" sz="2400" dirty="0"/>
              <a:t>Debido a que las corridas de simulación, por lo general, requieren la generación y el procesado </a:t>
            </a:r>
            <a:r>
              <a:rPr lang="es-ES" sz="2400" dirty="0" smtClean="0"/>
              <a:t>de una </a:t>
            </a:r>
            <a:r>
              <a:rPr lang="es-ES" sz="2400" dirty="0"/>
              <a:t>gran cantidad de datos, es inevitable que estos experimentos estadísticos simulados se </a:t>
            </a:r>
            <a:r>
              <a:rPr lang="es-ES" sz="2400" dirty="0" smtClean="0"/>
              <a:t>lleven a </a:t>
            </a:r>
            <a:r>
              <a:rPr lang="es-ES" sz="2400" dirty="0"/>
              <a:t>cabo en una computadora.</a:t>
            </a:r>
            <a:endParaRPr lang="es-AR" sz="2400" dirty="0"/>
          </a:p>
        </p:txBody>
      </p:sp>
    </p:spTree>
    <p:extLst>
      <p:ext uri="{BB962C8B-B14F-4D97-AF65-F5344CB8AC3E}">
        <p14:creationId xmlns:p14="http://schemas.microsoft.com/office/powerpoint/2010/main" val="806264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Simulación en IO</a:t>
            </a:r>
            <a:endParaRPr lang="es-AR" dirty="0"/>
          </a:p>
        </p:txBody>
      </p:sp>
      <p:sp>
        <p:nvSpPr>
          <p:cNvPr id="3" name="2 Marcador de texto"/>
          <p:cNvSpPr>
            <a:spLocks noGrp="1"/>
          </p:cNvSpPr>
          <p:nvPr>
            <p:ph type="body" idx="1"/>
          </p:nvPr>
        </p:nvSpPr>
        <p:spPr>
          <a:xfrm>
            <a:off x="251520" y="1412776"/>
            <a:ext cx="8435280" cy="4713387"/>
          </a:xfrm>
        </p:spPr>
        <p:txBody>
          <a:bodyPr/>
          <a:lstStyle/>
          <a:p>
            <a:r>
              <a:rPr lang="es-AR" sz="2000" dirty="0" smtClean="0"/>
              <a:t> </a:t>
            </a:r>
            <a:r>
              <a:rPr lang="es-ES" sz="2000" dirty="0"/>
              <a:t>La simulación casi siempre se usa cuando el sistema estocástico en cuestión es </a:t>
            </a:r>
            <a:r>
              <a:rPr lang="es-ES" sz="2000" dirty="0" smtClean="0"/>
              <a:t>demasiado complejo </a:t>
            </a:r>
            <a:r>
              <a:rPr lang="es-ES" sz="2000" dirty="0"/>
              <a:t>para </a:t>
            </a:r>
            <a:r>
              <a:rPr lang="es-ES" sz="2000" dirty="0" smtClean="0"/>
              <a:t>su </a:t>
            </a:r>
            <a:r>
              <a:rPr lang="es-ES" sz="2000" dirty="0"/>
              <a:t>análisis con los modelos </a:t>
            </a:r>
            <a:r>
              <a:rPr lang="es-ES" sz="2000" dirty="0" smtClean="0"/>
              <a:t>analíticos.</a:t>
            </a:r>
          </a:p>
          <a:p>
            <a:r>
              <a:rPr lang="es-ES" sz="2000" dirty="0" smtClean="0"/>
              <a:t> Lo </a:t>
            </a:r>
            <a:r>
              <a:rPr lang="es-ES" sz="2000" dirty="0"/>
              <a:t>más importante del enfoque analítico es que abstrae </a:t>
            </a:r>
            <a:r>
              <a:rPr lang="es-ES" sz="2000" dirty="0" smtClean="0"/>
              <a:t>la esencia </a:t>
            </a:r>
            <a:r>
              <a:rPr lang="es-ES" sz="2000" dirty="0"/>
              <a:t>del problema, revela su estructura fundamental y proporciona una visión de las </a:t>
            </a:r>
            <a:r>
              <a:rPr lang="es-ES" sz="2000" dirty="0" smtClean="0"/>
              <a:t>relaciones causa-efecto </a:t>
            </a:r>
            <a:r>
              <a:rPr lang="es-ES" sz="2000" dirty="0"/>
              <a:t>dentro del sistema. </a:t>
            </a:r>
            <a:endParaRPr lang="es-ES" sz="2000" dirty="0" smtClean="0"/>
          </a:p>
          <a:p>
            <a:r>
              <a:rPr lang="es-ES" sz="2000" dirty="0" smtClean="0"/>
              <a:t> Por </a:t>
            </a:r>
            <a:r>
              <a:rPr lang="es-ES" sz="2000" dirty="0"/>
              <a:t>ello, si es posible construir un modelo analítico que sea, a </a:t>
            </a:r>
            <a:r>
              <a:rPr lang="es-ES" sz="2000" dirty="0" smtClean="0"/>
              <a:t>la vez</a:t>
            </a:r>
            <a:r>
              <a:rPr lang="es-ES" sz="2000" dirty="0"/>
              <a:t>, una idealización razonable del problema y una solución satisfactoria, este enfoque es </a:t>
            </a:r>
            <a:r>
              <a:rPr lang="es-ES" sz="2000" dirty="0" smtClean="0"/>
              <a:t>superior </a:t>
            </a:r>
            <a:r>
              <a:rPr lang="es-AR" sz="2000" dirty="0" smtClean="0"/>
              <a:t>a </a:t>
            </a:r>
            <a:r>
              <a:rPr lang="es-AR" sz="2000" dirty="0"/>
              <a:t>la simulación</a:t>
            </a:r>
            <a:r>
              <a:rPr lang="es-AR" sz="2000" dirty="0" smtClean="0"/>
              <a:t>.</a:t>
            </a:r>
          </a:p>
          <a:p>
            <a:r>
              <a:rPr lang="es-ES" sz="2000" dirty="0" smtClean="0"/>
              <a:t> Sin </a:t>
            </a:r>
            <a:r>
              <a:rPr lang="es-ES" sz="2000" dirty="0"/>
              <a:t>embargo, muchos problemas son tan complejos que no se pueden resolver </a:t>
            </a:r>
            <a:r>
              <a:rPr lang="es-ES" sz="2000" dirty="0" smtClean="0"/>
              <a:t>por la </a:t>
            </a:r>
            <a:r>
              <a:rPr lang="es-ES" sz="2000" dirty="0"/>
              <a:t>vía analítica. </a:t>
            </a:r>
            <a:endParaRPr lang="es-ES" sz="2000" dirty="0" smtClean="0"/>
          </a:p>
          <a:p>
            <a:r>
              <a:rPr lang="es-ES" sz="2000" dirty="0" smtClean="0"/>
              <a:t> Entonces</a:t>
            </a:r>
            <a:r>
              <a:rPr lang="es-ES" sz="2000" dirty="0"/>
              <a:t>, aunque la simulación tiende a ser un proceso relativamente caro, </a:t>
            </a:r>
            <a:r>
              <a:rPr lang="es-ES" sz="2000" dirty="0" smtClean="0"/>
              <a:t>con frecuencia </a:t>
            </a:r>
            <a:r>
              <a:rPr lang="es-ES" sz="2000" dirty="0"/>
              <a:t>es el único enfoque práctico para resolver un problema.</a:t>
            </a:r>
            <a:endParaRPr lang="es-AR" sz="2000" dirty="0"/>
          </a:p>
        </p:txBody>
      </p:sp>
    </p:spTree>
    <p:extLst>
      <p:ext uri="{BB962C8B-B14F-4D97-AF65-F5344CB8AC3E}">
        <p14:creationId xmlns:p14="http://schemas.microsoft.com/office/powerpoint/2010/main" val="3567126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s-AR" sz="4400" b="0" i="0" u="none" strike="noStrike" cap="none" dirty="0" smtClean="0">
                <a:solidFill>
                  <a:schemeClr val="dk1"/>
                </a:solidFill>
                <a:latin typeface="Calibri"/>
                <a:ea typeface="Calibri"/>
                <a:cs typeface="Calibri"/>
                <a:sym typeface="Calibri"/>
              </a:rPr>
              <a:t>Proceso</a:t>
            </a:r>
            <a:endParaRPr lang="es-AR" sz="4400" b="0" i="0" u="none" strike="noStrike" cap="none" dirty="0">
              <a:solidFill>
                <a:schemeClr val="dk1"/>
              </a:solidFill>
              <a:latin typeface="Calibri"/>
              <a:ea typeface="Calibri"/>
              <a:cs typeface="Calibri"/>
              <a:sym typeface="Calibri"/>
            </a:endParaRPr>
          </a:p>
        </p:txBody>
      </p:sp>
      <p:sp>
        <p:nvSpPr>
          <p:cNvPr id="92" name="Shape 92"/>
          <p:cNvSpPr txBox="1"/>
          <p:nvPr/>
        </p:nvSpPr>
        <p:spPr>
          <a:xfrm>
            <a:off x="128572" y="1268760"/>
            <a:ext cx="8835916" cy="5184576"/>
          </a:xfrm>
          <a:prstGeom prst="rect">
            <a:avLst/>
          </a:prstGeom>
          <a:noFill/>
          <a:ln>
            <a:noFill/>
          </a:ln>
        </p:spPr>
        <p:txBody>
          <a:bodyPr lIns="91425" tIns="45700" rIns="91425" bIns="45700" anchor="t" anchorCtr="0">
            <a:noAutofit/>
          </a:bodyPr>
          <a:lstStyle/>
          <a:p>
            <a:pPr marL="514350" lvl="0" indent="-514350">
              <a:buClr>
                <a:schemeClr val="dk1"/>
              </a:buClr>
              <a:buSzPct val="100000"/>
              <a:buAutoNum type="arabicParenR"/>
            </a:pPr>
            <a:r>
              <a:rPr lang="es-ES" sz="2400" dirty="0">
                <a:solidFill>
                  <a:schemeClr val="dk1"/>
                </a:solidFill>
                <a:latin typeface="Calibri"/>
                <a:ea typeface="Calibri"/>
                <a:cs typeface="Calibri"/>
              </a:rPr>
              <a:t>Definir el estado del sistema (como el número de clientes en un sistema de colas).</a:t>
            </a:r>
            <a:r>
              <a:rPr lang="es-AR" sz="2400" dirty="0">
                <a:solidFill>
                  <a:schemeClr val="dk1"/>
                </a:solidFill>
                <a:latin typeface="Calibri"/>
                <a:ea typeface="Calibri"/>
                <a:cs typeface="Calibri"/>
                <a:sym typeface="Calibri"/>
              </a:rPr>
              <a:t> </a:t>
            </a:r>
          </a:p>
          <a:p>
            <a:pPr marL="514350" lvl="0" indent="-514350">
              <a:buClr>
                <a:schemeClr val="dk1"/>
              </a:buClr>
              <a:buSzPct val="100000"/>
              <a:buAutoNum type="arabicParenR"/>
            </a:pPr>
            <a:r>
              <a:rPr lang="es-ES" sz="2400" dirty="0">
                <a:solidFill>
                  <a:schemeClr val="dk1"/>
                </a:solidFill>
                <a:latin typeface="Calibri"/>
                <a:ea typeface="Calibri"/>
                <a:cs typeface="Calibri"/>
              </a:rPr>
              <a:t>Identificar los estados posibles del sistema que pueden ocurrir.</a:t>
            </a:r>
          </a:p>
          <a:p>
            <a:pPr marL="514350" lvl="0" indent="-514350">
              <a:buClr>
                <a:schemeClr val="dk1"/>
              </a:buClr>
              <a:buSzPct val="100000"/>
              <a:buAutoNum type="arabicParenR"/>
            </a:pPr>
            <a:r>
              <a:rPr lang="es-ES" sz="2400" dirty="0" smtClean="0">
                <a:solidFill>
                  <a:schemeClr val="dk1"/>
                </a:solidFill>
                <a:latin typeface="Calibri"/>
                <a:ea typeface="Calibri"/>
                <a:cs typeface="Calibri"/>
                <a:sym typeface="Calibri"/>
              </a:rPr>
              <a:t>Identificar </a:t>
            </a:r>
            <a:r>
              <a:rPr lang="es-ES" sz="2400" dirty="0">
                <a:solidFill>
                  <a:schemeClr val="dk1"/>
                </a:solidFill>
                <a:latin typeface="Calibri"/>
                <a:ea typeface="Calibri"/>
                <a:cs typeface="Calibri"/>
                <a:sym typeface="Calibri"/>
              </a:rPr>
              <a:t>los eventos posibles (como las llegadas y terminaciones de servicio en un </a:t>
            </a:r>
            <a:r>
              <a:rPr lang="es-ES" sz="2400" dirty="0" smtClean="0">
                <a:solidFill>
                  <a:schemeClr val="dk1"/>
                </a:solidFill>
                <a:latin typeface="Calibri"/>
                <a:ea typeface="Calibri"/>
                <a:cs typeface="Calibri"/>
                <a:sym typeface="Calibri"/>
              </a:rPr>
              <a:t>sistema de </a:t>
            </a:r>
            <a:r>
              <a:rPr lang="es-ES" sz="2400" dirty="0">
                <a:solidFill>
                  <a:schemeClr val="dk1"/>
                </a:solidFill>
                <a:latin typeface="Calibri"/>
                <a:ea typeface="Calibri"/>
                <a:cs typeface="Calibri"/>
                <a:sym typeface="Calibri"/>
              </a:rPr>
              <a:t>colas) que cambian el estado del </a:t>
            </a:r>
            <a:r>
              <a:rPr lang="es-ES" sz="2400" dirty="0" smtClean="0">
                <a:solidFill>
                  <a:schemeClr val="dk1"/>
                </a:solidFill>
                <a:latin typeface="Calibri"/>
                <a:ea typeface="Calibri"/>
                <a:cs typeface="Calibri"/>
                <a:sym typeface="Calibri"/>
              </a:rPr>
              <a:t>sistema.</a:t>
            </a:r>
          </a:p>
          <a:p>
            <a:pPr marL="514350" lvl="0" indent="-514350">
              <a:buClr>
                <a:schemeClr val="dk1"/>
              </a:buClr>
              <a:buSzPct val="100000"/>
              <a:buAutoNum type="arabicParenR"/>
            </a:pPr>
            <a:r>
              <a:rPr lang="es-ES" sz="2400" dirty="0">
                <a:solidFill>
                  <a:schemeClr val="dk1"/>
                </a:solidFill>
                <a:latin typeface="Calibri"/>
                <a:ea typeface="Calibri"/>
                <a:cs typeface="Calibri"/>
                <a:sym typeface="Calibri"/>
              </a:rPr>
              <a:t>Contar con un reloj de simulación, localizado en alguna dirección del programa de </a:t>
            </a:r>
            <a:r>
              <a:rPr lang="es-ES" sz="2400" dirty="0" smtClean="0">
                <a:solidFill>
                  <a:schemeClr val="dk1"/>
                </a:solidFill>
                <a:latin typeface="Calibri"/>
                <a:ea typeface="Calibri"/>
                <a:cs typeface="Calibri"/>
                <a:sym typeface="Calibri"/>
              </a:rPr>
              <a:t>simulación, que </a:t>
            </a:r>
            <a:r>
              <a:rPr lang="es-ES" sz="2400" dirty="0">
                <a:solidFill>
                  <a:schemeClr val="dk1"/>
                </a:solidFill>
                <a:latin typeface="Calibri"/>
                <a:ea typeface="Calibri"/>
                <a:cs typeface="Calibri"/>
                <a:sym typeface="Calibri"/>
              </a:rPr>
              <a:t>registrará el paso del tiempo (simulado</a:t>
            </a:r>
            <a:r>
              <a:rPr lang="es-ES" sz="2400" dirty="0" smtClean="0">
                <a:solidFill>
                  <a:schemeClr val="dk1"/>
                </a:solidFill>
                <a:latin typeface="Calibri"/>
                <a:ea typeface="Calibri"/>
                <a:cs typeface="Calibri"/>
                <a:sym typeface="Calibri"/>
              </a:rPr>
              <a:t>).</a:t>
            </a:r>
          </a:p>
          <a:p>
            <a:pPr marL="514350" lvl="0" indent="-514350">
              <a:buClr>
                <a:schemeClr val="dk1"/>
              </a:buClr>
              <a:buSzPct val="100000"/>
              <a:buAutoNum type="arabicParenR"/>
            </a:pPr>
            <a:r>
              <a:rPr lang="es-ES" sz="2400" dirty="0">
                <a:solidFill>
                  <a:schemeClr val="dk1"/>
                </a:solidFill>
                <a:latin typeface="Calibri"/>
                <a:ea typeface="Calibri"/>
                <a:cs typeface="Calibri"/>
                <a:sym typeface="Calibri"/>
              </a:rPr>
              <a:t>Un método para generar los eventos de manera aleatoria de los distintos </a:t>
            </a:r>
            <a:r>
              <a:rPr lang="es-ES" sz="2400" dirty="0" smtClean="0">
                <a:solidFill>
                  <a:schemeClr val="dk1"/>
                </a:solidFill>
                <a:latin typeface="Calibri"/>
                <a:ea typeface="Calibri"/>
                <a:cs typeface="Calibri"/>
                <a:sym typeface="Calibri"/>
              </a:rPr>
              <a:t>tipos.</a:t>
            </a:r>
          </a:p>
          <a:p>
            <a:pPr marL="514350" lvl="0" indent="-514350">
              <a:buClr>
                <a:schemeClr val="dk1"/>
              </a:buClr>
              <a:buSzPct val="100000"/>
              <a:buAutoNum type="arabicParenR"/>
            </a:pPr>
            <a:r>
              <a:rPr lang="es-ES" sz="2400" dirty="0">
                <a:solidFill>
                  <a:schemeClr val="dk1"/>
                </a:solidFill>
                <a:latin typeface="Calibri"/>
                <a:ea typeface="Calibri"/>
                <a:cs typeface="Calibri"/>
                <a:sym typeface="Calibri"/>
              </a:rPr>
              <a:t>Una fórmula para </a:t>
            </a:r>
            <a:r>
              <a:rPr lang="es-ES" sz="2400" dirty="0" smtClean="0">
                <a:solidFill>
                  <a:schemeClr val="dk1"/>
                </a:solidFill>
                <a:latin typeface="Calibri"/>
                <a:ea typeface="Calibri"/>
                <a:cs typeface="Calibri"/>
                <a:sym typeface="Calibri"/>
              </a:rPr>
              <a:t>identificar </a:t>
            </a:r>
            <a:r>
              <a:rPr lang="es-ES" sz="2400" dirty="0">
                <a:solidFill>
                  <a:schemeClr val="dk1"/>
                </a:solidFill>
                <a:latin typeface="Calibri"/>
                <a:ea typeface="Calibri"/>
                <a:cs typeface="Calibri"/>
                <a:sym typeface="Calibri"/>
              </a:rPr>
              <a:t>las transiciones de los estados que generan los diferentes </a:t>
            </a:r>
            <a:r>
              <a:rPr lang="es-ES" sz="2400" dirty="0" smtClean="0">
                <a:solidFill>
                  <a:schemeClr val="dk1"/>
                </a:solidFill>
                <a:latin typeface="Calibri"/>
                <a:ea typeface="Calibri"/>
                <a:cs typeface="Calibri"/>
                <a:sym typeface="Calibri"/>
              </a:rPr>
              <a:t>tipos de </a:t>
            </a:r>
            <a:r>
              <a:rPr lang="es-ES" sz="2400" dirty="0">
                <a:solidFill>
                  <a:schemeClr val="dk1"/>
                </a:solidFill>
                <a:latin typeface="Calibri"/>
                <a:ea typeface="Calibri"/>
                <a:cs typeface="Calibri"/>
                <a:sym typeface="Calibri"/>
              </a:rPr>
              <a:t>eventos</a:t>
            </a:r>
            <a:endParaRPr lang="es-AR" sz="2400" b="0" i="0" u="none" strike="noStrike" cap="none" dirty="0" smtClean="0">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s-AR" dirty="0" smtClean="0"/>
              <a:t>Resumen</a:t>
            </a:r>
            <a:endParaRPr lang="es-AR" sz="4400" b="0" i="0" u="none" strike="noStrike" cap="none" dirty="0">
              <a:solidFill>
                <a:schemeClr val="dk1"/>
              </a:solidFill>
              <a:latin typeface="Calibri"/>
              <a:ea typeface="Calibri"/>
              <a:cs typeface="Calibri"/>
              <a:sym typeface="Calibri"/>
            </a:endParaRPr>
          </a:p>
        </p:txBody>
      </p:sp>
      <p:sp>
        <p:nvSpPr>
          <p:cNvPr id="98" name="Shape 98"/>
          <p:cNvSpPr txBox="1">
            <a:spLocks noGrp="1"/>
          </p:cNvSpPr>
          <p:nvPr>
            <p:ph type="body" idx="1"/>
          </p:nvPr>
        </p:nvSpPr>
        <p:spPr>
          <a:xfrm>
            <a:off x="323528" y="1340768"/>
            <a:ext cx="8363272" cy="5328592"/>
          </a:xfrm>
          <a:prstGeom prst="rect">
            <a:avLst/>
          </a:prstGeom>
          <a:noFill/>
          <a:ln>
            <a:noFill/>
          </a:ln>
        </p:spPr>
        <p:txBody>
          <a:bodyPr lIns="91425" tIns="45700" rIns="91425" bIns="45700" anchor="t" anchorCtr="0">
            <a:noAutofit/>
          </a:bodyPr>
          <a:lstStyle/>
          <a:p>
            <a:pPr marL="457200" indent="-457200">
              <a:lnSpc>
                <a:spcPct val="80000"/>
              </a:lnSpc>
              <a:spcBef>
                <a:spcPts val="0"/>
              </a:spcBef>
              <a:buSzPct val="101486"/>
            </a:pPr>
            <a:r>
              <a:rPr lang="es-ES" dirty="0"/>
              <a:t>Para poder comprender la realidad y complejidad de las operaciones que se llevan acabo en un sistema real, ha sido necesario construir métodos y herramientas que buscan imitar y experimentar el comportamiento de los sistemas reales. </a:t>
            </a:r>
            <a:endParaRPr lang="es-ES" dirty="0" smtClean="0"/>
          </a:p>
          <a:p>
            <a:pPr marL="457200" indent="-457200">
              <a:lnSpc>
                <a:spcPct val="80000"/>
              </a:lnSpc>
              <a:spcBef>
                <a:spcPts val="0"/>
              </a:spcBef>
              <a:buSzPct val="101486"/>
            </a:pPr>
            <a:r>
              <a:rPr lang="es-ES" dirty="0" smtClean="0"/>
              <a:t>La </a:t>
            </a:r>
            <a:r>
              <a:rPr lang="es-ES" dirty="0"/>
              <a:t>simulación por computadora es una técnica que imita los procesos de un sistema real para evaluarlo </a:t>
            </a:r>
            <a:r>
              <a:rPr lang="es-ES" dirty="0" smtClean="0"/>
              <a:t>numéricamente.</a:t>
            </a:r>
          </a:p>
          <a:p>
            <a:pPr marL="457200" indent="-457200">
              <a:lnSpc>
                <a:spcPct val="80000"/>
              </a:lnSpc>
              <a:spcBef>
                <a:spcPts val="0"/>
              </a:spcBef>
              <a:buSzPct val="101486"/>
            </a:pPr>
            <a:r>
              <a:rPr lang="es-ES" dirty="0" smtClean="0"/>
              <a:t>Los </a:t>
            </a:r>
            <a:r>
              <a:rPr lang="es-ES" dirty="0"/>
              <a:t>datos generados por el software nos permitirán predecir el comportamiento del sistema que se está analizando o estudiando. </a:t>
            </a:r>
            <a:endParaRPr lang="es-AR" dirty="0" smtClean="0"/>
          </a:p>
          <a:p>
            <a:pPr marL="457200" indent="-457200">
              <a:lnSpc>
                <a:spcPct val="80000"/>
              </a:lnSpc>
              <a:spcBef>
                <a:spcPts val="0"/>
              </a:spcBef>
              <a:buSzPct val="101486"/>
            </a:pPr>
            <a:endParaRPr lang="es-A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Sistema</a:t>
            </a:r>
            <a:endParaRPr lang="es-AR" dirty="0"/>
          </a:p>
        </p:txBody>
      </p:sp>
      <p:sp>
        <p:nvSpPr>
          <p:cNvPr id="3" name="2 Marcador de texto"/>
          <p:cNvSpPr>
            <a:spLocks noGrp="1"/>
          </p:cNvSpPr>
          <p:nvPr>
            <p:ph type="body" idx="1"/>
          </p:nvPr>
        </p:nvSpPr>
        <p:spPr/>
        <p:txBody>
          <a:bodyPr/>
          <a:lstStyle/>
          <a:p>
            <a:pPr indent="0">
              <a:buNone/>
            </a:pPr>
            <a:r>
              <a:rPr lang="es-MX" sz="2400" dirty="0">
                <a:latin typeface="Arial" pitchFamily="34" charset="0"/>
                <a:cs typeface="Arial" pitchFamily="34" charset="0"/>
              </a:rPr>
              <a:t>Un sistema puede definirse como una colección de objetos o </a:t>
            </a:r>
            <a:r>
              <a:rPr lang="es-MX" sz="2400" b="1" dirty="0">
                <a:latin typeface="Arial" pitchFamily="34" charset="0"/>
                <a:cs typeface="Arial" pitchFamily="34" charset="0"/>
              </a:rPr>
              <a:t>entidades</a:t>
            </a:r>
            <a:r>
              <a:rPr lang="es-MX" sz="2400" dirty="0">
                <a:latin typeface="Arial" pitchFamily="34" charset="0"/>
                <a:cs typeface="Arial" pitchFamily="34" charset="0"/>
              </a:rPr>
              <a:t> que interactúan entre sí para alcanzar un cierto objetivo. Los sistemas reciben datos, energía o materia del ambiente (entradas) y proveen información, energía o materia (salidas).</a:t>
            </a:r>
          </a:p>
          <a:p>
            <a:pPr indent="0">
              <a:buNone/>
            </a:pPr>
            <a:endParaRPr lang="es-AR" sz="2400" dirty="0"/>
          </a:p>
        </p:txBody>
      </p:sp>
      <p:grpSp>
        <p:nvGrpSpPr>
          <p:cNvPr id="4" name="Group 3"/>
          <p:cNvGrpSpPr>
            <a:grpSpLocks/>
          </p:cNvGrpSpPr>
          <p:nvPr/>
        </p:nvGrpSpPr>
        <p:grpSpPr bwMode="auto">
          <a:xfrm>
            <a:off x="2699792" y="4077072"/>
            <a:ext cx="4070647" cy="1944216"/>
            <a:chOff x="1223" y="1095"/>
            <a:chExt cx="3312" cy="1835"/>
          </a:xfrm>
        </p:grpSpPr>
        <p:sp>
          <p:nvSpPr>
            <p:cNvPr id="5" name="Freeform 4"/>
            <p:cNvSpPr>
              <a:spLocks noChangeArrowheads="1"/>
            </p:cNvSpPr>
            <p:nvPr/>
          </p:nvSpPr>
          <p:spPr bwMode="auto">
            <a:xfrm>
              <a:off x="1223" y="1536"/>
              <a:ext cx="3312" cy="1394"/>
            </a:xfrm>
            <a:custGeom>
              <a:avLst/>
              <a:gdLst/>
              <a:ahLst/>
              <a:cxnLst>
                <a:cxn ang="0">
                  <a:pos x="140" y="628"/>
                </a:cxn>
                <a:cxn ang="0">
                  <a:pos x="177" y="701"/>
                </a:cxn>
                <a:cxn ang="0">
                  <a:pos x="218" y="782"/>
                </a:cxn>
                <a:cxn ang="0">
                  <a:pos x="224" y="878"/>
                </a:cxn>
                <a:cxn ang="0">
                  <a:pos x="160" y="981"/>
                </a:cxn>
                <a:cxn ang="0">
                  <a:pos x="78" y="1046"/>
                </a:cxn>
                <a:cxn ang="0">
                  <a:pos x="13" y="1096"/>
                </a:cxn>
                <a:cxn ang="0">
                  <a:pos x="19" y="1159"/>
                </a:cxn>
                <a:cxn ang="0">
                  <a:pos x="145" y="1174"/>
                </a:cxn>
                <a:cxn ang="0">
                  <a:pos x="347" y="1126"/>
                </a:cxn>
                <a:cxn ang="0">
                  <a:pos x="597" y="1088"/>
                </a:cxn>
                <a:cxn ang="0">
                  <a:pos x="851" y="1129"/>
                </a:cxn>
                <a:cxn ang="0">
                  <a:pos x="940" y="1187"/>
                </a:cxn>
                <a:cxn ang="0">
                  <a:pos x="1002" y="1254"/>
                </a:cxn>
                <a:cxn ang="0">
                  <a:pos x="1081" y="1315"/>
                </a:cxn>
                <a:cxn ang="0">
                  <a:pos x="1216" y="1359"/>
                </a:cxn>
                <a:cxn ang="0">
                  <a:pos x="1305" y="1361"/>
                </a:cxn>
                <a:cxn ang="0">
                  <a:pos x="1381" y="1346"/>
                </a:cxn>
                <a:cxn ang="0">
                  <a:pos x="1475" y="1333"/>
                </a:cxn>
                <a:cxn ang="0">
                  <a:pos x="1626" y="1342"/>
                </a:cxn>
                <a:cxn ang="0">
                  <a:pos x="1727" y="1366"/>
                </a:cxn>
                <a:cxn ang="0">
                  <a:pos x="1811" y="1389"/>
                </a:cxn>
                <a:cxn ang="0">
                  <a:pos x="1916" y="1391"/>
                </a:cxn>
                <a:cxn ang="0">
                  <a:pos x="2108" y="1355"/>
                </a:cxn>
                <a:cxn ang="0">
                  <a:pos x="2256" y="1315"/>
                </a:cxn>
                <a:cxn ang="0">
                  <a:pos x="2369" y="1250"/>
                </a:cxn>
                <a:cxn ang="0">
                  <a:pos x="2463" y="1138"/>
                </a:cxn>
                <a:cxn ang="0">
                  <a:pos x="2497" y="1044"/>
                </a:cxn>
                <a:cxn ang="0">
                  <a:pos x="2480" y="989"/>
                </a:cxn>
                <a:cxn ang="0">
                  <a:pos x="2457" y="931"/>
                </a:cxn>
                <a:cxn ang="0">
                  <a:pos x="2457" y="863"/>
                </a:cxn>
                <a:cxn ang="0">
                  <a:pos x="2643" y="586"/>
                </a:cxn>
                <a:cxn ang="0">
                  <a:pos x="2894" y="408"/>
                </a:cxn>
                <a:cxn ang="0">
                  <a:pos x="3103" y="268"/>
                </a:cxn>
                <a:cxn ang="0">
                  <a:pos x="3161" y="115"/>
                </a:cxn>
                <a:cxn ang="0">
                  <a:pos x="3091" y="40"/>
                </a:cxn>
                <a:cxn ang="0">
                  <a:pos x="2975" y="7"/>
                </a:cxn>
                <a:cxn ang="0">
                  <a:pos x="2826" y="1"/>
                </a:cxn>
                <a:cxn ang="0">
                  <a:pos x="2611" y="32"/>
                </a:cxn>
                <a:cxn ang="0">
                  <a:pos x="2406" y="144"/>
                </a:cxn>
                <a:cxn ang="0">
                  <a:pos x="2264" y="292"/>
                </a:cxn>
                <a:cxn ang="0">
                  <a:pos x="2106" y="412"/>
                </a:cxn>
                <a:cxn ang="0">
                  <a:pos x="1850" y="440"/>
                </a:cxn>
                <a:cxn ang="0">
                  <a:pos x="1695" y="366"/>
                </a:cxn>
                <a:cxn ang="0">
                  <a:pos x="1576" y="248"/>
                </a:cxn>
                <a:cxn ang="0">
                  <a:pos x="1429" y="136"/>
                </a:cxn>
                <a:cxn ang="0">
                  <a:pos x="1245" y="81"/>
                </a:cxn>
                <a:cxn ang="0">
                  <a:pos x="1168" y="70"/>
                </a:cxn>
                <a:cxn ang="0">
                  <a:pos x="1103" y="76"/>
                </a:cxn>
                <a:cxn ang="0">
                  <a:pos x="1037" y="103"/>
                </a:cxn>
                <a:cxn ang="0">
                  <a:pos x="946" y="170"/>
                </a:cxn>
                <a:cxn ang="0">
                  <a:pos x="893" y="248"/>
                </a:cxn>
                <a:cxn ang="0">
                  <a:pos x="862" y="329"/>
                </a:cxn>
                <a:cxn ang="0">
                  <a:pos x="837" y="400"/>
                </a:cxn>
                <a:cxn ang="0">
                  <a:pos x="712" y="430"/>
                </a:cxn>
                <a:cxn ang="0">
                  <a:pos x="523" y="426"/>
                </a:cxn>
                <a:cxn ang="0">
                  <a:pos x="331" y="444"/>
                </a:cxn>
                <a:cxn ang="0">
                  <a:pos x="177" y="524"/>
                </a:cxn>
              </a:cxnLst>
              <a:rect l="0" t="0" r="r" b="b"/>
              <a:pathLst>
                <a:path w="3167" h="1395">
                  <a:moveTo>
                    <a:pt x="150" y="558"/>
                  </a:moveTo>
                  <a:lnTo>
                    <a:pt x="141" y="576"/>
                  </a:lnTo>
                  <a:lnTo>
                    <a:pt x="138" y="584"/>
                  </a:lnTo>
                  <a:lnTo>
                    <a:pt x="137" y="593"/>
                  </a:lnTo>
                  <a:lnTo>
                    <a:pt x="136" y="602"/>
                  </a:lnTo>
                  <a:lnTo>
                    <a:pt x="137" y="611"/>
                  </a:lnTo>
                  <a:lnTo>
                    <a:pt x="138" y="620"/>
                  </a:lnTo>
                  <a:lnTo>
                    <a:pt x="140" y="628"/>
                  </a:lnTo>
                  <a:lnTo>
                    <a:pt x="143" y="637"/>
                  </a:lnTo>
                  <a:lnTo>
                    <a:pt x="147" y="646"/>
                  </a:lnTo>
                  <a:lnTo>
                    <a:pt x="151" y="655"/>
                  </a:lnTo>
                  <a:lnTo>
                    <a:pt x="155" y="664"/>
                  </a:lnTo>
                  <a:lnTo>
                    <a:pt x="160" y="673"/>
                  </a:lnTo>
                  <a:lnTo>
                    <a:pt x="165" y="682"/>
                  </a:lnTo>
                  <a:lnTo>
                    <a:pt x="171" y="691"/>
                  </a:lnTo>
                  <a:lnTo>
                    <a:pt x="177" y="701"/>
                  </a:lnTo>
                  <a:lnTo>
                    <a:pt x="182" y="710"/>
                  </a:lnTo>
                  <a:lnTo>
                    <a:pt x="188" y="720"/>
                  </a:lnTo>
                  <a:lnTo>
                    <a:pt x="194" y="730"/>
                  </a:lnTo>
                  <a:lnTo>
                    <a:pt x="199" y="740"/>
                  </a:lnTo>
                  <a:lnTo>
                    <a:pt x="205" y="750"/>
                  </a:lnTo>
                  <a:lnTo>
                    <a:pt x="209" y="760"/>
                  </a:lnTo>
                  <a:lnTo>
                    <a:pt x="214" y="771"/>
                  </a:lnTo>
                  <a:lnTo>
                    <a:pt x="218" y="782"/>
                  </a:lnTo>
                  <a:lnTo>
                    <a:pt x="221" y="792"/>
                  </a:lnTo>
                  <a:lnTo>
                    <a:pt x="224" y="804"/>
                  </a:lnTo>
                  <a:lnTo>
                    <a:pt x="227" y="815"/>
                  </a:lnTo>
                  <a:lnTo>
                    <a:pt x="228" y="827"/>
                  </a:lnTo>
                  <a:lnTo>
                    <a:pt x="228" y="839"/>
                  </a:lnTo>
                  <a:lnTo>
                    <a:pt x="228" y="852"/>
                  </a:lnTo>
                  <a:lnTo>
                    <a:pt x="226" y="865"/>
                  </a:lnTo>
                  <a:lnTo>
                    <a:pt x="224" y="878"/>
                  </a:lnTo>
                  <a:lnTo>
                    <a:pt x="215" y="904"/>
                  </a:lnTo>
                  <a:lnTo>
                    <a:pt x="209" y="917"/>
                  </a:lnTo>
                  <a:lnTo>
                    <a:pt x="203" y="929"/>
                  </a:lnTo>
                  <a:lnTo>
                    <a:pt x="195" y="940"/>
                  </a:lnTo>
                  <a:lnTo>
                    <a:pt x="187" y="951"/>
                  </a:lnTo>
                  <a:lnTo>
                    <a:pt x="179" y="962"/>
                  </a:lnTo>
                  <a:lnTo>
                    <a:pt x="170" y="972"/>
                  </a:lnTo>
                  <a:lnTo>
                    <a:pt x="160" y="981"/>
                  </a:lnTo>
                  <a:lnTo>
                    <a:pt x="150" y="991"/>
                  </a:lnTo>
                  <a:lnTo>
                    <a:pt x="140" y="1000"/>
                  </a:lnTo>
                  <a:lnTo>
                    <a:pt x="130" y="1008"/>
                  </a:lnTo>
                  <a:lnTo>
                    <a:pt x="119" y="1016"/>
                  </a:lnTo>
                  <a:lnTo>
                    <a:pt x="109" y="1024"/>
                  </a:lnTo>
                  <a:lnTo>
                    <a:pt x="99" y="1032"/>
                  </a:lnTo>
                  <a:lnTo>
                    <a:pt x="89" y="1039"/>
                  </a:lnTo>
                  <a:lnTo>
                    <a:pt x="78" y="1046"/>
                  </a:lnTo>
                  <a:lnTo>
                    <a:pt x="69" y="1053"/>
                  </a:lnTo>
                  <a:lnTo>
                    <a:pt x="59" y="1060"/>
                  </a:lnTo>
                  <a:lnTo>
                    <a:pt x="50" y="1066"/>
                  </a:lnTo>
                  <a:lnTo>
                    <a:pt x="41" y="1072"/>
                  </a:lnTo>
                  <a:lnTo>
                    <a:pt x="33" y="1078"/>
                  </a:lnTo>
                  <a:lnTo>
                    <a:pt x="26" y="1084"/>
                  </a:lnTo>
                  <a:lnTo>
                    <a:pt x="19" y="1090"/>
                  </a:lnTo>
                  <a:lnTo>
                    <a:pt x="13" y="1096"/>
                  </a:lnTo>
                  <a:lnTo>
                    <a:pt x="9" y="1102"/>
                  </a:lnTo>
                  <a:lnTo>
                    <a:pt x="5" y="1108"/>
                  </a:lnTo>
                  <a:lnTo>
                    <a:pt x="2" y="1113"/>
                  </a:lnTo>
                  <a:lnTo>
                    <a:pt x="0" y="1119"/>
                  </a:lnTo>
                  <a:lnTo>
                    <a:pt x="0" y="1125"/>
                  </a:lnTo>
                  <a:lnTo>
                    <a:pt x="0" y="1130"/>
                  </a:lnTo>
                  <a:lnTo>
                    <a:pt x="3" y="1136"/>
                  </a:lnTo>
                  <a:lnTo>
                    <a:pt x="19" y="1159"/>
                  </a:lnTo>
                  <a:lnTo>
                    <a:pt x="29" y="1167"/>
                  </a:lnTo>
                  <a:lnTo>
                    <a:pt x="42" y="1173"/>
                  </a:lnTo>
                  <a:lnTo>
                    <a:pt x="55" y="1177"/>
                  </a:lnTo>
                  <a:lnTo>
                    <a:pt x="71" y="1179"/>
                  </a:lnTo>
                  <a:lnTo>
                    <a:pt x="87" y="1180"/>
                  </a:lnTo>
                  <a:lnTo>
                    <a:pt x="105" y="1179"/>
                  </a:lnTo>
                  <a:lnTo>
                    <a:pt x="124" y="1177"/>
                  </a:lnTo>
                  <a:lnTo>
                    <a:pt x="145" y="1174"/>
                  </a:lnTo>
                  <a:lnTo>
                    <a:pt x="167" y="1170"/>
                  </a:lnTo>
                  <a:lnTo>
                    <a:pt x="189" y="1165"/>
                  </a:lnTo>
                  <a:lnTo>
                    <a:pt x="213" y="1160"/>
                  </a:lnTo>
                  <a:lnTo>
                    <a:pt x="238" y="1153"/>
                  </a:lnTo>
                  <a:lnTo>
                    <a:pt x="264" y="1147"/>
                  </a:lnTo>
                  <a:lnTo>
                    <a:pt x="291" y="1140"/>
                  </a:lnTo>
                  <a:lnTo>
                    <a:pt x="318" y="1133"/>
                  </a:lnTo>
                  <a:lnTo>
                    <a:pt x="347" y="1126"/>
                  </a:lnTo>
                  <a:lnTo>
                    <a:pt x="376" y="1119"/>
                  </a:lnTo>
                  <a:lnTo>
                    <a:pt x="406" y="1112"/>
                  </a:lnTo>
                  <a:lnTo>
                    <a:pt x="437" y="1106"/>
                  </a:lnTo>
                  <a:lnTo>
                    <a:pt x="468" y="1101"/>
                  </a:lnTo>
                  <a:lnTo>
                    <a:pt x="499" y="1096"/>
                  </a:lnTo>
                  <a:lnTo>
                    <a:pt x="532" y="1092"/>
                  </a:lnTo>
                  <a:lnTo>
                    <a:pt x="564" y="1090"/>
                  </a:lnTo>
                  <a:lnTo>
                    <a:pt x="597" y="1088"/>
                  </a:lnTo>
                  <a:lnTo>
                    <a:pt x="631" y="1088"/>
                  </a:lnTo>
                  <a:lnTo>
                    <a:pt x="665" y="1089"/>
                  </a:lnTo>
                  <a:lnTo>
                    <a:pt x="699" y="1092"/>
                  </a:lnTo>
                  <a:lnTo>
                    <a:pt x="733" y="1096"/>
                  </a:lnTo>
                  <a:lnTo>
                    <a:pt x="767" y="1103"/>
                  </a:lnTo>
                  <a:lnTo>
                    <a:pt x="801" y="1112"/>
                  </a:lnTo>
                  <a:lnTo>
                    <a:pt x="835" y="1123"/>
                  </a:lnTo>
                  <a:lnTo>
                    <a:pt x="851" y="1129"/>
                  </a:lnTo>
                  <a:lnTo>
                    <a:pt x="865" y="1135"/>
                  </a:lnTo>
                  <a:lnTo>
                    <a:pt x="878" y="1142"/>
                  </a:lnTo>
                  <a:lnTo>
                    <a:pt x="890" y="1149"/>
                  </a:lnTo>
                  <a:lnTo>
                    <a:pt x="901" y="1156"/>
                  </a:lnTo>
                  <a:lnTo>
                    <a:pt x="912" y="1164"/>
                  </a:lnTo>
                  <a:lnTo>
                    <a:pt x="922" y="1171"/>
                  </a:lnTo>
                  <a:lnTo>
                    <a:pt x="931" y="1179"/>
                  </a:lnTo>
                  <a:lnTo>
                    <a:pt x="940" y="1187"/>
                  </a:lnTo>
                  <a:lnTo>
                    <a:pt x="948" y="1195"/>
                  </a:lnTo>
                  <a:lnTo>
                    <a:pt x="956" y="1204"/>
                  </a:lnTo>
                  <a:lnTo>
                    <a:pt x="964" y="1212"/>
                  </a:lnTo>
                  <a:lnTo>
                    <a:pt x="972" y="1220"/>
                  </a:lnTo>
                  <a:lnTo>
                    <a:pt x="979" y="1229"/>
                  </a:lnTo>
                  <a:lnTo>
                    <a:pt x="987" y="1237"/>
                  </a:lnTo>
                  <a:lnTo>
                    <a:pt x="995" y="1245"/>
                  </a:lnTo>
                  <a:lnTo>
                    <a:pt x="1002" y="1254"/>
                  </a:lnTo>
                  <a:lnTo>
                    <a:pt x="1011" y="1262"/>
                  </a:lnTo>
                  <a:lnTo>
                    <a:pt x="1019" y="1270"/>
                  </a:lnTo>
                  <a:lnTo>
                    <a:pt x="1028" y="1278"/>
                  </a:lnTo>
                  <a:lnTo>
                    <a:pt x="1037" y="1286"/>
                  </a:lnTo>
                  <a:lnTo>
                    <a:pt x="1047" y="1294"/>
                  </a:lnTo>
                  <a:lnTo>
                    <a:pt x="1057" y="1301"/>
                  </a:lnTo>
                  <a:lnTo>
                    <a:pt x="1069" y="1308"/>
                  </a:lnTo>
                  <a:lnTo>
                    <a:pt x="1081" y="1315"/>
                  </a:lnTo>
                  <a:lnTo>
                    <a:pt x="1094" y="1322"/>
                  </a:lnTo>
                  <a:lnTo>
                    <a:pt x="1108" y="1328"/>
                  </a:lnTo>
                  <a:lnTo>
                    <a:pt x="1123" y="1335"/>
                  </a:lnTo>
                  <a:lnTo>
                    <a:pt x="1140" y="1340"/>
                  </a:lnTo>
                  <a:lnTo>
                    <a:pt x="1158" y="1346"/>
                  </a:lnTo>
                  <a:lnTo>
                    <a:pt x="1189" y="1354"/>
                  </a:lnTo>
                  <a:lnTo>
                    <a:pt x="1203" y="1356"/>
                  </a:lnTo>
                  <a:lnTo>
                    <a:pt x="1216" y="1359"/>
                  </a:lnTo>
                  <a:lnTo>
                    <a:pt x="1229" y="1361"/>
                  </a:lnTo>
                  <a:lnTo>
                    <a:pt x="1241" y="1362"/>
                  </a:lnTo>
                  <a:lnTo>
                    <a:pt x="1253" y="1363"/>
                  </a:lnTo>
                  <a:lnTo>
                    <a:pt x="1264" y="1363"/>
                  </a:lnTo>
                  <a:lnTo>
                    <a:pt x="1275" y="1363"/>
                  </a:lnTo>
                  <a:lnTo>
                    <a:pt x="1285" y="1363"/>
                  </a:lnTo>
                  <a:lnTo>
                    <a:pt x="1295" y="1362"/>
                  </a:lnTo>
                  <a:lnTo>
                    <a:pt x="1305" y="1361"/>
                  </a:lnTo>
                  <a:lnTo>
                    <a:pt x="1314" y="1360"/>
                  </a:lnTo>
                  <a:lnTo>
                    <a:pt x="1324" y="1358"/>
                  </a:lnTo>
                  <a:lnTo>
                    <a:pt x="1333" y="1357"/>
                  </a:lnTo>
                  <a:lnTo>
                    <a:pt x="1342" y="1355"/>
                  </a:lnTo>
                  <a:lnTo>
                    <a:pt x="1352" y="1353"/>
                  </a:lnTo>
                  <a:lnTo>
                    <a:pt x="1361" y="1351"/>
                  </a:lnTo>
                  <a:lnTo>
                    <a:pt x="1371" y="1349"/>
                  </a:lnTo>
                  <a:lnTo>
                    <a:pt x="1381" y="1346"/>
                  </a:lnTo>
                  <a:lnTo>
                    <a:pt x="1391" y="1344"/>
                  </a:lnTo>
                  <a:lnTo>
                    <a:pt x="1401" y="1342"/>
                  </a:lnTo>
                  <a:lnTo>
                    <a:pt x="1412" y="1340"/>
                  </a:lnTo>
                  <a:lnTo>
                    <a:pt x="1423" y="1339"/>
                  </a:lnTo>
                  <a:lnTo>
                    <a:pt x="1435" y="1337"/>
                  </a:lnTo>
                  <a:lnTo>
                    <a:pt x="1448" y="1336"/>
                  </a:lnTo>
                  <a:lnTo>
                    <a:pt x="1461" y="1334"/>
                  </a:lnTo>
                  <a:lnTo>
                    <a:pt x="1475" y="1333"/>
                  </a:lnTo>
                  <a:lnTo>
                    <a:pt x="1489" y="1333"/>
                  </a:lnTo>
                  <a:lnTo>
                    <a:pt x="1505" y="1332"/>
                  </a:lnTo>
                  <a:lnTo>
                    <a:pt x="1521" y="1332"/>
                  </a:lnTo>
                  <a:lnTo>
                    <a:pt x="1539" y="1333"/>
                  </a:lnTo>
                  <a:lnTo>
                    <a:pt x="1577" y="1336"/>
                  </a:lnTo>
                  <a:lnTo>
                    <a:pt x="1594" y="1337"/>
                  </a:lnTo>
                  <a:lnTo>
                    <a:pt x="1611" y="1339"/>
                  </a:lnTo>
                  <a:lnTo>
                    <a:pt x="1626" y="1342"/>
                  </a:lnTo>
                  <a:lnTo>
                    <a:pt x="1641" y="1344"/>
                  </a:lnTo>
                  <a:lnTo>
                    <a:pt x="1655" y="1347"/>
                  </a:lnTo>
                  <a:lnTo>
                    <a:pt x="1668" y="1350"/>
                  </a:lnTo>
                  <a:lnTo>
                    <a:pt x="1681" y="1353"/>
                  </a:lnTo>
                  <a:lnTo>
                    <a:pt x="1693" y="1356"/>
                  </a:lnTo>
                  <a:lnTo>
                    <a:pt x="1705" y="1360"/>
                  </a:lnTo>
                  <a:lnTo>
                    <a:pt x="1716" y="1363"/>
                  </a:lnTo>
                  <a:lnTo>
                    <a:pt x="1727" y="1366"/>
                  </a:lnTo>
                  <a:lnTo>
                    <a:pt x="1737" y="1370"/>
                  </a:lnTo>
                  <a:lnTo>
                    <a:pt x="1748" y="1373"/>
                  </a:lnTo>
                  <a:lnTo>
                    <a:pt x="1758" y="1376"/>
                  </a:lnTo>
                  <a:lnTo>
                    <a:pt x="1769" y="1379"/>
                  </a:lnTo>
                  <a:lnTo>
                    <a:pt x="1779" y="1382"/>
                  </a:lnTo>
                  <a:lnTo>
                    <a:pt x="1789" y="1384"/>
                  </a:lnTo>
                  <a:lnTo>
                    <a:pt x="1800" y="1387"/>
                  </a:lnTo>
                  <a:lnTo>
                    <a:pt x="1811" y="1389"/>
                  </a:lnTo>
                  <a:lnTo>
                    <a:pt x="1822" y="1390"/>
                  </a:lnTo>
                  <a:lnTo>
                    <a:pt x="1834" y="1392"/>
                  </a:lnTo>
                  <a:lnTo>
                    <a:pt x="1846" y="1393"/>
                  </a:lnTo>
                  <a:lnTo>
                    <a:pt x="1859" y="1393"/>
                  </a:lnTo>
                  <a:lnTo>
                    <a:pt x="1872" y="1394"/>
                  </a:lnTo>
                  <a:lnTo>
                    <a:pt x="1886" y="1393"/>
                  </a:lnTo>
                  <a:lnTo>
                    <a:pt x="1901" y="1392"/>
                  </a:lnTo>
                  <a:lnTo>
                    <a:pt x="1916" y="1391"/>
                  </a:lnTo>
                  <a:lnTo>
                    <a:pt x="1933" y="1389"/>
                  </a:lnTo>
                  <a:lnTo>
                    <a:pt x="1950" y="1386"/>
                  </a:lnTo>
                  <a:lnTo>
                    <a:pt x="1969" y="1383"/>
                  </a:lnTo>
                  <a:lnTo>
                    <a:pt x="2018" y="1373"/>
                  </a:lnTo>
                  <a:lnTo>
                    <a:pt x="2042" y="1368"/>
                  </a:lnTo>
                  <a:lnTo>
                    <a:pt x="2065" y="1364"/>
                  </a:lnTo>
                  <a:lnTo>
                    <a:pt x="2087" y="1359"/>
                  </a:lnTo>
                  <a:lnTo>
                    <a:pt x="2108" y="1355"/>
                  </a:lnTo>
                  <a:lnTo>
                    <a:pt x="2129" y="1350"/>
                  </a:lnTo>
                  <a:lnTo>
                    <a:pt x="2149" y="1346"/>
                  </a:lnTo>
                  <a:lnTo>
                    <a:pt x="2168" y="1341"/>
                  </a:lnTo>
                  <a:lnTo>
                    <a:pt x="2187" y="1336"/>
                  </a:lnTo>
                  <a:lnTo>
                    <a:pt x="2205" y="1332"/>
                  </a:lnTo>
                  <a:lnTo>
                    <a:pt x="2223" y="1326"/>
                  </a:lnTo>
                  <a:lnTo>
                    <a:pt x="2239" y="1321"/>
                  </a:lnTo>
                  <a:lnTo>
                    <a:pt x="2256" y="1315"/>
                  </a:lnTo>
                  <a:lnTo>
                    <a:pt x="2271" y="1309"/>
                  </a:lnTo>
                  <a:lnTo>
                    <a:pt x="2287" y="1302"/>
                  </a:lnTo>
                  <a:lnTo>
                    <a:pt x="2301" y="1295"/>
                  </a:lnTo>
                  <a:lnTo>
                    <a:pt x="2316" y="1287"/>
                  </a:lnTo>
                  <a:lnTo>
                    <a:pt x="2330" y="1279"/>
                  </a:lnTo>
                  <a:lnTo>
                    <a:pt x="2343" y="1270"/>
                  </a:lnTo>
                  <a:lnTo>
                    <a:pt x="2357" y="1260"/>
                  </a:lnTo>
                  <a:lnTo>
                    <a:pt x="2369" y="1250"/>
                  </a:lnTo>
                  <a:lnTo>
                    <a:pt x="2382" y="1239"/>
                  </a:lnTo>
                  <a:lnTo>
                    <a:pt x="2394" y="1228"/>
                  </a:lnTo>
                  <a:lnTo>
                    <a:pt x="2406" y="1215"/>
                  </a:lnTo>
                  <a:lnTo>
                    <a:pt x="2418" y="1202"/>
                  </a:lnTo>
                  <a:lnTo>
                    <a:pt x="2429" y="1187"/>
                  </a:lnTo>
                  <a:lnTo>
                    <a:pt x="2441" y="1172"/>
                  </a:lnTo>
                  <a:lnTo>
                    <a:pt x="2452" y="1155"/>
                  </a:lnTo>
                  <a:lnTo>
                    <a:pt x="2463" y="1138"/>
                  </a:lnTo>
                  <a:lnTo>
                    <a:pt x="2474" y="1119"/>
                  </a:lnTo>
                  <a:lnTo>
                    <a:pt x="2485" y="1100"/>
                  </a:lnTo>
                  <a:lnTo>
                    <a:pt x="2492" y="1083"/>
                  </a:lnTo>
                  <a:lnTo>
                    <a:pt x="2494" y="1075"/>
                  </a:lnTo>
                  <a:lnTo>
                    <a:pt x="2496" y="1067"/>
                  </a:lnTo>
                  <a:lnTo>
                    <a:pt x="2497" y="1059"/>
                  </a:lnTo>
                  <a:lnTo>
                    <a:pt x="2497" y="1052"/>
                  </a:lnTo>
                  <a:lnTo>
                    <a:pt x="2497" y="1044"/>
                  </a:lnTo>
                  <a:lnTo>
                    <a:pt x="2496" y="1037"/>
                  </a:lnTo>
                  <a:lnTo>
                    <a:pt x="2494" y="1030"/>
                  </a:lnTo>
                  <a:lnTo>
                    <a:pt x="2493" y="1023"/>
                  </a:lnTo>
                  <a:lnTo>
                    <a:pt x="2491" y="1016"/>
                  </a:lnTo>
                  <a:lnTo>
                    <a:pt x="2488" y="1009"/>
                  </a:lnTo>
                  <a:lnTo>
                    <a:pt x="2485" y="1002"/>
                  </a:lnTo>
                  <a:lnTo>
                    <a:pt x="2483" y="996"/>
                  </a:lnTo>
                  <a:lnTo>
                    <a:pt x="2480" y="989"/>
                  </a:lnTo>
                  <a:lnTo>
                    <a:pt x="2477" y="982"/>
                  </a:lnTo>
                  <a:lnTo>
                    <a:pt x="2473" y="975"/>
                  </a:lnTo>
                  <a:lnTo>
                    <a:pt x="2470" y="968"/>
                  </a:lnTo>
                  <a:lnTo>
                    <a:pt x="2467" y="961"/>
                  </a:lnTo>
                  <a:lnTo>
                    <a:pt x="2464" y="954"/>
                  </a:lnTo>
                  <a:lnTo>
                    <a:pt x="2462" y="946"/>
                  </a:lnTo>
                  <a:lnTo>
                    <a:pt x="2459" y="939"/>
                  </a:lnTo>
                  <a:lnTo>
                    <a:pt x="2457" y="931"/>
                  </a:lnTo>
                  <a:lnTo>
                    <a:pt x="2455" y="924"/>
                  </a:lnTo>
                  <a:lnTo>
                    <a:pt x="2454" y="916"/>
                  </a:lnTo>
                  <a:lnTo>
                    <a:pt x="2453" y="907"/>
                  </a:lnTo>
                  <a:lnTo>
                    <a:pt x="2452" y="899"/>
                  </a:lnTo>
                  <a:lnTo>
                    <a:pt x="2453" y="890"/>
                  </a:lnTo>
                  <a:lnTo>
                    <a:pt x="2453" y="882"/>
                  </a:lnTo>
                  <a:lnTo>
                    <a:pt x="2455" y="872"/>
                  </a:lnTo>
                  <a:lnTo>
                    <a:pt x="2457" y="863"/>
                  </a:lnTo>
                  <a:lnTo>
                    <a:pt x="2460" y="853"/>
                  </a:lnTo>
                  <a:lnTo>
                    <a:pt x="2493" y="775"/>
                  </a:lnTo>
                  <a:lnTo>
                    <a:pt x="2514" y="739"/>
                  </a:lnTo>
                  <a:lnTo>
                    <a:pt x="2536" y="705"/>
                  </a:lnTo>
                  <a:lnTo>
                    <a:pt x="2561" y="673"/>
                  </a:lnTo>
                  <a:lnTo>
                    <a:pt x="2587" y="642"/>
                  </a:lnTo>
                  <a:lnTo>
                    <a:pt x="2614" y="614"/>
                  </a:lnTo>
                  <a:lnTo>
                    <a:pt x="2643" y="586"/>
                  </a:lnTo>
                  <a:lnTo>
                    <a:pt x="2673" y="560"/>
                  </a:lnTo>
                  <a:lnTo>
                    <a:pt x="2704" y="535"/>
                  </a:lnTo>
                  <a:lnTo>
                    <a:pt x="2735" y="512"/>
                  </a:lnTo>
                  <a:lnTo>
                    <a:pt x="2767" y="489"/>
                  </a:lnTo>
                  <a:lnTo>
                    <a:pt x="2799" y="468"/>
                  </a:lnTo>
                  <a:lnTo>
                    <a:pt x="2831" y="447"/>
                  </a:lnTo>
                  <a:lnTo>
                    <a:pt x="2863" y="427"/>
                  </a:lnTo>
                  <a:lnTo>
                    <a:pt x="2894" y="408"/>
                  </a:lnTo>
                  <a:lnTo>
                    <a:pt x="2925" y="390"/>
                  </a:lnTo>
                  <a:lnTo>
                    <a:pt x="2955" y="372"/>
                  </a:lnTo>
                  <a:lnTo>
                    <a:pt x="2983" y="354"/>
                  </a:lnTo>
                  <a:lnTo>
                    <a:pt x="3011" y="336"/>
                  </a:lnTo>
                  <a:lnTo>
                    <a:pt x="3037" y="319"/>
                  </a:lnTo>
                  <a:lnTo>
                    <a:pt x="3061" y="302"/>
                  </a:lnTo>
                  <a:lnTo>
                    <a:pt x="3083" y="285"/>
                  </a:lnTo>
                  <a:lnTo>
                    <a:pt x="3103" y="268"/>
                  </a:lnTo>
                  <a:lnTo>
                    <a:pt x="3121" y="250"/>
                  </a:lnTo>
                  <a:lnTo>
                    <a:pt x="3136" y="233"/>
                  </a:lnTo>
                  <a:lnTo>
                    <a:pt x="3148" y="215"/>
                  </a:lnTo>
                  <a:lnTo>
                    <a:pt x="3158" y="196"/>
                  </a:lnTo>
                  <a:lnTo>
                    <a:pt x="3164" y="177"/>
                  </a:lnTo>
                  <a:lnTo>
                    <a:pt x="3166" y="157"/>
                  </a:lnTo>
                  <a:lnTo>
                    <a:pt x="3165" y="136"/>
                  </a:lnTo>
                  <a:lnTo>
                    <a:pt x="3161" y="115"/>
                  </a:lnTo>
                  <a:lnTo>
                    <a:pt x="3152" y="94"/>
                  </a:lnTo>
                  <a:lnTo>
                    <a:pt x="3146" y="85"/>
                  </a:lnTo>
                  <a:lnTo>
                    <a:pt x="3139" y="76"/>
                  </a:lnTo>
                  <a:lnTo>
                    <a:pt x="3131" y="68"/>
                  </a:lnTo>
                  <a:lnTo>
                    <a:pt x="3122" y="60"/>
                  </a:lnTo>
                  <a:lnTo>
                    <a:pt x="3113" y="53"/>
                  </a:lnTo>
                  <a:lnTo>
                    <a:pt x="3102" y="46"/>
                  </a:lnTo>
                  <a:lnTo>
                    <a:pt x="3091" y="40"/>
                  </a:lnTo>
                  <a:lnTo>
                    <a:pt x="3079" y="34"/>
                  </a:lnTo>
                  <a:lnTo>
                    <a:pt x="3066" y="29"/>
                  </a:lnTo>
                  <a:lnTo>
                    <a:pt x="3053" y="24"/>
                  </a:lnTo>
                  <a:lnTo>
                    <a:pt x="3038" y="20"/>
                  </a:lnTo>
                  <a:lnTo>
                    <a:pt x="3023" y="16"/>
                  </a:lnTo>
                  <a:lnTo>
                    <a:pt x="3008" y="12"/>
                  </a:lnTo>
                  <a:lnTo>
                    <a:pt x="2992" y="9"/>
                  </a:lnTo>
                  <a:lnTo>
                    <a:pt x="2975" y="7"/>
                  </a:lnTo>
                  <a:lnTo>
                    <a:pt x="2958" y="4"/>
                  </a:lnTo>
                  <a:lnTo>
                    <a:pt x="2941" y="3"/>
                  </a:lnTo>
                  <a:lnTo>
                    <a:pt x="2923" y="2"/>
                  </a:lnTo>
                  <a:lnTo>
                    <a:pt x="2904" y="0"/>
                  </a:lnTo>
                  <a:lnTo>
                    <a:pt x="2885" y="0"/>
                  </a:lnTo>
                  <a:lnTo>
                    <a:pt x="2866" y="0"/>
                  </a:lnTo>
                  <a:lnTo>
                    <a:pt x="2846" y="0"/>
                  </a:lnTo>
                  <a:lnTo>
                    <a:pt x="2826" y="1"/>
                  </a:lnTo>
                  <a:lnTo>
                    <a:pt x="2806" y="2"/>
                  </a:lnTo>
                  <a:lnTo>
                    <a:pt x="2786" y="4"/>
                  </a:lnTo>
                  <a:lnTo>
                    <a:pt x="2765" y="5"/>
                  </a:lnTo>
                  <a:lnTo>
                    <a:pt x="2744" y="8"/>
                  </a:lnTo>
                  <a:lnTo>
                    <a:pt x="2723" y="10"/>
                  </a:lnTo>
                  <a:lnTo>
                    <a:pt x="2702" y="13"/>
                  </a:lnTo>
                  <a:lnTo>
                    <a:pt x="2681" y="16"/>
                  </a:lnTo>
                  <a:lnTo>
                    <a:pt x="2611" y="32"/>
                  </a:lnTo>
                  <a:lnTo>
                    <a:pt x="2579" y="42"/>
                  </a:lnTo>
                  <a:lnTo>
                    <a:pt x="2550" y="53"/>
                  </a:lnTo>
                  <a:lnTo>
                    <a:pt x="2522" y="66"/>
                  </a:lnTo>
                  <a:lnTo>
                    <a:pt x="2496" y="80"/>
                  </a:lnTo>
                  <a:lnTo>
                    <a:pt x="2471" y="94"/>
                  </a:lnTo>
                  <a:lnTo>
                    <a:pt x="2449" y="110"/>
                  </a:lnTo>
                  <a:lnTo>
                    <a:pt x="2427" y="127"/>
                  </a:lnTo>
                  <a:lnTo>
                    <a:pt x="2406" y="144"/>
                  </a:lnTo>
                  <a:lnTo>
                    <a:pt x="2387" y="162"/>
                  </a:lnTo>
                  <a:lnTo>
                    <a:pt x="2368" y="180"/>
                  </a:lnTo>
                  <a:lnTo>
                    <a:pt x="2349" y="199"/>
                  </a:lnTo>
                  <a:lnTo>
                    <a:pt x="2332" y="218"/>
                  </a:lnTo>
                  <a:lnTo>
                    <a:pt x="2315" y="236"/>
                  </a:lnTo>
                  <a:lnTo>
                    <a:pt x="2298" y="255"/>
                  </a:lnTo>
                  <a:lnTo>
                    <a:pt x="2281" y="274"/>
                  </a:lnTo>
                  <a:lnTo>
                    <a:pt x="2264" y="292"/>
                  </a:lnTo>
                  <a:lnTo>
                    <a:pt x="2246" y="310"/>
                  </a:lnTo>
                  <a:lnTo>
                    <a:pt x="2229" y="327"/>
                  </a:lnTo>
                  <a:lnTo>
                    <a:pt x="2211" y="343"/>
                  </a:lnTo>
                  <a:lnTo>
                    <a:pt x="2192" y="359"/>
                  </a:lnTo>
                  <a:lnTo>
                    <a:pt x="2172" y="374"/>
                  </a:lnTo>
                  <a:lnTo>
                    <a:pt x="2151" y="388"/>
                  </a:lnTo>
                  <a:lnTo>
                    <a:pt x="2129" y="400"/>
                  </a:lnTo>
                  <a:lnTo>
                    <a:pt x="2106" y="412"/>
                  </a:lnTo>
                  <a:lnTo>
                    <a:pt x="2081" y="422"/>
                  </a:lnTo>
                  <a:lnTo>
                    <a:pt x="2055" y="430"/>
                  </a:lnTo>
                  <a:lnTo>
                    <a:pt x="2027" y="438"/>
                  </a:lnTo>
                  <a:lnTo>
                    <a:pt x="1997" y="442"/>
                  </a:lnTo>
                  <a:lnTo>
                    <a:pt x="1966" y="446"/>
                  </a:lnTo>
                  <a:lnTo>
                    <a:pt x="1932" y="447"/>
                  </a:lnTo>
                  <a:lnTo>
                    <a:pt x="1876" y="444"/>
                  </a:lnTo>
                  <a:lnTo>
                    <a:pt x="1850" y="440"/>
                  </a:lnTo>
                  <a:lnTo>
                    <a:pt x="1827" y="435"/>
                  </a:lnTo>
                  <a:lnTo>
                    <a:pt x="1805" y="428"/>
                  </a:lnTo>
                  <a:lnTo>
                    <a:pt x="1784" y="420"/>
                  </a:lnTo>
                  <a:lnTo>
                    <a:pt x="1764" y="412"/>
                  </a:lnTo>
                  <a:lnTo>
                    <a:pt x="1745" y="402"/>
                  </a:lnTo>
                  <a:lnTo>
                    <a:pt x="1728" y="390"/>
                  </a:lnTo>
                  <a:lnTo>
                    <a:pt x="1711" y="378"/>
                  </a:lnTo>
                  <a:lnTo>
                    <a:pt x="1695" y="366"/>
                  </a:lnTo>
                  <a:lnTo>
                    <a:pt x="1679" y="352"/>
                  </a:lnTo>
                  <a:lnTo>
                    <a:pt x="1665" y="338"/>
                  </a:lnTo>
                  <a:lnTo>
                    <a:pt x="1650" y="324"/>
                  </a:lnTo>
                  <a:lnTo>
                    <a:pt x="1635" y="309"/>
                  </a:lnTo>
                  <a:lnTo>
                    <a:pt x="1621" y="294"/>
                  </a:lnTo>
                  <a:lnTo>
                    <a:pt x="1606" y="279"/>
                  </a:lnTo>
                  <a:lnTo>
                    <a:pt x="1591" y="264"/>
                  </a:lnTo>
                  <a:lnTo>
                    <a:pt x="1576" y="248"/>
                  </a:lnTo>
                  <a:lnTo>
                    <a:pt x="1561" y="233"/>
                  </a:lnTo>
                  <a:lnTo>
                    <a:pt x="1545" y="218"/>
                  </a:lnTo>
                  <a:lnTo>
                    <a:pt x="1528" y="203"/>
                  </a:lnTo>
                  <a:lnTo>
                    <a:pt x="1510" y="188"/>
                  </a:lnTo>
                  <a:lnTo>
                    <a:pt x="1492" y="174"/>
                  </a:lnTo>
                  <a:lnTo>
                    <a:pt x="1472" y="161"/>
                  </a:lnTo>
                  <a:lnTo>
                    <a:pt x="1451" y="148"/>
                  </a:lnTo>
                  <a:lnTo>
                    <a:pt x="1429" y="136"/>
                  </a:lnTo>
                  <a:lnTo>
                    <a:pt x="1405" y="125"/>
                  </a:lnTo>
                  <a:lnTo>
                    <a:pt x="1380" y="114"/>
                  </a:lnTo>
                  <a:lnTo>
                    <a:pt x="1353" y="105"/>
                  </a:lnTo>
                  <a:lnTo>
                    <a:pt x="1324" y="97"/>
                  </a:lnTo>
                  <a:lnTo>
                    <a:pt x="1293" y="90"/>
                  </a:lnTo>
                  <a:lnTo>
                    <a:pt x="1268" y="85"/>
                  </a:lnTo>
                  <a:lnTo>
                    <a:pt x="1256" y="83"/>
                  </a:lnTo>
                  <a:lnTo>
                    <a:pt x="1245" y="81"/>
                  </a:lnTo>
                  <a:lnTo>
                    <a:pt x="1234" y="79"/>
                  </a:lnTo>
                  <a:lnTo>
                    <a:pt x="1223" y="77"/>
                  </a:lnTo>
                  <a:lnTo>
                    <a:pt x="1213" y="76"/>
                  </a:lnTo>
                  <a:lnTo>
                    <a:pt x="1204" y="74"/>
                  </a:lnTo>
                  <a:lnTo>
                    <a:pt x="1194" y="73"/>
                  </a:lnTo>
                  <a:lnTo>
                    <a:pt x="1185" y="72"/>
                  </a:lnTo>
                  <a:lnTo>
                    <a:pt x="1176" y="71"/>
                  </a:lnTo>
                  <a:lnTo>
                    <a:pt x="1168" y="70"/>
                  </a:lnTo>
                  <a:lnTo>
                    <a:pt x="1159" y="70"/>
                  </a:lnTo>
                  <a:lnTo>
                    <a:pt x="1151" y="70"/>
                  </a:lnTo>
                  <a:lnTo>
                    <a:pt x="1143" y="70"/>
                  </a:lnTo>
                  <a:lnTo>
                    <a:pt x="1135" y="71"/>
                  </a:lnTo>
                  <a:lnTo>
                    <a:pt x="1127" y="72"/>
                  </a:lnTo>
                  <a:lnTo>
                    <a:pt x="1119" y="73"/>
                  </a:lnTo>
                  <a:lnTo>
                    <a:pt x="1111" y="74"/>
                  </a:lnTo>
                  <a:lnTo>
                    <a:pt x="1103" y="76"/>
                  </a:lnTo>
                  <a:lnTo>
                    <a:pt x="1095" y="78"/>
                  </a:lnTo>
                  <a:lnTo>
                    <a:pt x="1087" y="80"/>
                  </a:lnTo>
                  <a:lnTo>
                    <a:pt x="1079" y="83"/>
                  </a:lnTo>
                  <a:lnTo>
                    <a:pt x="1071" y="86"/>
                  </a:lnTo>
                  <a:lnTo>
                    <a:pt x="1063" y="90"/>
                  </a:lnTo>
                  <a:lnTo>
                    <a:pt x="1054" y="94"/>
                  </a:lnTo>
                  <a:lnTo>
                    <a:pt x="1045" y="98"/>
                  </a:lnTo>
                  <a:lnTo>
                    <a:pt x="1037" y="103"/>
                  </a:lnTo>
                  <a:lnTo>
                    <a:pt x="1027" y="108"/>
                  </a:lnTo>
                  <a:lnTo>
                    <a:pt x="1018" y="114"/>
                  </a:lnTo>
                  <a:lnTo>
                    <a:pt x="1008" y="120"/>
                  </a:lnTo>
                  <a:lnTo>
                    <a:pt x="998" y="127"/>
                  </a:lnTo>
                  <a:lnTo>
                    <a:pt x="975" y="144"/>
                  </a:lnTo>
                  <a:lnTo>
                    <a:pt x="965" y="152"/>
                  </a:lnTo>
                  <a:lnTo>
                    <a:pt x="955" y="161"/>
                  </a:lnTo>
                  <a:lnTo>
                    <a:pt x="946" y="170"/>
                  </a:lnTo>
                  <a:lnTo>
                    <a:pt x="938" y="180"/>
                  </a:lnTo>
                  <a:lnTo>
                    <a:pt x="930" y="189"/>
                  </a:lnTo>
                  <a:lnTo>
                    <a:pt x="923" y="198"/>
                  </a:lnTo>
                  <a:lnTo>
                    <a:pt x="916" y="208"/>
                  </a:lnTo>
                  <a:lnTo>
                    <a:pt x="910" y="218"/>
                  </a:lnTo>
                  <a:lnTo>
                    <a:pt x="904" y="228"/>
                  </a:lnTo>
                  <a:lnTo>
                    <a:pt x="899" y="238"/>
                  </a:lnTo>
                  <a:lnTo>
                    <a:pt x="893" y="248"/>
                  </a:lnTo>
                  <a:lnTo>
                    <a:pt x="889" y="258"/>
                  </a:lnTo>
                  <a:lnTo>
                    <a:pt x="884" y="269"/>
                  </a:lnTo>
                  <a:lnTo>
                    <a:pt x="880" y="279"/>
                  </a:lnTo>
                  <a:lnTo>
                    <a:pt x="876" y="289"/>
                  </a:lnTo>
                  <a:lnTo>
                    <a:pt x="872" y="299"/>
                  </a:lnTo>
                  <a:lnTo>
                    <a:pt x="869" y="309"/>
                  </a:lnTo>
                  <a:lnTo>
                    <a:pt x="865" y="319"/>
                  </a:lnTo>
                  <a:lnTo>
                    <a:pt x="862" y="329"/>
                  </a:lnTo>
                  <a:lnTo>
                    <a:pt x="859" y="338"/>
                  </a:lnTo>
                  <a:lnTo>
                    <a:pt x="856" y="348"/>
                  </a:lnTo>
                  <a:lnTo>
                    <a:pt x="853" y="357"/>
                  </a:lnTo>
                  <a:lnTo>
                    <a:pt x="850" y="366"/>
                  </a:lnTo>
                  <a:lnTo>
                    <a:pt x="847" y="375"/>
                  </a:lnTo>
                  <a:lnTo>
                    <a:pt x="843" y="384"/>
                  </a:lnTo>
                  <a:lnTo>
                    <a:pt x="840" y="392"/>
                  </a:lnTo>
                  <a:lnTo>
                    <a:pt x="837" y="400"/>
                  </a:lnTo>
                  <a:lnTo>
                    <a:pt x="833" y="408"/>
                  </a:lnTo>
                  <a:lnTo>
                    <a:pt x="829" y="416"/>
                  </a:lnTo>
                  <a:lnTo>
                    <a:pt x="826" y="423"/>
                  </a:lnTo>
                  <a:lnTo>
                    <a:pt x="792" y="428"/>
                  </a:lnTo>
                  <a:lnTo>
                    <a:pt x="773" y="429"/>
                  </a:lnTo>
                  <a:lnTo>
                    <a:pt x="753" y="430"/>
                  </a:lnTo>
                  <a:lnTo>
                    <a:pt x="733" y="430"/>
                  </a:lnTo>
                  <a:lnTo>
                    <a:pt x="712" y="430"/>
                  </a:lnTo>
                  <a:lnTo>
                    <a:pt x="690" y="430"/>
                  </a:lnTo>
                  <a:lnTo>
                    <a:pt x="667" y="430"/>
                  </a:lnTo>
                  <a:lnTo>
                    <a:pt x="644" y="429"/>
                  </a:lnTo>
                  <a:lnTo>
                    <a:pt x="620" y="428"/>
                  </a:lnTo>
                  <a:lnTo>
                    <a:pt x="596" y="428"/>
                  </a:lnTo>
                  <a:lnTo>
                    <a:pt x="572" y="427"/>
                  </a:lnTo>
                  <a:lnTo>
                    <a:pt x="547" y="427"/>
                  </a:lnTo>
                  <a:lnTo>
                    <a:pt x="523" y="426"/>
                  </a:lnTo>
                  <a:lnTo>
                    <a:pt x="498" y="427"/>
                  </a:lnTo>
                  <a:lnTo>
                    <a:pt x="473" y="427"/>
                  </a:lnTo>
                  <a:lnTo>
                    <a:pt x="449" y="428"/>
                  </a:lnTo>
                  <a:lnTo>
                    <a:pt x="425" y="430"/>
                  </a:lnTo>
                  <a:lnTo>
                    <a:pt x="400" y="432"/>
                  </a:lnTo>
                  <a:lnTo>
                    <a:pt x="377" y="435"/>
                  </a:lnTo>
                  <a:lnTo>
                    <a:pt x="353" y="439"/>
                  </a:lnTo>
                  <a:lnTo>
                    <a:pt x="331" y="444"/>
                  </a:lnTo>
                  <a:lnTo>
                    <a:pt x="308" y="450"/>
                  </a:lnTo>
                  <a:lnTo>
                    <a:pt x="287" y="456"/>
                  </a:lnTo>
                  <a:lnTo>
                    <a:pt x="266" y="464"/>
                  </a:lnTo>
                  <a:lnTo>
                    <a:pt x="246" y="473"/>
                  </a:lnTo>
                  <a:lnTo>
                    <a:pt x="227" y="484"/>
                  </a:lnTo>
                  <a:lnTo>
                    <a:pt x="209" y="496"/>
                  </a:lnTo>
                  <a:lnTo>
                    <a:pt x="193" y="509"/>
                  </a:lnTo>
                  <a:lnTo>
                    <a:pt x="177" y="524"/>
                  </a:lnTo>
                  <a:lnTo>
                    <a:pt x="163" y="540"/>
                  </a:lnTo>
                  <a:lnTo>
                    <a:pt x="150" y="558"/>
                  </a:lnTo>
                </a:path>
              </a:pathLst>
            </a:custGeom>
            <a:noFill/>
            <a:ln w="12600">
              <a:solidFill>
                <a:srgbClr val="009999"/>
              </a:solidFill>
              <a:round/>
              <a:headEnd/>
              <a:tailEnd/>
            </a:ln>
            <a:effectLst/>
          </p:spPr>
          <p:txBody>
            <a:bodyPr wrap="none" anchor="ctr"/>
            <a:lstStyle/>
            <a:p>
              <a:endParaRPr lang="es-MX"/>
            </a:p>
          </p:txBody>
        </p:sp>
        <p:sp>
          <p:nvSpPr>
            <p:cNvPr id="6" name="Line 5"/>
            <p:cNvSpPr>
              <a:spLocks noChangeShapeType="1"/>
            </p:cNvSpPr>
            <p:nvPr/>
          </p:nvSpPr>
          <p:spPr bwMode="auto">
            <a:xfrm>
              <a:off x="1773" y="1589"/>
              <a:ext cx="378" cy="183"/>
            </a:xfrm>
            <a:prstGeom prst="line">
              <a:avLst/>
            </a:prstGeom>
            <a:noFill/>
            <a:ln w="12600">
              <a:solidFill>
                <a:srgbClr val="000000"/>
              </a:solidFill>
              <a:miter lim="800000"/>
              <a:headEnd/>
              <a:tailEnd type="triangle" w="med" len="med"/>
            </a:ln>
            <a:effectLst/>
          </p:spPr>
          <p:txBody>
            <a:bodyPr/>
            <a:lstStyle/>
            <a:p>
              <a:endParaRPr lang="es-MX"/>
            </a:p>
          </p:txBody>
        </p:sp>
        <p:sp>
          <p:nvSpPr>
            <p:cNvPr id="7" name="Rectangle 6"/>
            <p:cNvSpPr>
              <a:spLocks noChangeArrowheads="1"/>
            </p:cNvSpPr>
            <p:nvPr/>
          </p:nvSpPr>
          <p:spPr bwMode="auto">
            <a:xfrm>
              <a:off x="1267" y="1287"/>
              <a:ext cx="1133" cy="318"/>
            </a:xfrm>
            <a:prstGeom prst="rect">
              <a:avLst/>
            </a:prstGeom>
            <a:noFill/>
            <a:ln w="9525">
              <a:noFill/>
              <a:round/>
              <a:headEnd/>
              <a:tailEnd/>
            </a:ln>
            <a:effectLst/>
          </p:spPr>
          <p:txBody>
            <a:bodyPr lIns="92160" tIns="46080" rIns="92160" bIns="46080" anchor="ctr">
              <a:spAutoFit/>
            </a:bodyPr>
            <a:lstStyle/>
            <a:p>
              <a:pPr eaLnBrk="0" hangingPunct="0">
                <a:lnSpc>
                  <a:spcPct val="85000"/>
                </a:lnSpc>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dirty="0">
                  <a:solidFill>
                    <a:srgbClr val="000000"/>
                  </a:solidFill>
                  <a:latin typeface="Souvenir" charset="0"/>
                  <a:ea typeface="AR PL UMing HK" charset="0"/>
                  <a:cs typeface="AR PL UMing HK" charset="0"/>
                </a:rPr>
                <a:t>Límite del sistema</a:t>
              </a:r>
            </a:p>
          </p:txBody>
        </p:sp>
        <p:sp>
          <p:nvSpPr>
            <p:cNvPr id="8" name="Oval 7"/>
            <p:cNvSpPr>
              <a:spLocks noChangeArrowheads="1"/>
            </p:cNvSpPr>
            <p:nvPr/>
          </p:nvSpPr>
          <p:spPr bwMode="auto">
            <a:xfrm>
              <a:off x="1488" y="2258"/>
              <a:ext cx="212" cy="89"/>
            </a:xfrm>
            <a:prstGeom prst="ellipse">
              <a:avLst/>
            </a:prstGeom>
            <a:blipFill dpi="0" rotWithShape="0">
              <a:blip r:embed="rId2" cstate="print"/>
              <a:srcRect/>
              <a:tile tx="0" ty="0" sx="100000" sy="100000" flip="none" algn="tl"/>
            </a:blipFill>
            <a:ln w="12600">
              <a:solidFill>
                <a:srgbClr val="00FF00"/>
              </a:solidFill>
              <a:miter lim="800000"/>
              <a:headEnd/>
              <a:tailEnd/>
            </a:ln>
            <a:effectLst/>
          </p:spPr>
          <p:txBody>
            <a:bodyPr wrap="none" anchor="ctr"/>
            <a:lstStyle/>
            <a:p>
              <a:endParaRPr lang="es-MX"/>
            </a:p>
          </p:txBody>
        </p:sp>
        <p:sp>
          <p:nvSpPr>
            <p:cNvPr id="9" name="Oval 8"/>
            <p:cNvSpPr>
              <a:spLocks noChangeArrowheads="1"/>
            </p:cNvSpPr>
            <p:nvPr/>
          </p:nvSpPr>
          <p:spPr bwMode="auto">
            <a:xfrm>
              <a:off x="1856" y="2454"/>
              <a:ext cx="212" cy="89"/>
            </a:xfrm>
            <a:prstGeom prst="ellipse">
              <a:avLst/>
            </a:prstGeom>
            <a:blipFill dpi="0" rotWithShape="0">
              <a:blip r:embed="rId2" cstate="print"/>
              <a:srcRect/>
              <a:tile tx="0" ty="0" sx="100000" sy="100000" flip="none" algn="tl"/>
            </a:blipFill>
            <a:ln w="12600">
              <a:solidFill>
                <a:srgbClr val="00FF00"/>
              </a:solidFill>
              <a:miter lim="800000"/>
              <a:headEnd/>
              <a:tailEnd/>
            </a:ln>
            <a:effectLst/>
          </p:spPr>
          <p:txBody>
            <a:bodyPr wrap="none" anchor="ctr"/>
            <a:lstStyle/>
            <a:p>
              <a:endParaRPr lang="es-MX"/>
            </a:p>
          </p:txBody>
        </p:sp>
        <p:sp>
          <p:nvSpPr>
            <p:cNvPr id="10" name="Oval 9"/>
            <p:cNvSpPr>
              <a:spLocks noChangeArrowheads="1"/>
            </p:cNvSpPr>
            <p:nvPr/>
          </p:nvSpPr>
          <p:spPr bwMode="auto">
            <a:xfrm>
              <a:off x="2223" y="2640"/>
              <a:ext cx="213" cy="100"/>
            </a:xfrm>
            <a:prstGeom prst="ellipse">
              <a:avLst/>
            </a:prstGeom>
            <a:blipFill dpi="0" rotWithShape="0">
              <a:blip r:embed="rId2" cstate="print"/>
              <a:srcRect/>
              <a:tile tx="0" ty="0" sx="100000" sy="100000" flip="none" algn="tl"/>
            </a:blipFill>
            <a:ln w="12600">
              <a:solidFill>
                <a:srgbClr val="00FF00"/>
              </a:solidFill>
              <a:miter lim="800000"/>
              <a:headEnd/>
              <a:tailEnd/>
            </a:ln>
            <a:effectLst/>
          </p:spPr>
          <p:txBody>
            <a:bodyPr wrap="none" anchor="ctr"/>
            <a:lstStyle/>
            <a:p>
              <a:endParaRPr lang="es-MX"/>
            </a:p>
          </p:txBody>
        </p:sp>
        <p:sp>
          <p:nvSpPr>
            <p:cNvPr id="11" name="Oval 10"/>
            <p:cNvSpPr>
              <a:spLocks noChangeArrowheads="1"/>
            </p:cNvSpPr>
            <p:nvPr/>
          </p:nvSpPr>
          <p:spPr bwMode="auto">
            <a:xfrm>
              <a:off x="2308" y="2369"/>
              <a:ext cx="213" cy="119"/>
            </a:xfrm>
            <a:prstGeom prst="ellipse">
              <a:avLst/>
            </a:prstGeom>
            <a:blipFill dpi="0" rotWithShape="0">
              <a:blip r:embed="rId2" cstate="print"/>
              <a:srcRect/>
              <a:tile tx="0" ty="0" sx="100000" sy="100000" flip="none" algn="tl"/>
            </a:blipFill>
            <a:ln w="12600">
              <a:solidFill>
                <a:srgbClr val="00FF00"/>
              </a:solidFill>
              <a:miter lim="800000"/>
              <a:headEnd/>
              <a:tailEnd/>
            </a:ln>
            <a:effectLst/>
          </p:spPr>
          <p:txBody>
            <a:bodyPr wrap="none" anchor="ctr"/>
            <a:lstStyle/>
            <a:p>
              <a:endParaRPr lang="es-MX"/>
            </a:p>
          </p:txBody>
        </p:sp>
        <p:sp>
          <p:nvSpPr>
            <p:cNvPr id="12" name="Oval 11"/>
            <p:cNvSpPr>
              <a:spLocks noChangeArrowheads="1"/>
            </p:cNvSpPr>
            <p:nvPr/>
          </p:nvSpPr>
          <p:spPr bwMode="auto">
            <a:xfrm>
              <a:off x="2394" y="2108"/>
              <a:ext cx="212" cy="118"/>
            </a:xfrm>
            <a:prstGeom prst="ellipse">
              <a:avLst/>
            </a:prstGeom>
            <a:blipFill dpi="0" rotWithShape="0">
              <a:blip r:embed="rId2" cstate="print"/>
              <a:srcRect/>
              <a:tile tx="0" ty="0" sx="100000" sy="100000" flip="none" algn="tl"/>
            </a:blipFill>
            <a:ln w="12600">
              <a:solidFill>
                <a:srgbClr val="00FF00"/>
              </a:solidFill>
              <a:miter lim="800000"/>
              <a:headEnd/>
              <a:tailEnd/>
            </a:ln>
            <a:effectLst/>
          </p:spPr>
          <p:txBody>
            <a:bodyPr wrap="none" anchor="ctr"/>
            <a:lstStyle/>
            <a:p>
              <a:endParaRPr lang="es-MX"/>
            </a:p>
          </p:txBody>
        </p:sp>
        <p:sp>
          <p:nvSpPr>
            <p:cNvPr id="13" name="Freeform 12"/>
            <p:cNvSpPr>
              <a:spLocks noChangeArrowheads="1"/>
            </p:cNvSpPr>
            <p:nvPr/>
          </p:nvSpPr>
          <p:spPr bwMode="auto">
            <a:xfrm>
              <a:off x="1926" y="2130"/>
              <a:ext cx="234" cy="186"/>
            </a:xfrm>
            <a:custGeom>
              <a:avLst/>
              <a:gdLst/>
              <a:ahLst/>
              <a:cxnLst>
                <a:cxn ang="0">
                  <a:pos x="18" y="152"/>
                </a:cxn>
                <a:cxn ang="0">
                  <a:pos x="12" y="144"/>
                </a:cxn>
                <a:cxn ang="0">
                  <a:pos x="7" y="135"/>
                </a:cxn>
                <a:cxn ang="0">
                  <a:pos x="3" y="126"/>
                </a:cxn>
                <a:cxn ang="0">
                  <a:pos x="1" y="117"/>
                </a:cxn>
                <a:cxn ang="0">
                  <a:pos x="0" y="107"/>
                </a:cxn>
                <a:cxn ang="0">
                  <a:pos x="0" y="98"/>
                </a:cxn>
                <a:cxn ang="0">
                  <a:pos x="2" y="88"/>
                </a:cxn>
                <a:cxn ang="0">
                  <a:pos x="5" y="78"/>
                </a:cxn>
                <a:cxn ang="0">
                  <a:pos x="9" y="69"/>
                </a:cxn>
                <a:cxn ang="0">
                  <a:pos x="18" y="53"/>
                </a:cxn>
                <a:cxn ang="0">
                  <a:pos x="27" y="40"/>
                </a:cxn>
                <a:cxn ang="0">
                  <a:pos x="37" y="30"/>
                </a:cxn>
                <a:cxn ang="0">
                  <a:pos x="47" y="21"/>
                </a:cxn>
                <a:cxn ang="0">
                  <a:pos x="59" y="14"/>
                </a:cxn>
                <a:cxn ang="0">
                  <a:pos x="71" y="8"/>
                </a:cxn>
                <a:cxn ang="0">
                  <a:pos x="84" y="4"/>
                </a:cxn>
                <a:cxn ang="0">
                  <a:pos x="98" y="1"/>
                </a:cxn>
                <a:cxn ang="0">
                  <a:pos x="114" y="0"/>
                </a:cxn>
                <a:cxn ang="0">
                  <a:pos x="130" y="0"/>
                </a:cxn>
                <a:cxn ang="0">
                  <a:pos x="148" y="1"/>
                </a:cxn>
                <a:cxn ang="0">
                  <a:pos x="164" y="4"/>
                </a:cxn>
                <a:cxn ang="0">
                  <a:pos x="176" y="6"/>
                </a:cxn>
                <a:cxn ang="0">
                  <a:pos x="187" y="10"/>
                </a:cxn>
                <a:cxn ang="0">
                  <a:pos x="197" y="15"/>
                </a:cxn>
                <a:cxn ang="0">
                  <a:pos x="206" y="20"/>
                </a:cxn>
                <a:cxn ang="0">
                  <a:pos x="214" y="27"/>
                </a:cxn>
                <a:cxn ang="0">
                  <a:pos x="221" y="34"/>
                </a:cxn>
                <a:cxn ang="0">
                  <a:pos x="227" y="42"/>
                </a:cxn>
                <a:cxn ang="0">
                  <a:pos x="231" y="50"/>
                </a:cxn>
                <a:cxn ang="0">
                  <a:pos x="233" y="59"/>
                </a:cxn>
                <a:cxn ang="0">
                  <a:pos x="233" y="71"/>
                </a:cxn>
                <a:cxn ang="0">
                  <a:pos x="230" y="78"/>
                </a:cxn>
                <a:cxn ang="0">
                  <a:pos x="224" y="84"/>
                </a:cxn>
                <a:cxn ang="0">
                  <a:pos x="218" y="89"/>
                </a:cxn>
                <a:cxn ang="0">
                  <a:pos x="210" y="94"/>
                </a:cxn>
                <a:cxn ang="0">
                  <a:pos x="201" y="99"/>
                </a:cxn>
                <a:cxn ang="0">
                  <a:pos x="191" y="104"/>
                </a:cxn>
                <a:cxn ang="0">
                  <a:pos x="182" y="111"/>
                </a:cxn>
                <a:cxn ang="0">
                  <a:pos x="173" y="119"/>
                </a:cxn>
                <a:cxn ang="0">
                  <a:pos x="164" y="128"/>
                </a:cxn>
                <a:cxn ang="0">
                  <a:pos x="157" y="140"/>
                </a:cxn>
                <a:cxn ang="0">
                  <a:pos x="155" y="146"/>
                </a:cxn>
                <a:cxn ang="0">
                  <a:pos x="153" y="151"/>
                </a:cxn>
                <a:cxn ang="0">
                  <a:pos x="152" y="156"/>
                </a:cxn>
                <a:cxn ang="0">
                  <a:pos x="150" y="161"/>
                </a:cxn>
                <a:cxn ang="0">
                  <a:pos x="150" y="166"/>
                </a:cxn>
                <a:cxn ang="0">
                  <a:pos x="149" y="170"/>
                </a:cxn>
                <a:cxn ang="0">
                  <a:pos x="149" y="174"/>
                </a:cxn>
                <a:cxn ang="0">
                  <a:pos x="148" y="178"/>
                </a:cxn>
                <a:cxn ang="0">
                  <a:pos x="148" y="182"/>
                </a:cxn>
                <a:cxn ang="0">
                  <a:pos x="148" y="186"/>
                </a:cxn>
                <a:cxn ang="0">
                  <a:pos x="135" y="184"/>
                </a:cxn>
                <a:cxn ang="0">
                  <a:pos x="124" y="184"/>
                </a:cxn>
                <a:cxn ang="0">
                  <a:pos x="112" y="184"/>
                </a:cxn>
                <a:cxn ang="0">
                  <a:pos x="100" y="185"/>
                </a:cxn>
                <a:cxn ang="0">
                  <a:pos x="87" y="185"/>
                </a:cxn>
                <a:cxn ang="0">
                  <a:pos x="75" y="184"/>
                </a:cxn>
                <a:cxn ang="0">
                  <a:pos x="62" y="182"/>
                </a:cxn>
                <a:cxn ang="0">
                  <a:pos x="50" y="178"/>
                </a:cxn>
                <a:cxn ang="0">
                  <a:pos x="38" y="172"/>
                </a:cxn>
                <a:cxn ang="0">
                  <a:pos x="28" y="164"/>
                </a:cxn>
              </a:cxnLst>
              <a:rect l="0" t="0" r="r" b="b"/>
              <a:pathLst>
                <a:path w="235" h="187">
                  <a:moveTo>
                    <a:pt x="25" y="161"/>
                  </a:moveTo>
                  <a:lnTo>
                    <a:pt x="20" y="155"/>
                  </a:lnTo>
                  <a:lnTo>
                    <a:pt x="18" y="152"/>
                  </a:lnTo>
                  <a:lnTo>
                    <a:pt x="15" y="150"/>
                  </a:lnTo>
                  <a:lnTo>
                    <a:pt x="13" y="146"/>
                  </a:lnTo>
                  <a:lnTo>
                    <a:pt x="12" y="144"/>
                  </a:lnTo>
                  <a:lnTo>
                    <a:pt x="10" y="141"/>
                  </a:lnTo>
                  <a:lnTo>
                    <a:pt x="8" y="138"/>
                  </a:lnTo>
                  <a:lnTo>
                    <a:pt x="7" y="135"/>
                  </a:lnTo>
                  <a:lnTo>
                    <a:pt x="6" y="132"/>
                  </a:lnTo>
                  <a:lnTo>
                    <a:pt x="4" y="129"/>
                  </a:lnTo>
                  <a:lnTo>
                    <a:pt x="3" y="126"/>
                  </a:lnTo>
                  <a:lnTo>
                    <a:pt x="2" y="123"/>
                  </a:lnTo>
                  <a:lnTo>
                    <a:pt x="2" y="120"/>
                  </a:lnTo>
                  <a:lnTo>
                    <a:pt x="1" y="117"/>
                  </a:lnTo>
                  <a:lnTo>
                    <a:pt x="1" y="114"/>
                  </a:lnTo>
                  <a:lnTo>
                    <a:pt x="0" y="110"/>
                  </a:lnTo>
                  <a:lnTo>
                    <a:pt x="0" y="107"/>
                  </a:lnTo>
                  <a:lnTo>
                    <a:pt x="0" y="104"/>
                  </a:lnTo>
                  <a:lnTo>
                    <a:pt x="0" y="101"/>
                  </a:lnTo>
                  <a:lnTo>
                    <a:pt x="0" y="98"/>
                  </a:lnTo>
                  <a:lnTo>
                    <a:pt x="1" y="95"/>
                  </a:lnTo>
                  <a:lnTo>
                    <a:pt x="1" y="92"/>
                  </a:lnTo>
                  <a:lnTo>
                    <a:pt x="2" y="88"/>
                  </a:lnTo>
                  <a:lnTo>
                    <a:pt x="3" y="85"/>
                  </a:lnTo>
                  <a:lnTo>
                    <a:pt x="4" y="82"/>
                  </a:lnTo>
                  <a:lnTo>
                    <a:pt x="5" y="78"/>
                  </a:lnTo>
                  <a:lnTo>
                    <a:pt x="6" y="75"/>
                  </a:lnTo>
                  <a:lnTo>
                    <a:pt x="7" y="72"/>
                  </a:lnTo>
                  <a:lnTo>
                    <a:pt x="9" y="69"/>
                  </a:lnTo>
                  <a:lnTo>
                    <a:pt x="10" y="66"/>
                  </a:lnTo>
                  <a:lnTo>
                    <a:pt x="12" y="62"/>
                  </a:lnTo>
                  <a:lnTo>
                    <a:pt x="18" y="53"/>
                  </a:lnTo>
                  <a:lnTo>
                    <a:pt x="21" y="48"/>
                  </a:lnTo>
                  <a:lnTo>
                    <a:pt x="24" y="44"/>
                  </a:lnTo>
                  <a:lnTo>
                    <a:pt x="27" y="40"/>
                  </a:lnTo>
                  <a:lnTo>
                    <a:pt x="30" y="37"/>
                  </a:lnTo>
                  <a:lnTo>
                    <a:pt x="33" y="33"/>
                  </a:lnTo>
                  <a:lnTo>
                    <a:pt x="37" y="30"/>
                  </a:lnTo>
                  <a:lnTo>
                    <a:pt x="40" y="27"/>
                  </a:lnTo>
                  <a:lnTo>
                    <a:pt x="44" y="24"/>
                  </a:lnTo>
                  <a:lnTo>
                    <a:pt x="47" y="21"/>
                  </a:lnTo>
                  <a:lnTo>
                    <a:pt x="51" y="18"/>
                  </a:lnTo>
                  <a:lnTo>
                    <a:pt x="55" y="16"/>
                  </a:lnTo>
                  <a:lnTo>
                    <a:pt x="59" y="14"/>
                  </a:lnTo>
                  <a:lnTo>
                    <a:pt x="63" y="12"/>
                  </a:lnTo>
                  <a:lnTo>
                    <a:pt x="67" y="10"/>
                  </a:lnTo>
                  <a:lnTo>
                    <a:pt x="71" y="8"/>
                  </a:lnTo>
                  <a:lnTo>
                    <a:pt x="75" y="6"/>
                  </a:lnTo>
                  <a:lnTo>
                    <a:pt x="80" y="5"/>
                  </a:lnTo>
                  <a:lnTo>
                    <a:pt x="84" y="4"/>
                  </a:lnTo>
                  <a:lnTo>
                    <a:pt x="89" y="3"/>
                  </a:lnTo>
                  <a:lnTo>
                    <a:pt x="94" y="2"/>
                  </a:lnTo>
                  <a:lnTo>
                    <a:pt x="98" y="1"/>
                  </a:lnTo>
                  <a:lnTo>
                    <a:pt x="103" y="0"/>
                  </a:lnTo>
                  <a:lnTo>
                    <a:pt x="108" y="0"/>
                  </a:lnTo>
                  <a:lnTo>
                    <a:pt x="114" y="0"/>
                  </a:lnTo>
                  <a:lnTo>
                    <a:pt x="119" y="0"/>
                  </a:lnTo>
                  <a:lnTo>
                    <a:pt x="124" y="0"/>
                  </a:lnTo>
                  <a:lnTo>
                    <a:pt x="130" y="0"/>
                  </a:lnTo>
                  <a:lnTo>
                    <a:pt x="136" y="0"/>
                  </a:lnTo>
                  <a:lnTo>
                    <a:pt x="142" y="0"/>
                  </a:lnTo>
                  <a:lnTo>
                    <a:pt x="148" y="1"/>
                  </a:lnTo>
                  <a:lnTo>
                    <a:pt x="156" y="2"/>
                  </a:lnTo>
                  <a:lnTo>
                    <a:pt x="160" y="3"/>
                  </a:lnTo>
                  <a:lnTo>
                    <a:pt x="164" y="4"/>
                  </a:lnTo>
                  <a:lnTo>
                    <a:pt x="168" y="4"/>
                  </a:lnTo>
                  <a:lnTo>
                    <a:pt x="172" y="5"/>
                  </a:lnTo>
                  <a:lnTo>
                    <a:pt x="176" y="6"/>
                  </a:lnTo>
                  <a:lnTo>
                    <a:pt x="180" y="8"/>
                  </a:lnTo>
                  <a:lnTo>
                    <a:pt x="183" y="9"/>
                  </a:lnTo>
                  <a:lnTo>
                    <a:pt x="187" y="10"/>
                  </a:lnTo>
                  <a:lnTo>
                    <a:pt x="190" y="12"/>
                  </a:lnTo>
                  <a:lnTo>
                    <a:pt x="194" y="13"/>
                  </a:lnTo>
                  <a:lnTo>
                    <a:pt x="197" y="15"/>
                  </a:lnTo>
                  <a:lnTo>
                    <a:pt x="200" y="17"/>
                  </a:lnTo>
                  <a:lnTo>
                    <a:pt x="204" y="18"/>
                  </a:lnTo>
                  <a:lnTo>
                    <a:pt x="206" y="20"/>
                  </a:lnTo>
                  <a:lnTo>
                    <a:pt x="209" y="22"/>
                  </a:lnTo>
                  <a:lnTo>
                    <a:pt x="212" y="25"/>
                  </a:lnTo>
                  <a:lnTo>
                    <a:pt x="214" y="27"/>
                  </a:lnTo>
                  <a:lnTo>
                    <a:pt x="217" y="29"/>
                  </a:lnTo>
                  <a:lnTo>
                    <a:pt x="219" y="31"/>
                  </a:lnTo>
                  <a:lnTo>
                    <a:pt x="221" y="34"/>
                  </a:lnTo>
                  <a:lnTo>
                    <a:pt x="223" y="36"/>
                  </a:lnTo>
                  <a:lnTo>
                    <a:pt x="225" y="39"/>
                  </a:lnTo>
                  <a:lnTo>
                    <a:pt x="227" y="42"/>
                  </a:lnTo>
                  <a:lnTo>
                    <a:pt x="228" y="44"/>
                  </a:lnTo>
                  <a:lnTo>
                    <a:pt x="230" y="47"/>
                  </a:lnTo>
                  <a:lnTo>
                    <a:pt x="231" y="50"/>
                  </a:lnTo>
                  <a:lnTo>
                    <a:pt x="232" y="53"/>
                  </a:lnTo>
                  <a:lnTo>
                    <a:pt x="232" y="56"/>
                  </a:lnTo>
                  <a:lnTo>
                    <a:pt x="233" y="59"/>
                  </a:lnTo>
                  <a:lnTo>
                    <a:pt x="234" y="62"/>
                  </a:lnTo>
                  <a:lnTo>
                    <a:pt x="233" y="68"/>
                  </a:lnTo>
                  <a:lnTo>
                    <a:pt x="233" y="71"/>
                  </a:lnTo>
                  <a:lnTo>
                    <a:pt x="232" y="73"/>
                  </a:lnTo>
                  <a:lnTo>
                    <a:pt x="231" y="76"/>
                  </a:lnTo>
                  <a:lnTo>
                    <a:pt x="230" y="78"/>
                  </a:lnTo>
                  <a:lnTo>
                    <a:pt x="228" y="80"/>
                  </a:lnTo>
                  <a:lnTo>
                    <a:pt x="226" y="82"/>
                  </a:lnTo>
                  <a:lnTo>
                    <a:pt x="224" y="84"/>
                  </a:lnTo>
                  <a:lnTo>
                    <a:pt x="222" y="86"/>
                  </a:lnTo>
                  <a:lnTo>
                    <a:pt x="220" y="87"/>
                  </a:lnTo>
                  <a:lnTo>
                    <a:pt x="218" y="89"/>
                  </a:lnTo>
                  <a:lnTo>
                    <a:pt x="215" y="91"/>
                  </a:lnTo>
                  <a:lnTo>
                    <a:pt x="212" y="92"/>
                  </a:lnTo>
                  <a:lnTo>
                    <a:pt x="210" y="94"/>
                  </a:lnTo>
                  <a:lnTo>
                    <a:pt x="207" y="96"/>
                  </a:lnTo>
                  <a:lnTo>
                    <a:pt x="204" y="97"/>
                  </a:lnTo>
                  <a:lnTo>
                    <a:pt x="201" y="99"/>
                  </a:lnTo>
                  <a:lnTo>
                    <a:pt x="198" y="101"/>
                  </a:lnTo>
                  <a:lnTo>
                    <a:pt x="194" y="102"/>
                  </a:lnTo>
                  <a:lnTo>
                    <a:pt x="191" y="104"/>
                  </a:lnTo>
                  <a:lnTo>
                    <a:pt x="188" y="106"/>
                  </a:lnTo>
                  <a:lnTo>
                    <a:pt x="185" y="109"/>
                  </a:lnTo>
                  <a:lnTo>
                    <a:pt x="182" y="111"/>
                  </a:lnTo>
                  <a:lnTo>
                    <a:pt x="179" y="114"/>
                  </a:lnTo>
                  <a:lnTo>
                    <a:pt x="176" y="116"/>
                  </a:lnTo>
                  <a:lnTo>
                    <a:pt x="173" y="119"/>
                  </a:lnTo>
                  <a:lnTo>
                    <a:pt x="170" y="122"/>
                  </a:lnTo>
                  <a:lnTo>
                    <a:pt x="167" y="125"/>
                  </a:lnTo>
                  <a:lnTo>
                    <a:pt x="164" y="128"/>
                  </a:lnTo>
                  <a:lnTo>
                    <a:pt x="162" y="132"/>
                  </a:lnTo>
                  <a:lnTo>
                    <a:pt x="160" y="136"/>
                  </a:lnTo>
                  <a:lnTo>
                    <a:pt x="157" y="140"/>
                  </a:lnTo>
                  <a:lnTo>
                    <a:pt x="156" y="142"/>
                  </a:lnTo>
                  <a:lnTo>
                    <a:pt x="156" y="144"/>
                  </a:lnTo>
                  <a:lnTo>
                    <a:pt x="155" y="146"/>
                  </a:lnTo>
                  <a:lnTo>
                    <a:pt x="154" y="148"/>
                  </a:lnTo>
                  <a:lnTo>
                    <a:pt x="154" y="149"/>
                  </a:lnTo>
                  <a:lnTo>
                    <a:pt x="153" y="151"/>
                  </a:lnTo>
                  <a:lnTo>
                    <a:pt x="152" y="153"/>
                  </a:lnTo>
                  <a:lnTo>
                    <a:pt x="152" y="154"/>
                  </a:lnTo>
                  <a:lnTo>
                    <a:pt x="152" y="156"/>
                  </a:lnTo>
                  <a:lnTo>
                    <a:pt x="151" y="158"/>
                  </a:lnTo>
                  <a:lnTo>
                    <a:pt x="151" y="159"/>
                  </a:lnTo>
                  <a:lnTo>
                    <a:pt x="150" y="161"/>
                  </a:lnTo>
                  <a:lnTo>
                    <a:pt x="150" y="162"/>
                  </a:lnTo>
                  <a:lnTo>
                    <a:pt x="150" y="164"/>
                  </a:lnTo>
                  <a:lnTo>
                    <a:pt x="150" y="166"/>
                  </a:lnTo>
                  <a:lnTo>
                    <a:pt x="150" y="167"/>
                  </a:lnTo>
                  <a:lnTo>
                    <a:pt x="150" y="168"/>
                  </a:lnTo>
                  <a:lnTo>
                    <a:pt x="149" y="170"/>
                  </a:lnTo>
                  <a:lnTo>
                    <a:pt x="149" y="171"/>
                  </a:lnTo>
                  <a:lnTo>
                    <a:pt x="149" y="173"/>
                  </a:lnTo>
                  <a:lnTo>
                    <a:pt x="149" y="174"/>
                  </a:lnTo>
                  <a:lnTo>
                    <a:pt x="149" y="176"/>
                  </a:lnTo>
                  <a:lnTo>
                    <a:pt x="149" y="177"/>
                  </a:lnTo>
                  <a:lnTo>
                    <a:pt x="148" y="178"/>
                  </a:lnTo>
                  <a:lnTo>
                    <a:pt x="148" y="179"/>
                  </a:lnTo>
                  <a:lnTo>
                    <a:pt x="148" y="180"/>
                  </a:lnTo>
                  <a:lnTo>
                    <a:pt x="148" y="182"/>
                  </a:lnTo>
                  <a:lnTo>
                    <a:pt x="148" y="183"/>
                  </a:lnTo>
                  <a:lnTo>
                    <a:pt x="148" y="184"/>
                  </a:lnTo>
                  <a:lnTo>
                    <a:pt x="148" y="186"/>
                  </a:lnTo>
                  <a:lnTo>
                    <a:pt x="141" y="184"/>
                  </a:lnTo>
                  <a:lnTo>
                    <a:pt x="138" y="184"/>
                  </a:lnTo>
                  <a:lnTo>
                    <a:pt x="135" y="184"/>
                  </a:lnTo>
                  <a:lnTo>
                    <a:pt x="131" y="184"/>
                  </a:lnTo>
                  <a:lnTo>
                    <a:pt x="128" y="184"/>
                  </a:lnTo>
                  <a:lnTo>
                    <a:pt x="124" y="184"/>
                  </a:lnTo>
                  <a:lnTo>
                    <a:pt x="120" y="184"/>
                  </a:lnTo>
                  <a:lnTo>
                    <a:pt x="116" y="184"/>
                  </a:lnTo>
                  <a:lnTo>
                    <a:pt x="112" y="184"/>
                  </a:lnTo>
                  <a:lnTo>
                    <a:pt x="108" y="185"/>
                  </a:lnTo>
                  <a:lnTo>
                    <a:pt x="104" y="185"/>
                  </a:lnTo>
                  <a:lnTo>
                    <a:pt x="100" y="185"/>
                  </a:lnTo>
                  <a:lnTo>
                    <a:pt x="96" y="185"/>
                  </a:lnTo>
                  <a:lnTo>
                    <a:pt x="92" y="185"/>
                  </a:lnTo>
                  <a:lnTo>
                    <a:pt x="87" y="185"/>
                  </a:lnTo>
                  <a:lnTo>
                    <a:pt x="83" y="185"/>
                  </a:lnTo>
                  <a:lnTo>
                    <a:pt x="79" y="184"/>
                  </a:lnTo>
                  <a:lnTo>
                    <a:pt x="75" y="184"/>
                  </a:lnTo>
                  <a:lnTo>
                    <a:pt x="70" y="183"/>
                  </a:lnTo>
                  <a:lnTo>
                    <a:pt x="66" y="183"/>
                  </a:lnTo>
                  <a:lnTo>
                    <a:pt x="62" y="182"/>
                  </a:lnTo>
                  <a:lnTo>
                    <a:pt x="58" y="181"/>
                  </a:lnTo>
                  <a:lnTo>
                    <a:pt x="54" y="180"/>
                  </a:lnTo>
                  <a:lnTo>
                    <a:pt x="50" y="178"/>
                  </a:lnTo>
                  <a:lnTo>
                    <a:pt x="46" y="176"/>
                  </a:lnTo>
                  <a:lnTo>
                    <a:pt x="42" y="174"/>
                  </a:lnTo>
                  <a:lnTo>
                    <a:pt x="38" y="172"/>
                  </a:lnTo>
                  <a:lnTo>
                    <a:pt x="35" y="170"/>
                  </a:lnTo>
                  <a:lnTo>
                    <a:pt x="31" y="167"/>
                  </a:lnTo>
                  <a:lnTo>
                    <a:pt x="28" y="164"/>
                  </a:lnTo>
                  <a:lnTo>
                    <a:pt x="25" y="161"/>
                  </a:lnTo>
                </a:path>
              </a:pathLst>
            </a:custGeom>
            <a:solidFill>
              <a:srgbClr val="FFFFFF"/>
            </a:solidFill>
            <a:ln w="12600">
              <a:solidFill>
                <a:srgbClr val="00FF00"/>
              </a:solidFill>
              <a:round/>
              <a:headEnd/>
              <a:tailEnd/>
            </a:ln>
            <a:effectLst/>
          </p:spPr>
          <p:txBody>
            <a:bodyPr wrap="none" anchor="ctr"/>
            <a:lstStyle/>
            <a:p>
              <a:endParaRPr lang="es-MX"/>
            </a:p>
          </p:txBody>
        </p:sp>
        <p:sp>
          <p:nvSpPr>
            <p:cNvPr id="14" name="Freeform 13"/>
            <p:cNvSpPr>
              <a:spLocks noChangeArrowheads="1"/>
            </p:cNvSpPr>
            <p:nvPr/>
          </p:nvSpPr>
          <p:spPr bwMode="auto">
            <a:xfrm>
              <a:off x="2650" y="2456"/>
              <a:ext cx="312" cy="150"/>
            </a:xfrm>
            <a:custGeom>
              <a:avLst/>
              <a:gdLst/>
              <a:ahLst/>
              <a:cxnLst>
                <a:cxn ang="0">
                  <a:pos x="0" y="114"/>
                </a:cxn>
                <a:cxn ang="0">
                  <a:pos x="5" y="100"/>
                </a:cxn>
                <a:cxn ang="0">
                  <a:pos x="15" y="89"/>
                </a:cxn>
                <a:cxn ang="0">
                  <a:pos x="29" y="80"/>
                </a:cxn>
                <a:cxn ang="0">
                  <a:pos x="47" y="72"/>
                </a:cxn>
                <a:cxn ang="0">
                  <a:pos x="67" y="66"/>
                </a:cxn>
                <a:cxn ang="0">
                  <a:pos x="89" y="61"/>
                </a:cxn>
                <a:cxn ang="0">
                  <a:pos x="112" y="56"/>
                </a:cxn>
                <a:cxn ang="0">
                  <a:pos x="123" y="56"/>
                </a:cxn>
                <a:cxn ang="0">
                  <a:pos x="131" y="57"/>
                </a:cxn>
                <a:cxn ang="0">
                  <a:pos x="138" y="60"/>
                </a:cxn>
                <a:cxn ang="0">
                  <a:pos x="144" y="63"/>
                </a:cxn>
                <a:cxn ang="0">
                  <a:pos x="150" y="66"/>
                </a:cxn>
                <a:cxn ang="0">
                  <a:pos x="157" y="69"/>
                </a:cxn>
                <a:cxn ang="0">
                  <a:pos x="166" y="70"/>
                </a:cxn>
                <a:cxn ang="0">
                  <a:pos x="181" y="66"/>
                </a:cxn>
                <a:cxn ang="0">
                  <a:pos x="194" y="60"/>
                </a:cxn>
                <a:cxn ang="0">
                  <a:pos x="204" y="53"/>
                </a:cxn>
                <a:cxn ang="0">
                  <a:pos x="212" y="44"/>
                </a:cxn>
                <a:cxn ang="0">
                  <a:pos x="219" y="35"/>
                </a:cxn>
                <a:cxn ang="0">
                  <a:pos x="227" y="26"/>
                </a:cxn>
                <a:cxn ang="0">
                  <a:pos x="237" y="18"/>
                </a:cxn>
                <a:cxn ang="0">
                  <a:pos x="251" y="10"/>
                </a:cxn>
                <a:cxn ang="0">
                  <a:pos x="265" y="5"/>
                </a:cxn>
                <a:cxn ang="0">
                  <a:pos x="273" y="3"/>
                </a:cxn>
                <a:cxn ang="0">
                  <a:pos x="280" y="1"/>
                </a:cxn>
                <a:cxn ang="0">
                  <a:pos x="287" y="0"/>
                </a:cxn>
                <a:cxn ang="0">
                  <a:pos x="294" y="0"/>
                </a:cxn>
                <a:cxn ang="0">
                  <a:pos x="299" y="1"/>
                </a:cxn>
                <a:cxn ang="0">
                  <a:pos x="304" y="3"/>
                </a:cxn>
                <a:cxn ang="0">
                  <a:pos x="308" y="6"/>
                </a:cxn>
                <a:cxn ang="0">
                  <a:pos x="312" y="16"/>
                </a:cxn>
                <a:cxn ang="0">
                  <a:pos x="312" y="25"/>
                </a:cxn>
                <a:cxn ang="0">
                  <a:pos x="310" y="35"/>
                </a:cxn>
                <a:cxn ang="0">
                  <a:pos x="306" y="46"/>
                </a:cxn>
                <a:cxn ang="0">
                  <a:pos x="300" y="57"/>
                </a:cxn>
                <a:cxn ang="0">
                  <a:pos x="291" y="69"/>
                </a:cxn>
                <a:cxn ang="0">
                  <a:pos x="282" y="81"/>
                </a:cxn>
                <a:cxn ang="0">
                  <a:pos x="271" y="94"/>
                </a:cxn>
                <a:cxn ang="0">
                  <a:pos x="258" y="108"/>
                </a:cxn>
                <a:cxn ang="0">
                  <a:pos x="249" y="116"/>
                </a:cxn>
                <a:cxn ang="0">
                  <a:pos x="240" y="122"/>
                </a:cxn>
                <a:cxn ang="0">
                  <a:pos x="232" y="128"/>
                </a:cxn>
                <a:cxn ang="0">
                  <a:pos x="222" y="132"/>
                </a:cxn>
                <a:cxn ang="0">
                  <a:pos x="211" y="136"/>
                </a:cxn>
                <a:cxn ang="0">
                  <a:pos x="197" y="139"/>
                </a:cxn>
                <a:cxn ang="0">
                  <a:pos x="179" y="144"/>
                </a:cxn>
                <a:cxn ang="0">
                  <a:pos x="167" y="146"/>
                </a:cxn>
                <a:cxn ang="0">
                  <a:pos x="156" y="146"/>
                </a:cxn>
                <a:cxn ang="0">
                  <a:pos x="147" y="146"/>
                </a:cxn>
                <a:cxn ang="0">
                  <a:pos x="138" y="146"/>
                </a:cxn>
                <a:cxn ang="0">
                  <a:pos x="130" y="144"/>
                </a:cxn>
                <a:cxn ang="0">
                  <a:pos x="122" y="143"/>
                </a:cxn>
                <a:cxn ang="0">
                  <a:pos x="115" y="143"/>
                </a:cxn>
                <a:cxn ang="0">
                  <a:pos x="102" y="142"/>
                </a:cxn>
                <a:cxn ang="0">
                  <a:pos x="88" y="144"/>
                </a:cxn>
                <a:cxn ang="0">
                  <a:pos x="71" y="147"/>
                </a:cxn>
                <a:cxn ang="0">
                  <a:pos x="54" y="149"/>
                </a:cxn>
                <a:cxn ang="0">
                  <a:pos x="37" y="150"/>
                </a:cxn>
                <a:cxn ang="0">
                  <a:pos x="22" y="149"/>
                </a:cxn>
                <a:cxn ang="0">
                  <a:pos x="10" y="144"/>
                </a:cxn>
                <a:cxn ang="0">
                  <a:pos x="2" y="134"/>
                </a:cxn>
              </a:cxnLst>
              <a:rect l="0" t="0" r="r" b="b"/>
              <a:pathLst>
                <a:path w="313" h="151">
                  <a:moveTo>
                    <a:pt x="1" y="130"/>
                  </a:moveTo>
                  <a:lnTo>
                    <a:pt x="0" y="122"/>
                  </a:lnTo>
                  <a:lnTo>
                    <a:pt x="0" y="118"/>
                  </a:lnTo>
                  <a:lnTo>
                    <a:pt x="0" y="114"/>
                  </a:lnTo>
                  <a:lnTo>
                    <a:pt x="1" y="110"/>
                  </a:lnTo>
                  <a:lnTo>
                    <a:pt x="2" y="107"/>
                  </a:lnTo>
                  <a:lnTo>
                    <a:pt x="3" y="104"/>
                  </a:lnTo>
                  <a:lnTo>
                    <a:pt x="5" y="100"/>
                  </a:lnTo>
                  <a:lnTo>
                    <a:pt x="7" y="98"/>
                  </a:lnTo>
                  <a:lnTo>
                    <a:pt x="9" y="95"/>
                  </a:lnTo>
                  <a:lnTo>
                    <a:pt x="12" y="92"/>
                  </a:lnTo>
                  <a:lnTo>
                    <a:pt x="15" y="89"/>
                  </a:lnTo>
                  <a:lnTo>
                    <a:pt x="18" y="87"/>
                  </a:lnTo>
                  <a:lnTo>
                    <a:pt x="22" y="84"/>
                  </a:lnTo>
                  <a:lnTo>
                    <a:pt x="25" y="82"/>
                  </a:lnTo>
                  <a:lnTo>
                    <a:pt x="29" y="80"/>
                  </a:lnTo>
                  <a:lnTo>
                    <a:pt x="34" y="78"/>
                  </a:lnTo>
                  <a:lnTo>
                    <a:pt x="38" y="76"/>
                  </a:lnTo>
                  <a:lnTo>
                    <a:pt x="42" y="74"/>
                  </a:lnTo>
                  <a:lnTo>
                    <a:pt x="47" y="72"/>
                  </a:lnTo>
                  <a:lnTo>
                    <a:pt x="52" y="71"/>
                  </a:lnTo>
                  <a:lnTo>
                    <a:pt x="57" y="69"/>
                  </a:lnTo>
                  <a:lnTo>
                    <a:pt x="62" y="68"/>
                  </a:lnTo>
                  <a:lnTo>
                    <a:pt x="67" y="66"/>
                  </a:lnTo>
                  <a:lnTo>
                    <a:pt x="72" y="65"/>
                  </a:lnTo>
                  <a:lnTo>
                    <a:pt x="78" y="64"/>
                  </a:lnTo>
                  <a:lnTo>
                    <a:pt x="83" y="62"/>
                  </a:lnTo>
                  <a:lnTo>
                    <a:pt x="89" y="61"/>
                  </a:lnTo>
                  <a:lnTo>
                    <a:pt x="94" y="60"/>
                  </a:lnTo>
                  <a:lnTo>
                    <a:pt x="100" y="58"/>
                  </a:lnTo>
                  <a:lnTo>
                    <a:pt x="106" y="57"/>
                  </a:lnTo>
                  <a:lnTo>
                    <a:pt x="112" y="56"/>
                  </a:lnTo>
                  <a:lnTo>
                    <a:pt x="116" y="56"/>
                  </a:lnTo>
                  <a:lnTo>
                    <a:pt x="119" y="55"/>
                  </a:lnTo>
                  <a:lnTo>
                    <a:pt x="121" y="55"/>
                  </a:lnTo>
                  <a:lnTo>
                    <a:pt x="123" y="56"/>
                  </a:lnTo>
                  <a:lnTo>
                    <a:pt x="125" y="56"/>
                  </a:lnTo>
                  <a:lnTo>
                    <a:pt x="127" y="56"/>
                  </a:lnTo>
                  <a:lnTo>
                    <a:pt x="129" y="57"/>
                  </a:lnTo>
                  <a:lnTo>
                    <a:pt x="131" y="57"/>
                  </a:lnTo>
                  <a:lnTo>
                    <a:pt x="132" y="58"/>
                  </a:lnTo>
                  <a:lnTo>
                    <a:pt x="134" y="58"/>
                  </a:lnTo>
                  <a:lnTo>
                    <a:pt x="136" y="59"/>
                  </a:lnTo>
                  <a:lnTo>
                    <a:pt x="138" y="60"/>
                  </a:lnTo>
                  <a:lnTo>
                    <a:pt x="139" y="61"/>
                  </a:lnTo>
                  <a:lnTo>
                    <a:pt x="141" y="62"/>
                  </a:lnTo>
                  <a:lnTo>
                    <a:pt x="142" y="62"/>
                  </a:lnTo>
                  <a:lnTo>
                    <a:pt x="144" y="63"/>
                  </a:lnTo>
                  <a:lnTo>
                    <a:pt x="145" y="64"/>
                  </a:lnTo>
                  <a:lnTo>
                    <a:pt x="147" y="65"/>
                  </a:lnTo>
                  <a:lnTo>
                    <a:pt x="148" y="66"/>
                  </a:lnTo>
                  <a:lnTo>
                    <a:pt x="150" y="66"/>
                  </a:lnTo>
                  <a:lnTo>
                    <a:pt x="152" y="67"/>
                  </a:lnTo>
                  <a:lnTo>
                    <a:pt x="154" y="68"/>
                  </a:lnTo>
                  <a:lnTo>
                    <a:pt x="155" y="68"/>
                  </a:lnTo>
                  <a:lnTo>
                    <a:pt x="157" y="69"/>
                  </a:lnTo>
                  <a:lnTo>
                    <a:pt x="159" y="69"/>
                  </a:lnTo>
                  <a:lnTo>
                    <a:pt x="161" y="70"/>
                  </a:lnTo>
                  <a:lnTo>
                    <a:pt x="163" y="70"/>
                  </a:lnTo>
                  <a:lnTo>
                    <a:pt x="166" y="70"/>
                  </a:lnTo>
                  <a:lnTo>
                    <a:pt x="168" y="69"/>
                  </a:lnTo>
                  <a:lnTo>
                    <a:pt x="170" y="69"/>
                  </a:lnTo>
                  <a:lnTo>
                    <a:pt x="173" y="69"/>
                  </a:lnTo>
                  <a:lnTo>
                    <a:pt x="181" y="66"/>
                  </a:lnTo>
                  <a:lnTo>
                    <a:pt x="185" y="65"/>
                  </a:lnTo>
                  <a:lnTo>
                    <a:pt x="188" y="64"/>
                  </a:lnTo>
                  <a:lnTo>
                    <a:pt x="191" y="62"/>
                  </a:lnTo>
                  <a:lnTo>
                    <a:pt x="194" y="60"/>
                  </a:lnTo>
                  <a:lnTo>
                    <a:pt x="197" y="59"/>
                  </a:lnTo>
                  <a:lnTo>
                    <a:pt x="200" y="57"/>
                  </a:lnTo>
                  <a:lnTo>
                    <a:pt x="202" y="55"/>
                  </a:lnTo>
                  <a:lnTo>
                    <a:pt x="204" y="53"/>
                  </a:lnTo>
                  <a:lnTo>
                    <a:pt x="206" y="51"/>
                  </a:lnTo>
                  <a:lnTo>
                    <a:pt x="208" y="49"/>
                  </a:lnTo>
                  <a:lnTo>
                    <a:pt x="210" y="47"/>
                  </a:lnTo>
                  <a:lnTo>
                    <a:pt x="212" y="44"/>
                  </a:lnTo>
                  <a:lnTo>
                    <a:pt x="214" y="42"/>
                  </a:lnTo>
                  <a:lnTo>
                    <a:pt x="216" y="40"/>
                  </a:lnTo>
                  <a:lnTo>
                    <a:pt x="218" y="38"/>
                  </a:lnTo>
                  <a:lnTo>
                    <a:pt x="219" y="35"/>
                  </a:lnTo>
                  <a:lnTo>
                    <a:pt x="221" y="33"/>
                  </a:lnTo>
                  <a:lnTo>
                    <a:pt x="223" y="31"/>
                  </a:lnTo>
                  <a:lnTo>
                    <a:pt x="225" y="28"/>
                  </a:lnTo>
                  <a:lnTo>
                    <a:pt x="227" y="26"/>
                  </a:lnTo>
                  <a:lnTo>
                    <a:pt x="230" y="24"/>
                  </a:lnTo>
                  <a:lnTo>
                    <a:pt x="232" y="22"/>
                  </a:lnTo>
                  <a:lnTo>
                    <a:pt x="234" y="20"/>
                  </a:lnTo>
                  <a:lnTo>
                    <a:pt x="237" y="18"/>
                  </a:lnTo>
                  <a:lnTo>
                    <a:pt x="240" y="16"/>
                  </a:lnTo>
                  <a:lnTo>
                    <a:pt x="244" y="14"/>
                  </a:lnTo>
                  <a:lnTo>
                    <a:pt x="247" y="12"/>
                  </a:lnTo>
                  <a:lnTo>
                    <a:pt x="251" y="10"/>
                  </a:lnTo>
                  <a:lnTo>
                    <a:pt x="255" y="8"/>
                  </a:lnTo>
                  <a:lnTo>
                    <a:pt x="259" y="7"/>
                  </a:lnTo>
                  <a:lnTo>
                    <a:pt x="263" y="6"/>
                  </a:lnTo>
                  <a:lnTo>
                    <a:pt x="265" y="5"/>
                  </a:lnTo>
                  <a:lnTo>
                    <a:pt x="267" y="4"/>
                  </a:lnTo>
                  <a:lnTo>
                    <a:pt x="269" y="4"/>
                  </a:lnTo>
                  <a:lnTo>
                    <a:pt x="271" y="3"/>
                  </a:lnTo>
                  <a:lnTo>
                    <a:pt x="273" y="3"/>
                  </a:lnTo>
                  <a:lnTo>
                    <a:pt x="275" y="2"/>
                  </a:lnTo>
                  <a:lnTo>
                    <a:pt x="277" y="2"/>
                  </a:lnTo>
                  <a:lnTo>
                    <a:pt x="279" y="2"/>
                  </a:lnTo>
                  <a:lnTo>
                    <a:pt x="280" y="1"/>
                  </a:lnTo>
                  <a:lnTo>
                    <a:pt x="282" y="1"/>
                  </a:lnTo>
                  <a:lnTo>
                    <a:pt x="284" y="0"/>
                  </a:lnTo>
                  <a:lnTo>
                    <a:pt x="286" y="0"/>
                  </a:lnTo>
                  <a:lnTo>
                    <a:pt x="287" y="0"/>
                  </a:lnTo>
                  <a:lnTo>
                    <a:pt x="289" y="0"/>
                  </a:lnTo>
                  <a:lnTo>
                    <a:pt x="290" y="0"/>
                  </a:lnTo>
                  <a:lnTo>
                    <a:pt x="292" y="0"/>
                  </a:lnTo>
                  <a:lnTo>
                    <a:pt x="294" y="0"/>
                  </a:lnTo>
                  <a:lnTo>
                    <a:pt x="295" y="0"/>
                  </a:lnTo>
                  <a:lnTo>
                    <a:pt x="296" y="0"/>
                  </a:lnTo>
                  <a:lnTo>
                    <a:pt x="298" y="0"/>
                  </a:lnTo>
                  <a:lnTo>
                    <a:pt x="299" y="1"/>
                  </a:lnTo>
                  <a:lnTo>
                    <a:pt x="300" y="1"/>
                  </a:lnTo>
                  <a:lnTo>
                    <a:pt x="302" y="2"/>
                  </a:lnTo>
                  <a:lnTo>
                    <a:pt x="303" y="2"/>
                  </a:lnTo>
                  <a:lnTo>
                    <a:pt x="304" y="3"/>
                  </a:lnTo>
                  <a:lnTo>
                    <a:pt x="305" y="4"/>
                  </a:lnTo>
                  <a:lnTo>
                    <a:pt x="306" y="4"/>
                  </a:lnTo>
                  <a:lnTo>
                    <a:pt x="307" y="5"/>
                  </a:lnTo>
                  <a:lnTo>
                    <a:pt x="308" y="6"/>
                  </a:lnTo>
                  <a:lnTo>
                    <a:pt x="308" y="7"/>
                  </a:lnTo>
                  <a:lnTo>
                    <a:pt x="310" y="11"/>
                  </a:lnTo>
                  <a:lnTo>
                    <a:pt x="311" y="13"/>
                  </a:lnTo>
                  <a:lnTo>
                    <a:pt x="312" y="16"/>
                  </a:lnTo>
                  <a:lnTo>
                    <a:pt x="312" y="18"/>
                  </a:lnTo>
                  <a:lnTo>
                    <a:pt x="312" y="20"/>
                  </a:lnTo>
                  <a:lnTo>
                    <a:pt x="312" y="22"/>
                  </a:lnTo>
                  <a:lnTo>
                    <a:pt x="312" y="25"/>
                  </a:lnTo>
                  <a:lnTo>
                    <a:pt x="312" y="27"/>
                  </a:lnTo>
                  <a:lnTo>
                    <a:pt x="312" y="30"/>
                  </a:lnTo>
                  <a:lnTo>
                    <a:pt x="311" y="32"/>
                  </a:lnTo>
                  <a:lnTo>
                    <a:pt x="310" y="35"/>
                  </a:lnTo>
                  <a:lnTo>
                    <a:pt x="310" y="38"/>
                  </a:lnTo>
                  <a:lnTo>
                    <a:pt x="308" y="40"/>
                  </a:lnTo>
                  <a:lnTo>
                    <a:pt x="307" y="43"/>
                  </a:lnTo>
                  <a:lnTo>
                    <a:pt x="306" y="46"/>
                  </a:lnTo>
                  <a:lnTo>
                    <a:pt x="304" y="48"/>
                  </a:lnTo>
                  <a:lnTo>
                    <a:pt x="303" y="51"/>
                  </a:lnTo>
                  <a:lnTo>
                    <a:pt x="301" y="54"/>
                  </a:lnTo>
                  <a:lnTo>
                    <a:pt x="300" y="57"/>
                  </a:lnTo>
                  <a:lnTo>
                    <a:pt x="298" y="60"/>
                  </a:lnTo>
                  <a:lnTo>
                    <a:pt x="296" y="63"/>
                  </a:lnTo>
                  <a:lnTo>
                    <a:pt x="294" y="66"/>
                  </a:lnTo>
                  <a:lnTo>
                    <a:pt x="291" y="69"/>
                  </a:lnTo>
                  <a:lnTo>
                    <a:pt x="289" y="72"/>
                  </a:lnTo>
                  <a:lnTo>
                    <a:pt x="287" y="75"/>
                  </a:lnTo>
                  <a:lnTo>
                    <a:pt x="284" y="78"/>
                  </a:lnTo>
                  <a:lnTo>
                    <a:pt x="282" y="81"/>
                  </a:lnTo>
                  <a:lnTo>
                    <a:pt x="279" y="84"/>
                  </a:lnTo>
                  <a:lnTo>
                    <a:pt x="276" y="87"/>
                  </a:lnTo>
                  <a:lnTo>
                    <a:pt x="274" y="90"/>
                  </a:lnTo>
                  <a:lnTo>
                    <a:pt x="271" y="94"/>
                  </a:lnTo>
                  <a:lnTo>
                    <a:pt x="265" y="100"/>
                  </a:lnTo>
                  <a:lnTo>
                    <a:pt x="263" y="102"/>
                  </a:lnTo>
                  <a:lnTo>
                    <a:pt x="260" y="105"/>
                  </a:lnTo>
                  <a:lnTo>
                    <a:pt x="258" y="108"/>
                  </a:lnTo>
                  <a:lnTo>
                    <a:pt x="256" y="110"/>
                  </a:lnTo>
                  <a:lnTo>
                    <a:pt x="253" y="112"/>
                  </a:lnTo>
                  <a:lnTo>
                    <a:pt x="251" y="114"/>
                  </a:lnTo>
                  <a:lnTo>
                    <a:pt x="249" y="116"/>
                  </a:lnTo>
                  <a:lnTo>
                    <a:pt x="246" y="118"/>
                  </a:lnTo>
                  <a:lnTo>
                    <a:pt x="244" y="119"/>
                  </a:lnTo>
                  <a:lnTo>
                    <a:pt x="242" y="121"/>
                  </a:lnTo>
                  <a:lnTo>
                    <a:pt x="240" y="122"/>
                  </a:lnTo>
                  <a:lnTo>
                    <a:pt x="238" y="124"/>
                  </a:lnTo>
                  <a:lnTo>
                    <a:pt x="236" y="125"/>
                  </a:lnTo>
                  <a:lnTo>
                    <a:pt x="234" y="126"/>
                  </a:lnTo>
                  <a:lnTo>
                    <a:pt x="232" y="128"/>
                  </a:lnTo>
                  <a:lnTo>
                    <a:pt x="229" y="129"/>
                  </a:lnTo>
                  <a:lnTo>
                    <a:pt x="227" y="130"/>
                  </a:lnTo>
                  <a:lnTo>
                    <a:pt x="224" y="131"/>
                  </a:lnTo>
                  <a:lnTo>
                    <a:pt x="222" y="132"/>
                  </a:lnTo>
                  <a:lnTo>
                    <a:pt x="219" y="133"/>
                  </a:lnTo>
                  <a:lnTo>
                    <a:pt x="216" y="134"/>
                  </a:lnTo>
                  <a:lnTo>
                    <a:pt x="214" y="134"/>
                  </a:lnTo>
                  <a:lnTo>
                    <a:pt x="211" y="136"/>
                  </a:lnTo>
                  <a:lnTo>
                    <a:pt x="208" y="136"/>
                  </a:lnTo>
                  <a:lnTo>
                    <a:pt x="204" y="137"/>
                  </a:lnTo>
                  <a:lnTo>
                    <a:pt x="201" y="138"/>
                  </a:lnTo>
                  <a:lnTo>
                    <a:pt x="197" y="139"/>
                  </a:lnTo>
                  <a:lnTo>
                    <a:pt x="193" y="140"/>
                  </a:lnTo>
                  <a:lnTo>
                    <a:pt x="189" y="142"/>
                  </a:lnTo>
                  <a:lnTo>
                    <a:pt x="185" y="143"/>
                  </a:lnTo>
                  <a:lnTo>
                    <a:pt x="179" y="144"/>
                  </a:lnTo>
                  <a:lnTo>
                    <a:pt x="176" y="145"/>
                  </a:lnTo>
                  <a:lnTo>
                    <a:pt x="173" y="145"/>
                  </a:lnTo>
                  <a:lnTo>
                    <a:pt x="170" y="146"/>
                  </a:lnTo>
                  <a:lnTo>
                    <a:pt x="167" y="146"/>
                  </a:lnTo>
                  <a:lnTo>
                    <a:pt x="164" y="146"/>
                  </a:lnTo>
                  <a:lnTo>
                    <a:pt x="162" y="146"/>
                  </a:lnTo>
                  <a:lnTo>
                    <a:pt x="159" y="146"/>
                  </a:lnTo>
                  <a:lnTo>
                    <a:pt x="156" y="146"/>
                  </a:lnTo>
                  <a:lnTo>
                    <a:pt x="154" y="146"/>
                  </a:lnTo>
                  <a:lnTo>
                    <a:pt x="152" y="146"/>
                  </a:lnTo>
                  <a:lnTo>
                    <a:pt x="149" y="146"/>
                  </a:lnTo>
                  <a:lnTo>
                    <a:pt x="147" y="146"/>
                  </a:lnTo>
                  <a:lnTo>
                    <a:pt x="144" y="146"/>
                  </a:lnTo>
                  <a:lnTo>
                    <a:pt x="142" y="146"/>
                  </a:lnTo>
                  <a:lnTo>
                    <a:pt x="140" y="146"/>
                  </a:lnTo>
                  <a:lnTo>
                    <a:pt x="138" y="146"/>
                  </a:lnTo>
                  <a:lnTo>
                    <a:pt x="136" y="145"/>
                  </a:lnTo>
                  <a:lnTo>
                    <a:pt x="134" y="145"/>
                  </a:lnTo>
                  <a:lnTo>
                    <a:pt x="132" y="145"/>
                  </a:lnTo>
                  <a:lnTo>
                    <a:pt x="130" y="144"/>
                  </a:lnTo>
                  <a:lnTo>
                    <a:pt x="128" y="144"/>
                  </a:lnTo>
                  <a:lnTo>
                    <a:pt x="126" y="144"/>
                  </a:lnTo>
                  <a:lnTo>
                    <a:pt x="124" y="144"/>
                  </a:lnTo>
                  <a:lnTo>
                    <a:pt x="122" y="143"/>
                  </a:lnTo>
                  <a:lnTo>
                    <a:pt x="120" y="143"/>
                  </a:lnTo>
                  <a:lnTo>
                    <a:pt x="118" y="143"/>
                  </a:lnTo>
                  <a:lnTo>
                    <a:pt x="117" y="143"/>
                  </a:lnTo>
                  <a:lnTo>
                    <a:pt x="115" y="143"/>
                  </a:lnTo>
                  <a:lnTo>
                    <a:pt x="113" y="143"/>
                  </a:lnTo>
                  <a:lnTo>
                    <a:pt x="112" y="143"/>
                  </a:lnTo>
                  <a:lnTo>
                    <a:pt x="106" y="142"/>
                  </a:lnTo>
                  <a:lnTo>
                    <a:pt x="102" y="142"/>
                  </a:lnTo>
                  <a:lnTo>
                    <a:pt x="99" y="143"/>
                  </a:lnTo>
                  <a:lnTo>
                    <a:pt x="96" y="143"/>
                  </a:lnTo>
                  <a:lnTo>
                    <a:pt x="92" y="144"/>
                  </a:lnTo>
                  <a:lnTo>
                    <a:pt x="88" y="144"/>
                  </a:lnTo>
                  <a:lnTo>
                    <a:pt x="84" y="145"/>
                  </a:lnTo>
                  <a:lnTo>
                    <a:pt x="80" y="146"/>
                  </a:lnTo>
                  <a:lnTo>
                    <a:pt x="76" y="146"/>
                  </a:lnTo>
                  <a:lnTo>
                    <a:pt x="71" y="147"/>
                  </a:lnTo>
                  <a:lnTo>
                    <a:pt x="67" y="148"/>
                  </a:lnTo>
                  <a:lnTo>
                    <a:pt x="62" y="148"/>
                  </a:lnTo>
                  <a:lnTo>
                    <a:pt x="58" y="149"/>
                  </a:lnTo>
                  <a:lnTo>
                    <a:pt x="54" y="149"/>
                  </a:lnTo>
                  <a:lnTo>
                    <a:pt x="49" y="150"/>
                  </a:lnTo>
                  <a:lnTo>
                    <a:pt x="45" y="150"/>
                  </a:lnTo>
                  <a:lnTo>
                    <a:pt x="41" y="150"/>
                  </a:lnTo>
                  <a:lnTo>
                    <a:pt x="37" y="150"/>
                  </a:lnTo>
                  <a:lnTo>
                    <a:pt x="33" y="150"/>
                  </a:lnTo>
                  <a:lnTo>
                    <a:pt x="29" y="150"/>
                  </a:lnTo>
                  <a:lnTo>
                    <a:pt x="25" y="150"/>
                  </a:lnTo>
                  <a:lnTo>
                    <a:pt x="22" y="149"/>
                  </a:lnTo>
                  <a:lnTo>
                    <a:pt x="18" y="148"/>
                  </a:lnTo>
                  <a:lnTo>
                    <a:pt x="15" y="147"/>
                  </a:lnTo>
                  <a:lnTo>
                    <a:pt x="12" y="146"/>
                  </a:lnTo>
                  <a:lnTo>
                    <a:pt x="10" y="144"/>
                  </a:lnTo>
                  <a:lnTo>
                    <a:pt x="7" y="142"/>
                  </a:lnTo>
                  <a:lnTo>
                    <a:pt x="5" y="139"/>
                  </a:lnTo>
                  <a:lnTo>
                    <a:pt x="4" y="137"/>
                  </a:lnTo>
                  <a:lnTo>
                    <a:pt x="2" y="134"/>
                  </a:lnTo>
                  <a:lnTo>
                    <a:pt x="1" y="130"/>
                  </a:lnTo>
                </a:path>
              </a:pathLst>
            </a:custGeom>
            <a:solidFill>
              <a:srgbClr val="FFFFFF"/>
            </a:solidFill>
            <a:ln w="12600">
              <a:solidFill>
                <a:srgbClr val="00FF00"/>
              </a:solidFill>
              <a:round/>
              <a:headEnd/>
              <a:tailEnd/>
            </a:ln>
            <a:effectLst/>
          </p:spPr>
          <p:txBody>
            <a:bodyPr wrap="none" anchor="ctr"/>
            <a:lstStyle/>
            <a:p>
              <a:endParaRPr lang="es-MX"/>
            </a:p>
          </p:txBody>
        </p:sp>
        <p:sp>
          <p:nvSpPr>
            <p:cNvPr id="15" name="Freeform 14"/>
            <p:cNvSpPr>
              <a:spLocks noChangeArrowheads="1"/>
            </p:cNvSpPr>
            <p:nvPr/>
          </p:nvSpPr>
          <p:spPr bwMode="auto">
            <a:xfrm>
              <a:off x="2270" y="1714"/>
              <a:ext cx="356" cy="122"/>
            </a:xfrm>
            <a:custGeom>
              <a:avLst/>
              <a:gdLst/>
              <a:ahLst/>
              <a:cxnLst>
                <a:cxn ang="0">
                  <a:pos x="0" y="77"/>
                </a:cxn>
                <a:cxn ang="0">
                  <a:pos x="4" y="70"/>
                </a:cxn>
                <a:cxn ang="0">
                  <a:pos x="11" y="63"/>
                </a:cxn>
                <a:cxn ang="0">
                  <a:pos x="21" y="57"/>
                </a:cxn>
                <a:cxn ang="0">
                  <a:pos x="34" y="52"/>
                </a:cxn>
                <a:cxn ang="0">
                  <a:pos x="49" y="46"/>
                </a:cxn>
                <a:cxn ang="0">
                  <a:pos x="65" y="41"/>
                </a:cxn>
                <a:cxn ang="0">
                  <a:pos x="83" y="36"/>
                </a:cxn>
                <a:cxn ang="0">
                  <a:pos x="102" y="31"/>
                </a:cxn>
                <a:cxn ang="0">
                  <a:pos x="122" y="26"/>
                </a:cxn>
                <a:cxn ang="0">
                  <a:pos x="148" y="20"/>
                </a:cxn>
                <a:cxn ang="0">
                  <a:pos x="164" y="15"/>
                </a:cxn>
                <a:cxn ang="0">
                  <a:pos x="178" y="10"/>
                </a:cxn>
                <a:cxn ang="0">
                  <a:pos x="192" y="6"/>
                </a:cxn>
                <a:cxn ang="0">
                  <a:pos x="203" y="4"/>
                </a:cxn>
                <a:cxn ang="0">
                  <a:pos x="214" y="2"/>
                </a:cxn>
                <a:cxn ang="0">
                  <a:pos x="226" y="0"/>
                </a:cxn>
                <a:cxn ang="0">
                  <a:pos x="238" y="1"/>
                </a:cxn>
                <a:cxn ang="0">
                  <a:pos x="251" y="2"/>
                </a:cxn>
                <a:cxn ang="0">
                  <a:pos x="266" y="6"/>
                </a:cxn>
                <a:cxn ang="0">
                  <a:pos x="283" y="11"/>
                </a:cxn>
                <a:cxn ang="0">
                  <a:pos x="298" y="16"/>
                </a:cxn>
                <a:cxn ang="0">
                  <a:pos x="309" y="21"/>
                </a:cxn>
                <a:cxn ang="0">
                  <a:pos x="319" y="26"/>
                </a:cxn>
                <a:cxn ang="0">
                  <a:pos x="328" y="32"/>
                </a:cxn>
                <a:cxn ang="0">
                  <a:pos x="337" y="37"/>
                </a:cxn>
                <a:cxn ang="0">
                  <a:pos x="344" y="44"/>
                </a:cxn>
                <a:cxn ang="0">
                  <a:pos x="350" y="50"/>
                </a:cxn>
                <a:cxn ang="0">
                  <a:pos x="354" y="56"/>
                </a:cxn>
                <a:cxn ang="0">
                  <a:pos x="356" y="63"/>
                </a:cxn>
                <a:cxn ang="0">
                  <a:pos x="356" y="70"/>
                </a:cxn>
                <a:cxn ang="0">
                  <a:pos x="354" y="81"/>
                </a:cxn>
                <a:cxn ang="0">
                  <a:pos x="348" y="89"/>
                </a:cxn>
                <a:cxn ang="0">
                  <a:pos x="341" y="96"/>
                </a:cxn>
                <a:cxn ang="0">
                  <a:pos x="332" y="102"/>
                </a:cxn>
                <a:cxn ang="0">
                  <a:pos x="320" y="107"/>
                </a:cxn>
                <a:cxn ang="0">
                  <a:pos x="308" y="111"/>
                </a:cxn>
                <a:cxn ang="0">
                  <a:pos x="294" y="114"/>
                </a:cxn>
                <a:cxn ang="0">
                  <a:pos x="278" y="117"/>
                </a:cxn>
                <a:cxn ang="0">
                  <a:pos x="262" y="119"/>
                </a:cxn>
                <a:cxn ang="0">
                  <a:pos x="245" y="121"/>
                </a:cxn>
                <a:cxn ang="0">
                  <a:pos x="222" y="122"/>
                </a:cxn>
                <a:cxn ang="0">
                  <a:pos x="207" y="120"/>
                </a:cxn>
                <a:cxn ang="0">
                  <a:pos x="193" y="118"/>
                </a:cxn>
                <a:cxn ang="0">
                  <a:pos x="180" y="115"/>
                </a:cxn>
                <a:cxn ang="0">
                  <a:pos x="168" y="110"/>
                </a:cxn>
                <a:cxn ang="0">
                  <a:pos x="157" y="106"/>
                </a:cxn>
                <a:cxn ang="0">
                  <a:pos x="147" y="101"/>
                </a:cxn>
                <a:cxn ang="0">
                  <a:pos x="137" y="96"/>
                </a:cxn>
                <a:cxn ang="0">
                  <a:pos x="128" y="92"/>
                </a:cxn>
                <a:cxn ang="0">
                  <a:pos x="119" y="88"/>
                </a:cxn>
                <a:cxn ang="0">
                  <a:pos x="111" y="85"/>
                </a:cxn>
                <a:cxn ang="0">
                  <a:pos x="98" y="86"/>
                </a:cxn>
                <a:cxn ang="0">
                  <a:pos x="86" y="87"/>
                </a:cxn>
                <a:cxn ang="0">
                  <a:pos x="74" y="89"/>
                </a:cxn>
                <a:cxn ang="0">
                  <a:pos x="60" y="91"/>
                </a:cxn>
                <a:cxn ang="0">
                  <a:pos x="46" y="92"/>
                </a:cxn>
                <a:cxn ang="0">
                  <a:pos x="34" y="94"/>
                </a:cxn>
                <a:cxn ang="0">
                  <a:pos x="22" y="94"/>
                </a:cxn>
                <a:cxn ang="0">
                  <a:pos x="12" y="93"/>
                </a:cxn>
                <a:cxn ang="0">
                  <a:pos x="5" y="91"/>
                </a:cxn>
                <a:cxn ang="0">
                  <a:pos x="0" y="86"/>
                </a:cxn>
              </a:cxnLst>
              <a:rect l="0" t="0" r="r" b="b"/>
              <a:pathLst>
                <a:path w="357" h="123">
                  <a:moveTo>
                    <a:pt x="0" y="85"/>
                  </a:moveTo>
                  <a:lnTo>
                    <a:pt x="0" y="79"/>
                  </a:lnTo>
                  <a:lnTo>
                    <a:pt x="0" y="77"/>
                  </a:lnTo>
                  <a:lnTo>
                    <a:pt x="1" y="74"/>
                  </a:lnTo>
                  <a:lnTo>
                    <a:pt x="2" y="72"/>
                  </a:lnTo>
                  <a:lnTo>
                    <a:pt x="4" y="70"/>
                  </a:lnTo>
                  <a:lnTo>
                    <a:pt x="6" y="68"/>
                  </a:lnTo>
                  <a:lnTo>
                    <a:pt x="8" y="66"/>
                  </a:lnTo>
                  <a:lnTo>
                    <a:pt x="11" y="63"/>
                  </a:lnTo>
                  <a:lnTo>
                    <a:pt x="14" y="61"/>
                  </a:lnTo>
                  <a:lnTo>
                    <a:pt x="18" y="59"/>
                  </a:lnTo>
                  <a:lnTo>
                    <a:pt x="21" y="57"/>
                  </a:lnTo>
                  <a:lnTo>
                    <a:pt x="25" y="55"/>
                  </a:lnTo>
                  <a:lnTo>
                    <a:pt x="30" y="54"/>
                  </a:lnTo>
                  <a:lnTo>
                    <a:pt x="34" y="52"/>
                  </a:lnTo>
                  <a:lnTo>
                    <a:pt x="39" y="50"/>
                  </a:lnTo>
                  <a:lnTo>
                    <a:pt x="44" y="48"/>
                  </a:lnTo>
                  <a:lnTo>
                    <a:pt x="49" y="46"/>
                  </a:lnTo>
                  <a:lnTo>
                    <a:pt x="54" y="45"/>
                  </a:lnTo>
                  <a:lnTo>
                    <a:pt x="60" y="43"/>
                  </a:lnTo>
                  <a:lnTo>
                    <a:pt x="65" y="41"/>
                  </a:lnTo>
                  <a:lnTo>
                    <a:pt x="71" y="40"/>
                  </a:lnTo>
                  <a:lnTo>
                    <a:pt x="77" y="38"/>
                  </a:lnTo>
                  <a:lnTo>
                    <a:pt x="83" y="36"/>
                  </a:lnTo>
                  <a:lnTo>
                    <a:pt x="89" y="35"/>
                  </a:lnTo>
                  <a:lnTo>
                    <a:pt x="96" y="33"/>
                  </a:lnTo>
                  <a:lnTo>
                    <a:pt x="102" y="31"/>
                  </a:lnTo>
                  <a:lnTo>
                    <a:pt x="109" y="30"/>
                  </a:lnTo>
                  <a:lnTo>
                    <a:pt x="115" y="28"/>
                  </a:lnTo>
                  <a:lnTo>
                    <a:pt x="122" y="26"/>
                  </a:lnTo>
                  <a:lnTo>
                    <a:pt x="128" y="25"/>
                  </a:lnTo>
                  <a:lnTo>
                    <a:pt x="135" y="23"/>
                  </a:lnTo>
                  <a:lnTo>
                    <a:pt x="148" y="20"/>
                  </a:lnTo>
                  <a:lnTo>
                    <a:pt x="153" y="18"/>
                  </a:lnTo>
                  <a:lnTo>
                    <a:pt x="159" y="16"/>
                  </a:lnTo>
                  <a:lnTo>
                    <a:pt x="164" y="15"/>
                  </a:lnTo>
                  <a:lnTo>
                    <a:pt x="169" y="13"/>
                  </a:lnTo>
                  <a:lnTo>
                    <a:pt x="174" y="12"/>
                  </a:lnTo>
                  <a:lnTo>
                    <a:pt x="178" y="10"/>
                  </a:lnTo>
                  <a:lnTo>
                    <a:pt x="183" y="9"/>
                  </a:lnTo>
                  <a:lnTo>
                    <a:pt x="187" y="8"/>
                  </a:lnTo>
                  <a:lnTo>
                    <a:pt x="192" y="6"/>
                  </a:lnTo>
                  <a:lnTo>
                    <a:pt x="196" y="6"/>
                  </a:lnTo>
                  <a:lnTo>
                    <a:pt x="199" y="4"/>
                  </a:lnTo>
                  <a:lnTo>
                    <a:pt x="203" y="4"/>
                  </a:lnTo>
                  <a:lnTo>
                    <a:pt x="207" y="3"/>
                  </a:lnTo>
                  <a:lnTo>
                    <a:pt x="211" y="2"/>
                  </a:lnTo>
                  <a:lnTo>
                    <a:pt x="214" y="2"/>
                  </a:lnTo>
                  <a:lnTo>
                    <a:pt x="218" y="1"/>
                  </a:lnTo>
                  <a:lnTo>
                    <a:pt x="222" y="1"/>
                  </a:lnTo>
                  <a:lnTo>
                    <a:pt x="226" y="0"/>
                  </a:lnTo>
                  <a:lnTo>
                    <a:pt x="230" y="0"/>
                  </a:lnTo>
                  <a:lnTo>
                    <a:pt x="234" y="0"/>
                  </a:lnTo>
                  <a:lnTo>
                    <a:pt x="238" y="1"/>
                  </a:lnTo>
                  <a:lnTo>
                    <a:pt x="242" y="1"/>
                  </a:lnTo>
                  <a:lnTo>
                    <a:pt x="246" y="2"/>
                  </a:lnTo>
                  <a:lnTo>
                    <a:pt x="251" y="2"/>
                  </a:lnTo>
                  <a:lnTo>
                    <a:pt x="256" y="3"/>
                  </a:lnTo>
                  <a:lnTo>
                    <a:pt x="260" y="4"/>
                  </a:lnTo>
                  <a:lnTo>
                    <a:pt x="266" y="6"/>
                  </a:lnTo>
                  <a:lnTo>
                    <a:pt x="271" y="7"/>
                  </a:lnTo>
                  <a:lnTo>
                    <a:pt x="277" y="9"/>
                  </a:lnTo>
                  <a:lnTo>
                    <a:pt x="283" y="11"/>
                  </a:lnTo>
                  <a:lnTo>
                    <a:pt x="290" y="13"/>
                  </a:lnTo>
                  <a:lnTo>
                    <a:pt x="294" y="15"/>
                  </a:lnTo>
                  <a:lnTo>
                    <a:pt x="298" y="16"/>
                  </a:lnTo>
                  <a:lnTo>
                    <a:pt x="302" y="18"/>
                  </a:lnTo>
                  <a:lnTo>
                    <a:pt x="306" y="19"/>
                  </a:lnTo>
                  <a:lnTo>
                    <a:pt x="309" y="21"/>
                  </a:lnTo>
                  <a:lnTo>
                    <a:pt x="312" y="22"/>
                  </a:lnTo>
                  <a:lnTo>
                    <a:pt x="316" y="24"/>
                  </a:lnTo>
                  <a:lnTo>
                    <a:pt x="319" y="26"/>
                  </a:lnTo>
                  <a:lnTo>
                    <a:pt x="322" y="28"/>
                  </a:lnTo>
                  <a:lnTo>
                    <a:pt x="326" y="30"/>
                  </a:lnTo>
                  <a:lnTo>
                    <a:pt x="328" y="32"/>
                  </a:lnTo>
                  <a:lnTo>
                    <a:pt x="332" y="33"/>
                  </a:lnTo>
                  <a:lnTo>
                    <a:pt x="334" y="35"/>
                  </a:lnTo>
                  <a:lnTo>
                    <a:pt x="337" y="37"/>
                  </a:lnTo>
                  <a:lnTo>
                    <a:pt x="339" y="39"/>
                  </a:lnTo>
                  <a:lnTo>
                    <a:pt x="342" y="41"/>
                  </a:lnTo>
                  <a:lnTo>
                    <a:pt x="344" y="44"/>
                  </a:lnTo>
                  <a:lnTo>
                    <a:pt x="346" y="46"/>
                  </a:lnTo>
                  <a:lnTo>
                    <a:pt x="348" y="48"/>
                  </a:lnTo>
                  <a:lnTo>
                    <a:pt x="350" y="50"/>
                  </a:lnTo>
                  <a:lnTo>
                    <a:pt x="351" y="52"/>
                  </a:lnTo>
                  <a:lnTo>
                    <a:pt x="352" y="54"/>
                  </a:lnTo>
                  <a:lnTo>
                    <a:pt x="354" y="56"/>
                  </a:lnTo>
                  <a:lnTo>
                    <a:pt x="354" y="58"/>
                  </a:lnTo>
                  <a:lnTo>
                    <a:pt x="355" y="61"/>
                  </a:lnTo>
                  <a:lnTo>
                    <a:pt x="356" y="63"/>
                  </a:lnTo>
                  <a:lnTo>
                    <a:pt x="356" y="65"/>
                  </a:lnTo>
                  <a:lnTo>
                    <a:pt x="356" y="68"/>
                  </a:lnTo>
                  <a:lnTo>
                    <a:pt x="356" y="70"/>
                  </a:lnTo>
                  <a:lnTo>
                    <a:pt x="356" y="72"/>
                  </a:lnTo>
                  <a:lnTo>
                    <a:pt x="355" y="78"/>
                  </a:lnTo>
                  <a:lnTo>
                    <a:pt x="354" y="81"/>
                  </a:lnTo>
                  <a:lnTo>
                    <a:pt x="352" y="84"/>
                  </a:lnTo>
                  <a:lnTo>
                    <a:pt x="350" y="86"/>
                  </a:lnTo>
                  <a:lnTo>
                    <a:pt x="348" y="89"/>
                  </a:lnTo>
                  <a:lnTo>
                    <a:pt x="346" y="91"/>
                  </a:lnTo>
                  <a:lnTo>
                    <a:pt x="344" y="94"/>
                  </a:lnTo>
                  <a:lnTo>
                    <a:pt x="341" y="96"/>
                  </a:lnTo>
                  <a:lnTo>
                    <a:pt x="338" y="98"/>
                  </a:lnTo>
                  <a:lnTo>
                    <a:pt x="335" y="100"/>
                  </a:lnTo>
                  <a:lnTo>
                    <a:pt x="332" y="102"/>
                  </a:lnTo>
                  <a:lnTo>
                    <a:pt x="328" y="104"/>
                  </a:lnTo>
                  <a:lnTo>
                    <a:pt x="324" y="105"/>
                  </a:lnTo>
                  <a:lnTo>
                    <a:pt x="320" y="107"/>
                  </a:lnTo>
                  <a:lnTo>
                    <a:pt x="316" y="108"/>
                  </a:lnTo>
                  <a:lnTo>
                    <a:pt x="312" y="110"/>
                  </a:lnTo>
                  <a:lnTo>
                    <a:pt x="308" y="111"/>
                  </a:lnTo>
                  <a:lnTo>
                    <a:pt x="303" y="112"/>
                  </a:lnTo>
                  <a:lnTo>
                    <a:pt x="298" y="114"/>
                  </a:lnTo>
                  <a:lnTo>
                    <a:pt x="294" y="114"/>
                  </a:lnTo>
                  <a:lnTo>
                    <a:pt x="288" y="116"/>
                  </a:lnTo>
                  <a:lnTo>
                    <a:pt x="283" y="116"/>
                  </a:lnTo>
                  <a:lnTo>
                    <a:pt x="278" y="117"/>
                  </a:lnTo>
                  <a:lnTo>
                    <a:pt x="273" y="118"/>
                  </a:lnTo>
                  <a:lnTo>
                    <a:pt x="268" y="119"/>
                  </a:lnTo>
                  <a:lnTo>
                    <a:pt x="262" y="119"/>
                  </a:lnTo>
                  <a:lnTo>
                    <a:pt x="256" y="120"/>
                  </a:lnTo>
                  <a:lnTo>
                    <a:pt x="251" y="120"/>
                  </a:lnTo>
                  <a:lnTo>
                    <a:pt x="245" y="121"/>
                  </a:lnTo>
                  <a:lnTo>
                    <a:pt x="239" y="121"/>
                  </a:lnTo>
                  <a:lnTo>
                    <a:pt x="234" y="122"/>
                  </a:lnTo>
                  <a:lnTo>
                    <a:pt x="222" y="122"/>
                  </a:lnTo>
                  <a:lnTo>
                    <a:pt x="217" y="121"/>
                  </a:lnTo>
                  <a:lnTo>
                    <a:pt x="212" y="121"/>
                  </a:lnTo>
                  <a:lnTo>
                    <a:pt x="207" y="120"/>
                  </a:lnTo>
                  <a:lnTo>
                    <a:pt x="202" y="120"/>
                  </a:lnTo>
                  <a:lnTo>
                    <a:pt x="198" y="119"/>
                  </a:lnTo>
                  <a:lnTo>
                    <a:pt x="193" y="118"/>
                  </a:lnTo>
                  <a:lnTo>
                    <a:pt x="189" y="117"/>
                  </a:lnTo>
                  <a:lnTo>
                    <a:pt x="184" y="116"/>
                  </a:lnTo>
                  <a:lnTo>
                    <a:pt x="180" y="115"/>
                  </a:lnTo>
                  <a:lnTo>
                    <a:pt x="176" y="114"/>
                  </a:lnTo>
                  <a:lnTo>
                    <a:pt x="172" y="112"/>
                  </a:lnTo>
                  <a:lnTo>
                    <a:pt x="168" y="110"/>
                  </a:lnTo>
                  <a:lnTo>
                    <a:pt x="164" y="109"/>
                  </a:lnTo>
                  <a:lnTo>
                    <a:pt x="161" y="108"/>
                  </a:lnTo>
                  <a:lnTo>
                    <a:pt x="157" y="106"/>
                  </a:lnTo>
                  <a:lnTo>
                    <a:pt x="154" y="104"/>
                  </a:lnTo>
                  <a:lnTo>
                    <a:pt x="150" y="103"/>
                  </a:lnTo>
                  <a:lnTo>
                    <a:pt x="147" y="101"/>
                  </a:lnTo>
                  <a:lnTo>
                    <a:pt x="144" y="99"/>
                  </a:lnTo>
                  <a:lnTo>
                    <a:pt x="140" y="98"/>
                  </a:lnTo>
                  <a:lnTo>
                    <a:pt x="137" y="96"/>
                  </a:lnTo>
                  <a:lnTo>
                    <a:pt x="134" y="95"/>
                  </a:lnTo>
                  <a:lnTo>
                    <a:pt x="131" y="93"/>
                  </a:lnTo>
                  <a:lnTo>
                    <a:pt x="128" y="92"/>
                  </a:lnTo>
                  <a:lnTo>
                    <a:pt x="125" y="90"/>
                  </a:lnTo>
                  <a:lnTo>
                    <a:pt x="122" y="89"/>
                  </a:lnTo>
                  <a:lnTo>
                    <a:pt x="119" y="88"/>
                  </a:lnTo>
                  <a:lnTo>
                    <a:pt x="116" y="86"/>
                  </a:lnTo>
                  <a:lnTo>
                    <a:pt x="114" y="86"/>
                  </a:lnTo>
                  <a:lnTo>
                    <a:pt x="111" y="85"/>
                  </a:lnTo>
                  <a:lnTo>
                    <a:pt x="105" y="85"/>
                  </a:lnTo>
                  <a:lnTo>
                    <a:pt x="102" y="85"/>
                  </a:lnTo>
                  <a:lnTo>
                    <a:pt x="98" y="86"/>
                  </a:lnTo>
                  <a:lnTo>
                    <a:pt x="94" y="86"/>
                  </a:lnTo>
                  <a:lnTo>
                    <a:pt x="90" y="86"/>
                  </a:lnTo>
                  <a:lnTo>
                    <a:pt x="86" y="87"/>
                  </a:lnTo>
                  <a:lnTo>
                    <a:pt x="82" y="88"/>
                  </a:lnTo>
                  <a:lnTo>
                    <a:pt x="78" y="88"/>
                  </a:lnTo>
                  <a:lnTo>
                    <a:pt x="74" y="89"/>
                  </a:lnTo>
                  <a:lnTo>
                    <a:pt x="69" y="90"/>
                  </a:lnTo>
                  <a:lnTo>
                    <a:pt x="64" y="90"/>
                  </a:lnTo>
                  <a:lnTo>
                    <a:pt x="60" y="91"/>
                  </a:lnTo>
                  <a:lnTo>
                    <a:pt x="56" y="92"/>
                  </a:lnTo>
                  <a:lnTo>
                    <a:pt x="51" y="92"/>
                  </a:lnTo>
                  <a:lnTo>
                    <a:pt x="46" y="92"/>
                  </a:lnTo>
                  <a:lnTo>
                    <a:pt x="42" y="93"/>
                  </a:lnTo>
                  <a:lnTo>
                    <a:pt x="38" y="93"/>
                  </a:lnTo>
                  <a:lnTo>
                    <a:pt x="34" y="94"/>
                  </a:lnTo>
                  <a:lnTo>
                    <a:pt x="30" y="94"/>
                  </a:lnTo>
                  <a:lnTo>
                    <a:pt x="26" y="94"/>
                  </a:lnTo>
                  <a:lnTo>
                    <a:pt x="22" y="94"/>
                  </a:lnTo>
                  <a:lnTo>
                    <a:pt x="18" y="94"/>
                  </a:lnTo>
                  <a:lnTo>
                    <a:pt x="15" y="94"/>
                  </a:lnTo>
                  <a:lnTo>
                    <a:pt x="12" y="93"/>
                  </a:lnTo>
                  <a:lnTo>
                    <a:pt x="9" y="92"/>
                  </a:lnTo>
                  <a:lnTo>
                    <a:pt x="7" y="92"/>
                  </a:lnTo>
                  <a:lnTo>
                    <a:pt x="5" y="91"/>
                  </a:lnTo>
                  <a:lnTo>
                    <a:pt x="3" y="90"/>
                  </a:lnTo>
                  <a:lnTo>
                    <a:pt x="2" y="88"/>
                  </a:lnTo>
                  <a:lnTo>
                    <a:pt x="0" y="86"/>
                  </a:lnTo>
                  <a:lnTo>
                    <a:pt x="0" y="85"/>
                  </a:lnTo>
                </a:path>
              </a:pathLst>
            </a:custGeom>
            <a:noFill/>
            <a:ln w="12600">
              <a:solidFill>
                <a:srgbClr val="00FF00"/>
              </a:solidFill>
              <a:round/>
              <a:headEnd/>
              <a:tailEnd/>
            </a:ln>
            <a:effectLst/>
          </p:spPr>
          <p:txBody>
            <a:bodyPr wrap="none" anchor="ctr"/>
            <a:lstStyle/>
            <a:p>
              <a:endParaRPr lang="es-MX"/>
            </a:p>
          </p:txBody>
        </p:sp>
        <p:sp>
          <p:nvSpPr>
            <p:cNvPr id="16" name="Freeform 15"/>
            <p:cNvSpPr>
              <a:spLocks noChangeArrowheads="1"/>
            </p:cNvSpPr>
            <p:nvPr/>
          </p:nvSpPr>
          <p:spPr bwMode="auto">
            <a:xfrm>
              <a:off x="2736" y="2132"/>
              <a:ext cx="357" cy="121"/>
            </a:xfrm>
            <a:custGeom>
              <a:avLst/>
              <a:gdLst/>
              <a:ahLst/>
              <a:cxnLst>
                <a:cxn ang="0">
                  <a:pos x="0" y="76"/>
                </a:cxn>
                <a:cxn ang="0">
                  <a:pos x="4" y="69"/>
                </a:cxn>
                <a:cxn ang="0">
                  <a:pos x="11" y="63"/>
                </a:cxn>
                <a:cxn ang="0">
                  <a:pos x="22" y="57"/>
                </a:cxn>
                <a:cxn ang="0">
                  <a:pos x="34" y="51"/>
                </a:cxn>
                <a:cxn ang="0">
                  <a:pos x="49" y="46"/>
                </a:cxn>
                <a:cxn ang="0">
                  <a:pos x="65" y="41"/>
                </a:cxn>
                <a:cxn ang="0">
                  <a:pos x="83" y="36"/>
                </a:cxn>
                <a:cxn ang="0">
                  <a:pos x="102" y="31"/>
                </a:cxn>
                <a:cxn ang="0">
                  <a:pos x="122" y="26"/>
                </a:cxn>
                <a:cxn ang="0">
                  <a:pos x="148" y="19"/>
                </a:cxn>
                <a:cxn ang="0">
                  <a:pos x="164" y="14"/>
                </a:cxn>
                <a:cxn ang="0">
                  <a:pos x="179" y="10"/>
                </a:cxn>
                <a:cxn ang="0">
                  <a:pos x="192" y="6"/>
                </a:cxn>
                <a:cxn ang="0">
                  <a:pos x="203" y="3"/>
                </a:cxn>
                <a:cxn ang="0">
                  <a:pos x="214" y="1"/>
                </a:cxn>
                <a:cxn ang="0">
                  <a:pos x="226" y="0"/>
                </a:cxn>
                <a:cxn ang="0">
                  <a:pos x="238" y="0"/>
                </a:cxn>
                <a:cxn ang="0">
                  <a:pos x="251" y="2"/>
                </a:cxn>
                <a:cxn ang="0">
                  <a:pos x="266" y="5"/>
                </a:cxn>
                <a:cxn ang="0">
                  <a:pos x="283" y="10"/>
                </a:cxn>
                <a:cxn ang="0">
                  <a:pos x="298" y="16"/>
                </a:cxn>
                <a:cxn ang="0">
                  <a:pos x="309" y="20"/>
                </a:cxn>
                <a:cxn ang="0">
                  <a:pos x="319" y="26"/>
                </a:cxn>
                <a:cxn ang="0">
                  <a:pos x="328" y="31"/>
                </a:cxn>
                <a:cxn ang="0">
                  <a:pos x="337" y="37"/>
                </a:cxn>
                <a:cxn ang="0">
                  <a:pos x="344" y="43"/>
                </a:cxn>
                <a:cxn ang="0">
                  <a:pos x="350" y="49"/>
                </a:cxn>
                <a:cxn ang="0">
                  <a:pos x="354" y="56"/>
                </a:cxn>
                <a:cxn ang="0">
                  <a:pos x="356" y="63"/>
                </a:cxn>
                <a:cxn ang="0">
                  <a:pos x="357" y="70"/>
                </a:cxn>
                <a:cxn ang="0">
                  <a:pos x="354" y="81"/>
                </a:cxn>
                <a:cxn ang="0">
                  <a:pos x="348" y="88"/>
                </a:cxn>
                <a:cxn ang="0">
                  <a:pos x="341" y="96"/>
                </a:cxn>
                <a:cxn ang="0">
                  <a:pos x="332" y="101"/>
                </a:cxn>
                <a:cxn ang="0">
                  <a:pos x="320" y="106"/>
                </a:cxn>
                <a:cxn ang="0">
                  <a:pos x="308" y="111"/>
                </a:cxn>
                <a:cxn ang="0">
                  <a:pos x="294" y="114"/>
                </a:cxn>
                <a:cxn ang="0">
                  <a:pos x="278" y="117"/>
                </a:cxn>
                <a:cxn ang="0">
                  <a:pos x="262" y="119"/>
                </a:cxn>
                <a:cxn ang="0">
                  <a:pos x="245" y="120"/>
                </a:cxn>
                <a:cxn ang="0">
                  <a:pos x="223" y="121"/>
                </a:cxn>
                <a:cxn ang="0">
                  <a:pos x="207" y="120"/>
                </a:cxn>
                <a:cxn ang="0">
                  <a:pos x="193" y="118"/>
                </a:cxn>
                <a:cxn ang="0">
                  <a:pos x="180" y="114"/>
                </a:cxn>
                <a:cxn ang="0">
                  <a:pos x="168" y="110"/>
                </a:cxn>
                <a:cxn ang="0">
                  <a:pos x="157" y="105"/>
                </a:cxn>
                <a:cxn ang="0">
                  <a:pos x="147" y="100"/>
                </a:cxn>
                <a:cxn ang="0">
                  <a:pos x="137" y="95"/>
                </a:cxn>
                <a:cxn ang="0">
                  <a:pos x="128" y="91"/>
                </a:cxn>
                <a:cxn ang="0">
                  <a:pos x="119" y="87"/>
                </a:cxn>
                <a:cxn ang="0">
                  <a:pos x="111" y="84"/>
                </a:cxn>
                <a:cxn ang="0">
                  <a:pos x="98" y="85"/>
                </a:cxn>
                <a:cxn ang="0">
                  <a:pos x="86" y="86"/>
                </a:cxn>
                <a:cxn ang="0">
                  <a:pos x="74" y="88"/>
                </a:cxn>
                <a:cxn ang="0">
                  <a:pos x="60" y="90"/>
                </a:cxn>
                <a:cxn ang="0">
                  <a:pos x="47" y="92"/>
                </a:cxn>
                <a:cxn ang="0">
                  <a:pos x="34" y="93"/>
                </a:cxn>
                <a:cxn ang="0">
                  <a:pos x="22" y="93"/>
                </a:cxn>
                <a:cxn ang="0">
                  <a:pos x="12" y="92"/>
                </a:cxn>
                <a:cxn ang="0">
                  <a:pos x="5" y="90"/>
                </a:cxn>
                <a:cxn ang="0">
                  <a:pos x="1" y="86"/>
                </a:cxn>
              </a:cxnLst>
              <a:rect l="0" t="0" r="r" b="b"/>
              <a:pathLst>
                <a:path w="358" h="122">
                  <a:moveTo>
                    <a:pt x="0" y="84"/>
                  </a:moveTo>
                  <a:lnTo>
                    <a:pt x="0" y="79"/>
                  </a:lnTo>
                  <a:lnTo>
                    <a:pt x="0" y="76"/>
                  </a:lnTo>
                  <a:lnTo>
                    <a:pt x="1" y="74"/>
                  </a:lnTo>
                  <a:lnTo>
                    <a:pt x="2" y="72"/>
                  </a:lnTo>
                  <a:lnTo>
                    <a:pt x="4" y="69"/>
                  </a:lnTo>
                  <a:lnTo>
                    <a:pt x="6" y="67"/>
                  </a:lnTo>
                  <a:lnTo>
                    <a:pt x="9" y="65"/>
                  </a:lnTo>
                  <a:lnTo>
                    <a:pt x="11" y="63"/>
                  </a:lnTo>
                  <a:lnTo>
                    <a:pt x="14" y="61"/>
                  </a:lnTo>
                  <a:lnTo>
                    <a:pt x="18" y="59"/>
                  </a:lnTo>
                  <a:lnTo>
                    <a:pt x="22" y="57"/>
                  </a:lnTo>
                  <a:lnTo>
                    <a:pt x="25" y="55"/>
                  </a:lnTo>
                  <a:lnTo>
                    <a:pt x="30" y="53"/>
                  </a:lnTo>
                  <a:lnTo>
                    <a:pt x="34" y="51"/>
                  </a:lnTo>
                  <a:lnTo>
                    <a:pt x="39" y="50"/>
                  </a:lnTo>
                  <a:lnTo>
                    <a:pt x="44" y="48"/>
                  </a:lnTo>
                  <a:lnTo>
                    <a:pt x="49" y="46"/>
                  </a:lnTo>
                  <a:lnTo>
                    <a:pt x="54" y="44"/>
                  </a:lnTo>
                  <a:lnTo>
                    <a:pt x="60" y="42"/>
                  </a:lnTo>
                  <a:lnTo>
                    <a:pt x="65" y="41"/>
                  </a:lnTo>
                  <a:lnTo>
                    <a:pt x="71" y="39"/>
                  </a:lnTo>
                  <a:lnTo>
                    <a:pt x="77" y="38"/>
                  </a:lnTo>
                  <a:lnTo>
                    <a:pt x="83" y="36"/>
                  </a:lnTo>
                  <a:lnTo>
                    <a:pt x="90" y="34"/>
                  </a:lnTo>
                  <a:lnTo>
                    <a:pt x="96" y="32"/>
                  </a:lnTo>
                  <a:lnTo>
                    <a:pt x="102" y="31"/>
                  </a:lnTo>
                  <a:lnTo>
                    <a:pt x="109" y="29"/>
                  </a:lnTo>
                  <a:lnTo>
                    <a:pt x="115" y="27"/>
                  </a:lnTo>
                  <a:lnTo>
                    <a:pt x="122" y="26"/>
                  </a:lnTo>
                  <a:lnTo>
                    <a:pt x="128" y="24"/>
                  </a:lnTo>
                  <a:lnTo>
                    <a:pt x="135" y="22"/>
                  </a:lnTo>
                  <a:lnTo>
                    <a:pt x="148" y="19"/>
                  </a:lnTo>
                  <a:lnTo>
                    <a:pt x="154" y="17"/>
                  </a:lnTo>
                  <a:lnTo>
                    <a:pt x="159" y="16"/>
                  </a:lnTo>
                  <a:lnTo>
                    <a:pt x="164" y="14"/>
                  </a:lnTo>
                  <a:lnTo>
                    <a:pt x="169" y="12"/>
                  </a:lnTo>
                  <a:lnTo>
                    <a:pt x="174" y="11"/>
                  </a:lnTo>
                  <a:lnTo>
                    <a:pt x="179" y="10"/>
                  </a:lnTo>
                  <a:lnTo>
                    <a:pt x="183" y="8"/>
                  </a:lnTo>
                  <a:lnTo>
                    <a:pt x="188" y="7"/>
                  </a:lnTo>
                  <a:lnTo>
                    <a:pt x="192" y="6"/>
                  </a:lnTo>
                  <a:lnTo>
                    <a:pt x="196" y="5"/>
                  </a:lnTo>
                  <a:lnTo>
                    <a:pt x="200" y="4"/>
                  </a:lnTo>
                  <a:lnTo>
                    <a:pt x="203" y="3"/>
                  </a:lnTo>
                  <a:lnTo>
                    <a:pt x="207" y="2"/>
                  </a:lnTo>
                  <a:lnTo>
                    <a:pt x="211" y="2"/>
                  </a:lnTo>
                  <a:lnTo>
                    <a:pt x="214" y="1"/>
                  </a:lnTo>
                  <a:lnTo>
                    <a:pt x="218" y="0"/>
                  </a:lnTo>
                  <a:lnTo>
                    <a:pt x="222" y="0"/>
                  </a:lnTo>
                  <a:lnTo>
                    <a:pt x="226" y="0"/>
                  </a:lnTo>
                  <a:lnTo>
                    <a:pt x="230" y="0"/>
                  </a:lnTo>
                  <a:lnTo>
                    <a:pt x="234" y="0"/>
                  </a:lnTo>
                  <a:lnTo>
                    <a:pt x="238" y="0"/>
                  </a:lnTo>
                  <a:lnTo>
                    <a:pt x="242" y="1"/>
                  </a:lnTo>
                  <a:lnTo>
                    <a:pt x="246" y="1"/>
                  </a:lnTo>
                  <a:lnTo>
                    <a:pt x="251" y="2"/>
                  </a:lnTo>
                  <a:lnTo>
                    <a:pt x="256" y="3"/>
                  </a:lnTo>
                  <a:lnTo>
                    <a:pt x="260" y="4"/>
                  </a:lnTo>
                  <a:lnTo>
                    <a:pt x="266" y="5"/>
                  </a:lnTo>
                  <a:lnTo>
                    <a:pt x="271" y="7"/>
                  </a:lnTo>
                  <a:lnTo>
                    <a:pt x="277" y="8"/>
                  </a:lnTo>
                  <a:lnTo>
                    <a:pt x="283" y="10"/>
                  </a:lnTo>
                  <a:lnTo>
                    <a:pt x="290" y="13"/>
                  </a:lnTo>
                  <a:lnTo>
                    <a:pt x="294" y="14"/>
                  </a:lnTo>
                  <a:lnTo>
                    <a:pt x="298" y="16"/>
                  </a:lnTo>
                  <a:lnTo>
                    <a:pt x="302" y="17"/>
                  </a:lnTo>
                  <a:lnTo>
                    <a:pt x="306" y="19"/>
                  </a:lnTo>
                  <a:lnTo>
                    <a:pt x="309" y="20"/>
                  </a:lnTo>
                  <a:lnTo>
                    <a:pt x="312" y="22"/>
                  </a:lnTo>
                  <a:lnTo>
                    <a:pt x="316" y="24"/>
                  </a:lnTo>
                  <a:lnTo>
                    <a:pt x="319" y="26"/>
                  </a:lnTo>
                  <a:lnTo>
                    <a:pt x="322" y="27"/>
                  </a:lnTo>
                  <a:lnTo>
                    <a:pt x="326" y="29"/>
                  </a:lnTo>
                  <a:lnTo>
                    <a:pt x="328" y="31"/>
                  </a:lnTo>
                  <a:lnTo>
                    <a:pt x="332" y="33"/>
                  </a:lnTo>
                  <a:lnTo>
                    <a:pt x="334" y="35"/>
                  </a:lnTo>
                  <a:lnTo>
                    <a:pt x="337" y="37"/>
                  </a:lnTo>
                  <a:lnTo>
                    <a:pt x="339" y="39"/>
                  </a:lnTo>
                  <a:lnTo>
                    <a:pt x="342" y="41"/>
                  </a:lnTo>
                  <a:lnTo>
                    <a:pt x="344" y="43"/>
                  </a:lnTo>
                  <a:lnTo>
                    <a:pt x="346" y="45"/>
                  </a:lnTo>
                  <a:lnTo>
                    <a:pt x="348" y="47"/>
                  </a:lnTo>
                  <a:lnTo>
                    <a:pt x="350" y="49"/>
                  </a:lnTo>
                  <a:lnTo>
                    <a:pt x="351" y="52"/>
                  </a:lnTo>
                  <a:lnTo>
                    <a:pt x="352" y="54"/>
                  </a:lnTo>
                  <a:lnTo>
                    <a:pt x="354" y="56"/>
                  </a:lnTo>
                  <a:lnTo>
                    <a:pt x="355" y="58"/>
                  </a:lnTo>
                  <a:lnTo>
                    <a:pt x="356" y="60"/>
                  </a:lnTo>
                  <a:lnTo>
                    <a:pt x="356" y="63"/>
                  </a:lnTo>
                  <a:lnTo>
                    <a:pt x="356" y="65"/>
                  </a:lnTo>
                  <a:lnTo>
                    <a:pt x="357" y="67"/>
                  </a:lnTo>
                  <a:lnTo>
                    <a:pt x="357" y="70"/>
                  </a:lnTo>
                  <a:lnTo>
                    <a:pt x="357" y="72"/>
                  </a:lnTo>
                  <a:lnTo>
                    <a:pt x="355" y="78"/>
                  </a:lnTo>
                  <a:lnTo>
                    <a:pt x="354" y="81"/>
                  </a:lnTo>
                  <a:lnTo>
                    <a:pt x="352" y="84"/>
                  </a:lnTo>
                  <a:lnTo>
                    <a:pt x="350" y="86"/>
                  </a:lnTo>
                  <a:lnTo>
                    <a:pt x="348" y="88"/>
                  </a:lnTo>
                  <a:lnTo>
                    <a:pt x="346" y="91"/>
                  </a:lnTo>
                  <a:lnTo>
                    <a:pt x="344" y="93"/>
                  </a:lnTo>
                  <a:lnTo>
                    <a:pt x="341" y="96"/>
                  </a:lnTo>
                  <a:lnTo>
                    <a:pt x="338" y="98"/>
                  </a:lnTo>
                  <a:lnTo>
                    <a:pt x="335" y="100"/>
                  </a:lnTo>
                  <a:lnTo>
                    <a:pt x="332" y="101"/>
                  </a:lnTo>
                  <a:lnTo>
                    <a:pt x="328" y="103"/>
                  </a:lnTo>
                  <a:lnTo>
                    <a:pt x="324" y="105"/>
                  </a:lnTo>
                  <a:lnTo>
                    <a:pt x="320" y="106"/>
                  </a:lnTo>
                  <a:lnTo>
                    <a:pt x="316" y="108"/>
                  </a:lnTo>
                  <a:lnTo>
                    <a:pt x="312" y="109"/>
                  </a:lnTo>
                  <a:lnTo>
                    <a:pt x="308" y="111"/>
                  </a:lnTo>
                  <a:lnTo>
                    <a:pt x="303" y="112"/>
                  </a:lnTo>
                  <a:lnTo>
                    <a:pt x="298" y="113"/>
                  </a:lnTo>
                  <a:lnTo>
                    <a:pt x="294" y="114"/>
                  </a:lnTo>
                  <a:lnTo>
                    <a:pt x="289" y="115"/>
                  </a:lnTo>
                  <a:lnTo>
                    <a:pt x="284" y="116"/>
                  </a:lnTo>
                  <a:lnTo>
                    <a:pt x="278" y="117"/>
                  </a:lnTo>
                  <a:lnTo>
                    <a:pt x="273" y="118"/>
                  </a:lnTo>
                  <a:lnTo>
                    <a:pt x="268" y="118"/>
                  </a:lnTo>
                  <a:lnTo>
                    <a:pt x="262" y="119"/>
                  </a:lnTo>
                  <a:lnTo>
                    <a:pt x="257" y="120"/>
                  </a:lnTo>
                  <a:lnTo>
                    <a:pt x="251" y="120"/>
                  </a:lnTo>
                  <a:lnTo>
                    <a:pt x="245" y="120"/>
                  </a:lnTo>
                  <a:lnTo>
                    <a:pt x="240" y="121"/>
                  </a:lnTo>
                  <a:lnTo>
                    <a:pt x="234" y="121"/>
                  </a:lnTo>
                  <a:lnTo>
                    <a:pt x="223" y="121"/>
                  </a:lnTo>
                  <a:lnTo>
                    <a:pt x="218" y="121"/>
                  </a:lnTo>
                  <a:lnTo>
                    <a:pt x="212" y="120"/>
                  </a:lnTo>
                  <a:lnTo>
                    <a:pt x="207" y="120"/>
                  </a:lnTo>
                  <a:lnTo>
                    <a:pt x="202" y="119"/>
                  </a:lnTo>
                  <a:lnTo>
                    <a:pt x="198" y="118"/>
                  </a:lnTo>
                  <a:lnTo>
                    <a:pt x="193" y="118"/>
                  </a:lnTo>
                  <a:lnTo>
                    <a:pt x="189" y="116"/>
                  </a:lnTo>
                  <a:lnTo>
                    <a:pt x="184" y="115"/>
                  </a:lnTo>
                  <a:lnTo>
                    <a:pt x="180" y="114"/>
                  </a:lnTo>
                  <a:lnTo>
                    <a:pt x="176" y="113"/>
                  </a:lnTo>
                  <a:lnTo>
                    <a:pt x="172" y="111"/>
                  </a:lnTo>
                  <a:lnTo>
                    <a:pt x="168" y="110"/>
                  </a:lnTo>
                  <a:lnTo>
                    <a:pt x="164" y="108"/>
                  </a:lnTo>
                  <a:lnTo>
                    <a:pt x="161" y="107"/>
                  </a:lnTo>
                  <a:lnTo>
                    <a:pt x="157" y="105"/>
                  </a:lnTo>
                  <a:lnTo>
                    <a:pt x="154" y="104"/>
                  </a:lnTo>
                  <a:lnTo>
                    <a:pt x="150" y="102"/>
                  </a:lnTo>
                  <a:lnTo>
                    <a:pt x="147" y="100"/>
                  </a:lnTo>
                  <a:lnTo>
                    <a:pt x="144" y="98"/>
                  </a:lnTo>
                  <a:lnTo>
                    <a:pt x="140" y="97"/>
                  </a:lnTo>
                  <a:lnTo>
                    <a:pt x="137" y="95"/>
                  </a:lnTo>
                  <a:lnTo>
                    <a:pt x="134" y="94"/>
                  </a:lnTo>
                  <a:lnTo>
                    <a:pt x="131" y="92"/>
                  </a:lnTo>
                  <a:lnTo>
                    <a:pt x="128" y="91"/>
                  </a:lnTo>
                  <a:lnTo>
                    <a:pt x="125" y="90"/>
                  </a:lnTo>
                  <a:lnTo>
                    <a:pt x="122" y="88"/>
                  </a:lnTo>
                  <a:lnTo>
                    <a:pt x="119" y="87"/>
                  </a:lnTo>
                  <a:lnTo>
                    <a:pt x="116" y="86"/>
                  </a:lnTo>
                  <a:lnTo>
                    <a:pt x="114" y="85"/>
                  </a:lnTo>
                  <a:lnTo>
                    <a:pt x="111" y="84"/>
                  </a:lnTo>
                  <a:lnTo>
                    <a:pt x="105" y="84"/>
                  </a:lnTo>
                  <a:lnTo>
                    <a:pt x="102" y="84"/>
                  </a:lnTo>
                  <a:lnTo>
                    <a:pt x="98" y="85"/>
                  </a:lnTo>
                  <a:lnTo>
                    <a:pt x="94" y="85"/>
                  </a:lnTo>
                  <a:lnTo>
                    <a:pt x="90" y="86"/>
                  </a:lnTo>
                  <a:lnTo>
                    <a:pt x="86" y="86"/>
                  </a:lnTo>
                  <a:lnTo>
                    <a:pt x="82" y="87"/>
                  </a:lnTo>
                  <a:lnTo>
                    <a:pt x="78" y="88"/>
                  </a:lnTo>
                  <a:lnTo>
                    <a:pt x="74" y="88"/>
                  </a:lnTo>
                  <a:lnTo>
                    <a:pt x="69" y="89"/>
                  </a:lnTo>
                  <a:lnTo>
                    <a:pt x="65" y="90"/>
                  </a:lnTo>
                  <a:lnTo>
                    <a:pt x="60" y="90"/>
                  </a:lnTo>
                  <a:lnTo>
                    <a:pt x="56" y="91"/>
                  </a:lnTo>
                  <a:lnTo>
                    <a:pt x="51" y="91"/>
                  </a:lnTo>
                  <a:lnTo>
                    <a:pt x="47" y="92"/>
                  </a:lnTo>
                  <a:lnTo>
                    <a:pt x="42" y="92"/>
                  </a:lnTo>
                  <a:lnTo>
                    <a:pt x="38" y="93"/>
                  </a:lnTo>
                  <a:lnTo>
                    <a:pt x="34" y="93"/>
                  </a:lnTo>
                  <a:lnTo>
                    <a:pt x="30" y="93"/>
                  </a:lnTo>
                  <a:lnTo>
                    <a:pt x="26" y="93"/>
                  </a:lnTo>
                  <a:lnTo>
                    <a:pt x="22" y="93"/>
                  </a:lnTo>
                  <a:lnTo>
                    <a:pt x="19" y="93"/>
                  </a:lnTo>
                  <a:lnTo>
                    <a:pt x="16" y="93"/>
                  </a:lnTo>
                  <a:lnTo>
                    <a:pt x="12" y="92"/>
                  </a:lnTo>
                  <a:lnTo>
                    <a:pt x="10" y="92"/>
                  </a:lnTo>
                  <a:lnTo>
                    <a:pt x="7" y="91"/>
                  </a:lnTo>
                  <a:lnTo>
                    <a:pt x="5" y="90"/>
                  </a:lnTo>
                  <a:lnTo>
                    <a:pt x="3" y="89"/>
                  </a:lnTo>
                  <a:lnTo>
                    <a:pt x="2" y="87"/>
                  </a:lnTo>
                  <a:lnTo>
                    <a:pt x="1" y="86"/>
                  </a:lnTo>
                  <a:lnTo>
                    <a:pt x="0" y="84"/>
                  </a:lnTo>
                </a:path>
              </a:pathLst>
            </a:custGeom>
            <a:solidFill>
              <a:srgbClr val="FFFFFF"/>
            </a:solidFill>
            <a:ln w="12600">
              <a:solidFill>
                <a:srgbClr val="00FF00"/>
              </a:solidFill>
              <a:round/>
              <a:headEnd/>
              <a:tailEnd/>
            </a:ln>
            <a:effectLst/>
          </p:spPr>
          <p:txBody>
            <a:bodyPr wrap="none" anchor="ctr"/>
            <a:lstStyle/>
            <a:p>
              <a:endParaRPr lang="es-MX"/>
            </a:p>
          </p:txBody>
        </p:sp>
        <p:sp>
          <p:nvSpPr>
            <p:cNvPr id="17" name="Freeform 16"/>
            <p:cNvSpPr>
              <a:spLocks noChangeArrowheads="1"/>
            </p:cNvSpPr>
            <p:nvPr/>
          </p:nvSpPr>
          <p:spPr bwMode="auto">
            <a:xfrm>
              <a:off x="3202" y="2550"/>
              <a:ext cx="357" cy="120"/>
            </a:xfrm>
            <a:custGeom>
              <a:avLst/>
              <a:gdLst/>
              <a:ahLst/>
              <a:cxnLst>
                <a:cxn ang="0">
                  <a:pos x="0" y="76"/>
                </a:cxn>
                <a:cxn ang="0">
                  <a:pos x="4" y="69"/>
                </a:cxn>
                <a:cxn ang="0">
                  <a:pos x="12" y="62"/>
                </a:cxn>
                <a:cxn ang="0">
                  <a:pos x="22" y="56"/>
                </a:cxn>
                <a:cxn ang="0">
                  <a:pos x="34" y="51"/>
                </a:cxn>
                <a:cxn ang="0">
                  <a:pos x="49" y="46"/>
                </a:cxn>
                <a:cxn ang="0">
                  <a:pos x="66" y="40"/>
                </a:cxn>
                <a:cxn ang="0">
                  <a:pos x="84" y="35"/>
                </a:cxn>
                <a:cxn ang="0">
                  <a:pos x="102" y="30"/>
                </a:cxn>
                <a:cxn ang="0">
                  <a:pos x="122" y="25"/>
                </a:cxn>
                <a:cxn ang="0">
                  <a:pos x="148" y="18"/>
                </a:cxn>
                <a:cxn ang="0">
                  <a:pos x="164" y="14"/>
                </a:cxn>
                <a:cxn ang="0">
                  <a:pos x="179" y="9"/>
                </a:cxn>
                <a:cxn ang="0">
                  <a:pos x="192" y="6"/>
                </a:cxn>
                <a:cxn ang="0">
                  <a:pos x="204" y="2"/>
                </a:cxn>
                <a:cxn ang="0">
                  <a:pos x="215" y="0"/>
                </a:cxn>
                <a:cxn ang="0">
                  <a:pos x="226" y="0"/>
                </a:cxn>
                <a:cxn ang="0">
                  <a:pos x="238" y="0"/>
                </a:cxn>
                <a:cxn ang="0">
                  <a:pos x="251" y="2"/>
                </a:cxn>
                <a:cxn ang="0">
                  <a:pos x="266" y="5"/>
                </a:cxn>
                <a:cxn ang="0">
                  <a:pos x="283" y="10"/>
                </a:cxn>
                <a:cxn ang="0">
                  <a:pos x="298" y="15"/>
                </a:cxn>
                <a:cxn ang="0">
                  <a:pos x="309" y="20"/>
                </a:cxn>
                <a:cxn ang="0">
                  <a:pos x="320" y="25"/>
                </a:cxn>
                <a:cxn ang="0">
                  <a:pos x="329" y="30"/>
                </a:cxn>
                <a:cxn ang="0">
                  <a:pos x="337" y="36"/>
                </a:cxn>
                <a:cxn ang="0">
                  <a:pos x="344" y="42"/>
                </a:cxn>
                <a:cxn ang="0">
                  <a:pos x="350" y="49"/>
                </a:cxn>
                <a:cxn ang="0">
                  <a:pos x="354" y="56"/>
                </a:cxn>
                <a:cxn ang="0">
                  <a:pos x="356" y="62"/>
                </a:cxn>
                <a:cxn ang="0">
                  <a:pos x="357" y="69"/>
                </a:cxn>
                <a:cxn ang="0">
                  <a:pos x="354" y="80"/>
                </a:cxn>
                <a:cxn ang="0">
                  <a:pos x="348" y="88"/>
                </a:cxn>
                <a:cxn ang="0">
                  <a:pos x="341" y="95"/>
                </a:cxn>
                <a:cxn ang="0">
                  <a:pos x="332" y="101"/>
                </a:cxn>
                <a:cxn ang="0">
                  <a:pos x="320" y="106"/>
                </a:cxn>
                <a:cxn ang="0">
                  <a:pos x="308" y="110"/>
                </a:cxn>
                <a:cxn ang="0">
                  <a:pos x="294" y="114"/>
                </a:cxn>
                <a:cxn ang="0">
                  <a:pos x="278" y="116"/>
                </a:cxn>
                <a:cxn ang="0">
                  <a:pos x="262" y="118"/>
                </a:cxn>
                <a:cxn ang="0">
                  <a:pos x="245" y="120"/>
                </a:cxn>
                <a:cxn ang="0">
                  <a:pos x="223" y="120"/>
                </a:cxn>
                <a:cxn ang="0">
                  <a:pos x="208" y="119"/>
                </a:cxn>
                <a:cxn ang="0">
                  <a:pos x="194" y="117"/>
                </a:cxn>
                <a:cxn ang="0">
                  <a:pos x="180" y="114"/>
                </a:cxn>
                <a:cxn ang="0">
                  <a:pos x="169" y="109"/>
                </a:cxn>
                <a:cxn ang="0">
                  <a:pos x="158" y="105"/>
                </a:cxn>
                <a:cxn ang="0">
                  <a:pos x="147" y="100"/>
                </a:cxn>
                <a:cxn ang="0">
                  <a:pos x="138" y="95"/>
                </a:cxn>
                <a:cxn ang="0">
                  <a:pos x="128" y="90"/>
                </a:cxn>
                <a:cxn ang="0">
                  <a:pos x="119" y="86"/>
                </a:cxn>
                <a:cxn ang="0">
                  <a:pos x="111" y="84"/>
                </a:cxn>
                <a:cxn ang="0">
                  <a:pos x="98" y="84"/>
                </a:cxn>
                <a:cxn ang="0">
                  <a:pos x="86" y="86"/>
                </a:cxn>
                <a:cxn ang="0">
                  <a:pos x="74" y="88"/>
                </a:cxn>
                <a:cxn ang="0">
                  <a:pos x="60" y="90"/>
                </a:cxn>
                <a:cxn ang="0">
                  <a:pos x="47" y="92"/>
                </a:cxn>
                <a:cxn ang="0">
                  <a:pos x="34" y="93"/>
                </a:cxn>
                <a:cxn ang="0">
                  <a:pos x="22" y="93"/>
                </a:cxn>
                <a:cxn ang="0">
                  <a:pos x="12" y="92"/>
                </a:cxn>
                <a:cxn ang="0">
                  <a:pos x="5" y="90"/>
                </a:cxn>
                <a:cxn ang="0">
                  <a:pos x="1" y="85"/>
                </a:cxn>
              </a:cxnLst>
              <a:rect l="0" t="0" r="r" b="b"/>
              <a:pathLst>
                <a:path w="358" h="121">
                  <a:moveTo>
                    <a:pt x="0" y="84"/>
                  </a:moveTo>
                  <a:lnTo>
                    <a:pt x="0" y="78"/>
                  </a:lnTo>
                  <a:lnTo>
                    <a:pt x="0" y="76"/>
                  </a:lnTo>
                  <a:lnTo>
                    <a:pt x="1" y="73"/>
                  </a:lnTo>
                  <a:lnTo>
                    <a:pt x="3" y="71"/>
                  </a:lnTo>
                  <a:lnTo>
                    <a:pt x="4" y="69"/>
                  </a:lnTo>
                  <a:lnTo>
                    <a:pt x="6" y="66"/>
                  </a:lnTo>
                  <a:lnTo>
                    <a:pt x="9" y="64"/>
                  </a:lnTo>
                  <a:lnTo>
                    <a:pt x="12" y="62"/>
                  </a:lnTo>
                  <a:lnTo>
                    <a:pt x="15" y="60"/>
                  </a:lnTo>
                  <a:lnTo>
                    <a:pt x="18" y="58"/>
                  </a:lnTo>
                  <a:lnTo>
                    <a:pt x="22" y="56"/>
                  </a:lnTo>
                  <a:lnTo>
                    <a:pt x="26" y="54"/>
                  </a:lnTo>
                  <a:lnTo>
                    <a:pt x="30" y="53"/>
                  </a:lnTo>
                  <a:lnTo>
                    <a:pt x="34" y="51"/>
                  </a:lnTo>
                  <a:lnTo>
                    <a:pt x="39" y="49"/>
                  </a:lnTo>
                  <a:lnTo>
                    <a:pt x="44" y="47"/>
                  </a:lnTo>
                  <a:lnTo>
                    <a:pt x="49" y="46"/>
                  </a:lnTo>
                  <a:lnTo>
                    <a:pt x="54" y="44"/>
                  </a:lnTo>
                  <a:lnTo>
                    <a:pt x="60" y="42"/>
                  </a:lnTo>
                  <a:lnTo>
                    <a:pt x="66" y="40"/>
                  </a:lnTo>
                  <a:lnTo>
                    <a:pt x="72" y="39"/>
                  </a:lnTo>
                  <a:lnTo>
                    <a:pt x="78" y="37"/>
                  </a:lnTo>
                  <a:lnTo>
                    <a:pt x="84" y="35"/>
                  </a:lnTo>
                  <a:lnTo>
                    <a:pt x="90" y="34"/>
                  </a:lnTo>
                  <a:lnTo>
                    <a:pt x="96" y="32"/>
                  </a:lnTo>
                  <a:lnTo>
                    <a:pt x="102" y="30"/>
                  </a:lnTo>
                  <a:lnTo>
                    <a:pt x="109" y="29"/>
                  </a:lnTo>
                  <a:lnTo>
                    <a:pt x="116" y="27"/>
                  </a:lnTo>
                  <a:lnTo>
                    <a:pt x="122" y="25"/>
                  </a:lnTo>
                  <a:lnTo>
                    <a:pt x="129" y="24"/>
                  </a:lnTo>
                  <a:lnTo>
                    <a:pt x="136" y="22"/>
                  </a:lnTo>
                  <a:lnTo>
                    <a:pt x="148" y="18"/>
                  </a:lnTo>
                  <a:lnTo>
                    <a:pt x="154" y="17"/>
                  </a:lnTo>
                  <a:lnTo>
                    <a:pt x="159" y="15"/>
                  </a:lnTo>
                  <a:lnTo>
                    <a:pt x="164" y="14"/>
                  </a:lnTo>
                  <a:lnTo>
                    <a:pt x="170" y="12"/>
                  </a:lnTo>
                  <a:lnTo>
                    <a:pt x="174" y="11"/>
                  </a:lnTo>
                  <a:lnTo>
                    <a:pt x="179" y="9"/>
                  </a:lnTo>
                  <a:lnTo>
                    <a:pt x="183" y="8"/>
                  </a:lnTo>
                  <a:lnTo>
                    <a:pt x="188" y="7"/>
                  </a:lnTo>
                  <a:lnTo>
                    <a:pt x="192" y="6"/>
                  </a:lnTo>
                  <a:lnTo>
                    <a:pt x="196" y="4"/>
                  </a:lnTo>
                  <a:lnTo>
                    <a:pt x="200" y="4"/>
                  </a:lnTo>
                  <a:lnTo>
                    <a:pt x="204" y="2"/>
                  </a:lnTo>
                  <a:lnTo>
                    <a:pt x="207" y="2"/>
                  </a:lnTo>
                  <a:lnTo>
                    <a:pt x="211" y="1"/>
                  </a:lnTo>
                  <a:lnTo>
                    <a:pt x="215" y="0"/>
                  </a:lnTo>
                  <a:lnTo>
                    <a:pt x="218" y="0"/>
                  </a:lnTo>
                  <a:lnTo>
                    <a:pt x="222" y="0"/>
                  </a:lnTo>
                  <a:lnTo>
                    <a:pt x="226" y="0"/>
                  </a:lnTo>
                  <a:lnTo>
                    <a:pt x="230" y="0"/>
                  </a:lnTo>
                  <a:lnTo>
                    <a:pt x="234" y="0"/>
                  </a:lnTo>
                  <a:lnTo>
                    <a:pt x="238" y="0"/>
                  </a:lnTo>
                  <a:lnTo>
                    <a:pt x="242" y="0"/>
                  </a:lnTo>
                  <a:lnTo>
                    <a:pt x="246" y="1"/>
                  </a:lnTo>
                  <a:lnTo>
                    <a:pt x="251" y="2"/>
                  </a:lnTo>
                  <a:lnTo>
                    <a:pt x="256" y="2"/>
                  </a:lnTo>
                  <a:lnTo>
                    <a:pt x="261" y="4"/>
                  </a:lnTo>
                  <a:lnTo>
                    <a:pt x="266" y="5"/>
                  </a:lnTo>
                  <a:lnTo>
                    <a:pt x="271" y="6"/>
                  </a:lnTo>
                  <a:lnTo>
                    <a:pt x="277" y="8"/>
                  </a:lnTo>
                  <a:lnTo>
                    <a:pt x="283" y="10"/>
                  </a:lnTo>
                  <a:lnTo>
                    <a:pt x="291" y="12"/>
                  </a:lnTo>
                  <a:lnTo>
                    <a:pt x="295" y="14"/>
                  </a:lnTo>
                  <a:lnTo>
                    <a:pt x="298" y="15"/>
                  </a:lnTo>
                  <a:lnTo>
                    <a:pt x="302" y="17"/>
                  </a:lnTo>
                  <a:lnTo>
                    <a:pt x="306" y="18"/>
                  </a:lnTo>
                  <a:lnTo>
                    <a:pt x="309" y="20"/>
                  </a:lnTo>
                  <a:lnTo>
                    <a:pt x="313" y="22"/>
                  </a:lnTo>
                  <a:lnTo>
                    <a:pt x="316" y="23"/>
                  </a:lnTo>
                  <a:lnTo>
                    <a:pt x="320" y="25"/>
                  </a:lnTo>
                  <a:lnTo>
                    <a:pt x="323" y="27"/>
                  </a:lnTo>
                  <a:lnTo>
                    <a:pt x="326" y="29"/>
                  </a:lnTo>
                  <a:lnTo>
                    <a:pt x="329" y="30"/>
                  </a:lnTo>
                  <a:lnTo>
                    <a:pt x="332" y="32"/>
                  </a:lnTo>
                  <a:lnTo>
                    <a:pt x="334" y="34"/>
                  </a:lnTo>
                  <a:lnTo>
                    <a:pt x="337" y="36"/>
                  </a:lnTo>
                  <a:lnTo>
                    <a:pt x="340" y="38"/>
                  </a:lnTo>
                  <a:lnTo>
                    <a:pt x="342" y="40"/>
                  </a:lnTo>
                  <a:lnTo>
                    <a:pt x="344" y="42"/>
                  </a:lnTo>
                  <a:lnTo>
                    <a:pt x="346" y="45"/>
                  </a:lnTo>
                  <a:lnTo>
                    <a:pt x="348" y="47"/>
                  </a:lnTo>
                  <a:lnTo>
                    <a:pt x="350" y="49"/>
                  </a:lnTo>
                  <a:lnTo>
                    <a:pt x="351" y="51"/>
                  </a:lnTo>
                  <a:lnTo>
                    <a:pt x="352" y="53"/>
                  </a:lnTo>
                  <a:lnTo>
                    <a:pt x="354" y="56"/>
                  </a:lnTo>
                  <a:lnTo>
                    <a:pt x="355" y="58"/>
                  </a:lnTo>
                  <a:lnTo>
                    <a:pt x="356" y="60"/>
                  </a:lnTo>
                  <a:lnTo>
                    <a:pt x="356" y="62"/>
                  </a:lnTo>
                  <a:lnTo>
                    <a:pt x="357" y="64"/>
                  </a:lnTo>
                  <a:lnTo>
                    <a:pt x="357" y="67"/>
                  </a:lnTo>
                  <a:lnTo>
                    <a:pt x="357" y="69"/>
                  </a:lnTo>
                  <a:lnTo>
                    <a:pt x="357" y="72"/>
                  </a:lnTo>
                  <a:lnTo>
                    <a:pt x="355" y="78"/>
                  </a:lnTo>
                  <a:lnTo>
                    <a:pt x="354" y="80"/>
                  </a:lnTo>
                  <a:lnTo>
                    <a:pt x="352" y="83"/>
                  </a:lnTo>
                  <a:lnTo>
                    <a:pt x="350" y="86"/>
                  </a:lnTo>
                  <a:lnTo>
                    <a:pt x="348" y="88"/>
                  </a:lnTo>
                  <a:lnTo>
                    <a:pt x="346" y="90"/>
                  </a:lnTo>
                  <a:lnTo>
                    <a:pt x="344" y="93"/>
                  </a:lnTo>
                  <a:lnTo>
                    <a:pt x="341" y="95"/>
                  </a:lnTo>
                  <a:lnTo>
                    <a:pt x="338" y="97"/>
                  </a:lnTo>
                  <a:lnTo>
                    <a:pt x="335" y="99"/>
                  </a:lnTo>
                  <a:lnTo>
                    <a:pt x="332" y="101"/>
                  </a:lnTo>
                  <a:lnTo>
                    <a:pt x="328" y="103"/>
                  </a:lnTo>
                  <a:lnTo>
                    <a:pt x="324" y="104"/>
                  </a:lnTo>
                  <a:lnTo>
                    <a:pt x="320" y="106"/>
                  </a:lnTo>
                  <a:lnTo>
                    <a:pt x="316" y="108"/>
                  </a:lnTo>
                  <a:lnTo>
                    <a:pt x="312" y="109"/>
                  </a:lnTo>
                  <a:lnTo>
                    <a:pt x="308" y="110"/>
                  </a:lnTo>
                  <a:lnTo>
                    <a:pt x="303" y="112"/>
                  </a:lnTo>
                  <a:lnTo>
                    <a:pt x="298" y="112"/>
                  </a:lnTo>
                  <a:lnTo>
                    <a:pt x="294" y="114"/>
                  </a:lnTo>
                  <a:lnTo>
                    <a:pt x="289" y="114"/>
                  </a:lnTo>
                  <a:lnTo>
                    <a:pt x="284" y="116"/>
                  </a:lnTo>
                  <a:lnTo>
                    <a:pt x="278" y="116"/>
                  </a:lnTo>
                  <a:lnTo>
                    <a:pt x="273" y="117"/>
                  </a:lnTo>
                  <a:lnTo>
                    <a:pt x="268" y="118"/>
                  </a:lnTo>
                  <a:lnTo>
                    <a:pt x="262" y="118"/>
                  </a:lnTo>
                  <a:lnTo>
                    <a:pt x="257" y="119"/>
                  </a:lnTo>
                  <a:lnTo>
                    <a:pt x="251" y="119"/>
                  </a:lnTo>
                  <a:lnTo>
                    <a:pt x="245" y="120"/>
                  </a:lnTo>
                  <a:lnTo>
                    <a:pt x="240" y="120"/>
                  </a:lnTo>
                  <a:lnTo>
                    <a:pt x="234" y="120"/>
                  </a:lnTo>
                  <a:lnTo>
                    <a:pt x="223" y="120"/>
                  </a:lnTo>
                  <a:lnTo>
                    <a:pt x="218" y="120"/>
                  </a:lnTo>
                  <a:lnTo>
                    <a:pt x="212" y="120"/>
                  </a:lnTo>
                  <a:lnTo>
                    <a:pt x="208" y="119"/>
                  </a:lnTo>
                  <a:lnTo>
                    <a:pt x="203" y="119"/>
                  </a:lnTo>
                  <a:lnTo>
                    <a:pt x="198" y="118"/>
                  </a:lnTo>
                  <a:lnTo>
                    <a:pt x="194" y="117"/>
                  </a:lnTo>
                  <a:lnTo>
                    <a:pt x="189" y="116"/>
                  </a:lnTo>
                  <a:lnTo>
                    <a:pt x="185" y="115"/>
                  </a:lnTo>
                  <a:lnTo>
                    <a:pt x="180" y="114"/>
                  </a:lnTo>
                  <a:lnTo>
                    <a:pt x="176" y="112"/>
                  </a:lnTo>
                  <a:lnTo>
                    <a:pt x="172" y="111"/>
                  </a:lnTo>
                  <a:lnTo>
                    <a:pt x="169" y="109"/>
                  </a:lnTo>
                  <a:lnTo>
                    <a:pt x="165" y="108"/>
                  </a:lnTo>
                  <a:lnTo>
                    <a:pt x="161" y="106"/>
                  </a:lnTo>
                  <a:lnTo>
                    <a:pt x="158" y="105"/>
                  </a:lnTo>
                  <a:lnTo>
                    <a:pt x="154" y="103"/>
                  </a:lnTo>
                  <a:lnTo>
                    <a:pt x="151" y="102"/>
                  </a:lnTo>
                  <a:lnTo>
                    <a:pt x="147" y="100"/>
                  </a:lnTo>
                  <a:lnTo>
                    <a:pt x="144" y="98"/>
                  </a:lnTo>
                  <a:lnTo>
                    <a:pt x="141" y="96"/>
                  </a:lnTo>
                  <a:lnTo>
                    <a:pt x="138" y="95"/>
                  </a:lnTo>
                  <a:lnTo>
                    <a:pt x="134" y="94"/>
                  </a:lnTo>
                  <a:lnTo>
                    <a:pt x="132" y="92"/>
                  </a:lnTo>
                  <a:lnTo>
                    <a:pt x="128" y="90"/>
                  </a:lnTo>
                  <a:lnTo>
                    <a:pt x="125" y="89"/>
                  </a:lnTo>
                  <a:lnTo>
                    <a:pt x="122" y="88"/>
                  </a:lnTo>
                  <a:lnTo>
                    <a:pt x="119" y="86"/>
                  </a:lnTo>
                  <a:lnTo>
                    <a:pt x="116" y="85"/>
                  </a:lnTo>
                  <a:lnTo>
                    <a:pt x="114" y="84"/>
                  </a:lnTo>
                  <a:lnTo>
                    <a:pt x="111" y="84"/>
                  </a:lnTo>
                  <a:lnTo>
                    <a:pt x="105" y="84"/>
                  </a:lnTo>
                  <a:lnTo>
                    <a:pt x="102" y="84"/>
                  </a:lnTo>
                  <a:lnTo>
                    <a:pt x="98" y="84"/>
                  </a:lnTo>
                  <a:lnTo>
                    <a:pt x="94" y="85"/>
                  </a:lnTo>
                  <a:lnTo>
                    <a:pt x="90" y="85"/>
                  </a:lnTo>
                  <a:lnTo>
                    <a:pt x="86" y="86"/>
                  </a:lnTo>
                  <a:lnTo>
                    <a:pt x="82" y="86"/>
                  </a:lnTo>
                  <a:lnTo>
                    <a:pt x="78" y="87"/>
                  </a:lnTo>
                  <a:lnTo>
                    <a:pt x="74" y="88"/>
                  </a:lnTo>
                  <a:lnTo>
                    <a:pt x="69" y="88"/>
                  </a:lnTo>
                  <a:lnTo>
                    <a:pt x="65" y="89"/>
                  </a:lnTo>
                  <a:lnTo>
                    <a:pt x="60" y="90"/>
                  </a:lnTo>
                  <a:lnTo>
                    <a:pt x="56" y="90"/>
                  </a:lnTo>
                  <a:lnTo>
                    <a:pt x="51" y="91"/>
                  </a:lnTo>
                  <a:lnTo>
                    <a:pt x="47" y="92"/>
                  </a:lnTo>
                  <a:lnTo>
                    <a:pt x="42" y="92"/>
                  </a:lnTo>
                  <a:lnTo>
                    <a:pt x="38" y="92"/>
                  </a:lnTo>
                  <a:lnTo>
                    <a:pt x="34" y="93"/>
                  </a:lnTo>
                  <a:lnTo>
                    <a:pt x="30" y="93"/>
                  </a:lnTo>
                  <a:lnTo>
                    <a:pt x="26" y="93"/>
                  </a:lnTo>
                  <a:lnTo>
                    <a:pt x="22" y="93"/>
                  </a:lnTo>
                  <a:lnTo>
                    <a:pt x="19" y="93"/>
                  </a:lnTo>
                  <a:lnTo>
                    <a:pt x="16" y="92"/>
                  </a:lnTo>
                  <a:lnTo>
                    <a:pt x="12" y="92"/>
                  </a:lnTo>
                  <a:lnTo>
                    <a:pt x="10" y="92"/>
                  </a:lnTo>
                  <a:lnTo>
                    <a:pt x="7" y="90"/>
                  </a:lnTo>
                  <a:lnTo>
                    <a:pt x="5" y="90"/>
                  </a:lnTo>
                  <a:lnTo>
                    <a:pt x="3" y="88"/>
                  </a:lnTo>
                  <a:lnTo>
                    <a:pt x="2" y="87"/>
                  </a:lnTo>
                  <a:lnTo>
                    <a:pt x="1" y="85"/>
                  </a:lnTo>
                  <a:lnTo>
                    <a:pt x="0" y="84"/>
                  </a:lnTo>
                </a:path>
              </a:pathLst>
            </a:custGeom>
            <a:solidFill>
              <a:srgbClr val="FFFFFF"/>
            </a:solidFill>
            <a:ln w="12600">
              <a:solidFill>
                <a:srgbClr val="00FF00"/>
              </a:solidFill>
              <a:round/>
              <a:headEnd/>
              <a:tailEnd/>
            </a:ln>
            <a:effectLst/>
          </p:spPr>
          <p:txBody>
            <a:bodyPr wrap="none" anchor="ctr"/>
            <a:lstStyle/>
            <a:p>
              <a:endParaRPr lang="es-MX"/>
            </a:p>
          </p:txBody>
        </p:sp>
        <p:sp>
          <p:nvSpPr>
            <p:cNvPr id="18" name="Freeform 17"/>
            <p:cNvSpPr>
              <a:spLocks noChangeArrowheads="1"/>
            </p:cNvSpPr>
            <p:nvPr/>
          </p:nvSpPr>
          <p:spPr bwMode="auto">
            <a:xfrm>
              <a:off x="2660" y="2709"/>
              <a:ext cx="358" cy="121"/>
            </a:xfrm>
            <a:custGeom>
              <a:avLst/>
              <a:gdLst/>
              <a:ahLst/>
              <a:cxnLst>
                <a:cxn ang="0">
                  <a:pos x="1" y="76"/>
                </a:cxn>
                <a:cxn ang="0">
                  <a:pos x="5" y="69"/>
                </a:cxn>
                <a:cxn ang="0">
                  <a:pos x="12" y="63"/>
                </a:cxn>
                <a:cxn ang="0">
                  <a:pos x="22" y="57"/>
                </a:cxn>
                <a:cxn ang="0">
                  <a:pos x="35" y="51"/>
                </a:cxn>
                <a:cxn ang="0">
                  <a:pos x="50" y="45"/>
                </a:cxn>
                <a:cxn ang="0">
                  <a:pos x="66" y="40"/>
                </a:cxn>
                <a:cxn ang="0">
                  <a:pos x="84" y="35"/>
                </a:cxn>
                <a:cxn ang="0">
                  <a:pos x="103" y="31"/>
                </a:cxn>
                <a:cxn ang="0">
                  <a:pos x="122" y="25"/>
                </a:cxn>
                <a:cxn ang="0">
                  <a:pos x="148" y="19"/>
                </a:cxn>
                <a:cxn ang="0">
                  <a:pos x="165" y="14"/>
                </a:cxn>
                <a:cxn ang="0">
                  <a:pos x="179" y="9"/>
                </a:cxn>
                <a:cxn ang="0">
                  <a:pos x="192" y="6"/>
                </a:cxn>
                <a:cxn ang="0">
                  <a:pos x="204" y="3"/>
                </a:cxn>
                <a:cxn ang="0">
                  <a:pos x="215" y="1"/>
                </a:cxn>
                <a:cxn ang="0">
                  <a:pos x="227" y="0"/>
                </a:cxn>
                <a:cxn ang="0">
                  <a:pos x="238" y="0"/>
                </a:cxn>
                <a:cxn ang="0">
                  <a:pos x="252" y="1"/>
                </a:cxn>
                <a:cxn ang="0">
                  <a:pos x="266" y="5"/>
                </a:cxn>
                <a:cxn ang="0">
                  <a:pos x="284" y="10"/>
                </a:cxn>
                <a:cxn ang="0">
                  <a:pos x="299" y="15"/>
                </a:cxn>
                <a:cxn ang="0">
                  <a:pos x="310" y="20"/>
                </a:cxn>
                <a:cxn ang="0">
                  <a:pos x="320" y="25"/>
                </a:cxn>
                <a:cxn ang="0">
                  <a:pos x="329" y="31"/>
                </a:cxn>
                <a:cxn ang="0">
                  <a:pos x="338" y="37"/>
                </a:cxn>
                <a:cxn ang="0">
                  <a:pos x="345" y="43"/>
                </a:cxn>
                <a:cxn ang="0">
                  <a:pos x="350" y="49"/>
                </a:cxn>
                <a:cxn ang="0">
                  <a:pos x="354" y="55"/>
                </a:cxn>
                <a:cxn ang="0">
                  <a:pos x="357" y="62"/>
                </a:cxn>
                <a:cxn ang="0">
                  <a:pos x="358" y="69"/>
                </a:cxn>
                <a:cxn ang="0">
                  <a:pos x="354" y="80"/>
                </a:cxn>
                <a:cxn ang="0">
                  <a:pos x="349" y="88"/>
                </a:cxn>
                <a:cxn ang="0">
                  <a:pos x="342" y="95"/>
                </a:cxn>
                <a:cxn ang="0">
                  <a:pos x="332" y="101"/>
                </a:cxn>
                <a:cxn ang="0">
                  <a:pos x="321" y="106"/>
                </a:cxn>
                <a:cxn ang="0">
                  <a:pos x="308" y="110"/>
                </a:cxn>
                <a:cxn ang="0">
                  <a:pos x="294" y="113"/>
                </a:cxn>
                <a:cxn ang="0">
                  <a:pos x="279" y="116"/>
                </a:cxn>
                <a:cxn ang="0">
                  <a:pos x="263" y="118"/>
                </a:cxn>
                <a:cxn ang="0">
                  <a:pos x="246" y="120"/>
                </a:cxn>
                <a:cxn ang="0">
                  <a:pos x="223" y="121"/>
                </a:cxn>
                <a:cxn ang="0">
                  <a:pos x="208" y="119"/>
                </a:cxn>
                <a:cxn ang="0">
                  <a:pos x="194" y="117"/>
                </a:cxn>
                <a:cxn ang="0">
                  <a:pos x="181" y="114"/>
                </a:cxn>
                <a:cxn ang="0">
                  <a:pos x="169" y="109"/>
                </a:cxn>
                <a:cxn ang="0">
                  <a:pos x="158" y="105"/>
                </a:cxn>
                <a:cxn ang="0">
                  <a:pos x="148" y="100"/>
                </a:cxn>
                <a:cxn ang="0">
                  <a:pos x="138" y="95"/>
                </a:cxn>
                <a:cxn ang="0">
                  <a:pos x="129" y="91"/>
                </a:cxn>
                <a:cxn ang="0">
                  <a:pos x="120" y="87"/>
                </a:cxn>
                <a:cxn ang="0">
                  <a:pos x="112" y="84"/>
                </a:cxn>
                <a:cxn ang="0">
                  <a:pos x="99" y="85"/>
                </a:cxn>
                <a:cxn ang="0">
                  <a:pos x="87" y="86"/>
                </a:cxn>
                <a:cxn ang="0">
                  <a:pos x="74" y="88"/>
                </a:cxn>
                <a:cxn ang="0">
                  <a:pos x="61" y="90"/>
                </a:cxn>
                <a:cxn ang="0">
                  <a:pos x="48" y="92"/>
                </a:cxn>
                <a:cxn ang="0">
                  <a:pos x="34" y="93"/>
                </a:cxn>
                <a:cxn ang="0">
                  <a:pos x="23" y="93"/>
                </a:cxn>
                <a:cxn ang="0">
                  <a:pos x="13" y="92"/>
                </a:cxn>
                <a:cxn ang="0">
                  <a:pos x="6" y="90"/>
                </a:cxn>
                <a:cxn ang="0">
                  <a:pos x="1" y="85"/>
                </a:cxn>
              </a:cxnLst>
              <a:rect l="0" t="0" r="r" b="b"/>
              <a:pathLst>
                <a:path w="359" h="122">
                  <a:moveTo>
                    <a:pt x="1" y="84"/>
                  </a:moveTo>
                  <a:lnTo>
                    <a:pt x="0" y="79"/>
                  </a:lnTo>
                  <a:lnTo>
                    <a:pt x="1" y="76"/>
                  </a:lnTo>
                  <a:lnTo>
                    <a:pt x="2" y="73"/>
                  </a:lnTo>
                  <a:lnTo>
                    <a:pt x="3" y="71"/>
                  </a:lnTo>
                  <a:lnTo>
                    <a:pt x="5" y="69"/>
                  </a:lnTo>
                  <a:lnTo>
                    <a:pt x="7" y="67"/>
                  </a:lnTo>
                  <a:lnTo>
                    <a:pt x="9" y="65"/>
                  </a:lnTo>
                  <a:lnTo>
                    <a:pt x="12" y="63"/>
                  </a:lnTo>
                  <a:lnTo>
                    <a:pt x="15" y="61"/>
                  </a:lnTo>
                  <a:lnTo>
                    <a:pt x="18" y="58"/>
                  </a:lnTo>
                  <a:lnTo>
                    <a:pt x="22" y="57"/>
                  </a:lnTo>
                  <a:lnTo>
                    <a:pt x="26" y="55"/>
                  </a:lnTo>
                  <a:lnTo>
                    <a:pt x="30" y="53"/>
                  </a:lnTo>
                  <a:lnTo>
                    <a:pt x="35" y="51"/>
                  </a:lnTo>
                  <a:lnTo>
                    <a:pt x="40" y="49"/>
                  </a:lnTo>
                  <a:lnTo>
                    <a:pt x="44" y="47"/>
                  </a:lnTo>
                  <a:lnTo>
                    <a:pt x="50" y="45"/>
                  </a:lnTo>
                  <a:lnTo>
                    <a:pt x="55" y="44"/>
                  </a:lnTo>
                  <a:lnTo>
                    <a:pt x="60" y="42"/>
                  </a:lnTo>
                  <a:lnTo>
                    <a:pt x="66" y="40"/>
                  </a:lnTo>
                  <a:lnTo>
                    <a:pt x="72" y="39"/>
                  </a:lnTo>
                  <a:lnTo>
                    <a:pt x="78" y="37"/>
                  </a:lnTo>
                  <a:lnTo>
                    <a:pt x="84" y="35"/>
                  </a:lnTo>
                  <a:lnTo>
                    <a:pt x="90" y="34"/>
                  </a:lnTo>
                  <a:lnTo>
                    <a:pt x="97" y="32"/>
                  </a:lnTo>
                  <a:lnTo>
                    <a:pt x="103" y="31"/>
                  </a:lnTo>
                  <a:lnTo>
                    <a:pt x="110" y="29"/>
                  </a:lnTo>
                  <a:lnTo>
                    <a:pt x="116" y="27"/>
                  </a:lnTo>
                  <a:lnTo>
                    <a:pt x="122" y="25"/>
                  </a:lnTo>
                  <a:lnTo>
                    <a:pt x="129" y="24"/>
                  </a:lnTo>
                  <a:lnTo>
                    <a:pt x="136" y="22"/>
                  </a:lnTo>
                  <a:lnTo>
                    <a:pt x="148" y="19"/>
                  </a:lnTo>
                  <a:lnTo>
                    <a:pt x="154" y="17"/>
                  </a:lnTo>
                  <a:lnTo>
                    <a:pt x="160" y="15"/>
                  </a:lnTo>
                  <a:lnTo>
                    <a:pt x="165" y="14"/>
                  </a:lnTo>
                  <a:lnTo>
                    <a:pt x="170" y="12"/>
                  </a:lnTo>
                  <a:lnTo>
                    <a:pt x="175" y="11"/>
                  </a:lnTo>
                  <a:lnTo>
                    <a:pt x="179" y="9"/>
                  </a:lnTo>
                  <a:lnTo>
                    <a:pt x="184" y="8"/>
                  </a:lnTo>
                  <a:lnTo>
                    <a:pt x="188" y="7"/>
                  </a:lnTo>
                  <a:lnTo>
                    <a:pt x="192" y="6"/>
                  </a:lnTo>
                  <a:lnTo>
                    <a:pt x="196" y="5"/>
                  </a:lnTo>
                  <a:lnTo>
                    <a:pt x="200" y="3"/>
                  </a:lnTo>
                  <a:lnTo>
                    <a:pt x="204" y="3"/>
                  </a:lnTo>
                  <a:lnTo>
                    <a:pt x="208" y="2"/>
                  </a:lnTo>
                  <a:lnTo>
                    <a:pt x="212" y="1"/>
                  </a:lnTo>
                  <a:lnTo>
                    <a:pt x="215" y="1"/>
                  </a:lnTo>
                  <a:lnTo>
                    <a:pt x="219" y="0"/>
                  </a:lnTo>
                  <a:lnTo>
                    <a:pt x="223" y="0"/>
                  </a:lnTo>
                  <a:lnTo>
                    <a:pt x="227" y="0"/>
                  </a:lnTo>
                  <a:lnTo>
                    <a:pt x="230" y="0"/>
                  </a:lnTo>
                  <a:lnTo>
                    <a:pt x="234" y="0"/>
                  </a:lnTo>
                  <a:lnTo>
                    <a:pt x="238" y="0"/>
                  </a:lnTo>
                  <a:lnTo>
                    <a:pt x="243" y="0"/>
                  </a:lnTo>
                  <a:lnTo>
                    <a:pt x="247" y="1"/>
                  </a:lnTo>
                  <a:lnTo>
                    <a:pt x="252" y="1"/>
                  </a:lnTo>
                  <a:lnTo>
                    <a:pt x="256" y="3"/>
                  </a:lnTo>
                  <a:lnTo>
                    <a:pt x="261" y="3"/>
                  </a:lnTo>
                  <a:lnTo>
                    <a:pt x="266" y="5"/>
                  </a:lnTo>
                  <a:lnTo>
                    <a:pt x="272" y="6"/>
                  </a:lnTo>
                  <a:lnTo>
                    <a:pt x="278" y="8"/>
                  </a:lnTo>
                  <a:lnTo>
                    <a:pt x="284" y="10"/>
                  </a:lnTo>
                  <a:lnTo>
                    <a:pt x="291" y="12"/>
                  </a:lnTo>
                  <a:lnTo>
                    <a:pt x="295" y="14"/>
                  </a:lnTo>
                  <a:lnTo>
                    <a:pt x="299" y="15"/>
                  </a:lnTo>
                  <a:lnTo>
                    <a:pt x="302" y="17"/>
                  </a:lnTo>
                  <a:lnTo>
                    <a:pt x="306" y="18"/>
                  </a:lnTo>
                  <a:lnTo>
                    <a:pt x="310" y="20"/>
                  </a:lnTo>
                  <a:lnTo>
                    <a:pt x="313" y="21"/>
                  </a:lnTo>
                  <a:lnTo>
                    <a:pt x="317" y="23"/>
                  </a:lnTo>
                  <a:lnTo>
                    <a:pt x="320" y="25"/>
                  </a:lnTo>
                  <a:lnTo>
                    <a:pt x="323" y="27"/>
                  </a:lnTo>
                  <a:lnTo>
                    <a:pt x="326" y="29"/>
                  </a:lnTo>
                  <a:lnTo>
                    <a:pt x="329" y="31"/>
                  </a:lnTo>
                  <a:lnTo>
                    <a:pt x="332" y="33"/>
                  </a:lnTo>
                  <a:lnTo>
                    <a:pt x="335" y="35"/>
                  </a:lnTo>
                  <a:lnTo>
                    <a:pt x="338" y="37"/>
                  </a:lnTo>
                  <a:lnTo>
                    <a:pt x="340" y="39"/>
                  </a:lnTo>
                  <a:lnTo>
                    <a:pt x="342" y="41"/>
                  </a:lnTo>
                  <a:lnTo>
                    <a:pt x="345" y="43"/>
                  </a:lnTo>
                  <a:lnTo>
                    <a:pt x="347" y="45"/>
                  </a:lnTo>
                  <a:lnTo>
                    <a:pt x="349" y="47"/>
                  </a:lnTo>
                  <a:lnTo>
                    <a:pt x="350" y="49"/>
                  </a:lnTo>
                  <a:lnTo>
                    <a:pt x="352" y="51"/>
                  </a:lnTo>
                  <a:lnTo>
                    <a:pt x="353" y="53"/>
                  </a:lnTo>
                  <a:lnTo>
                    <a:pt x="354" y="55"/>
                  </a:lnTo>
                  <a:lnTo>
                    <a:pt x="356" y="58"/>
                  </a:lnTo>
                  <a:lnTo>
                    <a:pt x="356" y="60"/>
                  </a:lnTo>
                  <a:lnTo>
                    <a:pt x="357" y="62"/>
                  </a:lnTo>
                  <a:lnTo>
                    <a:pt x="357" y="65"/>
                  </a:lnTo>
                  <a:lnTo>
                    <a:pt x="358" y="67"/>
                  </a:lnTo>
                  <a:lnTo>
                    <a:pt x="358" y="69"/>
                  </a:lnTo>
                  <a:lnTo>
                    <a:pt x="358" y="71"/>
                  </a:lnTo>
                  <a:lnTo>
                    <a:pt x="356" y="77"/>
                  </a:lnTo>
                  <a:lnTo>
                    <a:pt x="354" y="80"/>
                  </a:lnTo>
                  <a:lnTo>
                    <a:pt x="353" y="83"/>
                  </a:lnTo>
                  <a:lnTo>
                    <a:pt x="351" y="85"/>
                  </a:lnTo>
                  <a:lnTo>
                    <a:pt x="349" y="88"/>
                  </a:lnTo>
                  <a:lnTo>
                    <a:pt x="347" y="90"/>
                  </a:lnTo>
                  <a:lnTo>
                    <a:pt x="344" y="93"/>
                  </a:lnTo>
                  <a:lnTo>
                    <a:pt x="342" y="95"/>
                  </a:lnTo>
                  <a:lnTo>
                    <a:pt x="339" y="97"/>
                  </a:lnTo>
                  <a:lnTo>
                    <a:pt x="336" y="99"/>
                  </a:lnTo>
                  <a:lnTo>
                    <a:pt x="332" y="101"/>
                  </a:lnTo>
                  <a:lnTo>
                    <a:pt x="329" y="103"/>
                  </a:lnTo>
                  <a:lnTo>
                    <a:pt x="325" y="104"/>
                  </a:lnTo>
                  <a:lnTo>
                    <a:pt x="321" y="106"/>
                  </a:lnTo>
                  <a:lnTo>
                    <a:pt x="317" y="107"/>
                  </a:lnTo>
                  <a:lnTo>
                    <a:pt x="313" y="109"/>
                  </a:lnTo>
                  <a:lnTo>
                    <a:pt x="308" y="110"/>
                  </a:lnTo>
                  <a:lnTo>
                    <a:pt x="304" y="111"/>
                  </a:lnTo>
                  <a:lnTo>
                    <a:pt x="299" y="113"/>
                  </a:lnTo>
                  <a:lnTo>
                    <a:pt x="294" y="113"/>
                  </a:lnTo>
                  <a:lnTo>
                    <a:pt x="289" y="115"/>
                  </a:lnTo>
                  <a:lnTo>
                    <a:pt x="284" y="115"/>
                  </a:lnTo>
                  <a:lnTo>
                    <a:pt x="279" y="116"/>
                  </a:lnTo>
                  <a:lnTo>
                    <a:pt x="274" y="117"/>
                  </a:lnTo>
                  <a:lnTo>
                    <a:pt x="268" y="118"/>
                  </a:lnTo>
                  <a:lnTo>
                    <a:pt x="263" y="118"/>
                  </a:lnTo>
                  <a:lnTo>
                    <a:pt x="257" y="119"/>
                  </a:lnTo>
                  <a:lnTo>
                    <a:pt x="252" y="119"/>
                  </a:lnTo>
                  <a:lnTo>
                    <a:pt x="246" y="120"/>
                  </a:lnTo>
                  <a:lnTo>
                    <a:pt x="240" y="120"/>
                  </a:lnTo>
                  <a:lnTo>
                    <a:pt x="234" y="121"/>
                  </a:lnTo>
                  <a:lnTo>
                    <a:pt x="223" y="121"/>
                  </a:lnTo>
                  <a:lnTo>
                    <a:pt x="218" y="120"/>
                  </a:lnTo>
                  <a:lnTo>
                    <a:pt x="213" y="120"/>
                  </a:lnTo>
                  <a:lnTo>
                    <a:pt x="208" y="119"/>
                  </a:lnTo>
                  <a:lnTo>
                    <a:pt x="203" y="119"/>
                  </a:lnTo>
                  <a:lnTo>
                    <a:pt x="198" y="118"/>
                  </a:lnTo>
                  <a:lnTo>
                    <a:pt x="194" y="117"/>
                  </a:lnTo>
                  <a:lnTo>
                    <a:pt x="190" y="116"/>
                  </a:lnTo>
                  <a:lnTo>
                    <a:pt x="185" y="115"/>
                  </a:lnTo>
                  <a:lnTo>
                    <a:pt x="181" y="114"/>
                  </a:lnTo>
                  <a:lnTo>
                    <a:pt x="177" y="113"/>
                  </a:lnTo>
                  <a:lnTo>
                    <a:pt x="173" y="111"/>
                  </a:lnTo>
                  <a:lnTo>
                    <a:pt x="169" y="109"/>
                  </a:lnTo>
                  <a:lnTo>
                    <a:pt x="165" y="108"/>
                  </a:lnTo>
                  <a:lnTo>
                    <a:pt x="162" y="107"/>
                  </a:lnTo>
                  <a:lnTo>
                    <a:pt x="158" y="105"/>
                  </a:lnTo>
                  <a:lnTo>
                    <a:pt x="155" y="103"/>
                  </a:lnTo>
                  <a:lnTo>
                    <a:pt x="151" y="102"/>
                  </a:lnTo>
                  <a:lnTo>
                    <a:pt x="148" y="100"/>
                  </a:lnTo>
                  <a:lnTo>
                    <a:pt x="144" y="98"/>
                  </a:lnTo>
                  <a:lnTo>
                    <a:pt x="141" y="97"/>
                  </a:lnTo>
                  <a:lnTo>
                    <a:pt x="138" y="95"/>
                  </a:lnTo>
                  <a:lnTo>
                    <a:pt x="135" y="94"/>
                  </a:lnTo>
                  <a:lnTo>
                    <a:pt x="132" y="92"/>
                  </a:lnTo>
                  <a:lnTo>
                    <a:pt x="129" y="91"/>
                  </a:lnTo>
                  <a:lnTo>
                    <a:pt x="126" y="89"/>
                  </a:lnTo>
                  <a:lnTo>
                    <a:pt x="123" y="88"/>
                  </a:lnTo>
                  <a:lnTo>
                    <a:pt x="120" y="87"/>
                  </a:lnTo>
                  <a:lnTo>
                    <a:pt x="117" y="85"/>
                  </a:lnTo>
                  <a:lnTo>
                    <a:pt x="114" y="85"/>
                  </a:lnTo>
                  <a:lnTo>
                    <a:pt x="112" y="84"/>
                  </a:lnTo>
                  <a:lnTo>
                    <a:pt x="106" y="84"/>
                  </a:lnTo>
                  <a:lnTo>
                    <a:pt x="102" y="84"/>
                  </a:lnTo>
                  <a:lnTo>
                    <a:pt x="99" y="85"/>
                  </a:lnTo>
                  <a:lnTo>
                    <a:pt x="95" y="85"/>
                  </a:lnTo>
                  <a:lnTo>
                    <a:pt x="91" y="85"/>
                  </a:lnTo>
                  <a:lnTo>
                    <a:pt x="87" y="86"/>
                  </a:lnTo>
                  <a:lnTo>
                    <a:pt x="83" y="87"/>
                  </a:lnTo>
                  <a:lnTo>
                    <a:pt x="79" y="87"/>
                  </a:lnTo>
                  <a:lnTo>
                    <a:pt x="74" y="88"/>
                  </a:lnTo>
                  <a:lnTo>
                    <a:pt x="70" y="89"/>
                  </a:lnTo>
                  <a:lnTo>
                    <a:pt x="66" y="89"/>
                  </a:lnTo>
                  <a:lnTo>
                    <a:pt x="61" y="90"/>
                  </a:lnTo>
                  <a:lnTo>
                    <a:pt x="56" y="91"/>
                  </a:lnTo>
                  <a:lnTo>
                    <a:pt x="52" y="91"/>
                  </a:lnTo>
                  <a:lnTo>
                    <a:pt x="48" y="92"/>
                  </a:lnTo>
                  <a:lnTo>
                    <a:pt x="43" y="92"/>
                  </a:lnTo>
                  <a:lnTo>
                    <a:pt x="39" y="93"/>
                  </a:lnTo>
                  <a:lnTo>
                    <a:pt x="34" y="93"/>
                  </a:lnTo>
                  <a:lnTo>
                    <a:pt x="30" y="93"/>
                  </a:lnTo>
                  <a:lnTo>
                    <a:pt x="26" y="93"/>
                  </a:lnTo>
                  <a:lnTo>
                    <a:pt x="23" y="93"/>
                  </a:lnTo>
                  <a:lnTo>
                    <a:pt x="19" y="93"/>
                  </a:lnTo>
                  <a:lnTo>
                    <a:pt x="16" y="93"/>
                  </a:lnTo>
                  <a:lnTo>
                    <a:pt x="13" y="92"/>
                  </a:lnTo>
                  <a:lnTo>
                    <a:pt x="10" y="92"/>
                  </a:lnTo>
                  <a:lnTo>
                    <a:pt x="8" y="91"/>
                  </a:lnTo>
                  <a:lnTo>
                    <a:pt x="6" y="90"/>
                  </a:lnTo>
                  <a:lnTo>
                    <a:pt x="4" y="89"/>
                  </a:lnTo>
                  <a:lnTo>
                    <a:pt x="2" y="87"/>
                  </a:lnTo>
                  <a:lnTo>
                    <a:pt x="1" y="85"/>
                  </a:lnTo>
                  <a:lnTo>
                    <a:pt x="1" y="84"/>
                  </a:lnTo>
                </a:path>
              </a:pathLst>
            </a:custGeom>
            <a:solidFill>
              <a:srgbClr val="FFFFFF"/>
            </a:solidFill>
            <a:ln w="12600">
              <a:solidFill>
                <a:srgbClr val="00FF00"/>
              </a:solidFill>
              <a:round/>
              <a:headEnd/>
              <a:tailEnd/>
            </a:ln>
            <a:effectLst/>
          </p:spPr>
          <p:txBody>
            <a:bodyPr wrap="none" anchor="ctr"/>
            <a:lstStyle/>
            <a:p>
              <a:endParaRPr lang="es-MX"/>
            </a:p>
          </p:txBody>
        </p:sp>
        <p:sp>
          <p:nvSpPr>
            <p:cNvPr id="19" name="Freeform 18"/>
            <p:cNvSpPr>
              <a:spLocks noChangeArrowheads="1"/>
            </p:cNvSpPr>
            <p:nvPr/>
          </p:nvSpPr>
          <p:spPr bwMode="auto">
            <a:xfrm>
              <a:off x="3250" y="2191"/>
              <a:ext cx="357" cy="121"/>
            </a:xfrm>
            <a:custGeom>
              <a:avLst/>
              <a:gdLst/>
              <a:ahLst/>
              <a:cxnLst>
                <a:cxn ang="0">
                  <a:pos x="0" y="76"/>
                </a:cxn>
                <a:cxn ang="0">
                  <a:pos x="4" y="69"/>
                </a:cxn>
                <a:cxn ang="0">
                  <a:pos x="11" y="63"/>
                </a:cxn>
                <a:cxn ang="0">
                  <a:pos x="21" y="57"/>
                </a:cxn>
                <a:cxn ang="0">
                  <a:pos x="34" y="51"/>
                </a:cxn>
                <a:cxn ang="0">
                  <a:pos x="49" y="46"/>
                </a:cxn>
                <a:cxn ang="0">
                  <a:pos x="65" y="41"/>
                </a:cxn>
                <a:cxn ang="0">
                  <a:pos x="83" y="35"/>
                </a:cxn>
                <a:cxn ang="0">
                  <a:pos x="102" y="31"/>
                </a:cxn>
                <a:cxn ang="0">
                  <a:pos x="122" y="25"/>
                </a:cxn>
                <a:cxn ang="0">
                  <a:pos x="148" y="19"/>
                </a:cxn>
                <a:cxn ang="0">
                  <a:pos x="164" y="14"/>
                </a:cxn>
                <a:cxn ang="0">
                  <a:pos x="178" y="9"/>
                </a:cxn>
                <a:cxn ang="0">
                  <a:pos x="192" y="6"/>
                </a:cxn>
                <a:cxn ang="0">
                  <a:pos x="203" y="3"/>
                </a:cxn>
                <a:cxn ang="0">
                  <a:pos x="214" y="1"/>
                </a:cxn>
                <a:cxn ang="0">
                  <a:pos x="226" y="0"/>
                </a:cxn>
                <a:cxn ang="0">
                  <a:pos x="238" y="0"/>
                </a:cxn>
                <a:cxn ang="0">
                  <a:pos x="251" y="1"/>
                </a:cxn>
                <a:cxn ang="0">
                  <a:pos x="266" y="5"/>
                </a:cxn>
                <a:cxn ang="0">
                  <a:pos x="283" y="10"/>
                </a:cxn>
                <a:cxn ang="0">
                  <a:pos x="298" y="15"/>
                </a:cxn>
                <a:cxn ang="0">
                  <a:pos x="309" y="20"/>
                </a:cxn>
                <a:cxn ang="0">
                  <a:pos x="319" y="25"/>
                </a:cxn>
                <a:cxn ang="0">
                  <a:pos x="328" y="31"/>
                </a:cxn>
                <a:cxn ang="0">
                  <a:pos x="337" y="37"/>
                </a:cxn>
                <a:cxn ang="0">
                  <a:pos x="344" y="43"/>
                </a:cxn>
                <a:cxn ang="0">
                  <a:pos x="350" y="49"/>
                </a:cxn>
                <a:cxn ang="0">
                  <a:pos x="354" y="55"/>
                </a:cxn>
                <a:cxn ang="0">
                  <a:pos x="356" y="62"/>
                </a:cxn>
                <a:cxn ang="0">
                  <a:pos x="357" y="69"/>
                </a:cxn>
                <a:cxn ang="0">
                  <a:pos x="354" y="80"/>
                </a:cxn>
                <a:cxn ang="0">
                  <a:pos x="348" y="88"/>
                </a:cxn>
                <a:cxn ang="0">
                  <a:pos x="341" y="95"/>
                </a:cxn>
                <a:cxn ang="0">
                  <a:pos x="332" y="101"/>
                </a:cxn>
                <a:cxn ang="0">
                  <a:pos x="320" y="106"/>
                </a:cxn>
                <a:cxn ang="0">
                  <a:pos x="308" y="110"/>
                </a:cxn>
                <a:cxn ang="0">
                  <a:pos x="294" y="114"/>
                </a:cxn>
                <a:cxn ang="0">
                  <a:pos x="278" y="117"/>
                </a:cxn>
                <a:cxn ang="0">
                  <a:pos x="262" y="119"/>
                </a:cxn>
                <a:cxn ang="0">
                  <a:pos x="245" y="120"/>
                </a:cxn>
                <a:cxn ang="0">
                  <a:pos x="222" y="121"/>
                </a:cxn>
                <a:cxn ang="0">
                  <a:pos x="207" y="119"/>
                </a:cxn>
                <a:cxn ang="0">
                  <a:pos x="193" y="117"/>
                </a:cxn>
                <a:cxn ang="0">
                  <a:pos x="180" y="114"/>
                </a:cxn>
                <a:cxn ang="0">
                  <a:pos x="168" y="109"/>
                </a:cxn>
                <a:cxn ang="0">
                  <a:pos x="157" y="105"/>
                </a:cxn>
                <a:cxn ang="0">
                  <a:pos x="147" y="100"/>
                </a:cxn>
                <a:cxn ang="0">
                  <a:pos x="137" y="95"/>
                </a:cxn>
                <a:cxn ang="0">
                  <a:pos x="128" y="91"/>
                </a:cxn>
                <a:cxn ang="0">
                  <a:pos x="119" y="87"/>
                </a:cxn>
                <a:cxn ang="0">
                  <a:pos x="111" y="84"/>
                </a:cxn>
                <a:cxn ang="0">
                  <a:pos x="98" y="85"/>
                </a:cxn>
                <a:cxn ang="0">
                  <a:pos x="86" y="86"/>
                </a:cxn>
                <a:cxn ang="0">
                  <a:pos x="74" y="88"/>
                </a:cxn>
                <a:cxn ang="0">
                  <a:pos x="60" y="90"/>
                </a:cxn>
                <a:cxn ang="0">
                  <a:pos x="47" y="92"/>
                </a:cxn>
                <a:cxn ang="0">
                  <a:pos x="34" y="93"/>
                </a:cxn>
                <a:cxn ang="0">
                  <a:pos x="22" y="93"/>
                </a:cxn>
                <a:cxn ang="0">
                  <a:pos x="12" y="92"/>
                </a:cxn>
                <a:cxn ang="0">
                  <a:pos x="5" y="90"/>
                </a:cxn>
                <a:cxn ang="0">
                  <a:pos x="0" y="85"/>
                </a:cxn>
              </a:cxnLst>
              <a:rect l="0" t="0" r="r" b="b"/>
              <a:pathLst>
                <a:path w="358" h="122">
                  <a:moveTo>
                    <a:pt x="0" y="84"/>
                  </a:moveTo>
                  <a:lnTo>
                    <a:pt x="0" y="79"/>
                  </a:lnTo>
                  <a:lnTo>
                    <a:pt x="0" y="76"/>
                  </a:lnTo>
                  <a:lnTo>
                    <a:pt x="1" y="73"/>
                  </a:lnTo>
                  <a:lnTo>
                    <a:pt x="2" y="71"/>
                  </a:lnTo>
                  <a:lnTo>
                    <a:pt x="4" y="69"/>
                  </a:lnTo>
                  <a:lnTo>
                    <a:pt x="6" y="67"/>
                  </a:lnTo>
                  <a:lnTo>
                    <a:pt x="8" y="65"/>
                  </a:lnTo>
                  <a:lnTo>
                    <a:pt x="11" y="63"/>
                  </a:lnTo>
                  <a:lnTo>
                    <a:pt x="14" y="61"/>
                  </a:lnTo>
                  <a:lnTo>
                    <a:pt x="18" y="59"/>
                  </a:lnTo>
                  <a:lnTo>
                    <a:pt x="21" y="57"/>
                  </a:lnTo>
                  <a:lnTo>
                    <a:pt x="25" y="55"/>
                  </a:lnTo>
                  <a:lnTo>
                    <a:pt x="30" y="53"/>
                  </a:lnTo>
                  <a:lnTo>
                    <a:pt x="34" y="51"/>
                  </a:lnTo>
                  <a:lnTo>
                    <a:pt x="39" y="49"/>
                  </a:lnTo>
                  <a:lnTo>
                    <a:pt x="44" y="47"/>
                  </a:lnTo>
                  <a:lnTo>
                    <a:pt x="49" y="46"/>
                  </a:lnTo>
                  <a:lnTo>
                    <a:pt x="54" y="44"/>
                  </a:lnTo>
                  <a:lnTo>
                    <a:pt x="60" y="42"/>
                  </a:lnTo>
                  <a:lnTo>
                    <a:pt x="65" y="41"/>
                  </a:lnTo>
                  <a:lnTo>
                    <a:pt x="71" y="39"/>
                  </a:lnTo>
                  <a:lnTo>
                    <a:pt x="77" y="37"/>
                  </a:lnTo>
                  <a:lnTo>
                    <a:pt x="83" y="35"/>
                  </a:lnTo>
                  <a:lnTo>
                    <a:pt x="90" y="34"/>
                  </a:lnTo>
                  <a:lnTo>
                    <a:pt x="96" y="32"/>
                  </a:lnTo>
                  <a:lnTo>
                    <a:pt x="102" y="31"/>
                  </a:lnTo>
                  <a:lnTo>
                    <a:pt x="109" y="29"/>
                  </a:lnTo>
                  <a:lnTo>
                    <a:pt x="115" y="27"/>
                  </a:lnTo>
                  <a:lnTo>
                    <a:pt x="122" y="25"/>
                  </a:lnTo>
                  <a:lnTo>
                    <a:pt x="128" y="24"/>
                  </a:lnTo>
                  <a:lnTo>
                    <a:pt x="135" y="22"/>
                  </a:lnTo>
                  <a:lnTo>
                    <a:pt x="148" y="19"/>
                  </a:lnTo>
                  <a:lnTo>
                    <a:pt x="153" y="17"/>
                  </a:lnTo>
                  <a:lnTo>
                    <a:pt x="159" y="15"/>
                  </a:lnTo>
                  <a:lnTo>
                    <a:pt x="164" y="14"/>
                  </a:lnTo>
                  <a:lnTo>
                    <a:pt x="169" y="12"/>
                  </a:lnTo>
                  <a:lnTo>
                    <a:pt x="174" y="11"/>
                  </a:lnTo>
                  <a:lnTo>
                    <a:pt x="178" y="9"/>
                  </a:lnTo>
                  <a:lnTo>
                    <a:pt x="183" y="8"/>
                  </a:lnTo>
                  <a:lnTo>
                    <a:pt x="187" y="7"/>
                  </a:lnTo>
                  <a:lnTo>
                    <a:pt x="192" y="6"/>
                  </a:lnTo>
                  <a:lnTo>
                    <a:pt x="196" y="5"/>
                  </a:lnTo>
                  <a:lnTo>
                    <a:pt x="199" y="3"/>
                  </a:lnTo>
                  <a:lnTo>
                    <a:pt x="203" y="3"/>
                  </a:lnTo>
                  <a:lnTo>
                    <a:pt x="207" y="2"/>
                  </a:lnTo>
                  <a:lnTo>
                    <a:pt x="211" y="1"/>
                  </a:lnTo>
                  <a:lnTo>
                    <a:pt x="214" y="1"/>
                  </a:lnTo>
                  <a:lnTo>
                    <a:pt x="218" y="0"/>
                  </a:lnTo>
                  <a:lnTo>
                    <a:pt x="222" y="0"/>
                  </a:lnTo>
                  <a:lnTo>
                    <a:pt x="226" y="0"/>
                  </a:lnTo>
                  <a:lnTo>
                    <a:pt x="230" y="0"/>
                  </a:lnTo>
                  <a:lnTo>
                    <a:pt x="234" y="0"/>
                  </a:lnTo>
                  <a:lnTo>
                    <a:pt x="238" y="0"/>
                  </a:lnTo>
                  <a:lnTo>
                    <a:pt x="242" y="0"/>
                  </a:lnTo>
                  <a:lnTo>
                    <a:pt x="246" y="1"/>
                  </a:lnTo>
                  <a:lnTo>
                    <a:pt x="251" y="1"/>
                  </a:lnTo>
                  <a:lnTo>
                    <a:pt x="256" y="3"/>
                  </a:lnTo>
                  <a:lnTo>
                    <a:pt x="260" y="3"/>
                  </a:lnTo>
                  <a:lnTo>
                    <a:pt x="266" y="5"/>
                  </a:lnTo>
                  <a:lnTo>
                    <a:pt x="271" y="6"/>
                  </a:lnTo>
                  <a:lnTo>
                    <a:pt x="277" y="8"/>
                  </a:lnTo>
                  <a:lnTo>
                    <a:pt x="283" y="10"/>
                  </a:lnTo>
                  <a:lnTo>
                    <a:pt x="290" y="12"/>
                  </a:lnTo>
                  <a:lnTo>
                    <a:pt x="294" y="14"/>
                  </a:lnTo>
                  <a:lnTo>
                    <a:pt x="298" y="15"/>
                  </a:lnTo>
                  <a:lnTo>
                    <a:pt x="302" y="17"/>
                  </a:lnTo>
                  <a:lnTo>
                    <a:pt x="306" y="18"/>
                  </a:lnTo>
                  <a:lnTo>
                    <a:pt x="309" y="20"/>
                  </a:lnTo>
                  <a:lnTo>
                    <a:pt x="312" y="21"/>
                  </a:lnTo>
                  <a:lnTo>
                    <a:pt x="316" y="23"/>
                  </a:lnTo>
                  <a:lnTo>
                    <a:pt x="319" y="25"/>
                  </a:lnTo>
                  <a:lnTo>
                    <a:pt x="322" y="27"/>
                  </a:lnTo>
                  <a:lnTo>
                    <a:pt x="326" y="29"/>
                  </a:lnTo>
                  <a:lnTo>
                    <a:pt x="328" y="31"/>
                  </a:lnTo>
                  <a:lnTo>
                    <a:pt x="332" y="33"/>
                  </a:lnTo>
                  <a:lnTo>
                    <a:pt x="334" y="35"/>
                  </a:lnTo>
                  <a:lnTo>
                    <a:pt x="337" y="37"/>
                  </a:lnTo>
                  <a:lnTo>
                    <a:pt x="339" y="39"/>
                  </a:lnTo>
                  <a:lnTo>
                    <a:pt x="342" y="41"/>
                  </a:lnTo>
                  <a:lnTo>
                    <a:pt x="344" y="43"/>
                  </a:lnTo>
                  <a:lnTo>
                    <a:pt x="346" y="45"/>
                  </a:lnTo>
                  <a:lnTo>
                    <a:pt x="348" y="47"/>
                  </a:lnTo>
                  <a:lnTo>
                    <a:pt x="350" y="49"/>
                  </a:lnTo>
                  <a:lnTo>
                    <a:pt x="351" y="51"/>
                  </a:lnTo>
                  <a:lnTo>
                    <a:pt x="352" y="53"/>
                  </a:lnTo>
                  <a:lnTo>
                    <a:pt x="354" y="55"/>
                  </a:lnTo>
                  <a:lnTo>
                    <a:pt x="355" y="58"/>
                  </a:lnTo>
                  <a:lnTo>
                    <a:pt x="356" y="60"/>
                  </a:lnTo>
                  <a:lnTo>
                    <a:pt x="356" y="62"/>
                  </a:lnTo>
                  <a:lnTo>
                    <a:pt x="356" y="65"/>
                  </a:lnTo>
                  <a:lnTo>
                    <a:pt x="357" y="67"/>
                  </a:lnTo>
                  <a:lnTo>
                    <a:pt x="357" y="69"/>
                  </a:lnTo>
                  <a:lnTo>
                    <a:pt x="357" y="71"/>
                  </a:lnTo>
                  <a:lnTo>
                    <a:pt x="355" y="77"/>
                  </a:lnTo>
                  <a:lnTo>
                    <a:pt x="354" y="80"/>
                  </a:lnTo>
                  <a:lnTo>
                    <a:pt x="352" y="83"/>
                  </a:lnTo>
                  <a:lnTo>
                    <a:pt x="350" y="85"/>
                  </a:lnTo>
                  <a:lnTo>
                    <a:pt x="348" y="88"/>
                  </a:lnTo>
                  <a:lnTo>
                    <a:pt x="346" y="91"/>
                  </a:lnTo>
                  <a:lnTo>
                    <a:pt x="344" y="93"/>
                  </a:lnTo>
                  <a:lnTo>
                    <a:pt x="341" y="95"/>
                  </a:lnTo>
                  <a:lnTo>
                    <a:pt x="338" y="97"/>
                  </a:lnTo>
                  <a:lnTo>
                    <a:pt x="335" y="99"/>
                  </a:lnTo>
                  <a:lnTo>
                    <a:pt x="332" y="101"/>
                  </a:lnTo>
                  <a:lnTo>
                    <a:pt x="328" y="103"/>
                  </a:lnTo>
                  <a:lnTo>
                    <a:pt x="324" y="105"/>
                  </a:lnTo>
                  <a:lnTo>
                    <a:pt x="320" y="106"/>
                  </a:lnTo>
                  <a:lnTo>
                    <a:pt x="316" y="108"/>
                  </a:lnTo>
                  <a:lnTo>
                    <a:pt x="312" y="109"/>
                  </a:lnTo>
                  <a:lnTo>
                    <a:pt x="308" y="110"/>
                  </a:lnTo>
                  <a:lnTo>
                    <a:pt x="303" y="111"/>
                  </a:lnTo>
                  <a:lnTo>
                    <a:pt x="298" y="113"/>
                  </a:lnTo>
                  <a:lnTo>
                    <a:pt x="294" y="114"/>
                  </a:lnTo>
                  <a:lnTo>
                    <a:pt x="288" y="115"/>
                  </a:lnTo>
                  <a:lnTo>
                    <a:pt x="283" y="116"/>
                  </a:lnTo>
                  <a:lnTo>
                    <a:pt x="278" y="117"/>
                  </a:lnTo>
                  <a:lnTo>
                    <a:pt x="273" y="117"/>
                  </a:lnTo>
                  <a:lnTo>
                    <a:pt x="268" y="118"/>
                  </a:lnTo>
                  <a:lnTo>
                    <a:pt x="262" y="119"/>
                  </a:lnTo>
                  <a:lnTo>
                    <a:pt x="256" y="119"/>
                  </a:lnTo>
                  <a:lnTo>
                    <a:pt x="251" y="119"/>
                  </a:lnTo>
                  <a:lnTo>
                    <a:pt x="245" y="120"/>
                  </a:lnTo>
                  <a:lnTo>
                    <a:pt x="239" y="120"/>
                  </a:lnTo>
                  <a:lnTo>
                    <a:pt x="234" y="121"/>
                  </a:lnTo>
                  <a:lnTo>
                    <a:pt x="222" y="121"/>
                  </a:lnTo>
                  <a:lnTo>
                    <a:pt x="217" y="120"/>
                  </a:lnTo>
                  <a:lnTo>
                    <a:pt x="212" y="120"/>
                  </a:lnTo>
                  <a:lnTo>
                    <a:pt x="207" y="119"/>
                  </a:lnTo>
                  <a:lnTo>
                    <a:pt x="202" y="119"/>
                  </a:lnTo>
                  <a:lnTo>
                    <a:pt x="198" y="118"/>
                  </a:lnTo>
                  <a:lnTo>
                    <a:pt x="193" y="117"/>
                  </a:lnTo>
                  <a:lnTo>
                    <a:pt x="189" y="116"/>
                  </a:lnTo>
                  <a:lnTo>
                    <a:pt x="184" y="115"/>
                  </a:lnTo>
                  <a:lnTo>
                    <a:pt x="180" y="114"/>
                  </a:lnTo>
                  <a:lnTo>
                    <a:pt x="176" y="113"/>
                  </a:lnTo>
                  <a:lnTo>
                    <a:pt x="172" y="111"/>
                  </a:lnTo>
                  <a:lnTo>
                    <a:pt x="168" y="109"/>
                  </a:lnTo>
                  <a:lnTo>
                    <a:pt x="164" y="108"/>
                  </a:lnTo>
                  <a:lnTo>
                    <a:pt x="161" y="107"/>
                  </a:lnTo>
                  <a:lnTo>
                    <a:pt x="157" y="105"/>
                  </a:lnTo>
                  <a:lnTo>
                    <a:pt x="154" y="103"/>
                  </a:lnTo>
                  <a:lnTo>
                    <a:pt x="150" y="102"/>
                  </a:lnTo>
                  <a:lnTo>
                    <a:pt x="147" y="100"/>
                  </a:lnTo>
                  <a:lnTo>
                    <a:pt x="144" y="98"/>
                  </a:lnTo>
                  <a:lnTo>
                    <a:pt x="140" y="97"/>
                  </a:lnTo>
                  <a:lnTo>
                    <a:pt x="137" y="95"/>
                  </a:lnTo>
                  <a:lnTo>
                    <a:pt x="134" y="94"/>
                  </a:lnTo>
                  <a:lnTo>
                    <a:pt x="131" y="92"/>
                  </a:lnTo>
                  <a:lnTo>
                    <a:pt x="128" y="91"/>
                  </a:lnTo>
                  <a:lnTo>
                    <a:pt x="125" y="89"/>
                  </a:lnTo>
                  <a:lnTo>
                    <a:pt x="122" y="88"/>
                  </a:lnTo>
                  <a:lnTo>
                    <a:pt x="119" y="87"/>
                  </a:lnTo>
                  <a:lnTo>
                    <a:pt x="116" y="85"/>
                  </a:lnTo>
                  <a:lnTo>
                    <a:pt x="114" y="85"/>
                  </a:lnTo>
                  <a:lnTo>
                    <a:pt x="111" y="84"/>
                  </a:lnTo>
                  <a:lnTo>
                    <a:pt x="105" y="84"/>
                  </a:lnTo>
                  <a:lnTo>
                    <a:pt x="102" y="84"/>
                  </a:lnTo>
                  <a:lnTo>
                    <a:pt x="98" y="85"/>
                  </a:lnTo>
                  <a:lnTo>
                    <a:pt x="94" y="85"/>
                  </a:lnTo>
                  <a:lnTo>
                    <a:pt x="90" y="85"/>
                  </a:lnTo>
                  <a:lnTo>
                    <a:pt x="86" y="86"/>
                  </a:lnTo>
                  <a:lnTo>
                    <a:pt x="82" y="87"/>
                  </a:lnTo>
                  <a:lnTo>
                    <a:pt x="78" y="87"/>
                  </a:lnTo>
                  <a:lnTo>
                    <a:pt x="74" y="88"/>
                  </a:lnTo>
                  <a:lnTo>
                    <a:pt x="69" y="89"/>
                  </a:lnTo>
                  <a:lnTo>
                    <a:pt x="65" y="89"/>
                  </a:lnTo>
                  <a:lnTo>
                    <a:pt x="60" y="90"/>
                  </a:lnTo>
                  <a:lnTo>
                    <a:pt x="56" y="91"/>
                  </a:lnTo>
                  <a:lnTo>
                    <a:pt x="51" y="91"/>
                  </a:lnTo>
                  <a:lnTo>
                    <a:pt x="47" y="92"/>
                  </a:lnTo>
                  <a:lnTo>
                    <a:pt x="42" y="92"/>
                  </a:lnTo>
                  <a:lnTo>
                    <a:pt x="38" y="93"/>
                  </a:lnTo>
                  <a:lnTo>
                    <a:pt x="34" y="93"/>
                  </a:lnTo>
                  <a:lnTo>
                    <a:pt x="30" y="93"/>
                  </a:lnTo>
                  <a:lnTo>
                    <a:pt x="26" y="93"/>
                  </a:lnTo>
                  <a:lnTo>
                    <a:pt x="22" y="93"/>
                  </a:lnTo>
                  <a:lnTo>
                    <a:pt x="18" y="93"/>
                  </a:lnTo>
                  <a:lnTo>
                    <a:pt x="15" y="93"/>
                  </a:lnTo>
                  <a:lnTo>
                    <a:pt x="12" y="92"/>
                  </a:lnTo>
                  <a:lnTo>
                    <a:pt x="10" y="92"/>
                  </a:lnTo>
                  <a:lnTo>
                    <a:pt x="7" y="91"/>
                  </a:lnTo>
                  <a:lnTo>
                    <a:pt x="5" y="90"/>
                  </a:lnTo>
                  <a:lnTo>
                    <a:pt x="3" y="89"/>
                  </a:lnTo>
                  <a:lnTo>
                    <a:pt x="2" y="87"/>
                  </a:lnTo>
                  <a:lnTo>
                    <a:pt x="0" y="85"/>
                  </a:lnTo>
                  <a:lnTo>
                    <a:pt x="0" y="84"/>
                  </a:lnTo>
                </a:path>
              </a:pathLst>
            </a:custGeom>
            <a:solidFill>
              <a:srgbClr val="FFFFFF"/>
            </a:solidFill>
            <a:ln w="12600">
              <a:solidFill>
                <a:srgbClr val="00FF00"/>
              </a:solidFill>
              <a:round/>
              <a:headEnd/>
              <a:tailEnd/>
            </a:ln>
            <a:effectLst/>
          </p:spPr>
          <p:txBody>
            <a:bodyPr wrap="none" anchor="ctr"/>
            <a:lstStyle/>
            <a:p>
              <a:endParaRPr lang="es-MX"/>
            </a:p>
          </p:txBody>
        </p:sp>
        <p:sp>
          <p:nvSpPr>
            <p:cNvPr id="20" name="Freeform 19"/>
            <p:cNvSpPr>
              <a:spLocks noChangeArrowheads="1"/>
            </p:cNvSpPr>
            <p:nvPr/>
          </p:nvSpPr>
          <p:spPr bwMode="auto">
            <a:xfrm>
              <a:off x="3839" y="1673"/>
              <a:ext cx="357" cy="121"/>
            </a:xfrm>
            <a:custGeom>
              <a:avLst/>
              <a:gdLst/>
              <a:ahLst/>
              <a:cxnLst>
                <a:cxn ang="0">
                  <a:pos x="0" y="76"/>
                </a:cxn>
                <a:cxn ang="0">
                  <a:pos x="4" y="69"/>
                </a:cxn>
                <a:cxn ang="0">
                  <a:pos x="11" y="63"/>
                </a:cxn>
                <a:cxn ang="0">
                  <a:pos x="21" y="57"/>
                </a:cxn>
                <a:cxn ang="0">
                  <a:pos x="34" y="51"/>
                </a:cxn>
                <a:cxn ang="0">
                  <a:pos x="49" y="46"/>
                </a:cxn>
                <a:cxn ang="0">
                  <a:pos x="65" y="41"/>
                </a:cxn>
                <a:cxn ang="0">
                  <a:pos x="83" y="36"/>
                </a:cxn>
                <a:cxn ang="0">
                  <a:pos x="103" y="31"/>
                </a:cxn>
                <a:cxn ang="0">
                  <a:pos x="122" y="26"/>
                </a:cxn>
                <a:cxn ang="0">
                  <a:pos x="148" y="19"/>
                </a:cxn>
                <a:cxn ang="0">
                  <a:pos x="164" y="14"/>
                </a:cxn>
                <a:cxn ang="0">
                  <a:pos x="179" y="10"/>
                </a:cxn>
                <a:cxn ang="0">
                  <a:pos x="192" y="6"/>
                </a:cxn>
                <a:cxn ang="0">
                  <a:pos x="203" y="3"/>
                </a:cxn>
                <a:cxn ang="0">
                  <a:pos x="215" y="1"/>
                </a:cxn>
                <a:cxn ang="0">
                  <a:pos x="226" y="0"/>
                </a:cxn>
                <a:cxn ang="0">
                  <a:pos x="238" y="0"/>
                </a:cxn>
                <a:cxn ang="0">
                  <a:pos x="251" y="2"/>
                </a:cxn>
                <a:cxn ang="0">
                  <a:pos x="266" y="5"/>
                </a:cxn>
                <a:cxn ang="0">
                  <a:pos x="283" y="10"/>
                </a:cxn>
                <a:cxn ang="0">
                  <a:pos x="298" y="15"/>
                </a:cxn>
                <a:cxn ang="0">
                  <a:pos x="309" y="20"/>
                </a:cxn>
                <a:cxn ang="0">
                  <a:pos x="319" y="25"/>
                </a:cxn>
                <a:cxn ang="0">
                  <a:pos x="329" y="31"/>
                </a:cxn>
                <a:cxn ang="0">
                  <a:pos x="337" y="37"/>
                </a:cxn>
                <a:cxn ang="0">
                  <a:pos x="344" y="43"/>
                </a:cxn>
                <a:cxn ang="0">
                  <a:pos x="350" y="49"/>
                </a:cxn>
                <a:cxn ang="0">
                  <a:pos x="354" y="56"/>
                </a:cxn>
                <a:cxn ang="0">
                  <a:pos x="356" y="63"/>
                </a:cxn>
                <a:cxn ang="0">
                  <a:pos x="357" y="69"/>
                </a:cxn>
                <a:cxn ang="0">
                  <a:pos x="354" y="81"/>
                </a:cxn>
                <a:cxn ang="0">
                  <a:pos x="349" y="88"/>
                </a:cxn>
                <a:cxn ang="0">
                  <a:pos x="341" y="95"/>
                </a:cxn>
                <a:cxn ang="0">
                  <a:pos x="332" y="101"/>
                </a:cxn>
                <a:cxn ang="0">
                  <a:pos x="321" y="106"/>
                </a:cxn>
                <a:cxn ang="0">
                  <a:pos x="308" y="111"/>
                </a:cxn>
                <a:cxn ang="0">
                  <a:pos x="294" y="114"/>
                </a:cxn>
                <a:cxn ang="0">
                  <a:pos x="278" y="117"/>
                </a:cxn>
                <a:cxn ang="0">
                  <a:pos x="262" y="119"/>
                </a:cxn>
                <a:cxn ang="0">
                  <a:pos x="245" y="120"/>
                </a:cxn>
                <a:cxn ang="0">
                  <a:pos x="223" y="121"/>
                </a:cxn>
                <a:cxn ang="0">
                  <a:pos x="207" y="120"/>
                </a:cxn>
                <a:cxn ang="0">
                  <a:pos x="193" y="117"/>
                </a:cxn>
                <a:cxn ang="0">
                  <a:pos x="180" y="114"/>
                </a:cxn>
                <a:cxn ang="0">
                  <a:pos x="169" y="110"/>
                </a:cxn>
                <a:cxn ang="0">
                  <a:pos x="157" y="105"/>
                </a:cxn>
                <a:cxn ang="0">
                  <a:pos x="147" y="101"/>
                </a:cxn>
                <a:cxn ang="0">
                  <a:pos x="137" y="95"/>
                </a:cxn>
                <a:cxn ang="0">
                  <a:pos x="128" y="91"/>
                </a:cxn>
                <a:cxn ang="0">
                  <a:pos x="119" y="87"/>
                </a:cxn>
                <a:cxn ang="0">
                  <a:pos x="111" y="84"/>
                </a:cxn>
                <a:cxn ang="0">
                  <a:pos x="98" y="85"/>
                </a:cxn>
                <a:cxn ang="0">
                  <a:pos x="87" y="86"/>
                </a:cxn>
                <a:cxn ang="0">
                  <a:pos x="74" y="88"/>
                </a:cxn>
                <a:cxn ang="0">
                  <a:pos x="60" y="90"/>
                </a:cxn>
                <a:cxn ang="0">
                  <a:pos x="47" y="92"/>
                </a:cxn>
                <a:cxn ang="0">
                  <a:pos x="34" y="93"/>
                </a:cxn>
                <a:cxn ang="0">
                  <a:pos x="22" y="93"/>
                </a:cxn>
                <a:cxn ang="0">
                  <a:pos x="12" y="93"/>
                </a:cxn>
                <a:cxn ang="0">
                  <a:pos x="5" y="90"/>
                </a:cxn>
                <a:cxn ang="0">
                  <a:pos x="1" y="86"/>
                </a:cxn>
              </a:cxnLst>
              <a:rect l="0" t="0" r="r" b="b"/>
              <a:pathLst>
                <a:path w="358" h="122">
                  <a:moveTo>
                    <a:pt x="0" y="84"/>
                  </a:moveTo>
                  <a:lnTo>
                    <a:pt x="0" y="79"/>
                  </a:lnTo>
                  <a:lnTo>
                    <a:pt x="0" y="76"/>
                  </a:lnTo>
                  <a:lnTo>
                    <a:pt x="1" y="74"/>
                  </a:lnTo>
                  <a:lnTo>
                    <a:pt x="3" y="71"/>
                  </a:lnTo>
                  <a:lnTo>
                    <a:pt x="4" y="69"/>
                  </a:lnTo>
                  <a:lnTo>
                    <a:pt x="6" y="67"/>
                  </a:lnTo>
                  <a:lnTo>
                    <a:pt x="9" y="65"/>
                  </a:lnTo>
                  <a:lnTo>
                    <a:pt x="11" y="63"/>
                  </a:lnTo>
                  <a:lnTo>
                    <a:pt x="15" y="61"/>
                  </a:lnTo>
                  <a:lnTo>
                    <a:pt x="18" y="59"/>
                  </a:lnTo>
                  <a:lnTo>
                    <a:pt x="21" y="57"/>
                  </a:lnTo>
                  <a:lnTo>
                    <a:pt x="25" y="55"/>
                  </a:lnTo>
                  <a:lnTo>
                    <a:pt x="30" y="53"/>
                  </a:lnTo>
                  <a:lnTo>
                    <a:pt x="34" y="51"/>
                  </a:lnTo>
                  <a:lnTo>
                    <a:pt x="39" y="49"/>
                  </a:lnTo>
                  <a:lnTo>
                    <a:pt x="44" y="47"/>
                  </a:lnTo>
                  <a:lnTo>
                    <a:pt x="49" y="46"/>
                  </a:lnTo>
                  <a:lnTo>
                    <a:pt x="54" y="44"/>
                  </a:lnTo>
                  <a:lnTo>
                    <a:pt x="60" y="42"/>
                  </a:lnTo>
                  <a:lnTo>
                    <a:pt x="65" y="41"/>
                  </a:lnTo>
                  <a:lnTo>
                    <a:pt x="71" y="39"/>
                  </a:lnTo>
                  <a:lnTo>
                    <a:pt x="77" y="37"/>
                  </a:lnTo>
                  <a:lnTo>
                    <a:pt x="83" y="36"/>
                  </a:lnTo>
                  <a:lnTo>
                    <a:pt x="90" y="34"/>
                  </a:lnTo>
                  <a:lnTo>
                    <a:pt x="96" y="33"/>
                  </a:lnTo>
                  <a:lnTo>
                    <a:pt x="103" y="31"/>
                  </a:lnTo>
                  <a:lnTo>
                    <a:pt x="109" y="29"/>
                  </a:lnTo>
                  <a:lnTo>
                    <a:pt x="115" y="27"/>
                  </a:lnTo>
                  <a:lnTo>
                    <a:pt x="122" y="26"/>
                  </a:lnTo>
                  <a:lnTo>
                    <a:pt x="129" y="24"/>
                  </a:lnTo>
                  <a:lnTo>
                    <a:pt x="135" y="23"/>
                  </a:lnTo>
                  <a:lnTo>
                    <a:pt x="148" y="19"/>
                  </a:lnTo>
                  <a:lnTo>
                    <a:pt x="153" y="17"/>
                  </a:lnTo>
                  <a:lnTo>
                    <a:pt x="159" y="16"/>
                  </a:lnTo>
                  <a:lnTo>
                    <a:pt x="164" y="14"/>
                  </a:lnTo>
                  <a:lnTo>
                    <a:pt x="169" y="13"/>
                  </a:lnTo>
                  <a:lnTo>
                    <a:pt x="174" y="11"/>
                  </a:lnTo>
                  <a:lnTo>
                    <a:pt x="179" y="10"/>
                  </a:lnTo>
                  <a:lnTo>
                    <a:pt x="183" y="8"/>
                  </a:lnTo>
                  <a:lnTo>
                    <a:pt x="187" y="7"/>
                  </a:lnTo>
                  <a:lnTo>
                    <a:pt x="192" y="6"/>
                  </a:lnTo>
                  <a:lnTo>
                    <a:pt x="196" y="5"/>
                  </a:lnTo>
                  <a:lnTo>
                    <a:pt x="199" y="4"/>
                  </a:lnTo>
                  <a:lnTo>
                    <a:pt x="203" y="3"/>
                  </a:lnTo>
                  <a:lnTo>
                    <a:pt x="207" y="2"/>
                  </a:lnTo>
                  <a:lnTo>
                    <a:pt x="211" y="1"/>
                  </a:lnTo>
                  <a:lnTo>
                    <a:pt x="215" y="1"/>
                  </a:lnTo>
                  <a:lnTo>
                    <a:pt x="219" y="0"/>
                  </a:lnTo>
                  <a:lnTo>
                    <a:pt x="222" y="0"/>
                  </a:lnTo>
                  <a:lnTo>
                    <a:pt x="226" y="0"/>
                  </a:lnTo>
                  <a:lnTo>
                    <a:pt x="230" y="0"/>
                  </a:lnTo>
                  <a:lnTo>
                    <a:pt x="234" y="0"/>
                  </a:lnTo>
                  <a:lnTo>
                    <a:pt x="238" y="0"/>
                  </a:lnTo>
                  <a:lnTo>
                    <a:pt x="242" y="1"/>
                  </a:lnTo>
                  <a:lnTo>
                    <a:pt x="247" y="1"/>
                  </a:lnTo>
                  <a:lnTo>
                    <a:pt x="251" y="2"/>
                  </a:lnTo>
                  <a:lnTo>
                    <a:pt x="256" y="3"/>
                  </a:lnTo>
                  <a:lnTo>
                    <a:pt x="261" y="4"/>
                  </a:lnTo>
                  <a:lnTo>
                    <a:pt x="266" y="5"/>
                  </a:lnTo>
                  <a:lnTo>
                    <a:pt x="271" y="7"/>
                  </a:lnTo>
                  <a:lnTo>
                    <a:pt x="277" y="8"/>
                  </a:lnTo>
                  <a:lnTo>
                    <a:pt x="283" y="10"/>
                  </a:lnTo>
                  <a:lnTo>
                    <a:pt x="291" y="13"/>
                  </a:lnTo>
                  <a:lnTo>
                    <a:pt x="295" y="14"/>
                  </a:lnTo>
                  <a:lnTo>
                    <a:pt x="298" y="15"/>
                  </a:lnTo>
                  <a:lnTo>
                    <a:pt x="302" y="17"/>
                  </a:lnTo>
                  <a:lnTo>
                    <a:pt x="306" y="19"/>
                  </a:lnTo>
                  <a:lnTo>
                    <a:pt x="309" y="20"/>
                  </a:lnTo>
                  <a:lnTo>
                    <a:pt x="313" y="22"/>
                  </a:lnTo>
                  <a:lnTo>
                    <a:pt x="316" y="24"/>
                  </a:lnTo>
                  <a:lnTo>
                    <a:pt x="319" y="25"/>
                  </a:lnTo>
                  <a:lnTo>
                    <a:pt x="323" y="27"/>
                  </a:lnTo>
                  <a:lnTo>
                    <a:pt x="326" y="29"/>
                  </a:lnTo>
                  <a:lnTo>
                    <a:pt x="329" y="31"/>
                  </a:lnTo>
                  <a:lnTo>
                    <a:pt x="332" y="33"/>
                  </a:lnTo>
                  <a:lnTo>
                    <a:pt x="334" y="35"/>
                  </a:lnTo>
                  <a:lnTo>
                    <a:pt x="337" y="37"/>
                  </a:lnTo>
                  <a:lnTo>
                    <a:pt x="339" y="39"/>
                  </a:lnTo>
                  <a:lnTo>
                    <a:pt x="342" y="41"/>
                  </a:lnTo>
                  <a:lnTo>
                    <a:pt x="344" y="43"/>
                  </a:lnTo>
                  <a:lnTo>
                    <a:pt x="346" y="45"/>
                  </a:lnTo>
                  <a:lnTo>
                    <a:pt x="348" y="47"/>
                  </a:lnTo>
                  <a:lnTo>
                    <a:pt x="350" y="49"/>
                  </a:lnTo>
                  <a:lnTo>
                    <a:pt x="351" y="51"/>
                  </a:lnTo>
                  <a:lnTo>
                    <a:pt x="353" y="53"/>
                  </a:lnTo>
                  <a:lnTo>
                    <a:pt x="354" y="56"/>
                  </a:lnTo>
                  <a:lnTo>
                    <a:pt x="355" y="58"/>
                  </a:lnTo>
                  <a:lnTo>
                    <a:pt x="355" y="60"/>
                  </a:lnTo>
                  <a:lnTo>
                    <a:pt x="356" y="63"/>
                  </a:lnTo>
                  <a:lnTo>
                    <a:pt x="357" y="65"/>
                  </a:lnTo>
                  <a:lnTo>
                    <a:pt x="357" y="67"/>
                  </a:lnTo>
                  <a:lnTo>
                    <a:pt x="357" y="69"/>
                  </a:lnTo>
                  <a:lnTo>
                    <a:pt x="357" y="72"/>
                  </a:lnTo>
                  <a:lnTo>
                    <a:pt x="355" y="78"/>
                  </a:lnTo>
                  <a:lnTo>
                    <a:pt x="354" y="81"/>
                  </a:lnTo>
                  <a:lnTo>
                    <a:pt x="352" y="83"/>
                  </a:lnTo>
                  <a:lnTo>
                    <a:pt x="351" y="86"/>
                  </a:lnTo>
                  <a:lnTo>
                    <a:pt x="349" y="88"/>
                  </a:lnTo>
                  <a:lnTo>
                    <a:pt x="346" y="91"/>
                  </a:lnTo>
                  <a:lnTo>
                    <a:pt x="344" y="93"/>
                  </a:lnTo>
                  <a:lnTo>
                    <a:pt x="341" y="95"/>
                  </a:lnTo>
                  <a:lnTo>
                    <a:pt x="338" y="97"/>
                  </a:lnTo>
                  <a:lnTo>
                    <a:pt x="335" y="99"/>
                  </a:lnTo>
                  <a:lnTo>
                    <a:pt x="332" y="101"/>
                  </a:lnTo>
                  <a:lnTo>
                    <a:pt x="328" y="103"/>
                  </a:lnTo>
                  <a:lnTo>
                    <a:pt x="325" y="105"/>
                  </a:lnTo>
                  <a:lnTo>
                    <a:pt x="321" y="106"/>
                  </a:lnTo>
                  <a:lnTo>
                    <a:pt x="317" y="108"/>
                  </a:lnTo>
                  <a:lnTo>
                    <a:pt x="312" y="109"/>
                  </a:lnTo>
                  <a:lnTo>
                    <a:pt x="308" y="111"/>
                  </a:lnTo>
                  <a:lnTo>
                    <a:pt x="303" y="112"/>
                  </a:lnTo>
                  <a:lnTo>
                    <a:pt x="299" y="113"/>
                  </a:lnTo>
                  <a:lnTo>
                    <a:pt x="294" y="114"/>
                  </a:lnTo>
                  <a:lnTo>
                    <a:pt x="289" y="115"/>
                  </a:lnTo>
                  <a:lnTo>
                    <a:pt x="283" y="116"/>
                  </a:lnTo>
                  <a:lnTo>
                    <a:pt x="278" y="117"/>
                  </a:lnTo>
                  <a:lnTo>
                    <a:pt x="273" y="117"/>
                  </a:lnTo>
                  <a:lnTo>
                    <a:pt x="268" y="118"/>
                  </a:lnTo>
                  <a:lnTo>
                    <a:pt x="262" y="119"/>
                  </a:lnTo>
                  <a:lnTo>
                    <a:pt x="257" y="119"/>
                  </a:lnTo>
                  <a:lnTo>
                    <a:pt x="251" y="120"/>
                  </a:lnTo>
                  <a:lnTo>
                    <a:pt x="245" y="120"/>
                  </a:lnTo>
                  <a:lnTo>
                    <a:pt x="239" y="121"/>
                  </a:lnTo>
                  <a:lnTo>
                    <a:pt x="234" y="121"/>
                  </a:lnTo>
                  <a:lnTo>
                    <a:pt x="223" y="121"/>
                  </a:lnTo>
                  <a:lnTo>
                    <a:pt x="217" y="121"/>
                  </a:lnTo>
                  <a:lnTo>
                    <a:pt x="212" y="120"/>
                  </a:lnTo>
                  <a:lnTo>
                    <a:pt x="207" y="120"/>
                  </a:lnTo>
                  <a:lnTo>
                    <a:pt x="203" y="119"/>
                  </a:lnTo>
                  <a:lnTo>
                    <a:pt x="198" y="119"/>
                  </a:lnTo>
                  <a:lnTo>
                    <a:pt x="193" y="117"/>
                  </a:lnTo>
                  <a:lnTo>
                    <a:pt x="189" y="117"/>
                  </a:lnTo>
                  <a:lnTo>
                    <a:pt x="185" y="115"/>
                  </a:lnTo>
                  <a:lnTo>
                    <a:pt x="180" y="114"/>
                  </a:lnTo>
                  <a:lnTo>
                    <a:pt x="176" y="113"/>
                  </a:lnTo>
                  <a:lnTo>
                    <a:pt x="172" y="111"/>
                  </a:lnTo>
                  <a:lnTo>
                    <a:pt x="169" y="110"/>
                  </a:lnTo>
                  <a:lnTo>
                    <a:pt x="165" y="109"/>
                  </a:lnTo>
                  <a:lnTo>
                    <a:pt x="161" y="107"/>
                  </a:lnTo>
                  <a:lnTo>
                    <a:pt x="157" y="105"/>
                  </a:lnTo>
                  <a:lnTo>
                    <a:pt x="154" y="104"/>
                  </a:lnTo>
                  <a:lnTo>
                    <a:pt x="151" y="102"/>
                  </a:lnTo>
                  <a:lnTo>
                    <a:pt x="147" y="101"/>
                  </a:lnTo>
                  <a:lnTo>
                    <a:pt x="144" y="99"/>
                  </a:lnTo>
                  <a:lnTo>
                    <a:pt x="141" y="97"/>
                  </a:lnTo>
                  <a:lnTo>
                    <a:pt x="137" y="95"/>
                  </a:lnTo>
                  <a:lnTo>
                    <a:pt x="135" y="94"/>
                  </a:lnTo>
                  <a:lnTo>
                    <a:pt x="131" y="93"/>
                  </a:lnTo>
                  <a:lnTo>
                    <a:pt x="128" y="91"/>
                  </a:lnTo>
                  <a:lnTo>
                    <a:pt x="125" y="90"/>
                  </a:lnTo>
                  <a:lnTo>
                    <a:pt x="123" y="88"/>
                  </a:lnTo>
                  <a:lnTo>
                    <a:pt x="119" y="87"/>
                  </a:lnTo>
                  <a:lnTo>
                    <a:pt x="117" y="86"/>
                  </a:lnTo>
                  <a:lnTo>
                    <a:pt x="114" y="85"/>
                  </a:lnTo>
                  <a:lnTo>
                    <a:pt x="111" y="84"/>
                  </a:lnTo>
                  <a:lnTo>
                    <a:pt x="105" y="84"/>
                  </a:lnTo>
                  <a:lnTo>
                    <a:pt x="102" y="85"/>
                  </a:lnTo>
                  <a:lnTo>
                    <a:pt x="98" y="85"/>
                  </a:lnTo>
                  <a:lnTo>
                    <a:pt x="95" y="85"/>
                  </a:lnTo>
                  <a:lnTo>
                    <a:pt x="91" y="86"/>
                  </a:lnTo>
                  <a:lnTo>
                    <a:pt x="87" y="86"/>
                  </a:lnTo>
                  <a:lnTo>
                    <a:pt x="83" y="87"/>
                  </a:lnTo>
                  <a:lnTo>
                    <a:pt x="78" y="87"/>
                  </a:lnTo>
                  <a:lnTo>
                    <a:pt x="74" y="88"/>
                  </a:lnTo>
                  <a:lnTo>
                    <a:pt x="69" y="89"/>
                  </a:lnTo>
                  <a:lnTo>
                    <a:pt x="65" y="89"/>
                  </a:lnTo>
                  <a:lnTo>
                    <a:pt x="60" y="90"/>
                  </a:lnTo>
                  <a:lnTo>
                    <a:pt x="56" y="91"/>
                  </a:lnTo>
                  <a:lnTo>
                    <a:pt x="51" y="91"/>
                  </a:lnTo>
                  <a:lnTo>
                    <a:pt x="47" y="92"/>
                  </a:lnTo>
                  <a:lnTo>
                    <a:pt x="43" y="92"/>
                  </a:lnTo>
                  <a:lnTo>
                    <a:pt x="38" y="93"/>
                  </a:lnTo>
                  <a:lnTo>
                    <a:pt x="34" y="93"/>
                  </a:lnTo>
                  <a:lnTo>
                    <a:pt x="30" y="93"/>
                  </a:lnTo>
                  <a:lnTo>
                    <a:pt x="26" y="93"/>
                  </a:lnTo>
                  <a:lnTo>
                    <a:pt x="22" y="93"/>
                  </a:lnTo>
                  <a:lnTo>
                    <a:pt x="19" y="93"/>
                  </a:lnTo>
                  <a:lnTo>
                    <a:pt x="15" y="93"/>
                  </a:lnTo>
                  <a:lnTo>
                    <a:pt x="12" y="93"/>
                  </a:lnTo>
                  <a:lnTo>
                    <a:pt x="10" y="92"/>
                  </a:lnTo>
                  <a:lnTo>
                    <a:pt x="7" y="91"/>
                  </a:lnTo>
                  <a:lnTo>
                    <a:pt x="5" y="90"/>
                  </a:lnTo>
                  <a:lnTo>
                    <a:pt x="3" y="89"/>
                  </a:lnTo>
                  <a:lnTo>
                    <a:pt x="2" y="87"/>
                  </a:lnTo>
                  <a:lnTo>
                    <a:pt x="1" y="86"/>
                  </a:lnTo>
                  <a:lnTo>
                    <a:pt x="0" y="84"/>
                  </a:lnTo>
                </a:path>
              </a:pathLst>
            </a:custGeom>
            <a:solidFill>
              <a:srgbClr val="FFFFFF"/>
            </a:solidFill>
            <a:ln w="12600">
              <a:solidFill>
                <a:srgbClr val="00FF00"/>
              </a:solidFill>
              <a:round/>
              <a:headEnd/>
              <a:tailEnd/>
            </a:ln>
            <a:effectLst/>
          </p:spPr>
          <p:txBody>
            <a:bodyPr wrap="none" anchor="ctr"/>
            <a:lstStyle/>
            <a:p>
              <a:endParaRPr lang="es-MX"/>
            </a:p>
          </p:txBody>
        </p:sp>
        <p:sp>
          <p:nvSpPr>
            <p:cNvPr id="21" name="Freeform 20"/>
            <p:cNvSpPr>
              <a:spLocks noChangeArrowheads="1"/>
            </p:cNvSpPr>
            <p:nvPr/>
          </p:nvSpPr>
          <p:spPr bwMode="auto">
            <a:xfrm>
              <a:off x="1431" y="2485"/>
              <a:ext cx="357" cy="121"/>
            </a:xfrm>
            <a:custGeom>
              <a:avLst/>
              <a:gdLst/>
              <a:ahLst/>
              <a:cxnLst>
                <a:cxn ang="0">
                  <a:pos x="1" y="76"/>
                </a:cxn>
                <a:cxn ang="0">
                  <a:pos x="4" y="69"/>
                </a:cxn>
                <a:cxn ang="0">
                  <a:pos x="11" y="63"/>
                </a:cxn>
                <a:cxn ang="0">
                  <a:pos x="22" y="57"/>
                </a:cxn>
                <a:cxn ang="0">
                  <a:pos x="34" y="51"/>
                </a:cxn>
                <a:cxn ang="0">
                  <a:pos x="49" y="46"/>
                </a:cxn>
                <a:cxn ang="0">
                  <a:pos x="66" y="41"/>
                </a:cxn>
                <a:cxn ang="0">
                  <a:pos x="84" y="36"/>
                </a:cxn>
                <a:cxn ang="0">
                  <a:pos x="103" y="31"/>
                </a:cxn>
                <a:cxn ang="0">
                  <a:pos x="122" y="26"/>
                </a:cxn>
                <a:cxn ang="0">
                  <a:pos x="148" y="19"/>
                </a:cxn>
                <a:cxn ang="0">
                  <a:pos x="165" y="14"/>
                </a:cxn>
                <a:cxn ang="0">
                  <a:pos x="179" y="10"/>
                </a:cxn>
                <a:cxn ang="0">
                  <a:pos x="192" y="6"/>
                </a:cxn>
                <a:cxn ang="0">
                  <a:pos x="204" y="3"/>
                </a:cxn>
                <a:cxn ang="0">
                  <a:pos x="215" y="1"/>
                </a:cxn>
                <a:cxn ang="0">
                  <a:pos x="226" y="0"/>
                </a:cxn>
                <a:cxn ang="0">
                  <a:pos x="238" y="0"/>
                </a:cxn>
                <a:cxn ang="0">
                  <a:pos x="251" y="2"/>
                </a:cxn>
                <a:cxn ang="0">
                  <a:pos x="266" y="5"/>
                </a:cxn>
                <a:cxn ang="0">
                  <a:pos x="283" y="10"/>
                </a:cxn>
                <a:cxn ang="0">
                  <a:pos x="299" y="15"/>
                </a:cxn>
                <a:cxn ang="0">
                  <a:pos x="309" y="20"/>
                </a:cxn>
                <a:cxn ang="0">
                  <a:pos x="319" y="25"/>
                </a:cxn>
                <a:cxn ang="0">
                  <a:pos x="329" y="31"/>
                </a:cxn>
                <a:cxn ang="0">
                  <a:pos x="337" y="37"/>
                </a:cxn>
                <a:cxn ang="0">
                  <a:pos x="344" y="43"/>
                </a:cxn>
                <a:cxn ang="0">
                  <a:pos x="350" y="49"/>
                </a:cxn>
                <a:cxn ang="0">
                  <a:pos x="354" y="56"/>
                </a:cxn>
                <a:cxn ang="0">
                  <a:pos x="356" y="62"/>
                </a:cxn>
                <a:cxn ang="0">
                  <a:pos x="357" y="69"/>
                </a:cxn>
                <a:cxn ang="0">
                  <a:pos x="354" y="80"/>
                </a:cxn>
                <a:cxn ang="0">
                  <a:pos x="349" y="88"/>
                </a:cxn>
                <a:cxn ang="0">
                  <a:pos x="341" y="95"/>
                </a:cxn>
                <a:cxn ang="0">
                  <a:pos x="332" y="101"/>
                </a:cxn>
                <a:cxn ang="0">
                  <a:pos x="321" y="106"/>
                </a:cxn>
                <a:cxn ang="0">
                  <a:pos x="308" y="110"/>
                </a:cxn>
                <a:cxn ang="0">
                  <a:pos x="294" y="114"/>
                </a:cxn>
                <a:cxn ang="0">
                  <a:pos x="279" y="117"/>
                </a:cxn>
                <a:cxn ang="0">
                  <a:pos x="263" y="119"/>
                </a:cxn>
                <a:cxn ang="0">
                  <a:pos x="245" y="120"/>
                </a:cxn>
                <a:cxn ang="0">
                  <a:pos x="223" y="121"/>
                </a:cxn>
                <a:cxn ang="0">
                  <a:pos x="207" y="120"/>
                </a:cxn>
                <a:cxn ang="0">
                  <a:pos x="193" y="117"/>
                </a:cxn>
                <a:cxn ang="0">
                  <a:pos x="181" y="114"/>
                </a:cxn>
                <a:cxn ang="0">
                  <a:pos x="169" y="110"/>
                </a:cxn>
                <a:cxn ang="0">
                  <a:pos x="157" y="105"/>
                </a:cxn>
                <a:cxn ang="0">
                  <a:pos x="147" y="100"/>
                </a:cxn>
                <a:cxn ang="0">
                  <a:pos x="137" y="95"/>
                </a:cxn>
                <a:cxn ang="0">
                  <a:pos x="128" y="91"/>
                </a:cxn>
                <a:cxn ang="0">
                  <a:pos x="119" y="87"/>
                </a:cxn>
                <a:cxn ang="0">
                  <a:pos x="111" y="84"/>
                </a:cxn>
                <a:cxn ang="0">
                  <a:pos x="98" y="85"/>
                </a:cxn>
                <a:cxn ang="0">
                  <a:pos x="87" y="86"/>
                </a:cxn>
                <a:cxn ang="0">
                  <a:pos x="74" y="88"/>
                </a:cxn>
                <a:cxn ang="0">
                  <a:pos x="61" y="90"/>
                </a:cxn>
                <a:cxn ang="0">
                  <a:pos x="47" y="92"/>
                </a:cxn>
                <a:cxn ang="0">
                  <a:pos x="34" y="93"/>
                </a:cxn>
                <a:cxn ang="0">
                  <a:pos x="23" y="93"/>
                </a:cxn>
                <a:cxn ang="0">
                  <a:pos x="13" y="92"/>
                </a:cxn>
                <a:cxn ang="0">
                  <a:pos x="5" y="90"/>
                </a:cxn>
                <a:cxn ang="0">
                  <a:pos x="1" y="86"/>
                </a:cxn>
              </a:cxnLst>
              <a:rect l="0" t="0" r="r" b="b"/>
              <a:pathLst>
                <a:path w="358" h="122">
                  <a:moveTo>
                    <a:pt x="1" y="84"/>
                  </a:moveTo>
                  <a:lnTo>
                    <a:pt x="0" y="79"/>
                  </a:lnTo>
                  <a:lnTo>
                    <a:pt x="1" y="76"/>
                  </a:lnTo>
                  <a:lnTo>
                    <a:pt x="1" y="74"/>
                  </a:lnTo>
                  <a:lnTo>
                    <a:pt x="3" y="72"/>
                  </a:lnTo>
                  <a:lnTo>
                    <a:pt x="4" y="69"/>
                  </a:lnTo>
                  <a:lnTo>
                    <a:pt x="7" y="67"/>
                  </a:lnTo>
                  <a:lnTo>
                    <a:pt x="9" y="65"/>
                  </a:lnTo>
                  <a:lnTo>
                    <a:pt x="11" y="63"/>
                  </a:lnTo>
                  <a:lnTo>
                    <a:pt x="15" y="61"/>
                  </a:lnTo>
                  <a:lnTo>
                    <a:pt x="18" y="59"/>
                  </a:lnTo>
                  <a:lnTo>
                    <a:pt x="22" y="57"/>
                  </a:lnTo>
                  <a:lnTo>
                    <a:pt x="25" y="55"/>
                  </a:lnTo>
                  <a:lnTo>
                    <a:pt x="30" y="53"/>
                  </a:lnTo>
                  <a:lnTo>
                    <a:pt x="34" y="51"/>
                  </a:lnTo>
                  <a:lnTo>
                    <a:pt x="39" y="50"/>
                  </a:lnTo>
                  <a:lnTo>
                    <a:pt x="44" y="48"/>
                  </a:lnTo>
                  <a:lnTo>
                    <a:pt x="49" y="46"/>
                  </a:lnTo>
                  <a:lnTo>
                    <a:pt x="55" y="44"/>
                  </a:lnTo>
                  <a:lnTo>
                    <a:pt x="60" y="42"/>
                  </a:lnTo>
                  <a:lnTo>
                    <a:pt x="66" y="41"/>
                  </a:lnTo>
                  <a:lnTo>
                    <a:pt x="71" y="39"/>
                  </a:lnTo>
                  <a:lnTo>
                    <a:pt x="77" y="38"/>
                  </a:lnTo>
                  <a:lnTo>
                    <a:pt x="84" y="36"/>
                  </a:lnTo>
                  <a:lnTo>
                    <a:pt x="90" y="34"/>
                  </a:lnTo>
                  <a:lnTo>
                    <a:pt x="96" y="32"/>
                  </a:lnTo>
                  <a:lnTo>
                    <a:pt x="103" y="31"/>
                  </a:lnTo>
                  <a:lnTo>
                    <a:pt x="109" y="29"/>
                  </a:lnTo>
                  <a:lnTo>
                    <a:pt x="116" y="27"/>
                  </a:lnTo>
                  <a:lnTo>
                    <a:pt x="122" y="26"/>
                  </a:lnTo>
                  <a:lnTo>
                    <a:pt x="129" y="24"/>
                  </a:lnTo>
                  <a:lnTo>
                    <a:pt x="136" y="22"/>
                  </a:lnTo>
                  <a:lnTo>
                    <a:pt x="148" y="19"/>
                  </a:lnTo>
                  <a:lnTo>
                    <a:pt x="154" y="17"/>
                  </a:lnTo>
                  <a:lnTo>
                    <a:pt x="159" y="16"/>
                  </a:lnTo>
                  <a:lnTo>
                    <a:pt x="165" y="14"/>
                  </a:lnTo>
                  <a:lnTo>
                    <a:pt x="170" y="12"/>
                  </a:lnTo>
                  <a:lnTo>
                    <a:pt x="175" y="11"/>
                  </a:lnTo>
                  <a:lnTo>
                    <a:pt x="179" y="10"/>
                  </a:lnTo>
                  <a:lnTo>
                    <a:pt x="183" y="8"/>
                  </a:lnTo>
                  <a:lnTo>
                    <a:pt x="188" y="7"/>
                  </a:lnTo>
                  <a:lnTo>
                    <a:pt x="192" y="6"/>
                  </a:lnTo>
                  <a:lnTo>
                    <a:pt x="196" y="5"/>
                  </a:lnTo>
                  <a:lnTo>
                    <a:pt x="200" y="4"/>
                  </a:lnTo>
                  <a:lnTo>
                    <a:pt x="204" y="3"/>
                  </a:lnTo>
                  <a:lnTo>
                    <a:pt x="207" y="2"/>
                  </a:lnTo>
                  <a:lnTo>
                    <a:pt x="211" y="2"/>
                  </a:lnTo>
                  <a:lnTo>
                    <a:pt x="215" y="1"/>
                  </a:lnTo>
                  <a:lnTo>
                    <a:pt x="219" y="0"/>
                  </a:lnTo>
                  <a:lnTo>
                    <a:pt x="222" y="0"/>
                  </a:lnTo>
                  <a:lnTo>
                    <a:pt x="226" y="0"/>
                  </a:lnTo>
                  <a:lnTo>
                    <a:pt x="230" y="0"/>
                  </a:lnTo>
                  <a:lnTo>
                    <a:pt x="234" y="0"/>
                  </a:lnTo>
                  <a:lnTo>
                    <a:pt x="238" y="0"/>
                  </a:lnTo>
                  <a:lnTo>
                    <a:pt x="242" y="0"/>
                  </a:lnTo>
                  <a:lnTo>
                    <a:pt x="247" y="1"/>
                  </a:lnTo>
                  <a:lnTo>
                    <a:pt x="251" y="2"/>
                  </a:lnTo>
                  <a:lnTo>
                    <a:pt x="256" y="3"/>
                  </a:lnTo>
                  <a:lnTo>
                    <a:pt x="261" y="4"/>
                  </a:lnTo>
                  <a:lnTo>
                    <a:pt x="266" y="5"/>
                  </a:lnTo>
                  <a:lnTo>
                    <a:pt x="271" y="6"/>
                  </a:lnTo>
                  <a:lnTo>
                    <a:pt x="277" y="8"/>
                  </a:lnTo>
                  <a:lnTo>
                    <a:pt x="283" y="10"/>
                  </a:lnTo>
                  <a:lnTo>
                    <a:pt x="291" y="12"/>
                  </a:lnTo>
                  <a:lnTo>
                    <a:pt x="295" y="14"/>
                  </a:lnTo>
                  <a:lnTo>
                    <a:pt x="299" y="15"/>
                  </a:lnTo>
                  <a:lnTo>
                    <a:pt x="302" y="17"/>
                  </a:lnTo>
                  <a:lnTo>
                    <a:pt x="306" y="18"/>
                  </a:lnTo>
                  <a:lnTo>
                    <a:pt x="309" y="20"/>
                  </a:lnTo>
                  <a:lnTo>
                    <a:pt x="313" y="22"/>
                  </a:lnTo>
                  <a:lnTo>
                    <a:pt x="316" y="24"/>
                  </a:lnTo>
                  <a:lnTo>
                    <a:pt x="319" y="25"/>
                  </a:lnTo>
                  <a:lnTo>
                    <a:pt x="323" y="27"/>
                  </a:lnTo>
                  <a:lnTo>
                    <a:pt x="326" y="29"/>
                  </a:lnTo>
                  <a:lnTo>
                    <a:pt x="329" y="31"/>
                  </a:lnTo>
                  <a:lnTo>
                    <a:pt x="332" y="33"/>
                  </a:lnTo>
                  <a:lnTo>
                    <a:pt x="335" y="35"/>
                  </a:lnTo>
                  <a:lnTo>
                    <a:pt x="337" y="37"/>
                  </a:lnTo>
                  <a:lnTo>
                    <a:pt x="339" y="39"/>
                  </a:lnTo>
                  <a:lnTo>
                    <a:pt x="342" y="41"/>
                  </a:lnTo>
                  <a:lnTo>
                    <a:pt x="344" y="43"/>
                  </a:lnTo>
                  <a:lnTo>
                    <a:pt x="346" y="45"/>
                  </a:lnTo>
                  <a:lnTo>
                    <a:pt x="348" y="47"/>
                  </a:lnTo>
                  <a:lnTo>
                    <a:pt x="350" y="49"/>
                  </a:lnTo>
                  <a:lnTo>
                    <a:pt x="351" y="51"/>
                  </a:lnTo>
                  <a:lnTo>
                    <a:pt x="353" y="54"/>
                  </a:lnTo>
                  <a:lnTo>
                    <a:pt x="354" y="56"/>
                  </a:lnTo>
                  <a:lnTo>
                    <a:pt x="355" y="58"/>
                  </a:lnTo>
                  <a:lnTo>
                    <a:pt x="356" y="60"/>
                  </a:lnTo>
                  <a:lnTo>
                    <a:pt x="356" y="62"/>
                  </a:lnTo>
                  <a:lnTo>
                    <a:pt x="357" y="65"/>
                  </a:lnTo>
                  <a:lnTo>
                    <a:pt x="357" y="67"/>
                  </a:lnTo>
                  <a:lnTo>
                    <a:pt x="357" y="69"/>
                  </a:lnTo>
                  <a:lnTo>
                    <a:pt x="357" y="72"/>
                  </a:lnTo>
                  <a:lnTo>
                    <a:pt x="355" y="78"/>
                  </a:lnTo>
                  <a:lnTo>
                    <a:pt x="354" y="80"/>
                  </a:lnTo>
                  <a:lnTo>
                    <a:pt x="353" y="83"/>
                  </a:lnTo>
                  <a:lnTo>
                    <a:pt x="351" y="86"/>
                  </a:lnTo>
                  <a:lnTo>
                    <a:pt x="349" y="88"/>
                  </a:lnTo>
                  <a:lnTo>
                    <a:pt x="347" y="91"/>
                  </a:lnTo>
                  <a:lnTo>
                    <a:pt x="344" y="93"/>
                  </a:lnTo>
                  <a:lnTo>
                    <a:pt x="341" y="95"/>
                  </a:lnTo>
                  <a:lnTo>
                    <a:pt x="338" y="97"/>
                  </a:lnTo>
                  <a:lnTo>
                    <a:pt x="335" y="99"/>
                  </a:lnTo>
                  <a:lnTo>
                    <a:pt x="332" y="101"/>
                  </a:lnTo>
                  <a:lnTo>
                    <a:pt x="328" y="103"/>
                  </a:lnTo>
                  <a:lnTo>
                    <a:pt x="325" y="105"/>
                  </a:lnTo>
                  <a:lnTo>
                    <a:pt x="321" y="106"/>
                  </a:lnTo>
                  <a:lnTo>
                    <a:pt x="317" y="108"/>
                  </a:lnTo>
                  <a:lnTo>
                    <a:pt x="313" y="109"/>
                  </a:lnTo>
                  <a:lnTo>
                    <a:pt x="308" y="110"/>
                  </a:lnTo>
                  <a:lnTo>
                    <a:pt x="303" y="112"/>
                  </a:lnTo>
                  <a:lnTo>
                    <a:pt x="299" y="113"/>
                  </a:lnTo>
                  <a:lnTo>
                    <a:pt x="294" y="114"/>
                  </a:lnTo>
                  <a:lnTo>
                    <a:pt x="289" y="115"/>
                  </a:lnTo>
                  <a:lnTo>
                    <a:pt x="284" y="116"/>
                  </a:lnTo>
                  <a:lnTo>
                    <a:pt x="279" y="117"/>
                  </a:lnTo>
                  <a:lnTo>
                    <a:pt x="273" y="117"/>
                  </a:lnTo>
                  <a:lnTo>
                    <a:pt x="268" y="118"/>
                  </a:lnTo>
                  <a:lnTo>
                    <a:pt x="263" y="119"/>
                  </a:lnTo>
                  <a:lnTo>
                    <a:pt x="257" y="119"/>
                  </a:lnTo>
                  <a:lnTo>
                    <a:pt x="251" y="120"/>
                  </a:lnTo>
                  <a:lnTo>
                    <a:pt x="245" y="120"/>
                  </a:lnTo>
                  <a:lnTo>
                    <a:pt x="240" y="120"/>
                  </a:lnTo>
                  <a:lnTo>
                    <a:pt x="234" y="121"/>
                  </a:lnTo>
                  <a:lnTo>
                    <a:pt x="223" y="121"/>
                  </a:lnTo>
                  <a:lnTo>
                    <a:pt x="218" y="120"/>
                  </a:lnTo>
                  <a:lnTo>
                    <a:pt x="213" y="120"/>
                  </a:lnTo>
                  <a:lnTo>
                    <a:pt x="207" y="120"/>
                  </a:lnTo>
                  <a:lnTo>
                    <a:pt x="203" y="119"/>
                  </a:lnTo>
                  <a:lnTo>
                    <a:pt x="198" y="118"/>
                  </a:lnTo>
                  <a:lnTo>
                    <a:pt x="193" y="117"/>
                  </a:lnTo>
                  <a:lnTo>
                    <a:pt x="189" y="116"/>
                  </a:lnTo>
                  <a:lnTo>
                    <a:pt x="185" y="115"/>
                  </a:lnTo>
                  <a:lnTo>
                    <a:pt x="181" y="114"/>
                  </a:lnTo>
                  <a:lnTo>
                    <a:pt x="177" y="113"/>
                  </a:lnTo>
                  <a:lnTo>
                    <a:pt x="173" y="111"/>
                  </a:lnTo>
                  <a:lnTo>
                    <a:pt x="169" y="110"/>
                  </a:lnTo>
                  <a:lnTo>
                    <a:pt x="165" y="108"/>
                  </a:lnTo>
                  <a:lnTo>
                    <a:pt x="161" y="107"/>
                  </a:lnTo>
                  <a:lnTo>
                    <a:pt x="157" y="105"/>
                  </a:lnTo>
                  <a:lnTo>
                    <a:pt x="154" y="104"/>
                  </a:lnTo>
                  <a:lnTo>
                    <a:pt x="151" y="102"/>
                  </a:lnTo>
                  <a:lnTo>
                    <a:pt x="147" y="100"/>
                  </a:lnTo>
                  <a:lnTo>
                    <a:pt x="144" y="98"/>
                  </a:lnTo>
                  <a:lnTo>
                    <a:pt x="141" y="97"/>
                  </a:lnTo>
                  <a:lnTo>
                    <a:pt x="137" y="95"/>
                  </a:lnTo>
                  <a:lnTo>
                    <a:pt x="135" y="94"/>
                  </a:lnTo>
                  <a:lnTo>
                    <a:pt x="131" y="92"/>
                  </a:lnTo>
                  <a:lnTo>
                    <a:pt x="128" y="91"/>
                  </a:lnTo>
                  <a:lnTo>
                    <a:pt x="125" y="90"/>
                  </a:lnTo>
                  <a:lnTo>
                    <a:pt x="123" y="88"/>
                  </a:lnTo>
                  <a:lnTo>
                    <a:pt x="119" y="87"/>
                  </a:lnTo>
                  <a:lnTo>
                    <a:pt x="117" y="86"/>
                  </a:lnTo>
                  <a:lnTo>
                    <a:pt x="114" y="85"/>
                  </a:lnTo>
                  <a:lnTo>
                    <a:pt x="111" y="84"/>
                  </a:lnTo>
                  <a:lnTo>
                    <a:pt x="105" y="84"/>
                  </a:lnTo>
                  <a:lnTo>
                    <a:pt x="102" y="84"/>
                  </a:lnTo>
                  <a:lnTo>
                    <a:pt x="98" y="85"/>
                  </a:lnTo>
                  <a:lnTo>
                    <a:pt x="95" y="85"/>
                  </a:lnTo>
                  <a:lnTo>
                    <a:pt x="91" y="86"/>
                  </a:lnTo>
                  <a:lnTo>
                    <a:pt x="87" y="86"/>
                  </a:lnTo>
                  <a:lnTo>
                    <a:pt x="83" y="87"/>
                  </a:lnTo>
                  <a:lnTo>
                    <a:pt x="78" y="88"/>
                  </a:lnTo>
                  <a:lnTo>
                    <a:pt x="74" y="88"/>
                  </a:lnTo>
                  <a:lnTo>
                    <a:pt x="69" y="89"/>
                  </a:lnTo>
                  <a:lnTo>
                    <a:pt x="65" y="90"/>
                  </a:lnTo>
                  <a:lnTo>
                    <a:pt x="61" y="90"/>
                  </a:lnTo>
                  <a:lnTo>
                    <a:pt x="56" y="91"/>
                  </a:lnTo>
                  <a:lnTo>
                    <a:pt x="51" y="91"/>
                  </a:lnTo>
                  <a:lnTo>
                    <a:pt x="47" y="92"/>
                  </a:lnTo>
                  <a:lnTo>
                    <a:pt x="43" y="92"/>
                  </a:lnTo>
                  <a:lnTo>
                    <a:pt x="38" y="93"/>
                  </a:lnTo>
                  <a:lnTo>
                    <a:pt x="34" y="93"/>
                  </a:lnTo>
                  <a:lnTo>
                    <a:pt x="30" y="93"/>
                  </a:lnTo>
                  <a:lnTo>
                    <a:pt x="26" y="93"/>
                  </a:lnTo>
                  <a:lnTo>
                    <a:pt x="23" y="93"/>
                  </a:lnTo>
                  <a:lnTo>
                    <a:pt x="19" y="93"/>
                  </a:lnTo>
                  <a:lnTo>
                    <a:pt x="16" y="93"/>
                  </a:lnTo>
                  <a:lnTo>
                    <a:pt x="13" y="92"/>
                  </a:lnTo>
                  <a:lnTo>
                    <a:pt x="10" y="92"/>
                  </a:lnTo>
                  <a:lnTo>
                    <a:pt x="7" y="91"/>
                  </a:lnTo>
                  <a:lnTo>
                    <a:pt x="5" y="90"/>
                  </a:lnTo>
                  <a:lnTo>
                    <a:pt x="3" y="89"/>
                  </a:lnTo>
                  <a:lnTo>
                    <a:pt x="2" y="87"/>
                  </a:lnTo>
                  <a:lnTo>
                    <a:pt x="1" y="86"/>
                  </a:lnTo>
                  <a:lnTo>
                    <a:pt x="1" y="84"/>
                  </a:lnTo>
                </a:path>
              </a:pathLst>
            </a:custGeom>
            <a:solidFill>
              <a:srgbClr val="FFFFFF"/>
            </a:solidFill>
            <a:ln w="12600">
              <a:solidFill>
                <a:srgbClr val="00FF00"/>
              </a:solidFill>
              <a:round/>
              <a:headEnd/>
              <a:tailEnd/>
            </a:ln>
            <a:effectLst/>
          </p:spPr>
          <p:txBody>
            <a:bodyPr wrap="none" anchor="ctr"/>
            <a:lstStyle/>
            <a:p>
              <a:endParaRPr lang="es-MX"/>
            </a:p>
          </p:txBody>
        </p:sp>
        <p:sp>
          <p:nvSpPr>
            <p:cNvPr id="22" name="Rectangle 21"/>
            <p:cNvSpPr>
              <a:spLocks noChangeArrowheads="1"/>
            </p:cNvSpPr>
            <p:nvPr/>
          </p:nvSpPr>
          <p:spPr bwMode="auto">
            <a:xfrm>
              <a:off x="2651" y="1166"/>
              <a:ext cx="1087" cy="318"/>
            </a:xfrm>
            <a:prstGeom prst="rect">
              <a:avLst/>
            </a:prstGeom>
            <a:noFill/>
            <a:ln w="9525">
              <a:noFill/>
              <a:round/>
              <a:headEnd/>
              <a:tailEnd/>
            </a:ln>
            <a:effectLst/>
          </p:spPr>
          <p:txBody>
            <a:bodyPr lIns="92160" tIns="46080" rIns="92160" bIns="46080" anchor="ctr">
              <a:spAutoFit/>
            </a:bodyPr>
            <a:lstStyle/>
            <a:p>
              <a:pPr eaLnBrk="0" hangingPunct="0">
                <a:lnSpc>
                  <a:spcPct val="85000"/>
                </a:lnSpc>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dirty="0">
                  <a:solidFill>
                    <a:srgbClr val="000000"/>
                  </a:solidFill>
                  <a:latin typeface="Souvenir" charset="0"/>
                  <a:ea typeface="AR PL UMing HK" charset="0"/>
                  <a:cs typeface="AR PL UMing HK" charset="0"/>
                </a:rPr>
                <a:t>Parte del sistema</a:t>
              </a:r>
            </a:p>
          </p:txBody>
        </p:sp>
        <p:sp>
          <p:nvSpPr>
            <p:cNvPr id="23" name="Line 22"/>
            <p:cNvSpPr>
              <a:spLocks noChangeShapeType="1"/>
            </p:cNvSpPr>
            <p:nvPr/>
          </p:nvSpPr>
          <p:spPr bwMode="auto">
            <a:xfrm flipH="1">
              <a:off x="2998" y="1474"/>
              <a:ext cx="63" cy="657"/>
            </a:xfrm>
            <a:prstGeom prst="line">
              <a:avLst/>
            </a:prstGeom>
            <a:noFill/>
            <a:ln w="12600">
              <a:solidFill>
                <a:srgbClr val="000000"/>
              </a:solidFill>
              <a:miter lim="800000"/>
              <a:headEnd/>
              <a:tailEnd type="triangle" w="med" len="med"/>
            </a:ln>
            <a:effectLst/>
          </p:spPr>
          <p:txBody>
            <a:bodyPr/>
            <a:lstStyle/>
            <a:p>
              <a:endParaRPr lang="es-MX"/>
            </a:p>
          </p:txBody>
        </p:sp>
        <p:sp>
          <p:nvSpPr>
            <p:cNvPr id="24" name="Line 23"/>
            <p:cNvSpPr>
              <a:spLocks noChangeShapeType="1"/>
            </p:cNvSpPr>
            <p:nvPr/>
          </p:nvSpPr>
          <p:spPr bwMode="auto">
            <a:xfrm flipH="1">
              <a:off x="3573" y="1787"/>
              <a:ext cx="417" cy="404"/>
            </a:xfrm>
            <a:prstGeom prst="line">
              <a:avLst/>
            </a:prstGeom>
            <a:noFill/>
            <a:ln w="12600">
              <a:solidFill>
                <a:srgbClr val="FF6600"/>
              </a:solidFill>
              <a:miter lim="800000"/>
              <a:headEnd type="triangle" w="med" len="med"/>
              <a:tailEnd type="triangle" w="med" len="med"/>
            </a:ln>
            <a:effectLst/>
          </p:spPr>
          <p:txBody>
            <a:bodyPr/>
            <a:lstStyle/>
            <a:p>
              <a:endParaRPr lang="es-MX"/>
            </a:p>
          </p:txBody>
        </p:sp>
        <p:sp>
          <p:nvSpPr>
            <p:cNvPr id="25" name="Freeform 24"/>
            <p:cNvSpPr>
              <a:spLocks/>
            </p:cNvSpPr>
            <p:nvPr/>
          </p:nvSpPr>
          <p:spPr bwMode="auto">
            <a:xfrm>
              <a:off x="3118" y="1749"/>
              <a:ext cx="713" cy="407"/>
            </a:xfrm>
            <a:custGeom>
              <a:avLst/>
              <a:gdLst/>
              <a:ahLst/>
              <a:cxnLst>
                <a:cxn ang="0">
                  <a:pos x="713" y="0"/>
                </a:cxn>
                <a:cxn ang="0">
                  <a:pos x="710" y="2"/>
                </a:cxn>
                <a:cxn ang="0">
                  <a:pos x="708" y="5"/>
                </a:cxn>
                <a:cxn ang="0">
                  <a:pos x="704" y="9"/>
                </a:cxn>
                <a:cxn ang="0">
                  <a:pos x="699" y="14"/>
                </a:cxn>
                <a:cxn ang="0">
                  <a:pos x="693" y="19"/>
                </a:cxn>
                <a:cxn ang="0">
                  <a:pos x="686" y="26"/>
                </a:cxn>
                <a:cxn ang="0">
                  <a:pos x="678" y="33"/>
                </a:cxn>
                <a:cxn ang="0">
                  <a:pos x="670" y="41"/>
                </a:cxn>
                <a:cxn ang="0">
                  <a:pos x="660" y="50"/>
                </a:cxn>
                <a:cxn ang="0">
                  <a:pos x="650" y="60"/>
                </a:cxn>
                <a:cxn ang="0">
                  <a:pos x="639" y="70"/>
                </a:cxn>
                <a:cxn ang="0">
                  <a:pos x="626" y="81"/>
                </a:cxn>
                <a:cxn ang="0">
                  <a:pos x="614" y="92"/>
                </a:cxn>
                <a:cxn ang="0">
                  <a:pos x="600" y="103"/>
                </a:cxn>
                <a:cxn ang="0">
                  <a:pos x="586" y="115"/>
                </a:cxn>
                <a:cxn ang="0">
                  <a:pos x="571" y="128"/>
                </a:cxn>
                <a:cxn ang="0">
                  <a:pos x="555" y="141"/>
                </a:cxn>
                <a:cxn ang="0">
                  <a:pos x="539" y="153"/>
                </a:cxn>
                <a:cxn ang="0">
                  <a:pos x="522" y="167"/>
                </a:cxn>
                <a:cxn ang="0">
                  <a:pos x="505" y="180"/>
                </a:cxn>
                <a:cxn ang="0">
                  <a:pos x="487" y="193"/>
                </a:cxn>
                <a:cxn ang="0">
                  <a:pos x="468" y="207"/>
                </a:cxn>
                <a:cxn ang="0">
                  <a:pos x="449" y="220"/>
                </a:cxn>
                <a:cxn ang="0">
                  <a:pos x="430" y="233"/>
                </a:cxn>
                <a:cxn ang="0">
                  <a:pos x="410" y="247"/>
                </a:cxn>
                <a:cxn ang="0">
                  <a:pos x="390" y="259"/>
                </a:cxn>
                <a:cxn ang="0">
                  <a:pos x="369" y="272"/>
                </a:cxn>
                <a:cxn ang="0">
                  <a:pos x="348" y="285"/>
                </a:cxn>
                <a:cxn ang="0">
                  <a:pos x="326" y="297"/>
                </a:cxn>
                <a:cxn ang="0">
                  <a:pos x="304" y="309"/>
                </a:cxn>
                <a:cxn ang="0">
                  <a:pos x="283" y="321"/>
                </a:cxn>
                <a:cxn ang="0">
                  <a:pos x="258" y="332"/>
                </a:cxn>
                <a:cxn ang="0">
                  <a:pos x="246" y="338"/>
                </a:cxn>
                <a:cxn ang="0">
                  <a:pos x="233" y="343"/>
                </a:cxn>
                <a:cxn ang="0">
                  <a:pos x="221" y="348"/>
                </a:cxn>
                <a:cxn ang="0">
                  <a:pos x="208" y="353"/>
                </a:cxn>
                <a:cxn ang="0">
                  <a:pos x="196" y="357"/>
                </a:cxn>
                <a:cxn ang="0">
                  <a:pos x="184" y="361"/>
                </a:cxn>
                <a:cxn ang="0">
                  <a:pos x="171" y="365"/>
                </a:cxn>
                <a:cxn ang="0">
                  <a:pos x="159" y="369"/>
                </a:cxn>
                <a:cxn ang="0">
                  <a:pos x="148" y="373"/>
                </a:cxn>
                <a:cxn ang="0">
                  <a:pos x="136" y="377"/>
                </a:cxn>
                <a:cxn ang="0">
                  <a:pos x="125" y="380"/>
                </a:cxn>
                <a:cxn ang="0">
                  <a:pos x="114" y="383"/>
                </a:cxn>
                <a:cxn ang="0">
                  <a:pos x="103" y="385"/>
                </a:cxn>
                <a:cxn ang="0">
                  <a:pos x="92" y="388"/>
                </a:cxn>
                <a:cxn ang="0">
                  <a:pos x="82" y="390"/>
                </a:cxn>
                <a:cxn ang="0">
                  <a:pos x="73" y="393"/>
                </a:cxn>
                <a:cxn ang="0">
                  <a:pos x="64" y="395"/>
                </a:cxn>
                <a:cxn ang="0">
                  <a:pos x="55" y="397"/>
                </a:cxn>
                <a:cxn ang="0">
                  <a:pos x="47" y="398"/>
                </a:cxn>
                <a:cxn ang="0">
                  <a:pos x="39" y="400"/>
                </a:cxn>
                <a:cxn ang="0">
                  <a:pos x="32" y="401"/>
                </a:cxn>
                <a:cxn ang="0">
                  <a:pos x="26" y="402"/>
                </a:cxn>
                <a:cxn ang="0">
                  <a:pos x="20" y="403"/>
                </a:cxn>
                <a:cxn ang="0">
                  <a:pos x="15" y="404"/>
                </a:cxn>
                <a:cxn ang="0">
                  <a:pos x="10" y="405"/>
                </a:cxn>
                <a:cxn ang="0">
                  <a:pos x="7" y="405"/>
                </a:cxn>
                <a:cxn ang="0">
                  <a:pos x="4" y="406"/>
                </a:cxn>
                <a:cxn ang="0">
                  <a:pos x="2" y="406"/>
                </a:cxn>
                <a:cxn ang="0">
                  <a:pos x="0" y="406"/>
                </a:cxn>
                <a:cxn ang="0">
                  <a:pos x="0" y="407"/>
                </a:cxn>
              </a:cxnLst>
              <a:rect l="0" t="0" r="r" b="b"/>
              <a:pathLst>
                <a:path w="714" h="408">
                  <a:moveTo>
                    <a:pt x="713" y="0"/>
                  </a:moveTo>
                  <a:lnTo>
                    <a:pt x="710" y="2"/>
                  </a:lnTo>
                  <a:lnTo>
                    <a:pt x="708" y="5"/>
                  </a:lnTo>
                  <a:lnTo>
                    <a:pt x="704" y="9"/>
                  </a:lnTo>
                  <a:lnTo>
                    <a:pt x="699" y="14"/>
                  </a:lnTo>
                  <a:lnTo>
                    <a:pt x="693" y="19"/>
                  </a:lnTo>
                  <a:lnTo>
                    <a:pt x="686" y="26"/>
                  </a:lnTo>
                  <a:lnTo>
                    <a:pt x="678" y="33"/>
                  </a:lnTo>
                  <a:lnTo>
                    <a:pt x="670" y="41"/>
                  </a:lnTo>
                  <a:lnTo>
                    <a:pt x="660" y="50"/>
                  </a:lnTo>
                  <a:lnTo>
                    <a:pt x="650" y="60"/>
                  </a:lnTo>
                  <a:lnTo>
                    <a:pt x="639" y="70"/>
                  </a:lnTo>
                  <a:lnTo>
                    <a:pt x="626" y="81"/>
                  </a:lnTo>
                  <a:lnTo>
                    <a:pt x="614" y="92"/>
                  </a:lnTo>
                  <a:lnTo>
                    <a:pt x="600" y="103"/>
                  </a:lnTo>
                  <a:lnTo>
                    <a:pt x="586" y="115"/>
                  </a:lnTo>
                  <a:lnTo>
                    <a:pt x="571" y="128"/>
                  </a:lnTo>
                  <a:lnTo>
                    <a:pt x="555" y="141"/>
                  </a:lnTo>
                  <a:lnTo>
                    <a:pt x="539" y="153"/>
                  </a:lnTo>
                  <a:lnTo>
                    <a:pt x="522" y="167"/>
                  </a:lnTo>
                  <a:lnTo>
                    <a:pt x="505" y="180"/>
                  </a:lnTo>
                  <a:lnTo>
                    <a:pt x="487" y="193"/>
                  </a:lnTo>
                  <a:lnTo>
                    <a:pt x="468" y="207"/>
                  </a:lnTo>
                  <a:lnTo>
                    <a:pt x="449" y="220"/>
                  </a:lnTo>
                  <a:lnTo>
                    <a:pt x="430" y="233"/>
                  </a:lnTo>
                  <a:lnTo>
                    <a:pt x="410" y="247"/>
                  </a:lnTo>
                  <a:lnTo>
                    <a:pt x="390" y="259"/>
                  </a:lnTo>
                  <a:lnTo>
                    <a:pt x="369" y="272"/>
                  </a:lnTo>
                  <a:lnTo>
                    <a:pt x="348" y="285"/>
                  </a:lnTo>
                  <a:lnTo>
                    <a:pt x="326" y="297"/>
                  </a:lnTo>
                  <a:lnTo>
                    <a:pt x="304" y="309"/>
                  </a:lnTo>
                  <a:lnTo>
                    <a:pt x="283" y="321"/>
                  </a:lnTo>
                  <a:lnTo>
                    <a:pt x="258" y="332"/>
                  </a:lnTo>
                  <a:lnTo>
                    <a:pt x="246" y="338"/>
                  </a:lnTo>
                  <a:lnTo>
                    <a:pt x="233" y="343"/>
                  </a:lnTo>
                  <a:lnTo>
                    <a:pt x="221" y="348"/>
                  </a:lnTo>
                  <a:lnTo>
                    <a:pt x="208" y="353"/>
                  </a:lnTo>
                  <a:lnTo>
                    <a:pt x="196" y="357"/>
                  </a:lnTo>
                  <a:lnTo>
                    <a:pt x="184" y="361"/>
                  </a:lnTo>
                  <a:lnTo>
                    <a:pt x="171" y="365"/>
                  </a:lnTo>
                  <a:lnTo>
                    <a:pt x="159" y="369"/>
                  </a:lnTo>
                  <a:lnTo>
                    <a:pt x="148" y="373"/>
                  </a:lnTo>
                  <a:lnTo>
                    <a:pt x="136" y="377"/>
                  </a:lnTo>
                  <a:lnTo>
                    <a:pt x="125" y="380"/>
                  </a:lnTo>
                  <a:lnTo>
                    <a:pt x="114" y="383"/>
                  </a:lnTo>
                  <a:lnTo>
                    <a:pt x="103" y="385"/>
                  </a:lnTo>
                  <a:lnTo>
                    <a:pt x="92" y="388"/>
                  </a:lnTo>
                  <a:lnTo>
                    <a:pt x="82" y="390"/>
                  </a:lnTo>
                  <a:lnTo>
                    <a:pt x="73" y="393"/>
                  </a:lnTo>
                  <a:lnTo>
                    <a:pt x="64" y="395"/>
                  </a:lnTo>
                  <a:lnTo>
                    <a:pt x="55" y="397"/>
                  </a:lnTo>
                  <a:lnTo>
                    <a:pt x="47" y="398"/>
                  </a:lnTo>
                  <a:lnTo>
                    <a:pt x="39" y="400"/>
                  </a:lnTo>
                  <a:lnTo>
                    <a:pt x="32" y="401"/>
                  </a:lnTo>
                  <a:lnTo>
                    <a:pt x="26" y="402"/>
                  </a:lnTo>
                  <a:lnTo>
                    <a:pt x="20" y="403"/>
                  </a:lnTo>
                  <a:lnTo>
                    <a:pt x="15" y="404"/>
                  </a:lnTo>
                  <a:lnTo>
                    <a:pt x="10" y="405"/>
                  </a:lnTo>
                  <a:lnTo>
                    <a:pt x="7" y="405"/>
                  </a:lnTo>
                  <a:lnTo>
                    <a:pt x="4" y="406"/>
                  </a:lnTo>
                  <a:lnTo>
                    <a:pt x="2" y="406"/>
                  </a:lnTo>
                  <a:lnTo>
                    <a:pt x="0" y="406"/>
                  </a:lnTo>
                  <a:lnTo>
                    <a:pt x="0" y="407"/>
                  </a:lnTo>
                </a:path>
              </a:pathLst>
            </a:custGeom>
            <a:noFill/>
            <a:ln w="12600">
              <a:solidFill>
                <a:srgbClr val="FF6600"/>
              </a:solidFill>
              <a:round/>
              <a:headEnd type="triangle" w="med" len="med"/>
              <a:tailEnd type="triangle" w="med" len="med"/>
            </a:ln>
            <a:effectLst/>
          </p:spPr>
          <p:txBody>
            <a:bodyPr wrap="none" anchor="ctr"/>
            <a:lstStyle/>
            <a:p>
              <a:endParaRPr lang="es-MX"/>
            </a:p>
          </p:txBody>
        </p:sp>
        <p:sp>
          <p:nvSpPr>
            <p:cNvPr id="26" name="Freeform 25"/>
            <p:cNvSpPr>
              <a:spLocks/>
            </p:cNvSpPr>
            <p:nvPr/>
          </p:nvSpPr>
          <p:spPr bwMode="auto">
            <a:xfrm>
              <a:off x="2626" y="1823"/>
              <a:ext cx="271" cy="308"/>
            </a:xfrm>
            <a:custGeom>
              <a:avLst/>
              <a:gdLst/>
              <a:ahLst/>
              <a:cxnLst>
                <a:cxn ang="0">
                  <a:pos x="271" y="308"/>
                </a:cxn>
                <a:cxn ang="0">
                  <a:pos x="270" y="307"/>
                </a:cxn>
                <a:cxn ang="0">
                  <a:pos x="270" y="305"/>
                </a:cxn>
                <a:cxn ang="0">
                  <a:pos x="269" y="302"/>
                </a:cxn>
                <a:cxn ang="0">
                  <a:pos x="268" y="299"/>
                </a:cxn>
                <a:cxn ang="0">
                  <a:pos x="268" y="295"/>
                </a:cxn>
                <a:cxn ang="0">
                  <a:pos x="266" y="290"/>
                </a:cxn>
                <a:cxn ang="0">
                  <a:pos x="265" y="285"/>
                </a:cxn>
                <a:cxn ang="0">
                  <a:pos x="263" y="280"/>
                </a:cxn>
                <a:cxn ang="0">
                  <a:pos x="262" y="274"/>
                </a:cxn>
                <a:cxn ang="0">
                  <a:pos x="260" y="267"/>
                </a:cxn>
                <a:cxn ang="0">
                  <a:pos x="257" y="260"/>
                </a:cxn>
                <a:cxn ang="0">
                  <a:pos x="255" y="253"/>
                </a:cxn>
                <a:cxn ang="0">
                  <a:pos x="252" y="245"/>
                </a:cxn>
                <a:cxn ang="0">
                  <a:pos x="249" y="237"/>
                </a:cxn>
                <a:cxn ang="0">
                  <a:pos x="246" y="229"/>
                </a:cxn>
                <a:cxn ang="0">
                  <a:pos x="243" y="220"/>
                </a:cxn>
                <a:cxn ang="0">
                  <a:pos x="239" y="212"/>
                </a:cxn>
                <a:cxn ang="0">
                  <a:pos x="235" y="203"/>
                </a:cxn>
                <a:cxn ang="0">
                  <a:pos x="231" y="194"/>
                </a:cxn>
                <a:cxn ang="0">
                  <a:pos x="227" y="185"/>
                </a:cxn>
                <a:cxn ang="0">
                  <a:pos x="222" y="175"/>
                </a:cxn>
                <a:cxn ang="0">
                  <a:pos x="217" y="166"/>
                </a:cxn>
                <a:cxn ang="0">
                  <a:pos x="212" y="157"/>
                </a:cxn>
                <a:cxn ang="0">
                  <a:pos x="206" y="147"/>
                </a:cxn>
                <a:cxn ang="0">
                  <a:pos x="201" y="138"/>
                </a:cxn>
                <a:cxn ang="0">
                  <a:pos x="195" y="129"/>
                </a:cxn>
                <a:cxn ang="0">
                  <a:pos x="188" y="120"/>
                </a:cxn>
                <a:cxn ang="0">
                  <a:pos x="182" y="111"/>
                </a:cxn>
                <a:cxn ang="0">
                  <a:pos x="175" y="103"/>
                </a:cxn>
                <a:cxn ang="0">
                  <a:pos x="168" y="94"/>
                </a:cxn>
                <a:cxn ang="0">
                  <a:pos x="160" y="86"/>
                </a:cxn>
                <a:cxn ang="0">
                  <a:pos x="149" y="75"/>
                </a:cxn>
                <a:cxn ang="0">
                  <a:pos x="143" y="70"/>
                </a:cxn>
                <a:cxn ang="0">
                  <a:pos x="138" y="65"/>
                </a:cxn>
                <a:cxn ang="0">
                  <a:pos x="132" y="61"/>
                </a:cxn>
                <a:cxn ang="0">
                  <a:pos x="126" y="57"/>
                </a:cxn>
                <a:cxn ang="0">
                  <a:pos x="121" y="53"/>
                </a:cxn>
                <a:cxn ang="0">
                  <a:pos x="115" y="49"/>
                </a:cxn>
                <a:cxn ang="0">
                  <a:pos x="110" y="46"/>
                </a:cxn>
                <a:cxn ang="0">
                  <a:pos x="104" y="43"/>
                </a:cxn>
                <a:cxn ang="0">
                  <a:pos x="99" y="40"/>
                </a:cxn>
                <a:cxn ang="0">
                  <a:pos x="94" y="37"/>
                </a:cxn>
                <a:cxn ang="0">
                  <a:pos x="88" y="35"/>
                </a:cxn>
                <a:cxn ang="0">
                  <a:pos x="83" y="32"/>
                </a:cxn>
                <a:cxn ang="0">
                  <a:pos x="78" y="30"/>
                </a:cxn>
                <a:cxn ang="0">
                  <a:pos x="72" y="28"/>
                </a:cxn>
                <a:cxn ang="0">
                  <a:pos x="68" y="26"/>
                </a:cxn>
                <a:cxn ang="0">
                  <a:pos x="62" y="24"/>
                </a:cxn>
                <a:cxn ang="0">
                  <a:pos x="57" y="22"/>
                </a:cxn>
                <a:cxn ang="0">
                  <a:pos x="52" y="20"/>
                </a:cxn>
                <a:cxn ang="0">
                  <a:pos x="48" y="19"/>
                </a:cxn>
                <a:cxn ang="0">
                  <a:pos x="43" y="17"/>
                </a:cxn>
                <a:cxn ang="0">
                  <a:pos x="38" y="15"/>
                </a:cxn>
                <a:cxn ang="0">
                  <a:pos x="34" y="14"/>
                </a:cxn>
                <a:cxn ang="0">
                  <a:pos x="29" y="12"/>
                </a:cxn>
                <a:cxn ang="0">
                  <a:pos x="25" y="11"/>
                </a:cxn>
                <a:cxn ang="0">
                  <a:pos x="20" y="9"/>
                </a:cxn>
                <a:cxn ang="0">
                  <a:pos x="16" y="7"/>
                </a:cxn>
                <a:cxn ang="0">
                  <a:pos x="12" y="6"/>
                </a:cxn>
                <a:cxn ang="0">
                  <a:pos x="8" y="4"/>
                </a:cxn>
                <a:cxn ang="0">
                  <a:pos x="4" y="2"/>
                </a:cxn>
                <a:cxn ang="0">
                  <a:pos x="0" y="0"/>
                </a:cxn>
              </a:cxnLst>
              <a:rect l="0" t="0" r="r" b="b"/>
              <a:pathLst>
                <a:path w="272" h="309">
                  <a:moveTo>
                    <a:pt x="271" y="308"/>
                  </a:moveTo>
                  <a:lnTo>
                    <a:pt x="270" y="307"/>
                  </a:lnTo>
                  <a:lnTo>
                    <a:pt x="270" y="305"/>
                  </a:lnTo>
                  <a:lnTo>
                    <a:pt x="269" y="302"/>
                  </a:lnTo>
                  <a:lnTo>
                    <a:pt x="268" y="299"/>
                  </a:lnTo>
                  <a:lnTo>
                    <a:pt x="268" y="295"/>
                  </a:lnTo>
                  <a:lnTo>
                    <a:pt x="266" y="290"/>
                  </a:lnTo>
                  <a:lnTo>
                    <a:pt x="265" y="285"/>
                  </a:lnTo>
                  <a:lnTo>
                    <a:pt x="263" y="280"/>
                  </a:lnTo>
                  <a:lnTo>
                    <a:pt x="262" y="274"/>
                  </a:lnTo>
                  <a:lnTo>
                    <a:pt x="260" y="267"/>
                  </a:lnTo>
                  <a:lnTo>
                    <a:pt x="257" y="260"/>
                  </a:lnTo>
                  <a:lnTo>
                    <a:pt x="255" y="253"/>
                  </a:lnTo>
                  <a:lnTo>
                    <a:pt x="252" y="245"/>
                  </a:lnTo>
                  <a:lnTo>
                    <a:pt x="249" y="237"/>
                  </a:lnTo>
                  <a:lnTo>
                    <a:pt x="246" y="229"/>
                  </a:lnTo>
                  <a:lnTo>
                    <a:pt x="243" y="220"/>
                  </a:lnTo>
                  <a:lnTo>
                    <a:pt x="239" y="212"/>
                  </a:lnTo>
                  <a:lnTo>
                    <a:pt x="235" y="203"/>
                  </a:lnTo>
                  <a:lnTo>
                    <a:pt x="231" y="194"/>
                  </a:lnTo>
                  <a:lnTo>
                    <a:pt x="227" y="185"/>
                  </a:lnTo>
                  <a:lnTo>
                    <a:pt x="222" y="175"/>
                  </a:lnTo>
                  <a:lnTo>
                    <a:pt x="217" y="166"/>
                  </a:lnTo>
                  <a:lnTo>
                    <a:pt x="212" y="157"/>
                  </a:lnTo>
                  <a:lnTo>
                    <a:pt x="206" y="147"/>
                  </a:lnTo>
                  <a:lnTo>
                    <a:pt x="201" y="138"/>
                  </a:lnTo>
                  <a:lnTo>
                    <a:pt x="195" y="129"/>
                  </a:lnTo>
                  <a:lnTo>
                    <a:pt x="188" y="120"/>
                  </a:lnTo>
                  <a:lnTo>
                    <a:pt x="182" y="111"/>
                  </a:lnTo>
                  <a:lnTo>
                    <a:pt x="175" y="103"/>
                  </a:lnTo>
                  <a:lnTo>
                    <a:pt x="168" y="94"/>
                  </a:lnTo>
                  <a:lnTo>
                    <a:pt x="160" y="86"/>
                  </a:lnTo>
                  <a:lnTo>
                    <a:pt x="149" y="75"/>
                  </a:lnTo>
                  <a:lnTo>
                    <a:pt x="143" y="70"/>
                  </a:lnTo>
                  <a:lnTo>
                    <a:pt x="138" y="65"/>
                  </a:lnTo>
                  <a:lnTo>
                    <a:pt x="132" y="61"/>
                  </a:lnTo>
                  <a:lnTo>
                    <a:pt x="126" y="57"/>
                  </a:lnTo>
                  <a:lnTo>
                    <a:pt x="121" y="53"/>
                  </a:lnTo>
                  <a:lnTo>
                    <a:pt x="115" y="49"/>
                  </a:lnTo>
                  <a:lnTo>
                    <a:pt x="110" y="46"/>
                  </a:lnTo>
                  <a:lnTo>
                    <a:pt x="104" y="43"/>
                  </a:lnTo>
                  <a:lnTo>
                    <a:pt x="99" y="40"/>
                  </a:lnTo>
                  <a:lnTo>
                    <a:pt x="94" y="37"/>
                  </a:lnTo>
                  <a:lnTo>
                    <a:pt x="88" y="35"/>
                  </a:lnTo>
                  <a:lnTo>
                    <a:pt x="83" y="32"/>
                  </a:lnTo>
                  <a:lnTo>
                    <a:pt x="78" y="30"/>
                  </a:lnTo>
                  <a:lnTo>
                    <a:pt x="72" y="28"/>
                  </a:lnTo>
                  <a:lnTo>
                    <a:pt x="68" y="26"/>
                  </a:lnTo>
                  <a:lnTo>
                    <a:pt x="62" y="24"/>
                  </a:lnTo>
                  <a:lnTo>
                    <a:pt x="57" y="22"/>
                  </a:lnTo>
                  <a:lnTo>
                    <a:pt x="52" y="20"/>
                  </a:lnTo>
                  <a:lnTo>
                    <a:pt x="48" y="19"/>
                  </a:lnTo>
                  <a:lnTo>
                    <a:pt x="43" y="17"/>
                  </a:lnTo>
                  <a:lnTo>
                    <a:pt x="38" y="15"/>
                  </a:lnTo>
                  <a:lnTo>
                    <a:pt x="34" y="14"/>
                  </a:lnTo>
                  <a:lnTo>
                    <a:pt x="29" y="12"/>
                  </a:lnTo>
                  <a:lnTo>
                    <a:pt x="25" y="11"/>
                  </a:lnTo>
                  <a:lnTo>
                    <a:pt x="20" y="9"/>
                  </a:lnTo>
                  <a:lnTo>
                    <a:pt x="16" y="7"/>
                  </a:lnTo>
                  <a:lnTo>
                    <a:pt x="12" y="6"/>
                  </a:lnTo>
                  <a:lnTo>
                    <a:pt x="8" y="4"/>
                  </a:lnTo>
                  <a:lnTo>
                    <a:pt x="4" y="2"/>
                  </a:lnTo>
                  <a:lnTo>
                    <a:pt x="0" y="0"/>
                  </a:lnTo>
                </a:path>
              </a:pathLst>
            </a:custGeom>
            <a:noFill/>
            <a:ln w="12600">
              <a:solidFill>
                <a:srgbClr val="FF6600"/>
              </a:solidFill>
              <a:round/>
              <a:headEnd/>
              <a:tailEnd type="triangle" w="med" len="med"/>
            </a:ln>
            <a:effectLst/>
          </p:spPr>
          <p:txBody>
            <a:bodyPr wrap="none" anchor="ctr"/>
            <a:lstStyle/>
            <a:p>
              <a:endParaRPr lang="es-MX"/>
            </a:p>
          </p:txBody>
        </p:sp>
        <p:sp>
          <p:nvSpPr>
            <p:cNvPr id="27" name="Freeform 26"/>
            <p:cNvSpPr>
              <a:spLocks/>
            </p:cNvSpPr>
            <p:nvPr/>
          </p:nvSpPr>
          <p:spPr bwMode="auto">
            <a:xfrm>
              <a:off x="2789" y="2279"/>
              <a:ext cx="169" cy="221"/>
            </a:xfrm>
            <a:custGeom>
              <a:avLst/>
              <a:gdLst/>
              <a:ahLst/>
              <a:cxnLst>
                <a:cxn ang="0">
                  <a:pos x="169" y="0"/>
                </a:cxn>
                <a:cxn ang="0">
                  <a:pos x="168" y="0"/>
                </a:cxn>
                <a:cxn ang="0">
                  <a:pos x="166" y="0"/>
                </a:cxn>
                <a:cxn ang="0">
                  <a:pos x="164" y="1"/>
                </a:cxn>
                <a:cxn ang="0">
                  <a:pos x="161" y="1"/>
                </a:cxn>
                <a:cxn ang="0">
                  <a:pos x="157" y="2"/>
                </a:cxn>
                <a:cxn ang="0">
                  <a:pos x="153" y="3"/>
                </a:cxn>
                <a:cxn ang="0">
                  <a:pos x="149" y="4"/>
                </a:cxn>
                <a:cxn ang="0">
                  <a:pos x="144" y="5"/>
                </a:cxn>
                <a:cxn ang="0">
                  <a:pos x="139" y="6"/>
                </a:cxn>
                <a:cxn ang="0">
                  <a:pos x="134" y="7"/>
                </a:cxn>
                <a:cxn ang="0">
                  <a:pos x="128" y="9"/>
                </a:cxn>
                <a:cxn ang="0">
                  <a:pos x="122" y="11"/>
                </a:cxn>
                <a:cxn ang="0">
                  <a:pos x="116" y="13"/>
                </a:cxn>
                <a:cxn ang="0">
                  <a:pos x="109" y="15"/>
                </a:cxn>
                <a:cxn ang="0">
                  <a:pos x="103" y="17"/>
                </a:cxn>
                <a:cxn ang="0">
                  <a:pos x="96" y="20"/>
                </a:cxn>
                <a:cxn ang="0">
                  <a:pos x="89" y="23"/>
                </a:cxn>
                <a:cxn ang="0">
                  <a:pos x="82" y="26"/>
                </a:cxn>
                <a:cxn ang="0">
                  <a:pos x="75" y="29"/>
                </a:cxn>
                <a:cxn ang="0">
                  <a:pos x="69" y="32"/>
                </a:cxn>
                <a:cxn ang="0">
                  <a:pos x="62" y="36"/>
                </a:cxn>
                <a:cxn ang="0">
                  <a:pos x="55" y="40"/>
                </a:cxn>
                <a:cxn ang="0">
                  <a:pos x="49" y="44"/>
                </a:cxn>
                <a:cxn ang="0">
                  <a:pos x="43" y="48"/>
                </a:cxn>
                <a:cxn ang="0">
                  <a:pos x="37" y="53"/>
                </a:cxn>
                <a:cxn ang="0">
                  <a:pos x="31" y="58"/>
                </a:cxn>
                <a:cxn ang="0">
                  <a:pos x="26" y="63"/>
                </a:cxn>
                <a:cxn ang="0">
                  <a:pos x="21" y="68"/>
                </a:cxn>
                <a:cxn ang="0">
                  <a:pos x="17" y="74"/>
                </a:cxn>
                <a:cxn ang="0">
                  <a:pos x="13" y="79"/>
                </a:cxn>
                <a:cxn ang="0">
                  <a:pos x="9" y="86"/>
                </a:cxn>
                <a:cxn ang="0">
                  <a:pos x="5" y="95"/>
                </a:cxn>
                <a:cxn ang="0">
                  <a:pos x="3" y="101"/>
                </a:cxn>
                <a:cxn ang="0">
                  <a:pos x="2" y="106"/>
                </a:cxn>
                <a:cxn ang="0">
                  <a:pos x="1" y="111"/>
                </a:cxn>
                <a:cxn ang="0">
                  <a:pos x="0" y="117"/>
                </a:cxn>
                <a:cxn ang="0">
                  <a:pos x="0" y="122"/>
                </a:cxn>
                <a:cxn ang="0">
                  <a:pos x="0" y="128"/>
                </a:cxn>
                <a:cxn ang="0">
                  <a:pos x="0" y="133"/>
                </a:cxn>
                <a:cxn ang="0">
                  <a:pos x="0" y="139"/>
                </a:cxn>
                <a:cxn ang="0">
                  <a:pos x="1" y="145"/>
                </a:cxn>
                <a:cxn ang="0">
                  <a:pos x="1" y="150"/>
                </a:cxn>
                <a:cxn ang="0">
                  <a:pos x="2" y="156"/>
                </a:cxn>
                <a:cxn ang="0">
                  <a:pos x="3" y="161"/>
                </a:cxn>
                <a:cxn ang="0">
                  <a:pos x="4" y="167"/>
                </a:cxn>
                <a:cxn ang="0">
                  <a:pos x="5" y="172"/>
                </a:cxn>
                <a:cxn ang="0">
                  <a:pos x="7" y="177"/>
                </a:cxn>
                <a:cxn ang="0">
                  <a:pos x="8" y="182"/>
                </a:cxn>
                <a:cxn ang="0">
                  <a:pos x="9" y="187"/>
                </a:cxn>
                <a:cxn ang="0">
                  <a:pos x="11" y="191"/>
                </a:cxn>
                <a:cxn ang="0">
                  <a:pos x="12" y="195"/>
                </a:cxn>
                <a:cxn ang="0">
                  <a:pos x="13" y="199"/>
                </a:cxn>
                <a:cxn ang="0">
                  <a:pos x="15" y="203"/>
                </a:cxn>
                <a:cxn ang="0">
                  <a:pos x="16" y="207"/>
                </a:cxn>
                <a:cxn ang="0">
                  <a:pos x="17" y="210"/>
                </a:cxn>
                <a:cxn ang="0">
                  <a:pos x="18" y="213"/>
                </a:cxn>
                <a:cxn ang="0">
                  <a:pos x="19" y="215"/>
                </a:cxn>
                <a:cxn ang="0">
                  <a:pos x="20" y="217"/>
                </a:cxn>
                <a:cxn ang="0">
                  <a:pos x="21" y="219"/>
                </a:cxn>
                <a:cxn ang="0">
                  <a:pos x="21" y="220"/>
                </a:cxn>
                <a:cxn ang="0">
                  <a:pos x="21" y="221"/>
                </a:cxn>
                <a:cxn ang="0">
                  <a:pos x="22" y="221"/>
                </a:cxn>
              </a:cxnLst>
              <a:rect l="0" t="0" r="r" b="b"/>
              <a:pathLst>
                <a:path w="170" h="222">
                  <a:moveTo>
                    <a:pt x="169" y="0"/>
                  </a:moveTo>
                  <a:lnTo>
                    <a:pt x="168" y="0"/>
                  </a:lnTo>
                  <a:lnTo>
                    <a:pt x="166" y="0"/>
                  </a:lnTo>
                  <a:lnTo>
                    <a:pt x="164" y="1"/>
                  </a:lnTo>
                  <a:lnTo>
                    <a:pt x="161" y="1"/>
                  </a:lnTo>
                  <a:lnTo>
                    <a:pt x="157" y="2"/>
                  </a:lnTo>
                  <a:lnTo>
                    <a:pt x="153" y="3"/>
                  </a:lnTo>
                  <a:lnTo>
                    <a:pt x="149" y="4"/>
                  </a:lnTo>
                  <a:lnTo>
                    <a:pt x="144" y="5"/>
                  </a:lnTo>
                  <a:lnTo>
                    <a:pt x="139" y="6"/>
                  </a:lnTo>
                  <a:lnTo>
                    <a:pt x="134" y="7"/>
                  </a:lnTo>
                  <a:lnTo>
                    <a:pt x="128" y="9"/>
                  </a:lnTo>
                  <a:lnTo>
                    <a:pt x="122" y="11"/>
                  </a:lnTo>
                  <a:lnTo>
                    <a:pt x="116" y="13"/>
                  </a:lnTo>
                  <a:lnTo>
                    <a:pt x="109" y="15"/>
                  </a:lnTo>
                  <a:lnTo>
                    <a:pt x="103" y="17"/>
                  </a:lnTo>
                  <a:lnTo>
                    <a:pt x="96" y="20"/>
                  </a:lnTo>
                  <a:lnTo>
                    <a:pt x="89" y="23"/>
                  </a:lnTo>
                  <a:lnTo>
                    <a:pt x="82" y="26"/>
                  </a:lnTo>
                  <a:lnTo>
                    <a:pt x="75" y="29"/>
                  </a:lnTo>
                  <a:lnTo>
                    <a:pt x="69" y="32"/>
                  </a:lnTo>
                  <a:lnTo>
                    <a:pt x="62" y="36"/>
                  </a:lnTo>
                  <a:lnTo>
                    <a:pt x="55" y="40"/>
                  </a:lnTo>
                  <a:lnTo>
                    <a:pt x="49" y="44"/>
                  </a:lnTo>
                  <a:lnTo>
                    <a:pt x="43" y="48"/>
                  </a:lnTo>
                  <a:lnTo>
                    <a:pt x="37" y="53"/>
                  </a:lnTo>
                  <a:lnTo>
                    <a:pt x="31" y="58"/>
                  </a:lnTo>
                  <a:lnTo>
                    <a:pt x="26" y="63"/>
                  </a:lnTo>
                  <a:lnTo>
                    <a:pt x="21" y="68"/>
                  </a:lnTo>
                  <a:lnTo>
                    <a:pt x="17" y="74"/>
                  </a:lnTo>
                  <a:lnTo>
                    <a:pt x="13" y="79"/>
                  </a:lnTo>
                  <a:lnTo>
                    <a:pt x="9" y="86"/>
                  </a:lnTo>
                  <a:lnTo>
                    <a:pt x="5" y="95"/>
                  </a:lnTo>
                  <a:lnTo>
                    <a:pt x="3" y="101"/>
                  </a:lnTo>
                  <a:lnTo>
                    <a:pt x="2" y="106"/>
                  </a:lnTo>
                  <a:lnTo>
                    <a:pt x="1" y="111"/>
                  </a:lnTo>
                  <a:lnTo>
                    <a:pt x="0" y="117"/>
                  </a:lnTo>
                  <a:lnTo>
                    <a:pt x="0" y="122"/>
                  </a:lnTo>
                  <a:lnTo>
                    <a:pt x="0" y="128"/>
                  </a:lnTo>
                  <a:lnTo>
                    <a:pt x="0" y="133"/>
                  </a:lnTo>
                  <a:lnTo>
                    <a:pt x="0" y="139"/>
                  </a:lnTo>
                  <a:lnTo>
                    <a:pt x="1" y="145"/>
                  </a:lnTo>
                  <a:lnTo>
                    <a:pt x="1" y="150"/>
                  </a:lnTo>
                  <a:lnTo>
                    <a:pt x="2" y="156"/>
                  </a:lnTo>
                  <a:lnTo>
                    <a:pt x="3" y="161"/>
                  </a:lnTo>
                  <a:lnTo>
                    <a:pt x="4" y="167"/>
                  </a:lnTo>
                  <a:lnTo>
                    <a:pt x="5" y="172"/>
                  </a:lnTo>
                  <a:lnTo>
                    <a:pt x="7" y="177"/>
                  </a:lnTo>
                  <a:lnTo>
                    <a:pt x="8" y="182"/>
                  </a:lnTo>
                  <a:lnTo>
                    <a:pt x="9" y="187"/>
                  </a:lnTo>
                  <a:lnTo>
                    <a:pt x="11" y="191"/>
                  </a:lnTo>
                  <a:lnTo>
                    <a:pt x="12" y="195"/>
                  </a:lnTo>
                  <a:lnTo>
                    <a:pt x="13" y="199"/>
                  </a:lnTo>
                  <a:lnTo>
                    <a:pt x="15" y="203"/>
                  </a:lnTo>
                  <a:lnTo>
                    <a:pt x="16" y="207"/>
                  </a:lnTo>
                  <a:lnTo>
                    <a:pt x="17" y="210"/>
                  </a:lnTo>
                  <a:lnTo>
                    <a:pt x="18" y="213"/>
                  </a:lnTo>
                  <a:lnTo>
                    <a:pt x="19" y="215"/>
                  </a:lnTo>
                  <a:lnTo>
                    <a:pt x="20" y="217"/>
                  </a:lnTo>
                  <a:lnTo>
                    <a:pt x="21" y="219"/>
                  </a:lnTo>
                  <a:lnTo>
                    <a:pt x="21" y="220"/>
                  </a:lnTo>
                  <a:lnTo>
                    <a:pt x="21" y="221"/>
                  </a:lnTo>
                  <a:lnTo>
                    <a:pt x="22" y="221"/>
                  </a:lnTo>
                </a:path>
              </a:pathLst>
            </a:custGeom>
            <a:noFill/>
            <a:ln w="12600">
              <a:solidFill>
                <a:srgbClr val="FF6600"/>
              </a:solidFill>
              <a:round/>
              <a:headEnd type="triangle" w="med" len="med"/>
              <a:tailEnd type="triangle" w="med" len="med"/>
            </a:ln>
            <a:effectLst/>
          </p:spPr>
          <p:txBody>
            <a:bodyPr wrap="none" anchor="ctr"/>
            <a:lstStyle/>
            <a:p>
              <a:endParaRPr lang="es-MX"/>
            </a:p>
          </p:txBody>
        </p:sp>
        <p:sp>
          <p:nvSpPr>
            <p:cNvPr id="28" name="Freeform 27"/>
            <p:cNvSpPr>
              <a:spLocks/>
            </p:cNvSpPr>
            <p:nvPr/>
          </p:nvSpPr>
          <p:spPr bwMode="auto">
            <a:xfrm>
              <a:off x="3227" y="2279"/>
              <a:ext cx="149" cy="271"/>
            </a:xfrm>
            <a:custGeom>
              <a:avLst/>
              <a:gdLst/>
              <a:ahLst/>
              <a:cxnLst>
                <a:cxn ang="0">
                  <a:pos x="149" y="0"/>
                </a:cxn>
                <a:cxn ang="0">
                  <a:pos x="147" y="0"/>
                </a:cxn>
                <a:cxn ang="0">
                  <a:pos x="145" y="1"/>
                </a:cxn>
                <a:cxn ang="0">
                  <a:pos x="143" y="2"/>
                </a:cxn>
                <a:cxn ang="0">
                  <a:pos x="140" y="4"/>
                </a:cxn>
                <a:cxn ang="0">
                  <a:pos x="136" y="5"/>
                </a:cxn>
                <a:cxn ang="0">
                  <a:pos x="132" y="7"/>
                </a:cxn>
                <a:cxn ang="0">
                  <a:pos x="127" y="10"/>
                </a:cxn>
                <a:cxn ang="0">
                  <a:pos x="123" y="12"/>
                </a:cxn>
                <a:cxn ang="0">
                  <a:pos x="117" y="15"/>
                </a:cxn>
                <a:cxn ang="0">
                  <a:pos x="111" y="19"/>
                </a:cxn>
                <a:cxn ang="0">
                  <a:pos x="105" y="22"/>
                </a:cxn>
                <a:cxn ang="0">
                  <a:pos x="99" y="25"/>
                </a:cxn>
                <a:cxn ang="0">
                  <a:pos x="93" y="29"/>
                </a:cxn>
                <a:cxn ang="0">
                  <a:pos x="86" y="34"/>
                </a:cxn>
                <a:cxn ang="0">
                  <a:pos x="80" y="38"/>
                </a:cxn>
                <a:cxn ang="0">
                  <a:pos x="73" y="43"/>
                </a:cxn>
                <a:cxn ang="0">
                  <a:pos x="67" y="47"/>
                </a:cxn>
                <a:cxn ang="0">
                  <a:pos x="60" y="53"/>
                </a:cxn>
                <a:cxn ang="0">
                  <a:pos x="53" y="58"/>
                </a:cxn>
                <a:cxn ang="0">
                  <a:pos x="47" y="63"/>
                </a:cxn>
                <a:cxn ang="0">
                  <a:pos x="41" y="69"/>
                </a:cxn>
                <a:cxn ang="0">
                  <a:pos x="35" y="75"/>
                </a:cxn>
                <a:cxn ang="0">
                  <a:pos x="30" y="81"/>
                </a:cxn>
                <a:cxn ang="0">
                  <a:pos x="24" y="87"/>
                </a:cxn>
                <a:cxn ang="0">
                  <a:pos x="19" y="93"/>
                </a:cxn>
                <a:cxn ang="0">
                  <a:pos x="15" y="100"/>
                </a:cxn>
                <a:cxn ang="0">
                  <a:pos x="11" y="107"/>
                </a:cxn>
                <a:cxn ang="0">
                  <a:pos x="8" y="113"/>
                </a:cxn>
                <a:cxn ang="0">
                  <a:pos x="5" y="121"/>
                </a:cxn>
                <a:cxn ang="0">
                  <a:pos x="3" y="127"/>
                </a:cxn>
                <a:cxn ang="0">
                  <a:pos x="1" y="135"/>
                </a:cxn>
                <a:cxn ang="0">
                  <a:pos x="0" y="146"/>
                </a:cxn>
                <a:cxn ang="0">
                  <a:pos x="1" y="152"/>
                </a:cxn>
                <a:cxn ang="0">
                  <a:pos x="1" y="158"/>
                </a:cxn>
                <a:cxn ang="0">
                  <a:pos x="3" y="164"/>
                </a:cxn>
                <a:cxn ang="0">
                  <a:pos x="4" y="169"/>
                </a:cxn>
                <a:cxn ang="0">
                  <a:pos x="6" y="175"/>
                </a:cxn>
                <a:cxn ang="0">
                  <a:pos x="9" y="181"/>
                </a:cxn>
                <a:cxn ang="0">
                  <a:pos x="11" y="187"/>
                </a:cxn>
                <a:cxn ang="0">
                  <a:pos x="14" y="193"/>
                </a:cxn>
                <a:cxn ang="0">
                  <a:pos x="17" y="199"/>
                </a:cxn>
                <a:cxn ang="0">
                  <a:pos x="20" y="204"/>
                </a:cxn>
                <a:cxn ang="0">
                  <a:pos x="23" y="209"/>
                </a:cxn>
                <a:cxn ang="0">
                  <a:pos x="27" y="215"/>
                </a:cxn>
                <a:cxn ang="0">
                  <a:pos x="31" y="220"/>
                </a:cxn>
                <a:cxn ang="0">
                  <a:pos x="35" y="225"/>
                </a:cxn>
                <a:cxn ang="0">
                  <a:pos x="38" y="230"/>
                </a:cxn>
                <a:cxn ang="0">
                  <a:pos x="42" y="235"/>
                </a:cxn>
                <a:cxn ang="0">
                  <a:pos x="45" y="239"/>
                </a:cxn>
                <a:cxn ang="0">
                  <a:pos x="49" y="243"/>
                </a:cxn>
                <a:cxn ang="0">
                  <a:pos x="53" y="247"/>
                </a:cxn>
                <a:cxn ang="0">
                  <a:pos x="56" y="251"/>
                </a:cxn>
                <a:cxn ang="0">
                  <a:pos x="59" y="255"/>
                </a:cxn>
                <a:cxn ang="0">
                  <a:pos x="62" y="258"/>
                </a:cxn>
                <a:cxn ang="0">
                  <a:pos x="65" y="261"/>
                </a:cxn>
                <a:cxn ang="0">
                  <a:pos x="67" y="263"/>
                </a:cxn>
                <a:cxn ang="0">
                  <a:pos x="70" y="265"/>
                </a:cxn>
                <a:cxn ang="0">
                  <a:pos x="72" y="267"/>
                </a:cxn>
                <a:cxn ang="0">
                  <a:pos x="73" y="269"/>
                </a:cxn>
                <a:cxn ang="0">
                  <a:pos x="74" y="269"/>
                </a:cxn>
                <a:cxn ang="0">
                  <a:pos x="75" y="270"/>
                </a:cxn>
                <a:cxn ang="0">
                  <a:pos x="75" y="271"/>
                </a:cxn>
              </a:cxnLst>
              <a:rect l="0" t="0" r="r" b="b"/>
              <a:pathLst>
                <a:path w="150" h="272">
                  <a:moveTo>
                    <a:pt x="149" y="0"/>
                  </a:moveTo>
                  <a:lnTo>
                    <a:pt x="147" y="0"/>
                  </a:lnTo>
                  <a:lnTo>
                    <a:pt x="145" y="1"/>
                  </a:lnTo>
                  <a:lnTo>
                    <a:pt x="143" y="2"/>
                  </a:lnTo>
                  <a:lnTo>
                    <a:pt x="140" y="4"/>
                  </a:lnTo>
                  <a:lnTo>
                    <a:pt x="136" y="5"/>
                  </a:lnTo>
                  <a:lnTo>
                    <a:pt x="132" y="7"/>
                  </a:lnTo>
                  <a:lnTo>
                    <a:pt x="127" y="10"/>
                  </a:lnTo>
                  <a:lnTo>
                    <a:pt x="123" y="12"/>
                  </a:lnTo>
                  <a:lnTo>
                    <a:pt x="117" y="15"/>
                  </a:lnTo>
                  <a:lnTo>
                    <a:pt x="111" y="19"/>
                  </a:lnTo>
                  <a:lnTo>
                    <a:pt x="105" y="22"/>
                  </a:lnTo>
                  <a:lnTo>
                    <a:pt x="99" y="25"/>
                  </a:lnTo>
                  <a:lnTo>
                    <a:pt x="93" y="29"/>
                  </a:lnTo>
                  <a:lnTo>
                    <a:pt x="86" y="34"/>
                  </a:lnTo>
                  <a:lnTo>
                    <a:pt x="80" y="38"/>
                  </a:lnTo>
                  <a:lnTo>
                    <a:pt x="73" y="43"/>
                  </a:lnTo>
                  <a:lnTo>
                    <a:pt x="67" y="47"/>
                  </a:lnTo>
                  <a:lnTo>
                    <a:pt x="60" y="53"/>
                  </a:lnTo>
                  <a:lnTo>
                    <a:pt x="53" y="58"/>
                  </a:lnTo>
                  <a:lnTo>
                    <a:pt x="47" y="63"/>
                  </a:lnTo>
                  <a:lnTo>
                    <a:pt x="41" y="69"/>
                  </a:lnTo>
                  <a:lnTo>
                    <a:pt x="35" y="75"/>
                  </a:lnTo>
                  <a:lnTo>
                    <a:pt x="30" y="81"/>
                  </a:lnTo>
                  <a:lnTo>
                    <a:pt x="24" y="87"/>
                  </a:lnTo>
                  <a:lnTo>
                    <a:pt x="19" y="93"/>
                  </a:lnTo>
                  <a:lnTo>
                    <a:pt x="15" y="100"/>
                  </a:lnTo>
                  <a:lnTo>
                    <a:pt x="11" y="107"/>
                  </a:lnTo>
                  <a:lnTo>
                    <a:pt x="8" y="113"/>
                  </a:lnTo>
                  <a:lnTo>
                    <a:pt x="5" y="121"/>
                  </a:lnTo>
                  <a:lnTo>
                    <a:pt x="3" y="127"/>
                  </a:lnTo>
                  <a:lnTo>
                    <a:pt x="1" y="135"/>
                  </a:lnTo>
                  <a:lnTo>
                    <a:pt x="0" y="146"/>
                  </a:lnTo>
                  <a:lnTo>
                    <a:pt x="1" y="152"/>
                  </a:lnTo>
                  <a:lnTo>
                    <a:pt x="1" y="158"/>
                  </a:lnTo>
                  <a:lnTo>
                    <a:pt x="3" y="164"/>
                  </a:lnTo>
                  <a:lnTo>
                    <a:pt x="4" y="169"/>
                  </a:lnTo>
                  <a:lnTo>
                    <a:pt x="6" y="175"/>
                  </a:lnTo>
                  <a:lnTo>
                    <a:pt x="9" y="181"/>
                  </a:lnTo>
                  <a:lnTo>
                    <a:pt x="11" y="187"/>
                  </a:lnTo>
                  <a:lnTo>
                    <a:pt x="14" y="193"/>
                  </a:lnTo>
                  <a:lnTo>
                    <a:pt x="17" y="199"/>
                  </a:lnTo>
                  <a:lnTo>
                    <a:pt x="20" y="204"/>
                  </a:lnTo>
                  <a:lnTo>
                    <a:pt x="23" y="209"/>
                  </a:lnTo>
                  <a:lnTo>
                    <a:pt x="27" y="215"/>
                  </a:lnTo>
                  <a:lnTo>
                    <a:pt x="31" y="220"/>
                  </a:lnTo>
                  <a:lnTo>
                    <a:pt x="35" y="225"/>
                  </a:lnTo>
                  <a:lnTo>
                    <a:pt x="38" y="230"/>
                  </a:lnTo>
                  <a:lnTo>
                    <a:pt x="42" y="235"/>
                  </a:lnTo>
                  <a:lnTo>
                    <a:pt x="45" y="239"/>
                  </a:lnTo>
                  <a:lnTo>
                    <a:pt x="49" y="243"/>
                  </a:lnTo>
                  <a:lnTo>
                    <a:pt x="53" y="247"/>
                  </a:lnTo>
                  <a:lnTo>
                    <a:pt x="56" y="251"/>
                  </a:lnTo>
                  <a:lnTo>
                    <a:pt x="59" y="255"/>
                  </a:lnTo>
                  <a:lnTo>
                    <a:pt x="62" y="258"/>
                  </a:lnTo>
                  <a:lnTo>
                    <a:pt x="65" y="261"/>
                  </a:lnTo>
                  <a:lnTo>
                    <a:pt x="67" y="263"/>
                  </a:lnTo>
                  <a:lnTo>
                    <a:pt x="70" y="265"/>
                  </a:lnTo>
                  <a:lnTo>
                    <a:pt x="72" y="267"/>
                  </a:lnTo>
                  <a:lnTo>
                    <a:pt x="73" y="269"/>
                  </a:lnTo>
                  <a:lnTo>
                    <a:pt x="74" y="269"/>
                  </a:lnTo>
                  <a:lnTo>
                    <a:pt x="75" y="270"/>
                  </a:lnTo>
                  <a:lnTo>
                    <a:pt x="75" y="271"/>
                  </a:lnTo>
                </a:path>
              </a:pathLst>
            </a:custGeom>
            <a:noFill/>
            <a:ln w="12600">
              <a:solidFill>
                <a:srgbClr val="FF6600"/>
              </a:solidFill>
              <a:round/>
              <a:headEnd type="triangle" w="med" len="med"/>
              <a:tailEnd type="triangle" w="med" len="med"/>
            </a:ln>
            <a:effectLst/>
          </p:spPr>
          <p:txBody>
            <a:bodyPr wrap="none" anchor="ctr"/>
            <a:lstStyle/>
            <a:p>
              <a:endParaRPr lang="es-MX"/>
            </a:p>
          </p:txBody>
        </p:sp>
        <p:sp>
          <p:nvSpPr>
            <p:cNvPr id="29" name="Freeform 28"/>
            <p:cNvSpPr>
              <a:spLocks/>
            </p:cNvSpPr>
            <p:nvPr/>
          </p:nvSpPr>
          <p:spPr bwMode="auto">
            <a:xfrm>
              <a:off x="3056" y="2672"/>
              <a:ext cx="320" cy="137"/>
            </a:xfrm>
            <a:custGeom>
              <a:avLst/>
              <a:gdLst/>
              <a:ahLst/>
              <a:cxnLst>
                <a:cxn ang="0">
                  <a:pos x="320" y="0"/>
                </a:cxn>
                <a:cxn ang="0">
                  <a:pos x="319" y="1"/>
                </a:cxn>
                <a:cxn ang="0">
                  <a:pos x="318" y="2"/>
                </a:cxn>
                <a:cxn ang="0">
                  <a:pos x="317" y="4"/>
                </a:cxn>
                <a:cxn ang="0">
                  <a:pos x="316" y="6"/>
                </a:cxn>
                <a:cxn ang="0">
                  <a:pos x="314" y="9"/>
                </a:cxn>
                <a:cxn ang="0">
                  <a:pos x="312" y="12"/>
                </a:cxn>
                <a:cxn ang="0">
                  <a:pos x="310" y="15"/>
                </a:cxn>
                <a:cxn ang="0">
                  <a:pos x="307" y="19"/>
                </a:cxn>
                <a:cxn ang="0">
                  <a:pos x="304" y="22"/>
                </a:cxn>
                <a:cxn ang="0">
                  <a:pos x="301" y="27"/>
                </a:cxn>
                <a:cxn ang="0">
                  <a:pos x="298" y="31"/>
                </a:cxn>
                <a:cxn ang="0">
                  <a:pos x="294" y="36"/>
                </a:cxn>
                <a:cxn ang="0">
                  <a:pos x="290" y="40"/>
                </a:cxn>
                <a:cxn ang="0">
                  <a:pos x="286" y="45"/>
                </a:cxn>
                <a:cxn ang="0">
                  <a:pos x="282" y="50"/>
                </a:cxn>
                <a:cxn ang="0">
                  <a:pos x="278" y="55"/>
                </a:cxn>
                <a:cxn ang="0">
                  <a:pos x="273" y="60"/>
                </a:cxn>
                <a:cxn ang="0">
                  <a:pos x="268" y="66"/>
                </a:cxn>
                <a:cxn ang="0">
                  <a:pos x="262" y="71"/>
                </a:cxn>
                <a:cxn ang="0">
                  <a:pos x="257" y="76"/>
                </a:cxn>
                <a:cxn ang="0">
                  <a:pos x="251" y="81"/>
                </a:cxn>
                <a:cxn ang="0">
                  <a:pos x="245" y="86"/>
                </a:cxn>
                <a:cxn ang="0">
                  <a:pos x="239" y="91"/>
                </a:cxn>
                <a:cxn ang="0">
                  <a:pos x="233" y="96"/>
                </a:cxn>
                <a:cxn ang="0">
                  <a:pos x="227" y="100"/>
                </a:cxn>
                <a:cxn ang="0">
                  <a:pos x="220" y="105"/>
                </a:cxn>
                <a:cxn ang="0">
                  <a:pos x="213" y="109"/>
                </a:cxn>
                <a:cxn ang="0">
                  <a:pos x="206" y="113"/>
                </a:cxn>
                <a:cxn ang="0">
                  <a:pos x="199" y="117"/>
                </a:cxn>
                <a:cxn ang="0">
                  <a:pos x="192" y="120"/>
                </a:cxn>
                <a:cxn ang="0">
                  <a:pos x="185" y="124"/>
                </a:cxn>
                <a:cxn ang="0">
                  <a:pos x="169" y="128"/>
                </a:cxn>
                <a:cxn ang="0">
                  <a:pos x="162" y="130"/>
                </a:cxn>
                <a:cxn ang="0">
                  <a:pos x="154" y="132"/>
                </a:cxn>
                <a:cxn ang="0">
                  <a:pos x="146" y="134"/>
                </a:cxn>
                <a:cxn ang="0">
                  <a:pos x="138" y="135"/>
                </a:cxn>
                <a:cxn ang="0">
                  <a:pos x="130" y="136"/>
                </a:cxn>
                <a:cxn ang="0">
                  <a:pos x="122" y="136"/>
                </a:cxn>
                <a:cxn ang="0">
                  <a:pos x="114" y="137"/>
                </a:cxn>
                <a:cxn ang="0">
                  <a:pos x="106" y="137"/>
                </a:cxn>
                <a:cxn ang="0">
                  <a:pos x="98" y="137"/>
                </a:cxn>
                <a:cxn ang="0">
                  <a:pos x="91" y="137"/>
                </a:cxn>
                <a:cxn ang="0">
                  <a:pos x="84" y="137"/>
                </a:cxn>
                <a:cxn ang="0">
                  <a:pos x="76" y="136"/>
                </a:cxn>
                <a:cxn ang="0">
                  <a:pos x="69" y="136"/>
                </a:cxn>
                <a:cxn ang="0">
                  <a:pos x="62" y="135"/>
                </a:cxn>
                <a:cxn ang="0">
                  <a:pos x="56" y="134"/>
                </a:cxn>
                <a:cxn ang="0">
                  <a:pos x="49" y="133"/>
                </a:cxn>
                <a:cxn ang="0">
                  <a:pos x="43" y="132"/>
                </a:cxn>
                <a:cxn ang="0">
                  <a:pos x="37" y="132"/>
                </a:cxn>
                <a:cxn ang="0">
                  <a:pos x="32" y="130"/>
                </a:cxn>
                <a:cxn ang="0">
                  <a:pos x="27" y="130"/>
                </a:cxn>
                <a:cxn ang="0">
                  <a:pos x="22" y="129"/>
                </a:cxn>
                <a:cxn ang="0">
                  <a:pos x="18" y="128"/>
                </a:cxn>
                <a:cxn ang="0">
                  <a:pos x="14" y="127"/>
                </a:cxn>
                <a:cxn ang="0">
                  <a:pos x="10" y="126"/>
                </a:cxn>
                <a:cxn ang="0">
                  <a:pos x="7" y="125"/>
                </a:cxn>
                <a:cxn ang="0">
                  <a:pos x="5" y="125"/>
                </a:cxn>
                <a:cxn ang="0">
                  <a:pos x="3" y="124"/>
                </a:cxn>
                <a:cxn ang="0">
                  <a:pos x="1" y="124"/>
                </a:cxn>
                <a:cxn ang="0">
                  <a:pos x="0" y="124"/>
                </a:cxn>
              </a:cxnLst>
              <a:rect l="0" t="0" r="r" b="b"/>
              <a:pathLst>
                <a:path w="321" h="138">
                  <a:moveTo>
                    <a:pt x="320" y="0"/>
                  </a:moveTo>
                  <a:lnTo>
                    <a:pt x="319" y="1"/>
                  </a:lnTo>
                  <a:lnTo>
                    <a:pt x="318" y="2"/>
                  </a:lnTo>
                  <a:lnTo>
                    <a:pt x="317" y="4"/>
                  </a:lnTo>
                  <a:lnTo>
                    <a:pt x="316" y="6"/>
                  </a:lnTo>
                  <a:lnTo>
                    <a:pt x="314" y="9"/>
                  </a:lnTo>
                  <a:lnTo>
                    <a:pt x="312" y="12"/>
                  </a:lnTo>
                  <a:lnTo>
                    <a:pt x="310" y="15"/>
                  </a:lnTo>
                  <a:lnTo>
                    <a:pt x="307" y="19"/>
                  </a:lnTo>
                  <a:lnTo>
                    <a:pt x="304" y="22"/>
                  </a:lnTo>
                  <a:lnTo>
                    <a:pt x="301" y="27"/>
                  </a:lnTo>
                  <a:lnTo>
                    <a:pt x="298" y="31"/>
                  </a:lnTo>
                  <a:lnTo>
                    <a:pt x="294" y="36"/>
                  </a:lnTo>
                  <a:lnTo>
                    <a:pt x="290" y="40"/>
                  </a:lnTo>
                  <a:lnTo>
                    <a:pt x="286" y="45"/>
                  </a:lnTo>
                  <a:lnTo>
                    <a:pt x="282" y="50"/>
                  </a:lnTo>
                  <a:lnTo>
                    <a:pt x="278" y="55"/>
                  </a:lnTo>
                  <a:lnTo>
                    <a:pt x="273" y="60"/>
                  </a:lnTo>
                  <a:lnTo>
                    <a:pt x="268" y="66"/>
                  </a:lnTo>
                  <a:lnTo>
                    <a:pt x="262" y="71"/>
                  </a:lnTo>
                  <a:lnTo>
                    <a:pt x="257" y="76"/>
                  </a:lnTo>
                  <a:lnTo>
                    <a:pt x="251" y="81"/>
                  </a:lnTo>
                  <a:lnTo>
                    <a:pt x="245" y="86"/>
                  </a:lnTo>
                  <a:lnTo>
                    <a:pt x="239" y="91"/>
                  </a:lnTo>
                  <a:lnTo>
                    <a:pt x="233" y="96"/>
                  </a:lnTo>
                  <a:lnTo>
                    <a:pt x="227" y="100"/>
                  </a:lnTo>
                  <a:lnTo>
                    <a:pt x="220" y="105"/>
                  </a:lnTo>
                  <a:lnTo>
                    <a:pt x="213" y="109"/>
                  </a:lnTo>
                  <a:lnTo>
                    <a:pt x="206" y="113"/>
                  </a:lnTo>
                  <a:lnTo>
                    <a:pt x="199" y="117"/>
                  </a:lnTo>
                  <a:lnTo>
                    <a:pt x="192" y="120"/>
                  </a:lnTo>
                  <a:lnTo>
                    <a:pt x="185" y="124"/>
                  </a:lnTo>
                  <a:lnTo>
                    <a:pt x="169" y="128"/>
                  </a:lnTo>
                  <a:lnTo>
                    <a:pt x="162" y="130"/>
                  </a:lnTo>
                  <a:lnTo>
                    <a:pt x="154" y="132"/>
                  </a:lnTo>
                  <a:lnTo>
                    <a:pt x="146" y="134"/>
                  </a:lnTo>
                  <a:lnTo>
                    <a:pt x="138" y="135"/>
                  </a:lnTo>
                  <a:lnTo>
                    <a:pt x="130" y="136"/>
                  </a:lnTo>
                  <a:lnTo>
                    <a:pt x="122" y="136"/>
                  </a:lnTo>
                  <a:lnTo>
                    <a:pt x="114" y="137"/>
                  </a:lnTo>
                  <a:lnTo>
                    <a:pt x="106" y="137"/>
                  </a:lnTo>
                  <a:lnTo>
                    <a:pt x="98" y="137"/>
                  </a:lnTo>
                  <a:lnTo>
                    <a:pt x="91" y="137"/>
                  </a:lnTo>
                  <a:lnTo>
                    <a:pt x="84" y="137"/>
                  </a:lnTo>
                  <a:lnTo>
                    <a:pt x="76" y="136"/>
                  </a:lnTo>
                  <a:lnTo>
                    <a:pt x="69" y="136"/>
                  </a:lnTo>
                  <a:lnTo>
                    <a:pt x="62" y="135"/>
                  </a:lnTo>
                  <a:lnTo>
                    <a:pt x="56" y="134"/>
                  </a:lnTo>
                  <a:lnTo>
                    <a:pt x="49" y="133"/>
                  </a:lnTo>
                  <a:lnTo>
                    <a:pt x="43" y="132"/>
                  </a:lnTo>
                  <a:lnTo>
                    <a:pt x="37" y="132"/>
                  </a:lnTo>
                  <a:lnTo>
                    <a:pt x="32" y="130"/>
                  </a:lnTo>
                  <a:lnTo>
                    <a:pt x="27" y="130"/>
                  </a:lnTo>
                  <a:lnTo>
                    <a:pt x="22" y="129"/>
                  </a:lnTo>
                  <a:lnTo>
                    <a:pt x="18" y="128"/>
                  </a:lnTo>
                  <a:lnTo>
                    <a:pt x="14" y="127"/>
                  </a:lnTo>
                  <a:lnTo>
                    <a:pt x="10" y="126"/>
                  </a:lnTo>
                  <a:lnTo>
                    <a:pt x="7" y="125"/>
                  </a:lnTo>
                  <a:lnTo>
                    <a:pt x="5" y="125"/>
                  </a:lnTo>
                  <a:lnTo>
                    <a:pt x="3" y="124"/>
                  </a:lnTo>
                  <a:lnTo>
                    <a:pt x="1" y="124"/>
                  </a:lnTo>
                  <a:lnTo>
                    <a:pt x="0" y="124"/>
                  </a:lnTo>
                </a:path>
              </a:pathLst>
            </a:custGeom>
            <a:noFill/>
            <a:ln w="12600">
              <a:solidFill>
                <a:srgbClr val="FF6600"/>
              </a:solidFill>
              <a:round/>
              <a:headEnd type="triangle" w="med" len="med"/>
              <a:tailEnd type="triangle" w="med" len="med"/>
            </a:ln>
            <a:effectLst/>
          </p:spPr>
          <p:txBody>
            <a:bodyPr wrap="none" anchor="ctr"/>
            <a:lstStyle/>
            <a:p>
              <a:endParaRPr lang="es-MX"/>
            </a:p>
          </p:txBody>
        </p:sp>
        <p:sp>
          <p:nvSpPr>
            <p:cNvPr id="30" name="Freeform 29"/>
            <p:cNvSpPr>
              <a:spLocks/>
            </p:cNvSpPr>
            <p:nvPr/>
          </p:nvSpPr>
          <p:spPr bwMode="auto">
            <a:xfrm>
              <a:off x="2442" y="2722"/>
              <a:ext cx="209" cy="82"/>
            </a:xfrm>
            <a:custGeom>
              <a:avLst/>
              <a:gdLst/>
              <a:ahLst/>
              <a:cxnLst>
                <a:cxn ang="0">
                  <a:pos x="0" y="0"/>
                </a:cxn>
                <a:cxn ang="0">
                  <a:pos x="1" y="0"/>
                </a:cxn>
                <a:cxn ang="0">
                  <a:pos x="1" y="1"/>
                </a:cxn>
                <a:cxn ang="0">
                  <a:pos x="2" y="2"/>
                </a:cxn>
                <a:cxn ang="0">
                  <a:pos x="3" y="3"/>
                </a:cxn>
                <a:cxn ang="0">
                  <a:pos x="4" y="5"/>
                </a:cxn>
                <a:cxn ang="0">
                  <a:pos x="5" y="6"/>
                </a:cxn>
                <a:cxn ang="0">
                  <a:pos x="7" y="8"/>
                </a:cxn>
                <a:cxn ang="0">
                  <a:pos x="8" y="10"/>
                </a:cxn>
                <a:cxn ang="0">
                  <a:pos x="10" y="13"/>
                </a:cxn>
                <a:cxn ang="0">
                  <a:pos x="12" y="15"/>
                </a:cxn>
                <a:cxn ang="0">
                  <a:pos x="14" y="18"/>
                </a:cxn>
                <a:cxn ang="0">
                  <a:pos x="16" y="21"/>
                </a:cxn>
                <a:cxn ang="0">
                  <a:pos x="19" y="24"/>
                </a:cxn>
                <a:cxn ang="0">
                  <a:pos x="22" y="26"/>
                </a:cxn>
                <a:cxn ang="0">
                  <a:pos x="24" y="30"/>
                </a:cxn>
                <a:cxn ang="0">
                  <a:pos x="27" y="32"/>
                </a:cxn>
                <a:cxn ang="0">
                  <a:pos x="30" y="36"/>
                </a:cxn>
                <a:cxn ang="0">
                  <a:pos x="34" y="39"/>
                </a:cxn>
                <a:cxn ang="0">
                  <a:pos x="37" y="42"/>
                </a:cxn>
                <a:cxn ang="0">
                  <a:pos x="40" y="45"/>
                </a:cxn>
                <a:cxn ang="0">
                  <a:pos x="44" y="48"/>
                </a:cxn>
                <a:cxn ang="0">
                  <a:pos x="48" y="51"/>
                </a:cxn>
                <a:cxn ang="0">
                  <a:pos x="52" y="54"/>
                </a:cxn>
                <a:cxn ang="0">
                  <a:pos x="56" y="57"/>
                </a:cxn>
                <a:cxn ang="0">
                  <a:pos x="60" y="60"/>
                </a:cxn>
                <a:cxn ang="0">
                  <a:pos x="64" y="62"/>
                </a:cxn>
                <a:cxn ang="0">
                  <a:pos x="68" y="65"/>
                </a:cxn>
                <a:cxn ang="0">
                  <a:pos x="72" y="67"/>
                </a:cxn>
                <a:cxn ang="0">
                  <a:pos x="77" y="70"/>
                </a:cxn>
                <a:cxn ang="0">
                  <a:pos x="82" y="72"/>
                </a:cxn>
                <a:cxn ang="0">
                  <a:pos x="86" y="74"/>
                </a:cxn>
                <a:cxn ang="0">
                  <a:pos x="96" y="77"/>
                </a:cxn>
                <a:cxn ang="0">
                  <a:pos x="102" y="78"/>
                </a:cxn>
                <a:cxn ang="0">
                  <a:pos x="107" y="79"/>
                </a:cxn>
                <a:cxn ang="0">
                  <a:pos x="112" y="80"/>
                </a:cxn>
                <a:cxn ang="0">
                  <a:pos x="118" y="81"/>
                </a:cxn>
                <a:cxn ang="0">
                  <a:pos x="123" y="81"/>
                </a:cxn>
                <a:cxn ang="0">
                  <a:pos x="128" y="82"/>
                </a:cxn>
                <a:cxn ang="0">
                  <a:pos x="133" y="82"/>
                </a:cxn>
                <a:cxn ang="0">
                  <a:pos x="138" y="82"/>
                </a:cxn>
                <a:cxn ang="0">
                  <a:pos x="144" y="82"/>
                </a:cxn>
                <a:cxn ang="0">
                  <a:pos x="149" y="82"/>
                </a:cxn>
                <a:cxn ang="0">
                  <a:pos x="154" y="82"/>
                </a:cxn>
                <a:cxn ang="0">
                  <a:pos x="158" y="82"/>
                </a:cxn>
                <a:cxn ang="0">
                  <a:pos x="163" y="81"/>
                </a:cxn>
                <a:cxn ang="0">
                  <a:pos x="168" y="81"/>
                </a:cxn>
                <a:cxn ang="0">
                  <a:pos x="172" y="80"/>
                </a:cxn>
                <a:cxn ang="0">
                  <a:pos x="176" y="80"/>
                </a:cxn>
                <a:cxn ang="0">
                  <a:pos x="180" y="79"/>
                </a:cxn>
                <a:cxn ang="0">
                  <a:pos x="184" y="79"/>
                </a:cxn>
                <a:cxn ang="0">
                  <a:pos x="188" y="78"/>
                </a:cxn>
                <a:cxn ang="0">
                  <a:pos x="191" y="77"/>
                </a:cxn>
                <a:cxn ang="0">
                  <a:pos x="194" y="77"/>
                </a:cxn>
                <a:cxn ang="0">
                  <a:pos x="197" y="76"/>
                </a:cxn>
                <a:cxn ang="0">
                  <a:pos x="200" y="76"/>
                </a:cxn>
                <a:cxn ang="0">
                  <a:pos x="202" y="75"/>
                </a:cxn>
                <a:cxn ang="0">
                  <a:pos x="204" y="75"/>
                </a:cxn>
                <a:cxn ang="0">
                  <a:pos x="206" y="74"/>
                </a:cxn>
                <a:cxn ang="0">
                  <a:pos x="207" y="74"/>
                </a:cxn>
                <a:cxn ang="0">
                  <a:pos x="208" y="74"/>
                </a:cxn>
                <a:cxn ang="0">
                  <a:pos x="209" y="74"/>
                </a:cxn>
              </a:cxnLst>
              <a:rect l="0" t="0" r="r" b="b"/>
              <a:pathLst>
                <a:path w="210" h="83">
                  <a:moveTo>
                    <a:pt x="0" y="0"/>
                  </a:moveTo>
                  <a:lnTo>
                    <a:pt x="1" y="0"/>
                  </a:lnTo>
                  <a:lnTo>
                    <a:pt x="1" y="1"/>
                  </a:lnTo>
                  <a:lnTo>
                    <a:pt x="2" y="2"/>
                  </a:lnTo>
                  <a:lnTo>
                    <a:pt x="3" y="3"/>
                  </a:lnTo>
                  <a:lnTo>
                    <a:pt x="4" y="5"/>
                  </a:lnTo>
                  <a:lnTo>
                    <a:pt x="5" y="6"/>
                  </a:lnTo>
                  <a:lnTo>
                    <a:pt x="7" y="8"/>
                  </a:lnTo>
                  <a:lnTo>
                    <a:pt x="8" y="10"/>
                  </a:lnTo>
                  <a:lnTo>
                    <a:pt x="10" y="13"/>
                  </a:lnTo>
                  <a:lnTo>
                    <a:pt x="12" y="15"/>
                  </a:lnTo>
                  <a:lnTo>
                    <a:pt x="14" y="18"/>
                  </a:lnTo>
                  <a:lnTo>
                    <a:pt x="16" y="21"/>
                  </a:lnTo>
                  <a:lnTo>
                    <a:pt x="19" y="24"/>
                  </a:lnTo>
                  <a:lnTo>
                    <a:pt x="22" y="26"/>
                  </a:lnTo>
                  <a:lnTo>
                    <a:pt x="24" y="30"/>
                  </a:lnTo>
                  <a:lnTo>
                    <a:pt x="27" y="32"/>
                  </a:lnTo>
                  <a:lnTo>
                    <a:pt x="30" y="36"/>
                  </a:lnTo>
                  <a:lnTo>
                    <a:pt x="34" y="39"/>
                  </a:lnTo>
                  <a:lnTo>
                    <a:pt x="37" y="42"/>
                  </a:lnTo>
                  <a:lnTo>
                    <a:pt x="40" y="45"/>
                  </a:lnTo>
                  <a:lnTo>
                    <a:pt x="44" y="48"/>
                  </a:lnTo>
                  <a:lnTo>
                    <a:pt x="48" y="51"/>
                  </a:lnTo>
                  <a:lnTo>
                    <a:pt x="52" y="54"/>
                  </a:lnTo>
                  <a:lnTo>
                    <a:pt x="56" y="57"/>
                  </a:lnTo>
                  <a:lnTo>
                    <a:pt x="60" y="60"/>
                  </a:lnTo>
                  <a:lnTo>
                    <a:pt x="64" y="62"/>
                  </a:lnTo>
                  <a:lnTo>
                    <a:pt x="68" y="65"/>
                  </a:lnTo>
                  <a:lnTo>
                    <a:pt x="72" y="67"/>
                  </a:lnTo>
                  <a:lnTo>
                    <a:pt x="77" y="70"/>
                  </a:lnTo>
                  <a:lnTo>
                    <a:pt x="82" y="72"/>
                  </a:lnTo>
                  <a:lnTo>
                    <a:pt x="86" y="74"/>
                  </a:lnTo>
                  <a:lnTo>
                    <a:pt x="96" y="77"/>
                  </a:lnTo>
                  <a:lnTo>
                    <a:pt x="102" y="78"/>
                  </a:lnTo>
                  <a:lnTo>
                    <a:pt x="107" y="79"/>
                  </a:lnTo>
                  <a:lnTo>
                    <a:pt x="112" y="80"/>
                  </a:lnTo>
                  <a:lnTo>
                    <a:pt x="118" y="81"/>
                  </a:lnTo>
                  <a:lnTo>
                    <a:pt x="123" y="81"/>
                  </a:lnTo>
                  <a:lnTo>
                    <a:pt x="128" y="82"/>
                  </a:lnTo>
                  <a:lnTo>
                    <a:pt x="133" y="82"/>
                  </a:lnTo>
                  <a:lnTo>
                    <a:pt x="138" y="82"/>
                  </a:lnTo>
                  <a:lnTo>
                    <a:pt x="144" y="82"/>
                  </a:lnTo>
                  <a:lnTo>
                    <a:pt x="149" y="82"/>
                  </a:lnTo>
                  <a:lnTo>
                    <a:pt x="154" y="82"/>
                  </a:lnTo>
                  <a:lnTo>
                    <a:pt x="158" y="82"/>
                  </a:lnTo>
                  <a:lnTo>
                    <a:pt x="163" y="81"/>
                  </a:lnTo>
                  <a:lnTo>
                    <a:pt x="168" y="81"/>
                  </a:lnTo>
                  <a:lnTo>
                    <a:pt x="172" y="80"/>
                  </a:lnTo>
                  <a:lnTo>
                    <a:pt x="176" y="80"/>
                  </a:lnTo>
                  <a:lnTo>
                    <a:pt x="180" y="79"/>
                  </a:lnTo>
                  <a:lnTo>
                    <a:pt x="184" y="79"/>
                  </a:lnTo>
                  <a:lnTo>
                    <a:pt x="188" y="78"/>
                  </a:lnTo>
                  <a:lnTo>
                    <a:pt x="191" y="77"/>
                  </a:lnTo>
                  <a:lnTo>
                    <a:pt x="194" y="77"/>
                  </a:lnTo>
                  <a:lnTo>
                    <a:pt x="197" y="76"/>
                  </a:lnTo>
                  <a:lnTo>
                    <a:pt x="200" y="76"/>
                  </a:lnTo>
                  <a:lnTo>
                    <a:pt x="202" y="75"/>
                  </a:lnTo>
                  <a:lnTo>
                    <a:pt x="204" y="75"/>
                  </a:lnTo>
                  <a:lnTo>
                    <a:pt x="206" y="74"/>
                  </a:lnTo>
                  <a:lnTo>
                    <a:pt x="207" y="74"/>
                  </a:lnTo>
                  <a:lnTo>
                    <a:pt x="208" y="74"/>
                  </a:lnTo>
                  <a:lnTo>
                    <a:pt x="209" y="74"/>
                  </a:lnTo>
                </a:path>
              </a:pathLst>
            </a:custGeom>
            <a:noFill/>
            <a:ln w="12600">
              <a:solidFill>
                <a:srgbClr val="FF6600"/>
              </a:solidFill>
              <a:round/>
              <a:headEnd/>
              <a:tailEnd type="triangle" w="med" len="med"/>
            </a:ln>
            <a:effectLst/>
          </p:spPr>
          <p:txBody>
            <a:bodyPr wrap="none" anchor="ctr"/>
            <a:lstStyle/>
            <a:p>
              <a:endParaRPr lang="es-MX"/>
            </a:p>
          </p:txBody>
        </p:sp>
        <p:sp>
          <p:nvSpPr>
            <p:cNvPr id="31" name="Freeform 30"/>
            <p:cNvSpPr>
              <a:spLocks/>
            </p:cNvSpPr>
            <p:nvPr/>
          </p:nvSpPr>
          <p:spPr bwMode="auto">
            <a:xfrm>
              <a:off x="2565" y="2410"/>
              <a:ext cx="111" cy="127"/>
            </a:xfrm>
            <a:custGeom>
              <a:avLst/>
              <a:gdLst/>
              <a:ahLst/>
              <a:cxnLst>
                <a:cxn ang="0">
                  <a:pos x="111" y="127"/>
                </a:cxn>
                <a:cxn ang="0">
                  <a:pos x="111" y="126"/>
                </a:cxn>
                <a:cxn ang="0">
                  <a:pos x="111" y="124"/>
                </a:cxn>
                <a:cxn ang="0">
                  <a:pos x="111" y="123"/>
                </a:cxn>
                <a:cxn ang="0">
                  <a:pos x="111" y="120"/>
                </a:cxn>
                <a:cxn ang="0">
                  <a:pos x="111" y="118"/>
                </a:cxn>
                <a:cxn ang="0">
                  <a:pos x="111" y="115"/>
                </a:cxn>
                <a:cxn ang="0">
                  <a:pos x="110" y="111"/>
                </a:cxn>
                <a:cxn ang="0">
                  <a:pos x="110" y="108"/>
                </a:cxn>
                <a:cxn ang="0">
                  <a:pos x="110" y="104"/>
                </a:cxn>
                <a:cxn ang="0">
                  <a:pos x="110" y="99"/>
                </a:cxn>
                <a:cxn ang="0">
                  <a:pos x="109" y="95"/>
                </a:cxn>
                <a:cxn ang="0">
                  <a:pos x="109" y="90"/>
                </a:cxn>
                <a:cxn ang="0">
                  <a:pos x="109" y="85"/>
                </a:cxn>
                <a:cxn ang="0">
                  <a:pos x="108" y="80"/>
                </a:cxn>
                <a:cxn ang="0">
                  <a:pos x="107" y="75"/>
                </a:cxn>
                <a:cxn ang="0">
                  <a:pos x="107" y="70"/>
                </a:cxn>
                <a:cxn ang="0">
                  <a:pos x="105" y="64"/>
                </a:cxn>
                <a:cxn ang="0">
                  <a:pos x="104" y="59"/>
                </a:cxn>
                <a:cxn ang="0">
                  <a:pos x="103" y="54"/>
                </a:cxn>
                <a:cxn ang="0">
                  <a:pos x="102" y="49"/>
                </a:cxn>
                <a:cxn ang="0">
                  <a:pos x="100" y="44"/>
                </a:cxn>
                <a:cxn ang="0">
                  <a:pos x="99" y="39"/>
                </a:cxn>
                <a:cxn ang="0">
                  <a:pos x="97" y="34"/>
                </a:cxn>
                <a:cxn ang="0">
                  <a:pos x="95" y="29"/>
                </a:cxn>
                <a:cxn ang="0">
                  <a:pos x="92" y="25"/>
                </a:cxn>
                <a:cxn ang="0">
                  <a:pos x="90" y="20"/>
                </a:cxn>
                <a:cxn ang="0">
                  <a:pos x="87" y="16"/>
                </a:cxn>
                <a:cxn ang="0">
                  <a:pos x="84" y="13"/>
                </a:cxn>
                <a:cxn ang="0">
                  <a:pos x="81" y="9"/>
                </a:cxn>
                <a:cxn ang="0">
                  <a:pos x="77" y="6"/>
                </a:cxn>
                <a:cxn ang="0">
                  <a:pos x="74" y="4"/>
                </a:cxn>
                <a:cxn ang="0">
                  <a:pos x="69" y="2"/>
                </a:cxn>
                <a:cxn ang="0">
                  <a:pos x="66" y="1"/>
                </a:cxn>
                <a:cxn ang="0">
                  <a:pos x="63" y="0"/>
                </a:cxn>
                <a:cxn ang="0">
                  <a:pos x="61" y="0"/>
                </a:cxn>
                <a:cxn ang="0">
                  <a:pos x="58" y="0"/>
                </a:cxn>
                <a:cxn ang="0">
                  <a:pos x="55" y="0"/>
                </a:cxn>
                <a:cxn ang="0">
                  <a:pos x="52" y="0"/>
                </a:cxn>
                <a:cxn ang="0">
                  <a:pos x="49" y="0"/>
                </a:cxn>
                <a:cxn ang="0">
                  <a:pos x="46" y="0"/>
                </a:cxn>
                <a:cxn ang="0">
                  <a:pos x="43" y="1"/>
                </a:cxn>
                <a:cxn ang="0">
                  <a:pos x="40" y="1"/>
                </a:cxn>
                <a:cxn ang="0">
                  <a:pos x="37" y="2"/>
                </a:cxn>
                <a:cxn ang="0">
                  <a:pos x="34" y="3"/>
                </a:cxn>
                <a:cxn ang="0">
                  <a:pos x="31" y="4"/>
                </a:cxn>
                <a:cxn ang="0">
                  <a:pos x="28" y="5"/>
                </a:cxn>
                <a:cxn ang="0">
                  <a:pos x="25" y="6"/>
                </a:cxn>
                <a:cxn ang="0">
                  <a:pos x="22" y="6"/>
                </a:cxn>
                <a:cxn ang="0">
                  <a:pos x="19" y="8"/>
                </a:cxn>
                <a:cxn ang="0">
                  <a:pos x="17" y="8"/>
                </a:cxn>
                <a:cxn ang="0">
                  <a:pos x="15" y="10"/>
                </a:cxn>
                <a:cxn ang="0">
                  <a:pos x="12" y="10"/>
                </a:cxn>
                <a:cxn ang="0">
                  <a:pos x="10" y="11"/>
                </a:cxn>
                <a:cxn ang="0">
                  <a:pos x="8" y="12"/>
                </a:cxn>
                <a:cxn ang="0">
                  <a:pos x="6" y="13"/>
                </a:cxn>
                <a:cxn ang="0">
                  <a:pos x="5" y="14"/>
                </a:cxn>
                <a:cxn ang="0">
                  <a:pos x="3" y="14"/>
                </a:cxn>
                <a:cxn ang="0">
                  <a:pos x="2" y="15"/>
                </a:cxn>
                <a:cxn ang="0">
                  <a:pos x="1" y="16"/>
                </a:cxn>
                <a:cxn ang="0">
                  <a:pos x="0" y="16"/>
                </a:cxn>
              </a:cxnLst>
              <a:rect l="0" t="0" r="r" b="b"/>
              <a:pathLst>
                <a:path w="112" h="128">
                  <a:moveTo>
                    <a:pt x="111" y="127"/>
                  </a:moveTo>
                  <a:lnTo>
                    <a:pt x="111" y="126"/>
                  </a:lnTo>
                  <a:lnTo>
                    <a:pt x="111" y="124"/>
                  </a:lnTo>
                  <a:lnTo>
                    <a:pt x="111" y="123"/>
                  </a:lnTo>
                  <a:lnTo>
                    <a:pt x="111" y="120"/>
                  </a:lnTo>
                  <a:lnTo>
                    <a:pt x="111" y="118"/>
                  </a:lnTo>
                  <a:lnTo>
                    <a:pt x="111" y="115"/>
                  </a:lnTo>
                  <a:lnTo>
                    <a:pt x="110" y="111"/>
                  </a:lnTo>
                  <a:lnTo>
                    <a:pt x="110" y="108"/>
                  </a:lnTo>
                  <a:lnTo>
                    <a:pt x="110" y="104"/>
                  </a:lnTo>
                  <a:lnTo>
                    <a:pt x="110" y="99"/>
                  </a:lnTo>
                  <a:lnTo>
                    <a:pt x="109" y="95"/>
                  </a:lnTo>
                  <a:lnTo>
                    <a:pt x="109" y="90"/>
                  </a:lnTo>
                  <a:lnTo>
                    <a:pt x="109" y="85"/>
                  </a:lnTo>
                  <a:lnTo>
                    <a:pt x="108" y="80"/>
                  </a:lnTo>
                  <a:lnTo>
                    <a:pt x="107" y="75"/>
                  </a:lnTo>
                  <a:lnTo>
                    <a:pt x="107" y="70"/>
                  </a:lnTo>
                  <a:lnTo>
                    <a:pt x="105" y="64"/>
                  </a:lnTo>
                  <a:lnTo>
                    <a:pt x="104" y="59"/>
                  </a:lnTo>
                  <a:lnTo>
                    <a:pt x="103" y="54"/>
                  </a:lnTo>
                  <a:lnTo>
                    <a:pt x="102" y="49"/>
                  </a:lnTo>
                  <a:lnTo>
                    <a:pt x="100" y="44"/>
                  </a:lnTo>
                  <a:lnTo>
                    <a:pt x="99" y="39"/>
                  </a:lnTo>
                  <a:lnTo>
                    <a:pt x="97" y="34"/>
                  </a:lnTo>
                  <a:lnTo>
                    <a:pt x="95" y="29"/>
                  </a:lnTo>
                  <a:lnTo>
                    <a:pt x="92" y="25"/>
                  </a:lnTo>
                  <a:lnTo>
                    <a:pt x="90" y="20"/>
                  </a:lnTo>
                  <a:lnTo>
                    <a:pt x="87" y="16"/>
                  </a:lnTo>
                  <a:lnTo>
                    <a:pt x="84" y="13"/>
                  </a:lnTo>
                  <a:lnTo>
                    <a:pt x="81" y="9"/>
                  </a:lnTo>
                  <a:lnTo>
                    <a:pt x="77" y="6"/>
                  </a:lnTo>
                  <a:lnTo>
                    <a:pt x="74" y="4"/>
                  </a:lnTo>
                  <a:lnTo>
                    <a:pt x="69" y="2"/>
                  </a:lnTo>
                  <a:lnTo>
                    <a:pt x="66" y="1"/>
                  </a:lnTo>
                  <a:lnTo>
                    <a:pt x="63" y="0"/>
                  </a:lnTo>
                  <a:lnTo>
                    <a:pt x="61" y="0"/>
                  </a:lnTo>
                  <a:lnTo>
                    <a:pt x="58" y="0"/>
                  </a:lnTo>
                  <a:lnTo>
                    <a:pt x="55" y="0"/>
                  </a:lnTo>
                  <a:lnTo>
                    <a:pt x="52" y="0"/>
                  </a:lnTo>
                  <a:lnTo>
                    <a:pt x="49" y="0"/>
                  </a:lnTo>
                  <a:lnTo>
                    <a:pt x="46" y="0"/>
                  </a:lnTo>
                  <a:lnTo>
                    <a:pt x="43" y="1"/>
                  </a:lnTo>
                  <a:lnTo>
                    <a:pt x="40" y="1"/>
                  </a:lnTo>
                  <a:lnTo>
                    <a:pt x="37" y="2"/>
                  </a:lnTo>
                  <a:lnTo>
                    <a:pt x="34" y="3"/>
                  </a:lnTo>
                  <a:lnTo>
                    <a:pt x="31" y="4"/>
                  </a:lnTo>
                  <a:lnTo>
                    <a:pt x="28" y="5"/>
                  </a:lnTo>
                  <a:lnTo>
                    <a:pt x="25" y="6"/>
                  </a:lnTo>
                  <a:lnTo>
                    <a:pt x="22" y="6"/>
                  </a:lnTo>
                  <a:lnTo>
                    <a:pt x="19" y="8"/>
                  </a:lnTo>
                  <a:lnTo>
                    <a:pt x="17" y="8"/>
                  </a:lnTo>
                  <a:lnTo>
                    <a:pt x="15" y="10"/>
                  </a:lnTo>
                  <a:lnTo>
                    <a:pt x="12" y="10"/>
                  </a:lnTo>
                  <a:lnTo>
                    <a:pt x="10" y="11"/>
                  </a:lnTo>
                  <a:lnTo>
                    <a:pt x="8" y="12"/>
                  </a:lnTo>
                  <a:lnTo>
                    <a:pt x="6" y="13"/>
                  </a:lnTo>
                  <a:lnTo>
                    <a:pt x="5" y="14"/>
                  </a:lnTo>
                  <a:lnTo>
                    <a:pt x="3" y="14"/>
                  </a:lnTo>
                  <a:lnTo>
                    <a:pt x="2" y="15"/>
                  </a:lnTo>
                  <a:lnTo>
                    <a:pt x="1" y="16"/>
                  </a:lnTo>
                  <a:lnTo>
                    <a:pt x="0" y="16"/>
                  </a:lnTo>
                </a:path>
              </a:pathLst>
            </a:custGeom>
            <a:noFill/>
            <a:ln w="12600">
              <a:solidFill>
                <a:srgbClr val="FF6600"/>
              </a:solidFill>
              <a:round/>
              <a:headEnd type="triangle" w="med" len="med"/>
              <a:tailEnd type="triangle" w="med" len="med"/>
            </a:ln>
            <a:effectLst/>
          </p:spPr>
          <p:txBody>
            <a:bodyPr wrap="none" anchor="ctr"/>
            <a:lstStyle/>
            <a:p>
              <a:endParaRPr lang="es-MX"/>
            </a:p>
          </p:txBody>
        </p:sp>
        <p:sp>
          <p:nvSpPr>
            <p:cNvPr id="32" name="Freeform 31"/>
            <p:cNvSpPr>
              <a:spLocks/>
            </p:cNvSpPr>
            <p:nvPr/>
          </p:nvSpPr>
          <p:spPr bwMode="auto">
            <a:xfrm>
              <a:off x="2292" y="2488"/>
              <a:ext cx="86" cy="146"/>
            </a:xfrm>
            <a:custGeom>
              <a:avLst/>
              <a:gdLst/>
              <a:ahLst/>
              <a:cxnLst>
                <a:cxn ang="0">
                  <a:pos x="76" y="0"/>
                </a:cxn>
                <a:cxn ang="0">
                  <a:pos x="76" y="0"/>
                </a:cxn>
                <a:cxn ang="0">
                  <a:pos x="75" y="0"/>
                </a:cxn>
                <a:cxn ang="0">
                  <a:pos x="74" y="0"/>
                </a:cxn>
                <a:cxn ang="0">
                  <a:pos x="72" y="0"/>
                </a:cxn>
                <a:cxn ang="0">
                  <a:pos x="70" y="0"/>
                </a:cxn>
                <a:cxn ang="0">
                  <a:pos x="68" y="0"/>
                </a:cxn>
                <a:cxn ang="0">
                  <a:pos x="66" y="0"/>
                </a:cxn>
                <a:cxn ang="0">
                  <a:pos x="64" y="0"/>
                </a:cxn>
                <a:cxn ang="0">
                  <a:pos x="62" y="0"/>
                </a:cxn>
                <a:cxn ang="0">
                  <a:pos x="59" y="1"/>
                </a:cxn>
                <a:cxn ang="0">
                  <a:pos x="56" y="1"/>
                </a:cxn>
                <a:cxn ang="0">
                  <a:pos x="53" y="2"/>
                </a:cxn>
                <a:cxn ang="0">
                  <a:pos x="50" y="2"/>
                </a:cxn>
                <a:cxn ang="0">
                  <a:pos x="47" y="2"/>
                </a:cxn>
                <a:cxn ang="0">
                  <a:pos x="44" y="3"/>
                </a:cxn>
                <a:cxn ang="0">
                  <a:pos x="40" y="4"/>
                </a:cxn>
                <a:cxn ang="0">
                  <a:pos x="37" y="4"/>
                </a:cxn>
                <a:cxn ang="0">
                  <a:pos x="34" y="5"/>
                </a:cxn>
                <a:cxn ang="0">
                  <a:pos x="31" y="6"/>
                </a:cxn>
                <a:cxn ang="0">
                  <a:pos x="28" y="7"/>
                </a:cxn>
                <a:cxn ang="0">
                  <a:pos x="25" y="8"/>
                </a:cxn>
                <a:cxn ang="0">
                  <a:pos x="22" y="9"/>
                </a:cxn>
                <a:cxn ang="0">
                  <a:pos x="19" y="10"/>
                </a:cxn>
                <a:cxn ang="0">
                  <a:pos x="16" y="11"/>
                </a:cxn>
                <a:cxn ang="0">
                  <a:pos x="14" y="13"/>
                </a:cxn>
                <a:cxn ang="0">
                  <a:pos x="11" y="14"/>
                </a:cxn>
                <a:cxn ang="0">
                  <a:pos x="9" y="16"/>
                </a:cxn>
                <a:cxn ang="0">
                  <a:pos x="7" y="18"/>
                </a:cxn>
                <a:cxn ang="0">
                  <a:pos x="5" y="20"/>
                </a:cxn>
                <a:cxn ang="0">
                  <a:pos x="4" y="22"/>
                </a:cxn>
                <a:cxn ang="0">
                  <a:pos x="3" y="24"/>
                </a:cxn>
                <a:cxn ang="0">
                  <a:pos x="0" y="31"/>
                </a:cxn>
                <a:cxn ang="0">
                  <a:pos x="0" y="34"/>
                </a:cxn>
                <a:cxn ang="0">
                  <a:pos x="0" y="38"/>
                </a:cxn>
                <a:cxn ang="0">
                  <a:pos x="0" y="42"/>
                </a:cxn>
                <a:cxn ang="0">
                  <a:pos x="0" y="46"/>
                </a:cxn>
                <a:cxn ang="0">
                  <a:pos x="1" y="50"/>
                </a:cxn>
                <a:cxn ang="0">
                  <a:pos x="2" y="54"/>
                </a:cxn>
                <a:cxn ang="0">
                  <a:pos x="3" y="58"/>
                </a:cxn>
                <a:cxn ang="0">
                  <a:pos x="4" y="62"/>
                </a:cxn>
                <a:cxn ang="0">
                  <a:pos x="6" y="66"/>
                </a:cxn>
                <a:cxn ang="0">
                  <a:pos x="7" y="70"/>
                </a:cxn>
                <a:cxn ang="0">
                  <a:pos x="9" y="74"/>
                </a:cxn>
                <a:cxn ang="0">
                  <a:pos x="11" y="78"/>
                </a:cxn>
                <a:cxn ang="0">
                  <a:pos x="13" y="82"/>
                </a:cxn>
                <a:cxn ang="0">
                  <a:pos x="15" y="86"/>
                </a:cxn>
                <a:cxn ang="0">
                  <a:pos x="17" y="90"/>
                </a:cxn>
                <a:cxn ang="0">
                  <a:pos x="19" y="94"/>
                </a:cxn>
                <a:cxn ang="0">
                  <a:pos x="21" y="97"/>
                </a:cxn>
                <a:cxn ang="0">
                  <a:pos x="24" y="100"/>
                </a:cxn>
                <a:cxn ang="0">
                  <a:pos x="26" y="104"/>
                </a:cxn>
                <a:cxn ang="0">
                  <a:pos x="28" y="107"/>
                </a:cxn>
                <a:cxn ang="0">
                  <a:pos x="30" y="110"/>
                </a:cxn>
                <a:cxn ang="0">
                  <a:pos x="32" y="112"/>
                </a:cxn>
                <a:cxn ang="0">
                  <a:pos x="33" y="114"/>
                </a:cxn>
                <a:cxn ang="0">
                  <a:pos x="35" y="117"/>
                </a:cxn>
                <a:cxn ang="0">
                  <a:pos x="36" y="118"/>
                </a:cxn>
                <a:cxn ang="0">
                  <a:pos x="37" y="120"/>
                </a:cxn>
                <a:cxn ang="0">
                  <a:pos x="38" y="121"/>
                </a:cxn>
                <a:cxn ang="0">
                  <a:pos x="39" y="122"/>
                </a:cxn>
                <a:cxn ang="0">
                  <a:pos x="39" y="123"/>
                </a:cxn>
                <a:cxn ang="0">
                  <a:pos x="40" y="123"/>
                </a:cxn>
              </a:cxnLst>
              <a:rect l="0" t="0" r="r" b="b"/>
              <a:pathLst>
                <a:path w="77" h="124">
                  <a:moveTo>
                    <a:pt x="76" y="0"/>
                  </a:moveTo>
                  <a:lnTo>
                    <a:pt x="76" y="0"/>
                  </a:lnTo>
                  <a:lnTo>
                    <a:pt x="75" y="0"/>
                  </a:lnTo>
                  <a:lnTo>
                    <a:pt x="74" y="0"/>
                  </a:lnTo>
                  <a:lnTo>
                    <a:pt x="72" y="0"/>
                  </a:lnTo>
                  <a:lnTo>
                    <a:pt x="70" y="0"/>
                  </a:lnTo>
                  <a:lnTo>
                    <a:pt x="68" y="0"/>
                  </a:lnTo>
                  <a:lnTo>
                    <a:pt x="66" y="0"/>
                  </a:lnTo>
                  <a:lnTo>
                    <a:pt x="64" y="0"/>
                  </a:lnTo>
                  <a:lnTo>
                    <a:pt x="62" y="0"/>
                  </a:lnTo>
                  <a:lnTo>
                    <a:pt x="59" y="1"/>
                  </a:lnTo>
                  <a:lnTo>
                    <a:pt x="56" y="1"/>
                  </a:lnTo>
                  <a:lnTo>
                    <a:pt x="53" y="2"/>
                  </a:lnTo>
                  <a:lnTo>
                    <a:pt x="50" y="2"/>
                  </a:lnTo>
                  <a:lnTo>
                    <a:pt x="47" y="2"/>
                  </a:lnTo>
                  <a:lnTo>
                    <a:pt x="44" y="3"/>
                  </a:lnTo>
                  <a:lnTo>
                    <a:pt x="40" y="4"/>
                  </a:lnTo>
                  <a:lnTo>
                    <a:pt x="37" y="4"/>
                  </a:lnTo>
                  <a:lnTo>
                    <a:pt x="34" y="5"/>
                  </a:lnTo>
                  <a:lnTo>
                    <a:pt x="31" y="6"/>
                  </a:lnTo>
                  <a:lnTo>
                    <a:pt x="28" y="7"/>
                  </a:lnTo>
                  <a:lnTo>
                    <a:pt x="25" y="8"/>
                  </a:lnTo>
                  <a:lnTo>
                    <a:pt x="22" y="9"/>
                  </a:lnTo>
                  <a:lnTo>
                    <a:pt x="19" y="10"/>
                  </a:lnTo>
                  <a:lnTo>
                    <a:pt x="16" y="11"/>
                  </a:lnTo>
                  <a:lnTo>
                    <a:pt x="14" y="13"/>
                  </a:lnTo>
                  <a:lnTo>
                    <a:pt x="11" y="14"/>
                  </a:lnTo>
                  <a:lnTo>
                    <a:pt x="9" y="16"/>
                  </a:lnTo>
                  <a:lnTo>
                    <a:pt x="7" y="18"/>
                  </a:lnTo>
                  <a:lnTo>
                    <a:pt x="5" y="20"/>
                  </a:lnTo>
                  <a:lnTo>
                    <a:pt x="4" y="22"/>
                  </a:lnTo>
                  <a:lnTo>
                    <a:pt x="3" y="24"/>
                  </a:lnTo>
                  <a:lnTo>
                    <a:pt x="0" y="31"/>
                  </a:lnTo>
                  <a:lnTo>
                    <a:pt x="0" y="34"/>
                  </a:lnTo>
                  <a:lnTo>
                    <a:pt x="0" y="38"/>
                  </a:lnTo>
                  <a:lnTo>
                    <a:pt x="0" y="42"/>
                  </a:lnTo>
                  <a:lnTo>
                    <a:pt x="0" y="46"/>
                  </a:lnTo>
                  <a:lnTo>
                    <a:pt x="1" y="50"/>
                  </a:lnTo>
                  <a:lnTo>
                    <a:pt x="2" y="54"/>
                  </a:lnTo>
                  <a:lnTo>
                    <a:pt x="3" y="58"/>
                  </a:lnTo>
                  <a:lnTo>
                    <a:pt x="4" y="62"/>
                  </a:lnTo>
                  <a:lnTo>
                    <a:pt x="6" y="66"/>
                  </a:lnTo>
                  <a:lnTo>
                    <a:pt x="7" y="70"/>
                  </a:lnTo>
                  <a:lnTo>
                    <a:pt x="9" y="74"/>
                  </a:lnTo>
                  <a:lnTo>
                    <a:pt x="11" y="78"/>
                  </a:lnTo>
                  <a:lnTo>
                    <a:pt x="13" y="82"/>
                  </a:lnTo>
                  <a:lnTo>
                    <a:pt x="15" y="86"/>
                  </a:lnTo>
                  <a:lnTo>
                    <a:pt x="17" y="90"/>
                  </a:lnTo>
                  <a:lnTo>
                    <a:pt x="19" y="94"/>
                  </a:lnTo>
                  <a:lnTo>
                    <a:pt x="21" y="97"/>
                  </a:lnTo>
                  <a:lnTo>
                    <a:pt x="24" y="100"/>
                  </a:lnTo>
                  <a:lnTo>
                    <a:pt x="26" y="104"/>
                  </a:lnTo>
                  <a:lnTo>
                    <a:pt x="28" y="107"/>
                  </a:lnTo>
                  <a:lnTo>
                    <a:pt x="30" y="110"/>
                  </a:lnTo>
                  <a:lnTo>
                    <a:pt x="32" y="112"/>
                  </a:lnTo>
                  <a:lnTo>
                    <a:pt x="33" y="114"/>
                  </a:lnTo>
                  <a:lnTo>
                    <a:pt x="35" y="117"/>
                  </a:lnTo>
                  <a:lnTo>
                    <a:pt x="36" y="118"/>
                  </a:lnTo>
                  <a:lnTo>
                    <a:pt x="37" y="120"/>
                  </a:lnTo>
                  <a:lnTo>
                    <a:pt x="38" y="121"/>
                  </a:lnTo>
                  <a:lnTo>
                    <a:pt x="39" y="122"/>
                  </a:lnTo>
                  <a:lnTo>
                    <a:pt x="39" y="123"/>
                  </a:lnTo>
                  <a:lnTo>
                    <a:pt x="40" y="123"/>
                  </a:lnTo>
                </a:path>
              </a:pathLst>
            </a:custGeom>
            <a:noFill/>
            <a:ln w="12600">
              <a:solidFill>
                <a:srgbClr val="FF6600"/>
              </a:solidFill>
              <a:round/>
              <a:headEnd type="triangle" w="med" len="med"/>
              <a:tailEnd type="triangle" w="med" len="med"/>
            </a:ln>
            <a:effectLst/>
          </p:spPr>
          <p:txBody>
            <a:bodyPr wrap="none" anchor="ctr"/>
            <a:lstStyle/>
            <a:p>
              <a:endParaRPr lang="es-MX"/>
            </a:p>
          </p:txBody>
        </p:sp>
        <p:sp>
          <p:nvSpPr>
            <p:cNvPr id="33" name="Freeform 32"/>
            <p:cNvSpPr>
              <a:spLocks/>
            </p:cNvSpPr>
            <p:nvPr/>
          </p:nvSpPr>
          <p:spPr bwMode="auto">
            <a:xfrm>
              <a:off x="2344" y="1836"/>
              <a:ext cx="98" cy="282"/>
            </a:xfrm>
            <a:custGeom>
              <a:avLst/>
              <a:gdLst/>
              <a:ahLst/>
              <a:cxnLst>
                <a:cxn ang="0">
                  <a:pos x="98" y="0"/>
                </a:cxn>
                <a:cxn ang="0">
                  <a:pos x="97" y="0"/>
                </a:cxn>
                <a:cxn ang="0">
                  <a:pos x="96" y="1"/>
                </a:cxn>
                <a:cxn ang="0">
                  <a:pos x="94" y="3"/>
                </a:cxn>
                <a:cxn ang="0">
                  <a:pos x="92" y="5"/>
                </a:cxn>
                <a:cxn ang="0">
                  <a:pos x="89" y="7"/>
                </a:cxn>
                <a:cxn ang="0">
                  <a:pos x="86" y="10"/>
                </a:cxn>
                <a:cxn ang="0">
                  <a:pos x="83" y="13"/>
                </a:cxn>
                <a:cxn ang="0">
                  <a:pos x="79" y="16"/>
                </a:cxn>
                <a:cxn ang="0">
                  <a:pos x="76" y="20"/>
                </a:cxn>
                <a:cxn ang="0">
                  <a:pos x="71" y="24"/>
                </a:cxn>
                <a:cxn ang="0">
                  <a:pos x="67" y="29"/>
                </a:cxn>
                <a:cxn ang="0">
                  <a:pos x="63" y="34"/>
                </a:cxn>
                <a:cxn ang="0">
                  <a:pos x="58" y="38"/>
                </a:cxn>
                <a:cxn ang="0">
                  <a:pos x="54" y="44"/>
                </a:cxn>
                <a:cxn ang="0">
                  <a:pos x="49" y="49"/>
                </a:cxn>
                <a:cxn ang="0">
                  <a:pos x="44" y="55"/>
                </a:cxn>
                <a:cxn ang="0">
                  <a:pos x="40" y="61"/>
                </a:cxn>
                <a:cxn ang="0">
                  <a:pos x="35" y="67"/>
                </a:cxn>
                <a:cxn ang="0">
                  <a:pos x="31" y="74"/>
                </a:cxn>
                <a:cxn ang="0">
                  <a:pos x="27" y="80"/>
                </a:cxn>
                <a:cxn ang="0">
                  <a:pos x="23" y="87"/>
                </a:cxn>
                <a:cxn ang="0">
                  <a:pos x="19" y="94"/>
                </a:cxn>
                <a:cxn ang="0">
                  <a:pos x="15" y="100"/>
                </a:cxn>
                <a:cxn ang="0">
                  <a:pos x="12" y="108"/>
                </a:cxn>
                <a:cxn ang="0">
                  <a:pos x="9" y="115"/>
                </a:cxn>
                <a:cxn ang="0">
                  <a:pos x="6" y="122"/>
                </a:cxn>
                <a:cxn ang="0">
                  <a:pos x="4" y="130"/>
                </a:cxn>
                <a:cxn ang="0">
                  <a:pos x="2" y="137"/>
                </a:cxn>
                <a:cxn ang="0">
                  <a:pos x="1" y="144"/>
                </a:cxn>
                <a:cxn ang="0">
                  <a:pos x="0" y="152"/>
                </a:cxn>
                <a:cxn ang="0">
                  <a:pos x="0" y="160"/>
                </a:cxn>
                <a:cxn ang="0">
                  <a:pos x="0" y="171"/>
                </a:cxn>
                <a:cxn ang="0">
                  <a:pos x="1" y="176"/>
                </a:cxn>
                <a:cxn ang="0">
                  <a:pos x="2" y="182"/>
                </a:cxn>
                <a:cxn ang="0">
                  <a:pos x="4" y="188"/>
                </a:cxn>
                <a:cxn ang="0">
                  <a:pos x="6" y="194"/>
                </a:cxn>
                <a:cxn ang="0">
                  <a:pos x="8" y="199"/>
                </a:cxn>
                <a:cxn ang="0">
                  <a:pos x="11" y="204"/>
                </a:cxn>
                <a:cxn ang="0">
                  <a:pos x="14" y="210"/>
                </a:cxn>
                <a:cxn ang="0">
                  <a:pos x="16" y="215"/>
                </a:cxn>
                <a:cxn ang="0">
                  <a:pos x="20" y="220"/>
                </a:cxn>
                <a:cxn ang="0">
                  <a:pos x="23" y="225"/>
                </a:cxn>
                <a:cxn ang="0">
                  <a:pos x="26" y="230"/>
                </a:cxn>
                <a:cxn ang="0">
                  <a:pos x="30" y="235"/>
                </a:cxn>
                <a:cxn ang="0">
                  <a:pos x="33" y="239"/>
                </a:cxn>
                <a:cxn ang="0">
                  <a:pos x="36" y="244"/>
                </a:cxn>
                <a:cxn ang="0">
                  <a:pos x="40" y="248"/>
                </a:cxn>
                <a:cxn ang="0">
                  <a:pos x="43" y="252"/>
                </a:cxn>
                <a:cxn ang="0">
                  <a:pos x="47" y="256"/>
                </a:cxn>
                <a:cxn ang="0">
                  <a:pos x="50" y="260"/>
                </a:cxn>
                <a:cxn ang="0">
                  <a:pos x="53" y="263"/>
                </a:cxn>
                <a:cxn ang="0">
                  <a:pos x="56" y="266"/>
                </a:cxn>
                <a:cxn ang="0">
                  <a:pos x="59" y="269"/>
                </a:cxn>
                <a:cxn ang="0">
                  <a:pos x="62" y="272"/>
                </a:cxn>
                <a:cxn ang="0">
                  <a:pos x="64" y="274"/>
                </a:cxn>
                <a:cxn ang="0">
                  <a:pos x="66" y="276"/>
                </a:cxn>
                <a:cxn ang="0">
                  <a:pos x="68" y="278"/>
                </a:cxn>
                <a:cxn ang="0">
                  <a:pos x="70" y="280"/>
                </a:cxn>
                <a:cxn ang="0">
                  <a:pos x="72" y="280"/>
                </a:cxn>
                <a:cxn ang="0">
                  <a:pos x="72" y="282"/>
                </a:cxn>
                <a:cxn ang="0">
                  <a:pos x="73" y="282"/>
                </a:cxn>
                <a:cxn ang="0">
                  <a:pos x="74" y="282"/>
                </a:cxn>
              </a:cxnLst>
              <a:rect l="0" t="0" r="r" b="b"/>
              <a:pathLst>
                <a:path w="99" h="283">
                  <a:moveTo>
                    <a:pt x="98" y="0"/>
                  </a:moveTo>
                  <a:lnTo>
                    <a:pt x="97" y="0"/>
                  </a:lnTo>
                  <a:lnTo>
                    <a:pt x="96" y="1"/>
                  </a:lnTo>
                  <a:lnTo>
                    <a:pt x="94" y="3"/>
                  </a:lnTo>
                  <a:lnTo>
                    <a:pt x="92" y="5"/>
                  </a:lnTo>
                  <a:lnTo>
                    <a:pt x="89" y="7"/>
                  </a:lnTo>
                  <a:lnTo>
                    <a:pt x="86" y="10"/>
                  </a:lnTo>
                  <a:lnTo>
                    <a:pt x="83" y="13"/>
                  </a:lnTo>
                  <a:lnTo>
                    <a:pt x="79" y="16"/>
                  </a:lnTo>
                  <a:lnTo>
                    <a:pt x="76" y="20"/>
                  </a:lnTo>
                  <a:lnTo>
                    <a:pt x="71" y="24"/>
                  </a:lnTo>
                  <a:lnTo>
                    <a:pt x="67" y="29"/>
                  </a:lnTo>
                  <a:lnTo>
                    <a:pt x="63" y="34"/>
                  </a:lnTo>
                  <a:lnTo>
                    <a:pt x="58" y="38"/>
                  </a:lnTo>
                  <a:lnTo>
                    <a:pt x="54" y="44"/>
                  </a:lnTo>
                  <a:lnTo>
                    <a:pt x="49" y="49"/>
                  </a:lnTo>
                  <a:lnTo>
                    <a:pt x="44" y="55"/>
                  </a:lnTo>
                  <a:lnTo>
                    <a:pt x="40" y="61"/>
                  </a:lnTo>
                  <a:lnTo>
                    <a:pt x="35" y="67"/>
                  </a:lnTo>
                  <a:lnTo>
                    <a:pt x="31" y="74"/>
                  </a:lnTo>
                  <a:lnTo>
                    <a:pt x="27" y="80"/>
                  </a:lnTo>
                  <a:lnTo>
                    <a:pt x="23" y="87"/>
                  </a:lnTo>
                  <a:lnTo>
                    <a:pt x="19" y="94"/>
                  </a:lnTo>
                  <a:lnTo>
                    <a:pt x="15" y="100"/>
                  </a:lnTo>
                  <a:lnTo>
                    <a:pt x="12" y="108"/>
                  </a:lnTo>
                  <a:lnTo>
                    <a:pt x="9" y="115"/>
                  </a:lnTo>
                  <a:lnTo>
                    <a:pt x="6" y="122"/>
                  </a:lnTo>
                  <a:lnTo>
                    <a:pt x="4" y="130"/>
                  </a:lnTo>
                  <a:lnTo>
                    <a:pt x="2" y="137"/>
                  </a:lnTo>
                  <a:lnTo>
                    <a:pt x="1" y="144"/>
                  </a:lnTo>
                  <a:lnTo>
                    <a:pt x="0" y="152"/>
                  </a:lnTo>
                  <a:lnTo>
                    <a:pt x="0" y="160"/>
                  </a:lnTo>
                  <a:lnTo>
                    <a:pt x="0" y="171"/>
                  </a:lnTo>
                  <a:lnTo>
                    <a:pt x="1" y="176"/>
                  </a:lnTo>
                  <a:lnTo>
                    <a:pt x="2" y="182"/>
                  </a:lnTo>
                  <a:lnTo>
                    <a:pt x="4" y="188"/>
                  </a:lnTo>
                  <a:lnTo>
                    <a:pt x="6" y="194"/>
                  </a:lnTo>
                  <a:lnTo>
                    <a:pt x="8" y="199"/>
                  </a:lnTo>
                  <a:lnTo>
                    <a:pt x="11" y="204"/>
                  </a:lnTo>
                  <a:lnTo>
                    <a:pt x="14" y="210"/>
                  </a:lnTo>
                  <a:lnTo>
                    <a:pt x="16" y="215"/>
                  </a:lnTo>
                  <a:lnTo>
                    <a:pt x="20" y="220"/>
                  </a:lnTo>
                  <a:lnTo>
                    <a:pt x="23" y="225"/>
                  </a:lnTo>
                  <a:lnTo>
                    <a:pt x="26" y="230"/>
                  </a:lnTo>
                  <a:lnTo>
                    <a:pt x="30" y="235"/>
                  </a:lnTo>
                  <a:lnTo>
                    <a:pt x="33" y="239"/>
                  </a:lnTo>
                  <a:lnTo>
                    <a:pt x="36" y="244"/>
                  </a:lnTo>
                  <a:lnTo>
                    <a:pt x="40" y="248"/>
                  </a:lnTo>
                  <a:lnTo>
                    <a:pt x="43" y="252"/>
                  </a:lnTo>
                  <a:lnTo>
                    <a:pt x="47" y="256"/>
                  </a:lnTo>
                  <a:lnTo>
                    <a:pt x="50" y="260"/>
                  </a:lnTo>
                  <a:lnTo>
                    <a:pt x="53" y="263"/>
                  </a:lnTo>
                  <a:lnTo>
                    <a:pt x="56" y="266"/>
                  </a:lnTo>
                  <a:lnTo>
                    <a:pt x="59" y="269"/>
                  </a:lnTo>
                  <a:lnTo>
                    <a:pt x="62" y="272"/>
                  </a:lnTo>
                  <a:lnTo>
                    <a:pt x="64" y="274"/>
                  </a:lnTo>
                  <a:lnTo>
                    <a:pt x="66" y="276"/>
                  </a:lnTo>
                  <a:lnTo>
                    <a:pt x="68" y="278"/>
                  </a:lnTo>
                  <a:lnTo>
                    <a:pt x="70" y="280"/>
                  </a:lnTo>
                  <a:lnTo>
                    <a:pt x="72" y="280"/>
                  </a:lnTo>
                  <a:lnTo>
                    <a:pt x="72" y="282"/>
                  </a:lnTo>
                  <a:lnTo>
                    <a:pt x="73" y="282"/>
                  </a:lnTo>
                  <a:lnTo>
                    <a:pt x="74" y="282"/>
                  </a:lnTo>
                </a:path>
              </a:pathLst>
            </a:custGeom>
            <a:noFill/>
            <a:ln w="12600">
              <a:solidFill>
                <a:srgbClr val="FF6600"/>
              </a:solidFill>
              <a:round/>
              <a:headEnd type="triangle" w="med" len="med"/>
              <a:tailEnd type="triangle" w="med" len="med"/>
            </a:ln>
            <a:effectLst/>
          </p:spPr>
          <p:txBody>
            <a:bodyPr wrap="none" anchor="ctr"/>
            <a:lstStyle/>
            <a:p>
              <a:endParaRPr lang="es-MX"/>
            </a:p>
          </p:txBody>
        </p:sp>
        <p:sp>
          <p:nvSpPr>
            <p:cNvPr id="34" name="Freeform 33"/>
            <p:cNvSpPr>
              <a:spLocks/>
            </p:cNvSpPr>
            <p:nvPr/>
          </p:nvSpPr>
          <p:spPr bwMode="auto">
            <a:xfrm>
              <a:off x="2061" y="1786"/>
              <a:ext cx="233" cy="349"/>
            </a:xfrm>
            <a:custGeom>
              <a:avLst/>
              <a:gdLst/>
              <a:ahLst/>
              <a:cxnLst>
                <a:cxn ang="0">
                  <a:pos x="196" y="0"/>
                </a:cxn>
                <a:cxn ang="0">
                  <a:pos x="196" y="2"/>
                </a:cxn>
                <a:cxn ang="0">
                  <a:pos x="197" y="3"/>
                </a:cxn>
                <a:cxn ang="0">
                  <a:pos x="198" y="6"/>
                </a:cxn>
                <a:cxn ang="0">
                  <a:pos x="198" y="8"/>
                </a:cxn>
                <a:cxn ang="0">
                  <a:pos x="199" y="12"/>
                </a:cxn>
                <a:cxn ang="0">
                  <a:pos x="200" y="16"/>
                </a:cxn>
                <a:cxn ang="0">
                  <a:pos x="201" y="20"/>
                </a:cxn>
                <a:cxn ang="0">
                  <a:pos x="202" y="26"/>
                </a:cxn>
                <a:cxn ang="0">
                  <a:pos x="202" y="31"/>
                </a:cxn>
                <a:cxn ang="0">
                  <a:pos x="203" y="37"/>
                </a:cxn>
                <a:cxn ang="0">
                  <a:pos x="204" y="43"/>
                </a:cxn>
                <a:cxn ang="0">
                  <a:pos x="205" y="49"/>
                </a:cxn>
                <a:cxn ang="0">
                  <a:pos x="206" y="56"/>
                </a:cxn>
                <a:cxn ang="0">
                  <a:pos x="206" y="63"/>
                </a:cxn>
                <a:cxn ang="0">
                  <a:pos x="207" y="71"/>
                </a:cxn>
                <a:cxn ang="0">
                  <a:pos x="208" y="78"/>
                </a:cxn>
                <a:cxn ang="0">
                  <a:pos x="208" y="86"/>
                </a:cxn>
                <a:cxn ang="0">
                  <a:pos x="208" y="94"/>
                </a:cxn>
                <a:cxn ang="0">
                  <a:pos x="208" y="102"/>
                </a:cxn>
                <a:cxn ang="0">
                  <a:pos x="208" y="110"/>
                </a:cxn>
                <a:cxn ang="0">
                  <a:pos x="207" y="118"/>
                </a:cxn>
                <a:cxn ang="0">
                  <a:pos x="206" y="127"/>
                </a:cxn>
                <a:cxn ang="0">
                  <a:pos x="205" y="135"/>
                </a:cxn>
                <a:cxn ang="0">
                  <a:pos x="204" y="143"/>
                </a:cxn>
                <a:cxn ang="0">
                  <a:pos x="202" y="151"/>
                </a:cxn>
                <a:cxn ang="0">
                  <a:pos x="200" y="159"/>
                </a:cxn>
                <a:cxn ang="0">
                  <a:pos x="198" y="167"/>
                </a:cxn>
                <a:cxn ang="0">
                  <a:pos x="195" y="175"/>
                </a:cxn>
                <a:cxn ang="0">
                  <a:pos x="192" y="182"/>
                </a:cxn>
                <a:cxn ang="0">
                  <a:pos x="188" y="190"/>
                </a:cxn>
                <a:cxn ang="0">
                  <a:pos x="184" y="197"/>
                </a:cxn>
                <a:cxn ang="0">
                  <a:pos x="174" y="212"/>
                </a:cxn>
                <a:cxn ang="0">
                  <a:pos x="168" y="218"/>
                </a:cxn>
                <a:cxn ang="0">
                  <a:pos x="162" y="225"/>
                </a:cxn>
                <a:cxn ang="0">
                  <a:pos x="155" y="232"/>
                </a:cxn>
                <a:cxn ang="0">
                  <a:pos x="148" y="238"/>
                </a:cxn>
                <a:cxn ang="0">
                  <a:pos x="142" y="243"/>
                </a:cxn>
                <a:cxn ang="0">
                  <a:pos x="134" y="249"/>
                </a:cxn>
                <a:cxn ang="0">
                  <a:pos x="127" y="254"/>
                </a:cxn>
                <a:cxn ang="0">
                  <a:pos x="119" y="259"/>
                </a:cxn>
                <a:cxn ang="0">
                  <a:pos x="112" y="264"/>
                </a:cxn>
                <a:cxn ang="0">
                  <a:pos x="104" y="268"/>
                </a:cxn>
                <a:cxn ang="0">
                  <a:pos x="96" y="272"/>
                </a:cxn>
                <a:cxn ang="0">
                  <a:pos x="88" y="276"/>
                </a:cxn>
                <a:cxn ang="0">
                  <a:pos x="81" y="280"/>
                </a:cxn>
                <a:cxn ang="0">
                  <a:pos x="73" y="283"/>
                </a:cxn>
                <a:cxn ang="0">
                  <a:pos x="66" y="286"/>
                </a:cxn>
                <a:cxn ang="0">
                  <a:pos x="58" y="289"/>
                </a:cxn>
                <a:cxn ang="0">
                  <a:pos x="52" y="292"/>
                </a:cxn>
                <a:cxn ang="0">
                  <a:pos x="45" y="294"/>
                </a:cxn>
                <a:cxn ang="0">
                  <a:pos x="38" y="296"/>
                </a:cxn>
                <a:cxn ang="0">
                  <a:pos x="32" y="298"/>
                </a:cxn>
                <a:cxn ang="0">
                  <a:pos x="26" y="300"/>
                </a:cxn>
                <a:cxn ang="0">
                  <a:pos x="21" y="302"/>
                </a:cxn>
                <a:cxn ang="0">
                  <a:pos x="16" y="303"/>
                </a:cxn>
                <a:cxn ang="0">
                  <a:pos x="12" y="304"/>
                </a:cxn>
                <a:cxn ang="0">
                  <a:pos x="8" y="306"/>
                </a:cxn>
                <a:cxn ang="0">
                  <a:pos x="5" y="306"/>
                </a:cxn>
                <a:cxn ang="0">
                  <a:pos x="3" y="307"/>
                </a:cxn>
                <a:cxn ang="0">
                  <a:pos x="1" y="308"/>
                </a:cxn>
                <a:cxn ang="0">
                  <a:pos x="0" y="308"/>
                </a:cxn>
              </a:cxnLst>
              <a:rect l="0" t="0" r="r" b="b"/>
              <a:pathLst>
                <a:path w="209" h="309">
                  <a:moveTo>
                    <a:pt x="196" y="0"/>
                  </a:moveTo>
                  <a:lnTo>
                    <a:pt x="196" y="2"/>
                  </a:lnTo>
                  <a:lnTo>
                    <a:pt x="197" y="3"/>
                  </a:lnTo>
                  <a:lnTo>
                    <a:pt x="198" y="6"/>
                  </a:lnTo>
                  <a:lnTo>
                    <a:pt x="198" y="8"/>
                  </a:lnTo>
                  <a:lnTo>
                    <a:pt x="199" y="12"/>
                  </a:lnTo>
                  <a:lnTo>
                    <a:pt x="200" y="16"/>
                  </a:lnTo>
                  <a:lnTo>
                    <a:pt x="201" y="20"/>
                  </a:lnTo>
                  <a:lnTo>
                    <a:pt x="202" y="26"/>
                  </a:lnTo>
                  <a:lnTo>
                    <a:pt x="202" y="31"/>
                  </a:lnTo>
                  <a:lnTo>
                    <a:pt x="203" y="37"/>
                  </a:lnTo>
                  <a:lnTo>
                    <a:pt x="204" y="43"/>
                  </a:lnTo>
                  <a:lnTo>
                    <a:pt x="205" y="49"/>
                  </a:lnTo>
                  <a:lnTo>
                    <a:pt x="206" y="56"/>
                  </a:lnTo>
                  <a:lnTo>
                    <a:pt x="206" y="63"/>
                  </a:lnTo>
                  <a:lnTo>
                    <a:pt x="207" y="71"/>
                  </a:lnTo>
                  <a:lnTo>
                    <a:pt x="208" y="78"/>
                  </a:lnTo>
                  <a:lnTo>
                    <a:pt x="208" y="86"/>
                  </a:lnTo>
                  <a:lnTo>
                    <a:pt x="208" y="94"/>
                  </a:lnTo>
                  <a:lnTo>
                    <a:pt x="208" y="102"/>
                  </a:lnTo>
                  <a:lnTo>
                    <a:pt x="208" y="110"/>
                  </a:lnTo>
                  <a:lnTo>
                    <a:pt x="207" y="118"/>
                  </a:lnTo>
                  <a:lnTo>
                    <a:pt x="206" y="127"/>
                  </a:lnTo>
                  <a:lnTo>
                    <a:pt x="205" y="135"/>
                  </a:lnTo>
                  <a:lnTo>
                    <a:pt x="204" y="143"/>
                  </a:lnTo>
                  <a:lnTo>
                    <a:pt x="202" y="151"/>
                  </a:lnTo>
                  <a:lnTo>
                    <a:pt x="200" y="159"/>
                  </a:lnTo>
                  <a:lnTo>
                    <a:pt x="198" y="167"/>
                  </a:lnTo>
                  <a:lnTo>
                    <a:pt x="195" y="175"/>
                  </a:lnTo>
                  <a:lnTo>
                    <a:pt x="192" y="182"/>
                  </a:lnTo>
                  <a:lnTo>
                    <a:pt x="188" y="190"/>
                  </a:lnTo>
                  <a:lnTo>
                    <a:pt x="184" y="197"/>
                  </a:lnTo>
                  <a:lnTo>
                    <a:pt x="174" y="212"/>
                  </a:lnTo>
                  <a:lnTo>
                    <a:pt x="168" y="218"/>
                  </a:lnTo>
                  <a:lnTo>
                    <a:pt x="162" y="225"/>
                  </a:lnTo>
                  <a:lnTo>
                    <a:pt x="155" y="232"/>
                  </a:lnTo>
                  <a:lnTo>
                    <a:pt x="148" y="238"/>
                  </a:lnTo>
                  <a:lnTo>
                    <a:pt x="142" y="243"/>
                  </a:lnTo>
                  <a:lnTo>
                    <a:pt x="134" y="249"/>
                  </a:lnTo>
                  <a:lnTo>
                    <a:pt x="127" y="254"/>
                  </a:lnTo>
                  <a:lnTo>
                    <a:pt x="119" y="259"/>
                  </a:lnTo>
                  <a:lnTo>
                    <a:pt x="112" y="264"/>
                  </a:lnTo>
                  <a:lnTo>
                    <a:pt x="104" y="268"/>
                  </a:lnTo>
                  <a:lnTo>
                    <a:pt x="96" y="272"/>
                  </a:lnTo>
                  <a:lnTo>
                    <a:pt x="88" y="276"/>
                  </a:lnTo>
                  <a:lnTo>
                    <a:pt x="81" y="280"/>
                  </a:lnTo>
                  <a:lnTo>
                    <a:pt x="73" y="283"/>
                  </a:lnTo>
                  <a:lnTo>
                    <a:pt x="66" y="286"/>
                  </a:lnTo>
                  <a:lnTo>
                    <a:pt x="58" y="289"/>
                  </a:lnTo>
                  <a:lnTo>
                    <a:pt x="52" y="292"/>
                  </a:lnTo>
                  <a:lnTo>
                    <a:pt x="45" y="294"/>
                  </a:lnTo>
                  <a:lnTo>
                    <a:pt x="38" y="296"/>
                  </a:lnTo>
                  <a:lnTo>
                    <a:pt x="32" y="298"/>
                  </a:lnTo>
                  <a:lnTo>
                    <a:pt x="26" y="300"/>
                  </a:lnTo>
                  <a:lnTo>
                    <a:pt x="21" y="302"/>
                  </a:lnTo>
                  <a:lnTo>
                    <a:pt x="16" y="303"/>
                  </a:lnTo>
                  <a:lnTo>
                    <a:pt x="12" y="304"/>
                  </a:lnTo>
                  <a:lnTo>
                    <a:pt x="8" y="306"/>
                  </a:lnTo>
                  <a:lnTo>
                    <a:pt x="5" y="306"/>
                  </a:lnTo>
                  <a:lnTo>
                    <a:pt x="3" y="307"/>
                  </a:lnTo>
                  <a:lnTo>
                    <a:pt x="1" y="308"/>
                  </a:lnTo>
                  <a:lnTo>
                    <a:pt x="0" y="308"/>
                  </a:lnTo>
                </a:path>
              </a:pathLst>
            </a:custGeom>
            <a:noFill/>
            <a:ln w="12600">
              <a:solidFill>
                <a:srgbClr val="FF6600"/>
              </a:solidFill>
              <a:round/>
              <a:headEnd type="triangle" w="med" len="med"/>
              <a:tailEnd type="triangle" w="med" len="med"/>
            </a:ln>
            <a:effectLst/>
          </p:spPr>
          <p:txBody>
            <a:bodyPr wrap="none" anchor="ctr"/>
            <a:lstStyle/>
            <a:p>
              <a:endParaRPr lang="es-MX"/>
            </a:p>
          </p:txBody>
        </p:sp>
        <p:sp>
          <p:nvSpPr>
            <p:cNvPr id="35" name="Freeform 34"/>
            <p:cNvSpPr>
              <a:spLocks/>
            </p:cNvSpPr>
            <p:nvPr/>
          </p:nvSpPr>
          <p:spPr bwMode="auto">
            <a:xfrm>
              <a:off x="1562" y="2045"/>
              <a:ext cx="356" cy="226"/>
            </a:xfrm>
            <a:custGeom>
              <a:avLst/>
              <a:gdLst/>
              <a:ahLst/>
              <a:cxnLst>
                <a:cxn ang="0">
                  <a:pos x="355" y="132"/>
                </a:cxn>
                <a:cxn ang="0">
                  <a:pos x="354" y="128"/>
                </a:cxn>
                <a:cxn ang="0">
                  <a:pos x="351" y="123"/>
                </a:cxn>
                <a:cxn ang="0">
                  <a:pos x="348" y="117"/>
                </a:cxn>
                <a:cxn ang="0">
                  <a:pos x="343" y="108"/>
                </a:cxn>
                <a:cxn ang="0">
                  <a:pos x="338" y="99"/>
                </a:cxn>
                <a:cxn ang="0">
                  <a:pos x="332" y="89"/>
                </a:cxn>
                <a:cxn ang="0">
                  <a:pos x="326" y="79"/>
                </a:cxn>
                <a:cxn ang="0">
                  <a:pos x="318" y="68"/>
                </a:cxn>
                <a:cxn ang="0">
                  <a:pos x="310" y="58"/>
                </a:cxn>
                <a:cxn ang="0">
                  <a:pos x="300" y="47"/>
                </a:cxn>
                <a:cxn ang="0">
                  <a:pos x="291" y="38"/>
                </a:cxn>
                <a:cxn ang="0">
                  <a:pos x="280" y="29"/>
                </a:cxn>
                <a:cxn ang="0">
                  <a:pos x="269" y="21"/>
                </a:cxn>
                <a:cxn ang="0">
                  <a:pos x="257" y="15"/>
                </a:cxn>
                <a:cxn ang="0">
                  <a:pos x="245" y="10"/>
                </a:cxn>
                <a:cxn ang="0">
                  <a:pos x="224" y="5"/>
                </a:cxn>
                <a:cxn ang="0">
                  <a:pos x="212" y="2"/>
                </a:cxn>
                <a:cxn ang="0">
                  <a:pos x="199" y="1"/>
                </a:cxn>
                <a:cxn ang="0">
                  <a:pos x="188" y="0"/>
                </a:cxn>
                <a:cxn ang="0">
                  <a:pos x="177" y="1"/>
                </a:cxn>
                <a:cxn ang="0">
                  <a:pos x="166" y="2"/>
                </a:cxn>
                <a:cxn ang="0">
                  <a:pos x="156" y="5"/>
                </a:cxn>
                <a:cxn ang="0">
                  <a:pos x="145" y="8"/>
                </a:cxn>
                <a:cxn ang="0">
                  <a:pos x="135" y="12"/>
                </a:cxn>
                <a:cxn ang="0">
                  <a:pos x="125" y="17"/>
                </a:cxn>
                <a:cxn ang="0">
                  <a:pos x="114" y="23"/>
                </a:cxn>
                <a:cxn ang="0">
                  <a:pos x="103" y="29"/>
                </a:cxn>
                <a:cxn ang="0">
                  <a:pos x="92" y="37"/>
                </a:cxn>
                <a:cxn ang="0">
                  <a:pos x="80" y="45"/>
                </a:cxn>
                <a:cxn ang="0">
                  <a:pos x="67" y="54"/>
                </a:cxn>
                <a:cxn ang="0">
                  <a:pos x="53" y="65"/>
                </a:cxn>
                <a:cxn ang="0">
                  <a:pos x="46" y="73"/>
                </a:cxn>
                <a:cxn ang="0">
                  <a:pos x="39" y="80"/>
                </a:cxn>
                <a:cxn ang="0">
                  <a:pos x="33" y="88"/>
                </a:cxn>
                <a:cxn ang="0">
                  <a:pos x="27" y="96"/>
                </a:cxn>
                <a:cxn ang="0">
                  <a:pos x="22" y="104"/>
                </a:cxn>
                <a:cxn ang="0">
                  <a:pos x="18" y="113"/>
                </a:cxn>
                <a:cxn ang="0">
                  <a:pos x="14" y="121"/>
                </a:cxn>
                <a:cxn ang="0">
                  <a:pos x="10" y="128"/>
                </a:cxn>
                <a:cxn ang="0">
                  <a:pos x="7" y="135"/>
                </a:cxn>
                <a:cxn ang="0">
                  <a:pos x="5" y="141"/>
                </a:cxn>
                <a:cxn ang="0">
                  <a:pos x="3" y="147"/>
                </a:cxn>
                <a:cxn ang="0">
                  <a:pos x="1" y="151"/>
                </a:cxn>
                <a:cxn ang="0">
                  <a:pos x="0" y="155"/>
                </a:cxn>
                <a:cxn ang="0">
                  <a:pos x="0" y="157"/>
                </a:cxn>
              </a:cxnLst>
              <a:rect l="0" t="0" r="r" b="b"/>
              <a:pathLst>
                <a:path w="357" h="159">
                  <a:moveTo>
                    <a:pt x="356" y="133"/>
                  </a:moveTo>
                  <a:lnTo>
                    <a:pt x="355" y="132"/>
                  </a:lnTo>
                  <a:lnTo>
                    <a:pt x="354" y="130"/>
                  </a:lnTo>
                  <a:lnTo>
                    <a:pt x="354" y="128"/>
                  </a:lnTo>
                  <a:lnTo>
                    <a:pt x="352" y="126"/>
                  </a:lnTo>
                  <a:lnTo>
                    <a:pt x="351" y="123"/>
                  </a:lnTo>
                  <a:lnTo>
                    <a:pt x="350" y="120"/>
                  </a:lnTo>
                  <a:lnTo>
                    <a:pt x="348" y="117"/>
                  </a:lnTo>
                  <a:lnTo>
                    <a:pt x="346" y="113"/>
                  </a:lnTo>
                  <a:lnTo>
                    <a:pt x="343" y="108"/>
                  </a:lnTo>
                  <a:lnTo>
                    <a:pt x="341" y="104"/>
                  </a:lnTo>
                  <a:lnTo>
                    <a:pt x="338" y="99"/>
                  </a:lnTo>
                  <a:lnTo>
                    <a:pt x="335" y="94"/>
                  </a:lnTo>
                  <a:lnTo>
                    <a:pt x="332" y="89"/>
                  </a:lnTo>
                  <a:lnTo>
                    <a:pt x="329" y="84"/>
                  </a:lnTo>
                  <a:lnTo>
                    <a:pt x="326" y="79"/>
                  </a:lnTo>
                  <a:lnTo>
                    <a:pt x="322" y="73"/>
                  </a:lnTo>
                  <a:lnTo>
                    <a:pt x="318" y="68"/>
                  </a:lnTo>
                  <a:lnTo>
                    <a:pt x="314" y="63"/>
                  </a:lnTo>
                  <a:lnTo>
                    <a:pt x="310" y="58"/>
                  </a:lnTo>
                  <a:lnTo>
                    <a:pt x="305" y="53"/>
                  </a:lnTo>
                  <a:lnTo>
                    <a:pt x="300" y="47"/>
                  </a:lnTo>
                  <a:lnTo>
                    <a:pt x="296" y="42"/>
                  </a:lnTo>
                  <a:lnTo>
                    <a:pt x="291" y="38"/>
                  </a:lnTo>
                  <a:lnTo>
                    <a:pt x="286" y="33"/>
                  </a:lnTo>
                  <a:lnTo>
                    <a:pt x="280" y="29"/>
                  </a:lnTo>
                  <a:lnTo>
                    <a:pt x="275" y="25"/>
                  </a:lnTo>
                  <a:lnTo>
                    <a:pt x="269" y="21"/>
                  </a:lnTo>
                  <a:lnTo>
                    <a:pt x="263" y="18"/>
                  </a:lnTo>
                  <a:lnTo>
                    <a:pt x="257" y="15"/>
                  </a:lnTo>
                  <a:lnTo>
                    <a:pt x="251" y="12"/>
                  </a:lnTo>
                  <a:lnTo>
                    <a:pt x="245" y="10"/>
                  </a:lnTo>
                  <a:lnTo>
                    <a:pt x="231" y="6"/>
                  </a:lnTo>
                  <a:lnTo>
                    <a:pt x="224" y="5"/>
                  </a:lnTo>
                  <a:lnTo>
                    <a:pt x="218" y="3"/>
                  </a:lnTo>
                  <a:lnTo>
                    <a:pt x="212" y="2"/>
                  </a:lnTo>
                  <a:lnTo>
                    <a:pt x="205" y="1"/>
                  </a:lnTo>
                  <a:lnTo>
                    <a:pt x="199" y="1"/>
                  </a:lnTo>
                  <a:lnTo>
                    <a:pt x="194" y="1"/>
                  </a:lnTo>
                  <a:lnTo>
                    <a:pt x="188" y="0"/>
                  </a:lnTo>
                  <a:lnTo>
                    <a:pt x="182" y="1"/>
                  </a:lnTo>
                  <a:lnTo>
                    <a:pt x="177" y="1"/>
                  </a:lnTo>
                  <a:lnTo>
                    <a:pt x="172" y="1"/>
                  </a:lnTo>
                  <a:lnTo>
                    <a:pt x="166" y="2"/>
                  </a:lnTo>
                  <a:lnTo>
                    <a:pt x="161" y="3"/>
                  </a:lnTo>
                  <a:lnTo>
                    <a:pt x="156" y="5"/>
                  </a:lnTo>
                  <a:lnTo>
                    <a:pt x="150" y="6"/>
                  </a:lnTo>
                  <a:lnTo>
                    <a:pt x="145" y="8"/>
                  </a:lnTo>
                  <a:lnTo>
                    <a:pt x="140" y="10"/>
                  </a:lnTo>
                  <a:lnTo>
                    <a:pt x="135" y="12"/>
                  </a:lnTo>
                  <a:lnTo>
                    <a:pt x="130" y="14"/>
                  </a:lnTo>
                  <a:lnTo>
                    <a:pt x="125" y="17"/>
                  </a:lnTo>
                  <a:lnTo>
                    <a:pt x="120" y="20"/>
                  </a:lnTo>
                  <a:lnTo>
                    <a:pt x="114" y="23"/>
                  </a:lnTo>
                  <a:lnTo>
                    <a:pt x="109" y="26"/>
                  </a:lnTo>
                  <a:lnTo>
                    <a:pt x="103" y="29"/>
                  </a:lnTo>
                  <a:lnTo>
                    <a:pt x="98" y="33"/>
                  </a:lnTo>
                  <a:lnTo>
                    <a:pt x="92" y="37"/>
                  </a:lnTo>
                  <a:lnTo>
                    <a:pt x="86" y="41"/>
                  </a:lnTo>
                  <a:lnTo>
                    <a:pt x="80" y="45"/>
                  </a:lnTo>
                  <a:lnTo>
                    <a:pt x="74" y="50"/>
                  </a:lnTo>
                  <a:lnTo>
                    <a:pt x="67" y="54"/>
                  </a:lnTo>
                  <a:lnTo>
                    <a:pt x="61" y="59"/>
                  </a:lnTo>
                  <a:lnTo>
                    <a:pt x="53" y="65"/>
                  </a:lnTo>
                  <a:lnTo>
                    <a:pt x="49" y="69"/>
                  </a:lnTo>
                  <a:lnTo>
                    <a:pt x="46" y="73"/>
                  </a:lnTo>
                  <a:lnTo>
                    <a:pt x="42" y="76"/>
                  </a:lnTo>
                  <a:lnTo>
                    <a:pt x="39" y="80"/>
                  </a:lnTo>
                  <a:lnTo>
                    <a:pt x="36" y="84"/>
                  </a:lnTo>
                  <a:lnTo>
                    <a:pt x="33" y="88"/>
                  </a:lnTo>
                  <a:lnTo>
                    <a:pt x="30" y="92"/>
                  </a:lnTo>
                  <a:lnTo>
                    <a:pt x="27" y="96"/>
                  </a:lnTo>
                  <a:lnTo>
                    <a:pt x="25" y="100"/>
                  </a:lnTo>
                  <a:lnTo>
                    <a:pt x="22" y="104"/>
                  </a:lnTo>
                  <a:lnTo>
                    <a:pt x="20" y="109"/>
                  </a:lnTo>
                  <a:lnTo>
                    <a:pt x="18" y="113"/>
                  </a:lnTo>
                  <a:lnTo>
                    <a:pt x="16" y="117"/>
                  </a:lnTo>
                  <a:lnTo>
                    <a:pt x="14" y="121"/>
                  </a:lnTo>
                  <a:lnTo>
                    <a:pt x="12" y="124"/>
                  </a:lnTo>
                  <a:lnTo>
                    <a:pt x="10" y="128"/>
                  </a:lnTo>
                  <a:lnTo>
                    <a:pt x="9" y="131"/>
                  </a:lnTo>
                  <a:lnTo>
                    <a:pt x="7" y="135"/>
                  </a:lnTo>
                  <a:lnTo>
                    <a:pt x="6" y="138"/>
                  </a:lnTo>
                  <a:lnTo>
                    <a:pt x="5" y="141"/>
                  </a:lnTo>
                  <a:lnTo>
                    <a:pt x="4" y="144"/>
                  </a:lnTo>
                  <a:lnTo>
                    <a:pt x="3" y="147"/>
                  </a:lnTo>
                  <a:lnTo>
                    <a:pt x="2" y="149"/>
                  </a:lnTo>
                  <a:lnTo>
                    <a:pt x="1" y="151"/>
                  </a:lnTo>
                  <a:lnTo>
                    <a:pt x="1" y="153"/>
                  </a:lnTo>
                  <a:lnTo>
                    <a:pt x="0" y="155"/>
                  </a:lnTo>
                  <a:lnTo>
                    <a:pt x="0" y="156"/>
                  </a:lnTo>
                  <a:lnTo>
                    <a:pt x="0" y="157"/>
                  </a:lnTo>
                  <a:lnTo>
                    <a:pt x="0" y="158"/>
                  </a:lnTo>
                </a:path>
              </a:pathLst>
            </a:custGeom>
            <a:noFill/>
            <a:ln w="12600">
              <a:solidFill>
                <a:srgbClr val="FF6600"/>
              </a:solidFill>
              <a:round/>
              <a:headEnd type="triangle" w="med" len="med"/>
              <a:tailEnd type="triangle" w="med" len="med"/>
            </a:ln>
            <a:effectLst/>
          </p:spPr>
          <p:txBody>
            <a:bodyPr wrap="none" anchor="ctr"/>
            <a:lstStyle/>
            <a:p>
              <a:endParaRPr lang="es-MX"/>
            </a:p>
          </p:txBody>
        </p:sp>
        <p:sp>
          <p:nvSpPr>
            <p:cNvPr id="36" name="Freeform 35"/>
            <p:cNvSpPr>
              <a:spLocks/>
            </p:cNvSpPr>
            <p:nvPr/>
          </p:nvSpPr>
          <p:spPr bwMode="auto">
            <a:xfrm>
              <a:off x="1970" y="2328"/>
              <a:ext cx="325" cy="111"/>
            </a:xfrm>
            <a:custGeom>
              <a:avLst/>
              <a:gdLst/>
              <a:ahLst/>
              <a:cxnLst>
                <a:cxn ang="0">
                  <a:pos x="283" y="111"/>
                </a:cxn>
                <a:cxn ang="0">
                  <a:pos x="282" y="110"/>
                </a:cxn>
                <a:cxn ang="0">
                  <a:pos x="281" y="108"/>
                </a:cxn>
                <a:cxn ang="0">
                  <a:pos x="280" y="106"/>
                </a:cxn>
                <a:cxn ang="0">
                  <a:pos x="278" y="104"/>
                </a:cxn>
                <a:cxn ang="0">
                  <a:pos x="276" y="101"/>
                </a:cxn>
                <a:cxn ang="0">
                  <a:pos x="273" y="98"/>
                </a:cxn>
                <a:cxn ang="0">
                  <a:pos x="270" y="94"/>
                </a:cxn>
                <a:cxn ang="0">
                  <a:pos x="267" y="90"/>
                </a:cxn>
                <a:cxn ang="0">
                  <a:pos x="264" y="86"/>
                </a:cxn>
                <a:cxn ang="0">
                  <a:pos x="260" y="82"/>
                </a:cxn>
                <a:cxn ang="0">
                  <a:pos x="256" y="77"/>
                </a:cxn>
                <a:cxn ang="0">
                  <a:pos x="252" y="72"/>
                </a:cxn>
                <a:cxn ang="0">
                  <a:pos x="248" y="67"/>
                </a:cxn>
                <a:cxn ang="0">
                  <a:pos x="243" y="62"/>
                </a:cxn>
                <a:cxn ang="0">
                  <a:pos x="238" y="57"/>
                </a:cxn>
                <a:cxn ang="0">
                  <a:pos x="233" y="52"/>
                </a:cxn>
                <a:cxn ang="0">
                  <a:pos x="227" y="47"/>
                </a:cxn>
                <a:cxn ang="0">
                  <a:pos x="222" y="42"/>
                </a:cxn>
                <a:cxn ang="0">
                  <a:pos x="216" y="37"/>
                </a:cxn>
                <a:cxn ang="0">
                  <a:pos x="210" y="32"/>
                </a:cxn>
                <a:cxn ang="0">
                  <a:pos x="204" y="28"/>
                </a:cxn>
                <a:cxn ang="0">
                  <a:pos x="197" y="24"/>
                </a:cxn>
                <a:cxn ang="0">
                  <a:pos x="191" y="20"/>
                </a:cxn>
                <a:cxn ang="0">
                  <a:pos x="184" y="16"/>
                </a:cxn>
                <a:cxn ang="0">
                  <a:pos x="178" y="12"/>
                </a:cxn>
                <a:cxn ang="0">
                  <a:pos x="170" y="9"/>
                </a:cxn>
                <a:cxn ang="0">
                  <a:pos x="164" y="6"/>
                </a:cxn>
                <a:cxn ang="0">
                  <a:pos x="156" y="4"/>
                </a:cxn>
                <a:cxn ang="0">
                  <a:pos x="150" y="2"/>
                </a:cxn>
                <a:cxn ang="0">
                  <a:pos x="142" y="0"/>
                </a:cxn>
                <a:cxn ang="0">
                  <a:pos x="135" y="0"/>
                </a:cxn>
                <a:cxn ang="0">
                  <a:pos x="123" y="0"/>
                </a:cxn>
                <a:cxn ang="0">
                  <a:pos x="117" y="0"/>
                </a:cxn>
                <a:cxn ang="0">
                  <a:pos x="111" y="2"/>
                </a:cxn>
                <a:cxn ang="0">
                  <a:pos x="105" y="3"/>
                </a:cxn>
                <a:cxn ang="0">
                  <a:pos x="99" y="5"/>
                </a:cxn>
                <a:cxn ang="0">
                  <a:pos x="93" y="7"/>
                </a:cxn>
                <a:cxn ang="0">
                  <a:pos x="87" y="9"/>
                </a:cxn>
                <a:cxn ang="0">
                  <a:pos x="81" y="12"/>
                </a:cxn>
                <a:cxn ang="0">
                  <a:pos x="75" y="15"/>
                </a:cxn>
                <a:cxn ang="0">
                  <a:pos x="70" y="18"/>
                </a:cxn>
                <a:cxn ang="0">
                  <a:pos x="64" y="21"/>
                </a:cxn>
                <a:cxn ang="0">
                  <a:pos x="58" y="24"/>
                </a:cxn>
                <a:cxn ang="0">
                  <a:pos x="53" y="28"/>
                </a:cxn>
                <a:cxn ang="0">
                  <a:pos x="48" y="31"/>
                </a:cxn>
                <a:cxn ang="0">
                  <a:pos x="43" y="35"/>
                </a:cxn>
                <a:cxn ang="0">
                  <a:pos x="38" y="38"/>
                </a:cxn>
                <a:cxn ang="0">
                  <a:pos x="34" y="42"/>
                </a:cxn>
                <a:cxn ang="0">
                  <a:pos x="30" y="45"/>
                </a:cxn>
                <a:cxn ang="0">
                  <a:pos x="26" y="49"/>
                </a:cxn>
                <a:cxn ang="0">
                  <a:pos x="22" y="52"/>
                </a:cxn>
                <a:cxn ang="0">
                  <a:pos x="18" y="55"/>
                </a:cxn>
                <a:cxn ang="0">
                  <a:pos x="15" y="58"/>
                </a:cxn>
                <a:cxn ang="0">
                  <a:pos x="12" y="61"/>
                </a:cxn>
                <a:cxn ang="0">
                  <a:pos x="9" y="64"/>
                </a:cxn>
                <a:cxn ang="0">
                  <a:pos x="7" y="66"/>
                </a:cxn>
                <a:cxn ang="0">
                  <a:pos x="5" y="68"/>
                </a:cxn>
                <a:cxn ang="0">
                  <a:pos x="3" y="70"/>
                </a:cxn>
                <a:cxn ang="0">
                  <a:pos x="2" y="72"/>
                </a:cxn>
                <a:cxn ang="0">
                  <a:pos x="1" y="72"/>
                </a:cxn>
                <a:cxn ang="0">
                  <a:pos x="0" y="73"/>
                </a:cxn>
                <a:cxn ang="0">
                  <a:pos x="0" y="74"/>
                </a:cxn>
              </a:cxnLst>
              <a:rect l="0" t="0" r="r" b="b"/>
              <a:pathLst>
                <a:path w="284" h="112">
                  <a:moveTo>
                    <a:pt x="283" y="111"/>
                  </a:moveTo>
                  <a:lnTo>
                    <a:pt x="282" y="110"/>
                  </a:lnTo>
                  <a:lnTo>
                    <a:pt x="281" y="108"/>
                  </a:lnTo>
                  <a:lnTo>
                    <a:pt x="280" y="106"/>
                  </a:lnTo>
                  <a:lnTo>
                    <a:pt x="278" y="104"/>
                  </a:lnTo>
                  <a:lnTo>
                    <a:pt x="276" y="101"/>
                  </a:lnTo>
                  <a:lnTo>
                    <a:pt x="273" y="98"/>
                  </a:lnTo>
                  <a:lnTo>
                    <a:pt x="270" y="94"/>
                  </a:lnTo>
                  <a:lnTo>
                    <a:pt x="267" y="90"/>
                  </a:lnTo>
                  <a:lnTo>
                    <a:pt x="264" y="86"/>
                  </a:lnTo>
                  <a:lnTo>
                    <a:pt x="260" y="82"/>
                  </a:lnTo>
                  <a:lnTo>
                    <a:pt x="256" y="77"/>
                  </a:lnTo>
                  <a:lnTo>
                    <a:pt x="252" y="72"/>
                  </a:lnTo>
                  <a:lnTo>
                    <a:pt x="248" y="67"/>
                  </a:lnTo>
                  <a:lnTo>
                    <a:pt x="243" y="62"/>
                  </a:lnTo>
                  <a:lnTo>
                    <a:pt x="238" y="57"/>
                  </a:lnTo>
                  <a:lnTo>
                    <a:pt x="233" y="52"/>
                  </a:lnTo>
                  <a:lnTo>
                    <a:pt x="227" y="47"/>
                  </a:lnTo>
                  <a:lnTo>
                    <a:pt x="222" y="42"/>
                  </a:lnTo>
                  <a:lnTo>
                    <a:pt x="216" y="37"/>
                  </a:lnTo>
                  <a:lnTo>
                    <a:pt x="210" y="32"/>
                  </a:lnTo>
                  <a:lnTo>
                    <a:pt x="204" y="28"/>
                  </a:lnTo>
                  <a:lnTo>
                    <a:pt x="197" y="24"/>
                  </a:lnTo>
                  <a:lnTo>
                    <a:pt x="191" y="20"/>
                  </a:lnTo>
                  <a:lnTo>
                    <a:pt x="184" y="16"/>
                  </a:lnTo>
                  <a:lnTo>
                    <a:pt x="178" y="12"/>
                  </a:lnTo>
                  <a:lnTo>
                    <a:pt x="170" y="9"/>
                  </a:lnTo>
                  <a:lnTo>
                    <a:pt x="164" y="6"/>
                  </a:lnTo>
                  <a:lnTo>
                    <a:pt x="156" y="4"/>
                  </a:lnTo>
                  <a:lnTo>
                    <a:pt x="150" y="2"/>
                  </a:lnTo>
                  <a:lnTo>
                    <a:pt x="142" y="0"/>
                  </a:lnTo>
                  <a:lnTo>
                    <a:pt x="135" y="0"/>
                  </a:lnTo>
                  <a:lnTo>
                    <a:pt x="123" y="0"/>
                  </a:lnTo>
                  <a:lnTo>
                    <a:pt x="117" y="0"/>
                  </a:lnTo>
                  <a:lnTo>
                    <a:pt x="111" y="2"/>
                  </a:lnTo>
                  <a:lnTo>
                    <a:pt x="105" y="3"/>
                  </a:lnTo>
                  <a:lnTo>
                    <a:pt x="99" y="5"/>
                  </a:lnTo>
                  <a:lnTo>
                    <a:pt x="93" y="7"/>
                  </a:lnTo>
                  <a:lnTo>
                    <a:pt x="87" y="9"/>
                  </a:lnTo>
                  <a:lnTo>
                    <a:pt x="81" y="12"/>
                  </a:lnTo>
                  <a:lnTo>
                    <a:pt x="75" y="15"/>
                  </a:lnTo>
                  <a:lnTo>
                    <a:pt x="70" y="18"/>
                  </a:lnTo>
                  <a:lnTo>
                    <a:pt x="64" y="21"/>
                  </a:lnTo>
                  <a:lnTo>
                    <a:pt x="58" y="24"/>
                  </a:lnTo>
                  <a:lnTo>
                    <a:pt x="53" y="28"/>
                  </a:lnTo>
                  <a:lnTo>
                    <a:pt x="48" y="31"/>
                  </a:lnTo>
                  <a:lnTo>
                    <a:pt x="43" y="35"/>
                  </a:lnTo>
                  <a:lnTo>
                    <a:pt x="38" y="38"/>
                  </a:lnTo>
                  <a:lnTo>
                    <a:pt x="34" y="42"/>
                  </a:lnTo>
                  <a:lnTo>
                    <a:pt x="30" y="45"/>
                  </a:lnTo>
                  <a:lnTo>
                    <a:pt x="26" y="49"/>
                  </a:lnTo>
                  <a:lnTo>
                    <a:pt x="22" y="52"/>
                  </a:lnTo>
                  <a:lnTo>
                    <a:pt x="18" y="55"/>
                  </a:lnTo>
                  <a:lnTo>
                    <a:pt x="15" y="58"/>
                  </a:lnTo>
                  <a:lnTo>
                    <a:pt x="12" y="61"/>
                  </a:lnTo>
                  <a:lnTo>
                    <a:pt x="9" y="64"/>
                  </a:lnTo>
                  <a:lnTo>
                    <a:pt x="7" y="66"/>
                  </a:lnTo>
                  <a:lnTo>
                    <a:pt x="5" y="68"/>
                  </a:lnTo>
                  <a:lnTo>
                    <a:pt x="3" y="70"/>
                  </a:lnTo>
                  <a:lnTo>
                    <a:pt x="2" y="72"/>
                  </a:lnTo>
                  <a:lnTo>
                    <a:pt x="1" y="72"/>
                  </a:lnTo>
                  <a:lnTo>
                    <a:pt x="0" y="73"/>
                  </a:lnTo>
                  <a:lnTo>
                    <a:pt x="0" y="74"/>
                  </a:lnTo>
                </a:path>
              </a:pathLst>
            </a:custGeom>
            <a:noFill/>
            <a:ln w="12600">
              <a:solidFill>
                <a:srgbClr val="FF6600"/>
              </a:solidFill>
              <a:round/>
              <a:headEnd type="triangle" w="med" len="med"/>
              <a:tailEnd type="triangle" w="med" len="med"/>
            </a:ln>
            <a:effectLst/>
          </p:spPr>
          <p:txBody>
            <a:bodyPr wrap="none" anchor="ctr"/>
            <a:lstStyle/>
            <a:p>
              <a:endParaRPr lang="es-MX"/>
            </a:p>
          </p:txBody>
        </p:sp>
        <p:sp>
          <p:nvSpPr>
            <p:cNvPr id="37" name="Line 36"/>
            <p:cNvSpPr>
              <a:spLocks noChangeShapeType="1"/>
            </p:cNvSpPr>
            <p:nvPr/>
          </p:nvSpPr>
          <p:spPr bwMode="auto">
            <a:xfrm>
              <a:off x="1563" y="2363"/>
              <a:ext cx="44" cy="138"/>
            </a:xfrm>
            <a:prstGeom prst="line">
              <a:avLst/>
            </a:prstGeom>
            <a:noFill/>
            <a:ln w="12600">
              <a:solidFill>
                <a:srgbClr val="FF6600"/>
              </a:solidFill>
              <a:miter lim="800000"/>
              <a:headEnd type="triangle" w="med" len="med"/>
              <a:tailEnd type="triangle" w="med" len="med"/>
            </a:ln>
            <a:effectLst/>
          </p:spPr>
          <p:txBody>
            <a:bodyPr/>
            <a:lstStyle/>
            <a:p>
              <a:endParaRPr lang="es-MX"/>
            </a:p>
          </p:txBody>
        </p:sp>
        <p:sp>
          <p:nvSpPr>
            <p:cNvPr id="38" name="Rectangle 37"/>
            <p:cNvSpPr>
              <a:spLocks noChangeArrowheads="1"/>
            </p:cNvSpPr>
            <p:nvPr/>
          </p:nvSpPr>
          <p:spPr bwMode="auto">
            <a:xfrm>
              <a:off x="3663" y="1095"/>
              <a:ext cx="667" cy="187"/>
            </a:xfrm>
            <a:prstGeom prst="rect">
              <a:avLst/>
            </a:prstGeom>
            <a:noFill/>
            <a:ln w="9525">
              <a:noFill/>
              <a:round/>
              <a:headEnd/>
              <a:tailEnd/>
            </a:ln>
            <a:effectLst/>
          </p:spPr>
          <p:txBody>
            <a:bodyPr wrap="none" lIns="92160" tIns="46080" rIns="92160" bIns="46080" anchor="ctr">
              <a:spAutoFit/>
            </a:bodyPr>
            <a:lstStyle/>
            <a:p>
              <a:pPr eaLnBrk="0" hangingPunct="0">
                <a:lnSpc>
                  <a:spcPct val="85000"/>
                </a:lnSpc>
                <a:spcBef>
                  <a:spcPts val="6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b="1">
                  <a:solidFill>
                    <a:srgbClr val="000000"/>
                  </a:solidFill>
                  <a:latin typeface="Souvenir" charset="0"/>
                  <a:ea typeface="AR PL UMing HK" charset="0"/>
                  <a:cs typeface="AR PL UMing HK" charset="0"/>
                </a:rPr>
                <a:t>Relación</a:t>
              </a:r>
            </a:p>
          </p:txBody>
        </p:sp>
        <p:sp>
          <p:nvSpPr>
            <p:cNvPr id="39" name="Line 38"/>
            <p:cNvSpPr>
              <a:spLocks noChangeShapeType="1"/>
            </p:cNvSpPr>
            <p:nvPr/>
          </p:nvSpPr>
          <p:spPr bwMode="auto">
            <a:xfrm flipH="1">
              <a:off x="3699" y="1256"/>
              <a:ext cx="261" cy="605"/>
            </a:xfrm>
            <a:prstGeom prst="line">
              <a:avLst/>
            </a:prstGeom>
            <a:noFill/>
            <a:ln w="12600">
              <a:solidFill>
                <a:srgbClr val="000000"/>
              </a:solidFill>
              <a:miter lim="800000"/>
              <a:headEnd/>
              <a:tailEnd type="triangle" w="med" len="med"/>
            </a:ln>
            <a:effectLst/>
          </p:spPr>
          <p:txBody>
            <a:bodyPr/>
            <a:lstStyle/>
            <a:p>
              <a:endParaRPr lang="es-MX"/>
            </a:p>
          </p:txBody>
        </p:sp>
        <p:sp>
          <p:nvSpPr>
            <p:cNvPr id="40" name="Freeform 39"/>
            <p:cNvSpPr>
              <a:spLocks/>
            </p:cNvSpPr>
            <p:nvPr/>
          </p:nvSpPr>
          <p:spPr bwMode="auto">
            <a:xfrm rot="2340000">
              <a:off x="1689" y="2346"/>
              <a:ext cx="226" cy="61"/>
            </a:xfrm>
            <a:custGeom>
              <a:avLst/>
              <a:gdLst/>
              <a:ahLst/>
              <a:cxnLst>
                <a:cxn ang="0">
                  <a:pos x="355" y="132"/>
                </a:cxn>
                <a:cxn ang="0">
                  <a:pos x="354" y="128"/>
                </a:cxn>
                <a:cxn ang="0">
                  <a:pos x="351" y="123"/>
                </a:cxn>
                <a:cxn ang="0">
                  <a:pos x="348" y="117"/>
                </a:cxn>
                <a:cxn ang="0">
                  <a:pos x="343" y="108"/>
                </a:cxn>
                <a:cxn ang="0">
                  <a:pos x="338" y="99"/>
                </a:cxn>
                <a:cxn ang="0">
                  <a:pos x="332" y="89"/>
                </a:cxn>
                <a:cxn ang="0">
                  <a:pos x="326" y="79"/>
                </a:cxn>
                <a:cxn ang="0">
                  <a:pos x="318" y="68"/>
                </a:cxn>
                <a:cxn ang="0">
                  <a:pos x="310" y="58"/>
                </a:cxn>
                <a:cxn ang="0">
                  <a:pos x="300" y="47"/>
                </a:cxn>
                <a:cxn ang="0">
                  <a:pos x="291" y="38"/>
                </a:cxn>
                <a:cxn ang="0">
                  <a:pos x="280" y="29"/>
                </a:cxn>
                <a:cxn ang="0">
                  <a:pos x="269" y="21"/>
                </a:cxn>
                <a:cxn ang="0">
                  <a:pos x="257" y="15"/>
                </a:cxn>
                <a:cxn ang="0">
                  <a:pos x="245" y="10"/>
                </a:cxn>
                <a:cxn ang="0">
                  <a:pos x="224" y="5"/>
                </a:cxn>
                <a:cxn ang="0">
                  <a:pos x="212" y="2"/>
                </a:cxn>
                <a:cxn ang="0">
                  <a:pos x="199" y="1"/>
                </a:cxn>
                <a:cxn ang="0">
                  <a:pos x="188" y="0"/>
                </a:cxn>
                <a:cxn ang="0">
                  <a:pos x="177" y="1"/>
                </a:cxn>
                <a:cxn ang="0">
                  <a:pos x="166" y="2"/>
                </a:cxn>
                <a:cxn ang="0">
                  <a:pos x="156" y="5"/>
                </a:cxn>
                <a:cxn ang="0">
                  <a:pos x="145" y="8"/>
                </a:cxn>
                <a:cxn ang="0">
                  <a:pos x="135" y="12"/>
                </a:cxn>
                <a:cxn ang="0">
                  <a:pos x="125" y="17"/>
                </a:cxn>
                <a:cxn ang="0">
                  <a:pos x="114" y="23"/>
                </a:cxn>
                <a:cxn ang="0">
                  <a:pos x="103" y="29"/>
                </a:cxn>
                <a:cxn ang="0">
                  <a:pos x="92" y="37"/>
                </a:cxn>
                <a:cxn ang="0">
                  <a:pos x="80" y="45"/>
                </a:cxn>
                <a:cxn ang="0">
                  <a:pos x="67" y="54"/>
                </a:cxn>
                <a:cxn ang="0">
                  <a:pos x="53" y="65"/>
                </a:cxn>
                <a:cxn ang="0">
                  <a:pos x="46" y="73"/>
                </a:cxn>
                <a:cxn ang="0">
                  <a:pos x="39" y="80"/>
                </a:cxn>
                <a:cxn ang="0">
                  <a:pos x="33" y="88"/>
                </a:cxn>
                <a:cxn ang="0">
                  <a:pos x="27" y="96"/>
                </a:cxn>
                <a:cxn ang="0">
                  <a:pos x="22" y="104"/>
                </a:cxn>
                <a:cxn ang="0">
                  <a:pos x="18" y="113"/>
                </a:cxn>
                <a:cxn ang="0">
                  <a:pos x="14" y="121"/>
                </a:cxn>
                <a:cxn ang="0">
                  <a:pos x="10" y="128"/>
                </a:cxn>
                <a:cxn ang="0">
                  <a:pos x="7" y="135"/>
                </a:cxn>
                <a:cxn ang="0">
                  <a:pos x="5" y="141"/>
                </a:cxn>
                <a:cxn ang="0">
                  <a:pos x="3" y="147"/>
                </a:cxn>
                <a:cxn ang="0">
                  <a:pos x="1" y="151"/>
                </a:cxn>
                <a:cxn ang="0">
                  <a:pos x="0" y="155"/>
                </a:cxn>
                <a:cxn ang="0">
                  <a:pos x="0" y="157"/>
                </a:cxn>
              </a:cxnLst>
              <a:rect l="0" t="0" r="r" b="b"/>
              <a:pathLst>
                <a:path w="357" h="159">
                  <a:moveTo>
                    <a:pt x="356" y="133"/>
                  </a:moveTo>
                  <a:lnTo>
                    <a:pt x="355" y="132"/>
                  </a:lnTo>
                  <a:lnTo>
                    <a:pt x="354" y="130"/>
                  </a:lnTo>
                  <a:lnTo>
                    <a:pt x="354" y="128"/>
                  </a:lnTo>
                  <a:lnTo>
                    <a:pt x="352" y="126"/>
                  </a:lnTo>
                  <a:lnTo>
                    <a:pt x="351" y="123"/>
                  </a:lnTo>
                  <a:lnTo>
                    <a:pt x="350" y="120"/>
                  </a:lnTo>
                  <a:lnTo>
                    <a:pt x="348" y="117"/>
                  </a:lnTo>
                  <a:lnTo>
                    <a:pt x="346" y="113"/>
                  </a:lnTo>
                  <a:lnTo>
                    <a:pt x="343" y="108"/>
                  </a:lnTo>
                  <a:lnTo>
                    <a:pt x="341" y="104"/>
                  </a:lnTo>
                  <a:lnTo>
                    <a:pt x="338" y="99"/>
                  </a:lnTo>
                  <a:lnTo>
                    <a:pt x="335" y="94"/>
                  </a:lnTo>
                  <a:lnTo>
                    <a:pt x="332" y="89"/>
                  </a:lnTo>
                  <a:lnTo>
                    <a:pt x="329" y="84"/>
                  </a:lnTo>
                  <a:lnTo>
                    <a:pt x="326" y="79"/>
                  </a:lnTo>
                  <a:lnTo>
                    <a:pt x="322" y="73"/>
                  </a:lnTo>
                  <a:lnTo>
                    <a:pt x="318" y="68"/>
                  </a:lnTo>
                  <a:lnTo>
                    <a:pt x="314" y="63"/>
                  </a:lnTo>
                  <a:lnTo>
                    <a:pt x="310" y="58"/>
                  </a:lnTo>
                  <a:lnTo>
                    <a:pt x="305" y="53"/>
                  </a:lnTo>
                  <a:lnTo>
                    <a:pt x="300" y="47"/>
                  </a:lnTo>
                  <a:lnTo>
                    <a:pt x="296" y="42"/>
                  </a:lnTo>
                  <a:lnTo>
                    <a:pt x="291" y="38"/>
                  </a:lnTo>
                  <a:lnTo>
                    <a:pt x="286" y="33"/>
                  </a:lnTo>
                  <a:lnTo>
                    <a:pt x="280" y="29"/>
                  </a:lnTo>
                  <a:lnTo>
                    <a:pt x="275" y="25"/>
                  </a:lnTo>
                  <a:lnTo>
                    <a:pt x="269" y="21"/>
                  </a:lnTo>
                  <a:lnTo>
                    <a:pt x="263" y="18"/>
                  </a:lnTo>
                  <a:lnTo>
                    <a:pt x="257" y="15"/>
                  </a:lnTo>
                  <a:lnTo>
                    <a:pt x="251" y="12"/>
                  </a:lnTo>
                  <a:lnTo>
                    <a:pt x="245" y="10"/>
                  </a:lnTo>
                  <a:lnTo>
                    <a:pt x="231" y="6"/>
                  </a:lnTo>
                  <a:lnTo>
                    <a:pt x="224" y="5"/>
                  </a:lnTo>
                  <a:lnTo>
                    <a:pt x="218" y="3"/>
                  </a:lnTo>
                  <a:lnTo>
                    <a:pt x="212" y="2"/>
                  </a:lnTo>
                  <a:lnTo>
                    <a:pt x="205" y="1"/>
                  </a:lnTo>
                  <a:lnTo>
                    <a:pt x="199" y="1"/>
                  </a:lnTo>
                  <a:lnTo>
                    <a:pt x="194" y="1"/>
                  </a:lnTo>
                  <a:lnTo>
                    <a:pt x="188" y="0"/>
                  </a:lnTo>
                  <a:lnTo>
                    <a:pt x="182" y="1"/>
                  </a:lnTo>
                  <a:lnTo>
                    <a:pt x="177" y="1"/>
                  </a:lnTo>
                  <a:lnTo>
                    <a:pt x="172" y="1"/>
                  </a:lnTo>
                  <a:lnTo>
                    <a:pt x="166" y="2"/>
                  </a:lnTo>
                  <a:lnTo>
                    <a:pt x="161" y="3"/>
                  </a:lnTo>
                  <a:lnTo>
                    <a:pt x="156" y="5"/>
                  </a:lnTo>
                  <a:lnTo>
                    <a:pt x="150" y="6"/>
                  </a:lnTo>
                  <a:lnTo>
                    <a:pt x="145" y="8"/>
                  </a:lnTo>
                  <a:lnTo>
                    <a:pt x="140" y="10"/>
                  </a:lnTo>
                  <a:lnTo>
                    <a:pt x="135" y="12"/>
                  </a:lnTo>
                  <a:lnTo>
                    <a:pt x="130" y="14"/>
                  </a:lnTo>
                  <a:lnTo>
                    <a:pt x="125" y="17"/>
                  </a:lnTo>
                  <a:lnTo>
                    <a:pt x="120" y="20"/>
                  </a:lnTo>
                  <a:lnTo>
                    <a:pt x="114" y="23"/>
                  </a:lnTo>
                  <a:lnTo>
                    <a:pt x="109" y="26"/>
                  </a:lnTo>
                  <a:lnTo>
                    <a:pt x="103" y="29"/>
                  </a:lnTo>
                  <a:lnTo>
                    <a:pt x="98" y="33"/>
                  </a:lnTo>
                  <a:lnTo>
                    <a:pt x="92" y="37"/>
                  </a:lnTo>
                  <a:lnTo>
                    <a:pt x="86" y="41"/>
                  </a:lnTo>
                  <a:lnTo>
                    <a:pt x="80" y="45"/>
                  </a:lnTo>
                  <a:lnTo>
                    <a:pt x="74" y="50"/>
                  </a:lnTo>
                  <a:lnTo>
                    <a:pt x="67" y="54"/>
                  </a:lnTo>
                  <a:lnTo>
                    <a:pt x="61" y="59"/>
                  </a:lnTo>
                  <a:lnTo>
                    <a:pt x="53" y="65"/>
                  </a:lnTo>
                  <a:lnTo>
                    <a:pt x="49" y="69"/>
                  </a:lnTo>
                  <a:lnTo>
                    <a:pt x="46" y="73"/>
                  </a:lnTo>
                  <a:lnTo>
                    <a:pt x="42" y="76"/>
                  </a:lnTo>
                  <a:lnTo>
                    <a:pt x="39" y="80"/>
                  </a:lnTo>
                  <a:lnTo>
                    <a:pt x="36" y="84"/>
                  </a:lnTo>
                  <a:lnTo>
                    <a:pt x="33" y="88"/>
                  </a:lnTo>
                  <a:lnTo>
                    <a:pt x="30" y="92"/>
                  </a:lnTo>
                  <a:lnTo>
                    <a:pt x="27" y="96"/>
                  </a:lnTo>
                  <a:lnTo>
                    <a:pt x="25" y="100"/>
                  </a:lnTo>
                  <a:lnTo>
                    <a:pt x="22" y="104"/>
                  </a:lnTo>
                  <a:lnTo>
                    <a:pt x="20" y="109"/>
                  </a:lnTo>
                  <a:lnTo>
                    <a:pt x="18" y="113"/>
                  </a:lnTo>
                  <a:lnTo>
                    <a:pt x="16" y="117"/>
                  </a:lnTo>
                  <a:lnTo>
                    <a:pt x="14" y="121"/>
                  </a:lnTo>
                  <a:lnTo>
                    <a:pt x="12" y="124"/>
                  </a:lnTo>
                  <a:lnTo>
                    <a:pt x="10" y="128"/>
                  </a:lnTo>
                  <a:lnTo>
                    <a:pt x="9" y="131"/>
                  </a:lnTo>
                  <a:lnTo>
                    <a:pt x="7" y="135"/>
                  </a:lnTo>
                  <a:lnTo>
                    <a:pt x="6" y="138"/>
                  </a:lnTo>
                  <a:lnTo>
                    <a:pt x="5" y="141"/>
                  </a:lnTo>
                  <a:lnTo>
                    <a:pt x="4" y="144"/>
                  </a:lnTo>
                  <a:lnTo>
                    <a:pt x="3" y="147"/>
                  </a:lnTo>
                  <a:lnTo>
                    <a:pt x="2" y="149"/>
                  </a:lnTo>
                  <a:lnTo>
                    <a:pt x="1" y="151"/>
                  </a:lnTo>
                  <a:lnTo>
                    <a:pt x="1" y="153"/>
                  </a:lnTo>
                  <a:lnTo>
                    <a:pt x="0" y="155"/>
                  </a:lnTo>
                  <a:lnTo>
                    <a:pt x="0" y="156"/>
                  </a:lnTo>
                  <a:lnTo>
                    <a:pt x="0" y="157"/>
                  </a:lnTo>
                  <a:lnTo>
                    <a:pt x="0" y="158"/>
                  </a:lnTo>
                </a:path>
              </a:pathLst>
            </a:custGeom>
            <a:noFill/>
            <a:ln w="12600">
              <a:solidFill>
                <a:srgbClr val="FF6600"/>
              </a:solidFill>
              <a:round/>
              <a:headEnd type="triangle" w="med" len="med"/>
              <a:tailEnd type="triangle" w="med" len="med"/>
            </a:ln>
            <a:effectLst/>
          </p:spPr>
          <p:txBody>
            <a:bodyPr wrap="none" anchor="ctr"/>
            <a:lstStyle/>
            <a:p>
              <a:endParaRPr lang="es-MX"/>
            </a:p>
          </p:txBody>
        </p:sp>
      </p:grpSp>
    </p:spTree>
    <p:extLst>
      <p:ext uri="{BB962C8B-B14F-4D97-AF65-F5344CB8AC3E}">
        <p14:creationId xmlns:p14="http://schemas.microsoft.com/office/powerpoint/2010/main" val="9545109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Propiedades de los sistemas</a:t>
            </a:r>
            <a:endParaRPr lang="es-AR" dirty="0"/>
          </a:p>
        </p:txBody>
      </p:sp>
      <p:sp>
        <p:nvSpPr>
          <p:cNvPr id="4" name="Rectangle 2"/>
          <p:cNvSpPr txBox="1">
            <a:spLocks noGrp="1" noChangeArrowheads="1"/>
          </p:cNvSpPr>
          <p:nvPr>
            <p:ph type="body" idx="1"/>
          </p:nvPr>
        </p:nvSpPr>
        <p:spPr>
          <a:prstGeom prst="rect">
            <a:avLst/>
          </a:prstGeom>
          <a:ln/>
        </p:spPr>
        <p:txBody>
          <a:bodyPr/>
          <a:lstStyle/>
          <a:p>
            <a:pPr marR="0" lvl="0" algn="just" defTabSz="914400" rtl="0" eaLnBrk="1" fontAlgn="auto" latinLnBrk="0" hangingPunct="1">
              <a:lnSpc>
                <a:spcPct val="100000"/>
              </a:lnSpc>
              <a:spcAft>
                <a:spcPts val="0"/>
              </a:spcAft>
              <a:buClrTx/>
              <a:buSzPct val="60000"/>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kumimoji="0" lang="es-ES" sz="2400" b="1" i="0" u="none" strike="noStrike" kern="1200" cap="none" spc="0" normalizeH="0" baseline="0" noProof="0" dirty="0" smtClean="0">
                <a:ln>
                  <a:noFill/>
                </a:ln>
                <a:effectLst/>
                <a:uLnTx/>
                <a:uFillTx/>
                <a:latin typeface="Arial" pitchFamily="34" charset="0"/>
                <a:cs typeface="Arial" pitchFamily="34" charset="0"/>
              </a:rPr>
              <a:t>Sinergia: </a:t>
            </a:r>
            <a:r>
              <a:rPr kumimoji="0" lang="es-ES" sz="2400" b="0" i="0" u="none" strike="noStrike" kern="1200" cap="none" spc="0" normalizeH="0" baseline="0" noProof="0" dirty="0" smtClean="0">
                <a:ln>
                  <a:noFill/>
                </a:ln>
                <a:effectLst/>
                <a:uLnTx/>
                <a:uFillTx/>
                <a:latin typeface="Arial" pitchFamily="34" charset="0"/>
                <a:cs typeface="Arial" pitchFamily="34" charset="0"/>
              </a:rPr>
              <a:t>Con los componentes y su interrelación se consigue más que lo que en principio resultaría de la simple suma de los componentes.</a:t>
            </a:r>
          </a:p>
          <a:p>
            <a:pPr marR="0" lvl="0" algn="just" defTabSz="914400" rtl="0" eaLnBrk="1" fontAlgn="auto" latinLnBrk="0" hangingPunct="1">
              <a:lnSpc>
                <a:spcPct val="100000"/>
              </a:lnSpc>
              <a:spcAft>
                <a:spcPts val="0"/>
              </a:spcAft>
              <a:buClr>
                <a:schemeClr val="accent2"/>
              </a:buClr>
              <a:buSzPct val="60000"/>
              <a:buFont typeface="Arial" charset="0"/>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endParaRPr kumimoji="0" lang="es-ES" sz="2400" b="0" i="0" u="none" strike="noStrike" kern="1200" cap="none" spc="0" normalizeH="0" baseline="0" noProof="0" dirty="0" smtClean="0">
              <a:ln>
                <a:noFill/>
              </a:ln>
              <a:effectLst/>
              <a:uLnTx/>
              <a:uFillTx/>
              <a:latin typeface="Arial" pitchFamily="34" charset="0"/>
              <a:cs typeface="Arial" pitchFamily="34" charset="0"/>
            </a:endParaRPr>
          </a:p>
          <a:p>
            <a:pPr marR="0" lvl="0" algn="just" defTabSz="914400" rtl="0" eaLnBrk="1" fontAlgn="auto" latinLnBrk="0" hangingPunct="1">
              <a:lnSpc>
                <a:spcPct val="100000"/>
              </a:lnSpc>
              <a:spcAft>
                <a:spcPts val="0"/>
              </a:spcAft>
              <a:buClrTx/>
              <a:buSzPct val="60000"/>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kumimoji="0" lang="es-ES" sz="2400" b="1" i="0" u="none" strike="noStrike" kern="1200" cap="none" spc="0" normalizeH="0" baseline="0" noProof="0" dirty="0" smtClean="0">
                <a:ln>
                  <a:noFill/>
                </a:ln>
                <a:effectLst/>
                <a:uLnTx/>
                <a:uFillTx/>
                <a:latin typeface="Arial" pitchFamily="34" charset="0"/>
                <a:cs typeface="Arial" pitchFamily="34" charset="0"/>
              </a:rPr>
              <a:t>Entropía: </a:t>
            </a:r>
            <a:r>
              <a:rPr kumimoji="0" lang="es-ES" sz="2400" b="0" i="0" u="none" strike="noStrike" kern="1200" cap="none" spc="0" normalizeH="0" baseline="0" noProof="0" dirty="0" smtClean="0">
                <a:ln>
                  <a:noFill/>
                </a:ln>
                <a:effectLst/>
                <a:uLnTx/>
                <a:uFillTx/>
                <a:latin typeface="Arial" pitchFamily="34" charset="0"/>
                <a:cs typeface="Arial" pitchFamily="34" charset="0"/>
              </a:rPr>
              <a:t>Refleja el grado de desorden del sistema. Se puede reducir la entropía ingresando información al sistema.</a:t>
            </a:r>
          </a:p>
          <a:p>
            <a:pPr marR="0" lvl="0" algn="just" defTabSz="914400" rtl="0" eaLnBrk="1" fontAlgn="auto" latinLnBrk="0" hangingPunct="1">
              <a:lnSpc>
                <a:spcPct val="100000"/>
              </a:lnSpc>
              <a:spcAft>
                <a:spcPts val="0"/>
              </a:spcAft>
              <a:buClr>
                <a:schemeClr val="accent2"/>
              </a:buClr>
              <a:buSzPct val="60000"/>
              <a:buFont typeface="Arial" charset="0"/>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endParaRPr kumimoji="0" lang="es-ES" sz="2400" b="0" i="0" u="none" strike="noStrike" kern="1200" cap="none" spc="0" normalizeH="0" baseline="0" noProof="0" dirty="0" smtClean="0">
              <a:ln>
                <a:noFill/>
              </a:ln>
              <a:effectLst/>
              <a:uLnTx/>
              <a:uFillTx/>
              <a:latin typeface="Arial" pitchFamily="34" charset="0"/>
              <a:cs typeface="Arial" pitchFamily="34" charset="0"/>
            </a:endParaRPr>
          </a:p>
          <a:p>
            <a:pPr marR="0" lvl="0" algn="just" defTabSz="914400" rtl="0" eaLnBrk="1" fontAlgn="auto" latinLnBrk="0" hangingPunct="1">
              <a:lnSpc>
                <a:spcPct val="100000"/>
              </a:lnSpc>
              <a:spcAft>
                <a:spcPts val="0"/>
              </a:spcAft>
              <a:buClrTx/>
              <a:buSzPct val="60000"/>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defRPr/>
            </a:pPr>
            <a:r>
              <a:rPr kumimoji="0" lang="es-ES" sz="2400" b="1" i="0" u="none" strike="noStrike" kern="1200" cap="none" spc="0" normalizeH="0" baseline="0" noProof="0" dirty="0" smtClean="0">
                <a:ln>
                  <a:noFill/>
                </a:ln>
                <a:effectLst/>
                <a:uLnTx/>
                <a:uFillTx/>
                <a:latin typeface="Arial" pitchFamily="34" charset="0"/>
                <a:cs typeface="Arial" pitchFamily="34" charset="0"/>
              </a:rPr>
              <a:t>Equilibrio homeostático:</a:t>
            </a:r>
            <a:r>
              <a:rPr kumimoji="0" lang="es-ES" sz="2400" b="1" i="0" u="none" strike="noStrike" kern="1200" cap="none" spc="0" normalizeH="0" noProof="0" dirty="0" smtClean="0">
                <a:ln>
                  <a:noFill/>
                </a:ln>
                <a:effectLst/>
                <a:uLnTx/>
                <a:uFillTx/>
                <a:latin typeface="Arial" pitchFamily="34" charset="0"/>
                <a:cs typeface="Arial" pitchFamily="34" charset="0"/>
              </a:rPr>
              <a:t> </a:t>
            </a:r>
            <a:r>
              <a:rPr kumimoji="0" lang="es-ES" sz="2400" b="0" i="0" u="none" strike="noStrike" kern="1200" cap="none" spc="0" normalizeH="0" baseline="0" noProof="0" dirty="0" smtClean="0">
                <a:ln>
                  <a:noFill/>
                </a:ln>
                <a:effectLst/>
                <a:uLnTx/>
                <a:uFillTx/>
                <a:latin typeface="Arial" pitchFamily="34" charset="0"/>
                <a:cs typeface="Arial" pitchFamily="34" charset="0"/>
              </a:rPr>
              <a:t>Equilibrio dinámico que mantiene los valores dentro de un rango establecido.</a:t>
            </a:r>
            <a:endParaRPr kumimoji="0" lang="es-ES" sz="2400" b="0" i="0" u="none" strike="noStrike" kern="1200" cap="none" spc="0" normalizeH="0" baseline="0" noProof="0" dirty="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18296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4625"/>
            <a:ext cx="8229600" cy="1080120"/>
          </a:xfrm>
        </p:spPr>
        <p:txBody>
          <a:bodyPr/>
          <a:lstStyle/>
          <a:p>
            <a:r>
              <a:rPr lang="es-AR" dirty="0" smtClean="0"/>
              <a:t>Eventos </a:t>
            </a:r>
            <a:r>
              <a:rPr lang="es-AR" b="1" dirty="0"/>
              <a:t>discretos</a:t>
            </a:r>
            <a:r>
              <a:rPr lang="es-AR" dirty="0"/>
              <a:t> versus </a:t>
            </a:r>
            <a:r>
              <a:rPr lang="es-AR" b="1" dirty="0"/>
              <a:t>continuos</a:t>
            </a:r>
          </a:p>
        </p:txBody>
      </p:sp>
      <p:sp>
        <p:nvSpPr>
          <p:cNvPr id="3" name="2 Marcador de texto"/>
          <p:cNvSpPr>
            <a:spLocks noGrp="1"/>
          </p:cNvSpPr>
          <p:nvPr>
            <p:ph type="body" idx="1"/>
          </p:nvPr>
        </p:nvSpPr>
        <p:spPr>
          <a:xfrm>
            <a:off x="323528" y="1052736"/>
            <a:ext cx="8496944" cy="5217443"/>
          </a:xfrm>
        </p:spPr>
        <p:txBody>
          <a:bodyPr/>
          <a:lstStyle/>
          <a:p>
            <a:pPr marL="1588" indent="0">
              <a:buNone/>
            </a:pPr>
            <a:r>
              <a:rPr lang="es-ES" sz="2400" dirty="0" smtClean="0"/>
              <a:t>Sistema discreto</a:t>
            </a:r>
          </a:p>
          <a:p>
            <a:pPr marL="458788" indent="-457200"/>
            <a:r>
              <a:rPr lang="es-ES" sz="2400" dirty="0" smtClean="0"/>
              <a:t>Los </a:t>
            </a:r>
            <a:r>
              <a:rPr lang="es-ES" sz="2400" dirty="0"/>
              <a:t>cambios en el estado del </a:t>
            </a:r>
            <a:r>
              <a:rPr lang="es-ES" sz="2400" dirty="0" smtClean="0"/>
              <a:t>sistema ocurren </a:t>
            </a:r>
            <a:r>
              <a:rPr lang="es-ES" sz="2400" dirty="0"/>
              <a:t>de manera instantánea en puntos aleatorios del tiempo como resultado de la ocurrencia </a:t>
            </a:r>
            <a:r>
              <a:rPr lang="es-ES" sz="2400" dirty="0" smtClean="0"/>
              <a:t>de eventos discretos</a:t>
            </a:r>
          </a:p>
          <a:p>
            <a:pPr marL="458788" indent="-457200"/>
            <a:r>
              <a:rPr lang="es-ES" sz="2400" dirty="0"/>
              <a:t>Se caracteriza porque las propiedades  de interés (variables del estado de interés) del sistema cambian únicamente en un cierto instante o secuencia de instantes, y permanecen constantes el resto del tiempo. </a:t>
            </a:r>
            <a:endParaRPr lang="es-AR" sz="2400" dirty="0"/>
          </a:p>
        </p:txBody>
      </p:sp>
      <p:sp>
        <p:nvSpPr>
          <p:cNvPr id="5" name="AutoShape 11"/>
          <p:cNvSpPr>
            <a:spLocks noChangeArrowheads="1"/>
          </p:cNvSpPr>
          <p:nvPr/>
        </p:nvSpPr>
        <p:spPr bwMode="auto">
          <a:xfrm>
            <a:off x="2123728" y="5303663"/>
            <a:ext cx="1235075" cy="576263"/>
          </a:xfrm>
          <a:prstGeom prst="roundRect">
            <a:avLst>
              <a:gd name="adj" fmla="val 16667"/>
            </a:avLst>
          </a:prstGeom>
          <a:noFill/>
          <a:ln w="9360">
            <a:solidFill>
              <a:srgbClr val="333399"/>
            </a:solidFill>
            <a:miter lim="800000"/>
            <a:headEnd/>
            <a:tailEnd/>
          </a:ln>
          <a:effectLst/>
        </p:spPr>
        <p:txBody>
          <a:bodyPr lIns="36000" tIns="36000" rIns="36000" bIns="36000"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dirty="0">
                <a:solidFill>
                  <a:srgbClr val="000000"/>
                </a:solidFill>
                <a:latin typeface="Times New Roman" pitchFamily="18" charset="0"/>
                <a:ea typeface="AR PL UMing HK" charset="0"/>
                <a:cs typeface="Times New Roman" pitchFamily="18" charset="0"/>
              </a:rPr>
              <a:t>Tipos de Simulación</a:t>
            </a:r>
          </a:p>
        </p:txBody>
      </p:sp>
      <p:cxnSp>
        <p:nvCxnSpPr>
          <p:cNvPr id="6" name="AutoShape 13"/>
          <p:cNvCxnSpPr>
            <a:cxnSpLocks noChangeShapeType="1"/>
            <a:stCxn id="5" idx="3"/>
          </p:cNvCxnSpPr>
          <p:nvPr/>
        </p:nvCxnSpPr>
        <p:spPr bwMode="auto">
          <a:xfrm flipV="1">
            <a:off x="3358803" y="5043313"/>
            <a:ext cx="547687" cy="547688"/>
          </a:xfrm>
          <a:prstGeom prst="straightConnector1">
            <a:avLst/>
          </a:prstGeom>
          <a:noFill/>
          <a:ln w="9360">
            <a:solidFill>
              <a:srgbClr val="000000"/>
            </a:solidFill>
            <a:prstDash val="dash"/>
            <a:miter lim="800000"/>
            <a:headEnd/>
            <a:tailEnd type="triangle" w="med" len="med"/>
          </a:ln>
          <a:effectLst/>
        </p:spPr>
      </p:cxnSp>
      <p:sp>
        <p:nvSpPr>
          <p:cNvPr id="7" name="Text Box 18"/>
          <p:cNvSpPr txBox="1">
            <a:spLocks noChangeArrowheads="1"/>
          </p:cNvSpPr>
          <p:nvPr/>
        </p:nvSpPr>
        <p:spPr bwMode="auto">
          <a:xfrm>
            <a:off x="3966815" y="4440063"/>
            <a:ext cx="719749" cy="246221"/>
          </a:xfrm>
          <a:prstGeom prst="rect">
            <a:avLst/>
          </a:prstGeom>
          <a:noFill/>
          <a:ln w="9525">
            <a:noFill/>
            <a:round/>
            <a:headEnd/>
            <a:tailEnd/>
          </a:ln>
          <a:effectLst/>
        </p:spPr>
        <p:txBody>
          <a:bodyPr wrap="none" lIns="0" tIns="0" rIns="0" bIns="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Times New Roman" pitchFamily="18" charset="0"/>
                <a:ea typeface="AR PL UMing HK" charset="0"/>
                <a:cs typeface="Times New Roman" pitchFamily="18" charset="0"/>
              </a:rPr>
              <a:t>continuo</a:t>
            </a:r>
          </a:p>
        </p:txBody>
      </p:sp>
      <p:sp>
        <p:nvSpPr>
          <p:cNvPr id="8" name="Text Box 19"/>
          <p:cNvSpPr txBox="1">
            <a:spLocks noChangeArrowheads="1"/>
          </p:cNvSpPr>
          <p:nvPr/>
        </p:nvSpPr>
        <p:spPr bwMode="auto">
          <a:xfrm>
            <a:off x="3998565" y="5735463"/>
            <a:ext cx="652423" cy="246221"/>
          </a:xfrm>
          <a:prstGeom prst="rect">
            <a:avLst/>
          </a:prstGeom>
          <a:noFill/>
          <a:ln w="9525">
            <a:noFill/>
            <a:round/>
            <a:headEnd/>
            <a:tailEnd/>
          </a:ln>
          <a:effectLst/>
        </p:spPr>
        <p:txBody>
          <a:bodyPr wrap="none" lIns="0" tIns="0" rIns="0" bIns="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sz="1600">
                <a:solidFill>
                  <a:srgbClr val="000000"/>
                </a:solidFill>
                <a:latin typeface="Times New Roman" pitchFamily="18" charset="0"/>
                <a:ea typeface="AR PL UMing HK" charset="0"/>
                <a:cs typeface="Times New Roman" pitchFamily="18" charset="0"/>
              </a:rPr>
              <a:t>discreto</a:t>
            </a:r>
          </a:p>
        </p:txBody>
      </p:sp>
      <p:sp>
        <p:nvSpPr>
          <p:cNvPr id="9" name="Text Box 23"/>
          <p:cNvSpPr txBox="1">
            <a:spLocks noChangeArrowheads="1"/>
          </p:cNvSpPr>
          <p:nvPr/>
        </p:nvSpPr>
        <p:spPr bwMode="auto">
          <a:xfrm>
            <a:off x="4895967" y="4675013"/>
            <a:ext cx="989671" cy="371513"/>
          </a:xfrm>
          <a:prstGeom prst="rect">
            <a:avLst/>
          </a:prstGeom>
          <a:noFill/>
          <a:ln w="9525">
            <a:noFill/>
            <a:round/>
            <a:headEnd/>
            <a:tailEnd/>
          </a:ln>
          <a:effectLst/>
        </p:spPr>
        <p:txBody>
          <a:bodyPr wrap="none" lIns="90000" tIns="46800" rIns="90000" bIns="46800">
            <a:spAutoFit/>
          </a:bodyP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000000"/>
                </a:solidFill>
                <a:latin typeface="Times New Roman" pitchFamily="18" charset="0"/>
                <a:ea typeface="AR PL UMing HK" charset="0"/>
                <a:cs typeface="Times New Roman" pitchFamily="18" charset="0"/>
              </a:rPr>
              <a:t>continuo</a:t>
            </a:r>
          </a:p>
        </p:txBody>
      </p:sp>
      <p:sp>
        <p:nvSpPr>
          <p:cNvPr id="10" name="Text Box 24"/>
          <p:cNvSpPr txBox="1">
            <a:spLocks noChangeArrowheads="1"/>
          </p:cNvSpPr>
          <p:nvPr/>
        </p:nvSpPr>
        <p:spPr bwMode="auto">
          <a:xfrm>
            <a:off x="4916307" y="5898976"/>
            <a:ext cx="887079" cy="371513"/>
          </a:xfrm>
          <a:prstGeom prst="rect">
            <a:avLst/>
          </a:prstGeom>
          <a:noFill/>
          <a:ln w="9525">
            <a:noFill/>
            <a:round/>
            <a:headEnd/>
            <a:tailEnd/>
          </a:ln>
          <a:effectLst/>
        </p:spPr>
        <p:txBody>
          <a:bodyPr wrap="none" lIns="90000" tIns="46800" rIns="90000" bIns="46800">
            <a:spAutoFit/>
          </a:bodyP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s-ES">
                <a:solidFill>
                  <a:srgbClr val="000000"/>
                </a:solidFill>
                <a:latin typeface="Times New Roman" pitchFamily="18" charset="0"/>
                <a:ea typeface="AR PL UMing HK" charset="0"/>
                <a:cs typeface="Times New Roman" pitchFamily="18" charset="0"/>
              </a:rPr>
              <a:t>eventos</a:t>
            </a:r>
          </a:p>
        </p:txBody>
      </p:sp>
      <p:sp>
        <p:nvSpPr>
          <p:cNvPr id="11" name="Oval 25"/>
          <p:cNvSpPr>
            <a:spLocks noChangeArrowheads="1"/>
          </p:cNvSpPr>
          <p:nvPr/>
        </p:nvSpPr>
        <p:spPr bwMode="auto">
          <a:xfrm>
            <a:off x="3539778" y="5517976"/>
            <a:ext cx="2305050" cy="1295400"/>
          </a:xfrm>
          <a:prstGeom prst="ellipse">
            <a:avLst/>
          </a:prstGeom>
          <a:noFill/>
          <a:ln w="9360">
            <a:solidFill>
              <a:srgbClr val="FF9900"/>
            </a:solidFill>
            <a:prstDash val="dash"/>
            <a:miter lim="800000"/>
            <a:headEnd/>
            <a:tailEnd/>
          </a:ln>
          <a:effectLst/>
        </p:spPr>
        <p:txBody>
          <a:bodyPr wrap="none" anchor="ctr"/>
          <a:lstStyle/>
          <a:p>
            <a:endParaRPr lang="es-MX">
              <a:latin typeface="Times New Roman" pitchFamily="18" charset="0"/>
              <a:cs typeface="Times New Roman" pitchFamily="18" charset="0"/>
            </a:endParaRPr>
          </a:p>
        </p:txBody>
      </p:sp>
      <p:pic>
        <p:nvPicPr>
          <p:cNvPr id="12" name="Picture 26"/>
          <p:cNvPicPr>
            <a:picLocks noChangeAspect="1" noChangeArrowheads="1"/>
          </p:cNvPicPr>
          <p:nvPr/>
        </p:nvPicPr>
        <p:blipFill>
          <a:blip r:embed="rId3" cstate="print"/>
          <a:srcRect/>
          <a:stretch>
            <a:fillRect/>
          </a:stretch>
        </p:blipFill>
        <p:spPr bwMode="auto">
          <a:xfrm>
            <a:off x="4022378" y="4752801"/>
            <a:ext cx="741362" cy="608012"/>
          </a:xfrm>
          <a:prstGeom prst="rect">
            <a:avLst/>
          </a:prstGeom>
          <a:noFill/>
          <a:ln w="9525">
            <a:noFill/>
            <a:round/>
            <a:headEnd/>
            <a:tailEnd/>
          </a:ln>
          <a:effectLst/>
        </p:spPr>
      </p:pic>
      <p:pic>
        <p:nvPicPr>
          <p:cNvPr id="13" name="Picture 27"/>
          <p:cNvPicPr>
            <a:picLocks noChangeAspect="1" noChangeArrowheads="1"/>
          </p:cNvPicPr>
          <p:nvPr/>
        </p:nvPicPr>
        <p:blipFill>
          <a:blip r:embed="rId4" cstate="print"/>
          <a:srcRect/>
          <a:stretch>
            <a:fillRect/>
          </a:stretch>
        </p:blipFill>
        <p:spPr bwMode="auto">
          <a:xfrm>
            <a:off x="4022378" y="6051376"/>
            <a:ext cx="719137" cy="608012"/>
          </a:xfrm>
          <a:prstGeom prst="rect">
            <a:avLst/>
          </a:prstGeom>
          <a:noFill/>
          <a:ln w="9525">
            <a:noFill/>
            <a:round/>
            <a:headEnd/>
            <a:tailEnd/>
          </a:ln>
          <a:effectLst/>
        </p:spPr>
      </p:pic>
      <p:cxnSp>
        <p:nvCxnSpPr>
          <p:cNvPr id="14" name="AutoShape 14"/>
          <p:cNvCxnSpPr>
            <a:cxnSpLocks noChangeShapeType="1"/>
          </p:cNvCxnSpPr>
          <p:nvPr/>
        </p:nvCxnSpPr>
        <p:spPr bwMode="auto">
          <a:xfrm>
            <a:off x="3347864" y="5589240"/>
            <a:ext cx="539750" cy="681037"/>
          </a:xfrm>
          <a:prstGeom prst="straightConnector1">
            <a:avLst/>
          </a:prstGeom>
          <a:ln>
            <a:headEn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743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grpId="0" nodeType="clickEffect">
                                  <p:stCondLst>
                                    <p:cond delay="0"/>
                                  </p:stCondLst>
                                  <p:childTnLst>
                                    <p:set>
                                      <p:cBhvr additive="repl">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22188</TotalTime>
  <Words>2334</Words>
  <Application>Microsoft Office PowerPoint</Application>
  <PresentationFormat>On-screen Show (4:3)</PresentationFormat>
  <Paragraphs>205</Paragraphs>
  <Slides>21</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 PL UMing HK</vt:lpstr>
      <vt:lpstr>Arial</vt:lpstr>
      <vt:lpstr>Calibri</vt:lpstr>
      <vt:lpstr>Cambria Math</vt:lpstr>
      <vt:lpstr>Souvenir</vt:lpstr>
      <vt:lpstr>Times New Roman</vt:lpstr>
      <vt:lpstr>Tema de Office</vt:lpstr>
      <vt:lpstr>PowerPoint Presentation</vt:lpstr>
      <vt:lpstr>Características</vt:lpstr>
      <vt:lpstr>Simulación en IO</vt:lpstr>
      <vt:lpstr>Simulación en IO</vt:lpstr>
      <vt:lpstr>Proceso</vt:lpstr>
      <vt:lpstr>Resumen</vt:lpstr>
      <vt:lpstr>Sistema</vt:lpstr>
      <vt:lpstr>Propiedades de los sistemas</vt:lpstr>
      <vt:lpstr>Eventos discretos versus continuos</vt:lpstr>
      <vt:lpstr>Eventos discretos versus continuos</vt:lpstr>
      <vt:lpstr>discretos versus continuos</vt:lpstr>
      <vt:lpstr>PowerPoint Presentation</vt:lpstr>
      <vt:lpstr>Estocástico vs Determinístico</vt:lpstr>
      <vt:lpstr>Glosario</vt:lpstr>
      <vt:lpstr>Ejemplo 1 : Juego Lanzamiento Moneda</vt:lpstr>
      <vt:lpstr>Cuidado!</vt:lpstr>
      <vt:lpstr>Ejemplo 2</vt:lpstr>
      <vt:lpstr>Incrementos por tiempo fijo</vt:lpstr>
      <vt:lpstr>Incrementos por eventos</vt:lpstr>
      <vt:lpstr>Aplicaciones de simulaciones</vt:lpstr>
      <vt:lpstr>Números aleatorios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Lineal – El método SIMPLEX</dc:title>
  <dc:creator>Acer</dc:creator>
  <cp:lastModifiedBy>Jose</cp:lastModifiedBy>
  <cp:revision>209</cp:revision>
  <dcterms:modified xsi:type="dcterms:W3CDTF">2020-03-28T17:02:44Z</dcterms:modified>
</cp:coreProperties>
</file>