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59" r:id="rId4"/>
    <p:sldId id="258" r:id="rId5"/>
    <p:sldId id="261" r:id="rId6"/>
    <p:sldId id="262" r:id="rId7"/>
    <p:sldId id="276" r:id="rId8"/>
    <p:sldId id="277" r:id="rId9"/>
    <p:sldId id="278" r:id="rId10"/>
    <p:sldId id="279" r:id="rId11"/>
    <p:sldId id="280" r:id="rId12"/>
    <p:sldId id="263" r:id="rId13"/>
    <p:sldId id="264" r:id="rId14"/>
    <p:sldId id="281" r:id="rId15"/>
    <p:sldId id="294" r:id="rId16"/>
    <p:sldId id="282" r:id="rId17"/>
    <p:sldId id="283" r:id="rId18"/>
    <p:sldId id="285" r:id="rId19"/>
    <p:sldId id="284" r:id="rId20"/>
    <p:sldId id="286" r:id="rId21"/>
    <p:sldId id="287" r:id="rId22"/>
    <p:sldId id="265" r:id="rId23"/>
    <p:sldId id="267" r:id="rId24"/>
    <p:sldId id="266" r:id="rId25"/>
    <p:sldId id="260" r:id="rId26"/>
    <p:sldId id="288" r:id="rId27"/>
    <p:sldId id="295" r:id="rId28"/>
    <p:sldId id="296" r:id="rId29"/>
    <p:sldId id="297" r:id="rId30"/>
    <p:sldId id="289" r:id="rId31"/>
    <p:sldId id="290" r:id="rId32"/>
    <p:sldId id="291" r:id="rId33"/>
    <p:sldId id="268" r:id="rId34"/>
    <p:sldId id="293" r:id="rId35"/>
    <p:sldId id="292" r:id="rId36"/>
    <p:sldId id="269" r:id="rId37"/>
    <p:sldId id="270" r:id="rId38"/>
    <p:sldId id="271" r:id="rId39"/>
    <p:sldId id="272" r:id="rId40"/>
    <p:sldId id="273" r:id="rId41"/>
    <p:sldId id="274" r:id="rId42"/>
    <p:sldId id="257" r:id="rId43"/>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485" autoAdjust="0"/>
    <p:restoredTop sz="94660"/>
  </p:normalViewPr>
  <p:slideViewPr>
    <p:cSldViewPr>
      <p:cViewPr varScale="1">
        <p:scale>
          <a:sx n="64" d="100"/>
          <a:sy n="64" d="100"/>
        </p:scale>
        <p:origin x="918"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095E0FDE-D3ED-43BE-9F59-E4AC8071EBBF}" type="datetimeFigureOut">
              <a:rPr lang="es-ES" smtClean="0"/>
              <a:t>22/04/2020</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73592F76-0945-4CEB-B2E8-241635097B25}" type="slidenum">
              <a:rPr lang="es-ES" smtClean="0"/>
              <a:t>‹Nº›</a:t>
            </a:fld>
            <a:endParaRPr lang="es-E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5E0FDE-D3ED-43BE-9F59-E4AC8071EBBF}" type="datetimeFigureOut">
              <a:rPr lang="es-ES" smtClean="0"/>
              <a:t>22/04/2020</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592F76-0945-4CEB-B2E8-241635097B25}" type="slidenum">
              <a:rPr lang="es-ES" smtClean="0"/>
              <a:t>‹Nº›</a:t>
            </a:fld>
            <a:endParaRPr lang="es-E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txBox="1">
            <a:spLocks/>
          </p:cNvSpPr>
          <p:nvPr/>
        </p:nvSpPr>
        <p:spPr>
          <a:xfrm>
            <a:off x="251520" y="116632"/>
            <a:ext cx="8640960" cy="2016224"/>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s-AR" sz="3100" dirty="0">
                <a:solidFill>
                  <a:schemeClr val="accent3">
                    <a:lumMod val="75000"/>
                  </a:schemeClr>
                </a:solidFill>
              </a:rPr>
              <a:t>Escuela de Formación Continua</a:t>
            </a:r>
            <a:br>
              <a:rPr lang="es-AR" sz="3100" dirty="0">
                <a:solidFill>
                  <a:schemeClr val="accent3">
                    <a:lumMod val="75000"/>
                  </a:schemeClr>
                </a:solidFill>
              </a:rPr>
            </a:br>
            <a:r>
              <a:rPr lang="es-ES" sz="3100" dirty="0">
                <a:solidFill>
                  <a:schemeClr val="accent3">
                    <a:lumMod val="75000"/>
                  </a:schemeClr>
                </a:solidFill>
              </a:rPr>
              <a:t>Licenciatura en Gestión Tecnológica</a:t>
            </a:r>
            <a:br>
              <a:rPr lang="es-ES" sz="3100" dirty="0">
                <a:solidFill>
                  <a:schemeClr val="accent3">
                    <a:lumMod val="75000"/>
                  </a:schemeClr>
                </a:solidFill>
              </a:rPr>
            </a:br>
            <a:br>
              <a:rPr lang="es-AR" sz="3100" dirty="0">
                <a:solidFill>
                  <a:schemeClr val="accent3">
                    <a:lumMod val="75000"/>
                  </a:schemeClr>
                </a:solidFill>
              </a:rPr>
            </a:br>
            <a:r>
              <a:rPr lang="es-AR" sz="4200" b="1" dirty="0"/>
              <a:t>Investigación Operativa</a:t>
            </a:r>
            <a:endParaRPr lang="es-ES" sz="4200" dirty="0"/>
          </a:p>
        </p:txBody>
      </p:sp>
      <p:sp>
        <p:nvSpPr>
          <p:cNvPr id="5" name="2 Subtítulo"/>
          <p:cNvSpPr txBox="1">
            <a:spLocks/>
          </p:cNvSpPr>
          <p:nvPr/>
        </p:nvSpPr>
        <p:spPr>
          <a:xfrm>
            <a:off x="251520" y="4149080"/>
            <a:ext cx="8640960" cy="2160240"/>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s-AR" sz="3500" dirty="0">
                <a:solidFill>
                  <a:schemeClr val="tx1"/>
                </a:solidFill>
              </a:rPr>
              <a:t>Docentes:</a:t>
            </a:r>
          </a:p>
          <a:p>
            <a:pPr algn="l"/>
            <a:r>
              <a:rPr lang="es-ES" sz="3500" dirty="0">
                <a:solidFill>
                  <a:schemeClr val="tx1"/>
                </a:solidFill>
              </a:rPr>
              <a:t>	Juan </a:t>
            </a:r>
            <a:r>
              <a:rPr lang="es-ES" sz="3500" dirty="0" err="1">
                <a:solidFill>
                  <a:schemeClr val="tx1"/>
                </a:solidFill>
              </a:rPr>
              <a:t>Otaegui</a:t>
            </a:r>
            <a:r>
              <a:rPr lang="es-ES" sz="3500" dirty="0">
                <a:solidFill>
                  <a:schemeClr val="tx1"/>
                </a:solidFill>
              </a:rPr>
              <a:t>	</a:t>
            </a:r>
            <a:r>
              <a:rPr lang="es-AR" sz="3500" dirty="0">
                <a:solidFill>
                  <a:schemeClr val="tx1"/>
                </a:solidFill>
              </a:rPr>
              <a:t>jotaegui@unlam.edu.ar</a:t>
            </a:r>
          </a:p>
          <a:p>
            <a:pPr algn="l"/>
            <a:r>
              <a:rPr lang="es-AR" sz="3500" dirty="0">
                <a:solidFill>
                  <a:schemeClr val="tx1"/>
                </a:solidFill>
              </a:rPr>
              <a:t>	José </a:t>
            </a:r>
            <a:r>
              <a:rPr lang="es-AR" sz="3500" dirty="0" err="1">
                <a:solidFill>
                  <a:schemeClr val="tx1"/>
                </a:solidFill>
              </a:rPr>
              <a:t>Leta</a:t>
            </a:r>
            <a:r>
              <a:rPr lang="es-AR" sz="3500" dirty="0">
                <a:solidFill>
                  <a:schemeClr val="tx1"/>
                </a:solidFill>
              </a:rPr>
              <a:t>		jleta@unlam.edu.ar</a:t>
            </a:r>
            <a:endParaRPr lang="es-ES" sz="3500" dirty="0">
              <a:solidFill>
                <a:schemeClr val="tx1"/>
              </a:solidFill>
            </a:endParaRPr>
          </a:p>
        </p:txBody>
      </p:sp>
      <p:sp>
        <p:nvSpPr>
          <p:cNvPr id="7" name="Rectangle 6"/>
          <p:cNvSpPr/>
          <p:nvPr/>
        </p:nvSpPr>
        <p:spPr>
          <a:xfrm>
            <a:off x="323528" y="2420888"/>
            <a:ext cx="8568952" cy="1077218"/>
          </a:xfrm>
          <a:prstGeom prst="rect">
            <a:avLst/>
          </a:prstGeom>
        </p:spPr>
        <p:txBody>
          <a:bodyPr wrap="square">
            <a:spAutoFit/>
          </a:bodyPr>
          <a:lstStyle/>
          <a:p>
            <a:pPr algn="ctr"/>
            <a:r>
              <a:rPr lang="es-AR" sz="6400" dirty="0">
                <a:ln>
                  <a:solidFill>
                    <a:schemeClr val="accent1"/>
                  </a:solidFill>
                </a:ln>
                <a:solidFill>
                  <a:schemeClr val="tx2"/>
                </a:solidFill>
              </a:rPr>
              <a:t>Programación Lineal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Resolución Gráfica</a:t>
            </a:r>
          </a:p>
        </p:txBody>
      </p:sp>
      <p:sp>
        <p:nvSpPr>
          <p:cNvPr id="3" name="2 Marcador de contenido"/>
          <p:cNvSpPr>
            <a:spLocks noGrp="1"/>
          </p:cNvSpPr>
          <p:nvPr>
            <p:ph idx="1"/>
          </p:nvPr>
        </p:nvSpPr>
        <p:spPr>
          <a:xfrm>
            <a:off x="457200" y="1340768"/>
            <a:ext cx="8229600" cy="4785395"/>
          </a:xfrm>
        </p:spPr>
        <p:txBody>
          <a:bodyPr/>
          <a:lstStyle/>
          <a:p>
            <a:r>
              <a:rPr lang="es-AR" sz="3000" dirty="0"/>
              <a:t>Paso 4, definimos la pendiente de la función objetivo y analizamos su movimiento.</a:t>
            </a:r>
          </a:p>
          <a:p>
            <a:pPr marL="400050" lvl="1" indent="0">
              <a:buNone/>
            </a:pPr>
            <a:r>
              <a:rPr lang="es-AR" sz="2600" dirty="0"/>
              <a:t>La ecuación de la función objetivo Z = 1.5 X</a:t>
            </a:r>
            <a:r>
              <a:rPr lang="es-AR" sz="2600" baseline="-25000" dirty="0"/>
              <a:t>1</a:t>
            </a:r>
            <a:r>
              <a:rPr lang="es-AR" sz="2600" dirty="0"/>
              <a:t> + X</a:t>
            </a:r>
            <a:r>
              <a:rPr lang="es-AR" sz="2600" baseline="-25000" dirty="0"/>
              <a:t>2</a:t>
            </a:r>
            <a:r>
              <a:rPr lang="es-AR" sz="2600" dirty="0"/>
              <a:t> puede plantearse de la siguiente manera:</a:t>
            </a:r>
          </a:p>
          <a:p>
            <a:pPr marL="400050" lvl="1" indent="0" algn="ctr">
              <a:buNone/>
            </a:pPr>
            <a:r>
              <a:rPr lang="es-AR" sz="2600" dirty="0"/>
              <a:t>X</a:t>
            </a:r>
            <a:r>
              <a:rPr lang="es-AR" sz="2600" baseline="-25000" dirty="0"/>
              <a:t>2 </a:t>
            </a:r>
            <a:r>
              <a:rPr lang="es-AR" sz="2600" dirty="0"/>
              <a:t>= -1.5 X</a:t>
            </a:r>
            <a:r>
              <a:rPr lang="es-AR" sz="2600" baseline="-25000" dirty="0"/>
              <a:t>1</a:t>
            </a:r>
            <a:r>
              <a:rPr lang="es-AR" sz="2600" dirty="0"/>
              <a:t> + Z</a:t>
            </a:r>
          </a:p>
          <a:p>
            <a:pPr marL="400050" lvl="1" indent="0">
              <a:buNone/>
            </a:pPr>
            <a:r>
              <a:rPr lang="es-AR" sz="2600" dirty="0"/>
              <a:t>La pendiente es fija (-3/2) y el valor de la ordenada esta dada por Z.</a:t>
            </a:r>
          </a:p>
          <a:p>
            <a:pPr marL="400050" lvl="1" indent="0">
              <a:buNone/>
            </a:pPr>
            <a:r>
              <a:rPr lang="es-AR" sz="2600" dirty="0"/>
              <a:t>Dando valores a Z encontraremos la dirección en la que la función objetivo maximiza su valor.</a:t>
            </a:r>
            <a:endParaRPr lang="es-AR" sz="3000" dirty="0"/>
          </a:p>
        </p:txBody>
      </p:sp>
    </p:spTree>
    <p:extLst>
      <p:ext uri="{BB962C8B-B14F-4D97-AF65-F5344CB8AC3E}">
        <p14:creationId xmlns:p14="http://schemas.microsoft.com/office/powerpoint/2010/main" val="67441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Resolución Gráfica</a:t>
            </a:r>
          </a:p>
        </p:txBody>
      </p:sp>
      <p:sp>
        <p:nvSpPr>
          <p:cNvPr id="3" name="2 Marcador de contenido"/>
          <p:cNvSpPr>
            <a:spLocks noGrp="1"/>
          </p:cNvSpPr>
          <p:nvPr>
            <p:ph idx="1"/>
          </p:nvPr>
        </p:nvSpPr>
        <p:spPr>
          <a:xfrm>
            <a:off x="539552" y="1268760"/>
            <a:ext cx="8064896" cy="936104"/>
          </a:xfrm>
        </p:spPr>
        <p:txBody>
          <a:bodyPr>
            <a:normAutofit fontScale="92500" lnSpcReduction="10000"/>
          </a:bodyPr>
          <a:lstStyle/>
          <a:p>
            <a:pPr marL="0" indent="0">
              <a:buNone/>
            </a:pPr>
            <a:r>
              <a:rPr lang="es-AR" dirty="0"/>
              <a:t>Observamos que a medida que se aleja del origen la función objetivo incrementa su valor.</a:t>
            </a:r>
          </a:p>
          <a:p>
            <a:pPr marL="0" indent="0">
              <a:buNone/>
            </a:pP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150" y="2420888"/>
            <a:ext cx="6176541" cy="370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2905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Resolución Gráfica</a:t>
            </a:r>
            <a:endParaRPr lang="es-ES" dirty="0"/>
          </a:p>
        </p:txBody>
      </p:sp>
      <p:sp>
        <p:nvSpPr>
          <p:cNvPr id="3" name="2 Marcador de contenido"/>
          <p:cNvSpPr>
            <a:spLocks noGrp="1"/>
          </p:cNvSpPr>
          <p:nvPr>
            <p:ph idx="1"/>
          </p:nvPr>
        </p:nvSpPr>
        <p:spPr>
          <a:xfrm>
            <a:off x="457200" y="1196752"/>
            <a:ext cx="8229600" cy="2592288"/>
          </a:xfrm>
        </p:spPr>
        <p:txBody>
          <a:bodyPr>
            <a:noAutofit/>
          </a:bodyPr>
          <a:lstStyle/>
          <a:p>
            <a:r>
              <a:rPr lang="es-AR" sz="3000" dirty="0"/>
              <a:t>Paso 5, encontrar la solución óptima.</a:t>
            </a:r>
          </a:p>
          <a:p>
            <a:pPr marL="400050" lvl="1" indent="0">
              <a:buNone/>
            </a:pPr>
            <a:r>
              <a:rPr lang="es-AR" sz="2600" dirty="0"/>
              <a:t>Recordando que el valor de Z esta acotado a la región factible y que este incrementa su valor a medida que nos alejamos del origen, nuestro siguiente paso es encontrar el vértice de la región factible en donde Z encuentra su máximo valor.</a:t>
            </a:r>
            <a:endParaRPr lang="es-AR" sz="2000" dirty="0"/>
          </a:p>
          <a:p>
            <a:endParaRPr lang="es-ES" sz="20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5816" y="3429000"/>
            <a:ext cx="5293840" cy="31529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Resolución gráfica</a:t>
            </a:r>
            <a:endParaRPr lang="es-ES" dirty="0"/>
          </a:p>
        </p:txBody>
      </p:sp>
      <p:sp>
        <p:nvSpPr>
          <p:cNvPr id="3" name="2 Marcador de contenido"/>
          <p:cNvSpPr>
            <a:spLocks noGrp="1"/>
          </p:cNvSpPr>
          <p:nvPr>
            <p:ph idx="1"/>
          </p:nvPr>
        </p:nvSpPr>
        <p:spPr>
          <a:xfrm>
            <a:off x="467544" y="1340768"/>
            <a:ext cx="8229600" cy="4525963"/>
          </a:xfrm>
        </p:spPr>
        <p:txBody>
          <a:bodyPr>
            <a:normAutofit fontScale="85000" lnSpcReduction="10000"/>
          </a:bodyPr>
          <a:lstStyle/>
          <a:p>
            <a:r>
              <a:rPr lang="es-AR" dirty="0"/>
              <a:t>Se obtienen los siguientes 4 vértices:</a:t>
            </a:r>
          </a:p>
          <a:p>
            <a:pPr lvl="1"/>
            <a:r>
              <a:rPr lang="es-AR" dirty="0"/>
              <a:t>Z(0,0) = 0</a:t>
            </a:r>
          </a:p>
          <a:p>
            <a:pPr lvl="1"/>
            <a:r>
              <a:rPr lang="es-AR" dirty="0"/>
              <a:t>Z(0,200) = 200</a:t>
            </a:r>
          </a:p>
          <a:p>
            <a:pPr lvl="1"/>
            <a:r>
              <a:rPr lang="es-AR" dirty="0">
                <a:solidFill>
                  <a:srgbClr val="FF0000"/>
                </a:solidFill>
                <a:effectLst>
                  <a:outerShdw blurRad="38100" dist="38100" dir="2700000" algn="tl">
                    <a:srgbClr val="000000">
                      <a:alpha val="43137"/>
                    </a:srgbClr>
                  </a:outerShdw>
                </a:effectLst>
              </a:rPr>
              <a:t>Z(210,60) = 375</a:t>
            </a:r>
          </a:p>
          <a:p>
            <a:pPr lvl="1"/>
            <a:r>
              <a:rPr lang="es-AR" dirty="0"/>
              <a:t>Z(240,0) = 360</a:t>
            </a:r>
          </a:p>
          <a:p>
            <a:pPr marL="0" indent="0">
              <a:buNone/>
            </a:pPr>
            <a:r>
              <a:rPr lang="es-AR" dirty="0"/>
              <a:t>Luego de evaluar la función objetivo en los distintos puntos encontramos que la solución óptima se encuentra en el vértice </a:t>
            </a:r>
            <a:r>
              <a:rPr lang="es-AR" dirty="0">
                <a:solidFill>
                  <a:srgbClr val="FF0000"/>
                </a:solidFill>
                <a:effectLst>
                  <a:outerShdw blurRad="38100" dist="38100" dir="2700000" algn="tl">
                    <a:srgbClr val="000000">
                      <a:alpha val="43137"/>
                    </a:srgbClr>
                  </a:outerShdw>
                </a:effectLst>
              </a:rPr>
              <a:t>Z(210,60)</a:t>
            </a:r>
            <a:r>
              <a:rPr lang="es-AR" dirty="0"/>
              <a:t>.</a:t>
            </a:r>
          </a:p>
          <a:p>
            <a:pPr marL="0" indent="0">
              <a:buNone/>
            </a:pPr>
            <a:r>
              <a:rPr lang="es-AR" dirty="0"/>
              <a:t>Estamos en condiciones de responder que se deben producir 210 Quesos Q1 y 60 quesos Q2 para conseguir el máximo beneficio alcanzable que es de  $375.</a:t>
            </a:r>
            <a:endParaRPr lang="es-ES" dirty="0"/>
          </a:p>
        </p:txBody>
      </p:sp>
      <p:sp>
        <p:nvSpPr>
          <p:cNvPr id="4" name="3 Rectángulo"/>
          <p:cNvSpPr/>
          <p:nvPr/>
        </p:nvSpPr>
        <p:spPr>
          <a:xfrm>
            <a:off x="467544" y="4653136"/>
            <a:ext cx="8208912" cy="1224136"/>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s-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Modelo de Programación Lineal</a:t>
            </a:r>
          </a:p>
        </p:txBody>
      </p:sp>
      <p:sp>
        <p:nvSpPr>
          <p:cNvPr id="3" name="2 Marcador de contenido"/>
          <p:cNvSpPr>
            <a:spLocks noGrp="1"/>
          </p:cNvSpPr>
          <p:nvPr>
            <p:ph idx="1"/>
          </p:nvPr>
        </p:nvSpPr>
        <p:spPr>
          <a:xfrm>
            <a:off x="467544" y="1196752"/>
            <a:ext cx="8229600" cy="1108720"/>
          </a:xfrm>
        </p:spPr>
        <p:txBody>
          <a:bodyPr/>
          <a:lstStyle/>
          <a:p>
            <a:pPr marL="0" indent="0">
              <a:buNone/>
            </a:pPr>
            <a:r>
              <a:rPr lang="es-AR" dirty="0"/>
              <a:t>Generalizando el caso práctico para establecer la </a:t>
            </a:r>
            <a:r>
              <a:rPr lang="es-ES" dirty="0"/>
              <a:t>terminología y notación básica.</a:t>
            </a:r>
            <a:endParaRPr lang="es-AR" dirty="0"/>
          </a:p>
        </p:txBody>
      </p:sp>
      <p:graphicFrame>
        <p:nvGraphicFramePr>
          <p:cNvPr id="4" name="3 Tabla"/>
          <p:cNvGraphicFramePr>
            <a:graphicFrameLocks noGrp="1"/>
          </p:cNvGraphicFramePr>
          <p:nvPr>
            <p:extLst>
              <p:ext uri="{D42A27DB-BD31-4B8C-83A1-F6EECF244321}">
                <p14:modId xmlns:p14="http://schemas.microsoft.com/office/powerpoint/2010/main" val="382452729"/>
              </p:ext>
            </p:extLst>
          </p:nvPr>
        </p:nvGraphicFramePr>
        <p:xfrm>
          <a:off x="683568" y="2348880"/>
          <a:ext cx="7848872" cy="3936800"/>
        </p:xfrm>
        <a:graphic>
          <a:graphicData uri="http://schemas.openxmlformats.org/drawingml/2006/table">
            <a:tbl>
              <a:tblPr firstRow="1" bandRow="1">
                <a:tableStyleId>{073A0DAA-6AF3-43AB-8588-CEC1D06C72B9}</a:tableStyleId>
              </a:tblPr>
              <a:tblGrid>
                <a:gridCol w="3924436">
                  <a:extLst>
                    <a:ext uri="{9D8B030D-6E8A-4147-A177-3AD203B41FA5}">
                      <a16:colId xmlns:a16="http://schemas.microsoft.com/office/drawing/2014/main" val="20000"/>
                    </a:ext>
                  </a:extLst>
                </a:gridCol>
                <a:gridCol w="3924436">
                  <a:extLst>
                    <a:ext uri="{9D8B030D-6E8A-4147-A177-3AD203B41FA5}">
                      <a16:colId xmlns:a16="http://schemas.microsoft.com/office/drawing/2014/main" val="20001"/>
                    </a:ext>
                  </a:extLst>
                </a:gridCol>
              </a:tblGrid>
              <a:tr h="523040">
                <a:tc>
                  <a:txBody>
                    <a:bodyPr/>
                    <a:lstStyle/>
                    <a:p>
                      <a:r>
                        <a:rPr lang="es-AR" sz="2800" dirty="0">
                          <a:solidFill>
                            <a:schemeClr val="tx1"/>
                          </a:solidFill>
                        </a:rPr>
                        <a:t>Problema Práctico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sz="2800" dirty="0">
                          <a:solidFill>
                            <a:schemeClr val="tx1"/>
                          </a:solidFill>
                        </a:rPr>
                        <a:t>Problema General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845112">
                <a:tc>
                  <a:txBody>
                    <a:bodyPr/>
                    <a:lstStyle/>
                    <a:p>
                      <a:r>
                        <a:rPr lang="es-AR" sz="2500" dirty="0">
                          <a:solidFill>
                            <a:schemeClr val="tx1"/>
                          </a:solidFill>
                        </a:rPr>
                        <a:t>Capacidad</a:t>
                      </a:r>
                      <a:r>
                        <a:rPr lang="es-AR" sz="2500" baseline="0" dirty="0">
                          <a:solidFill>
                            <a:schemeClr val="tx1"/>
                          </a:solidFill>
                        </a:rPr>
                        <a:t> de producción: hombre y máquina</a:t>
                      </a:r>
                      <a:endParaRPr lang="es-AR" sz="25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sz="2500" dirty="0">
                          <a:solidFill>
                            <a:schemeClr val="tx1"/>
                          </a:solidFill>
                        </a:rPr>
                        <a:t>Recursos:</a:t>
                      </a:r>
                    </a:p>
                    <a:p>
                      <a:r>
                        <a:rPr lang="es-AR" sz="2500" b="1" i="1" dirty="0">
                          <a:solidFill>
                            <a:schemeClr val="tx1"/>
                          </a:solidFill>
                        </a:rPr>
                        <a:t>m</a:t>
                      </a:r>
                      <a:r>
                        <a:rPr lang="es-AR" sz="2500" dirty="0">
                          <a:solidFill>
                            <a:schemeClr val="tx1"/>
                          </a:solidFill>
                        </a:rPr>
                        <a:t> recursos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523040">
                <a:tc>
                  <a:txBody>
                    <a:bodyPr/>
                    <a:lstStyle/>
                    <a:p>
                      <a:r>
                        <a:rPr lang="es-AR" sz="2500" dirty="0">
                          <a:solidFill>
                            <a:schemeClr val="tx1"/>
                          </a:solidFill>
                        </a:rPr>
                        <a:t>Producción de Quesos:</a:t>
                      </a:r>
                    </a:p>
                    <a:p>
                      <a:r>
                        <a:rPr lang="es-AR" sz="2500" dirty="0">
                          <a:solidFill>
                            <a:schemeClr val="tx1"/>
                          </a:solidFill>
                        </a:rPr>
                        <a:t>Quesos </a:t>
                      </a:r>
                      <a:r>
                        <a:rPr lang="es-AR" sz="2500" dirty="0"/>
                        <a:t>Q</a:t>
                      </a:r>
                      <a:r>
                        <a:rPr lang="es-AR" sz="2500" baseline="-25000" dirty="0"/>
                        <a:t>1</a:t>
                      </a:r>
                      <a:r>
                        <a:rPr lang="es-AR" sz="2500" dirty="0"/>
                        <a:t> y Q</a:t>
                      </a:r>
                      <a:r>
                        <a:rPr lang="es-AR" sz="2500" baseline="-25000" dirty="0"/>
                        <a:t>2</a:t>
                      </a:r>
                      <a:endParaRPr lang="es-AR" sz="25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sz="2500" dirty="0">
                          <a:solidFill>
                            <a:schemeClr val="tx1"/>
                          </a:solidFill>
                        </a:rPr>
                        <a:t>Actividades:</a:t>
                      </a:r>
                    </a:p>
                    <a:p>
                      <a:r>
                        <a:rPr lang="es-AR" sz="2500" b="1" i="1" dirty="0">
                          <a:solidFill>
                            <a:schemeClr val="tx1"/>
                          </a:solidFill>
                        </a:rPr>
                        <a:t>n</a:t>
                      </a:r>
                      <a:r>
                        <a:rPr lang="es-AR" sz="2500" dirty="0">
                          <a:solidFill>
                            <a:schemeClr val="tx1"/>
                          </a:solidFill>
                        </a:rPr>
                        <a:t> actividades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5230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2500" dirty="0">
                          <a:solidFill>
                            <a:schemeClr val="tx1"/>
                          </a:solidFill>
                        </a:rPr>
                        <a:t>Tasa</a:t>
                      </a:r>
                      <a:r>
                        <a:rPr lang="es-AR" sz="2500" baseline="0" dirty="0">
                          <a:solidFill>
                            <a:schemeClr val="tx1"/>
                          </a:solidFill>
                        </a:rPr>
                        <a:t> de producción del producto j, </a:t>
                      </a:r>
                      <a:r>
                        <a:rPr lang="es-AR" sz="2500" baseline="0" dirty="0" err="1">
                          <a:solidFill>
                            <a:schemeClr val="tx1"/>
                          </a:solidFill>
                        </a:rPr>
                        <a:t>X</a:t>
                      </a:r>
                      <a:r>
                        <a:rPr lang="es-AR" sz="2500" baseline="-25000" dirty="0" err="1">
                          <a:solidFill>
                            <a:schemeClr val="tx1"/>
                          </a:solidFill>
                        </a:rPr>
                        <a:t>j</a:t>
                      </a:r>
                      <a:endParaRPr lang="es-AR" sz="25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AR" sz="2500" dirty="0">
                          <a:solidFill>
                            <a:schemeClr val="tx1"/>
                          </a:solidFill>
                        </a:rPr>
                        <a:t>Nivel de actividad </a:t>
                      </a:r>
                      <a:r>
                        <a:rPr lang="es-AR" sz="2500" baseline="0" dirty="0">
                          <a:solidFill>
                            <a:schemeClr val="tx1"/>
                          </a:solidFill>
                        </a:rPr>
                        <a:t>j, </a:t>
                      </a:r>
                      <a:r>
                        <a:rPr lang="es-AR" sz="2500" baseline="0" dirty="0" err="1">
                          <a:solidFill>
                            <a:schemeClr val="tx1"/>
                          </a:solidFill>
                        </a:rPr>
                        <a:t>X</a:t>
                      </a:r>
                      <a:r>
                        <a:rPr lang="es-AR" sz="2500" baseline="-25000" dirty="0" err="1">
                          <a:solidFill>
                            <a:schemeClr val="tx1"/>
                          </a:solidFill>
                        </a:rPr>
                        <a:t>j</a:t>
                      </a:r>
                      <a:endParaRPr lang="es-AR" sz="2500" baseline="-250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523040">
                <a:tc>
                  <a:txBody>
                    <a:bodyPr/>
                    <a:lstStyle/>
                    <a:p>
                      <a:r>
                        <a:rPr lang="es-AR" sz="2500" dirty="0">
                          <a:solidFill>
                            <a:schemeClr val="tx1"/>
                          </a:solidFill>
                        </a:rPr>
                        <a:t>Ganancia</a:t>
                      </a:r>
                      <a:r>
                        <a:rPr lang="es-AR" sz="2500" baseline="0" dirty="0">
                          <a:solidFill>
                            <a:schemeClr val="tx1"/>
                          </a:solidFill>
                        </a:rPr>
                        <a:t> Z</a:t>
                      </a:r>
                      <a:endParaRPr lang="es-AR" sz="25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s-AR" sz="2500" dirty="0">
                          <a:solidFill>
                            <a:schemeClr val="tx1"/>
                          </a:solidFill>
                        </a:rPr>
                        <a:t>Medida global de desempeño</a:t>
                      </a:r>
                      <a:r>
                        <a:rPr lang="es-AR" sz="2500" baseline="0" dirty="0">
                          <a:solidFill>
                            <a:schemeClr val="tx1"/>
                          </a:solidFill>
                        </a:rPr>
                        <a:t> Z</a:t>
                      </a:r>
                      <a:endParaRPr lang="es-AR" sz="25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95912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0"/>
            <a:ext cx="8229600" cy="1143000"/>
          </a:xfrm>
        </p:spPr>
        <p:txBody>
          <a:bodyPr>
            <a:normAutofit/>
          </a:bodyPr>
          <a:lstStyle/>
          <a:p>
            <a:r>
              <a:rPr lang="es-AR" dirty="0"/>
              <a:t>Aclarando el problema general</a:t>
            </a:r>
            <a:endParaRPr lang="es-ES" dirty="0"/>
          </a:p>
        </p:txBody>
      </p:sp>
      <p:sp>
        <p:nvSpPr>
          <p:cNvPr id="3" name="2 Marcador de contenido"/>
          <p:cNvSpPr>
            <a:spLocks noGrp="1"/>
          </p:cNvSpPr>
          <p:nvPr>
            <p:ph idx="1"/>
          </p:nvPr>
        </p:nvSpPr>
        <p:spPr>
          <a:xfrm>
            <a:off x="467544" y="1143000"/>
            <a:ext cx="8229600" cy="5094312"/>
          </a:xfrm>
        </p:spPr>
        <p:txBody>
          <a:bodyPr>
            <a:normAutofit fontScale="62500" lnSpcReduction="20000"/>
          </a:bodyPr>
          <a:lstStyle/>
          <a:p>
            <a:pPr>
              <a:lnSpc>
                <a:spcPct val="120000"/>
              </a:lnSpc>
            </a:pPr>
            <a:r>
              <a:rPr lang="es-AR" dirty="0"/>
              <a:t>Siguiendo con nuestro ejemplo las </a:t>
            </a:r>
            <a:r>
              <a:rPr lang="es-AR" b="1" i="1" dirty="0"/>
              <a:t>actividades</a:t>
            </a:r>
            <a:r>
              <a:rPr lang="es-AR" dirty="0"/>
              <a:t> involucradas son la producción de quesos Q</a:t>
            </a:r>
            <a:r>
              <a:rPr lang="es-AR" baseline="-25000" dirty="0"/>
              <a:t>1  </a:t>
            </a:r>
            <a:r>
              <a:rPr lang="es-AR" dirty="0"/>
              <a:t>y Q</a:t>
            </a:r>
            <a:r>
              <a:rPr lang="es-AR" baseline="-25000" dirty="0"/>
              <a:t>2</a:t>
            </a:r>
            <a:r>
              <a:rPr lang="es-AR" dirty="0"/>
              <a:t>, que como ya analizamos van a determinar nuestras </a:t>
            </a:r>
            <a:r>
              <a:rPr lang="es-AR" b="1" dirty="0"/>
              <a:t>variables de decisión:</a:t>
            </a:r>
          </a:p>
          <a:p>
            <a:pPr marL="1079500" indent="0">
              <a:buNone/>
            </a:pPr>
            <a:r>
              <a:rPr lang="es-AR" dirty="0"/>
              <a:t>X</a:t>
            </a:r>
            <a:r>
              <a:rPr lang="es-AR" baseline="-25000" dirty="0"/>
              <a:t>1</a:t>
            </a:r>
            <a:r>
              <a:rPr lang="es-AR" dirty="0"/>
              <a:t> = unidades producidas al mes de Q</a:t>
            </a:r>
            <a:r>
              <a:rPr lang="es-AR" baseline="-25000" dirty="0"/>
              <a:t>1</a:t>
            </a:r>
            <a:endParaRPr lang="es-AR" dirty="0"/>
          </a:p>
          <a:p>
            <a:pPr marL="1081088" indent="0">
              <a:buNone/>
            </a:pPr>
            <a:r>
              <a:rPr lang="es-AR" dirty="0"/>
              <a:t>X</a:t>
            </a:r>
            <a:r>
              <a:rPr lang="es-AR" baseline="-25000" dirty="0"/>
              <a:t>2</a:t>
            </a:r>
            <a:r>
              <a:rPr lang="es-AR" dirty="0"/>
              <a:t> = unidades producidas al mes de Q</a:t>
            </a:r>
            <a:r>
              <a:rPr lang="es-AR" baseline="-25000" dirty="0"/>
              <a:t>2</a:t>
            </a:r>
            <a:r>
              <a:rPr lang="es-AR" dirty="0"/>
              <a:t> </a:t>
            </a:r>
          </a:p>
          <a:p>
            <a:pPr marL="360363" indent="0">
              <a:buNone/>
            </a:pPr>
            <a:r>
              <a:rPr lang="es-AR" dirty="0"/>
              <a:t>Observen que estamos definiendo </a:t>
            </a:r>
            <a:r>
              <a:rPr lang="es-AR" b="1" i="1" dirty="0"/>
              <a:t>la tasa de producción (X) de cada producto (</a:t>
            </a:r>
            <a:r>
              <a:rPr lang="es-AR" b="1" i="1" baseline="-25000" dirty="0"/>
              <a:t>j</a:t>
            </a:r>
            <a:r>
              <a:rPr lang="es-AR" b="1" i="1" dirty="0"/>
              <a:t>) </a:t>
            </a:r>
            <a:r>
              <a:rPr lang="es-AR" dirty="0"/>
              <a:t>es decir </a:t>
            </a:r>
            <a:r>
              <a:rPr lang="es-AR" b="1" i="1" dirty="0"/>
              <a:t>el nivel de actividad </a:t>
            </a:r>
            <a:r>
              <a:rPr lang="es-AR" b="1" i="1" dirty="0" err="1"/>
              <a:t>X</a:t>
            </a:r>
            <a:r>
              <a:rPr lang="es-AR" b="1" i="1" baseline="-25000" dirty="0" err="1"/>
              <a:t>j</a:t>
            </a:r>
            <a:r>
              <a:rPr lang="es-AR" dirty="0"/>
              <a:t>.</a:t>
            </a:r>
          </a:p>
          <a:p>
            <a:pPr marL="1081088" indent="0">
              <a:buNone/>
            </a:pPr>
            <a:endParaRPr lang="es-AR" dirty="0"/>
          </a:p>
          <a:p>
            <a:r>
              <a:rPr lang="es-AR" dirty="0"/>
              <a:t>Nuestra</a:t>
            </a:r>
            <a:r>
              <a:rPr lang="es-AR" b="1" dirty="0"/>
              <a:t> medida global de desempeño (Z) </a:t>
            </a:r>
            <a:r>
              <a:rPr lang="es-AR" dirty="0"/>
              <a:t>se encuentra en la función objetivo</a:t>
            </a:r>
          </a:p>
          <a:p>
            <a:pPr marL="1081088" indent="0">
              <a:buNone/>
            </a:pPr>
            <a:r>
              <a:rPr lang="es-AR" dirty="0"/>
              <a:t> Max      Z = 1.5 X</a:t>
            </a:r>
            <a:r>
              <a:rPr lang="es-AR" baseline="-25000" dirty="0"/>
              <a:t>1</a:t>
            </a:r>
            <a:r>
              <a:rPr lang="es-AR" dirty="0"/>
              <a:t> + X</a:t>
            </a:r>
            <a:r>
              <a:rPr lang="es-AR" baseline="-25000" dirty="0"/>
              <a:t>2</a:t>
            </a:r>
            <a:r>
              <a:rPr lang="es-AR" dirty="0"/>
              <a:t> </a:t>
            </a:r>
          </a:p>
          <a:p>
            <a:pPr marL="1081088" indent="0">
              <a:buNone/>
            </a:pPr>
            <a:endParaRPr lang="es-AR" dirty="0"/>
          </a:p>
          <a:p>
            <a:r>
              <a:rPr lang="es-AR" dirty="0"/>
              <a:t>Por último las </a:t>
            </a:r>
            <a:r>
              <a:rPr lang="es-AR" b="1" dirty="0"/>
              <a:t>restricciones</a:t>
            </a:r>
            <a:r>
              <a:rPr lang="es-AR" dirty="0"/>
              <a:t> en su lado derecho tienen la capacidad total de producción (dijimos que disponemos de 100 </a:t>
            </a:r>
            <a:r>
              <a:rPr lang="es-AR" dirty="0" err="1"/>
              <a:t>hs</a:t>
            </a:r>
            <a:r>
              <a:rPr lang="es-AR" dirty="0"/>
              <a:t> hombre y 80 </a:t>
            </a:r>
            <a:r>
              <a:rPr lang="es-AR" dirty="0" err="1"/>
              <a:t>hs</a:t>
            </a:r>
            <a:r>
              <a:rPr lang="es-AR" dirty="0"/>
              <a:t> de máquina), en nuestro problema general son </a:t>
            </a:r>
            <a:r>
              <a:rPr lang="es-AR" b="1" dirty="0"/>
              <a:t>recursos</a:t>
            </a:r>
            <a:r>
              <a:rPr lang="es-AR" dirty="0"/>
              <a:t>:</a:t>
            </a:r>
          </a:p>
          <a:p>
            <a:pPr marL="1077913" lvl="1" indent="3175">
              <a:buNone/>
            </a:pPr>
            <a:r>
              <a:rPr lang="es-AR" dirty="0"/>
              <a:t>20 X</a:t>
            </a:r>
            <a:r>
              <a:rPr lang="es-AR" baseline="-25000" dirty="0"/>
              <a:t>1</a:t>
            </a:r>
            <a:r>
              <a:rPr lang="es-AR" dirty="0"/>
              <a:t> + 30 X</a:t>
            </a:r>
            <a:r>
              <a:rPr lang="es-AR" baseline="-25000" dirty="0"/>
              <a:t>2</a:t>
            </a:r>
            <a:r>
              <a:rPr lang="es-AR" dirty="0"/>
              <a:t> &lt;=  100*60</a:t>
            </a:r>
          </a:p>
          <a:p>
            <a:pPr marL="1077913" lvl="1" indent="3175">
              <a:buNone/>
            </a:pPr>
            <a:r>
              <a:rPr lang="es-AR" dirty="0"/>
              <a:t>20 X</a:t>
            </a:r>
            <a:r>
              <a:rPr lang="es-AR" baseline="-25000" dirty="0"/>
              <a:t>1</a:t>
            </a:r>
            <a:r>
              <a:rPr lang="es-AR" dirty="0"/>
              <a:t> + 10 X</a:t>
            </a:r>
            <a:r>
              <a:rPr lang="es-AR" baseline="-25000" dirty="0"/>
              <a:t>2</a:t>
            </a:r>
            <a:r>
              <a:rPr lang="es-AR" dirty="0"/>
              <a:t> &lt;=  80*60</a:t>
            </a:r>
          </a:p>
        </p:txBody>
      </p:sp>
    </p:spTree>
    <p:extLst>
      <p:ext uri="{BB962C8B-B14F-4D97-AF65-F5344CB8AC3E}">
        <p14:creationId xmlns:p14="http://schemas.microsoft.com/office/powerpoint/2010/main" val="2827771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Símbolos utilizados</a:t>
            </a:r>
          </a:p>
        </p:txBody>
      </p:sp>
      <p:sp>
        <p:nvSpPr>
          <p:cNvPr id="3" name="2 Marcador de contenido"/>
          <p:cNvSpPr>
            <a:spLocks noGrp="1"/>
          </p:cNvSpPr>
          <p:nvPr>
            <p:ph idx="1"/>
          </p:nvPr>
        </p:nvSpPr>
        <p:spPr>
          <a:xfrm>
            <a:off x="457200" y="1268760"/>
            <a:ext cx="8229600" cy="4857403"/>
          </a:xfrm>
        </p:spPr>
        <p:txBody>
          <a:bodyPr>
            <a:normAutofit fontScale="92500" lnSpcReduction="20000"/>
          </a:bodyPr>
          <a:lstStyle/>
          <a:p>
            <a:pPr marL="0" indent="0">
              <a:buNone/>
            </a:pPr>
            <a:r>
              <a:rPr lang="es-ES" dirty="0"/>
              <a:t>Se usan de manera convencional para denotar los diversos componentes de un modelo de programación lineal:</a:t>
            </a:r>
          </a:p>
          <a:p>
            <a:r>
              <a:rPr lang="es-ES" i="1" dirty="0"/>
              <a:t>Z </a:t>
            </a:r>
            <a:r>
              <a:rPr lang="es-ES" dirty="0"/>
              <a:t>= valor de la medida global de desempeño.</a:t>
            </a:r>
          </a:p>
          <a:p>
            <a:r>
              <a:rPr lang="es-AR" i="1" dirty="0" err="1"/>
              <a:t>X</a:t>
            </a:r>
            <a:r>
              <a:rPr lang="es-AR" i="1" baseline="-25000" dirty="0" err="1"/>
              <a:t>j</a:t>
            </a:r>
            <a:r>
              <a:rPr lang="es-AR" baseline="-25000" dirty="0"/>
              <a:t> </a:t>
            </a:r>
            <a:r>
              <a:rPr lang="es-ES" dirty="0"/>
              <a:t>= nivel de la actividad </a:t>
            </a:r>
            <a:r>
              <a:rPr lang="es-ES" i="1" dirty="0"/>
              <a:t>j </a:t>
            </a:r>
            <a:r>
              <a:rPr lang="es-ES" dirty="0"/>
              <a:t>(para </a:t>
            </a:r>
            <a:r>
              <a:rPr lang="es-ES" i="1" dirty="0"/>
              <a:t>j </a:t>
            </a:r>
            <a:r>
              <a:rPr lang="es-ES" dirty="0"/>
              <a:t>= 1, 2, . . . , </a:t>
            </a:r>
            <a:r>
              <a:rPr lang="es-ES" i="1" dirty="0"/>
              <a:t>n</a:t>
            </a:r>
            <a:r>
              <a:rPr lang="es-ES" dirty="0"/>
              <a:t>).</a:t>
            </a:r>
          </a:p>
          <a:p>
            <a:r>
              <a:rPr lang="es-ES" i="1" dirty="0" err="1"/>
              <a:t>C</a:t>
            </a:r>
            <a:r>
              <a:rPr lang="es-ES" i="1" baseline="-25000" dirty="0" err="1"/>
              <a:t>j</a:t>
            </a:r>
            <a:r>
              <a:rPr lang="es-ES" i="1" dirty="0"/>
              <a:t> </a:t>
            </a:r>
            <a:r>
              <a:rPr lang="es-ES" dirty="0"/>
              <a:t>= incremento en </a:t>
            </a:r>
            <a:r>
              <a:rPr lang="es-ES" i="1" dirty="0"/>
              <a:t>Z </a:t>
            </a:r>
            <a:r>
              <a:rPr lang="es-ES" dirty="0"/>
              <a:t>que se obtiene al aumentar una unidad en el nivel de la actividad </a:t>
            </a:r>
            <a:r>
              <a:rPr lang="es-ES" i="1" dirty="0"/>
              <a:t>j</a:t>
            </a:r>
            <a:r>
              <a:rPr lang="es-ES" dirty="0"/>
              <a:t>.</a:t>
            </a:r>
          </a:p>
          <a:p>
            <a:r>
              <a:rPr lang="es-AR" i="1" dirty="0"/>
              <a:t>B</a:t>
            </a:r>
            <a:r>
              <a:rPr lang="es-AR" i="1" baseline="-25000" dirty="0"/>
              <a:t>i</a:t>
            </a:r>
            <a:r>
              <a:rPr lang="es-AR" i="1" dirty="0"/>
              <a:t> </a:t>
            </a:r>
            <a:r>
              <a:rPr lang="es-AR" dirty="0"/>
              <a:t>= cantidad de recurso </a:t>
            </a:r>
            <a:r>
              <a:rPr lang="es-AR" i="1" dirty="0"/>
              <a:t>i </a:t>
            </a:r>
            <a:r>
              <a:rPr lang="es-AR" dirty="0"/>
              <a:t>disponible para asignarse a las actividades (para </a:t>
            </a:r>
            <a:r>
              <a:rPr lang="es-AR" i="1" dirty="0"/>
              <a:t>i </a:t>
            </a:r>
            <a:r>
              <a:rPr lang="es-AR" dirty="0"/>
              <a:t>= 1, 2, . . . , </a:t>
            </a:r>
            <a:r>
              <a:rPr lang="es-AR" i="1" dirty="0"/>
              <a:t>m</a:t>
            </a:r>
            <a:r>
              <a:rPr lang="es-AR" dirty="0"/>
              <a:t>).</a:t>
            </a:r>
          </a:p>
          <a:p>
            <a:r>
              <a:rPr lang="es-ES" i="1" dirty="0" err="1"/>
              <a:t>A</a:t>
            </a:r>
            <a:r>
              <a:rPr lang="es-ES" i="1" baseline="-25000" dirty="0" err="1"/>
              <a:t>ij</a:t>
            </a:r>
            <a:r>
              <a:rPr lang="es-ES" i="1" dirty="0"/>
              <a:t> </a:t>
            </a:r>
            <a:r>
              <a:rPr lang="es-ES" dirty="0"/>
              <a:t>= cantidad del recurso </a:t>
            </a:r>
            <a:r>
              <a:rPr lang="es-ES" i="1" dirty="0"/>
              <a:t>i </a:t>
            </a:r>
            <a:r>
              <a:rPr lang="es-ES" dirty="0"/>
              <a:t>consumido por cada unidad de la actividad </a:t>
            </a:r>
            <a:r>
              <a:rPr lang="es-ES" i="1" dirty="0"/>
              <a:t>j</a:t>
            </a:r>
            <a:r>
              <a:rPr lang="es-ES" dirty="0"/>
              <a:t>.</a:t>
            </a:r>
            <a:endParaRPr lang="es-AR" dirty="0"/>
          </a:p>
        </p:txBody>
      </p:sp>
    </p:spTree>
    <p:extLst>
      <p:ext uri="{BB962C8B-B14F-4D97-AF65-F5344CB8AC3E}">
        <p14:creationId xmlns:p14="http://schemas.microsoft.com/office/powerpoint/2010/main" val="24243574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Deducción derivada de la tabla</a:t>
            </a:r>
          </a:p>
        </p:txBody>
      </p:sp>
      <p:sp>
        <p:nvSpPr>
          <p:cNvPr id="3" name="2 Marcador de contenido"/>
          <p:cNvSpPr>
            <a:spLocks noGrp="1"/>
          </p:cNvSpPr>
          <p:nvPr>
            <p:ph idx="1"/>
          </p:nvPr>
        </p:nvSpPr>
        <p:spPr/>
        <p:txBody>
          <a:bodyPr>
            <a:normAutofit/>
          </a:bodyPr>
          <a:lstStyle/>
          <a:p>
            <a:pPr marL="0" indent="0">
              <a:buNone/>
            </a:pPr>
            <a:r>
              <a:rPr lang="es-ES" dirty="0"/>
              <a:t>El modelo plantea el problema en términos de tomar decisiones sobre los niveles de las actividades, por lo que </a:t>
            </a:r>
            <a:r>
              <a:rPr lang="es-ES" i="1" dirty="0"/>
              <a:t>X</a:t>
            </a:r>
            <a:r>
              <a:rPr lang="es-ES" baseline="-25000" dirty="0"/>
              <a:t>1</a:t>
            </a:r>
            <a:r>
              <a:rPr lang="es-ES" dirty="0"/>
              <a:t>, </a:t>
            </a:r>
            <a:r>
              <a:rPr lang="es-ES" i="1" dirty="0"/>
              <a:t>X</a:t>
            </a:r>
            <a:r>
              <a:rPr lang="es-ES" baseline="-25000" dirty="0"/>
              <a:t>2</a:t>
            </a:r>
            <a:r>
              <a:rPr lang="es-ES" dirty="0"/>
              <a:t>, . . . , </a:t>
            </a:r>
            <a:r>
              <a:rPr lang="es-ES" i="1" dirty="0" err="1"/>
              <a:t>X</a:t>
            </a:r>
            <a:r>
              <a:rPr lang="es-ES" baseline="-25000" dirty="0" err="1"/>
              <a:t>n</a:t>
            </a:r>
            <a:r>
              <a:rPr lang="es-ES" i="1" dirty="0"/>
              <a:t> </a:t>
            </a:r>
            <a:r>
              <a:rPr lang="es-ES" dirty="0"/>
              <a:t>se llaman </a:t>
            </a:r>
            <a:r>
              <a:rPr lang="es-ES" b="1" dirty="0"/>
              <a:t>variables de decisión</a:t>
            </a:r>
            <a:r>
              <a:rPr lang="es-ES" dirty="0"/>
              <a:t>. Los valores de </a:t>
            </a:r>
            <a:r>
              <a:rPr lang="es-ES" i="1" dirty="0" err="1"/>
              <a:t>C</a:t>
            </a:r>
            <a:r>
              <a:rPr lang="es-ES" baseline="-25000" dirty="0" err="1"/>
              <a:t>j</a:t>
            </a:r>
            <a:r>
              <a:rPr lang="es-ES" dirty="0"/>
              <a:t>, B</a:t>
            </a:r>
            <a:r>
              <a:rPr lang="es-ES" baseline="-25000" dirty="0"/>
              <a:t>i</a:t>
            </a:r>
            <a:r>
              <a:rPr lang="es-ES" i="1" dirty="0"/>
              <a:t> </a:t>
            </a:r>
            <a:r>
              <a:rPr lang="es-ES" dirty="0"/>
              <a:t>y </a:t>
            </a:r>
            <a:r>
              <a:rPr lang="es-ES" dirty="0" err="1"/>
              <a:t>A</a:t>
            </a:r>
            <a:r>
              <a:rPr lang="es-ES" baseline="-25000" dirty="0" err="1"/>
              <a:t>ij</a:t>
            </a:r>
            <a:r>
              <a:rPr lang="es-ES" i="1" dirty="0"/>
              <a:t> </a:t>
            </a:r>
            <a:r>
              <a:rPr lang="es-ES" dirty="0"/>
              <a:t>(para </a:t>
            </a:r>
            <a:r>
              <a:rPr lang="es-ES" i="1" dirty="0"/>
              <a:t>i =</a:t>
            </a:r>
            <a:r>
              <a:rPr lang="es-ES" dirty="0"/>
              <a:t> 1, 2, . . . , </a:t>
            </a:r>
            <a:r>
              <a:rPr lang="es-ES" i="1" dirty="0"/>
              <a:t>m </a:t>
            </a:r>
            <a:r>
              <a:rPr lang="es-ES" dirty="0"/>
              <a:t>y </a:t>
            </a:r>
            <a:r>
              <a:rPr lang="es-ES" i="1" dirty="0"/>
              <a:t>j =</a:t>
            </a:r>
            <a:r>
              <a:rPr lang="es-ES" dirty="0"/>
              <a:t> 1, 2, . . . , </a:t>
            </a:r>
            <a:r>
              <a:rPr lang="es-ES" i="1" dirty="0"/>
              <a:t>n</a:t>
            </a:r>
            <a:r>
              <a:rPr lang="es-ES" dirty="0"/>
              <a:t>) son las </a:t>
            </a:r>
            <a:r>
              <a:rPr lang="es-ES" i="1" dirty="0"/>
              <a:t>constantes de entrada </a:t>
            </a:r>
            <a:r>
              <a:rPr lang="es-ES" dirty="0"/>
              <a:t>al modelo y también se conocen como </a:t>
            </a:r>
            <a:r>
              <a:rPr lang="es-ES" b="1" dirty="0"/>
              <a:t>parámetros </a:t>
            </a:r>
            <a:r>
              <a:rPr lang="es-ES" dirty="0"/>
              <a:t>del modelo.</a:t>
            </a:r>
            <a:endParaRPr lang="es-AR" dirty="0"/>
          </a:p>
        </p:txBody>
      </p:sp>
    </p:spTree>
    <p:extLst>
      <p:ext uri="{BB962C8B-B14F-4D97-AF65-F5344CB8AC3E}">
        <p14:creationId xmlns:p14="http://schemas.microsoft.com/office/powerpoint/2010/main" val="2901364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Forma estándar del modelo</a:t>
            </a:r>
          </a:p>
        </p:txBody>
      </p:sp>
      <p:sp>
        <p:nvSpPr>
          <p:cNvPr id="3" name="2 Marcador de contenido"/>
          <p:cNvSpPr>
            <a:spLocks noGrp="1"/>
          </p:cNvSpPr>
          <p:nvPr>
            <p:ph idx="1"/>
          </p:nvPr>
        </p:nvSpPr>
        <p:spPr>
          <a:xfrm>
            <a:off x="457200" y="1196752"/>
            <a:ext cx="8229600" cy="4929411"/>
          </a:xfrm>
        </p:spPr>
        <p:txBody>
          <a:bodyPr>
            <a:normAutofit fontScale="92500" lnSpcReduction="20000"/>
          </a:bodyPr>
          <a:lstStyle/>
          <a:p>
            <a:pPr marL="0" indent="0">
              <a:buNone/>
            </a:pPr>
            <a:r>
              <a:rPr lang="es-AR" dirty="0"/>
              <a:t>En base a lo explicado se puede formular el modelo matemático general de la siguiente manera:</a:t>
            </a:r>
          </a:p>
          <a:p>
            <a:pPr marL="0" indent="0">
              <a:buNone/>
            </a:pPr>
            <a:endParaRPr lang="es-AR" sz="900" dirty="0"/>
          </a:p>
          <a:p>
            <a:pPr marL="0" indent="0" algn="ctr">
              <a:buNone/>
            </a:pPr>
            <a:r>
              <a:rPr lang="pl-PL" dirty="0"/>
              <a:t>Maximizar </a:t>
            </a:r>
            <a:r>
              <a:rPr lang="pl-PL" i="1" dirty="0"/>
              <a:t>Z </a:t>
            </a:r>
            <a:r>
              <a:rPr lang="es-AR" i="1" dirty="0"/>
              <a:t>=</a:t>
            </a:r>
            <a:r>
              <a:rPr lang="pl-PL" dirty="0"/>
              <a:t> </a:t>
            </a:r>
            <a:r>
              <a:rPr lang="es-ES" i="1" dirty="0"/>
              <a:t>C</a:t>
            </a:r>
            <a:r>
              <a:rPr lang="es-ES" baseline="-25000" dirty="0"/>
              <a:t>1 </a:t>
            </a:r>
            <a:r>
              <a:rPr lang="es-ES" i="1" dirty="0"/>
              <a:t>X</a:t>
            </a:r>
            <a:r>
              <a:rPr lang="es-ES" baseline="-25000" dirty="0"/>
              <a:t>1 </a:t>
            </a:r>
            <a:r>
              <a:rPr lang="es-AR" dirty="0"/>
              <a:t>+</a:t>
            </a:r>
            <a:r>
              <a:rPr lang="pl-PL" dirty="0"/>
              <a:t> </a:t>
            </a:r>
            <a:r>
              <a:rPr lang="es-ES" i="1" dirty="0"/>
              <a:t>C</a:t>
            </a:r>
            <a:r>
              <a:rPr lang="es-ES" baseline="-25000" dirty="0"/>
              <a:t>2 </a:t>
            </a:r>
            <a:r>
              <a:rPr lang="es-ES" i="1" dirty="0"/>
              <a:t>X</a:t>
            </a:r>
            <a:r>
              <a:rPr lang="es-ES" baseline="-25000" dirty="0"/>
              <a:t>2 </a:t>
            </a:r>
            <a:r>
              <a:rPr lang="es-AR" dirty="0"/>
              <a:t>+.</a:t>
            </a:r>
            <a:r>
              <a:rPr lang="pl-PL" dirty="0"/>
              <a:t>..</a:t>
            </a:r>
            <a:r>
              <a:rPr lang="es-AR" dirty="0"/>
              <a:t>+</a:t>
            </a:r>
            <a:r>
              <a:rPr lang="pl-PL" dirty="0"/>
              <a:t> </a:t>
            </a:r>
            <a:r>
              <a:rPr lang="es-ES" i="1" dirty="0" err="1"/>
              <a:t>C</a:t>
            </a:r>
            <a:r>
              <a:rPr lang="es-ES" baseline="-25000" dirty="0" err="1"/>
              <a:t>n</a:t>
            </a:r>
            <a:r>
              <a:rPr lang="es-ES" baseline="-25000" dirty="0"/>
              <a:t> </a:t>
            </a:r>
            <a:r>
              <a:rPr lang="es-ES" i="1" dirty="0" err="1"/>
              <a:t>X</a:t>
            </a:r>
            <a:r>
              <a:rPr lang="es-ES" baseline="-25000" dirty="0" err="1"/>
              <a:t>n</a:t>
            </a:r>
            <a:r>
              <a:rPr lang="pl-PL" dirty="0"/>
              <a:t>,</a:t>
            </a:r>
          </a:p>
          <a:p>
            <a:pPr marL="0" indent="0">
              <a:buNone/>
            </a:pPr>
            <a:r>
              <a:rPr lang="es-AR" dirty="0"/>
              <a:t>sujeta a las restricciones</a:t>
            </a:r>
          </a:p>
          <a:p>
            <a:pPr marL="1255713" indent="0">
              <a:buNone/>
            </a:pPr>
            <a:r>
              <a:rPr lang="es-ES" dirty="0"/>
              <a:t>A</a:t>
            </a:r>
            <a:r>
              <a:rPr lang="es-ES" baseline="-25000" dirty="0"/>
              <a:t>11</a:t>
            </a:r>
            <a:r>
              <a:rPr lang="es-ES" i="1" dirty="0"/>
              <a:t>X</a:t>
            </a:r>
            <a:r>
              <a:rPr lang="es-ES" baseline="-25000" dirty="0"/>
              <a:t>1 </a:t>
            </a:r>
            <a:r>
              <a:rPr lang="es-AR" dirty="0"/>
              <a:t>+ </a:t>
            </a:r>
            <a:r>
              <a:rPr lang="es-ES" dirty="0"/>
              <a:t>A</a:t>
            </a:r>
            <a:r>
              <a:rPr lang="es-ES" baseline="-25000" dirty="0"/>
              <a:t>12</a:t>
            </a:r>
            <a:r>
              <a:rPr lang="es-ES" i="1" dirty="0"/>
              <a:t>X</a:t>
            </a:r>
            <a:r>
              <a:rPr lang="es-ES" baseline="-25000" dirty="0"/>
              <a:t>2</a:t>
            </a:r>
            <a:r>
              <a:rPr lang="es-AR" dirty="0"/>
              <a:t> + ... + </a:t>
            </a:r>
            <a:r>
              <a:rPr lang="es-ES" dirty="0"/>
              <a:t>A</a:t>
            </a:r>
            <a:r>
              <a:rPr lang="es-ES" baseline="-25000" dirty="0"/>
              <a:t>1n</a:t>
            </a:r>
            <a:r>
              <a:rPr lang="es-ES" i="1" dirty="0"/>
              <a:t>X</a:t>
            </a:r>
            <a:r>
              <a:rPr lang="es-ES" baseline="-25000" dirty="0"/>
              <a:t>n </a:t>
            </a:r>
            <a:r>
              <a:rPr lang="es-AR" i="1" dirty="0"/>
              <a:t>&lt;= </a:t>
            </a:r>
            <a:r>
              <a:rPr lang="es-ES" dirty="0"/>
              <a:t>B</a:t>
            </a:r>
            <a:r>
              <a:rPr lang="es-ES" baseline="-25000" dirty="0"/>
              <a:t>1</a:t>
            </a:r>
            <a:endParaRPr lang="es-AR" dirty="0"/>
          </a:p>
          <a:p>
            <a:pPr marL="1255713" indent="0">
              <a:buNone/>
            </a:pPr>
            <a:r>
              <a:rPr lang="es-ES" dirty="0"/>
              <a:t>A</a:t>
            </a:r>
            <a:r>
              <a:rPr lang="es-ES" baseline="-25000" dirty="0"/>
              <a:t>21</a:t>
            </a:r>
            <a:r>
              <a:rPr lang="es-ES" i="1" dirty="0"/>
              <a:t>X</a:t>
            </a:r>
            <a:r>
              <a:rPr lang="es-ES" baseline="-25000" dirty="0"/>
              <a:t>1 </a:t>
            </a:r>
            <a:r>
              <a:rPr lang="es-AR" dirty="0"/>
              <a:t>+ </a:t>
            </a:r>
            <a:r>
              <a:rPr lang="es-ES" dirty="0"/>
              <a:t>A</a:t>
            </a:r>
            <a:r>
              <a:rPr lang="es-ES" baseline="-25000" dirty="0"/>
              <a:t>22</a:t>
            </a:r>
            <a:r>
              <a:rPr lang="es-ES" i="1" dirty="0"/>
              <a:t>X</a:t>
            </a:r>
            <a:r>
              <a:rPr lang="es-ES" baseline="-25000" dirty="0"/>
              <a:t>2</a:t>
            </a:r>
            <a:r>
              <a:rPr lang="es-AR" dirty="0"/>
              <a:t> + ... + </a:t>
            </a:r>
            <a:r>
              <a:rPr lang="es-ES" dirty="0"/>
              <a:t>A</a:t>
            </a:r>
            <a:r>
              <a:rPr lang="es-ES" baseline="-25000" dirty="0"/>
              <a:t>2n</a:t>
            </a:r>
            <a:r>
              <a:rPr lang="es-ES" i="1" dirty="0"/>
              <a:t>X</a:t>
            </a:r>
            <a:r>
              <a:rPr lang="es-ES" baseline="-25000" dirty="0"/>
              <a:t>n </a:t>
            </a:r>
            <a:r>
              <a:rPr lang="es-AR" i="1" dirty="0"/>
              <a:t>&lt;= </a:t>
            </a:r>
            <a:r>
              <a:rPr lang="es-ES" dirty="0"/>
              <a:t>B</a:t>
            </a:r>
            <a:r>
              <a:rPr lang="es-ES" baseline="-25000" dirty="0"/>
              <a:t>2</a:t>
            </a:r>
          </a:p>
          <a:p>
            <a:pPr marL="1255713" indent="0">
              <a:buNone/>
            </a:pPr>
            <a:r>
              <a:rPr lang="es-AR" dirty="0"/>
              <a:t>…</a:t>
            </a:r>
          </a:p>
          <a:p>
            <a:pPr marL="1255713" indent="0">
              <a:buNone/>
            </a:pPr>
            <a:r>
              <a:rPr lang="es-ES" dirty="0"/>
              <a:t>A</a:t>
            </a:r>
            <a:r>
              <a:rPr lang="es-ES" baseline="-25000" dirty="0"/>
              <a:t>m1</a:t>
            </a:r>
            <a:r>
              <a:rPr lang="es-ES" i="1" dirty="0"/>
              <a:t>X</a:t>
            </a:r>
            <a:r>
              <a:rPr lang="es-ES" baseline="-25000" dirty="0"/>
              <a:t>1 </a:t>
            </a:r>
            <a:r>
              <a:rPr lang="es-AR" dirty="0"/>
              <a:t>+ </a:t>
            </a:r>
            <a:r>
              <a:rPr lang="es-ES" dirty="0"/>
              <a:t>A</a:t>
            </a:r>
            <a:r>
              <a:rPr lang="es-ES" baseline="-25000" dirty="0"/>
              <a:t>m2</a:t>
            </a:r>
            <a:r>
              <a:rPr lang="es-ES" i="1" dirty="0"/>
              <a:t>X</a:t>
            </a:r>
            <a:r>
              <a:rPr lang="es-ES" baseline="-25000" dirty="0"/>
              <a:t>2</a:t>
            </a:r>
            <a:r>
              <a:rPr lang="es-AR" dirty="0"/>
              <a:t> + ... + </a:t>
            </a:r>
            <a:r>
              <a:rPr lang="es-ES" dirty="0" err="1"/>
              <a:t>A</a:t>
            </a:r>
            <a:r>
              <a:rPr lang="es-ES" baseline="-25000" dirty="0" err="1"/>
              <a:t>mn</a:t>
            </a:r>
            <a:r>
              <a:rPr lang="es-ES" i="1" dirty="0" err="1"/>
              <a:t>X</a:t>
            </a:r>
            <a:r>
              <a:rPr lang="es-ES" baseline="-25000" dirty="0" err="1"/>
              <a:t>n</a:t>
            </a:r>
            <a:r>
              <a:rPr lang="es-ES" baseline="-25000" dirty="0"/>
              <a:t> </a:t>
            </a:r>
            <a:r>
              <a:rPr lang="es-AR" i="1" dirty="0"/>
              <a:t>&lt;= </a:t>
            </a:r>
            <a:r>
              <a:rPr lang="es-ES" dirty="0" err="1"/>
              <a:t>B</a:t>
            </a:r>
            <a:r>
              <a:rPr lang="es-ES" baseline="-25000" dirty="0" err="1"/>
              <a:t>m</a:t>
            </a:r>
            <a:r>
              <a:rPr lang="es-ES" baseline="-25000" dirty="0"/>
              <a:t> </a:t>
            </a:r>
            <a:r>
              <a:rPr lang="es-AR" dirty="0"/>
              <a:t>,</a:t>
            </a:r>
          </a:p>
          <a:p>
            <a:pPr marL="1255713" indent="0">
              <a:buNone/>
            </a:pPr>
            <a:r>
              <a:rPr lang="es-AR" dirty="0"/>
              <a:t>y</a:t>
            </a:r>
          </a:p>
          <a:p>
            <a:pPr marL="1255713" indent="0">
              <a:buNone/>
            </a:pPr>
            <a:r>
              <a:rPr lang="es-ES" i="1" dirty="0"/>
              <a:t>X</a:t>
            </a:r>
            <a:r>
              <a:rPr lang="es-ES" baseline="-25000" dirty="0"/>
              <a:t>1 </a:t>
            </a:r>
            <a:r>
              <a:rPr lang="sv-SE" dirty="0"/>
              <a:t>&gt;= 0, </a:t>
            </a:r>
            <a:r>
              <a:rPr lang="es-ES" i="1" dirty="0"/>
              <a:t>X</a:t>
            </a:r>
            <a:r>
              <a:rPr lang="es-ES" baseline="-25000" dirty="0"/>
              <a:t>2</a:t>
            </a:r>
            <a:r>
              <a:rPr lang="sv-SE" dirty="0"/>
              <a:t> &gt;= 0, . . . , </a:t>
            </a:r>
            <a:r>
              <a:rPr lang="es-ES" i="1" dirty="0" err="1"/>
              <a:t>X</a:t>
            </a:r>
            <a:r>
              <a:rPr lang="es-ES" baseline="-25000" dirty="0" err="1"/>
              <a:t>n</a:t>
            </a:r>
            <a:r>
              <a:rPr lang="sv-SE" i="1" dirty="0"/>
              <a:t> </a:t>
            </a:r>
            <a:r>
              <a:rPr lang="sv-SE" dirty="0"/>
              <a:t>&gt;= 0.</a:t>
            </a:r>
            <a:endParaRPr lang="es-AR" dirty="0"/>
          </a:p>
        </p:txBody>
      </p:sp>
    </p:spTree>
    <p:extLst>
      <p:ext uri="{BB962C8B-B14F-4D97-AF65-F5344CB8AC3E}">
        <p14:creationId xmlns:p14="http://schemas.microsoft.com/office/powerpoint/2010/main" val="26776514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AR" dirty="0"/>
              <a:t>Representación mediante una tabla</a:t>
            </a:r>
          </a:p>
        </p:txBody>
      </p:sp>
      <p:graphicFrame>
        <p:nvGraphicFramePr>
          <p:cNvPr id="4" name="3 Marcador de contenido"/>
          <p:cNvGraphicFramePr>
            <a:graphicFrameLocks/>
          </p:cNvGraphicFramePr>
          <p:nvPr>
            <p:extLst>
              <p:ext uri="{D42A27DB-BD31-4B8C-83A1-F6EECF244321}">
                <p14:modId xmlns:p14="http://schemas.microsoft.com/office/powerpoint/2010/main" val="2976684446"/>
              </p:ext>
            </p:extLst>
          </p:nvPr>
        </p:nvGraphicFramePr>
        <p:xfrm>
          <a:off x="755576" y="1988840"/>
          <a:ext cx="7344817" cy="3779520"/>
        </p:xfrm>
        <a:graphic>
          <a:graphicData uri="http://schemas.openxmlformats.org/drawingml/2006/table">
            <a:tbl>
              <a:tblPr>
                <a:tableStyleId>{073A0DAA-6AF3-43AB-8588-CEC1D06C72B9}</a:tableStyleId>
              </a:tblPr>
              <a:tblGrid>
                <a:gridCol w="1800200">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936104">
                  <a:extLst>
                    <a:ext uri="{9D8B030D-6E8A-4147-A177-3AD203B41FA5}">
                      <a16:colId xmlns:a16="http://schemas.microsoft.com/office/drawing/2014/main" val="20002"/>
                    </a:ext>
                  </a:extLst>
                </a:gridCol>
                <a:gridCol w="936104">
                  <a:extLst>
                    <a:ext uri="{9D8B030D-6E8A-4147-A177-3AD203B41FA5}">
                      <a16:colId xmlns:a16="http://schemas.microsoft.com/office/drawing/2014/main" val="20003"/>
                    </a:ext>
                  </a:extLst>
                </a:gridCol>
                <a:gridCol w="937119">
                  <a:extLst>
                    <a:ext uri="{9D8B030D-6E8A-4147-A177-3AD203B41FA5}">
                      <a16:colId xmlns:a16="http://schemas.microsoft.com/office/drawing/2014/main" val="20004"/>
                    </a:ext>
                  </a:extLst>
                </a:gridCol>
                <a:gridCol w="1655170">
                  <a:extLst>
                    <a:ext uri="{9D8B030D-6E8A-4147-A177-3AD203B41FA5}">
                      <a16:colId xmlns:a16="http://schemas.microsoft.com/office/drawing/2014/main" val="20005"/>
                    </a:ext>
                  </a:extLst>
                </a:gridCol>
              </a:tblGrid>
              <a:tr h="370840">
                <a:tc>
                  <a:txBody>
                    <a:bodyPr/>
                    <a:lstStyle/>
                    <a:p>
                      <a:endParaRPr lang="es-AR" dirty="0">
                        <a:ln>
                          <a:solidFill>
                            <a:sysClr val="windowText" lastClr="000000"/>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s-AR" dirty="0">
                          <a:ln>
                            <a:solidFill>
                              <a:sysClr val="windowText" lastClr="000000"/>
                            </a:solidFill>
                          </a:ln>
                        </a:rPr>
                        <a:t>Consumo de recurso por unidad de Actividad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a:p>
                  </a:txBody>
                  <a:tcPr/>
                </a:tc>
                <a:tc hMerge="1">
                  <a:txBody>
                    <a:bodyPr/>
                    <a:lstStyle/>
                    <a:p>
                      <a:endParaRPr lang="es-AR"/>
                    </a:p>
                  </a:txBody>
                  <a:tcPr/>
                </a:tc>
                <a:tc hMerge="1">
                  <a:txBody>
                    <a:bodyPr/>
                    <a:lstStyle/>
                    <a:p>
                      <a:endParaRPr lang="es-AR" dirty="0"/>
                    </a:p>
                  </a:txBody>
                  <a:tcPr/>
                </a:tc>
                <a:tc rowSpan="3">
                  <a:txBody>
                    <a:bodyPr/>
                    <a:lstStyle/>
                    <a:p>
                      <a:pPr algn="ctr"/>
                      <a:r>
                        <a:rPr lang="es-AR" dirty="0">
                          <a:ln>
                            <a:solidFill>
                              <a:sysClr val="windowText" lastClr="000000"/>
                            </a:solidFill>
                          </a:ln>
                        </a:rPr>
                        <a:t>Tiempo de producción disponible</a:t>
                      </a:r>
                      <a:r>
                        <a:rPr lang="es-AR" baseline="0" dirty="0">
                          <a:ln>
                            <a:solidFill>
                              <a:sysClr val="windowText" lastClr="000000"/>
                            </a:solidFill>
                          </a:ln>
                        </a:rPr>
                        <a:t> al mes</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endParaRPr lang="es-AR" dirty="0">
                        <a:ln>
                          <a:solidFill>
                            <a:sysClr val="windowText" lastClr="000000"/>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lang="es-AR" dirty="0">
                          <a:ln>
                            <a:solidFill>
                              <a:sysClr val="windowText" lastClr="000000"/>
                            </a:solidFill>
                          </a:ln>
                        </a:rPr>
                        <a:t>Actividad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a:p>
                  </a:txBody>
                  <a:tcPr/>
                </a:tc>
                <a:tc hMerge="1">
                  <a:txBody>
                    <a:bodyPr/>
                    <a:lstStyle/>
                    <a:p>
                      <a:endParaRPr lang="es-AR"/>
                    </a:p>
                  </a:txBody>
                  <a:tcPr/>
                </a:tc>
                <a:tc hMerge="1">
                  <a:txBody>
                    <a:bodyPr/>
                    <a:lstStyle/>
                    <a:p>
                      <a:pPr algn="ct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s-AR"/>
                    </a:p>
                  </a:txBody>
                  <a:tcPr/>
                </a:tc>
                <a:extLst>
                  <a:ext uri="{0D108BD9-81ED-4DB2-BD59-A6C34878D82A}">
                    <a16:rowId xmlns:a16="http://schemas.microsoft.com/office/drawing/2014/main" val="10001"/>
                  </a:ext>
                </a:extLst>
              </a:tr>
              <a:tr h="370840">
                <a:tc>
                  <a:txBody>
                    <a:bodyPr/>
                    <a:lstStyle/>
                    <a:p>
                      <a:pPr algn="ctr"/>
                      <a:r>
                        <a:rPr lang="es-AR" dirty="0">
                          <a:ln>
                            <a:solidFill>
                              <a:sysClr val="windowText" lastClr="000000"/>
                            </a:solidFill>
                          </a:ln>
                        </a:rPr>
                        <a:t>Recurso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s-AR" dirty="0"/>
                    </a:p>
                  </a:txBody>
                  <a:tcPr/>
                </a:tc>
                <a:extLst>
                  <a:ext uri="{0D108BD9-81ED-4DB2-BD59-A6C34878D82A}">
                    <a16:rowId xmlns:a16="http://schemas.microsoft.com/office/drawing/2014/main" val="10002"/>
                  </a:ext>
                </a:extLst>
              </a:tr>
              <a:tr h="370840">
                <a:tc>
                  <a:txBody>
                    <a:bodyPr/>
                    <a:lstStyle/>
                    <a:p>
                      <a:pPr algn="ctr"/>
                      <a:r>
                        <a:rPr lang="es-AR" dirty="0">
                          <a:ln>
                            <a:solidFill>
                              <a:sysClr val="windowText" lastClr="000000"/>
                            </a:solidFill>
                          </a:ln>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11</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12</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1n</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B</a:t>
                      </a:r>
                      <a:r>
                        <a:rPr lang="es-ES" baseline="-25000" dirty="0"/>
                        <a:t>1</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pPr algn="ctr"/>
                      <a:r>
                        <a:rPr lang="es-AR" dirty="0">
                          <a:ln>
                            <a:solidFill>
                              <a:sysClr val="windowText" lastClr="000000"/>
                            </a:solidFill>
                          </a:ln>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21</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22</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2n</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B</a:t>
                      </a:r>
                      <a:r>
                        <a:rPr lang="es-ES" baseline="-25000" dirty="0"/>
                        <a:t>2</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70840">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70840">
                <a:tc>
                  <a:txBody>
                    <a:bodyPr/>
                    <a:lstStyle/>
                    <a:p>
                      <a:pPr algn="ctr"/>
                      <a:r>
                        <a:rPr lang="es-AR" dirty="0">
                          <a:ln>
                            <a:solidFill>
                              <a:sysClr val="windowText" lastClr="000000"/>
                            </a:solidFill>
                          </a:ln>
                        </a:rPr>
                        <a:t>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m1</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a:t>A</a:t>
                      </a:r>
                      <a:r>
                        <a:rPr lang="es-ES" baseline="-25000" dirty="0"/>
                        <a:t>m2</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err="1"/>
                        <a:t>A</a:t>
                      </a:r>
                      <a:r>
                        <a:rPr lang="es-ES" baseline="-25000" dirty="0" err="1"/>
                        <a:t>mn</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dirty="0" err="1"/>
                        <a:t>B</a:t>
                      </a:r>
                      <a:r>
                        <a:rPr lang="es-ES" baseline="-25000" dirty="0" err="1"/>
                        <a:t>m</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70840">
                <a:tc>
                  <a:txBody>
                    <a:bodyPr/>
                    <a:lstStyle/>
                    <a:p>
                      <a:pPr algn="ctr"/>
                      <a:r>
                        <a:rPr lang="es-AR" dirty="0">
                          <a:ln>
                            <a:solidFill>
                              <a:sysClr val="windowText" lastClr="000000"/>
                            </a:solidFill>
                          </a:ln>
                        </a:rPr>
                        <a:t>Contribución a Z por</a:t>
                      </a:r>
                      <a:r>
                        <a:rPr lang="es-AR" baseline="0" dirty="0">
                          <a:ln>
                            <a:solidFill>
                              <a:sysClr val="windowText" lastClr="000000"/>
                            </a:solidFill>
                          </a:ln>
                        </a:rPr>
                        <a:t> unidad de actividad</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i="1" dirty="0"/>
                        <a:t>C</a:t>
                      </a:r>
                      <a:r>
                        <a:rPr lang="es-ES" baseline="-25000" dirty="0"/>
                        <a:t>1</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i="1" dirty="0"/>
                        <a:t>C</a:t>
                      </a:r>
                      <a:r>
                        <a:rPr lang="es-ES" baseline="-25000" dirty="0"/>
                        <a:t>2</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ES" i="1" dirty="0" err="1"/>
                        <a:t>C</a:t>
                      </a:r>
                      <a:r>
                        <a:rPr lang="es-ES" baseline="-25000" dirty="0" err="1"/>
                        <a:t>n</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10555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Definición</a:t>
            </a:r>
          </a:p>
        </p:txBody>
      </p:sp>
      <p:sp>
        <p:nvSpPr>
          <p:cNvPr id="3" name="2 Marcador de contenido"/>
          <p:cNvSpPr>
            <a:spLocks noGrp="1"/>
          </p:cNvSpPr>
          <p:nvPr>
            <p:ph idx="1"/>
          </p:nvPr>
        </p:nvSpPr>
        <p:spPr/>
        <p:txBody>
          <a:bodyPr>
            <a:normAutofit fontScale="85000" lnSpcReduction="10000"/>
          </a:bodyPr>
          <a:lstStyle/>
          <a:p>
            <a:pPr marL="0" indent="0">
              <a:buNone/>
            </a:pPr>
            <a:r>
              <a:rPr lang="es-ES" dirty="0"/>
              <a:t>La programación lineal es una técnica que mediante la utilización de un modelo matemático describe un problema real y  que a través de distintos algoritmos y/o métodos permite encontrar soluciones óptimas.</a:t>
            </a:r>
          </a:p>
          <a:p>
            <a:pPr marL="0" indent="0">
              <a:buNone/>
            </a:pPr>
            <a:r>
              <a:rPr lang="es-ES" dirty="0"/>
              <a:t>Se podría decir que abarca el problema general de asignar de la mejor manera posible (de </a:t>
            </a:r>
            <a:r>
              <a:rPr lang="es-ES" i="1" dirty="0"/>
              <a:t>forma óptima)</a:t>
            </a:r>
            <a:r>
              <a:rPr lang="es-ES" dirty="0"/>
              <a:t> </a:t>
            </a:r>
            <a:r>
              <a:rPr lang="es-ES" i="1" dirty="0"/>
              <a:t>recursos limitados </a:t>
            </a:r>
            <a:r>
              <a:rPr lang="es-ES" dirty="0"/>
              <a:t>a </a:t>
            </a:r>
            <a:r>
              <a:rPr lang="es-ES" i="1" dirty="0"/>
              <a:t>actividades que compiten </a:t>
            </a:r>
            <a:r>
              <a:rPr lang="es-ES" dirty="0"/>
              <a:t>entre </a:t>
            </a:r>
            <a:r>
              <a:rPr lang="es-AR" dirty="0"/>
              <a:t>sí por ellos.</a:t>
            </a:r>
            <a:endParaRPr lang="es-ES" dirty="0"/>
          </a:p>
          <a:p>
            <a:pPr marL="0" indent="0">
              <a:buNone/>
            </a:pPr>
            <a:r>
              <a:rPr lang="es-ES" dirty="0"/>
              <a:t>Por lo tanto, la programación lineal involucra la planeación de actividades para obtener un resultado óptimo.</a:t>
            </a:r>
            <a:endParaRPr lang="es-AR" dirty="0"/>
          </a:p>
        </p:txBody>
      </p:sp>
    </p:spTree>
    <p:extLst>
      <p:ext uri="{BB962C8B-B14F-4D97-AF65-F5344CB8AC3E}">
        <p14:creationId xmlns:p14="http://schemas.microsoft.com/office/powerpoint/2010/main" val="34215039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Otras formas legitimas</a:t>
            </a:r>
          </a:p>
        </p:txBody>
      </p:sp>
      <p:sp>
        <p:nvSpPr>
          <p:cNvPr id="3" name="2 Marcador de contenido"/>
          <p:cNvSpPr>
            <a:spLocks noGrp="1"/>
          </p:cNvSpPr>
          <p:nvPr>
            <p:ph idx="1"/>
          </p:nvPr>
        </p:nvSpPr>
        <p:spPr>
          <a:xfrm>
            <a:off x="457200" y="1484784"/>
            <a:ext cx="8229600" cy="4641379"/>
          </a:xfrm>
        </p:spPr>
        <p:txBody>
          <a:bodyPr>
            <a:normAutofit fontScale="77500" lnSpcReduction="20000"/>
          </a:bodyPr>
          <a:lstStyle/>
          <a:p>
            <a:pPr>
              <a:buFont typeface="Wingdings" pitchFamily="2" charset="2"/>
              <a:buChar char="Ø"/>
            </a:pPr>
            <a:r>
              <a:rPr lang="es-ES" dirty="0"/>
              <a:t>Minimizar en lugar de ma</a:t>
            </a:r>
            <a:r>
              <a:rPr lang="es-ES" i="1" dirty="0"/>
              <a:t>x</a:t>
            </a:r>
            <a:r>
              <a:rPr lang="es-ES" dirty="0"/>
              <a:t>imizar la función objetivo:</a:t>
            </a:r>
          </a:p>
          <a:p>
            <a:pPr marL="442913" indent="0">
              <a:buNone/>
            </a:pPr>
            <a:r>
              <a:rPr lang="pl-PL" dirty="0"/>
              <a:t>Minimizar </a:t>
            </a:r>
            <a:r>
              <a:rPr lang="pl-PL" i="1" dirty="0"/>
              <a:t> Z </a:t>
            </a:r>
            <a:r>
              <a:rPr lang="es-AR" i="1" dirty="0"/>
              <a:t>=</a:t>
            </a:r>
            <a:r>
              <a:rPr lang="pl-PL" dirty="0"/>
              <a:t> </a:t>
            </a:r>
            <a:r>
              <a:rPr lang="es-ES" i="1" dirty="0"/>
              <a:t>C</a:t>
            </a:r>
            <a:r>
              <a:rPr lang="es-ES" baseline="-25000" dirty="0"/>
              <a:t>1 </a:t>
            </a:r>
            <a:r>
              <a:rPr lang="es-ES" i="1" dirty="0"/>
              <a:t>X</a:t>
            </a:r>
            <a:r>
              <a:rPr lang="es-ES" baseline="-25000" dirty="0"/>
              <a:t>1 </a:t>
            </a:r>
            <a:r>
              <a:rPr lang="es-AR" dirty="0"/>
              <a:t>+</a:t>
            </a:r>
            <a:r>
              <a:rPr lang="pl-PL" dirty="0"/>
              <a:t> </a:t>
            </a:r>
            <a:r>
              <a:rPr lang="es-ES" i="1" dirty="0"/>
              <a:t>C</a:t>
            </a:r>
            <a:r>
              <a:rPr lang="es-ES" baseline="-25000" dirty="0"/>
              <a:t>2 </a:t>
            </a:r>
            <a:r>
              <a:rPr lang="es-ES" i="1" dirty="0"/>
              <a:t>X</a:t>
            </a:r>
            <a:r>
              <a:rPr lang="es-ES" baseline="-25000" dirty="0"/>
              <a:t>2 </a:t>
            </a:r>
            <a:r>
              <a:rPr lang="es-AR" dirty="0"/>
              <a:t>+.</a:t>
            </a:r>
            <a:r>
              <a:rPr lang="pl-PL" dirty="0"/>
              <a:t>..</a:t>
            </a:r>
            <a:r>
              <a:rPr lang="es-AR" dirty="0"/>
              <a:t>+</a:t>
            </a:r>
            <a:r>
              <a:rPr lang="pl-PL" dirty="0"/>
              <a:t> </a:t>
            </a:r>
            <a:r>
              <a:rPr lang="es-ES" i="1" dirty="0" err="1"/>
              <a:t>C</a:t>
            </a:r>
            <a:r>
              <a:rPr lang="es-ES" baseline="-25000" dirty="0" err="1"/>
              <a:t>n</a:t>
            </a:r>
            <a:r>
              <a:rPr lang="es-ES" baseline="-25000" dirty="0"/>
              <a:t> </a:t>
            </a:r>
            <a:r>
              <a:rPr lang="es-ES" i="1" dirty="0" err="1"/>
              <a:t>X</a:t>
            </a:r>
            <a:r>
              <a:rPr lang="es-ES" baseline="-25000" dirty="0" err="1"/>
              <a:t>n</a:t>
            </a:r>
            <a:r>
              <a:rPr lang="pl-PL" dirty="0"/>
              <a:t>.</a:t>
            </a:r>
            <a:endParaRPr lang="es-AR" dirty="0"/>
          </a:p>
          <a:p>
            <a:pPr marL="514350" indent="-514350">
              <a:buFont typeface="+mj-lt"/>
              <a:buAutoNum type="arabicPeriod"/>
            </a:pPr>
            <a:endParaRPr lang="pl-PL" sz="1000" dirty="0"/>
          </a:p>
          <a:p>
            <a:pPr>
              <a:buFont typeface="Wingdings" pitchFamily="2" charset="2"/>
              <a:buChar char="Ø"/>
            </a:pPr>
            <a:r>
              <a:rPr lang="es-ES" dirty="0"/>
              <a:t>Algunas restricciones funcionales con desigualdad en sentido mayor o igual que:</a:t>
            </a:r>
          </a:p>
          <a:p>
            <a:pPr marL="442913" indent="0">
              <a:buNone/>
            </a:pPr>
            <a:r>
              <a:rPr lang="es-ES" dirty="0"/>
              <a:t>A</a:t>
            </a:r>
            <a:r>
              <a:rPr lang="es-ES" baseline="-25000" dirty="0"/>
              <a:t>i1</a:t>
            </a:r>
            <a:r>
              <a:rPr lang="es-ES" i="1" dirty="0"/>
              <a:t>X</a:t>
            </a:r>
            <a:r>
              <a:rPr lang="es-ES" baseline="-25000" dirty="0"/>
              <a:t>1 </a:t>
            </a:r>
            <a:r>
              <a:rPr lang="es-AR" dirty="0"/>
              <a:t>+ </a:t>
            </a:r>
            <a:r>
              <a:rPr lang="es-ES" dirty="0"/>
              <a:t>A</a:t>
            </a:r>
            <a:r>
              <a:rPr lang="es-ES" baseline="-25000" dirty="0"/>
              <a:t>i2</a:t>
            </a:r>
            <a:r>
              <a:rPr lang="es-ES" i="1" dirty="0"/>
              <a:t>X</a:t>
            </a:r>
            <a:r>
              <a:rPr lang="es-ES" baseline="-25000" dirty="0"/>
              <a:t>2</a:t>
            </a:r>
            <a:r>
              <a:rPr lang="es-AR" dirty="0"/>
              <a:t> + ... + </a:t>
            </a:r>
            <a:r>
              <a:rPr lang="es-ES" dirty="0" err="1"/>
              <a:t>A</a:t>
            </a:r>
            <a:r>
              <a:rPr lang="es-ES" baseline="-25000" dirty="0" err="1"/>
              <a:t>in</a:t>
            </a:r>
            <a:r>
              <a:rPr lang="es-ES" i="1" dirty="0" err="1"/>
              <a:t>X</a:t>
            </a:r>
            <a:r>
              <a:rPr lang="es-ES" baseline="-25000" dirty="0" err="1"/>
              <a:t>n</a:t>
            </a:r>
            <a:r>
              <a:rPr lang="es-ES" baseline="-25000" dirty="0"/>
              <a:t> </a:t>
            </a:r>
            <a:r>
              <a:rPr lang="es-AR" dirty="0"/>
              <a:t>&gt;=</a:t>
            </a:r>
            <a:r>
              <a:rPr lang="es-AR" i="1" dirty="0"/>
              <a:t> </a:t>
            </a:r>
            <a:r>
              <a:rPr lang="es-ES" dirty="0"/>
              <a:t>B</a:t>
            </a:r>
            <a:r>
              <a:rPr lang="es-ES" baseline="-25000" dirty="0"/>
              <a:t>i</a:t>
            </a:r>
            <a:r>
              <a:rPr lang="es-AR" dirty="0"/>
              <a:t> para algunos valores de i.</a:t>
            </a:r>
          </a:p>
          <a:p>
            <a:pPr marL="514350" indent="-514350">
              <a:buFont typeface="+mj-lt"/>
              <a:buAutoNum type="arabicPeriod"/>
            </a:pPr>
            <a:endParaRPr lang="es-AR" sz="1000" dirty="0"/>
          </a:p>
          <a:p>
            <a:pPr>
              <a:buFont typeface="Wingdings" pitchFamily="2" charset="2"/>
              <a:buChar char="Ø"/>
            </a:pPr>
            <a:r>
              <a:rPr lang="es-ES" dirty="0"/>
              <a:t>Algunas restricciones funcionales en forma de ecuación:</a:t>
            </a:r>
          </a:p>
          <a:p>
            <a:pPr marL="442913" indent="0">
              <a:buNone/>
            </a:pPr>
            <a:r>
              <a:rPr lang="es-ES" dirty="0"/>
              <a:t>A</a:t>
            </a:r>
            <a:r>
              <a:rPr lang="es-ES" baseline="-25000" dirty="0"/>
              <a:t>i1</a:t>
            </a:r>
            <a:r>
              <a:rPr lang="es-ES" i="1" dirty="0"/>
              <a:t>X</a:t>
            </a:r>
            <a:r>
              <a:rPr lang="es-ES" baseline="-25000" dirty="0"/>
              <a:t>1 </a:t>
            </a:r>
            <a:r>
              <a:rPr lang="es-AR" dirty="0"/>
              <a:t>+ </a:t>
            </a:r>
            <a:r>
              <a:rPr lang="es-ES" dirty="0"/>
              <a:t>A</a:t>
            </a:r>
            <a:r>
              <a:rPr lang="es-ES" baseline="-25000" dirty="0"/>
              <a:t>i2</a:t>
            </a:r>
            <a:r>
              <a:rPr lang="es-ES" i="1" dirty="0"/>
              <a:t>X</a:t>
            </a:r>
            <a:r>
              <a:rPr lang="es-ES" baseline="-25000" dirty="0"/>
              <a:t>2</a:t>
            </a:r>
            <a:r>
              <a:rPr lang="es-AR" dirty="0"/>
              <a:t> + ... + </a:t>
            </a:r>
            <a:r>
              <a:rPr lang="es-ES" dirty="0" err="1"/>
              <a:t>A</a:t>
            </a:r>
            <a:r>
              <a:rPr lang="es-ES" baseline="-25000" dirty="0" err="1"/>
              <a:t>in</a:t>
            </a:r>
            <a:r>
              <a:rPr lang="es-ES" i="1" dirty="0" err="1"/>
              <a:t>X</a:t>
            </a:r>
            <a:r>
              <a:rPr lang="es-ES" baseline="-25000" dirty="0" err="1"/>
              <a:t>n</a:t>
            </a:r>
            <a:r>
              <a:rPr lang="es-ES" baseline="-25000" dirty="0"/>
              <a:t> </a:t>
            </a:r>
            <a:r>
              <a:rPr lang="es-AR" dirty="0"/>
              <a:t>=</a:t>
            </a:r>
            <a:r>
              <a:rPr lang="es-AR" i="1" dirty="0"/>
              <a:t> </a:t>
            </a:r>
            <a:r>
              <a:rPr lang="es-ES" dirty="0"/>
              <a:t>B</a:t>
            </a:r>
            <a:r>
              <a:rPr lang="es-ES" baseline="-25000" dirty="0"/>
              <a:t>i</a:t>
            </a:r>
            <a:r>
              <a:rPr lang="es-AR" dirty="0"/>
              <a:t> para algunos valores de </a:t>
            </a:r>
            <a:r>
              <a:rPr lang="es-AR" i="1" dirty="0"/>
              <a:t>i</a:t>
            </a:r>
            <a:r>
              <a:rPr lang="es-AR" dirty="0"/>
              <a:t>.</a:t>
            </a:r>
          </a:p>
          <a:p>
            <a:pPr marL="0" indent="0">
              <a:buNone/>
            </a:pPr>
            <a:endParaRPr lang="es-AR" sz="1000" dirty="0"/>
          </a:p>
          <a:p>
            <a:pPr>
              <a:buFont typeface="Wingdings" pitchFamily="2" charset="2"/>
              <a:buChar char="Ø"/>
            </a:pPr>
            <a:r>
              <a:rPr lang="es-ES" dirty="0"/>
              <a:t>Algunas variables de decisión sin la restricción de no negatividad:</a:t>
            </a:r>
          </a:p>
          <a:p>
            <a:pPr marL="442913" indent="0">
              <a:buNone/>
            </a:pPr>
            <a:r>
              <a:rPr lang="es-ES" i="1" dirty="0" err="1"/>
              <a:t>X</a:t>
            </a:r>
            <a:r>
              <a:rPr lang="es-ES" baseline="-25000" dirty="0" err="1"/>
              <a:t>j</a:t>
            </a:r>
            <a:r>
              <a:rPr lang="es-ES" i="1" dirty="0"/>
              <a:t> </a:t>
            </a:r>
            <a:r>
              <a:rPr lang="es-ES" dirty="0"/>
              <a:t>no está restringida en su signo para algunos valores de </a:t>
            </a:r>
            <a:r>
              <a:rPr lang="es-ES" i="1" dirty="0"/>
              <a:t>j</a:t>
            </a:r>
            <a:r>
              <a:rPr lang="es-ES" dirty="0"/>
              <a:t>.</a:t>
            </a:r>
            <a:endParaRPr lang="es-AR" dirty="0"/>
          </a:p>
        </p:txBody>
      </p:sp>
    </p:spTree>
    <p:extLst>
      <p:ext uri="{BB962C8B-B14F-4D97-AF65-F5344CB8AC3E}">
        <p14:creationId xmlns:p14="http://schemas.microsoft.com/office/powerpoint/2010/main" val="1817342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Posibles soluciones del modelo</a:t>
            </a:r>
          </a:p>
        </p:txBody>
      </p:sp>
      <p:sp>
        <p:nvSpPr>
          <p:cNvPr id="3" name="2 Marcador de contenido"/>
          <p:cNvSpPr>
            <a:spLocks noGrp="1"/>
          </p:cNvSpPr>
          <p:nvPr>
            <p:ph idx="1"/>
          </p:nvPr>
        </p:nvSpPr>
        <p:spPr>
          <a:xfrm>
            <a:off x="457200" y="1196752"/>
            <a:ext cx="8229600" cy="4929411"/>
          </a:xfrm>
        </p:spPr>
        <p:txBody>
          <a:bodyPr>
            <a:noAutofit/>
          </a:bodyPr>
          <a:lstStyle/>
          <a:p>
            <a:r>
              <a:rPr lang="es-AR" sz="2800" dirty="0"/>
              <a:t>Tiene </a:t>
            </a:r>
            <a:r>
              <a:rPr lang="es-AR" sz="2800" b="1" dirty="0"/>
              <a:t>una sola solución</a:t>
            </a:r>
            <a:r>
              <a:rPr lang="es-ES" sz="2800" b="1" dirty="0"/>
              <a:t> óptima, </a:t>
            </a:r>
            <a:r>
              <a:rPr lang="es-ES" sz="2800" dirty="0"/>
              <a:t>es una solución factible que proporciona el valor más favorable de </a:t>
            </a:r>
            <a:r>
              <a:rPr lang="es-AR" sz="2800" dirty="0"/>
              <a:t>la función objetivo.</a:t>
            </a:r>
          </a:p>
          <a:p>
            <a:r>
              <a:rPr lang="es-AR" sz="2800" b="1" dirty="0"/>
              <a:t>No tiene una solución óptima</a:t>
            </a:r>
            <a:r>
              <a:rPr lang="es-AR" sz="2800" dirty="0"/>
              <a:t>, por no poseer región factible o tener una región factible no acotada.</a:t>
            </a:r>
          </a:p>
          <a:p>
            <a:r>
              <a:rPr lang="es-AR" sz="2800" i="1" dirty="0"/>
              <a:t>Tiene </a:t>
            </a:r>
            <a:r>
              <a:rPr lang="es-ES" sz="2800" b="1" dirty="0"/>
              <a:t>soluciones óptimas múltiples, </a:t>
            </a:r>
            <a:r>
              <a:rPr lang="es-ES" sz="2800" dirty="0"/>
              <a:t>tendrá un número </a:t>
            </a:r>
            <a:r>
              <a:rPr lang="es-ES" sz="2800" i="1" dirty="0"/>
              <a:t>infinito de soluciones </a:t>
            </a:r>
            <a:r>
              <a:rPr lang="es-ES" sz="2800" dirty="0"/>
              <a:t>con el mismo valor </a:t>
            </a:r>
            <a:r>
              <a:rPr lang="es-AR" sz="2800" dirty="0"/>
              <a:t>en el resultado cuando la función objetivo encuentre un segmento que actúe como límite en lugar de un punto. Por ejemplo la pendiente de la función objetivo es la misma que la de su restricción límite.</a:t>
            </a:r>
          </a:p>
        </p:txBody>
      </p:sp>
    </p:spTree>
    <p:extLst>
      <p:ext uri="{BB962C8B-B14F-4D97-AF65-F5344CB8AC3E}">
        <p14:creationId xmlns:p14="http://schemas.microsoft.com/office/powerpoint/2010/main" val="10062557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Casos especiales</a:t>
            </a:r>
            <a:endParaRPr lang="es-ES" dirty="0"/>
          </a:p>
        </p:txBody>
      </p:sp>
      <p:sp>
        <p:nvSpPr>
          <p:cNvPr id="3" name="2 Marcador de contenido"/>
          <p:cNvSpPr>
            <a:spLocks noGrp="1"/>
          </p:cNvSpPr>
          <p:nvPr>
            <p:ph idx="1"/>
          </p:nvPr>
        </p:nvSpPr>
        <p:spPr>
          <a:xfrm>
            <a:off x="467544" y="1273919"/>
            <a:ext cx="8229600" cy="2543180"/>
          </a:xfrm>
        </p:spPr>
        <p:txBody>
          <a:bodyPr/>
          <a:lstStyle/>
          <a:p>
            <a:r>
              <a:rPr lang="es-AR" u="sng" dirty="0">
                <a:solidFill>
                  <a:srgbClr val="FF0000"/>
                </a:solidFill>
              </a:rPr>
              <a:t>No Factibilidad</a:t>
            </a:r>
            <a:r>
              <a:rPr lang="es-AR" dirty="0"/>
              <a:t>: el problema no tiene resolución por tener restricciones incompatibles. </a:t>
            </a:r>
          </a:p>
          <a:p>
            <a:r>
              <a:rPr lang="es-AR" dirty="0"/>
              <a:t>La región factible es un conjunto vacio.</a:t>
            </a:r>
            <a:endParaRPr lang="es-ES" dirty="0"/>
          </a:p>
        </p:txBody>
      </p:sp>
      <p:pic>
        <p:nvPicPr>
          <p:cNvPr id="2050" name="Picture 2"/>
          <p:cNvPicPr>
            <a:picLocks noChangeAspect="1" noChangeArrowheads="1"/>
          </p:cNvPicPr>
          <p:nvPr/>
        </p:nvPicPr>
        <p:blipFill>
          <a:blip r:embed="rId2"/>
          <a:srcRect/>
          <a:stretch>
            <a:fillRect/>
          </a:stretch>
        </p:blipFill>
        <p:spPr bwMode="auto">
          <a:xfrm>
            <a:off x="2786050" y="3501008"/>
            <a:ext cx="2786082" cy="2942103"/>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Casos especiales</a:t>
            </a:r>
            <a:endParaRPr lang="es-ES" dirty="0"/>
          </a:p>
        </p:txBody>
      </p:sp>
      <p:sp>
        <p:nvSpPr>
          <p:cNvPr id="3" name="2 Marcador de contenido"/>
          <p:cNvSpPr>
            <a:spLocks noGrp="1"/>
          </p:cNvSpPr>
          <p:nvPr>
            <p:ph idx="1"/>
          </p:nvPr>
        </p:nvSpPr>
        <p:spPr>
          <a:xfrm>
            <a:off x="457200" y="1600201"/>
            <a:ext cx="8229600" cy="2543180"/>
          </a:xfrm>
        </p:spPr>
        <p:txBody>
          <a:bodyPr>
            <a:normAutofit/>
          </a:bodyPr>
          <a:lstStyle/>
          <a:p>
            <a:r>
              <a:rPr lang="es-AR" u="sng" dirty="0">
                <a:solidFill>
                  <a:srgbClr val="FF0000"/>
                </a:solidFill>
              </a:rPr>
              <a:t>No Acotación</a:t>
            </a:r>
            <a:r>
              <a:rPr lang="es-AR" dirty="0"/>
              <a:t>: Un problema puede tener más de una solución optima (incluso infinitas). </a:t>
            </a:r>
          </a:p>
        </p:txBody>
      </p:sp>
      <p:pic>
        <p:nvPicPr>
          <p:cNvPr id="4098" name="Picture 2"/>
          <p:cNvPicPr>
            <a:picLocks noChangeAspect="1" noChangeArrowheads="1"/>
          </p:cNvPicPr>
          <p:nvPr/>
        </p:nvPicPr>
        <p:blipFill>
          <a:blip r:embed="rId2"/>
          <a:srcRect/>
          <a:stretch>
            <a:fillRect/>
          </a:stretch>
        </p:blipFill>
        <p:spPr bwMode="auto">
          <a:xfrm>
            <a:off x="3286116" y="3143248"/>
            <a:ext cx="2362200" cy="25146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Casos especiales</a:t>
            </a:r>
            <a:endParaRPr lang="es-ES" dirty="0"/>
          </a:p>
        </p:txBody>
      </p:sp>
      <p:sp>
        <p:nvSpPr>
          <p:cNvPr id="3" name="2 Marcador de contenido"/>
          <p:cNvSpPr>
            <a:spLocks noGrp="1"/>
          </p:cNvSpPr>
          <p:nvPr>
            <p:ph idx="1"/>
          </p:nvPr>
        </p:nvSpPr>
        <p:spPr>
          <a:xfrm>
            <a:off x="457201" y="1333366"/>
            <a:ext cx="8229600" cy="2543180"/>
          </a:xfrm>
        </p:spPr>
        <p:txBody>
          <a:bodyPr>
            <a:normAutofit lnSpcReduction="10000"/>
          </a:bodyPr>
          <a:lstStyle/>
          <a:p>
            <a:r>
              <a:rPr lang="es-AR" u="sng" dirty="0">
                <a:solidFill>
                  <a:srgbClr val="FF0000"/>
                </a:solidFill>
              </a:rPr>
              <a:t>Redundancia</a:t>
            </a:r>
            <a:r>
              <a:rPr lang="es-AR" dirty="0"/>
              <a:t>: Existen restricciones que se pueden omitir dado que no colaboran con delimitar la región factible. </a:t>
            </a:r>
          </a:p>
          <a:p>
            <a:r>
              <a:rPr lang="es-AR" dirty="0"/>
              <a:t>En problemas extensos es difícil distinguir las redundancias.</a:t>
            </a:r>
            <a:endParaRPr lang="es-ES" dirty="0"/>
          </a:p>
        </p:txBody>
      </p:sp>
      <p:pic>
        <p:nvPicPr>
          <p:cNvPr id="3074" name="Picture 2"/>
          <p:cNvPicPr>
            <a:picLocks noChangeAspect="1" noChangeArrowheads="1"/>
          </p:cNvPicPr>
          <p:nvPr/>
        </p:nvPicPr>
        <p:blipFill>
          <a:blip r:embed="rId2"/>
          <a:srcRect/>
          <a:stretch>
            <a:fillRect/>
          </a:stretch>
        </p:blipFill>
        <p:spPr bwMode="auto">
          <a:xfrm>
            <a:off x="3214679" y="3717032"/>
            <a:ext cx="2714644" cy="2878177"/>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Supuestos</a:t>
            </a:r>
            <a:endParaRPr lang="es-ES" dirty="0"/>
          </a:p>
        </p:txBody>
      </p:sp>
      <p:sp>
        <p:nvSpPr>
          <p:cNvPr id="3" name="2 Marcador de contenido"/>
          <p:cNvSpPr>
            <a:spLocks noGrp="1"/>
          </p:cNvSpPr>
          <p:nvPr>
            <p:ph idx="1"/>
          </p:nvPr>
        </p:nvSpPr>
        <p:spPr>
          <a:xfrm>
            <a:off x="899592" y="1556792"/>
            <a:ext cx="7056784" cy="4176464"/>
          </a:xfrm>
        </p:spPr>
        <p:txBody>
          <a:bodyPr>
            <a:noAutofit/>
          </a:bodyPr>
          <a:lstStyle/>
          <a:p>
            <a:pPr>
              <a:buFont typeface="Wingdings" pitchFamily="2" charset="2"/>
              <a:buChar char="Ø"/>
            </a:pPr>
            <a:r>
              <a:rPr lang="es-AR" sz="3600" dirty="0"/>
              <a:t>Proporcionalidad</a:t>
            </a:r>
          </a:p>
          <a:p>
            <a:pPr>
              <a:buFont typeface="Wingdings" pitchFamily="2" charset="2"/>
              <a:buChar char="Ø"/>
            </a:pPr>
            <a:endParaRPr lang="es-AR" sz="800" dirty="0"/>
          </a:p>
          <a:p>
            <a:pPr>
              <a:buFont typeface="Wingdings" pitchFamily="2" charset="2"/>
              <a:buChar char="Ø"/>
            </a:pPr>
            <a:endParaRPr lang="es-AR" sz="800" dirty="0"/>
          </a:p>
          <a:p>
            <a:pPr>
              <a:buFont typeface="Wingdings" pitchFamily="2" charset="2"/>
              <a:buChar char="Ø"/>
            </a:pPr>
            <a:r>
              <a:rPr lang="es-AR" sz="3600" dirty="0" err="1"/>
              <a:t>Aditividad</a:t>
            </a:r>
            <a:endParaRPr lang="es-AR" sz="3600" dirty="0"/>
          </a:p>
          <a:p>
            <a:pPr>
              <a:buFont typeface="Wingdings" pitchFamily="2" charset="2"/>
              <a:buChar char="Ø"/>
            </a:pPr>
            <a:endParaRPr lang="es-AR" sz="800" dirty="0"/>
          </a:p>
          <a:p>
            <a:pPr>
              <a:buFont typeface="Wingdings" pitchFamily="2" charset="2"/>
              <a:buChar char="Ø"/>
            </a:pPr>
            <a:endParaRPr lang="es-AR" sz="800" dirty="0"/>
          </a:p>
          <a:p>
            <a:pPr>
              <a:buFont typeface="Wingdings" pitchFamily="2" charset="2"/>
              <a:buChar char="Ø"/>
            </a:pPr>
            <a:r>
              <a:rPr lang="es-AR" sz="3600" dirty="0"/>
              <a:t>Divisibilidad</a:t>
            </a:r>
          </a:p>
          <a:p>
            <a:pPr>
              <a:buFont typeface="Wingdings" pitchFamily="2" charset="2"/>
              <a:buChar char="Ø"/>
            </a:pPr>
            <a:endParaRPr lang="es-AR" sz="800" dirty="0"/>
          </a:p>
          <a:p>
            <a:pPr>
              <a:buFont typeface="Wingdings" pitchFamily="2" charset="2"/>
              <a:buChar char="Ø"/>
            </a:pPr>
            <a:endParaRPr lang="es-AR" sz="800" dirty="0"/>
          </a:p>
          <a:p>
            <a:pPr>
              <a:buFont typeface="Wingdings" pitchFamily="2" charset="2"/>
              <a:buChar char="Ø"/>
            </a:pPr>
            <a:r>
              <a:rPr lang="es-AR" sz="3600" dirty="0"/>
              <a:t>Certidumbre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Supuesto de Proporcionalidad</a:t>
            </a:r>
          </a:p>
        </p:txBody>
      </p:sp>
      <p:sp>
        <p:nvSpPr>
          <p:cNvPr id="3" name="2 Marcador de contenido"/>
          <p:cNvSpPr>
            <a:spLocks noGrp="1"/>
          </p:cNvSpPr>
          <p:nvPr>
            <p:ph idx="1"/>
          </p:nvPr>
        </p:nvSpPr>
        <p:spPr>
          <a:xfrm>
            <a:off x="457200" y="1268760"/>
            <a:ext cx="8229600" cy="4857403"/>
          </a:xfrm>
        </p:spPr>
        <p:txBody>
          <a:bodyPr>
            <a:normAutofit/>
          </a:bodyPr>
          <a:lstStyle/>
          <a:p>
            <a:pPr marL="0" indent="0">
              <a:buNone/>
            </a:pPr>
            <a:r>
              <a:rPr lang="es-AR" dirty="0"/>
              <a:t>Este supuesto elimina cualquier </a:t>
            </a:r>
            <a:r>
              <a:rPr lang="es-ES" dirty="0"/>
              <a:t>exponente distinto a 1 para las variables en cualquier término de las funciones</a:t>
            </a:r>
            <a:r>
              <a:rPr lang="es-AR" dirty="0"/>
              <a:t>.</a:t>
            </a:r>
          </a:p>
          <a:p>
            <a:pPr marL="0" indent="0">
              <a:buNone/>
            </a:pPr>
            <a:r>
              <a:rPr lang="es-ES" dirty="0"/>
              <a:t>La contribución de cada actividad al valor de la función objetivo Z es proporcional al nivel de la actividad.</a:t>
            </a:r>
            <a:endParaRPr lang="es-AR" dirty="0"/>
          </a:p>
          <a:p>
            <a:endParaRPr lang="es-AR" dirty="0"/>
          </a:p>
        </p:txBody>
      </p:sp>
    </p:spTree>
    <p:extLst>
      <p:ext uri="{BB962C8B-B14F-4D97-AF65-F5344CB8AC3E}">
        <p14:creationId xmlns:p14="http://schemas.microsoft.com/office/powerpoint/2010/main" val="18097375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815"/>
            <a:ext cx="8229600" cy="1143000"/>
          </a:xfrm>
        </p:spPr>
        <p:txBody>
          <a:bodyPr/>
          <a:lstStyle/>
          <a:p>
            <a:r>
              <a:rPr lang="es-AR" dirty="0"/>
              <a:t>Supuesto de Proporcionalidad</a:t>
            </a:r>
          </a:p>
        </p:txBody>
      </p:sp>
      <p:sp>
        <p:nvSpPr>
          <p:cNvPr id="3" name="2 Marcador de contenido"/>
          <p:cNvSpPr>
            <a:spLocks noGrp="1"/>
          </p:cNvSpPr>
          <p:nvPr>
            <p:ph idx="1"/>
          </p:nvPr>
        </p:nvSpPr>
        <p:spPr>
          <a:xfrm>
            <a:off x="251520" y="980728"/>
            <a:ext cx="8640960" cy="5602634"/>
          </a:xfrm>
        </p:spPr>
        <p:txBody>
          <a:bodyPr>
            <a:normAutofit fontScale="77500" lnSpcReduction="20000"/>
          </a:bodyPr>
          <a:lstStyle/>
          <a:p>
            <a:pPr marL="0" indent="0">
              <a:buNone/>
            </a:pPr>
            <a:r>
              <a:rPr lang="es-AR" dirty="0"/>
              <a:t>En nuestro ejemplo el producto “queso Q” aporta proporcionalmente 1,5 X</a:t>
            </a:r>
            <a:r>
              <a:rPr lang="es-AR" baseline="-25000" dirty="0"/>
              <a:t>1</a:t>
            </a:r>
            <a:r>
              <a:rPr lang="es-AR" dirty="0"/>
              <a:t> (por cada aumento del nivel de actividad de X</a:t>
            </a:r>
            <a:r>
              <a:rPr lang="es-AR" baseline="-25000" dirty="0"/>
              <a:t>1</a:t>
            </a:r>
            <a:r>
              <a:rPr lang="es-AR" dirty="0"/>
              <a:t>) a la ganancia Z, ver la columna de proporcionalidad satisfecha.</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AR" dirty="0"/>
              <a:t>Si hubiesen costos fijos sobre la producción de X</a:t>
            </a:r>
            <a:r>
              <a:rPr lang="es-AR" baseline="-25000" dirty="0"/>
              <a:t>1 </a:t>
            </a:r>
            <a:r>
              <a:rPr lang="es-AR" dirty="0"/>
              <a:t>al comienzo de la producción seguramente estos afecten el aporte que X</a:t>
            </a:r>
            <a:r>
              <a:rPr lang="es-AR" baseline="-25000" dirty="0"/>
              <a:t>1  </a:t>
            </a:r>
            <a:r>
              <a:rPr lang="es-AR" dirty="0"/>
              <a:t>hace a Z. Observar la tercera columna, claramente la proporcionalidad no es satisfecha.</a:t>
            </a:r>
          </a:p>
          <a:p>
            <a:pPr marL="0" indent="0">
              <a:buNone/>
            </a:pPr>
            <a:endParaRPr lang="es-AR" dirty="0"/>
          </a:p>
          <a:p>
            <a:endParaRPr lang="es-AR" dirty="0"/>
          </a:p>
        </p:txBody>
      </p:sp>
      <p:graphicFrame>
        <p:nvGraphicFramePr>
          <p:cNvPr id="4" name="Tabla 4">
            <a:extLst>
              <a:ext uri="{FF2B5EF4-FFF2-40B4-BE49-F238E27FC236}">
                <a16:creationId xmlns:a16="http://schemas.microsoft.com/office/drawing/2014/main" id="{08C45846-D441-408A-B753-B01742010610}"/>
              </a:ext>
            </a:extLst>
          </p:cNvPr>
          <p:cNvGraphicFramePr>
            <a:graphicFrameLocks noGrp="1"/>
          </p:cNvGraphicFramePr>
          <p:nvPr>
            <p:extLst>
              <p:ext uri="{D42A27DB-BD31-4B8C-83A1-F6EECF244321}">
                <p14:modId xmlns:p14="http://schemas.microsoft.com/office/powerpoint/2010/main" val="1752930192"/>
              </p:ext>
            </p:extLst>
          </p:nvPr>
        </p:nvGraphicFramePr>
        <p:xfrm>
          <a:off x="1362472" y="2276872"/>
          <a:ext cx="6419056" cy="2560320"/>
        </p:xfrm>
        <a:graphic>
          <a:graphicData uri="http://schemas.openxmlformats.org/drawingml/2006/table">
            <a:tbl>
              <a:tblPr firstRow="1" bandRow="1">
                <a:tableStyleId>{5C22544A-7EE6-4342-B048-85BDC9FD1C3A}</a:tableStyleId>
              </a:tblPr>
              <a:tblGrid>
                <a:gridCol w="730424">
                  <a:extLst>
                    <a:ext uri="{9D8B030D-6E8A-4147-A177-3AD203B41FA5}">
                      <a16:colId xmlns:a16="http://schemas.microsoft.com/office/drawing/2014/main" val="2784044333"/>
                    </a:ext>
                  </a:extLst>
                </a:gridCol>
                <a:gridCol w="3024336">
                  <a:extLst>
                    <a:ext uri="{9D8B030D-6E8A-4147-A177-3AD203B41FA5}">
                      <a16:colId xmlns:a16="http://schemas.microsoft.com/office/drawing/2014/main" val="1701523951"/>
                    </a:ext>
                  </a:extLst>
                </a:gridCol>
                <a:gridCol w="2664296">
                  <a:extLst>
                    <a:ext uri="{9D8B030D-6E8A-4147-A177-3AD203B41FA5}">
                      <a16:colId xmlns:a16="http://schemas.microsoft.com/office/drawing/2014/main" val="106622391"/>
                    </a:ext>
                  </a:extLst>
                </a:gridCol>
              </a:tblGrid>
              <a:tr h="370840">
                <a:tc>
                  <a:txBody>
                    <a:bodyPr/>
                    <a:lstStyle/>
                    <a:p>
                      <a:pPr algn="ctr"/>
                      <a:r>
                        <a:rPr lang="es-ES" sz="2300" dirty="0"/>
                        <a:t>X</a:t>
                      </a:r>
                      <a:r>
                        <a:rPr lang="es-ES" sz="2300" baseline="-25000" dirty="0"/>
                        <a:t>1</a:t>
                      </a:r>
                      <a:endParaRPr lang="es-AR" sz="2300" baseline="-25000" dirty="0"/>
                    </a:p>
                  </a:txBody>
                  <a:tcPr/>
                </a:tc>
                <a:tc>
                  <a:txBody>
                    <a:bodyPr/>
                    <a:lstStyle/>
                    <a:p>
                      <a:pPr algn="ctr"/>
                      <a:r>
                        <a:rPr lang="es-ES" sz="2300" dirty="0"/>
                        <a:t>Proporcionalidad satisfecha</a:t>
                      </a:r>
                      <a:endParaRPr lang="es-AR" sz="2300" dirty="0"/>
                    </a:p>
                  </a:txBody>
                  <a:tcPr/>
                </a:tc>
                <a:tc>
                  <a:txBody>
                    <a:bodyPr/>
                    <a:lstStyle/>
                    <a:p>
                      <a:pPr algn="ctr"/>
                      <a:r>
                        <a:rPr lang="es-ES" sz="2300" dirty="0"/>
                        <a:t>Caso con costo fijos</a:t>
                      </a:r>
                      <a:endParaRPr lang="es-AR" sz="2300" dirty="0"/>
                    </a:p>
                  </a:txBody>
                  <a:tcPr/>
                </a:tc>
                <a:extLst>
                  <a:ext uri="{0D108BD9-81ED-4DB2-BD59-A6C34878D82A}">
                    <a16:rowId xmlns:a16="http://schemas.microsoft.com/office/drawing/2014/main" val="1652947334"/>
                  </a:ext>
                </a:extLst>
              </a:tr>
              <a:tr h="370840">
                <a:tc>
                  <a:txBody>
                    <a:bodyPr/>
                    <a:lstStyle/>
                    <a:p>
                      <a:pPr algn="ctr"/>
                      <a:r>
                        <a:rPr lang="es-ES" sz="2300" dirty="0"/>
                        <a:t>0</a:t>
                      </a:r>
                      <a:endParaRPr lang="es-AR" sz="2300" dirty="0"/>
                    </a:p>
                  </a:txBody>
                  <a:tcPr/>
                </a:tc>
                <a:tc>
                  <a:txBody>
                    <a:bodyPr/>
                    <a:lstStyle/>
                    <a:p>
                      <a:pPr algn="ctr"/>
                      <a:r>
                        <a:rPr lang="es-ES" sz="2300" dirty="0"/>
                        <a:t>0</a:t>
                      </a:r>
                      <a:endParaRPr lang="es-AR" sz="2300" dirty="0"/>
                    </a:p>
                  </a:txBody>
                  <a:tcPr/>
                </a:tc>
                <a:tc>
                  <a:txBody>
                    <a:bodyPr/>
                    <a:lstStyle/>
                    <a:p>
                      <a:pPr algn="ctr"/>
                      <a:r>
                        <a:rPr lang="es-ES" sz="2300" dirty="0"/>
                        <a:t>0</a:t>
                      </a:r>
                      <a:endParaRPr lang="es-AR" sz="2300" dirty="0"/>
                    </a:p>
                  </a:txBody>
                  <a:tcPr/>
                </a:tc>
                <a:extLst>
                  <a:ext uri="{0D108BD9-81ED-4DB2-BD59-A6C34878D82A}">
                    <a16:rowId xmlns:a16="http://schemas.microsoft.com/office/drawing/2014/main" val="2477804984"/>
                  </a:ext>
                </a:extLst>
              </a:tr>
              <a:tr h="370840">
                <a:tc>
                  <a:txBody>
                    <a:bodyPr/>
                    <a:lstStyle/>
                    <a:p>
                      <a:pPr algn="ctr"/>
                      <a:r>
                        <a:rPr lang="es-ES" sz="2300" dirty="0"/>
                        <a:t>1</a:t>
                      </a:r>
                      <a:endParaRPr lang="es-AR" sz="2300" dirty="0"/>
                    </a:p>
                  </a:txBody>
                  <a:tcPr/>
                </a:tc>
                <a:tc>
                  <a:txBody>
                    <a:bodyPr/>
                    <a:lstStyle/>
                    <a:p>
                      <a:pPr algn="ctr"/>
                      <a:r>
                        <a:rPr lang="es-ES" sz="2300" dirty="0"/>
                        <a:t>1,5</a:t>
                      </a:r>
                      <a:endParaRPr lang="es-AR" sz="2300" dirty="0"/>
                    </a:p>
                  </a:txBody>
                  <a:tcPr/>
                </a:tc>
                <a:tc>
                  <a:txBody>
                    <a:bodyPr/>
                    <a:lstStyle/>
                    <a:p>
                      <a:pPr algn="ctr"/>
                      <a:r>
                        <a:rPr lang="es-ES" sz="2300" dirty="0"/>
                        <a:t>1</a:t>
                      </a:r>
                      <a:endParaRPr lang="es-AR" sz="2300" dirty="0"/>
                    </a:p>
                  </a:txBody>
                  <a:tcPr/>
                </a:tc>
                <a:extLst>
                  <a:ext uri="{0D108BD9-81ED-4DB2-BD59-A6C34878D82A}">
                    <a16:rowId xmlns:a16="http://schemas.microsoft.com/office/drawing/2014/main" val="4091457831"/>
                  </a:ext>
                </a:extLst>
              </a:tr>
              <a:tr h="370840">
                <a:tc>
                  <a:txBody>
                    <a:bodyPr/>
                    <a:lstStyle/>
                    <a:p>
                      <a:pPr algn="ctr"/>
                      <a:r>
                        <a:rPr lang="es-ES" sz="2300" dirty="0"/>
                        <a:t>2</a:t>
                      </a:r>
                      <a:endParaRPr lang="es-AR" sz="2300" dirty="0"/>
                    </a:p>
                  </a:txBody>
                  <a:tcPr/>
                </a:tc>
                <a:tc>
                  <a:txBody>
                    <a:bodyPr/>
                    <a:lstStyle/>
                    <a:p>
                      <a:pPr algn="ctr"/>
                      <a:r>
                        <a:rPr lang="es-ES" sz="2300" dirty="0"/>
                        <a:t>3</a:t>
                      </a:r>
                      <a:endParaRPr lang="es-AR" sz="2300" dirty="0"/>
                    </a:p>
                  </a:txBody>
                  <a:tcPr/>
                </a:tc>
                <a:tc>
                  <a:txBody>
                    <a:bodyPr/>
                    <a:lstStyle/>
                    <a:p>
                      <a:pPr algn="ctr"/>
                      <a:r>
                        <a:rPr lang="es-ES" sz="2300" dirty="0"/>
                        <a:t>2,5</a:t>
                      </a:r>
                      <a:endParaRPr lang="es-AR" sz="2300" dirty="0"/>
                    </a:p>
                  </a:txBody>
                  <a:tcPr/>
                </a:tc>
                <a:extLst>
                  <a:ext uri="{0D108BD9-81ED-4DB2-BD59-A6C34878D82A}">
                    <a16:rowId xmlns:a16="http://schemas.microsoft.com/office/drawing/2014/main" val="3876754925"/>
                  </a:ext>
                </a:extLst>
              </a:tr>
              <a:tr h="370840">
                <a:tc>
                  <a:txBody>
                    <a:bodyPr/>
                    <a:lstStyle/>
                    <a:p>
                      <a:pPr algn="ctr"/>
                      <a:r>
                        <a:rPr lang="es-ES" sz="2300" dirty="0"/>
                        <a:t>3</a:t>
                      </a:r>
                      <a:endParaRPr lang="es-AR" sz="2300" dirty="0"/>
                    </a:p>
                  </a:txBody>
                  <a:tcPr/>
                </a:tc>
                <a:tc>
                  <a:txBody>
                    <a:bodyPr/>
                    <a:lstStyle/>
                    <a:p>
                      <a:pPr algn="ctr"/>
                      <a:r>
                        <a:rPr lang="es-ES" sz="2300" dirty="0"/>
                        <a:t>4,5</a:t>
                      </a:r>
                      <a:endParaRPr lang="es-AR" sz="2300" dirty="0"/>
                    </a:p>
                  </a:txBody>
                  <a:tcPr/>
                </a:tc>
                <a:tc>
                  <a:txBody>
                    <a:bodyPr/>
                    <a:lstStyle/>
                    <a:p>
                      <a:pPr algn="ctr"/>
                      <a:r>
                        <a:rPr lang="es-ES" sz="2300" dirty="0"/>
                        <a:t>4</a:t>
                      </a:r>
                      <a:endParaRPr lang="es-AR" sz="2300" dirty="0"/>
                    </a:p>
                  </a:txBody>
                  <a:tcPr/>
                </a:tc>
                <a:extLst>
                  <a:ext uri="{0D108BD9-81ED-4DB2-BD59-A6C34878D82A}">
                    <a16:rowId xmlns:a16="http://schemas.microsoft.com/office/drawing/2014/main" val="3762154892"/>
                  </a:ext>
                </a:extLst>
              </a:tr>
            </a:tbl>
          </a:graphicData>
        </a:graphic>
      </p:graphicFrame>
    </p:spTree>
    <p:extLst>
      <p:ext uri="{BB962C8B-B14F-4D97-AF65-F5344CB8AC3E}">
        <p14:creationId xmlns:p14="http://schemas.microsoft.com/office/powerpoint/2010/main" val="978896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815"/>
            <a:ext cx="8229600" cy="831897"/>
          </a:xfrm>
        </p:spPr>
        <p:txBody>
          <a:bodyPr/>
          <a:lstStyle/>
          <a:p>
            <a:r>
              <a:rPr lang="es-AR" dirty="0"/>
              <a:t>Supuesto de Proporcionalidad</a:t>
            </a:r>
          </a:p>
        </p:txBody>
      </p:sp>
      <p:sp>
        <p:nvSpPr>
          <p:cNvPr id="3" name="2 Marcador de contenido"/>
          <p:cNvSpPr>
            <a:spLocks noGrp="1"/>
          </p:cNvSpPr>
          <p:nvPr>
            <p:ph idx="1"/>
          </p:nvPr>
        </p:nvSpPr>
        <p:spPr>
          <a:xfrm>
            <a:off x="251520" y="692696"/>
            <a:ext cx="8640960" cy="6048672"/>
          </a:xfrm>
        </p:spPr>
        <p:txBody>
          <a:bodyPr>
            <a:normAutofit fontScale="62500" lnSpcReduction="20000"/>
          </a:bodyPr>
          <a:lstStyle/>
          <a:p>
            <a:pPr marL="0" indent="0">
              <a:buNone/>
            </a:pPr>
            <a:r>
              <a:rPr lang="es-AR" dirty="0"/>
              <a:t>Otro ejemplo que rompe el supuesto de proporcionalidad puede ser que X</a:t>
            </a:r>
            <a:r>
              <a:rPr lang="es-AR" baseline="-25000" dirty="0"/>
              <a:t>1</a:t>
            </a:r>
            <a:r>
              <a:rPr lang="es-AR" dirty="0"/>
              <a:t> tenga un rendimiento marginal creciente, es decir la ganancia que aporta X</a:t>
            </a:r>
            <a:r>
              <a:rPr lang="es-AR" baseline="-25000" dirty="0"/>
              <a:t>1 </a:t>
            </a:r>
            <a:r>
              <a:rPr lang="es-AR" dirty="0"/>
              <a:t>a Z crece a medida que aumenta X</a:t>
            </a:r>
            <a:r>
              <a:rPr lang="es-AR" baseline="-25000" dirty="0"/>
              <a:t>1</a:t>
            </a:r>
            <a:r>
              <a:rPr lang="es-AR" dirty="0"/>
              <a:t>.</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ES" dirty="0"/>
              <a:t>Esta violación de la proporcionalidad puede ocurrir debido a economías</a:t>
            </a:r>
          </a:p>
          <a:p>
            <a:pPr marL="0" indent="0">
              <a:buNone/>
            </a:pPr>
            <a:r>
              <a:rPr lang="es-ES" dirty="0"/>
              <a:t>de escala que en ocasiones se pueden lograr en niveles altos de producción, por ejemplo:</a:t>
            </a:r>
          </a:p>
          <a:p>
            <a:r>
              <a:rPr lang="es-ES" dirty="0"/>
              <a:t>a través del uso de maquinaria más eficiente para altos volúmenes,</a:t>
            </a:r>
          </a:p>
          <a:p>
            <a:r>
              <a:rPr lang="es-ES" dirty="0"/>
              <a:t>corridas de producción más grandes,</a:t>
            </a:r>
          </a:p>
          <a:p>
            <a:r>
              <a:rPr lang="es-ES" dirty="0"/>
              <a:t>descuentos por cantidad por compras grandes de materia prima</a:t>
            </a:r>
          </a:p>
          <a:p>
            <a:r>
              <a:rPr lang="es-ES" dirty="0"/>
              <a:t>por el efecto de la curva de aprendizaje debido a la cual los trabajadores son cada vez más eficientes a medida que adquieren experiencia en un trabajo de producción dado</a:t>
            </a:r>
            <a:r>
              <a:rPr lang="es-AR" dirty="0"/>
              <a:t>.</a:t>
            </a:r>
          </a:p>
          <a:p>
            <a:pPr marL="0" indent="0">
              <a:buNone/>
            </a:pPr>
            <a:endParaRPr lang="es-AR" dirty="0"/>
          </a:p>
          <a:p>
            <a:endParaRPr lang="es-AR" dirty="0"/>
          </a:p>
        </p:txBody>
      </p:sp>
      <p:graphicFrame>
        <p:nvGraphicFramePr>
          <p:cNvPr id="4" name="Tabla 4">
            <a:extLst>
              <a:ext uri="{FF2B5EF4-FFF2-40B4-BE49-F238E27FC236}">
                <a16:creationId xmlns:a16="http://schemas.microsoft.com/office/drawing/2014/main" id="{08C45846-D441-408A-B753-B01742010610}"/>
              </a:ext>
            </a:extLst>
          </p:cNvPr>
          <p:cNvGraphicFramePr>
            <a:graphicFrameLocks noGrp="1"/>
          </p:cNvGraphicFramePr>
          <p:nvPr>
            <p:extLst>
              <p:ext uri="{D42A27DB-BD31-4B8C-83A1-F6EECF244321}">
                <p14:modId xmlns:p14="http://schemas.microsoft.com/office/powerpoint/2010/main" val="980598448"/>
              </p:ext>
            </p:extLst>
          </p:nvPr>
        </p:nvGraphicFramePr>
        <p:xfrm>
          <a:off x="1475656" y="1524593"/>
          <a:ext cx="5770984" cy="2286000"/>
        </p:xfrm>
        <a:graphic>
          <a:graphicData uri="http://schemas.openxmlformats.org/drawingml/2006/table">
            <a:tbl>
              <a:tblPr firstRow="1" bandRow="1">
                <a:tableStyleId>{5C22544A-7EE6-4342-B048-85BDC9FD1C3A}</a:tableStyleId>
              </a:tblPr>
              <a:tblGrid>
                <a:gridCol w="656680">
                  <a:extLst>
                    <a:ext uri="{9D8B030D-6E8A-4147-A177-3AD203B41FA5}">
                      <a16:colId xmlns:a16="http://schemas.microsoft.com/office/drawing/2014/main" val="2784044333"/>
                    </a:ext>
                  </a:extLst>
                </a:gridCol>
                <a:gridCol w="2718997">
                  <a:extLst>
                    <a:ext uri="{9D8B030D-6E8A-4147-A177-3AD203B41FA5}">
                      <a16:colId xmlns:a16="http://schemas.microsoft.com/office/drawing/2014/main" val="1701523951"/>
                    </a:ext>
                  </a:extLst>
                </a:gridCol>
                <a:gridCol w="2395307">
                  <a:extLst>
                    <a:ext uri="{9D8B030D-6E8A-4147-A177-3AD203B41FA5}">
                      <a16:colId xmlns:a16="http://schemas.microsoft.com/office/drawing/2014/main" val="106622391"/>
                    </a:ext>
                  </a:extLst>
                </a:gridCol>
              </a:tblGrid>
              <a:tr h="569093">
                <a:tc>
                  <a:txBody>
                    <a:bodyPr/>
                    <a:lstStyle/>
                    <a:p>
                      <a:pPr algn="ctr"/>
                      <a:r>
                        <a:rPr lang="es-ES" sz="2000" dirty="0"/>
                        <a:t>X</a:t>
                      </a:r>
                      <a:r>
                        <a:rPr lang="es-ES" sz="2000" baseline="-25000" dirty="0"/>
                        <a:t>1</a:t>
                      </a:r>
                      <a:endParaRPr lang="es-AR" sz="2000" baseline="-25000" dirty="0"/>
                    </a:p>
                  </a:txBody>
                  <a:tcPr/>
                </a:tc>
                <a:tc>
                  <a:txBody>
                    <a:bodyPr/>
                    <a:lstStyle/>
                    <a:p>
                      <a:pPr algn="ctr"/>
                      <a:r>
                        <a:rPr lang="es-ES" sz="2000" dirty="0"/>
                        <a:t>Proporcionalidad satisfecha</a:t>
                      </a:r>
                      <a:endParaRPr lang="es-AR" sz="2000" dirty="0"/>
                    </a:p>
                  </a:txBody>
                  <a:tcPr/>
                </a:tc>
                <a:tc>
                  <a:txBody>
                    <a:bodyPr/>
                    <a:lstStyle/>
                    <a:p>
                      <a:pPr algn="ctr"/>
                      <a:r>
                        <a:rPr lang="es-ES" sz="2000" dirty="0"/>
                        <a:t>Rendimiento marginal creciente</a:t>
                      </a:r>
                      <a:endParaRPr lang="es-AR" sz="2000" dirty="0"/>
                    </a:p>
                  </a:txBody>
                  <a:tcPr/>
                </a:tc>
                <a:extLst>
                  <a:ext uri="{0D108BD9-81ED-4DB2-BD59-A6C34878D82A}">
                    <a16:rowId xmlns:a16="http://schemas.microsoft.com/office/drawing/2014/main" val="1652947334"/>
                  </a:ext>
                </a:extLst>
              </a:tr>
              <a:tr h="317379">
                <a:tc>
                  <a:txBody>
                    <a:bodyPr/>
                    <a:lstStyle/>
                    <a:p>
                      <a:pPr algn="ctr"/>
                      <a:r>
                        <a:rPr lang="es-ES" sz="2000" dirty="0"/>
                        <a:t>0</a:t>
                      </a:r>
                      <a:endParaRPr lang="es-AR" sz="2000" dirty="0"/>
                    </a:p>
                  </a:txBody>
                  <a:tcPr/>
                </a:tc>
                <a:tc>
                  <a:txBody>
                    <a:bodyPr/>
                    <a:lstStyle/>
                    <a:p>
                      <a:pPr algn="ctr"/>
                      <a:r>
                        <a:rPr lang="es-ES" sz="2000" dirty="0"/>
                        <a:t>0</a:t>
                      </a:r>
                      <a:endParaRPr lang="es-AR" sz="2000" dirty="0"/>
                    </a:p>
                  </a:txBody>
                  <a:tcPr/>
                </a:tc>
                <a:tc>
                  <a:txBody>
                    <a:bodyPr/>
                    <a:lstStyle/>
                    <a:p>
                      <a:pPr algn="ctr"/>
                      <a:r>
                        <a:rPr lang="es-ES" sz="2000" dirty="0"/>
                        <a:t>0</a:t>
                      </a:r>
                      <a:endParaRPr lang="es-AR" sz="2000" dirty="0"/>
                    </a:p>
                  </a:txBody>
                  <a:tcPr/>
                </a:tc>
                <a:extLst>
                  <a:ext uri="{0D108BD9-81ED-4DB2-BD59-A6C34878D82A}">
                    <a16:rowId xmlns:a16="http://schemas.microsoft.com/office/drawing/2014/main" val="2477804984"/>
                  </a:ext>
                </a:extLst>
              </a:tr>
              <a:tr h="317379">
                <a:tc>
                  <a:txBody>
                    <a:bodyPr/>
                    <a:lstStyle/>
                    <a:p>
                      <a:pPr algn="ctr"/>
                      <a:r>
                        <a:rPr lang="es-ES" sz="2000" dirty="0"/>
                        <a:t>1</a:t>
                      </a:r>
                      <a:endParaRPr lang="es-AR" sz="2000" dirty="0"/>
                    </a:p>
                  </a:txBody>
                  <a:tcPr/>
                </a:tc>
                <a:tc>
                  <a:txBody>
                    <a:bodyPr/>
                    <a:lstStyle/>
                    <a:p>
                      <a:pPr algn="ctr"/>
                      <a:r>
                        <a:rPr lang="es-ES" sz="2000" dirty="0"/>
                        <a:t>1,5</a:t>
                      </a:r>
                      <a:endParaRPr lang="es-AR" sz="2000" dirty="0"/>
                    </a:p>
                  </a:txBody>
                  <a:tcPr/>
                </a:tc>
                <a:tc>
                  <a:txBody>
                    <a:bodyPr/>
                    <a:lstStyle/>
                    <a:p>
                      <a:pPr algn="ctr"/>
                      <a:r>
                        <a:rPr lang="es-ES" sz="2000" dirty="0"/>
                        <a:t>1,5</a:t>
                      </a:r>
                      <a:endParaRPr lang="es-AR" sz="2000" dirty="0"/>
                    </a:p>
                  </a:txBody>
                  <a:tcPr/>
                </a:tc>
                <a:extLst>
                  <a:ext uri="{0D108BD9-81ED-4DB2-BD59-A6C34878D82A}">
                    <a16:rowId xmlns:a16="http://schemas.microsoft.com/office/drawing/2014/main" val="4091457831"/>
                  </a:ext>
                </a:extLst>
              </a:tr>
              <a:tr h="317379">
                <a:tc>
                  <a:txBody>
                    <a:bodyPr/>
                    <a:lstStyle/>
                    <a:p>
                      <a:pPr algn="ctr"/>
                      <a:r>
                        <a:rPr lang="es-ES" sz="2000" dirty="0"/>
                        <a:t>2</a:t>
                      </a:r>
                      <a:endParaRPr lang="es-AR" sz="2000" dirty="0"/>
                    </a:p>
                  </a:txBody>
                  <a:tcPr/>
                </a:tc>
                <a:tc>
                  <a:txBody>
                    <a:bodyPr/>
                    <a:lstStyle/>
                    <a:p>
                      <a:pPr algn="ctr"/>
                      <a:r>
                        <a:rPr lang="es-ES" sz="2000" dirty="0"/>
                        <a:t>3</a:t>
                      </a:r>
                      <a:endParaRPr lang="es-AR" sz="2000" dirty="0"/>
                    </a:p>
                  </a:txBody>
                  <a:tcPr/>
                </a:tc>
                <a:tc>
                  <a:txBody>
                    <a:bodyPr/>
                    <a:lstStyle/>
                    <a:p>
                      <a:pPr algn="ctr"/>
                      <a:r>
                        <a:rPr lang="es-ES" sz="2000" dirty="0"/>
                        <a:t>4</a:t>
                      </a:r>
                      <a:endParaRPr lang="es-AR" sz="2000" dirty="0"/>
                    </a:p>
                  </a:txBody>
                  <a:tcPr/>
                </a:tc>
                <a:extLst>
                  <a:ext uri="{0D108BD9-81ED-4DB2-BD59-A6C34878D82A}">
                    <a16:rowId xmlns:a16="http://schemas.microsoft.com/office/drawing/2014/main" val="3876754925"/>
                  </a:ext>
                </a:extLst>
              </a:tr>
              <a:tr h="317379">
                <a:tc>
                  <a:txBody>
                    <a:bodyPr/>
                    <a:lstStyle/>
                    <a:p>
                      <a:pPr algn="ctr"/>
                      <a:r>
                        <a:rPr lang="es-ES" sz="2000" dirty="0"/>
                        <a:t>3</a:t>
                      </a:r>
                      <a:endParaRPr lang="es-AR" sz="2000" dirty="0"/>
                    </a:p>
                  </a:txBody>
                  <a:tcPr/>
                </a:tc>
                <a:tc>
                  <a:txBody>
                    <a:bodyPr/>
                    <a:lstStyle/>
                    <a:p>
                      <a:pPr algn="ctr"/>
                      <a:r>
                        <a:rPr lang="es-ES" sz="2000" dirty="0"/>
                        <a:t>4,5</a:t>
                      </a:r>
                      <a:endParaRPr lang="es-AR" sz="2000" dirty="0"/>
                    </a:p>
                  </a:txBody>
                  <a:tcPr/>
                </a:tc>
                <a:tc>
                  <a:txBody>
                    <a:bodyPr/>
                    <a:lstStyle/>
                    <a:p>
                      <a:pPr algn="ctr"/>
                      <a:r>
                        <a:rPr lang="es-ES" sz="2000" dirty="0"/>
                        <a:t>6</a:t>
                      </a:r>
                      <a:endParaRPr lang="es-AR" sz="2000" dirty="0"/>
                    </a:p>
                  </a:txBody>
                  <a:tcPr/>
                </a:tc>
                <a:extLst>
                  <a:ext uri="{0D108BD9-81ED-4DB2-BD59-A6C34878D82A}">
                    <a16:rowId xmlns:a16="http://schemas.microsoft.com/office/drawing/2014/main" val="3762154892"/>
                  </a:ext>
                </a:extLst>
              </a:tr>
            </a:tbl>
          </a:graphicData>
        </a:graphic>
      </p:graphicFrame>
    </p:spTree>
    <p:extLst>
      <p:ext uri="{BB962C8B-B14F-4D97-AF65-F5344CB8AC3E}">
        <p14:creationId xmlns:p14="http://schemas.microsoft.com/office/powerpoint/2010/main" val="2830065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4815"/>
            <a:ext cx="8229600" cy="831897"/>
          </a:xfrm>
        </p:spPr>
        <p:txBody>
          <a:bodyPr/>
          <a:lstStyle/>
          <a:p>
            <a:r>
              <a:rPr lang="es-AR" dirty="0"/>
              <a:t>Supuesto de Proporcionalidad</a:t>
            </a:r>
          </a:p>
        </p:txBody>
      </p:sp>
      <p:sp>
        <p:nvSpPr>
          <p:cNvPr id="3" name="2 Marcador de contenido"/>
          <p:cNvSpPr>
            <a:spLocks noGrp="1"/>
          </p:cNvSpPr>
          <p:nvPr>
            <p:ph idx="1"/>
          </p:nvPr>
        </p:nvSpPr>
        <p:spPr>
          <a:xfrm>
            <a:off x="251520" y="836712"/>
            <a:ext cx="8640960" cy="5544616"/>
          </a:xfrm>
        </p:spPr>
        <p:txBody>
          <a:bodyPr>
            <a:normAutofit fontScale="85000" lnSpcReduction="20000"/>
          </a:bodyPr>
          <a:lstStyle/>
          <a:p>
            <a:pPr marL="0" indent="0">
              <a:buNone/>
            </a:pPr>
            <a:r>
              <a:rPr lang="es-AR" dirty="0"/>
              <a:t>Por último se puede romper el supuesto de proporcionalidad cuando X</a:t>
            </a:r>
            <a:r>
              <a:rPr lang="es-AR" baseline="-25000" dirty="0"/>
              <a:t>1</a:t>
            </a:r>
            <a:r>
              <a:rPr lang="es-AR" dirty="0"/>
              <a:t> tenga un rendimiento marginal decreciente, es decir la ganancia que aporta X</a:t>
            </a:r>
            <a:r>
              <a:rPr lang="es-AR" baseline="-25000" dirty="0"/>
              <a:t>1 </a:t>
            </a:r>
            <a:r>
              <a:rPr lang="es-AR" dirty="0"/>
              <a:t>a Z disminuye a medida que aumenta X</a:t>
            </a:r>
            <a:r>
              <a:rPr lang="es-AR" baseline="-25000" dirty="0"/>
              <a:t>1</a:t>
            </a:r>
            <a:r>
              <a:rPr lang="es-AR" dirty="0"/>
              <a:t>.</a:t>
            </a:r>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endParaRPr lang="es-AR" dirty="0"/>
          </a:p>
          <a:p>
            <a:pPr marL="0" indent="0">
              <a:buNone/>
            </a:pPr>
            <a:r>
              <a:rPr lang="es-ES" dirty="0"/>
              <a:t>Esta violación de la proporcionalidad puede ocurrir debido a que los costos de marketing tienen que elevarse más que para lograr aumentos del nivel de ventas</a:t>
            </a:r>
          </a:p>
          <a:p>
            <a:pPr marL="0" indent="0">
              <a:buNone/>
            </a:pPr>
            <a:endParaRPr lang="es-AR" dirty="0"/>
          </a:p>
          <a:p>
            <a:endParaRPr lang="es-AR" dirty="0"/>
          </a:p>
        </p:txBody>
      </p:sp>
      <p:graphicFrame>
        <p:nvGraphicFramePr>
          <p:cNvPr id="4" name="Tabla 4">
            <a:extLst>
              <a:ext uri="{FF2B5EF4-FFF2-40B4-BE49-F238E27FC236}">
                <a16:creationId xmlns:a16="http://schemas.microsoft.com/office/drawing/2014/main" id="{08C45846-D441-408A-B753-B01742010610}"/>
              </a:ext>
            </a:extLst>
          </p:cNvPr>
          <p:cNvGraphicFramePr>
            <a:graphicFrameLocks noGrp="1"/>
          </p:cNvGraphicFramePr>
          <p:nvPr>
            <p:extLst>
              <p:ext uri="{D42A27DB-BD31-4B8C-83A1-F6EECF244321}">
                <p14:modId xmlns:p14="http://schemas.microsoft.com/office/powerpoint/2010/main" val="442800101"/>
              </p:ext>
            </p:extLst>
          </p:nvPr>
        </p:nvGraphicFramePr>
        <p:xfrm>
          <a:off x="899592" y="2286000"/>
          <a:ext cx="7344816" cy="2743200"/>
        </p:xfrm>
        <a:graphic>
          <a:graphicData uri="http://schemas.openxmlformats.org/drawingml/2006/table">
            <a:tbl>
              <a:tblPr firstRow="1" bandRow="1">
                <a:tableStyleId>{5C22544A-7EE6-4342-B048-85BDC9FD1C3A}</a:tableStyleId>
              </a:tblPr>
              <a:tblGrid>
                <a:gridCol w="794798">
                  <a:extLst>
                    <a:ext uri="{9D8B030D-6E8A-4147-A177-3AD203B41FA5}">
                      <a16:colId xmlns:a16="http://schemas.microsoft.com/office/drawing/2014/main" val="2784044333"/>
                    </a:ext>
                  </a:extLst>
                </a:gridCol>
                <a:gridCol w="3290874">
                  <a:extLst>
                    <a:ext uri="{9D8B030D-6E8A-4147-A177-3AD203B41FA5}">
                      <a16:colId xmlns:a16="http://schemas.microsoft.com/office/drawing/2014/main" val="1701523951"/>
                    </a:ext>
                  </a:extLst>
                </a:gridCol>
                <a:gridCol w="3259144">
                  <a:extLst>
                    <a:ext uri="{9D8B030D-6E8A-4147-A177-3AD203B41FA5}">
                      <a16:colId xmlns:a16="http://schemas.microsoft.com/office/drawing/2014/main" val="106622391"/>
                    </a:ext>
                  </a:extLst>
                </a:gridCol>
              </a:tblGrid>
              <a:tr h="770087">
                <a:tc>
                  <a:txBody>
                    <a:bodyPr/>
                    <a:lstStyle/>
                    <a:p>
                      <a:pPr algn="ctr"/>
                      <a:r>
                        <a:rPr lang="es-ES" sz="2500" dirty="0"/>
                        <a:t>X</a:t>
                      </a:r>
                      <a:r>
                        <a:rPr lang="es-ES" sz="2500" baseline="-25000" dirty="0"/>
                        <a:t>1</a:t>
                      </a:r>
                      <a:endParaRPr lang="es-AR" sz="2500" baseline="-25000" dirty="0"/>
                    </a:p>
                  </a:txBody>
                  <a:tcPr/>
                </a:tc>
                <a:tc>
                  <a:txBody>
                    <a:bodyPr/>
                    <a:lstStyle/>
                    <a:p>
                      <a:pPr algn="ctr"/>
                      <a:r>
                        <a:rPr lang="es-ES" sz="2500" dirty="0"/>
                        <a:t>Proporcionalidad satisfecha</a:t>
                      </a:r>
                      <a:endParaRPr lang="es-AR" sz="2500" dirty="0"/>
                    </a:p>
                  </a:txBody>
                  <a:tcPr/>
                </a:tc>
                <a:tc>
                  <a:txBody>
                    <a:bodyPr/>
                    <a:lstStyle/>
                    <a:p>
                      <a:pPr algn="ctr"/>
                      <a:r>
                        <a:rPr lang="es-ES" sz="2500" dirty="0"/>
                        <a:t>Rendimiento marginal decreciente</a:t>
                      </a:r>
                      <a:endParaRPr lang="es-AR" sz="2500" dirty="0"/>
                    </a:p>
                  </a:txBody>
                  <a:tcPr/>
                </a:tc>
                <a:extLst>
                  <a:ext uri="{0D108BD9-81ED-4DB2-BD59-A6C34878D82A}">
                    <a16:rowId xmlns:a16="http://schemas.microsoft.com/office/drawing/2014/main" val="1652947334"/>
                  </a:ext>
                </a:extLst>
              </a:tr>
              <a:tr h="435266">
                <a:tc>
                  <a:txBody>
                    <a:bodyPr/>
                    <a:lstStyle/>
                    <a:p>
                      <a:pPr algn="ctr"/>
                      <a:r>
                        <a:rPr lang="es-ES" sz="2500" dirty="0"/>
                        <a:t>0</a:t>
                      </a:r>
                      <a:endParaRPr lang="es-AR" sz="2500" dirty="0"/>
                    </a:p>
                  </a:txBody>
                  <a:tcPr/>
                </a:tc>
                <a:tc>
                  <a:txBody>
                    <a:bodyPr/>
                    <a:lstStyle/>
                    <a:p>
                      <a:pPr algn="ctr"/>
                      <a:r>
                        <a:rPr lang="es-ES" sz="2500" dirty="0"/>
                        <a:t>0</a:t>
                      </a:r>
                      <a:endParaRPr lang="es-AR" sz="2500" dirty="0"/>
                    </a:p>
                  </a:txBody>
                  <a:tcPr/>
                </a:tc>
                <a:tc>
                  <a:txBody>
                    <a:bodyPr/>
                    <a:lstStyle/>
                    <a:p>
                      <a:pPr algn="ctr"/>
                      <a:r>
                        <a:rPr lang="es-ES" sz="2500" dirty="0"/>
                        <a:t>0</a:t>
                      </a:r>
                      <a:endParaRPr lang="es-AR" sz="2500" dirty="0"/>
                    </a:p>
                  </a:txBody>
                  <a:tcPr/>
                </a:tc>
                <a:extLst>
                  <a:ext uri="{0D108BD9-81ED-4DB2-BD59-A6C34878D82A}">
                    <a16:rowId xmlns:a16="http://schemas.microsoft.com/office/drawing/2014/main" val="2477804984"/>
                  </a:ext>
                </a:extLst>
              </a:tr>
              <a:tr h="435266">
                <a:tc>
                  <a:txBody>
                    <a:bodyPr/>
                    <a:lstStyle/>
                    <a:p>
                      <a:pPr algn="ctr"/>
                      <a:r>
                        <a:rPr lang="es-ES" sz="2500" dirty="0"/>
                        <a:t>1</a:t>
                      </a:r>
                      <a:endParaRPr lang="es-AR" sz="2500" dirty="0"/>
                    </a:p>
                  </a:txBody>
                  <a:tcPr/>
                </a:tc>
                <a:tc>
                  <a:txBody>
                    <a:bodyPr/>
                    <a:lstStyle/>
                    <a:p>
                      <a:pPr algn="ctr"/>
                      <a:r>
                        <a:rPr lang="es-ES" sz="2500" dirty="0"/>
                        <a:t>1,5</a:t>
                      </a:r>
                      <a:endParaRPr lang="es-AR" sz="2500" dirty="0"/>
                    </a:p>
                  </a:txBody>
                  <a:tcPr/>
                </a:tc>
                <a:tc>
                  <a:txBody>
                    <a:bodyPr/>
                    <a:lstStyle/>
                    <a:p>
                      <a:pPr algn="ctr"/>
                      <a:r>
                        <a:rPr lang="es-ES" sz="2500" dirty="0"/>
                        <a:t>1,5</a:t>
                      </a:r>
                      <a:endParaRPr lang="es-AR" sz="2500" dirty="0"/>
                    </a:p>
                  </a:txBody>
                  <a:tcPr/>
                </a:tc>
                <a:extLst>
                  <a:ext uri="{0D108BD9-81ED-4DB2-BD59-A6C34878D82A}">
                    <a16:rowId xmlns:a16="http://schemas.microsoft.com/office/drawing/2014/main" val="4091457831"/>
                  </a:ext>
                </a:extLst>
              </a:tr>
              <a:tr h="435266">
                <a:tc>
                  <a:txBody>
                    <a:bodyPr/>
                    <a:lstStyle/>
                    <a:p>
                      <a:pPr algn="ctr"/>
                      <a:r>
                        <a:rPr lang="es-ES" sz="2500" dirty="0"/>
                        <a:t>2</a:t>
                      </a:r>
                      <a:endParaRPr lang="es-AR" sz="2500" dirty="0"/>
                    </a:p>
                  </a:txBody>
                  <a:tcPr/>
                </a:tc>
                <a:tc>
                  <a:txBody>
                    <a:bodyPr/>
                    <a:lstStyle/>
                    <a:p>
                      <a:pPr algn="ctr"/>
                      <a:r>
                        <a:rPr lang="es-ES" sz="2500" dirty="0"/>
                        <a:t>3</a:t>
                      </a:r>
                      <a:endParaRPr lang="es-AR" sz="2500" dirty="0"/>
                    </a:p>
                  </a:txBody>
                  <a:tcPr/>
                </a:tc>
                <a:tc>
                  <a:txBody>
                    <a:bodyPr/>
                    <a:lstStyle/>
                    <a:p>
                      <a:pPr algn="ctr"/>
                      <a:r>
                        <a:rPr lang="es-ES" sz="2500" dirty="0"/>
                        <a:t>2</a:t>
                      </a:r>
                      <a:endParaRPr lang="es-AR" sz="2500" dirty="0"/>
                    </a:p>
                  </a:txBody>
                  <a:tcPr/>
                </a:tc>
                <a:extLst>
                  <a:ext uri="{0D108BD9-81ED-4DB2-BD59-A6C34878D82A}">
                    <a16:rowId xmlns:a16="http://schemas.microsoft.com/office/drawing/2014/main" val="3876754925"/>
                  </a:ext>
                </a:extLst>
              </a:tr>
              <a:tr h="435266">
                <a:tc>
                  <a:txBody>
                    <a:bodyPr/>
                    <a:lstStyle/>
                    <a:p>
                      <a:pPr algn="ctr"/>
                      <a:r>
                        <a:rPr lang="es-ES" sz="2500" dirty="0"/>
                        <a:t>3</a:t>
                      </a:r>
                      <a:endParaRPr lang="es-AR" sz="2500" dirty="0"/>
                    </a:p>
                  </a:txBody>
                  <a:tcPr/>
                </a:tc>
                <a:tc>
                  <a:txBody>
                    <a:bodyPr/>
                    <a:lstStyle/>
                    <a:p>
                      <a:pPr algn="ctr"/>
                      <a:r>
                        <a:rPr lang="es-ES" sz="2500" dirty="0"/>
                        <a:t>4,5</a:t>
                      </a:r>
                      <a:endParaRPr lang="es-AR" sz="2500" dirty="0"/>
                    </a:p>
                  </a:txBody>
                  <a:tcPr/>
                </a:tc>
                <a:tc>
                  <a:txBody>
                    <a:bodyPr/>
                    <a:lstStyle/>
                    <a:p>
                      <a:pPr algn="ctr"/>
                      <a:r>
                        <a:rPr lang="es-ES" sz="2500" dirty="0"/>
                        <a:t>3</a:t>
                      </a:r>
                      <a:endParaRPr lang="es-AR" sz="2500" dirty="0"/>
                    </a:p>
                  </a:txBody>
                  <a:tcPr/>
                </a:tc>
                <a:extLst>
                  <a:ext uri="{0D108BD9-81ED-4DB2-BD59-A6C34878D82A}">
                    <a16:rowId xmlns:a16="http://schemas.microsoft.com/office/drawing/2014/main" val="3762154892"/>
                  </a:ext>
                </a:extLst>
              </a:tr>
            </a:tbl>
          </a:graphicData>
        </a:graphic>
      </p:graphicFrame>
    </p:spTree>
    <p:extLst>
      <p:ext uri="{BB962C8B-B14F-4D97-AF65-F5344CB8AC3E}">
        <p14:creationId xmlns:p14="http://schemas.microsoft.com/office/powerpoint/2010/main" val="1203839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Propiedades</a:t>
            </a:r>
            <a:endParaRPr lang="es-ES" dirty="0"/>
          </a:p>
        </p:txBody>
      </p:sp>
      <p:sp>
        <p:nvSpPr>
          <p:cNvPr id="3" name="2 Marcador de contenido"/>
          <p:cNvSpPr>
            <a:spLocks noGrp="1"/>
          </p:cNvSpPr>
          <p:nvPr>
            <p:ph idx="1"/>
          </p:nvPr>
        </p:nvSpPr>
        <p:spPr>
          <a:xfrm>
            <a:off x="457200" y="1500174"/>
            <a:ext cx="8229600" cy="4625989"/>
          </a:xfrm>
        </p:spPr>
        <p:txBody>
          <a:bodyPr>
            <a:normAutofit fontScale="77500" lnSpcReduction="20000"/>
          </a:bodyPr>
          <a:lstStyle/>
          <a:p>
            <a:r>
              <a:rPr lang="es-ES" dirty="0"/>
              <a:t>El modelo posee un objetivo expresado mediante una ecuación (</a:t>
            </a:r>
            <a:r>
              <a:rPr lang="es-ES" b="1" dirty="0"/>
              <a:t>función objetivo</a:t>
            </a:r>
            <a:r>
              <a:rPr lang="es-ES" dirty="0"/>
              <a:t>) que pretende optimizar (maximizar o minimizar) alguna cantidad</a:t>
            </a:r>
            <a:r>
              <a:rPr lang="es-AR" dirty="0"/>
              <a:t>.</a:t>
            </a:r>
          </a:p>
          <a:p>
            <a:pPr>
              <a:buNone/>
            </a:pPr>
            <a:r>
              <a:rPr lang="es-AR" dirty="0"/>
              <a:t>    </a:t>
            </a:r>
            <a:r>
              <a:rPr lang="es-AR" i="1" dirty="0"/>
              <a:t>Ej. Minimizar costos de producción. </a:t>
            </a:r>
          </a:p>
          <a:p>
            <a:r>
              <a:rPr lang="es-ES" dirty="0"/>
              <a:t>Las variables de la función objetivo están sujetas a una serie de </a:t>
            </a:r>
            <a:r>
              <a:rPr lang="es-ES" b="1" dirty="0"/>
              <a:t>restricciones</a:t>
            </a:r>
            <a:r>
              <a:rPr lang="es-ES" dirty="0"/>
              <a:t> expresadas mediante un sistema de inecuaciones o ecuaciones.</a:t>
            </a:r>
            <a:endParaRPr lang="es-AR" dirty="0"/>
          </a:p>
          <a:p>
            <a:pPr marL="268288" indent="0">
              <a:buNone/>
            </a:pPr>
            <a:r>
              <a:rPr lang="es-AR" i="1" dirty="0"/>
              <a:t>Ej. Limitaciones de personal y maquinaria disponible.</a:t>
            </a:r>
          </a:p>
          <a:p>
            <a:r>
              <a:rPr lang="es-AR" dirty="0"/>
              <a:t>El problema debe presentar distintas alternativas.</a:t>
            </a:r>
          </a:p>
          <a:p>
            <a:pPr>
              <a:buNone/>
            </a:pPr>
            <a:r>
              <a:rPr lang="es-AR" dirty="0"/>
              <a:t>    </a:t>
            </a:r>
            <a:r>
              <a:rPr lang="es-AR" i="1" dirty="0"/>
              <a:t>Ej. Se producen 4 bienes distintos.</a:t>
            </a:r>
          </a:p>
          <a:p>
            <a:r>
              <a:rPr lang="es-AR" dirty="0"/>
              <a:t>La función objetivo debe ser una función lineal y las restricciones deben ser expresables como ecuaciones o inecuaciones lineales.</a:t>
            </a:r>
          </a:p>
          <a:p>
            <a:endParaRPr lang="es-E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Supuesto de </a:t>
            </a:r>
            <a:r>
              <a:rPr lang="es-AR" dirty="0" err="1"/>
              <a:t>Aditividad</a:t>
            </a:r>
            <a:endParaRPr lang="es-AR" dirty="0"/>
          </a:p>
        </p:txBody>
      </p:sp>
      <p:sp>
        <p:nvSpPr>
          <p:cNvPr id="3" name="2 Marcador de contenido"/>
          <p:cNvSpPr>
            <a:spLocks noGrp="1"/>
          </p:cNvSpPr>
          <p:nvPr>
            <p:ph idx="1"/>
          </p:nvPr>
        </p:nvSpPr>
        <p:spPr>
          <a:xfrm>
            <a:off x="457200" y="1412776"/>
            <a:ext cx="8229600" cy="4713387"/>
          </a:xfrm>
        </p:spPr>
        <p:txBody>
          <a:bodyPr>
            <a:normAutofit fontScale="92500" lnSpcReduction="10000"/>
          </a:bodyPr>
          <a:lstStyle/>
          <a:p>
            <a:pPr marL="0" indent="0">
              <a:buNone/>
            </a:pPr>
            <a:r>
              <a:rPr lang="es-AR" dirty="0"/>
              <a:t>Este supuesto elimina los términos que incluyen productos de dos o mas variables </a:t>
            </a:r>
            <a:r>
              <a:rPr lang="es-ES" dirty="0"/>
              <a:t>en cualquiera de las funciones.</a:t>
            </a:r>
          </a:p>
          <a:p>
            <a:pPr marL="0" indent="0">
              <a:buNone/>
            </a:pPr>
            <a:r>
              <a:rPr lang="es-ES" dirty="0"/>
              <a:t>Cada función de un modelo de programación lineal es la suma de las contribuciones individuales de sus respectivas actividades.</a:t>
            </a:r>
          </a:p>
          <a:p>
            <a:pPr marL="0" indent="0">
              <a:buNone/>
            </a:pPr>
            <a:r>
              <a:rPr lang="es-AR" dirty="0"/>
              <a:t>Por ejemplo, si los productos son complementarios es decir al venderlos en conjunto su ganancia aumenta, o al contrario fuesen competitivos entre si, no estaríamos cumpliendo con este supuesto.</a:t>
            </a:r>
          </a:p>
        </p:txBody>
      </p:sp>
    </p:spTree>
    <p:extLst>
      <p:ext uri="{BB962C8B-B14F-4D97-AF65-F5344CB8AC3E}">
        <p14:creationId xmlns:p14="http://schemas.microsoft.com/office/powerpoint/2010/main" val="19221116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Supuesto de divisibilidad</a:t>
            </a:r>
          </a:p>
        </p:txBody>
      </p:sp>
      <p:sp>
        <p:nvSpPr>
          <p:cNvPr id="3" name="2 Marcador de contenido"/>
          <p:cNvSpPr>
            <a:spLocks noGrp="1"/>
          </p:cNvSpPr>
          <p:nvPr>
            <p:ph idx="1"/>
          </p:nvPr>
        </p:nvSpPr>
        <p:spPr>
          <a:xfrm>
            <a:off x="457200" y="1268760"/>
            <a:ext cx="8229600" cy="4857403"/>
          </a:xfrm>
        </p:spPr>
        <p:txBody>
          <a:bodyPr>
            <a:normAutofit fontScale="92500"/>
          </a:bodyPr>
          <a:lstStyle/>
          <a:p>
            <a:pPr marL="0" indent="0">
              <a:buNone/>
            </a:pPr>
            <a:r>
              <a:rPr lang="es-AR" dirty="0"/>
              <a:t>Este supuesto establece los valores permitidos.</a:t>
            </a:r>
          </a:p>
          <a:p>
            <a:pPr marL="0" indent="0">
              <a:buNone/>
            </a:pPr>
            <a:r>
              <a:rPr lang="es-ES" dirty="0"/>
              <a:t>Cada variable de decisión representa el nivel de alguna actividad por lo que se supondrá que las actividades se pueden realizar a </a:t>
            </a:r>
            <a:r>
              <a:rPr lang="es-ES" i="1" dirty="0"/>
              <a:t>niveles fraccionales.</a:t>
            </a:r>
          </a:p>
          <a:p>
            <a:pPr marL="0" indent="0">
              <a:buNone/>
            </a:pPr>
            <a:r>
              <a:rPr lang="es-ES" dirty="0"/>
              <a:t>Nota: Hay situaciones en las que el supuesto de divisibilidad no se cumple porque algunas o todas las variables de decisión deben restringirse a </a:t>
            </a:r>
            <a:r>
              <a:rPr lang="es-ES" i="1" dirty="0"/>
              <a:t>valores enteros</a:t>
            </a:r>
            <a:r>
              <a:rPr lang="es-ES" dirty="0"/>
              <a:t>. Para estos casos se deben utilizar modelos de programación entera.</a:t>
            </a:r>
            <a:endParaRPr lang="es-AR" dirty="0"/>
          </a:p>
        </p:txBody>
      </p:sp>
    </p:spTree>
    <p:extLst>
      <p:ext uri="{BB962C8B-B14F-4D97-AF65-F5344CB8AC3E}">
        <p14:creationId xmlns:p14="http://schemas.microsoft.com/office/powerpoint/2010/main" val="6684461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Supuesto de certidumbre</a:t>
            </a:r>
          </a:p>
        </p:txBody>
      </p:sp>
      <p:sp>
        <p:nvSpPr>
          <p:cNvPr id="3" name="2 Marcador de contenido"/>
          <p:cNvSpPr>
            <a:spLocks noGrp="1"/>
          </p:cNvSpPr>
          <p:nvPr>
            <p:ph idx="1"/>
          </p:nvPr>
        </p:nvSpPr>
        <p:spPr/>
        <p:txBody>
          <a:bodyPr/>
          <a:lstStyle/>
          <a:p>
            <a:pPr marL="0" indent="0">
              <a:buNone/>
            </a:pPr>
            <a:r>
              <a:rPr lang="es-AR" dirty="0"/>
              <a:t>Este supuesto se refiere a que todos los parámetros del modelo (coeficientes de la función objetivo y de las restricciones) son constantes conocidas.</a:t>
            </a:r>
          </a:p>
          <a:p>
            <a:pPr marL="0" indent="0">
              <a:buNone/>
            </a:pPr>
            <a:r>
              <a:rPr lang="es-AR" dirty="0"/>
              <a:t>En problemas reales este supuesto casi nunca se satisface por completo por lo que es necesario realizar análisis predictivos adicionales.</a:t>
            </a:r>
          </a:p>
        </p:txBody>
      </p:sp>
    </p:spTree>
    <p:extLst>
      <p:ext uri="{BB962C8B-B14F-4D97-AF65-F5344CB8AC3E}">
        <p14:creationId xmlns:p14="http://schemas.microsoft.com/office/powerpoint/2010/main" val="2406989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Otro problema ejemplo</a:t>
            </a:r>
            <a:endParaRPr lang="es-ES" dirty="0"/>
          </a:p>
        </p:txBody>
      </p:sp>
      <p:sp>
        <p:nvSpPr>
          <p:cNvPr id="3" name="2 Marcador de contenido"/>
          <p:cNvSpPr>
            <a:spLocks noGrp="1"/>
          </p:cNvSpPr>
          <p:nvPr>
            <p:ph idx="1"/>
          </p:nvPr>
        </p:nvSpPr>
        <p:spPr>
          <a:xfrm>
            <a:off x="457200" y="1600200"/>
            <a:ext cx="8229600" cy="4757757"/>
          </a:xfrm>
        </p:spPr>
        <p:txBody>
          <a:bodyPr>
            <a:normAutofit fontScale="85000" lnSpcReduction="10000"/>
          </a:bodyPr>
          <a:lstStyle/>
          <a:p>
            <a:pPr marL="0" indent="0">
              <a:buNone/>
            </a:pPr>
            <a:r>
              <a:rPr lang="es-AR" dirty="0"/>
              <a:t>En la planificación de una dieta surge la necesidad de que una persona en un día solo pueda ingerir dos alimentos X</a:t>
            </a:r>
            <a:r>
              <a:rPr lang="es-AR" baseline="-25000" dirty="0"/>
              <a:t>1 </a:t>
            </a:r>
            <a:r>
              <a:rPr lang="es-AR" dirty="0"/>
              <a:t>y X</a:t>
            </a:r>
            <a:r>
              <a:rPr lang="es-AR" baseline="-25000" dirty="0"/>
              <a:t>2</a:t>
            </a:r>
            <a:r>
              <a:rPr lang="es-AR" dirty="0"/>
              <a:t>.</a:t>
            </a:r>
          </a:p>
          <a:p>
            <a:pPr marL="0" indent="0">
              <a:buNone/>
            </a:pPr>
            <a:r>
              <a:rPr lang="es-AR" dirty="0"/>
              <a:t>El valor nutricional de X</a:t>
            </a:r>
            <a:r>
              <a:rPr lang="es-AR" baseline="-25000" dirty="0"/>
              <a:t>1 </a:t>
            </a:r>
            <a:r>
              <a:rPr lang="es-AR" dirty="0"/>
              <a:t>es de 30 gr en carbohidratos y 10gr en proteínas por cada Kg, y el de X</a:t>
            </a:r>
            <a:r>
              <a:rPr lang="es-AR" baseline="-25000" dirty="0"/>
              <a:t>2 </a:t>
            </a:r>
            <a:r>
              <a:rPr lang="es-AR" dirty="0"/>
              <a:t>es de 10 gr en carbohidratos y 30gr en proteínas por cada Kg.</a:t>
            </a:r>
          </a:p>
          <a:p>
            <a:pPr marL="0" indent="0">
              <a:buNone/>
            </a:pPr>
            <a:r>
              <a:rPr lang="es-AR" dirty="0"/>
              <a:t>La dieta también exige que el almuerzo tenga un valor nutricional de 90 gr en carbohidratos y 90gr en proteínas.</a:t>
            </a:r>
          </a:p>
          <a:p>
            <a:pPr marL="0" indent="0">
              <a:buNone/>
            </a:pPr>
            <a:r>
              <a:rPr lang="es-AR" dirty="0"/>
              <a:t>X</a:t>
            </a:r>
            <a:r>
              <a:rPr lang="es-AR" baseline="-25000" dirty="0"/>
              <a:t>1</a:t>
            </a:r>
            <a:r>
              <a:rPr lang="es-AR" dirty="0"/>
              <a:t> tiene un valor de $20 por Kg y X</a:t>
            </a:r>
            <a:r>
              <a:rPr lang="es-AR" baseline="-25000" dirty="0"/>
              <a:t>2</a:t>
            </a:r>
            <a:r>
              <a:rPr lang="es-AR" dirty="0"/>
              <a:t> $10 por Kg.</a:t>
            </a:r>
          </a:p>
          <a:p>
            <a:pPr marL="0" indent="0">
              <a:buNone/>
            </a:pPr>
            <a:r>
              <a:rPr lang="es-AR" dirty="0"/>
              <a:t>El objetivo es calcular la cantidad de alimentos X</a:t>
            </a:r>
            <a:r>
              <a:rPr lang="es-AR" baseline="-25000" dirty="0"/>
              <a:t>1 </a:t>
            </a:r>
            <a:r>
              <a:rPr lang="es-AR" dirty="0"/>
              <a:t>y X</a:t>
            </a:r>
            <a:r>
              <a:rPr lang="es-AR" baseline="-25000" dirty="0"/>
              <a:t>2</a:t>
            </a:r>
            <a:r>
              <a:rPr lang="es-AR" dirty="0"/>
              <a:t> que se debe comprar para minimizar el costo.</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Solución</a:t>
            </a:r>
          </a:p>
        </p:txBody>
      </p:sp>
      <p:sp>
        <p:nvSpPr>
          <p:cNvPr id="3" name="2 Marcador de contenido"/>
          <p:cNvSpPr>
            <a:spLocks noGrp="1"/>
          </p:cNvSpPr>
          <p:nvPr>
            <p:ph idx="1"/>
          </p:nvPr>
        </p:nvSpPr>
        <p:spPr>
          <a:xfrm>
            <a:off x="457200" y="1600201"/>
            <a:ext cx="8229600" cy="1324744"/>
          </a:xfrm>
        </p:spPr>
        <p:txBody>
          <a:bodyPr/>
          <a:lstStyle/>
          <a:p>
            <a:pPr marL="0" indent="0">
              <a:buNone/>
            </a:pPr>
            <a:r>
              <a:rPr lang="es-AR" dirty="0"/>
              <a:t>Para facilitar planteamos el problema en la tabla de recursos y actividades:</a:t>
            </a:r>
          </a:p>
        </p:txBody>
      </p:sp>
      <p:graphicFrame>
        <p:nvGraphicFramePr>
          <p:cNvPr id="4" name="3 Marcador de contenido"/>
          <p:cNvGraphicFramePr>
            <a:graphicFrameLocks/>
          </p:cNvGraphicFramePr>
          <p:nvPr>
            <p:extLst>
              <p:ext uri="{D42A27DB-BD31-4B8C-83A1-F6EECF244321}">
                <p14:modId xmlns:p14="http://schemas.microsoft.com/office/powerpoint/2010/main" val="3303646965"/>
              </p:ext>
            </p:extLst>
          </p:nvPr>
        </p:nvGraphicFramePr>
        <p:xfrm>
          <a:off x="611560" y="2924944"/>
          <a:ext cx="7776864" cy="2286000"/>
        </p:xfrm>
        <a:graphic>
          <a:graphicData uri="http://schemas.openxmlformats.org/drawingml/2006/table">
            <a:tbl>
              <a:tblPr>
                <a:tableStyleId>{073A0DAA-6AF3-43AB-8588-CEC1D06C72B9}</a:tableStyleId>
              </a:tblPr>
              <a:tblGrid>
                <a:gridCol w="2664296">
                  <a:extLst>
                    <a:ext uri="{9D8B030D-6E8A-4147-A177-3AD203B41FA5}">
                      <a16:colId xmlns:a16="http://schemas.microsoft.com/office/drawing/2014/main" val="20000"/>
                    </a:ext>
                  </a:extLst>
                </a:gridCol>
                <a:gridCol w="1440160">
                  <a:extLst>
                    <a:ext uri="{9D8B030D-6E8A-4147-A177-3AD203B41FA5}">
                      <a16:colId xmlns:a16="http://schemas.microsoft.com/office/drawing/2014/main" val="20001"/>
                    </a:ext>
                  </a:extLst>
                </a:gridCol>
                <a:gridCol w="1656184">
                  <a:extLst>
                    <a:ext uri="{9D8B030D-6E8A-4147-A177-3AD203B41FA5}">
                      <a16:colId xmlns:a16="http://schemas.microsoft.com/office/drawing/2014/main" val="20002"/>
                    </a:ext>
                  </a:extLst>
                </a:gridCol>
                <a:gridCol w="2016224">
                  <a:extLst>
                    <a:ext uri="{9D8B030D-6E8A-4147-A177-3AD203B41FA5}">
                      <a16:colId xmlns:a16="http://schemas.microsoft.com/office/drawing/2014/main" val="20003"/>
                    </a:ext>
                  </a:extLst>
                </a:gridCol>
              </a:tblGrid>
              <a:tr h="370840">
                <a:tc>
                  <a:txBody>
                    <a:bodyPr/>
                    <a:lstStyle/>
                    <a:p>
                      <a:endParaRPr lang="es-AR" sz="2000" dirty="0">
                        <a:ln>
                          <a:solidFill>
                            <a:sysClr val="windowText" lastClr="000000"/>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s-AR" sz="2000" dirty="0">
                          <a:ln>
                            <a:solidFill>
                              <a:sysClr val="windowText" lastClr="000000"/>
                            </a:solidFill>
                          </a:ln>
                        </a:rPr>
                        <a:t>Valor</a:t>
                      </a:r>
                      <a:r>
                        <a:rPr lang="es-AR" sz="2000" baseline="0" dirty="0">
                          <a:ln>
                            <a:solidFill>
                              <a:sysClr val="windowText" lastClr="000000"/>
                            </a:solidFill>
                          </a:ln>
                        </a:rPr>
                        <a:t> nutricional en gr por Kg de a</a:t>
                      </a:r>
                      <a:r>
                        <a:rPr lang="es-AR" sz="2000" dirty="0">
                          <a:ln>
                            <a:solidFill>
                              <a:sysClr val="windowText" lastClr="000000"/>
                            </a:solidFill>
                          </a:ln>
                        </a:rPr>
                        <a:t>limento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dirty="0"/>
                    </a:p>
                  </a:txBody>
                  <a:tcPr/>
                </a:tc>
                <a:tc rowSpan="2">
                  <a:txBody>
                    <a:bodyPr/>
                    <a:lstStyle/>
                    <a:p>
                      <a:pPr algn="ctr"/>
                      <a:r>
                        <a:rPr lang="es-AR" sz="2000" dirty="0">
                          <a:ln>
                            <a:solidFill>
                              <a:sysClr val="windowText" lastClr="000000"/>
                            </a:solidFill>
                          </a:ln>
                        </a:rPr>
                        <a:t>Necesidades mínimas</a:t>
                      </a:r>
                      <a:r>
                        <a:rPr lang="es-AR" sz="2000" baseline="0" dirty="0">
                          <a:ln>
                            <a:solidFill>
                              <a:sysClr val="windowText" lastClr="000000"/>
                            </a:solidFill>
                          </a:ln>
                        </a:rPr>
                        <a:t> de valor nutricional</a:t>
                      </a:r>
                      <a:endParaRPr lang="es-AR" sz="2000"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l"/>
                      <a:r>
                        <a:rPr lang="es-AR" sz="2000" dirty="0">
                          <a:ln>
                            <a:solidFill>
                              <a:sysClr val="windowText" lastClr="000000"/>
                            </a:solidFill>
                          </a:ln>
                        </a:rPr>
                        <a:t>Contenido</a:t>
                      </a:r>
                      <a:r>
                        <a:rPr lang="es-AR" sz="2000" baseline="0" dirty="0">
                          <a:ln>
                            <a:solidFill>
                              <a:sysClr val="windowText" lastClr="000000"/>
                            </a:solidFill>
                          </a:ln>
                        </a:rPr>
                        <a:t> del alimento</a:t>
                      </a:r>
                      <a:endParaRPr lang="es-AR" sz="2000" dirty="0">
                        <a:ln>
                          <a:solidFill>
                            <a:sysClr val="windowText" lastClr="000000"/>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Alimento</a:t>
                      </a:r>
                      <a:r>
                        <a:rPr lang="es-AR" sz="2000" baseline="0" dirty="0">
                          <a:ln>
                            <a:solidFill>
                              <a:sysClr val="windowText" lastClr="000000"/>
                            </a:solidFill>
                          </a:ln>
                        </a:rPr>
                        <a:t> </a:t>
                      </a:r>
                      <a:r>
                        <a:rPr lang="es-AR" sz="2000" dirty="0"/>
                        <a:t>X</a:t>
                      </a:r>
                      <a:r>
                        <a:rPr lang="es-AR" sz="2000" baseline="-25000" dirty="0"/>
                        <a:t>1</a:t>
                      </a:r>
                      <a:endParaRPr lang="es-AR" sz="2000"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Alimento</a:t>
                      </a:r>
                      <a:r>
                        <a:rPr lang="es-AR" sz="2000" baseline="0" dirty="0">
                          <a:ln>
                            <a:solidFill>
                              <a:sysClr val="windowText" lastClr="000000"/>
                            </a:solidFill>
                          </a:ln>
                        </a:rPr>
                        <a:t> </a:t>
                      </a:r>
                      <a:r>
                        <a:rPr lang="es-AR" sz="2000" dirty="0"/>
                        <a:t>X</a:t>
                      </a:r>
                      <a:r>
                        <a:rPr lang="es-AR" sz="2000" baseline="-25000" dirty="0"/>
                        <a:t>2</a:t>
                      </a:r>
                      <a:endParaRPr lang="es-AR" sz="2000"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s-AR" dirty="0"/>
                    </a:p>
                  </a:txBody>
                  <a:tcPr/>
                </a:tc>
                <a:extLst>
                  <a:ext uri="{0D108BD9-81ED-4DB2-BD59-A6C34878D82A}">
                    <a16:rowId xmlns:a16="http://schemas.microsoft.com/office/drawing/2014/main" val="10001"/>
                  </a:ext>
                </a:extLst>
              </a:tr>
              <a:tr h="370840">
                <a:tc>
                  <a:txBody>
                    <a:bodyPr/>
                    <a:lstStyle/>
                    <a:p>
                      <a:r>
                        <a:rPr lang="es-AR" sz="2000" dirty="0">
                          <a:ln>
                            <a:solidFill>
                              <a:sysClr val="windowText" lastClr="000000"/>
                            </a:solidFill>
                          </a:ln>
                        </a:rPr>
                        <a:t>Carbohidratos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AR" sz="2000" dirty="0">
                          <a:ln>
                            <a:solidFill>
                              <a:sysClr val="windowText" lastClr="000000"/>
                            </a:solidFill>
                          </a:ln>
                        </a:rPr>
                        <a:t>Proteínas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s-AR" sz="2000" dirty="0">
                          <a:ln>
                            <a:solidFill>
                              <a:sysClr val="windowText" lastClr="000000"/>
                            </a:solidFill>
                          </a:ln>
                        </a:rPr>
                        <a:t>Costo</a:t>
                      </a:r>
                      <a:r>
                        <a:rPr lang="es-AR" sz="2000" baseline="0" dirty="0">
                          <a:ln>
                            <a:solidFill>
                              <a:sysClr val="windowText" lastClr="000000"/>
                            </a:solidFill>
                          </a:ln>
                        </a:rPr>
                        <a:t> del Alimento</a:t>
                      </a:r>
                      <a:endParaRPr lang="es-AR" sz="2000" dirty="0">
                        <a:ln>
                          <a:solidFill>
                            <a:sysClr val="windowText" lastClr="000000"/>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sz="2000" dirty="0">
                          <a:ln>
                            <a:solidFill>
                              <a:sysClr val="windowText" lastClr="000000"/>
                            </a:solidFill>
                          </a:ln>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AR" sz="2000"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622111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Solución</a:t>
            </a:r>
          </a:p>
        </p:txBody>
      </p:sp>
      <p:sp>
        <p:nvSpPr>
          <p:cNvPr id="3" name="2 Marcador de contenido"/>
          <p:cNvSpPr>
            <a:spLocks noGrp="1"/>
          </p:cNvSpPr>
          <p:nvPr>
            <p:ph idx="1"/>
          </p:nvPr>
        </p:nvSpPr>
        <p:spPr/>
        <p:txBody>
          <a:bodyPr>
            <a:normAutofit/>
          </a:bodyPr>
          <a:lstStyle/>
          <a:p>
            <a:pPr marL="0" indent="0">
              <a:buNone/>
            </a:pPr>
            <a:r>
              <a:rPr lang="es-AR" dirty="0"/>
              <a:t>Función objetivo:</a:t>
            </a:r>
          </a:p>
          <a:p>
            <a:pPr marL="628650" indent="0">
              <a:buNone/>
            </a:pPr>
            <a:r>
              <a:rPr lang="es-AR" dirty="0"/>
              <a:t>Minimizar </a:t>
            </a:r>
            <a:r>
              <a:rPr lang="es-AR" b="1" dirty="0"/>
              <a:t>Z(</a:t>
            </a:r>
            <a:r>
              <a:rPr lang="es-AR" dirty="0"/>
              <a:t>X</a:t>
            </a:r>
            <a:r>
              <a:rPr lang="es-AR" baseline="-25000" dirty="0"/>
              <a:t>1</a:t>
            </a:r>
            <a:r>
              <a:rPr lang="es-AR" b="1" dirty="0"/>
              <a:t>,</a:t>
            </a:r>
            <a:r>
              <a:rPr lang="es-AR" dirty="0"/>
              <a:t> X</a:t>
            </a:r>
            <a:r>
              <a:rPr lang="es-AR" baseline="-25000" dirty="0"/>
              <a:t>2</a:t>
            </a:r>
            <a:r>
              <a:rPr lang="es-AR" b="1" dirty="0"/>
              <a:t>)=  20 </a:t>
            </a:r>
            <a:r>
              <a:rPr lang="es-AR" dirty="0"/>
              <a:t>X</a:t>
            </a:r>
            <a:r>
              <a:rPr lang="es-AR" baseline="-25000" dirty="0"/>
              <a:t>1</a:t>
            </a:r>
            <a:r>
              <a:rPr lang="es-AR" b="1" dirty="0"/>
              <a:t> + 10</a:t>
            </a:r>
            <a:r>
              <a:rPr lang="es-AR" dirty="0"/>
              <a:t> X</a:t>
            </a:r>
            <a:r>
              <a:rPr lang="es-AR" baseline="-25000" dirty="0"/>
              <a:t>2</a:t>
            </a:r>
            <a:endParaRPr lang="es-AR" b="1" dirty="0"/>
          </a:p>
          <a:p>
            <a:pPr marL="0" indent="0">
              <a:buNone/>
            </a:pPr>
            <a:endParaRPr lang="es-AR" sz="1600" dirty="0"/>
          </a:p>
          <a:p>
            <a:pPr marL="0" indent="0">
              <a:buNone/>
            </a:pPr>
            <a:r>
              <a:rPr lang="es-AR" dirty="0"/>
              <a:t>Restricciones: </a:t>
            </a:r>
          </a:p>
          <a:p>
            <a:pPr marL="2244725" lvl="1" indent="0">
              <a:buNone/>
            </a:pPr>
            <a:r>
              <a:rPr lang="es-AR" sz="3200" b="1" dirty="0"/>
              <a:t>30</a:t>
            </a:r>
            <a:r>
              <a:rPr lang="es-AR" sz="3200" dirty="0"/>
              <a:t> X</a:t>
            </a:r>
            <a:r>
              <a:rPr lang="es-AR" sz="3200" baseline="-25000" dirty="0"/>
              <a:t>1</a:t>
            </a:r>
            <a:r>
              <a:rPr lang="es-AR" sz="3200" b="1" dirty="0"/>
              <a:t> + 10 </a:t>
            </a:r>
            <a:r>
              <a:rPr lang="es-AR" sz="3200" dirty="0"/>
              <a:t>X</a:t>
            </a:r>
            <a:r>
              <a:rPr lang="es-AR" sz="3200" baseline="-25000" dirty="0"/>
              <a:t>2 </a:t>
            </a:r>
            <a:r>
              <a:rPr lang="es-AR" sz="3200" b="1" dirty="0"/>
              <a:t>&gt;= 90</a:t>
            </a:r>
          </a:p>
          <a:p>
            <a:pPr marL="2244725" lvl="1" indent="0">
              <a:buNone/>
            </a:pPr>
            <a:r>
              <a:rPr lang="es-AR" sz="3200" b="1" dirty="0"/>
              <a:t>10</a:t>
            </a:r>
            <a:r>
              <a:rPr lang="es-AR" sz="3200" dirty="0"/>
              <a:t> X</a:t>
            </a:r>
            <a:r>
              <a:rPr lang="es-AR" sz="3200" baseline="-25000" dirty="0"/>
              <a:t>1</a:t>
            </a:r>
            <a:r>
              <a:rPr lang="es-AR" sz="3200" b="1" dirty="0"/>
              <a:t> + 30 </a:t>
            </a:r>
            <a:r>
              <a:rPr lang="es-AR" sz="3200" dirty="0"/>
              <a:t>X</a:t>
            </a:r>
            <a:r>
              <a:rPr lang="es-AR" sz="3200" baseline="-25000" dirty="0"/>
              <a:t>2 </a:t>
            </a:r>
            <a:r>
              <a:rPr lang="es-AR" sz="3200" b="1" dirty="0"/>
              <a:t>&gt;= 90</a:t>
            </a:r>
          </a:p>
          <a:p>
            <a:pPr marL="2244725" lvl="1" indent="0">
              <a:buNone/>
            </a:pPr>
            <a:r>
              <a:rPr lang="es-AR" sz="3200" b="1" dirty="0"/>
              <a:t>X &gt;= 0, Y &gt;= 0</a:t>
            </a:r>
          </a:p>
          <a:p>
            <a:endParaRPr lang="es-AR" dirty="0"/>
          </a:p>
        </p:txBody>
      </p:sp>
    </p:spTree>
    <p:extLst>
      <p:ext uri="{BB962C8B-B14F-4D97-AF65-F5344CB8AC3E}">
        <p14:creationId xmlns:p14="http://schemas.microsoft.com/office/powerpoint/2010/main" val="5255895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Solución grafica</a:t>
            </a:r>
            <a:endParaRPr lang="es-ES" dirty="0"/>
          </a:p>
        </p:txBody>
      </p:sp>
      <p:sp>
        <p:nvSpPr>
          <p:cNvPr id="3" name="2 Marcador de contenido"/>
          <p:cNvSpPr>
            <a:spLocks noGrp="1"/>
          </p:cNvSpPr>
          <p:nvPr>
            <p:ph idx="1"/>
          </p:nvPr>
        </p:nvSpPr>
        <p:spPr>
          <a:xfrm>
            <a:off x="516953" y="1268760"/>
            <a:ext cx="8229600" cy="4968552"/>
          </a:xfrm>
        </p:spPr>
        <p:txBody>
          <a:bodyPr>
            <a:normAutofit/>
          </a:bodyPr>
          <a:lstStyle/>
          <a:p>
            <a:pPr marL="0" indent="0">
              <a:buNone/>
            </a:pPr>
            <a:r>
              <a:rPr lang="es-AR" sz="2800" dirty="0"/>
              <a:t>Evaluando en los vértices de la región factible:</a:t>
            </a:r>
          </a:p>
          <a:p>
            <a:pPr marL="0" indent="0">
              <a:buNone/>
            </a:pPr>
            <a:endParaRPr lang="es-AR" sz="800" dirty="0"/>
          </a:p>
          <a:p>
            <a:pPr marL="0" indent="0">
              <a:buNone/>
            </a:pPr>
            <a:endParaRPr lang="es-AR" sz="800" dirty="0"/>
          </a:p>
          <a:p>
            <a:pPr marL="0" indent="0">
              <a:buNone/>
            </a:pPr>
            <a:endParaRPr lang="es-AR" sz="800" dirty="0"/>
          </a:p>
          <a:p>
            <a:pPr>
              <a:buFont typeface="Wingdings" pitchFamily="2" charset="2"/>
              <a:buChar char="Ø"/>
            </a:pPr>
            <a:r>
              <a:rPr lang="es-AR" sz="2800" dirty="0"/>
              <a:t>Z (0,9)= 180 </a:t>
            </a:r>
          </a:p>
          <a:p>
            <a:pPr>
              <a:buFont typeface="Wingdings" pitchFamily="2" charset="2"/>
              <a:buChar char="Ø"/>
            </a:pPr>
            <a:endParaRPr lang="es-AR" sz="800" dirty="0">
              <a:solidFill>
                <a:srgbClr val="C00000"/>
              </a:solidFill>
            </a:endParaRPr>
          </a:p>
          <a:p>
            <a:pPr>
              <a:buFont typeface="Wingdings" pitchFamily="2" charset="2"/>
              <a:buChar char="Ø"/>
            </a:pPr>
            <a:r>
              <a:rPr lang="es-AR" sz="2800" dirty="0">
                <a:solidFill>
                  <a:srgbClr val="C00000"/>
                </a:solidFill>
              </a:rPr>
              <a:t>Z(9/4,9/4)=67.5</a:t>
            </a:r>
            <a:endParaRPr lang="es-AR" sz="2800" dirty="0"/>
          </a:p>
          <a:p>
            <a:pPr>
              <a:buFont typeface="Wingdings" pitchFamily="2" charset="2"/>
              <a:buChar char="Ø"/>
            </a:pPr>
            <a:endParaRPr lang="es-AR" sz="800" dirty="0"/>
          </a:p>
          <a:p>
            <a:pPr>
              <a:buFont typeface="Wingdings" pitchFamily="2" charset="2"/>
              <a:buChar char="Ø"/>
            </a:pPr>
            <a:r>
              <a:rPr lang="es-AR" sz="2800" dirty="0"/>
              <a:t>Z(9,0)=90</a:t>
            </a:r>
          </a:p>
          <a:p>
            <a:pPr marL="0" indent="0">
              <a:buNone/>
            </a:pPr>
            <a:endParaRPr lang="es-AR" sz="2800" dirty="0"/>
          </a:p>
          <a:p>
            <a:pPr marL="0" indent="0">
              <a:buNone/>
            </a:pPr>
            <a:r>
              <a:rPr lang="es-AR" sz="2800" dirty="0"/>
              <a:t>Respuesta: Comprando 9/4 del alimento X</a:t>
            </a:r>
            <a:r>
              <a:rPr lang="es-AR" sz="2800" baseline="-25000" dirty="0"/>
              <a:t>1 </a:t>
            </a:r>
            <a:r>
              <a:rPr lang="es-AR" sz="2800" dirty="0"/>
              <a:t>y 9/4 del alimento X</a:t>
            </a:r>
            <a:r>
              <a:rPr lang="es-AR" sz="2800" baseline="-25000" dirty="0"/>
              <a:t>2</a:t>
            </a:r>
            <a:r>
              <a:rPr lang="es-AR" sz="2800" dirty="0"/>
              <a:t> se puede cumplir con las necesidades nutricionales con el costo mínimo de $67,5.</a:t>
            </a:r>
            <a:endParaRPr lang="es-ES" sz="2800" dirty="0"/>
          </a:p>
        </p:txBody>
      </p:sp>
      <p:pic>
        <p:nvPicPr>
          <p:cNvPr id="5122" name="Picture 2"/>
          <p:cNvPicPr>
            <a:picLocks noChangeAspect="1" noChangeArrowheads="1"/>
          </p:cNvPicPr>
          <p:nvPr/>
        </p:nvPicPr>
        <p:blipFill>
          <a:blip r:embed="rId2"/>
          <a:srcRect/>
          <a:stretch>
            <a:fillRect/>
          </a:stretch>
        </p:blipFill>
        <p:spPr bwMode="auto">
          <a:xfrm>
            <a:off x="3779912" y="1954916"/>
            <a:ext cx="4151954" cy="2529183"/>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a:bodyPr>
          <a:lstStyle/>
          <a:p>
            <a:r>
              <a:rPr lang="es-AR" dirty="0"/>
              <a:t>Alternativa del problema</a:t>
            </a:r>
            <a:endParaRPr lang="es-ES" dirty="0"/>
          </a:p>
        </p:txBody>
      </p:sp>
      <p:sp>
        <p:nvSpPr>
          <p:cNvPr id="3" name="2 Marcador de contenido"/>
          <p:cNvSpPr>
            <a:spLocks noGrp="1"/>
          </p:cNvSpPr>
          <p:nvPr>
            <p:ph idx="1"/>
          </p:nvPr>
        </p:nvSpPr>
        <p:spPr>
          <a:xfrm>
            <a:off x="467544" y="1196752"/>
            <a:ext cx="8229600" cy="4713387"/>
          </a:xfrm>
        </p:spPr>
        <p:txBody>
          <a:bodyPr>
            <a:normAutofit lnSpcReduction="10000"/>
          </a:bodyPr>
          <a:lstStyle/>
          <a:p>
            <a:pPr marL="0" indent="0">
              <a:buNone/>
            </a:pPr>
            <a:r>
              <a:rPr lang="es-AR" dirty="0"/>
              <a:t>¿Qué sucede si el costo del alimento X</a:t>
            </a:r>
            <a:r>
              <a:rPr lang="es-AR" baseline="-25000" dirty="0"/>
              <a:t>1 </a:t>
            </a:r>
            <a:r>
              <a:rPr lang="es-AR" dirty="0"/>
              <a:t>fuese de $30 por Kg?</a:t>
            </a:r>
          </a:p>
          <a:p>
            <a:pPr marL="0" indent="0">
              <a:buNone/>
            </a:pPr>
            <a:r>
              <a:rPr lang="es-AR" dirty="0"/>
              <a:t>La función objetivo pasaría a ser:</a:t>
            </a:r>
          </a:p>
          <a:p>
            <a:pPr marL="0" indent="0">
              <a:buNone/>
            </a:pPr>
            <a:r>
              <a:rPr lang="es-AR" dirty="0"/>
              <a:t>Minimizar Z = 30 X</a:t>
            </a:r>
            <a:r>
              <a:rPr lang="es-AR" baseline="-25000" dirty="0"/>
              <a:t>1</a:t>
            </a:r>
            <a:r>
              <a:rPr lang="es-AR" dirty="0"/>
              <a:t> + 10 X</a:t>
            </a:r>
            <a:r>
              <a:rPr lang="es-AR" baseline="-25000" dirty="0"/>
              <a:t>2</a:t>
            </a:r>
            <a:endParaRPr lang="es-AR" dirty="0"/>
          </a:p>
          <a:p>
            <a:pPr marL="0" indent="0">
              <a:buNone/>
            </a:pPr>
            <a:r>
              <a:rPr lang="es-AR" dirty="0"/>
              <a:t>¿Cuál es la solución óptima?</a:t>
            </a:r>
          </a:p>
          <a:p>
            <a:pPr marL="0" indent="0">
              <a:buNone/>
            </a:pPr>
            <a:r>
              <a:rPr lang="es-AR" dirty="0"/>
              <a:t>Si analizamos en los distintos vértices:</a:t>
            </a:r>
          </a:p>
          <a:p>
            <a:pPr marL="0" indent="0">
              <a:buNone/>
            </a:pPr>
            <a:r>
              <a:rPr lang="es-AR" dirty="0"/>
              <a:t>Z(0,9) = 270    </a:t>
            </a:r>
            <a:r>
              <a:rPr lang="es-AR" dirty="0">
                <a:solidFill>
                  <a:srgbClr val="C00000"/>
                </a:solidFill>
              </a:rPr>
              <a:t>Z(9/4,9/4) = 90    Z(9,0) = 90</a:t>
            </a:r>
          </a:p>
          <a:p>
            <a:pPr marL="0" indent="0">
              <a:buNone/>
            </a:pPr>
            <a:r>
              <a:rPr lang="es-AR" dirty="0"/>
              <a:t>Encontraremos que hay infinitas soluciones entre ambos puntos. </a:t>
            </a:r>
            <a:endParaRPr lang="es-E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Software</a:t>
            </a:r>
            <a:endParaRPr lang="es-ES" dirty="0"/>
          </a:p>
        </p:txBody>
      </p:sp>
      <p:sp>
        <p:nvSpPr>
          <p:cNvPr id="3" name="2 Marcador de contenido"/>
          <p:cNvSpPr>
            <a:spLocks noGrp="1"/>
          </p:cNvSpPr>
          <p:nvPr>
            <p:ph idx="1"/>
          </p:nvPr>
        </p:nvSpPr>
        <p:spPr>
          <a:xfrm>
            <a:off x="457200" y="1357298"/>
            <a:ext cx="8229600" cy="1571636"/>
          </a:xfrm>
        </p:spPr>
        <p:txBody>
          <a:bodyPr>
            <a:normAutofit fontScale="40000" lnSpcReduction="20000"/>
          </a:bodyPr>
          <a:lstStyle/>
          <a:p>
            <a:r>
              <a:rPr lang="es-AR" dirty="0" err="1"/>
              <a:t>Solver</a:t>
            </a:r>
            <a:endParaRPr lang="es-AR" dirty="0"/>
          </a:p>
          <a:p>
            <a:r>
              <a:rPr lang="es-AR" dirty="0"/>
              <a:t>VINO</a:t>
            </a:r>
          </a:p>
          <a:p>
            <a:r>
              <a:rPr lang="es-AR" dirty="0" err="1"/>
              <a:t>What’s</a:t>
            </a:r>
            <a:r>
              <a:rPr lang="es-AR" dirty="0"/>
              <a:t> </a:t>
            </a:r>
            <a:r>
              <a:rPr lang="es-AR" dirty="0" err="1"/>
              <a:t>best</a:t>
            </a:r>
            <a:endParaRPr lang="es-AR" dirty="0"/>
          </a:p>
          <a:p>
            <a:r>
              <a:rPr lang="es-AR" dirty="0"/>
              <a:t>XA</a:t>
            </a:r>
          </a:p>
          <a:p>
            <a:r>
              <a:rPr lang="es-AR" dirty="0"/>
              <a:t>GAMS/ MINOS (IBM)</a:t>
            </a:r>
          </a:p>
          <a:p>
            <a:r>
              <a:rPr lang="es-AR" dirty="0"/>
              <a:t>LINDO</a:t>
            </a:r>
          </a:p>
          <a:p>
            <a:r>
              <a:rPr lang="es-AR" dirty="0"/>
              <a:t>… </a:t>
            </a:r>
          </a:p>
          <a:p>
            <a:endParaRPr lang="es-ES" dirty="0"/>
          </a:p>
        </p:txBody>
      </p:sp>
      <p:pic>
        <p:nvPicPr>
          <p:cNvPr id="6148" name="Picture 4"/>
          <p:cNvPicPr>
            <a:picLocks noChangeAspect="1" noChangeArrowheads="1"/>
          </p:cNvPicPr>
          <p:nvPr/>
        </p:nvPicPr>
        <p:blipFill>
          <a:blip r:embed="rId2"/>
          <a:srcRect/>
          <a:stretch>
            <a:fillRect/>
          </a:stretch>
        </p:blipFill>
        <p:spPr bwMode="auto">
          <a:xfrm>
            <a:off x="414119" y="2859108"/>
            <a:ext cx="8301285" cy="3641726"/>
          </a:xfrm>
          <a:prstGeom prst="rect">
            <a:avLst/>
          </a:prstGeom>
          <a:noFill/>
          <a:ln w="9525">
            <a:noFill/>
            <a:miter lim="800000"/>
            <a:headEnd/>
            <a:tailEnd/>
          </a:ln>
          <a:effectLst/>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SanCor</a:t>
            </a:r>
            <a:r>
              <a:rPr lang="es-AR" dirty="0"/>
              <a:t> con LINDO</a:t>
            </a:r>
            <a:endParaRPr lang="es-ES" dirty="0"/>
          </a:p>
        </p:txBody>
      </p:sp>
      <p:pic>
        <p:nvPicPr>
          <p:cNvPr id="7170" name="Picture 2"/>
          <p:cNvPicPr>
            <a:picLocks noChangeAspect="1" noChangeArrowheads="1"/>
          </p:cNvPicPr>
          <p:nvPr/>
        </p:nvPicPr>
        <p:blipFill>
          <a:blip r:embed="rId2"/>
          <a:srcRect/>
          <a:stretch>
            <a:fillRect/>
          </a:stretch>
        </p:blipFill>
        <p:spPr bwMode="auto">
          <a:xfrm>
            <a:off x="500034" y="1857364"/>
            <a:ext cx="8071815" cy="424656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Ejemplos de aplicación</a:t>
            </a:r>
            <a:endParaRPr lang="es-ES" dirty="0"/>
          </a:p>
        </p:txBody>
      </p:sp>
      <p:sp>
        <p:nvSpPr>
          <p:cNvPr id="3" name="2 Marcador de contenido"/>
          <p:cNvSpPr>
            <a:spLocks noGrp="1"/>
          </p:cNvSpPr>
          <p:nvPr>
            <p:ph idx="1"/>
          </p:nvPr>
        </p:nvSpPr>
        <p:spPr>
          <a:xfrm>
            <a:off x="457200" y="1600200"/>
            <a:ext cx="8229600" cy="5043510"/>
          </a:xfrm>
        </p:spPr>
        <p:txBody>
          <a:bodyPr>
            <a:normAutofit fontScale="92500" lnSpcReduction="20000"/>
          </a:bodyPr>
          <a:lstStyle/>
          <a:p>
            <a:r>
              <a:rPr lang="es-AR" dirty="0"/>
              <a:t>A partir de recursos disponibles, determinar las unidades a producir de cada bien de forma que se maximice el beneficio de la empresa.</a:t>
            </a:r>
          </a:p>
          <a:p>
            <a:r>
              <a:rPr lang="es-AR" dirty="0"/>
              <a:t>Elegir materias primas en procesos de alimentación, para obtener mezclas con unas determinadas propiedades al mínimo costo.</a:t>
            </a:r>
          </a:p>
          <a:p>
            <a:r>
              <a:rPr lang="es-AR" dirty="0"/>
              <a:t>Determinar el sistema de logística que minimice el costo total del transporte desde fabrica a puntos de distribución.</a:t>
            </a:r>
          </a:p>
          <a:p>
            <a:r>
              <a:rPr lang="es-AR" dirty="0"/>
              <a:t>Desarrollar un plan de producción que, teniendo en cuenta la demanda, minimice costos de inventario y producción.</a:t>
            </a:r>
          </a:p>
          <a:p>
            <a:endParaRPr lang="es-E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err="1"/>
              <a:t>SanCor</a:t>
            </a:r>
            <a:r>
              <a:rPr lang="es-AR" dirty="0"/>
              <a:t> con LINDO</a:t>
            </a:r>
            <a:endParaRPr lang="es-ES" dirty="0"/>
          </a:p>
        </p:txBody>
      </p:sp>
      <p:pic>
        <p:nvPicPr>
          <p:cNvPr id="8194" name="Picture 2"/>
          <p:cNvPicPr>
            <a:picLocks noChangeAspect="1" noChangeArrowheads="1"/>
          </p:cNvPicPr>
          <p:nvPr/>
        </p:nvPicPr>
        <p:blipFill>
          <a:blip r:embed="rId2"/>
          <a:srcRect/>
          <a:stretch>
            <a:fillRect/>
          </a:stretch>
        </p:blipFill>
        <p:spPr bwMode="auto">
          <a:xfrm>
            <a:off x="1543050" y="1914539"/>
            <a:ext cx="6057900" cy="3514725"/>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57200" y="2357438"/>
            <a:ext cx="8229600" cy="1143000"/>
          </a:xfrm>
        </p:spPr>
        <p:txBody>
          <a:bodyPr/>
          <a:lstStyle/>
          <a:p>
            <a:r>
              <a:rPr lang="es-AR" dirty="0"/>
              <a:t>¿y cuando hay más dimensiones?</a:t>
            </a:r>
            <a:endParaRPr lang="es-E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Alternativas</a:t>
            </a:r>
            <a:endParaRPr lang="es-ES" dirty="0"/>
          </a:p>
        </p:txBody>
      </p:sp>
      <p:sp>
        <p:nvSpPr>
          <p:cNvPr id="3" name="2 Marcador de contenido"/>
          <p:cNvSpPr>
            <a:spLocks noGrp="1"/>
          </p:cNvSpPr>
          <p:nvPr>
            <p:ph idx="1"/>
          </p:nvPr>
        </p:nvSpPr>
        <p:spPr/>
        <p:txBody>
          <a:bodyPr>
            <a:normAutofit fontScale="92500" lnSpcReduction="20000"/>
          </a:bodyPr>
          <a:lstStyle/>
          <a:p>
            <a:r>
              <a:rPr lang="es-AR" dirty="0"/>
              <a:t>En 1984 AT&amp;T desarrolla </a:t>
            </a:r>
            <a:r>
              <a:rPr lang="es-AR" dirty="0" err="1"/>
              <a:t>Karmarkar</a:t>
            </a:r>
            <a:r>
              <a:rPr lang="es-AR" dirty="0"/>
              <a:t> con un costo estimado de $9.000.000 USD.</a:t>
            </a:r>
          </a:p>
          <a:p>
            <a:r>
              <a:rPr lang="es-AR" dirty="0"/>
              <a:t>Es una alternativa mucho menos intuitiva que PL pero tiene una complejidad computacional </a:t>
            </a:r>
            <a:r>
              <a:rPr lang="es-AR" dirty="0" err="1"/>
              <a:t>polinomial</a:t>
            </a:r>
            <a:r>
              <a:rPr lang="es-AR" dirty="0"/>
              <a:t> (vs exponencial).</a:t>
            </a:r>
          </a:p>
          <a:p>
            <a:r>
              <a:rPr lang="es-AR" dirty="0"/>
              <a:t>Para una cantidad de restricciones de miles puede llegar a funcionar muchísimo más rápido.</a:t>
            </a:r>
          </a:p>
          <a:p>
            <a:r>
              <a:rPr lang="es-AR" dirty="0"/>
              <a:t>Sin embargo el creciente poder computacional hasta el momento hizo que PL pueda seguir utilizándose aun con miles de restricciones en tiempos muy aceptables.</a:t>
            </a:r>
            <a:endParaRPr lang="es-E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Caso Práctico</a:t>
            </a:r>
            <a:endParaRPr lang="es-ES" dirty="0"/>
          </a:p>
        </p:txBody>
      </p:sp>
      <p:sp>
        <p:nvSpPr>
          <p:cNvPr id="3" name="2 Marcador de contenido"/>
          <p:cNvSpPr>
            <a:spLocks noGrp="1"/>
          </p:cNvSpPr>
          <p:nvPr>
            <p:ph idx="1"/>
          </p:nvPr>
        </p:nvSpPr>
        <p:spPr/>
        <p:txBody>
          <a:bodyPr>
            <a:normAutofit fontScale="85000" lnSpcReduction="20000"/>
          </a:bodyPr>
          <a:lstStyle/>
          <a:p>
            <a:r>
              <a:rPr lang="es-AR" dirty="0" err="1"/>
              <a:t>SanCor</a:t>
            </a:r>
            <a:r>
              <a:rPr lang="es-AR" dirty="0"/>
              <a:t> produce los quesos Q</a:t>
            </a:r>
            <a:r>
              <a:rPr lang="es-AR" baseline="-25000" dirty="0"/>
              <a:t>1</a:t>
            </a:r>
            <a:r>
              <a:rPr lang="es-AR" dirty="0"/>
              <a:t> y Q</a:t>
            </a:r>
            <a:r>
              <a:rPr lang="es-AR" baseline="-25000" dirty="0"/>
              <a:t>2</a:t>
            </a:r>
            <a:r>
              <a:rPr lang="es-AR" dirty="0"/>
              <a:t>. </a:t>
            </a:r>
          </a:p>
          <a:p>
            <a:r>
              <a:rPr lang="es-AR" dirty="0"/>
              <a:t>Un operario invierte 20 minutos para producir una unidad de Q</a:t>
            </a:r>
            <a:r>
              <a:rPr lang="es-AR" baseline="-25000" dirty="0"/>
              <a:t>1  </a:t>
            </a:r>
            <a:r>
              <a:rPr lang="es-AR" dirty="0"/>
              <a:t>y 30 minutos de una unidad de Q</a:t>
            </a:r>
            <a:r>
              <a:rPr lang="es-AR" baseline="-25000" dirty="0"/>
              <a:t>2 </a:t>
            </a:r>
            <a:r>
              <a:rPr lang="es-AR" dirty="0"/>
              <a:t>.</a:t>
            </a:r>
          </a:p>
          <a:p>
            <a:r>
              <a:rPr lang="es-AR" dirty="0"/>
              <a:t>La producción incluye prensado en una maquina: 20 minutos para cada unidad de Q</a:t>
            </a:r>
            <a:r>
              <a:rPr lang="es-AR" baseline="-25000" dirty="0"/>
              <a:t>1</a:t>
            </a:r>
            <a:r>
              <a:rPr lang="es-AR" dirty="0"/>
              <a:t> y 10 para Q</a:t>
            </a:r>
            <a:r>
              <a:rPr lang="es-AR" baseline="-25000" dirty="0"/>
              <a:t>2</a:t>
            </a:r>
            <a:r>
              <a:rPr lang="es-AR" dirty="0"/>
              <a:t>.</a:t>
            </a:r>
          </a:p>
          <a:p>
            <a:r>
              <a:rPr lang="es-AR" dirty="0"/>
              <a:t>En el área donde se producen Q</a:t>
            </a:r>
            <a:r>
              <a:rPr lang="es-AR" baseline="-25000" dirty="0"/>
              <a:t>1</a:t>
            </a:r>
            <a:r>
              <a:rPr lang="es-AR" dirty="0"/>
              <a:t> y Q</a:t>
            </a:r>
            <a:r>
              <a:rPr lang="es-AR" baseline="-25000" dirty="0"/>
              <a:t>2</a:t>
            </a:r>
            <a:r>
              <a:rPr lang="es-AR" dirty="0"/>
              <a:t> se cuenta con 100 hs. hombre y 80 hs. maquina al mes.</a:t>
            </a:r>
          </a:p>
          <a:p>
            <a:r>
              <a:rPr lang="es-AR" dirty="0"/>
              <a:t>Sabiendo que la ganancia obtenida por Q</a:t>
            </a:r>
            <a:r>
              <a:rPr lang="es-AR" baseline="-25000" dirty="0"/>
              <a:t>1</a:t>
            </a:r>
            <a:r>
              <a:rPr lang="es-AR" dirty="0"/>
              <a:t> es de $1.5 y Q</a:t>
            </a:r>
            <a:r>
              <a:rPr lang="es-AR" baseline="-25000" dirty="0"/>
              <a:t>2</a:t>
            </a:r>
            <a:r>
              <a:rPr lang="es-AR" dirty="0"/>
              <a:t> obtiene $1 </a:t>
            </a:r>
          </a:p>
          <a:p>
            <a:r>
              <a:rPr lang="es-AR" b="1" dirty="0">
                <a:solidFill>
                  <a:srgbClr val="C00000"/>
                </a:solidFill>
              </a:rPr>
              <a:t>¿Cómo planificar la producción para maximizar la ganancia? </a:t>
            </a:r>
          </a:p>
          <a:p>
            <a:endParaRPr lang="es-E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Formalizando</a:t>
            </a:r>
            <a:endParaRPr lang="es-ES" dirty="0"/>
          </a:p>
        </p:txBody>
      </p:sp>
      <p:sp>
        <p:nvSpPr>
          <p:cNvPr id="3" name="2 Marcador de contenido"/>
          <p:cNvSpPr>
            <a:spLocks noGrp="1"/>
          </p:cNvSpPr>
          <p:nvPr>
            <p:ph idx="1"/>
          </p:nvPr>
        </p:nvSpPr>
        <p:spPr>
          <a:xfrm>
            <a:off x="467544" y="1412776"/>
            <a:ext cx="8229600" cy="4525963"/>
          </a:xfrm>
        </p:spPr>
        <p:txBody>
          <a:bodyPr>
            <a:normAutofit fontScale="77500" lnSpcReduction="20000"/>
          </a:bodyPr>
          <a:lstStyle/>
          <a:p>
            <a:r>
              <a:rPr lang="es-AR" dirty="0"/>
              <a:t>Definimos nuestras </a:t>
            </a:r>
            <a:r>
              <a:rPr lang="es-AR" b="1" dirty="0"/>
              <a:t>variables de decisión</a:t>
            </a:r>
            <a:endParaRPr lang="es-AR" dirty="0"/>
          </a:p>
          <a:p>
            <a:pPr marL="1081088" indent="0">
              <a:buNone/>
            </a:pPr>
            <a:r>
              <a:rPr lang="es-AR" dirty="0"/>
              <a:t>X</a:t>
            </a:r>
            <a:r>
              <a:rPr lang="es-AR" baseline="-25000" dirty="0"/>
              <a:t>1</a:t>
            </a:r>
            <a:r>
              <a:rPr lang="es-AR" dirty="0"/>
              <a:t> = unidades producidas al mes de Q</a:t>
            </a:r>
            <a:r>
              <a:rPr lang="es-AR" baseline="-25000" dirty="0"/>
              <a:t>1</a:t>
            </a:r>
            <a:endParaRPr lang="es-AR" dirty="0"/>
          </a:p>
          <a:p>
            <a:pPr marL="1081088" indent="0">
              <a:buNone/>
            </a:pPr>
            <a:r>
              <a:rPr lang="es-AR" dirty="0"/>
              <a:t>X</a:t>
            </a:r>
            <a:r>
              <a:rPr lang="es-AR" baseline="-25000" dirty="0"/>
              <a:t>2</a:t>
            </a:r>
            <a:r>
              <a:rPr lang="es-AR" dirty="0"/>
              <a:t> = unidades producidas al mes de Q</a:t>
            </a:r>
            <a:r>
              <a:rPr lang="es-AR" baseline="-25000" dirty="0"/>
              <a:t>2</a:t>
            </a:r>
            <a:r>
              <a:rPr lang="es-AR" dirty="0"/>
              <a:t> </a:t>
            </a:r>
          </a:p>
          <a:p>
            <a:r>
              <a:rPr lang="es-AR" dirty="0"/>
              <a:t>Definimos nuestra </a:t>
            </a:r>
            <a:r>
              <a:rPr lang="es-AR" b="1" dirty="0"/>
              <a:t>función objetivo</a:t>
            </a:r>
          </a:p>
          <a:p>
            <a:pPr marL="1081088" indent="0">
              <a:buNone/>
            </a:pPr>
            <a:r>
              <a:rPr lang="es-AR" dirty="0"/>
              <a:t> Max      Z = 1.5 X</a:t>
            </a:r>
            <a:r>
              <a:rPr lang="es-AR" baseline="-25000" dirty="0"/>
              <a:t>1</a:t>
            </a:r>
            <a:r>
              <a:rPr lang="es-AR" dirty="0"/>
              <a:t> + X</a:t>
            </a:r>
            <a:r>
              <a:rPr lang="es-AR" baseline="-25000" dirty="0"/>
              <a:t>2</a:t>
            </a:r>
            <a:r>
              <a:rPr lang="es-AR" dirty="0"/>
              <a:t> </a:t>
            </a:r>
          </a:p>
          <a:p>
            <a:pPr marL="803275" indent="0">
              <a:buNone/>
            </a:pPr>
            <a:r>
              <a:rPr lang="es-AR" dirty="0"/>
              <a:t>Z es la ganancia mensual total generada por X</a:t>
            </a:r>
            <a:r>
              <a:rPr lang="es-AR" baseline="-25000" dirty="0"/>
              <a:t>1</a:t>
            </a:r>
            <a:r>
              <a:rPr lang="es-AR" dirty="0"/>
              <a:t> y X</a:t>
            </a:r>
            <a:r>
              <a:rPr lang="es-AR" baseline="-25000" dirty="0"/>
              <a:t>2</a:t>
            </a:r>
            <a:endParaRPr lang="es-AR" dirty="0"/>
          </a:p>
          <a:p>
            <a:r>
              <a:rPr lang="es-AR" dirty="0"/>
              <a:t>Las variables de decisión están sujetas a las siguientes </a:t>
            </a:r>
            <a:r>
              <a:rPr lang="es-AR" b="1" dirty="0"/>
              <a:t>restricciones</a:t>
            </a:r>
            <a:r>
              <a:rPr lang="es-AR" dirty="0"/>
              <a:t>:</a:t>
            </a:r>
          </a:p>
          <a:p>
            <a:pPr marL="1077913" lvl="1" indent="3175">
              <a:buNone/>
            </a:pPr>
            <a:r>
              <a:rPr lang="es-AR" dirty="0"/>
              <a:t>20 X</a:t>
            </a:r>
            <a:r>
              <a:rPr lang="es-AR" baseline="-25000" dirty="0"/>
              <a:t>1</a:t>
            </a:r>
            <a:r>
              <a:rPr lang="es-AR" dirty="0"/>
              <a:t> + 30 X</a:t>
            </a:r>
            <a:r>
              <a:rPr lang="es-AR" baseline="-25000" dirty="0"/>
              <a:t>2</a:t>
            </a:r>
            <a:r>
              <a:rPr lang="es-AR" dirty="0"/>
              <a:t> &lt;=  100*60</a:t>
            </a:r>
          </a:p>
          <a:p>
            <a:pPr marL="1077913" lvl="1" indent="3175">
              <a:buNone/>
            </a:pPr>
            <a:r>
              <a:rPr lang="es-AR" dirty="0"/>
              <a:t>20 X</a:t>
            </a:r>
            <a:r>
              <a:rPr lang="es-AR" baseline="-25000" dirty="0"/>
              <a:t>1</a:t>
            </a:r>
            <a:r>
              <a:rPr lang="es-AR" dirty="0"/>
              <a:t> + 10 X</a:t>
            </a:r>
            <a:r>
              <a:rPr lang="es-AR" baseline="-25000" dirty="0"/>
              <a:t>2</a:t>
            </a:r>
            <a:r>
              <a:rPr lang="es-AR" dirty="0"/>
              <a:t> &lt;=  80*60</a:t>
            </a:r>
          </a:p>
          <a:p>
            <a:pPr marL="1077913" lvl="1" indent="3175">
              <a:buNone/>
            </a:pPr>
            <a:endParaRPr lang="es-AR" dirty="0"/>
          </a:p>
          <a:p>
            <a:pPr marL="1077913" lvl="1" indent="3175">
              <a:buNone/>
            </a:pPr>
            <a:r>
              <a:rPr lang="es-AR" dirty="0"/>
              <a:t>X</a:t>
            </a:r>
            <a:r>
              <a:rPr lang="es-AR" baseline="-25000" dirty="0"/>
              <a:t>1</a:t>
            </a:r>
            <a:r>
              <a:rPr lang="es-AR" dirty="0"/>
              <a:t> &gt;= 0, X</a:t>
            </a:r>
            <a:r>
              <a:rPr lang="es-AR" baseline="-25000" dirty="0"/>
              <a:t>2</a:t>
            </a:r>
            <a:r>
              <a:rPr lang="es-AR" dirty="0"/>
              <a:t> &gt;= 0</a:t>
            </a:r>
            <a:endParaRPr lang="es-ES" dirty="0"/>
          </a:p>
        </p:txBody>
      </p:sp>
      <p:sp>
        <p:nvSpPr>
          <p:cNvPr id="10" name="9 Cerrar llave"/>
          <p:cNvSpPr/>
          <p:nvPr/>
        </p:nvSpPr>
        <p:spPr>
          <a:xfrm>
            <a:off x="5220072" y="4293096"/>
            <a:ext cx="250374" cy="792088"/>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1" name="10 CuadroTexto"/>
          <p:cNvSpPr txBox="1"/>
          <p:nvPr/>
        </p:nvSpPr>
        <p:spPr>
          <a:xfrm>
            <a:off x="5652120" y="4379881"/>
            <a:ext cx="1420340" cy="646331"/>
          </a:xfrm>
          <a:prstGeom prst="rect">
            <a:avLst/>
          </a:prstGeom>
          <a:noFill/>
        </p:spPr>
        <p:txBody>
          <a:bodyPr wrap="square" rtlCol="0">
            <a:spAutoFit/>
          </a:bodyPr>
          <a:lstStyle/>
          <a:p>
            <a:r>
              <a:rPr lang="es-AR" dirty="0">
                <a:solidFill>
                  <a:srgbClr val="C00000"/>
                </a:solidFill>
              </a:rPr>
              <a:t>Restricciones Funcionales</a:t>
            </a:r>
          </a:p>
        </p:txBody>
      </p:sp>
      <p:sp>
        <p:nvSpPr>
          <p:cNvPr id="13" name="12 Cerrar llave"/>
          <p:cNvSpPr/>
          <p:nvPr/>
        </p:nvSpPr>
        <p:spPr>
          <a:xfrm>
            <a:off x="3995936" y="5301208"/>
            <a:ext cx="250374" cy="396044"/>
          </a:xfrm>
          <a:prstGeom prst="rightBrace">
            <a:avLst/>
          </a:prstGeom>
          <a:ln w="2540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s-AR"/>
          </a:p>
        </p:txBody>
      </p:sp>
      <p:sp>
        <p:nvSpPr>
          <p:cNvPr id="15" name="14 CuadroTexto"/>
          <p:cNvSpPr txBox="1"/>
          <p:nvPr/>
        </p:nvSpPr>
        <p:spPr>
          <a:xfrm>
            <a:off x="4393328" y="5335380"/>
            <a:ext cx="3203008" cy="369332"/>
          </a:xfrm>
          <a:prstGeom prst="rect">
            <a:avLst/>
          </a:prstGeom>
          <a:noFill/>
        </p:spPr>
        <p:txBody>
          <a:bodyPr wrap="square" rtlCol="0">
            <a:spAutoFit/>
          </a:bodyPr>
          <a:lstStyle/>
          <a:p>
            <a:r>
              <a:rPr lang="es-AR" dirty="0">
                <a:solidFill>
                  <a:srgbClr val="C00000"/>
                </a:solidFill>
              </a:rPr>
              <a:t>Restricciones de NO Negatividad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Representación Tabular</a:t>
            </a:r>
          </a:p>
        </p:txBody>
      </p:sp>
      <p:graphicFrame>
        <p:nvGraphicFramePr>
          <p:cNvPr id="4" name="3 Marcador de contenido"/>
          <p:cNvGraphicFramePr>
            <a:graphicFrameLocks noGrp="1"/>
          </p:cNvGraphicFramePr>
          <p:nvPr>
            <p:ph idx="1"/>
            <p:extLst>
              <p:ext uri="{D42A27DB-BD31-4B8C-83A1-F6EECF244321}">
                <p14:modId xmlns:p14="http://schemas.microsoft.com/office/powerpoint/2010/main" val="2291157479"/>
              </p:ext>
            </p:extLst>
          </p:nvPr>
        </p:nvGraphicFramePr>
        <p:xfrm>
          <a:off x="791580" y="2492896"/>
          <a:ext cx="7344816" cy="2392680"/>
        </p:xfrm>
        <a:graphic>
          <a:graphicData uri="http://schemas.openxmlformats.org/drawingml/2006/table">
            <a:tbl>
              <a:tblPr>
                <a:tableStyleId>{073A0DAA-6AF3-43AB-8588-CEC1D06C72B9}</a:tableStyleId>
              </a:tblPr>
              <a:tblGrid>
                <a:gridCol w="2088232">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gridCol w="1440160">
                  <a:extLst>
                    <a:ext uri="{9D8B030D-6E8A-4147-A177-3AD203B41FA5}">
                      <a16:colId xmlns:a16="http://schemas.microsoft.com/office/drawing/2014/main" val="20002"/>
                    </a:ext>
                  </a:extLst>
                </a:gridCol>
                <a:gridCol w="2304256">
                  <a:extLst>
                    <a:ext uri="{9D8B030D-6E8A-4147-A177-3AD203B41FA5}">
                      <a16:colId xmlns:a16="http://schemas.microsoft.com/office/drawing/2014/main" val="20003"/>
                    </a:ext>
                  </a:extLst>
                </a:gridCol>
              </a:tblGrid>
              <a:tr h="370840">
                <a:tc>
                  <a:txBody>
                    <a:bodyPr/>
                    <a:lstStyle/>
                    <a:p>
                      <a:endParaRPr lang="es-AR" dirty="0">
                        <a:ln>
                          <a:solidFill>
                            <a:sysClr val="windowText" lastClr="000000"/>
                          </a:solidFill>
                        </a:ln>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lang="es-AR" dirty="0">
                          <a:ln>
                            <a:solidFill>
                              <a:sysClr val="windowText" lastClr="000000"/>
                            </a:solidFill>
                          </a:ln>
                        </a:rPr>
                        <a:t>Tiempo de producción por unidad en Minutos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s-AR" dirty="0"/>
                    </a:p>
                  </a:txBody>
                  <a:tcPr/>
                </a:tc>
                <a:tc rowSpan="2">
                  <a:txBody>
                    <a:bodyPr/>
                    <a:lstStyle/>
                    <a:p>
                      <a:pPr algn="ctr"/>
                      <a:r>
                        <a:rPr lang="es-AR" dirty="0">
                          <a:ln>
                            <a:solidFill>
                              <a:sysClr val="windowText" lastClr="000000"/>
                            </a:solidFill>
                          </a:ln>
                        </a:rPr>
                        <a:t>Tiempo de producción disponible</a:t>
                      </a:r>
                      <a:r>
                        <a:rPr lang="es-AR" baseline="0" dirty="0">
                          <a:ln>
                            <a:solidFill>
                              <a:sysClr val="windowText" lastClr="000000"/>
                            </a:solidFill>
                          </a:ln>
                        </a:rPr>
                        <a:t> al mes</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70840">
                <a:tc>
                  <a:txBody>
                    <a:bodyPr/>
                    <a:lstStyle/>
                    <a:p>
                      <a:pPr algn="ctr"/>
                      <a:r>
                        <a:rPr lang="es-AR" dirty="0">
                          <a:ln>
                            <a:solidFill>
                              <a:sysClr val="windowText" lastClr="000000"/>
                            </a:solidFill>
                          </a:ln>
                        </a:rPr>
                        <a:t>Recurso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Queso</a:t>
                      </a:r>
                      <a:r>
                        <a:rPr lang="es-AR" baseline="0" dirty="0">
                          <a:ln>
                            <a:solidFill>
                              <a:sysClr val="windowText" lastClr="000000"/>
                            </a:solidFill>
                          </a:ln>
                        </a:rPr>
                        <a:t> 1</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Queso</a:t>
                      </a:r>
                      <a:r>
                        <a:rPr lang="es-AR" baseline="0" dirty="0">
                          <a:ln>
                            <a:solidFill>
                              <a:sysClr val="windowText" lastClr="000000"/>
                            </a:solidFill>
                          </a:ln>
                        </a:rPr>
                        <a:t> 2</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vMerge="1">
                  <a:txBody>
                    <a:bodyPr/>
                    <a:lstStyle/>
                    <a:p>
                      <a:endParaRPr lang="es-AR" dirty="0"/>
                    </a:p>
                  </a:txBody>
                  <a:tcPr/>
                </a:tc>
                <a:extLst>
                  <a:ext uri="{0D108BD9-81ED-4DB2-BD59-A6C34878D82A}">
                    <a16:rowId xmlns:a16="http://schemas.microsoft.com/office/drawing/2014/main" val="10001"/>
                  </a:ext>
                </a:extLst>
              </a:tr>
              <a:tr h="370840">
                <a:tc>
                  <a:txBody>
                    <a:bodyPr/>
                    <a:lstStyle/>
                    <a:p>
                      <a:r>
                        <a:rPr lang="es-AR" dirty="0">
                          <a:ln>
                            <a:solidFill>
                              <a:sysClr val="windowText" lastClr="000000"/>
                            </a:solidFill>
                          </a:ln>
                        </a:rPr>
                        <a:t>Operario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100</a:t>
                      </a:r>
                      <a:r>
                        <a:rPr lang="es-AR" baseline="0" dirty="0">
                          <a:ln>
                            <a:solidFill>
                              <a:sysClr val="windowText" lastClr="000000"/>
                            </a:solidFill>
                          </a:ln>
                        </a:rPr>
                        <a:t> x 60</a:t>
                      </a: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70840">
                <a:tc>
                  <a:txBody>
                    <a:bodyPr/>
                    <a:lstStyle/>
                    <a:p>
                      <a:r>
                        <a:rPr lang="es-AR" dirty="0">
                          <a:ln>
                            <a:solidFill>
                              <a:sysClr val="windowText" lastClr="000000"/>
                            </a:solidFill>
                          </a:ln>
                        </a:rPr>
                        <a:t>Máquina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80 x 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70840">
                <a:tc>
                  <a:txBody>
                    <a:bodyPr/>
                    <a:lstStyle/>
                    <a:p>
                      <a:r>
                        <a:rPr lang="es-AR" dirty="0">
                          <a:ln>
                            <a:solidFill>
                              <a:sysClr val="windowText" lastClr="000000"/>
                            </a:solidFill>
                          </a:ln>
                        </a:rPr>
                        <a:t>Ganancia por unidad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s-AR" dirty="0">
                          <a:ln>
                            <a:solidFill>
                              <a:sysClr val="windowText" lastClr="000000"/>
                            </a:solidFill>
                          </a:ln>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s-AR" dirty="0">
                        <a:ln>
                          <a:solidFill>
                            <a:sysClr val="windowText" lastClr="000000"/>
                          </a:solid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
        <p:nvSpPr>
          <p:cNvPr id="6" name="5 CuadroTexto"/>
          <p:cNvSpPr txBox="1"/>
          <p:nvPr/>
        </p:nvSpPr>
        <p:spPr>
          <a:xfrm>
            <a:off x="755576" y="1412776"/>
            <a:ext cx="7416824" cy="954107"/>
          </a:xfrm>
          <a:prstGeom prst="rect">
            <a:avLst/>
          </a:prstGeom>
          <a:noFill/>
        </p:spPr>
        <p:txBody>
          <a:bodyPr wrap="square" rtlCol="0">
            <a:spAutoFit/>
          </a:bodyPr>
          <a:lstStyle/>
          <a:p>
            <a:r>
              <a:rPr lang="es-AR" sz="2800" dirty="0"/>
              <a:t>El modelo antes planteado se puede representar de manera mas intuitiva en la siguiente tabla:</a:t>
            </a:r>
          </a:p>
        </p:txBody>
      </p:sp>
    </p:spTree>
    <p:extLst>
      <p:ext uri="{BB962C8B-B14F-4D97-AF65-F5344CB8AC3E}">
        <p14:creationId xmlns:p14="http://schemas.microsoft.com/office/powerpoint/2010/main" val="31350952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Resolución Gráfica</a:t>
            </a:r>
          </a:p>
        </p:txBody>
      </p:sp>
      <p:sp>
        <p:nvSpPr>
          <p:cNvPr id="3" name="2 Marcador de contenido"/>
          <p:cNvSpPr>
            <a:spLocks noGrp="1"/>
          </p:cNvSpPr>
          <p:nvPr>
            <p:ph idx="1"/>
          </p:nvPr>
        </p:nvSpPr>
        <p:spPr>
          <a:xfrm>
            <a:off x="457200" y="1412776"/>
            <a:ext cx="8229600" cy="4713387"/>
          </a:xfrm>
        </p:spPr>
        <p:txBody>
          <a:bodyPr>
            <a:normAutofit fontScale="92500"/>
          </a:bodyPr>
          <a:lstStyle/>
          <a:p>
            <a:r>
              <a:rPr lang="es-AR" dirty="0"/>
              <a:t>Paso 1, definir los ejes:</a:t>
            </a:r>
          </a:p>
          <a:p>
            <a:pPr marL="400050" lvl="1" indent="0">
              <a:buNone/>
            </a:pPr>
            <a:r>
              <a:rPr lang="es-AR" dirty="0"/>
              <a:t>Las variables de decisión (en nuestro ejemplo los productos) representan las dimensiones del gráfico, por lo tanto X</a:t>
            </a:r>
            <a:r>
              <a:rPr lang="es-AR" baseline="-25000" dirty="0"/>
              <a:t>1</a:t>
            </a:r>
            <a:r>
              <a:rPr lang="es-AR" dirty="0"/>
              <a:t> y X</a:t>
            </a:r>
            <a:r>
              <a:rPr lang="es-AR" baseline="-25000" dirty="0"/>
              <a:t>2</a:t>
            </a:r>
            <a:r>
              <a:rPr lang="es-AR" dirty="0"/>
              <a:t> representarán los ejes del gráfico.</a:t>
            </a:r>
          </a:p>
          <a:p>
            <a:pPr marL="400050" lvl="1" indent="0">
              <a:buNone/>
            </a:pPr>
            <a:r>
              <a:rPr lang="es-AR" dirty="0"/>
              <a:t>Nota, de haber 3 variables de decisión el grafico sería tridimensional y muy difícil de manejar, con 4 imposible.</a:t>
            </a:r>
          </a:p>
          <a:p>
            <a:pPr marL="342900" lvl="1" indent="-342900">
              <a:buFont typeface="Arial" pitchFamily="34" charset="0"/>
              <a:buChar char="•"/>
            </a:pPr>
            <a:r>
              <a:rPr lang="es-AR" sz="3200" dirty="0"/>
              <a:t>Paso 2, identificar los valores de X</a:t>
            </a:r>
            <a:r>
              <a:rPr lang="es-AR" sz="3200" baseline="-25000" dirty="0"/>
              <a:t>1</a:t>
            </a:r>
            <a:r>
              <a:rPr lang="es-AR" sz="3200" dirty="0"/>
              <a:t> y X</a:t>
            </a:r>
            <a:r>
              <a:rPr lang="es-AR" sz="3200" baseline="-25000" dirty="0"/>
              <a:t>2</a:t>
            </a:r>
            <a:r>
              <a:rPr lang="es-AR" sz="3200" dirty="0"/>
              <a:t> permitidos.</a:t>
            </a:r>
          </a:p>
          <a:p>
            <a:pPr marL="400050" lvl="1" indent="0">
              <a:buNone/>
            </a:pPr>
            <a:r>
              <a:rPr lang="es-AR" dirty="0"/>
              <a:t>Se deben dibujar cada una de las rectas definidas en las restricciones que limitan los valores permitidos.</a:t>
            </a:r>
          </a:p>
          <a:p>
            <a:endParaRPr lang="es-AR" dirty="0"/>
          </a:p>
        </p:txBody>
      </p:sp>
    </p:spTree>
    <p:extLst>
      <p:ext uri="{BB962C8B-B14F-4D97-AF65-F5344CB8AC3E}">
        <p14:creationId xmlns:p14="http://schemas.microsoft.com/office/powerpoint/2010/main" val="1854726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AR" dirty="0"/>
              <a:t>Resolución Gráfica</a:t>
            </a:r>
          </a:p>
        </p:txBody>
      </p:sp>
      <p:sp>
        <p:nvSpPr>
          <p:cNvPr id="6" name="5 Marcador de contenido"/>
          <p:cNvSpPr>
            <a:spLocks noGrp="1"/>
          </p:cNvSpPr>
          <p:nvPr>
            <p:ph idx="1"/>
          </p:nvPr>
        </p:nvSpPr>
        <p:spPr>
          <a:xfrm>
            <a:off x="323528" y="1196752"/>
            <a:ext cx="8229600" cy="1872208"/>
          </a:xfrm>
        </p:spPr>
        <p:txBody>
          <a:bodyPr>
            <a:noAutofit/>
          </a:bodyPr>
          <a:lstStyle/>
          <a:p>
            <a:r>
              <a:rPr lang="es-AR" sz="3000" dirty="0"/>
              <a:t>Paso 3, definir la región factible</a:t>
            </a:r>
          </a:p>
          <a:p>
            <a:pPr marL="400050" lvl="1" indent="0">
              <a:buNone/>
            </a:pPr>
            <a:r>
              <a:rPr lang="es-AR" sz="2600" dirty="0"/>
              <a:t>Una vez determinadas las restricciones en forma grafica, tendremos la región de valores permitidos  (en verde claro) llamada región factible: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3068960"/>
            <a:ext cx="5390886" cy="32297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1001454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3339</TotalTime>
  <Words>2726</Words>
  <Application>Microsoft Office PowerPoint</Application>
  <PresentationFormat>Presentación en pantalla (4:3)</PresentationFormat>
  <Paragraphs>372</Paragraphs>
  <Slides>42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42</vt:i4>
      </vt:variant>
    </vt:vector>
  </HeadingPairs>
  <TitlesOfParts>
    <vt:vector size="46" baseType="lpstr">
      <vt:lpstr>Arial</vt:lpstr>
      <vt:lpstr>Calibri</vt:lpstr>
      <vt:lpstr>Wingdings</vt:lpstr>
      <vt:lpstr>Tema de Office</vt:lpstr>
      <vt:lpstr>Presentación de PowerPoint</vt:lpstr>
      <vt:lpstr>Definición</vt:lpstr>
      <vt:lpstr>Propiedades</vt:lpstr>
      <vt:lpstr>Ejemplos de aplicación</vt:lpstr>
      <vt:lpstr>Caso Práctico</vt:lpstr>
      <vt:lpstr>Formalizando</vt:lpstr>
      <vt:lpstr>Representación Tabular</vt:lpstr>
      <vt:lpstr>Resolución Gráfica</vt:lpstr>
      <vt:lpstr>Resolución Gráfica</vt:lpstr>
      <vt:lpstr>Resolución Gráfica</vt:lpstr>
      <vt:lpstr>Resolución Gráfica</vt:lpstr>
      <vt:lpstr>Resolución Gráfica</vt:lpstr>
      <vt:lpstr>Resolución gráfica</vt:lpstr>
      <vt:lpstr>Modelo de Programación Lineal</vt:lpstr>
      <vt:lpstr>Aclarando el problema general</vt:lpstr>
      <vt:lpstr>Símbolos utilizados</vt:lpstr>
      <vt:lpstr>Deducción derivada de la tabla</vt:lpstr>
      <vt:lpstr>Forma estándar del modelo</vt:lpstr>
      <vt:lpstr>Representación mediante una tabla</vt:lpstr>
      <vt:lpstr>Otras formas legitimas</vt:lpstr>
      <vt:lpstr>Posibles soluciones del modelo</vt:lpstr>
      <vt:lpstr>Casos especiales</vt:lpstr>
      <vt:lpstr>Casos especiales</vt:lpstr>
      <vt:lpstr>Casos especiales</vt:lpstr>
      <vt:lpstr>Supuestos</vt:lpstr>
      <vt:lpstr>Supuesto de Proporcionalidad</vt:lpstr>
      <vt:lpstr>Supuesto de Proporcionalidad</vt:lpstr>
      <vt:lpstr>Supuesto de Proporcionalidad</vt:lpstr>
      <vt:lpstr>Supuesto de Proporcionalidad</vt:lpstr>
      <vt:lpstr>Supuesto de Aditividad</vt:lpstr>
      <vt:lpstr>Supuesto de divisibilidad</vt:lpstr>
      <vt:lpstr>Supuesto de certidumbre</vt:lpstr>
      <vt:lpstr>Otro problema ejemplo</vt:lpstr>
      <vt:lpstr>Solución</vt:lpstr>
      <vt:lpstr>Solución</vt:lpstr>
      <vt:lpstr>Solución grafica</vt:lpstr>
      <vt:lpstr>Alternativa del problema</vt:lpstr>
      <vt:lpstr>Software</vt:lpstr>
      <vt:lpstr>SanCor con LINDO</vt:lpstr>
      <vt:lpstr>SanCor con LINDO</vt:lpstr>
      <vt:lpstr>¿y cuando hay más dimensiones?</vt:lpstr>
      <vt:lpstr>Alternativas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Lineal</dc:title>
  <dc:creator>mariel</dc:creator>
  <cp:lastModifiedBy>Jose Eduardo Leta</cp:lastModifiedBy>
  <cp:revision>137</cp:revision>
  <dcterms:created xsi:type="dcterms:W3CDTF">2017-03-24T20:35:34Z</dcterms:created>
  <dcterms:modified xsi:type="dcterms:W3CDTF">2020-04-23T05:44:01Z</dcterms:modified>
</cp:coreProperties>
</file>