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55"/>
  </p:notesMasterIdLst>
  <p:sldIdLst>
    <p:sldId id="256" r:id="rId2"/>
    <p:sldId id="259" r:id="rId3"/>
    <p:sldId id="276" r:id="rId4"/>
    <p:sldId id="258" r:id="rId5"/>
    <p:sldId id="296" r:id="rId6"/>
    <p:sldId id="284" r:id="rId7"/>
    <p:sldId id="286" r:id="rId8"/>
    <p:sldId id="287" r:id="rId9"/>
    <p:sldId id="293" r:id="rId10"/>
    <p:sldId id="297" r:id="rId11"/>
    <p:sldId id="294" r:id="rId12"/>
    <p:sldId id="299" r:id="rId13"/>
    <p:sldId id="301" r:id="rId14"/>
    <p:sldId id="300" r:id="rId15"/>
    <p:sldId id="298" r:id="rId16"/>
    <p:sldId id="302" r:id="rId17"/>
    <p:sldId id="303" r:id="rId18"/>
    <p:sldId id="304" r:id="rId19"/>
    <p:sldId id="305" r:id="rId20"/>
    <p:sldId id="306" r:id="rId21"/>
    <p:sldId id="275" r:id="rId22"/>
    <p:sldId id="307" r:id="rId23"/>
    <p:sldId id="309" r:id="rId24"/>
    <p:sldId id="310" r:id="rId25"/>
    <p:sldId id="308" r:id="rId26"/>
    <p:sldId id="312" r:id="rId27"/>
    <p:sldId id="311" r:id="rId28"/>
    <p:sldId id="319" r:id="rId29"/>
    <p:sldId id="313" r:id="rId30"/>
    <p:sldId id="314" r:id="rId31"/>
    <p:sldId id="315" r:id="rId32"/>
    <p:sldId id="317" r:id="rId33"/>
    <p:sldId id="318" r:id="rId34"/>
    <p:sldId id="316" r:id="rId35"/>
    <p:sldId id="320" r:id="rId36"/>
    <p:sldId id="321" r:id="rId37"/>
    <p:sldId id="323" r:id="rId38"/>
    <p:sldId id="322" r:id="rId39"/>
    <p:sldId id="325" r:id="rId40"/>
    <p:sldId id="324" r:id="rId41"/>
    <p:sldId id="326" r:id="rId42"/>
    <p:sldId id="327" r:id="rId43"/>
    <p:sldId id="328" r:id="rId44"/>
    <p:sldId id="329" r:id="rId45"/>
    <p:sldId id="330" r:id="rId46"/>
    <p:sldId id="331" r:id="rId47"/>
    <p:sldId id="332" r:id="rId48"/>
    <p:sldId id="333" r:id="rId49"/>
    <p:sldId id="334" r:id="rId50"/>
    <p:sldId id="335" r:id="rId51"/>
    <p:sldId id="336" r:id="rId52"/>
    <p:sldId id="337" r:id="rId53"/>
    <p:sldId id="338" r:id="rId54"/>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306D432-0459-4EC9-A105-AD064CD18C32}">
  <a:tblStyle styleId="{2306D432-0459-4EC9-A105-AD064CD18C3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8ECF4"/>
          </a:solidFill>
        </a:fill>
      </a:tcStyle>
    </a:wholeTbl>
    <a:band1H>
      <a:tcStyle>
        <a:tcBdr/>
        <a:fill>
          <a:solidFill>
            <a:srgbClr val="CFD7E7"/>
          </a:solidFill>
        </a:fill>
      </a:tcStyle>
    </a:band1H>
    <a:band1V>
      <a:tcStyle>
        <a:tcBdr/>
        <a:fill>
          <a:solidFill>
            <a:srgbClr val="CFD7E7"/>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37" autoAdjust="0"/>
    <p:restoredTop sz="94660"/>
  </p:normalViewPr>
  <p:slideViewPr>
    <p:cSldViewPr>
      <p:cViewPr varScale="1">
        <p:scale>
          <a:sx n="100" d="100"/>
          <a:sy n="100" d="100"/>
        </p:scale>
        <p:origin x="129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100" b="0" i="0" u="none" strike="noStrike" cap="none">
                <a:solidFill>
                  <a:schemeClr val="dk1"/>
                </a:solidFill>
                <a:latin typeface="Arial"/>
                <a:ea typeface="Arial"/>
                <a:cs typeface="Arial"/>
                <a:sym typeface="Arial"/>
              </a:defRPr>
            </a:lvl2pPr>
            <a:lvl3pPr marL="914400" marR="0" lvl="2" indent="0" algn="l" rtl="0">
              <a:spcBef>
                <a:spcPts val="0"/>
              </a:spcBef>
              <a:buNone/>
              <a:defRPr sz="1100" b="0" i="0" u="none" strike="noStrike" cap="none">
                <a:solidFill>
                  <a:schemeClr val="dk1"/>
                </a:solidFill>
                <a:latin typeface="Arial"/>
                <a:ea typeface="Arial"/>
                <a:cs typeface="Arial"/>
                <a:sym typeface="Arial"/>
              </a:defRPr>
            </a:lvl3pPr>
            <a:lvl4pPr marL="1371600" marR="0" lvl="3" indent="0" algn="l" rtl="0">
              <a:spcBef>
                <a:spcPts val="0"/>
              </a:spcBef>
              <a:buNone/>
              <a:defRPr sz="1100" b="0" i="0" u="none" strike="noStrike" cap="none">
                <a:solidFill>
                  <a:schemeClr val="dk1"/>
                </a:solidFill>
                <a:latin typeface="Arial"/>
                <a:ea typeface="Arial"/>
                <a:cs typeface="Arial"/>
                <a:sym typeface="Arial"/>
              </a:defRPr>
            </a:lvl4pPr>
            <a:lvl5pPr marL="1828800" marR="0" lvl="4" indent="0" algn="l" rtl="0">
              <a:spcBef>
                <a:spcPts val="0"/>
              </a:spcBef>
              <a:buNone/>
              <a:defRPr sz="1100" b="0" i="0" u="none" strike="noStrike" cap="none">
                <a:solidFill>
                  <a:schemeClr val="dk1"/>
                </a:solidFill>
                <a:latin typeface="Arial"/>
                <a:ea typeface="Arial"/>
                <a:cs typeface="Arial"/>
                <a:sym typeface="Arial"/>
              </a:defRPr>
            </a:lvl5pPr>
            <a:lvl6pPr marL="2286000" marR="0" lvl="5" indent="0" algn="l" rtl="0">
              <a:spcBef>
                <a:spcPts val="0"/>
              </a:spcBef>
              <a:buNone/>
              <a:defRPr sz="1100" b="0" i="0" u="none" strike="noStrike" cap="none">
                <a:solidFill>
                  <a:schemeClr val="dk1"/>
                </a:solidFill>
                <a:latin typeface="Arial"/>
                <a:ea typeface="Arial"/>
                <a:cs typeface="Arial"/>
                <a:sym typeface="Arial"/>
              </a:defRPr>
            </a:lvl6pPr>
            <a:lvl7pPr marL="2743200" marR="0" lvl="6" indent="0" algn="l" rtl="0">
              <a:spcBef>
                <a:spcPts val="0"/>
              </a:spcBef>
              <a:buNone/>
              <a:defRPr sz="1100" b="0" i="0" u="none" strike="noStrike" cap="none">
                <a:solidFill>
                  <a:schemeClr val="dk1"/>
                </a:solidFill>
                <a:latin typeface="Arial"/>
                <a:ea typeface="Arial"/>
                <a:cs typeface="Arial"/>
                <a:sym typeface="Arial"/>
              </a:defRPr>
            </a:lvl7pPr>
            <a:lvl8pPr marL="3200400" marR="0" lvl="7" indent="0" algn="l" rtl="0">
              <a:spcBef>
                <a:spcPts val="0"/>
              </a:spcBef>
              <a:buNone/>
              <a:defRPr sz="1100" b="0" i="0" u="none" strike="noStrike" cap="none">
                <a:solidFill>
                  <a:schemeClr val="dk1"/>
                </a:solidFill>
                <a:latin typeface="Arial"/>
                <a:ea typeface="Arial"/>
                <a:cs typeface="Arial"/>
                <a:sym typeface="Arial"/>
              </a:defRPr>
            </a:lvl8pPr>
            <a:lvl9pPr marL="3657600" marR="0" lvl="8" indent="0" algn="l" rtl="0">
              <a:spcBef>
                <a:spcPts val="0"/>
              </a:spcBef>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07407220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9405894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4326939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Shape 228"/>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229" name="Shape 22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6279311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086147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221" name="Shape 2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767128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Shape 22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221" name="Shape 2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58326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685800" y="2130425"/>
            <a:ext cx="7772400" cy="147002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3" name="Shape 13"/>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lnSpc>
                <a:spcPct val="100000"/>
              </a:lnSpc>
              <a:spcBef>
                <a:spcPts val="640"/>
              </a:spcBef>
              <a:spcAft>
                <a:spcPts val="0"/>
              </a:spcAft>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lnSpc>
                <a:spcPct val="100000"/>
              </a:lnSpc>
              <a:spcBef>
                <a:spcPts val="560"/>
              </a:spcBef>
              <a:spcAft>
                <a:spcPts val="0"/>
              </a:spcAft>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80"/>
              </a:spcBef>
              <a:spcAft>
                <a:spcPts val="0"/>
              </a:spcAft>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‹Nº›</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70" name="Shape 70"/>
          <p:cNvSpPr txBox="1">
            <a:spLocks noGrp="1"/>
          </p:cNvSpPr>
          <p:nvPr>
            <p:ph type="body" idx="1"/>
          </p:nvPr>
        </p:nvSpPr>
        <p:spPr>
          <a:xfrm rot="5400000">
            <a:off x="2309017" y="-251618"/>
            <a:ext cx="4525963" cy="8229600"/>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‹Nº›</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4732336" y="2171700"/>
            <a:ext cx="5851525" cy="20574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76" name="Shape 76"/>
          <p:cNvSpPr txBox="1">
            <a:spLocks noGrp="1"/>
          </p:cNvSpPr>
          <p:nvPr>
            <p:ph type="body" idx="1"/>
          </p:nvPr>
        </p:nvSpPr>
        <p:spPr>
          <a:xfrm rot="5400000">
            <a:off x="541336" y="190500"/>
            <a:ext cx="5851525" cy="6019798"/>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‹Nº›</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9" name="Shape 1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‹Nº›</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4000" b="1"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5" name="Shape 25"/>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36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lnSpc>
                <a:spcPct val="100000"/>
              </a:lnSpc>
              <a:spcBef>
                <a:spcPts val="32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‹Nº›</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1" name="Shape 31"/>
          <p:cNvSpPr txBox="1">
            <a:spLocks noGrp="1"/>
          </p:cNvSpPr>
          <p:nvPr>
            <p:ph type="body" idx="1"/>
          </p:nvPr>
        </p:nvSpPr>
        <p:spPr>
          <a:xfrm>
            <a:off x="457200" y="1600200"/>
            <a:ext cx="4038598" cy="4525963"/>
          </a:xfrm>
          <a:prstGeom prst="rect">
            <a:avLst/>
          </a:prstGeom>
          <a:noFill/>
          <a:ln>
            <a:noFill/>
          </a:ln>
        </p:spPr>
        <p:txBody>
          <a:bodyPr lIns="91425" tIns="91425" rIns="91425" bIns="91425" anchor="t" anchorCtr="0"/>
          <a:lstStyle>
            <a:lvl1pPr marL="342900" marR="0" lvl="0" indent="1270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90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4648200" y="1600200"/>
            <a:ext cx="4038598" cy="4525963"/>
          </a:xfrm>
          <a:prstGeom prst="rect">
            <a:avLst/>
          </a:prstGeom>
          <a:noFill/>
          <a:ln>
            <a:noFill/>
          </a:ln>
        </p:spPr>
        <p:txBody>
          <a:bodyPr lIns="91425" tIns="91425" rIns="91425" bIns="91425" anchor="t" anchorCtr="0"/>
          <a:lstStyle>
            <a:lvl1pPr marL="342900" marR="0" lvl="0" indent="1270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90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‹Nº›</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8" name="Shape 38"/>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457200" y="2174875"/>
            <a:ext cx="4040187" cy="3951286"/>
          </a:xfrm>
          <a:prstGeom prst="rect">
            <a:avLst/>
          </a:prstGeom>
          <a:noFill/>
          <a:ln>
            <a:noFill/>
          </a:ln>
        </p:spPr>
        <p:txBody>
          <a:bodyPr lIns="91425" tIns="91425" rIns="91425" bIns="91425" anchor="t" anchorCtr="0"/>
          <a:lstStyle>
            <a:lvl1pPr marL="342900" marR="0" lvl="0" indent="-381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3175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4645025" y="1535112"/>
            <a:ext cx="4041773" cy="639762"/>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4645025" y="2174875"/>
            <a:ext cx="4041773" cy="3951286"/>
          </a:xfrm>
          <a:prstGeom prst="rect">
            <a:avLst/>
          </a:prstGeom>
          <a:noFill/>
          <a:ln>
            <a:noFill/>
          </a:ln>
        </p:spPr>
        <p:txBody>
          <a:bodyPr lIns="91425" tIns="91425" rIns="91425" bIns="91425" anchor="t" anchorCtr="0"/>
          <a:lstStyle>
            <a:lvl1pPr marL="342900" marR="0" lvl="0" indent="-381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3175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‹Nº›</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47" name="Shape 47"/>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‹Nº›</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‹Nº›</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73050"/>
            <a:ext cx="3008313" cy="1162048"/>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56" name="Shape 56"/>
          <p:cNvSpPr txBox="1">
            <a:spLocks noGrp="1"/>
          </p:cNvSpPr>
          <p:nvPr>
            <p:ph type="body" idx="1"/>
          </p:nvPr>
        </p:nvSpPr>
        <p:spPr>
          <a:xfrm>
            <a:off x="3575050" y="273050"/>
            <a:ext cx="5111750" cy="5853111"/>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‹Nº›</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792288" y="4800600"/>
            <a:ext cx="5486399" cy="566736"/>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63" name="Shape 63"/>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lnSpc>
                <a:spcPct val="100000"/>
              </a:lnSpc>
              <a:spcBef>
                <a:spcPts val="640"/>
              </a:spcBef>
              <a:spcAft>
                <a:spcPts val="0"/>
              </a:spcAft>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560"/>
              </a:spcBef>
              <a:spcAft>
                <a:spcPts val="0"/>
              </a:spcAft>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480"/>
              </a:spcBef>
              <a:spcAft>
                <a:spcPts val="0"/>
              </a:spcAft>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‹Nº›</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7" name="Shape 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‹Nº›</a:t>
            </a:fld>
            <a:endParaRPr lang="es-AR"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6" name="Rectangle 5"/>
          <p:cNvSpPr/>
          <p:nvPr/>
        </p:nvSpPr>
        <p:spPr>
          <a:xfrm>
            <a:off x="323528" y="2204864"/>
            <a:ext cx="8568952" cy="1615827"/>
          </a:xfrm>
          <a:prstGeom prst="rect">
            <a:avLst/>
          </a:prstGeom>
        </p:spPr>
        <p:txBody>
          <a:bodyPr wrap="square">
            <a:spAutoFit/>
          </a:bodyPr>
          <a:lstStyle/>
          <a:p>
            <a:pPr algn="ctr"/>
            <a:r>
              <a:rPr lang="es-AR" sz="6400" kern="1200" dirty="0">
                <a:ln>
                  <a:solidFill>
                    <a:srgbClr val="4F81BD"/>
                  </a:solidFill>
                </a:ln>
                <a:solidFill>
                  <a:srgbClr val="1F497D"/>
                </a:solidFill>
                <a:latin typeface="Calibri"/>
                <a:ea typeface="+mn-ea"/>
                <a:cs typeface="+mn-cs"/>
              </a:rPr>
              <a:t>El método SIMPLEX</a:t>
            </a:r>
          </a:p>
          <a:p>
            <a:pPr algn="ctr"/>
            <a:r>
              <a:rPr lang="es-ES" sz="3500" kern="1200" dirty="0">
                <a:ln>
                  <a:solidFill>
                    <a:srgbClr val="4F81BD"/>
                  </a:solidFill>
                </a:ln>
                <a:solidFill>
                  <a:srgbClr val="1F497D"/>
                </a:solidFill>
                <a:latin typeface="Calibri"/>
                <a:ea typeface="+mn-ea"/>
                <a:cs typeface="+mn-cs"/>
              </a:rPr>
              <a:t>Adaptado a otras formas del modelo</a:t>
            </a:r>
            <a:endParaRPr lang="es-AR" sz="3500" kern="1200" dirty="0">
              <a:ln>
                <a:solidFill>
                  <a:srgbClr val="4F81BD"/>
                </a:solidFill>
              </a:ln>
              <a:solidFill>
                <a:srgbClr val="1F497D"/>
              </a:solidFill>
              <a:latin typeface="Calibri"/>
              <a:ea typeface="+mn-ea"/>
              <a:cs typeface="+mn-cs"/>
            </a:endParaRPr>
          </a:p>
        </p:txBody>
      </p:sp>
      <p:sp>
        <p:nvSpPr>
          <p:cNvPr id="9" name="2 Subtítulo"/>
          <p:cNvSpPr txBox="1">
            <a:spLocks/>
          </p:cNvSpPr>
          <p:nvPr/>
        </p:nvSpPr>
        <p:spPr>
          <a:xfrm>
            <a:off x="251520" y="4149080"/>
            <a:ext cx="8640960" cy="216024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s-AR" sz="3500" dirty="0">
                <a:solidFill>
                  <a:prstClr val="black"/>
                </a:solidFill>
                <a:latin typeface="Calibri"/>
              </a:rPr>
              <a:t>Docentes:</a:t>
            </a:r>
          </a:p>
          <a:p>
            <a:pPr algn="l"/>
            <a:r>
              <a:rPr lang="es-ES" sz="3500" dirty="0">
                <a:solidFill>
                  <a:prstClr val="black"/>
                </a:solidFill>
                <a:latin typeface="Calibri"/>
              </a:rPr>
              <a:t>	Juan </a:t>
            </a:r>
            <a:r>
              <a:rPr lang="es-ES" sz="3500" dirty="0" err="1">
                <a:solidFill>
                  <a:prstClr val="black"/>
                </a:solidFill>
                <a:latin typeface="Calibri"/>
              </a:rPr>
              <a:t>Otaegui</a:t>
            </a:r>
            <a:r>
              <a:rPr lang="es-ES" sz="3500" dirty="0">
                <a:solidFill>
                  <a:prstClr val="black"/>
                </a:solidFill>
                <a:latin typeface="Calibri"/>
              </a:rPr>
              <a:t>	</a:t>
            </a:r>
            <a:r>
              <a:rPr lang="es-AR" sz="3500" dirty="0">
                <a:solidFill>
                  <a:prstClr val="black"/>
                </a:solidFill>
                <a:latin typeface="Calibri"/>
              </a:rPr>
              <a:t>jotaegui@unlam.edu.ar</a:t>
            </a:r>
          </a:p>
          <a:p>
            <a:pPr algn="l"/>
            <a:r>
              <a:rPr lang="es-AR" sz="3500" dirty="0">
                <a:solidFill>
                  <a:prstClr val="black"/>
                </a:solidFill>
                <a:latin typeface="Calibri"/>
              </a:rPr>
              <a:t>	José </a:t>
            </a:r>
            <a:r>
              <a:rPr lang="es-AR" sz="3500" dirty="0" err="1">
                <a:solidFill>
                  <a:prstClr val="black"/>
                </a:solidFill>
                <a:latin typeface="Calibri"/>
              </a:rPr>
              <a:t>Leta</a:t>
            </a:r>
            <a:r>
              <a:rPr lang="es-AR" sz="3500" dirty="0">
                <a:solidFill>
                  <a:prstClr val="black"/>
                </a:solidFill>
                <a:latin typeface="Calibri"/>
              </a:rPr>
              <a:t>		jleta@unlam.edu.ar</a:t>
            </a:r>
            <a:endParaRPr lang="es-ES" sz="3500" dirty="0">
              <a:solidFill>
                <a:prstClr val="black"/>
              </a:solidFill>
              <a:latin typeface="Calibri"/>
            </a:endParaRPr>
          </a:p>
        </p:txBody>
      </p:sp>
      <p:sp>
        <p:nvSpPr>
          <p:cNvPr id="11" name="1 Título"/>
          <p:cNvSpPr txBox="1">
            <a:spLocks/>
          </p:cNvSpPr>
          <p:nvPr/>
        </p:nvSpPr>
        <p:spPr>
          <a:xfrm>
            <a:off x="251520" y="116632"/>
            <a:ext cx="8640960" cy="2016224"/>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AR" sz="3100" dirty="0">
                <a:solidFill>
                  <a:srgbClr val="9BBB59">
                    <a:lumMod val="75000"/>
                  </a:srgbClr>
                </a:solidFill>
                <a:latin typeface="Calibri"/>
              </a:rPr>
              <a:t>Escuela de Formación Continua</a:t>
            </a:r>
            <a:br>
              <a:rPr lang="es-AR" sz="3100" dirty="0">
                <a:solidFill>
                  <a:srgbClr val="9BBB59">
                    <a:lumMod val="75000"/>
                  </a:srgbClr>
                </a:solidFill>
                <a:latin typeface="Calibri"/>
              </a:rPr>
            </a:br>
            <a:r>
              <a:rPr lang="es-ES" sz="3100" dirty="0">
                <a:solidFill>
                  <a:srgbClr val="9BBB59">
                    <a:lumMod val="75000"/>
                  </a:srgbClr>
                </a:solidFill>
                <a:latin typeface="Calibri"/>
              </a:rPr>
              <a:t>Licenciatura en Gestión Tecnológica</a:t>
            </a:r>
            <a:br>
              <a:rPr lang="es-ES" sz="3100" dirty="0">
                <a:solidFill>
                  <a:srgbClr val="9BBB59">
                    <a:lumMod val="75000"/>
                  </a:srgbClr>
                </a:solidFill>
                <a:latin typeface="Calibri"/>
              </a:rPr>
            </a:br>
            <a:br>
              <a:rPr lang="es-AR" sz="3100" dirty="0">
                <a:solidFill>
                  <a:srgbClr val="9BBB59">
                    <a:lumMod val="75000"/>
                  </a:srgbClr>
                </a:solidFill>
                <a:latin typeface="Calibri"/>
              </a:rPr>
            </a:br>
            <a:r>
              <a:rPr lang="es-AR" sz="4200" b="1" dirty="0">
                <a:solidFill>
                  <a:prstClr val="black"/>
                </a:solidFill>
                <a:latin typeface="Calibri"/>
              </a:rPr>
              <a:t>Investigación Operativa</a:t>
            </a:r>
            <a:endParaRPr lang="es-ES" sz="4200" dirty="0">
              <a:solidFill>
                <a:prstClr val="black"/>
              </a:solidFill>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1143000"/>
          </a:xfrm>
        </p:spPr>
        <p:txBody>
          <a:bodyPr/>
          <a:lstStyle/>
          <a:p>
            <a:r>
              <a:rPr lang="es-AR" dirty="0"/>
              <a:t>Análisis preliminar del problema</a:t>
            </a:r>
          </a:p>
        </p:txBody>
      </p:sp>
      <p:sp>
        <p:nvSpPr>
          <p:cNvPr id="3" name="2 Marcador de texto"/>
          <p:cNvSpPr>
            <a:spLocks noGrp="1"/>
          </p:cNvSpPr>
          <p:nvPr>
            <p:ph type="body" idx="1"/>
          </p:nvPr>
        </p:nvSpPr>
        <p:spPr>
          <a:xfrm>
            <a:off x="457200" y="836712"/>
            <a:ext cx="8229600" cy="5289451"/>
          </a:xfrm>
        </p:spPr>
        <p:txBody>
          <a:bodyPr/>
          <a:lstStyle/>
          <a:p>
            <a:pPr marL="1588" indent="0">
              <a:buNone/>
            </a:pPr>
            <a:r>
              <a:rPr lang="es-AR" dirty="0"/>
              <a:t>El modelo de programación lineal tiene una restricción de igualdad.</a:t>
            </a:r>
          </a:p>
          <a:p>
            <a:pPr marL="1588" indent="0">
              <a:buNone/>
            </a:pPr>
            <a:r>
              <a:rPr lang="es-AR" dirty="0"/>
              <a:t>Como vimos gráficamente el origen no se encuentra en la región factible del problema, ya que, como podemos observar, la región factible es la recta que une el punto (2,6) y (4,3) (restricción de igualdad).</a:t>
            </a:r>
          </a:p>
          <a:p>
            <a:pPr marL="1588" indent="0">
              <a:buNone/>
            </a:pPr>
            <a:r>
              <a:rPr lang="es-AR" dirty="0"/>
              <a:t>Para resolver este problema comenzaremos agregando una variable llamada ARTIFICIAL para que la región factible se amplié hasta el origen.</a:t>
            </a:r>
          </a:p>
          <a:p>
            <a:pPr marL="1588" indent="0">
              <a:buNone/>
            </a:pPr>
            <a:endParaRPr lang="es-AR" dirty="0"/>
          </a:p>
        </p:txBody>
      </p:sp>
    </p:spTree>
    <p:extLst>
      <p:ext uri="{BB962C8B-B14F-4D97-AF65-F5344CB8AC3E}">
        <p14:creationId xmlns:p14="http://schemas.microsoft.com/office/powerpoint/2010/main" val="88252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1143000"/>
          </a:xfrm>
        </p:spPr>
        <p:txBody>
          <a:bodyPr/>
          <a:lstStyle/>
          <a:p>
            <a:r>
              <a:rPr lang="es-AR" dirty="0"/>
              <a:t>Técnica de la variable artificial</a:t>
            </a:r>
          </a:p>
        </p:txBody>
      </p:sp>
      <p:sp>
        <p:nvSpPr>
          <p:cNvPr id="3" name="2 Marcador de texto"/>
          <p:cNvSpPr>
            <a:spLocks noGrp="1"/>
          </p:cNvSpPr>
          <p:nvPr>
            <p:ph type="body" idx="1"/>
          </p:nvPr>
        </p:nvSpPr>
        <p:spPr>
          <a:xfrm>
            <a:off x="467544" y="836712"/>
            <a:ext cx="8229600" cy="3240360"/>
          </a:xfrm>
        </p:spPr>
        <p:txBody>
          <a:bodyPr/>
          <a:lstStyle/>
          <a:p>
            <a:pPr marL="0" indent="0">
              <a:buNone/>
            </a:pPr>
            <a:r>
              <a:rPr lang="es-ES" sz="2800" dirty="0"/>
              <a:t>Esta técnica consiste en la agregar una </a:t>
            </a:r>
            <a:r>
              <a:rPr lang="es-ES" sz="2800" b="1" dirty="0"/>
              <a:t>variable artificial </a:t>
            </a:r>
            <a:r>
              <a:rPr lang="es-AR" sz="2800" i="1" dirty="0"/>
              <a:t>no negativa </a:t>
            </a:r>
            <a:r>
              <a:rPr lang="es-AR" sz="2800" dirty="0"/>
              <a:t>(denotada por A</a:t>
            </a:r>
            <a:r>
              <a:rPr lang="es-ES" sz="2800" dirty="0"/>
              <a:t>) en la ecuación que tiene una restricción en forma de equidad, como si fuera una variable de holgura.</a:t>
            </a:r>
          </a:p>
          <a:p>
            <a:pPr marL="0" lvl="0" indent="0" algn="ctr">
              <a:buNone/>
            </a:pPr>
            <a:r>
              <a:rPr lang="es-AR" sz="3000" dirty="0"/>
              <a:t>3 X</a:t>
            </a:r>
            <a:r>
              <a:rPr lang="es-AR" sz="3000" baseline="-25000" dirty="0"/>
              <a:t>1  </a:t>
            </a:r>
            <a:r>
              <a:rPr lang="es-AR" sz="3000" dirty="0"/>
              <a:t>+  2X</a:t>
            </a:r>
            <a:r>
              <a:rPr lang="es-AR" sz="3000" baseline="-25000" dirty="0"/>
              <a:t>2</a:t>
            </a:r>
            <a:r>
              <a:rPr lang="es-AR" sz="3000" dirty="0"/>
              <a:t> + A</a:t>
            </a:r>
            <a:r>
              <a:rPr lang="es-AR" sz="3000" baseline="-25000" dirty="0"/>
              <a:t>1</a:t>
            </a:r>
            <a:r>
              <a:rPr lang="es-AR" sz="3000" dirty="0"/>
              <a:t>  = 18</a:t>
            </a:r>
          </a:p>
          <a:p>
            <a:pPr marL="0" indent="0">
              <a:buNone/>
            </a:pPr>
            <a:r>
              <a:rPr lang="es-AR" sz="3000" dirty="0"/>
              <a:t>Nuestro modelo aumentado quedará de la siguiente forma:</a:t>
            </a:r>
          </a:p>
        </p:txBody>
      </p:sp>
      <p:graphicFrame>
        <p:nvGraphicFramePr>
          <p:cNvPr id="5" name="4 Tabla"/>
          <p:cNvGraphicFramePr>
            <a:graphicFrameLocks noGrp="1"/>
          </p:cNvGraphicFramePr>
          <p:nvPr>
            <p:extLst>
              <p:ext uri="{D42A27DB-BD31-4B8C-83A1-F6EECF244321}">
                <p14:modId xmlns:p14="http://schemas.microsoft.com/office/powerpoint/2010/main" val="4188407868"/>
              </p:ext>
            </p:extLst>
          </p:nvPr>
        </p:nvGraphicFramePr>
        <p:xfrm>
          <a:off x="467544" y="4365104"/>
          <a:ext cx="8229600" cy="1625714"/>
        </p:xfrm>
        <a:graphic>
          <a:graphicData uri="http://schemas.openxmlformats.org/drawingml/2006/table">
            <a:tbl>
              <a:tblPr firstRow="1" bandRow="1"/>
              <a:tblGrid>
                <a:gridCol w="2190481">
                  <a:extLst>
                    <a:ext uri="{9D8B030D-6E8A-4147-A177-3AD203B41FA5}">
                      <a16:colId xmlns:a16="http://schemas.microsoft.com/office/drawing/2014/main" val="20000"/>
                    </a:ext>
                  </a:extLst>
                </a:gridCol>
                <a:gridCol w="2450524">
                  <a:extLst>
                    <a:ext uri="{9D8B030D-6E8A-4147-A177-3AD203B41FA5}">
                      <a16:colId xmlns:a16="http://schemas.microsoft.com/office/drawing/2014/main" val="20001"/>
                    </a:ext>
                  </a:extLst>
                </a:gridCol>
                <a:gridCol w="3588595">
                  <a:extLst>
                    <a:ext uri="{9D8B030D-6E8A-4147-A177-3AD203B41FA5}">
                      <a16:colId xmlns:a16="http://schemas.microsoft.com/office/drawing/2014/main" val="20002"/>
                    </a:ext>
                  </a:extLst>
                </a:gridCol>
              </a:tblGrid>
              <a:tr h="293914">
                <a:tc>
                  <a:txBody>
                    <a:bodyPr/>
                    <a:lstStyle/>
                    <a:p>
                      <a:pPr algn="l" rtl="0" fontAlgn="ctr"/>
                      <a:r>
                        <a:rPr lang="es-AR" sz="1700" b="1" i="0" u="none" strike="noStrike" dirty="0">
                          <a:solidFill>
                            <a:srgbClr val="FFFFFF"/>
                          </a:solidFill>
                          <a:effectLst/>
                          <a:latin typeface="Calibri"/>
                        </a:rPr>
                        <a:t>MODELO INICIAL</a:t>
                      </a:r>
                    </a:p>
                  </a:txBody>
                  <a:tcPr marL="9185" marR="9185" marT="918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l" rtl="0" fontAlgn="ctr"/>
                      <a:r>
                        <a:rPr lang="es-AR" sz="1700" b="1" i="0" u="none" strike="noStrike">
                          <a:solidFill>
                            <a:srgbClr val="FFFFFF"/>
                          </a:solidFill>
                          <a:effectLst/>
                          <a:latin typeface="Calibri"/>
                        </a:rPr>
                        <a:t>MODELO AUMENTADO</a:t>
                      </a:r>
                    </a:p>
                  </a:txBody>
                  <a:tcPr marL="9185" marR="9185" marT="918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l" rtl="0" fontAlgn="ctr"/>
                      <a:r>
                        <a:rPr lang="es-AR" sz="1700" b="1" i="0" u="none" strike="noStrike">
                          <a:solidFill>
                            <a:srgbClr val="FFFFFF"/>
                          </a:solidFill>
                          <a:effectLst/>
                          <a:latin typeface="Calibri"/>
                        </a:rPr>
                        <a:t>O bien…</a:t>
                      </a:r>
                    </a:p>
                  </a:txBody>
                  <a:tcPr marL="9185" marR="9185" marT="918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339838">
                <a:tc>
                  <a:txBody>
                    <a:bodyPr/>
                    <a:lstStyle/>
                    <a:p>
                      <a:pPr algn="l" rtl="0" fontAlgn="ctr"/>
                      <a:r>
                        <a:rPr lang="es-AR" sz="1700" b="0" i="0" u="none" strike="noStrike">
                          <a:solidFill>
                            <a:srgbClr val="000000"/>
                          </a:solidFill>
                          <a:effectLst/>
                          <a:latin typeface="Calibri"/>
                        </a:rPr>
                        <a:t>Z = 3X</a:t>
                      </a:r>
                      <a:r>
                        <a:rPr lang="es-AR" sz="1700" b="0" i="0" u="none" strike="noStrike" baseline="-25000">
                          <a:solidFill>
                            <a:srgbClr val="000000"/>
                          </a:solidFill>
                          <a:effectLst/>
                          <a:latin typeface="Calibri"/>
                        </a:rPr>
                        <a:t>1</a:t>
                      </a:r>
                      <a:r>
                        <a:rPr lang="es-AR" sz="1700" b="0" i="0" u="none" strike="noStrike">
                          <a:solidFill>
                            <a:srgbClr val="000000"/>
                          </a:solidFill>
                          <a:effectLst/>
                          <a:latin typeface="Calibri"/>
                        </a:rPr>
                        <a:t> + 5X</a:t>
                      </a:r>
                      <a:r>
                        <a:rPr lang="es-AR" sz="1700" b="0" i="0" u="none" strike="noStrike" baseline="-25000">
                          <a:solidFill>
                            <a:srgbClr val="000000"/>
                          </a:solidFill>
                          <a:effectLst/>
                          <a:latin typeface="Calibri"/>
                        </a:rPr>
                        <a:t>2</a:t>
                      </a:r>
                      <a:endParaRPr lang="es-AR" sz="1700" b="0" i="0" u="none" strike="noStrike">
                        <a:solidFill>
                          <a:srgbClr val="000000"/>
                        </a:solidFill>
                        <a:effectLst/>
                        <a:latin typeface="Calibri"/>
                      </a:endParaRPr>
                    </a:p>
                  </a:txBody>
                  <a:tcPr marL="9185" marR="9185" marT="918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l" rtl="0" fontAlgn="ctr"/>
                      <a:r>
                        <a:rPr lang="pt-BR" sz="1700" b="0" i="0" u="none" strike="noStrike" dirty="0">
                          <a:solidFill>
                            <a:srgbClr val="000000"/>
                          </a:solidFill>
                          <a:effectLst/>
                          <a:latin typeface="Calibri"/>
                        </a:rPr>
                        <a:t>Z = 3X</a:t>
                      </a:r>
                      <a:r>
                        <a:rPr lang="pt-BR" sz="1700" b="0" i="0" u="none" strike="noStrike" baseline="-25000" dirty="0">
                          <a:solidFill>
                            <a:srgbClr val="000000"/>
                          </a:solidFill>
                          <a:effectLst/>
                          <a:latin typeface="Calibri"/>
                        </a:rPr>
                        <a:t>1</a:t>
                      </a:r>
                      <a:r>
                        <a:rPr lang="pt-BR" sz="1700" b="0" i="0" u="none" strike="noStrike" dirty="0">
                          <a:solidFill>
                            <a:srgbClr val="000000"/>
                          </a:solidFill>
                          <a:effectLst/>
                          <a:latin typeface="Calibri"/>
                        </a:rPr>
                        <a:t> + 5X</a:t>
                      </a:r>
                      <a:r>
                        <a:rPr lang="pt-BR" sz="1700" b="0" i="0" u="none" strike="noStrike" baseline="-25000" dirty="0">
                          <a:solidFill>
                            <a:srgbClr val="000000"/>
                          </a:solidFill>
                          <a:effectLst/>
                          <a:latin typeface="Calibri"/>
                        </a:rPr>
                        <a:t>2</a:t>
                      </a:r>
                      <a:endParaRPr lang="pt-BR" sz="1700" b="0" i="0" u="none" strike="noStrike" dirty="0">
                        <a:solidFill>
                          <a:srgbClr val="000000"/>
                        </a:solidFill>
                        <a:effectLst/>
                        <a:latin typeface="Calibri"/>
                      </a:endParaRPr>
                    </a:p>
                  </a:txBody>
                  <a:tcPr marL="9185" marR="9185" marT="918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l" rtl="0" fontAlgn="ctr"/>
                      <a:r>
                        <a:rPr lang="pt-BR" sz="1700" b="0" i="0" u="none" strike="noStrike" dirty="0">
                          <a:solidFill>
                            <a:srgbClr val="000000"/>
                          </a:solidFill>
                          <a:effectLst/>
                          <a:latin typeface="Calibri"/>
                        </a:rPr>
                        <a:t>Z - 3X</a:t>
                      </a:r>
                      <a:r>
                        <a:rPr lang="pt-BR" sz="1700" b="0" i="0" u="none" strike="noStrike" baseline="-25000" dirty="0">
                          <a:solidFill>
                            <a:srgbClr val="000000"/>
                          </a:solidFill>
                          <a:effectLst/>
                          <a:latin typeface="Calibri"/>
                        </a:rPr>
                        <a:t>1</a:t>
                      </a:r>
                      <a:r>
                        <a:rPr lang="pt-BR" sz="1700" b="0" i="0" u="none" strike="noStrike" dirty="0">
                          <a:solidFill>
                            <a:srgbClr val="000000"/>
                          </a:solidFill>
                          <a:effectLst/>
                          <a:latin typeface="Calibri"/>
                        </a:rPr>
                        <a:t> -  5X</a:t>
                      </a:r>
                      <a:r>
                        <a:rPr lang="pt-BR" sz="1700" b="0" i="0" u="none" strike="noStrike" baseline="-25000" dirty="0">
                          <a:solidFill>
                            <a:srgbClr val="000000"/>
                          </a:solidFill>
                          <a:effectLst/>
                          <a:latin typeface="Calibri"/>
                        </a:rPr>
                        <a:t>2</a:t>
                      </a:r>
                      <a:r>
                        <a:rPr lang="pt-BR" sz="1700" b="0" i="0" u="none" strike="noStrike" dirty="0">
                          <a:solidFill>
                            <a:srgbClr val="000000"/>
                          </a:solidFill>
                          <a:effectLst/>
                          <a:latin typeface="Calibri"/>
                        </a:rPr>
                        <a:t>    </a:t>
                      </a:r>
                      <a:r>
                        <a:rPr lang="pt-BR" sz="1700" b="0" i="0" u="none" strike="noStrike" dirty="0">
                          <a:solidFill>
                            <a:srgbClr val="FF0000"/>
                          </a:solidFill>
                          <a:effectLst/>
                          <a:latin typeface="Calibri"/>
                        </a:rPr>
                        <a:t>    </a:t>
                      </a:r>
                      <a:r>
                        <a:rPr lang="pt-BR" sz="1700" b="0" i="0" u="none" strike="noStrike" baseline="-25000" dirty="0">
                          <a:solidFill>
                            <a:srgbClr val="FF0000"/>
                          </a:solidFill>
                          <a:effectLst/>
                          <a:latin typeface="Calibri"/>
                        </a:rPr>
                        <a:t> </a:t>
                      </a:r>
                      <a:r>
                        <a:rPr lang="pt-BR" sz="1700" b="0" i="0" u="none" strike="noStrike" dirty="0">
                          <a:solidFill>
                            <a:srgbClr val="FF0000"/>
                          </a:solidFill>
                          <a:effectLst/>
                          <a:latin typeface="Calibri"/>
                        </a:rPr>
                        <a:t>               </a:t>
                      </a:r>
                      <a:r>
                        <a:rPr lang="pt-BR" sz="1700" b="0" i="0" u="none" strike="noStrike" baseline="0" dirty="0">
                          <a:solidFill>
                            <a:srgbClr val="FF0000"/>
                          </a:solidFill>
                          <a:effectLst/>
                          <a:latin typeface="Calibri"/>
                        </a:rPr>
                        <a:t>              </a:t>
                      </a:r>
                      <a:r>
                        <a:rPr lang="pt-BR" sz="1700" b="0" i="0" u="none" strike="noStrike" dirty="0">
                          <a:solidFill>
                            <a:srgbClr val="000000"/>
                          </a:solidFill>
                          <a:effectLst/>
                          <a:latin typeface="Calibri"/>
                        </a:rPr>
                        <a:t>= 0</a:t>
                      </a:r>
                    </a:p>
                  </a:txBody>
                  <a:tcPr marL="9185" marR="9185" marT="918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1"/>
                  </a:ext>
                </a:extLst>
              </a:tr>
              <a:tr h="330654">
                <a:tc>
                  <a:txBody>
                    <a:bodyPr/>
                    <a:lstStyle/>
                    <a:p>
                      <a:pPr algn="l" rtl="0" fontAlgn="ctr"/>
                      <a:r>
                        <a:rPr lang="es-AR" sz="1700" b="0" i="0" u="none" strike="noStrike" dirty="0">
                          <a:solidFill>
                            <a:srgbClr val="000000"/>
                          </a:solidFill>
                          <a:effectLst/>
                          <a:latin typeface="Calibri"/>
                        </a:rPr>
                        <a:t>X</a:t>
                      </a:r>
                      <a:r>
                        <a:rPr lang="es-AR" sz="1700" b="0" i="0" u="none" strike="noStrike" baseline="-25000" dirty="0">
                          <a:solidFill>
                            <a:srgbClr val="000000"/>
                          </a:solidFill>
                          <a:effectLst/>
                          <a:latin typeface="Calibri"/>
                        </a:rPr>
                        <a:t>1</a:t>
                      </a:r>
                      <a:r>
                        <a:rPr lang="es-AR" sz="1700" b="0" i="0" u="none" strike="noStrike" dirty="0">
                          <a:solidFill>
                            <a:srgbClr val="000000"/>
                          </a:solidFill>
                          <a:effectLst/>
                          <a:latin typeface="Calibri"/>
                        </a:rPr>
                        <a:t> &lt;= 4</a:t>
                      </a:r>
                    </a:p>
                  </a:txBody>
                  <a:tcPr marL="9185" marR="9185" marT="918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l" rtl="0" fontAlgn="ctr"/>
                      <a:r>
                        <a:rPr lang="es-AR" sz="1700" b="0" i="0" u="none" strike="noStrike">
                          <a:solidFill>
                            <a:srgbClr val="000000"/>
                          </a:solidFill>
                          <a:effectLst/>
                          <a:latin typeface="Calibri"/>
                        </a:rPr>
                        <a:t>X</a:t>
                      </a:r>
                      <a:r>
                        <a:rPr lang="es-AR" sz="1700" b="0" i="0" u="none" strike="noStrike" baseline="-25000">
                          <a:solidFill>
                            <a:srgbClr val="000000"/>
                          </a:solidFill>
                          <a:effectLst/>
                          <a:latin typeface="Calibri"/>
                        </a:rPr>
                        <a:t>1 </a:t>
                      </a:r>
                      <a:r>
                        <a:rPr lang="es-AR" sz="1700" b="0" i="0" u="none" strike="noStrike">
                          <a:solidFill>
                            <a:srgbClr val="FF0000"/>
                          </a:solidFill>
                          <a:effectLst/>
                          <a:latin typeface="Calibri"/>
                        </a:rPr>
                        <a:t>+ H</a:t>
                      </a:r>
                      <a:r>
                        <a:rPr lang="es-AR" sz="1700" b="0" i="0" u="none" strike="noStrike" baseline="-25000">
                          <a:solidFill>
                            <a:srgbClr val="FF0000"/>
                          </a:solidFill>
                          <a:effectLst/>
                          <a:latin typeface="Calibri"/>
                        </a:rPr>
                        <a:t>1</a:t>
                      </a:r>
                      <a:r>
                        <a:rPr lang="es-AR" sz="1700" b="0" i="0" u="none" strike="noStrike">
                          <a:solidFill>
                            <a:srgbClr val="FF0000"/>
                          </a:solidFill>
                          <a:effectLst/>
                          <a:latin typeface="Calibri"/>
                        </a:rPr>
                        <a:t> </a:t>
                      </a:r>
                      <a:r>
                        <a:rPr lang="es-AR" sz="1700" b="0" i="0" u="none" strike="noStrike">
                          <a:solidFill>
                            <a:srgbClr val="000000"/>
                          </a:solidFill>
                          <a:effectLst/>
                          <a:latin typeface="Calibri"/>
                        </a:rPr>
                        <a:t>= 4</a:t>
                      </a:r>
                    </a:p>
                  </a:txBody>
                  <a:tcPr marL="9185" marR="9185" marT="918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l" rtl="0" fontAlgn="ctr"/>
                      <a:r>
                        <a:rPr lang="es-AR" sz="1700" b="0" i="0" u="none" strike="noStrike" dirty="0">
                          <a:solidFill>
                            <a:srgbClr val="000000"/>
                          </a:solidFill>
                          <a:effectLst/>
                          <a:latin typeface="Calibri"/>
                        </a:rPr>
                        <a:t>        X</a:t>
                      </a:r>
                      <a:r>
                        <a:rPr lang="es-AR" sz="1700" b="0" i="0" u="none" strike="noStrike" baseline="-25000" dirty="0">
                          <a:solidFill>
                            <a:srgbClr val="000000"/>
                          </a:solidFill>
                          <a:effectLst/>
                          <a:latin typeface="Calibri"/>
                        </a:rPr>
                        <a:t>1</a:t>
                      </a:r>
                      <a:r>
                        <a:rPr lang="es-AR" sz="1700" b="0" i="0" u="none" strike="noStrike" dirty="0">
                          <a:solidFill>
                            <a:srgbClr val="000000"/>
                          </a:solidFill>
                          <a:effectLst/>
                          <a:latin typeface="Calibri"/>
                        </a:rPr>
                        <a:t>                </a:t>
                      </a:r>
                      <a:r>
                        <a:rPr lang="es-AR" sz="1700" b="0" i="0" u="none" strike="noStrike" dirty="0">
                          <a:solidFill>
                            <a:srgbClr val="FF0000"/>
                          </a:solidFill>
                          <a:effectLst/>
                          <a:latin typeface="Calibri"/>
                        </a:rPr>
                        <a:t>+ H</a:t>
                      </a:r>
                      <a:r>
                        <a:rPr lang="es-AR" sz="1700" b="0" i="0" u="none" strike="noStrike" baseline="-25000" dirty="0">
                          <a:solidFill>
                            <a:srgbClr val="FF0000"/>
                          </a:solidFill>
                          <a:effectLst/>
                          <a:latin typeface="Calibri"/>
                        </a:rPr>
                        <a:t>1</a:t>
                      </a:r>
                      <a:r>
                        <a:rPr lang="es-AR" sz="1700" b="0" i="0" u="none" strike="noStrike" dirty="0">
                          <a:solidFill>
                            <a:srgbClr val="FF0000"/>
                          </a:solidFill>
                          <a:effectLst/>
                          <a:latin typeface="Calibri"/>
                        </a:rPr>
                        <a:t>                        </a:t>
                      </a:r>
                      <a:r>
                        <a:rPr lang="es-AR" sz="1700" b="0" i="0" u="none" strike="noStrike" dirty="0">
                          <a:solidFill>
                            <a:srgbClr val="000000"/>
                          </a:solidFill>
                          <a:effectLst/>
                          <a:latin typeface="Calibri"/>
                        </a:rPr>
                        <a:t>= 4</a:t>
                      </a:r>
                    </a:p>
                  </a:txBody>
                  <a:tcPr marL="9185" marR="9185" marT="918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10002"/>
                  </a:ext>
                </a:extLst>
              </a:tr>
              <a:tr h="330654">
                <a:tc>
                  <a:txBody>
                    <a:bodyPr/>
                    <a:lstStyle/>
                    <a:p>
                      <a:pPr algn="l" rtl="0" fontAlgn="ctr"/>
                      <a:r>
                        <a:rPr lang="es-AR" sz="1700" b="0" i="0" u="none" strike="noStrike">
                          <a:solidFill>
                            <a:srgbClr val="000000"/>
                          </a:solidFill>
                          <a:effectLst/>
                          <a:latin typeface="Calibri"/>
                        </a:rPr>
                        <a:t>2X</a:t>
                      </a:r>
                      <a:r>
                        <a:rPr lang="es-AR" sz="1700" b="0" i="0" u="none" strike="noStrike" baseline="-25000">
                          <a:solidFill>
                            <a:srgbClr val="000000"/>
                          </a:solidFill>
                          <a:effectLst/>
                          <a:latin typeface="Calibri"/>
                        </a:rPr>
                        <a:t>2</a:t>
                      </a:r>
                      <a:r>
                        <a:rPr lang="es-AR" sz="1700" b="0" i="0" u="none" strike="noStrike">
                          <a:solidFill>
                            <a:srgbClr val="000000"/>
                          </a:solidFill>
                          <a:effectLst/>
                          <a:latin typeface="Calibri"/>
                        </a:rPr>
                        <a:t> &lt;= 12</a:t>
                      </a:r>
                    </a:p>
                  </a:txBody>
                  <a:tcPr marL="9185" marR="9185" marT="918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l" rtl="0" fontAlgn="ctr"/>
                      <a:r>
                        <a:rPr lang="es-AR" sz="1700" b="0" i="0" u="none" strike="noStrike">
                          <a:solidFill>
                            <a:srgbClr val="000000"/>
                          </a:solidFill>
                          <a:effectLst/>
                          <a:latin typeface="Calibri"/>
                        </a:rPr>
                        <a:t>2X</a:t>
                      </a:r>
                      <a:r>
                        <a:rPr lang="es-AR" sz="1700" b="0" i="0" u="none" strike="noStrike" baseline="-25000">
                          <a:solidFill>
                            <a:srgbClr val="000000"/>
                          </a:solidFill>
                          <a:effectLst/>
                          <a:latin typeface="Calibri"/>
                        </a:rPr>
                        <a:t>2</a:t>
                      </a:r>
                      <a:r>
                        <a:rPr lang="es-AR" sz="1700" b="0" i="0" u="none" strike="noStrike">
                          <a:solidFill>
                            <a:srgbClr val="000000"/>
                          </a:solidFill>
                          <a:effectLst/>
                          <a:latin typeface="Calibri"/>
                        </a:rPr>
                        <a:t>  </a:t>
                      </a:r>
                      <a:r>
                        <a:rPr lang="es-AR" sz="1700" b="0" i="0" u="none" strike="noStrike">
                          <a:solidFill>
                            <a:srgbClr val="FF0000"/>
                          </a:solidFill>
                          <a:effectLst/>
                          <a:latin typeface="Calibri"/>
                        </a:rPr>
                        <a:t>+ H</a:t>
                      </a:r>
                      <a:r>
                        <a:rPr lang="es-AR" sz="1700" b="0" i="0" u="none" strike="noStrike" baseline="-25000">
                          <a:solidFill>
                            <a:srgbClr val="FF0000"/>
                          </a:solidFill>
                          <a:effectLst/>
                          <a:latin typeface="Calibri"/>
                        </a:rPr>
                        <a:t>2</a:t>
                      </a:r>
                      <a:r>
                        <a:rPr lang="es-AR" sz="1700" b="0" i="0" u="none" strike="noStrike">
                          <a:solidFill>
                            <a:srgbClr val="FF0000"/>
                          </a:solidFill>
                          <a:effectLst/>
                          <a:latin typeface="Calibri"/>
                        </a:rPr>
                        <a:t> </a:t>
                      </a:r>
                      <a:r>
                        <a:rPr lang="es-AR" sz="1700" b="0" i="0" u="none" strike="noStrike">
                          <a:solidFill>
                            <a:srgbClr val="000000"/>
                          </a:solidFill>
                          <a:effectLst/>
                          <a:latin typeface="Calibri"/>
                        </a:rPr>
                        <a:t>= 12</a:t>
                      </a:r>
                    </a:p>
                  </a:txBody>
                  <a:tcPr marL="9185" marR="9185" marT="918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l" rtl="0" fontAlgn="ctr"/>
                      <a:r>
                        <a:rPr lang="es-AR" sz="1700" b="0" i="0" u="none" strike="noStrike" dirty="0">
                          <a:solidFill>
                            <a:srgbClr val="000000"/>
                          </a:solidFill>
                          <a:effectLst/>
                          <a:latin typeface="Calibri"/>
                        </a:rPr>
                        <a:t>                  2X</a:t>
                      </a:r>
                      <a:r>
                        <a:rPr lang="es-AR" sz="1700" b="0" i="0" u="none" strike="noStrike" baseline="-25000" dirty="0">
                          <a:solidFill>
                            <a:srgbClr val="000000"/>
                          </a:solidFill>
                          <a:effectLst/>
                          <a:latin typeface="Calibri"/>
                        </a:rPr>
                        <a:t>2</a:t>
                      </a:r>
                      <a:r>
                        <a:rPr lang="es-AR" sz="1700" b="0" i="0" u="none" strike="noStrike" dirty="0">
                          <a:solidFill>
                            <a:srgbClr val="000000"/>
                          </a:solidFill>
                          <a:effectLst/>
                          <a:latin typeface="Calibri"/>
                        </a:rPr>
                        <a:t>               </a:t>
                      </a:r>
                      <a:r>
                        <a:rPr lang="es-AR" sz="1700" b="0" i="0" u="none" strike="noStrike" dirty="0">
                          <a:solidFill>
                            <a:srgbClr val="FF0000"/>
                          </a:solidFill>
                          <a:effectLst/>
                          <a:latin typeface="Calibri"/>
                        </a:rPr>
                        <a:t>+ H</a:t>
                      </a:r>
                      <a:r>
                        <a:rPr lang="es-AR" sz="1700" b="0" i="0" u="none" strike="noStrike" baseline="-25000" dirty="0">
                          <a:solidFill>
                            <a:srgbClr val="FF0000"/>
                          </a:solidFill>
                          <a:effectLst/>
                          <a:latin typeface="Calibri"/>
                        </a:rPr>
                        <a:t>2</a:t>
                      </a:r>
                      <a:r>
                        <a:rPr lang="es-AR" sz="1700" b="0" i="0" u="none" strike="noStrike" dirty="0">
                          <a:solidFill>
                            <a:srgbClr val="FF0000"/>
                          </a:solidFill>
                          <a:effectLst/>
                          <a:latin typeface="Calibri"/>
                        </a:rPr>
                        <a:t>              </a:t>
                      </a:r>
                      <a:r>
                        <a:rPr lang="es-AR" sz="1700" b="0" i="0" u="none" strike="noStrike" dirty="0">
                          <a:solidFill>
                            <a:srgbClr val="000000"/>
                          </a:solidFill>
                          <a:effectLst/>
                          <a:latin typeface="Calibri"/>
                        </a:rPr>
                        <a:t>= 12</a:t>
                      </a:r>
                    </a:p>
                  </a:txBody>
                  <a:tcPr marL="9185" marR="9185" marT="918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3"/>
                  </a:ext>
                </a:extLst>
              </a:tr>
              <a:tr h="330654">
                <a:tc>
                  <a:txBody>
                    <a:bodyPr/>
                    <a:lstStyle/>
                    <a:p>
                      <a:pPr algn="l" rtl="0" fontAlgn="ctr"/>
                      <a:r>
                        <a:rPr lang="es-AR" sz="1700" b="0" i="0" u="none" strike="noStrike">
                          <a:solidFill>
                            <a:srgbClr val="000000"/>
                          </a:solidFill>
                          <a:effectLst/>
                          <a:latin typeface="Calibri"/>
                        </a:rPr>
                        <a:t>3X</a:t>
                      </a:r>
                      <a:r>
                        <a:rPr lang="es-AR" sz="1700" b="0" i="0" u="none" strike="noStrike" baseline="-25000">
                          <a:solidFill>
                            <a:srgbClr val="000000"/>
                          </a:solidFill>
                          <a:effectLst/>
                          <a:latin typeface="Calibri"/>
                        </a:rPr>
                        <a:t>1</a:t>
                      </a:r>
                      <a:r>
                        <a:rPr lang="es-AR" sz="1700" b="0" i="0" u="none" strike="noStrike">
                          <a:solidFill>
                            <a:srgbClr val="000000"/>
                          </a:solidFill>
                          <a:effectLst/>
                          <a:latin typeface="Calibri"/>
                        </a:rPr>
                        <a:t> + 2X</a:t>
                      </a:r>
                      <a:r>
                        <a:rPr lang="es-AR" sz="1700" b="0" i="0" u="none" strike="noStrike" baseline="-25000">
                          <a:solidFill>
                            <a:srgbClr val="000000"/>
                          </a:solidFill>
                          <a:effectLst/>
                          <a:latin typeface="Calibri"/>
                        </a:rPr>
                        <a:t>2</a:t>
                      </a:r>
                      <a:r>
                        <a:rPr lang="es-AR" sz="1700" b="0" i="0" u="none" strike="noStrike">
                          <a:solidFill>
                            <a:srgbClr val="000000"/>
                          </a:solidFill>
                          <a:effectLst/>
                          <a:latin typeface="Calibri"/>
                        </a:rPr>
                        <a:t> = 18</a:t>
                      </a:r>
                    </a:p>
                  </a:txBody>
                  <a:tcPr marL="9185" marR="9185" marT="918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l" rtl="0" fontAlgn="ctr"/>
                      <a:r>
                        <a:rPr lang="es-AR" sz="1700" b="0" i="0" u="none" strike="noStrike">
                          <a:solidFill>
                            <a:srgbClr val="000000"/>
                          </a:solidFill>
                          <a:effectLst/>
                          <a:latin typeface="Calibri"/>
                        </a:rPr>
                        <a:t>3X</a:t>
                      </a:r>
                      <a:r>
                        <a:rPr lang="es-AR" sz="1700" b="0" i="0" u="none" strike="noStrike" baseline="-25000">
                          <a:solidFill>
                            <a:srgbClr val="000000"/>
                          </a:solidFill>
                          <a:effectLst/>
                          <a:latin typeface="Calibri"/>
                        </a:rPr>
                        <a:t>1</a:t>
                      </a:r>
                      <a:r>
                        <a:rPr lang="es-AR" sz="1700" b="0" i="0" u="none" strike="noStrike">
                          <a:solidFill>
                            <a:srgbClr val="000000"/>
                          </a:solidFill>
                          <a:effectLst/>
                          <a:latin typeface="Calibri"/>
                        </a:rPr>
                        <a:t> + 2X</a:t>
                      </a:r>
                      <a:r>
                        <a:rPr lang="es-AR" sz="1700" b="0" i="0" u="none" strike="noStrike" baseline="-25000">
                          <a:solidFill>
                            <a:srgbClr val="000000"/>
                          </a:solidFill>
                          <a:effectLst/>
                          <a:latin typeface="Calibri"/>
                        </a:rPr>
                        <a:t>2</a:t>
                      </a:r>
                      <a:r>
                        <a:rPr lang="es-AR" sz="1700" b="0" i="0" u="none" strike="noStrike">
                          <a:solidFill>
                            <a:srgbClr val="000000"/>
                          </a:solidFill>
                          <a:effectLst/>
                          <a:latin typeface="Calibri"/>
                        </a:rPr>
                        <a:t>  </a:t>
                      </a:r>
                      <a:r>
                        <a:rPr lang="es-AR" sz="1700" b="0" i="0" u="none" strike="noStrike">
                          <a:solidFill>
                            <a:srgbClr val="FF0000"/>
                          </a:solidFill>
                          <a:effectLst/>
                          <a:latin typeface="Calibri"/>
                        </a:rPr>
                        <a:t>+ A</a:t>
                      </a:r>
                      <a:r>
                        <a:rPr lang="es-AR" sz="1700" b="0" i="0" u="none" strike="noStrike" baseline="-25000">
                          <a:solidFill>
                            <a:srgbClr val="FF0000"/>
                          </a:solidFill>
                          <a:effectLst/>
                          <a:latin typeface="Calibri"/>
                        </a:rPr>
                        <a:t>1</a:t>
                      </a:r>
                      <a:r>
                        <a:rPr lang="es-AR" sz="1700" b="0" i="0" u="none" strike="noStrike">
                          <a:solidFill>
                            <a:srgbClr val="FF0000"/>
                          </a:solidFill>
                          <a:effectLst/>
                          <a:latin typeface="Calibri"/>
                        </a:rPr>
                        <a:t> </a:t>
                      </a:r>
                      <a:r>
                        <a:rPr lang="es-AR" sz="1700" b="0" i="0" u="none" strike="noStrike">
                          <a:solidFill>
                            <a:srgbClr val="000000"/>
                          </a:solidFill>
                          <a:effectLst/>
                          <a:latin typeface="Calibri"/>
                        </a:rPr>
                        <a:t>= 18</a:t>
                      </a:r>
                    </a:p>
                  </a:txBody>
                  <a:tcPr marL="9185" marR="9185" marT="918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l" rtl="0" fontAlgn="ctr"/>
                      <a:r>
                        <a:rPr lang="es-AR" sz="1700" b="0" i="0" u="none" strike="noStrike" dirty="0">
                          <a:solidFill>
                            <a:srgbClr val="000000"/>
                          </a:solidFill>
                          <a:effectLst/>
                          <a:latin typeface="Calibri"/>
                        </a:rPr>
                        <a:t>      3X</a:t>
                      </a:r>
                      <a:r>
                        <a:rPr lang="es-AR" sz="1700" b="0" i="0" u="none" strike="noStrike" baseline="-25000" dirty="0">
                          <a:solidFill>
                            <a:srgbClr val="000000"/>
                          </a:solidFill>
                          <a:effectLst/>
                          <a:latin typeface="Calibri"/>
                        </a:rPr>
                        <a:t>1</a:t>
                      </a:r>
                      <a:r>
                        <a:rPr lang="es-AR" sz="1700" b="0" i="0" u="none" strike="noStrike" dirty="0">
                          <a:solidFill>
                            <a:srgbClr val="000000"/>
                          </a:solidFill>
                          <a:effectLst/>
                          <a:latin typeface="Calibri"/>
                        </a:rPr>
                        <a:t>  + 2X</a:t>
                      </a:r>
                      <a:r>
                        <a:rPr lang="es-AR" sz="1700" b="0" i="0" u="none" strike="noStrike" baseline="-25000" dirty="0">
                          <a:solidFill>
                            <a:srgbClr val="000000"/>
                          </a:solidFill>
                          <a:effectLst/>
                          <a:latin typeface="Calibri"/>
                        </a:rPr>
                        <a:t>2</a:t>
                      </a:r>
                      <a:r>
                        <a:rPr lang="es-AR" sz="1700" b="0" i="0" u="none" strike="noStrike" dirty="0">
                          <a:solidFill>
                            <a:srgbClr val="000000"/>
                          </a:solidFill>
                          <a:effectLst/>
                          <a:latin typeface="Calibri"/>
                        </a:rPr>
                        <a:t>                  </a:t>
                      </a:r>
                      <a:r>
                        <a:rPr lang="es-AR" sz="1700" b="0" i="0" u="none" strike="noStrike" dirty="0">
                          <a:solidFill>
                            <a:srgbClr val="FF0000"/>
                          </a:solidFill>
                          <a:effectLst/>
                          <a:latin typeface="Calibri"/>
                        </a:rPr>
                        <a:t>      + A</a:t>
                      </a:r>
                      <a:r>
                        <a:rPr lang="es-AR" sz="1700" b="0" i="0" u="none" strike="noStrike" baseline="-25000" dirty="0">
                          <a:solidFill>
                            <a:srgbClr val="FF0000"/>
                          </a:solidFill>
                          <a:effectLst/>
                          <a:latin typeface="Calibri"/>
                        </a:rPr>
                        <a:t>1</a:t>
                      </a:r>
                      <a:r>
                        <a:rPr lang="es-AR" sz="1700" b="0" i="0" u="none" strike="noStrike" dirty="0">
                          <a:solidFill>
                            <a:srgbClr val="FF0000"/>
                          </a:solidFill>
                          <a:effectLst/>
                          <a:latin typeface="Calibri"/>
                        </a:rPr>
                        <a:t>      </a:t>
                      </a:r>
                      <a:r>
                        <a:rPr lang="es-AR" sz="1700" b="0" i="0" u="none" strike="noStrike" dirty="0">
                          <a:solidFill>
                            <a:srgbClr val="000000"/>
                          </a:solidFill>
                          <a:effectLst/>
                          <a:latin typeface="Calibri"/>
                        </a:rPr>
                        <a:t>= 18</a:t>
                      </a:r>
                    </a:p>
                  </a:txBody>
                  <a:tcPr marL="9185" marR="9185" marT="918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72352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1143000"/>
          </a:xfrm>
        </p:spPr>
        <p:txBody>
          <a:bodyPr/>
          <a:lstStyle/>
          <a:p>
            <a:r>
              <a:rPr lang="es-AR" dirty="0"/>
              <a:t>Método de la gran M</a:t>
            </a:r>
          </a:p>
        </p:txBody>
      </p:sp>
      <p:sp>
        <p:nvSpPr>
          <p:cNvPr id="3" name="2 Marcador de texto"/>
          <p:cNvSpPr>
            <a:spLocks noGrp="1"/>
          </p:cNvSpPr>
          <p:nvPr>
            <p:ph type="body" idx="1"/>
          </p:nvPr>
        </p:nvSpPr>
        <p:spPr>
          <a:xfrm>
            <a:off x="251520" y="836712"/>
            <a:ext cx="8568952" cy="5400600"/>
          </a:xfrm>
        </p:spPr>
        <p:txBody>
          <a:bodyPr/>
          <a:lstStyle/>
          <a:p>
            <a:pPr marL="0" indent="0">
              <a:buNone/>
              <a:tabLst>
                <a:tab pos="0" algn="l"/>
              </a:tabLst>
            </a:pPr>
            <a:r>
              <a:rPr lang="es-AR" dirty="0"/>
              <a:t>Como toda variable de holgura, esta variable artificial debe figurar en la función objetivo.</a:t>
            </a:r>
          </a:p>
          <a:p>
            <a:pPr marL="0" indent="0">
              <a:buNone/>
              <a:tabLst>
                <a:tab pos="0" algn="l"/>
              </a:tabLst>
            </a:pPr>
            <a:r>
              <a:rPr lang="es-AR" dirty="0"/>
              <a:t>Pero cuando agregamos una variable artificial debemos penalizar su existencia con un coeficiente extremadamente grande (M), en este caso la función objetivo consiste en maximizar</a:t>
            </a:r>
            <a:r>
              <a:rPr lang="es-AR" b="1" dirty="0"/>
              <a:t> </a:t>
            </a:r>
            <a:r>
              <a:rPr lang="es-AR" dirty="0"/>
              <a:t>por lo que el coeficiente debe ser negativo. Por lo que:</a:t>
            </a:r>
          </a:p>
          <a:p>
            <a:pPr marL="0" lvl="0" indent="0" algn="ctr">
              <a:buNone/>
              <a:tabLst>
                <a:tab pos="0" algn="l"/>
              </a:tabLst>
            </a:pPr>
            <a:r>
              <a:rPr lang="es-AR" dirty="0"/>
              <a:t>Z = 3 X</a:t>
            </a:r>
            <a:r>
              <a:rPr lang="es-AR" baseline="-25000" dirty="0"/>
              <a:t>1</a:t>
            </a:r>
            <a:r>
              <a:rPr lang="es-AR" dirty="0"/>
              <a:t> + 5 X</a:t>
            </a:r>
            <a:r>
              <a:rPr lang="es-AR" baseline="-25000" dirty="0"/>
              <a:t>2</a:t>
            </a:r>
            <a:endParaRPr lang="es-AR" dirty="0"/>
          </a:p>
          <a:p>
            <a:pPr marL="0" indent="0">
              <a:buNone/>
              <a:tabLst>
                <a:tab pos="0" algn="l"/>
              </a:tabLst>
            </a:pPr>
            <a:r>
              <a:rPr lang="es-AR" dirty="0"/>
              <a:t>Ahora será:</a:t>
            </a:r>
          </a:p>
          <a:p>
            <a:pPr marL="0" lvl="0" indent="0" algn="ctr">
              <a:buNone/>
              <a:tabLst>
                <a:tab pos="0" algn="l"/>
              </a:tabLst>
            </a:pPr>
            <a:r>
              <a:rPr lang="es-AR" dirty="0"/>
              <a:t>Z = 3 X</a:t>
            </a:r>
            <a:r>
              <a:rPr lang="es-AR" baseline="-25000" dirty="0"/>
              <a:t>1</a:t>
            </a:r>
            <a:r>
              <a:rPr lang="es-AR" dirty="0"/>
              <a:t> + 5 X</a:t>
            </a:r>
            <a:r>
              <a:rPr lang="es-AR" baseline="-25000" dirty="0"/>
              <a:t>2</a:t>
            </a:r>
            <a:r>
              <a:rPr lang="es-AR" dirty="0"/>
              <a:t> </a:t>
            </a:r>
            <a:r>
              <a:rPr lang="es-AR" b="1" dirty="0">
                <a:solidFill>
                  <a:srgbClr val="FF0000"/>
                </a:solidFill>
              </a:rPr>
              <a:t>- M A</a:t>
            </a:r>
            <a:r>
              <a:rPr lang="es-AR" b="1" baseline="-25000" dirty="0">
                <a:solidFill>
                  <a:srgbClr val="FF0000"/>
                </a:solidFill>
              </a:rPr>
              <a:t>1</a:t>
            </a:r>
            <a:endParaRPr lang="es-AR" b="1" dirty="0">
              <a:solidFill>
                <a:srgbClr val="FF0000"/>
              </a:solidFill>
            </a:endParaRPr>
          </a:p>
          <a:p>
            <a:pPr marL="0" indent="0">
              <a:buNone/>
              <a:tabLst>
                <a:tab pos="0" algn="l"/>
              </a:tabLst>
            </a:pPr>
            <a:endParaRPr lang="es-AR" dirty="0"/>
          </a:p>
        </p:txBody>
      </p:sp>
    </p:spTree>
    <p:extLst>
      <p:ext uri="{BB962C8B-B14F-4D97-AF65-F5344CB8AC3E}">
        <p14:creationId xmlns:p14="http://schemas.microsoft.com/office/powerpoint/2010/main" val="72237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1143000"/>
          </a:xfrm>
        </p:spPr>
        <p:txBody>
          <a:bodyPr/>
          <a:lstStyle/>
          <a:p>
            <a:r>
              <a:rPr lang="es-AR" dirty="0"/>
              <a:t>Método de la gran M</a:t>
            </a:r>
          </a:p>
        </p:txBody>
      </p:sp>
      <p:sp>
        <p:nvSpPr>
          <p:cNvPr id="3" name="2 Marcador de texto"/>
          <p:cNvSpPr>
            <a:spLocks noGrp="1"/>
          </p:cNvSpPr>
          <p:nvPr>
            <p:ph type="body" idx="1"/>
          </p:nvPr>
        </p:nvSpPr>
        <p:spPr>
          <a:xfrm>
            <a:off x="457200" y="908720"/>
            <a:ext cx="8229600" cy="5544615"/>
          </a:xfrm>
        </p:spPr>
        <p:txBody>
          <a:bodyPr/>
          <a:lstStyle/>
          <a:p>
            <a:pPr marL="0" indent="0">
              <a:buNone/>
            </a:pPr>
            <a:r>
              <a:rPr lang="es-AR" sz="3000" dirty="0"/>
              <a:t>Como consecuencia nuestro modelo aumentado tendrá la siguiente forma:</a:t>
            </a:r>
          </a:p>
          <a:p>
            <a:pPr marL="0" indent="0">
              <a:buNone/>
            </a:pPr>
            <a:endParaRPr lang="es-AR" sz="3000" dirty="0"/>
          </a:p>
          <a:p>
            <a:pPr marL="0" indent="0">
              <a:buNone/>
            </a:pPr>
            <a:endParaRPr lang="es-AR" sz="3000" dirty="0"/>
          </a:p>
          <a:p>
            <a:pPr marL="0" indent="0">
              <a:buNone/>
            </a:pPr>
            <a:endParaRPr lang="es-AR" sz="3000" dirty="0"/>
          </a:p>
          <a:p>
            <a:pPr marL="0" indent="0">
              <a:buNone/>
            </a:pPr>
            <a:r>
              <a:rPr lang="es-AR" sz="3000" dirty="0"/>
              <a:t>Como vemos A</a:t>
            </a:r>
            <a:r>
              <a:rPr lang="es-AR" sz="3000" baseline="-25000" dirty="0"/>
              <a:t>1</a:t>
            </a:r>
            <a:r>
              <a:rPr lang="es-AR" sz="3000" dirty="0"/>
              <a:t> asumió un rol similar al de la variable de holgura, en consecuencia el nuevo problema ARTIFICIAL amplia la región factible a toda el área que esta bajo las restricciones incluyendo el origen.</a:t>
            </a:r>
          </a:p>
        </p:txBody>
      </p:sp>
      <p:graphicFrame>
        <p:nvGraphicFramePr>
          <p:cNvPr id="4" name="3 Tabla"/>
          <p:cNvGraphicFramePr>
            <a:graphicFrameLocks noGrp="1"/>
          </p:cNvGraphicFramePr>
          <p:nvPr>
            <p:extLst>
              <p:ext uri="{D42A27DB-BD31-4B8C-83A1-F6EECF244321}">
                <p14:modId xmlns:p14="http://schemas.microsoft.com/office/powerpoint/2010/main" val="3646777522"/>
              </p:ext>
            </p:extLst>
          </p:nvPr>
        </p:nvGraphicFramePr>
        <p:xfrm>
          <a:off x="467544" y="1988840"/>
          <a:ext cx="8229600" cy="1590217"/>
        </p:xfrm>
        <a:graphic>
          <a:graphicData uri="http://schemas.openxmlformats.org/drawingml/2006/table">
            <a:tbl>
              <a:tblPr firstRow="1" bandRow="1"/>
              <a:tblGrid>
                <a:gridCol w="2142689">
                  <a:extLst>
                    <a:ext uri="{9D8B030D-6E8A-4147-A177-3AD203B41FA5}">
                      <a16:colId xmlns:a16="http://schemas.microsoft.com/office/drawing/2014/main" val="20000"/>
                    </a:ext>
                  </a:extLst>
                </a:gridCol>
                <a:gridCol w="2576613">
                  <a:extLst>
                    <a:ext uri="{9D8B030D-6E8A-4147-A177-3AD203B41FA5}">
                      <a16:colId xmlns:a16="http://schemas.microsoft.com/office/drawing/2014/main" val="20001"/>
                    </a:ext>
                  </a:extLst>
                </a:gridCol>
                <a:gridCol w="3510298">
                  <a:extLst>
                    <a:ext uri="{9D8B030D-6E8A-4147-A177-3AD203B41FA5}">
                      <a16:colId xmlns:a16="http://schemas.microsoft.com/office/drawing/2014/main" val="20002"/>
                    </a:ext>
                  </a:extLst>
                </a:gridCol>
              </a:tblGrid>
              <a:tr h="287497">
                <a:tc>
                  <a:txBody>
                    <a:bodyPr/>
                    <a:lstStyle/>
                    <a:p>
                      <a:pPr algn="l" rtl="0" fontAlgn="ctr"/>
                      <a:r>
                        <a:rPr lang="es-AR" sz="1700" b="1" i="0" u="none" strike="noStrike" dirty="0">
                          <a:solidFill>
                            <a:srgbClr val="FFFFFF"/>
                          </a:solidFill>
                          <a:effectLst/>
                          <a:latin typeface="Calibri"/>
                        </a:rPr>
                        <a:t>MODELO INICIAL</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l" rtl="0" fontAlgn="ctr"/>
                      <a:r>
                        <a:rPr lang="es-AR" sz="1700" b="1" i="0" u="none" strike="noStrike" dirty="0">
                          <a:solidFill>
                            <a:srgbClr val="FFFFFF"/>
                          </a:solidFill>
                          <a:effectLst/>
                          <a:latin typeface="Calibri"/>
                        </a:rPr>
                        <a:t>MODELO AUMENTADO</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l" rtl="0" fontAlgn="ctr"/>
                      <a:r>
                        <a:rPr lang="es-AR" sz="1700" b="1" i="0" u="none" strike="noStrike">
                          <a:solidFill>
                            <a:srgbClr val="FFFFFF"/>
                          </a:solidFill>
                          <a:effectLst/>
                          <a:latin typeface="Calibri"/>
                        </a:rPr>
                        <a:t>O bien…</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332418">
                <a:tc>
                  <a:txBody>
                    <a:bodyPr/>
                    <a:lstStyle/>
                    <a:p>
                      <a:pPr algn="l" rtl="0" fontAlgn="ctr"/>
                      <a:r>
                        <a:rPr lang="es-AR" sz="1700" b="0" i="0" u="none" strike="noStrike" dirty="0">
                          <a:solidFill>
                            <a:srgbClr val="000000"/>
                          </a:solidFill>
                          <a:effectLst/>
                          <a:latin typeface="Calibri"/>
                        </a:rPr>
                        <a:t>Z = 3X</a:t>
                      </a:r>
                      <a:r>
                        <a:rPr lang="es-AR" sz="1700" b="0" i="0" u="none" strike="noStrike" baseline="-25000" dirty="0">
                          <a:solidFill>
                            <a:srgbClr val="000000"/>
                          </a:solidFill>
                          <a:effectLst/>
                          <a:latin typeface="Calibri"/>
                        </a:rPr>
                        <a:t>1</a:t>
                      </a:r>
                      <a:r>
                        <a:rPr lang="es-AR" sz="1700" b="0" i="0" u="none" strike="noStrike" dirty="0">
                          <a:solidFill>
                            <a:srgbClr val="000000"/>
                          </a:solidFill>
                          <a:effectLst/>
                          <a:latin typeface="Calibri"/>
                        </a:rPr>
                        <a:t> + 5X</a:t>
                      </a:r>
                      <a:r>
                        <a:rPr lang="es-AR" sz="1700" b="0" i="0" u="none" strike="noStrike" baseline="-25000" dirty="0">
                          <a:solidFill>
                            <a:srgbClr val="000000"/>
                          </a:solidFill>
                          <a:effectLst/>
                          <a:latin typeface="Calibri"/>
                        </a:rPr>
                        <a:t>2</a:t>
                      </a:r>
                      <a:endParaRPr lang="es-AR" sz="1700" b="0" i="0" u="none" strike="noStrike" dirty="0">
                        <a:solidFill>
                          <a:srgbClr val="000000"/>
                        </a:solidFill>
                        <a:effectLst/>
                        <a:latin typeface="Calibri"/>
                      </a:endParaRP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l" rtl="0" fontAlgn="ctr"/>
                      <a:r>
                        <a:rPr lang="pl-PL" sz="1700" b="0" i="0" u="none" strike="noStrike" dirty="0">
                          <a:solidFill>
                            <a:srgbClr val="000000"/>
                          </a:solidFill>
                          <a:effectLst/>
                          <a:latin typeface="Calibri"/>
                        </a:rPr>
                        <a:t>Z = 3X</a:t>
                      </a:r>
                      <a:r>
                        <a:rPr lang="pl-PL" sz="1700" b="0" i="0" u="none" strike="noStrike" baseline="-25000" dirty="0">
                          <a:solidFill>
                            <a:srgbClr val="000000"/>
                          </a:solidFill>
                          <a:effectLst/>
                          <a:latin typeface="Calibri"/>
                        </a:rPr>
                        <a:t>1</a:t>
                      </a:r>
                      <a:r>
                        <a:rPr lang="pl-PL" sz="1700" b="0" i="0" u="none" strike="noStrike" dirty="0">
                          <a:solidFill>
                            <a:srgbClr val="000000"/>
                          </a:solidFill>
                          <a:effectLst/>
                          <a:latin typeface="Calibri"/>
                        </a:rPr>
                        <a:t> + 5X</a:t>
                      </a:r>
                      <a:r>
                        <a:rPr lang="pl-PL" sz="1700" b="0" i="0" u="none" strike="noStrike" baseline="-25000" dirty="0">
                          <a:solidFill>
                            <a:srgbClr val="000000"/>
                          </a:solidFill>
                          <a:effectLst/>
                          <a:latin typeface="Calibri"/>
                        </a:rPr>
                        <a:t>2 </a:t>
                      </a:r>
                      <a:r>
                        <a:rPr lang="es-AR" sz="1700" b="0" i="0" u="none" strike="noStrike" dirty="0">
                          <a:solidFill>
                            <a:schemeClr val="tx1"/>
                          </a:solidFill>
                          <a:effectLst/>
                          <a:latin typeface="Calibri"/>
                        </a:rPr>
                        <a:t>-</a:t>
                      </a:r>
                      <a:r>
                        <a:rPr lang="pl-PL" sz="1700" b="0" i="0" u="none" strike="noStrike" dirty="0">
                          <a:solidFill>
                            <a:srgbClr val="FF0000"/>
                          </a:solidFill>
                          <a:effectLst/>
                          <a:latin typeface="Calibri"/>
                        </a:rPr>
                        <a:t> </a:t>
                      </a:r>
                      <a:r>
                        <a:rPr lang="pl-PL" sz="1700" b="0" i="0" u="none" strike="noStrike" dirty="0">
                          <a:solidFill>
                            <a:schemeClr val="tx1"/>
                          </a:solidFill>
                          <a:effectLst/>
                          <a:latin typeface="Calibri"/>
                        </a:rPr>
                        <a:t>MA</a:t>
                      </a:r>
                      <a:r>
                        <a:rPr lang="pl-PL" sz="1700" b="0" i="0" u="none" strike="noStrike" baseline="-25000" dirty="0">
                          <a:solidFill>
                            <a:schemeClr val="tx1"/>
                          </a:solidFill>
                          <a:effectLst/>
                          <a:latin typeface="Calibri"/>
                        </a:rPr>
                        <a:t>1</a:t>
                      </a:r>
                      <a:endParaRPr lang="pl-PL" sz="1700" b="0" i="0" u="none" strike="noStrike" dirty="0">
                        <a:solidFill>
                          <a:schemeClr val="tx1"/>
                        </a:solidFill>
                        <a:effectLst/>
                        <a:latin typeface="Calibri"/>
                      </a:endParaRP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l" rtl="0" fontAlgn="ctr"/>
                      <a:r>
                        <a:rPr lang="pl-PL" sz="1700" b="0" i="0" u="none" strike="noStrike" dirty="0">
                          <a:solidFill>
                            <a:srgbClr val="000000"/>
                          </a:solidFill>
                          <a:effectLst/>
                          <a:latin typeface="Calibri"/>
                        </a:rPr>
                        <a:t>Z - 3X</a:t>
                      </a:r>
                      <a:r>
                        <a:rPr lang="pl-PL" sz="1700" b="0" i="0" u="none" strike="noStrike" baseline="-25000" dirty="0">
                          <a:solidFill>
                            <a:srgbClr val="000000"/>
                          </a:solidFill>
                          <a:effectLst/>
                          <a:latin typeface="Calibri"/>
                        </a:rPr>
                        <a:t>1</a:t>
                      </a:r>
                      <a:r>
                        <a:rPr lang="pl-PL" sz="1700" b="0" i="0" u="none" strike="noStrike" dirty="0">
                          <a:solidFill>
                            <a:srgbClr val="000000"/>
                          </a:solidFill>
                          <a:effectLst/>
                          <a:latin typeface="Calibri"/>
                        </a:rPr>
                        <a:t> -  5X</a:t>
                      </a:r>
                      <a:r>
                        <a:rPr lang="pl-PL" sz="1700" b="0" i="0" u="none" strike="noStrike" baseline="-25000" dirty="0">
                          <a:solidFill>
                            <a:srgbClr val="000000"/>
                          </a:solidFill>
                          <a:effectLst/>
                          <a:latin typeface="Calibri"/>
                        </a:rPr>
                        <a:t>2</a:t>
                      </a:r>
                      <a:r>
                        <a:rPr lang="pl-PL" sz="1700" b="0" i="0" u="none" strike="noStrike" dirty="0">
                          <a:solidFill>
                            <a:srgbClr val="000000"/>
                          </a:solidFill>
                          <a:effectLst/>
                          <a:latin typeface="Calibri"/>
                        </a:rPr>
                        <a:t>   </a:t>
                      </a:r>
                      <a:r>
                        <a:rPr lang="es-AR" sz="1700" b="0" i="0" u="none" strike="noStrike" dirty="0">
                          <a:solidFill>
                            <a:srgbClr val="FF0000"/>
                          </a:solidFill>
                          <a:effectLst/>
                          <a:latin typeface="Calibri"/>
                        </a:rPr>
                        <a:t>                     </a:t>
                      </a:r>
                      <a:r>
                        <a:rPr lang="es-AR" sz="1700" b="0" i="0" u="none" strike="noStrike" dirty="0">
                          <a:solidFill>
                            <a:schemeClr val="tx1"/>
                          </a:solidFill>
                          <a:effectLst/>
                          <a:latin typeface="Calibri"/>
                        </a:rPr>
                        <a:t>+</a:t>
                      </a:r>
                      <a:r>
                        <a:rPr lang="pl-PL" sz="1700" b="0" i="0" u="none" strike="noStrike" dirty="0">
                          <a:solidFill>
                            <a:schemeClr val="tx1"/>
                          </a:solidFill>
                          <a:effectLst/>
                          <a:latin typeface="Calibri"/>
                        </a:rPr>
                        <a:t> MA</a:t>
                      </a:r>
                      <a:r>
                        <a:rPr lang="pl-PL" sz="1700" b="0" i="0" u="none" strike="noStrike" baseline="-25000" dirty="0">
                          <a:solidFill>
                            <a:schemeClr val="tx1"/>
                          </a:solidFill>
                          <a:effectLst/>
                          <a:latin typeface="Calibri"/>
                        </a:rPr>
                        <a:t>1</a:t>
                      </a:r>
                      <a:r>
                        <a:rPr lang="pl-PL" sz="1700" b="0" i="0" u="none" strike="noStrike" dirty="0">
                          <a:solidFill>
                            <a:srgbClr val="000000"/>
                          </a:solidFill>
                          <a:effectLst/>
                          <a:latin typeface="Calibri"/>
                        </a:rPr>
                        <a:t> </a:t>
                      </a:r>
                      <a:r>
                        <a:rPr lang="es-AR" sz="1700" b="0" i="0" u="none" strike="noStrike" dirty="0">
                          <a:solidFill>
                            <a:srgbClr val="000000"/>
                          </a:solidFill>
                          <a:effectLst/>
                          <a:latin typeface="Calibri"/>
                        </a:rPr>
                        <a:t>  </a:t>
                      </a:r>
                      <a:r>
                        <a:rPr lang="pl-PL" sz="1700" b="0" i="0" u="none" strike="noStrike" dirty="0">
                          <a:solidFill>
                            <a:srgbClr val="000000"/>
                          </a:solidFill>
                          <a:effectLst/>
                          <a:latin typeface="Calibri"/>
                        </a:rPr>
                        <a:t> = 0</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1"/>
                  </a:ext>
                </a:extLst>
              </a:tr>
              <a:tr h="323434">
                <a:tc>
                  <a:txBody>
                    <a:bodyPr/>
                    <a:lstStyle/>
                    <a:p>
                      <a:pPr algn="l" rtl="0" fontAlgn="ctr"/>
                      <a:r>
                        <a:rPr lang="es-AR" sz="1700" b="0" i="0" u="none" strike="noStrike">
                          <a:solidFill>
                            <a:srgbClr val="000000"/>
                          </a:solidFill>
                          <a:effectLst/>
                          <a:latin typeface="Calibri"/>
                        </a:rPr>
                        <a:t>X</a:t>
                      </a:r>
                      <a:r>
                        <a:rPr lang="es-AR" sz="1700" b="0" i="0" u="none" strike="noStrike" baseline="-25000">
                          <a:solidFill>
                            <a:srgbClr val="000000"/>
                          </a:solidFill>
                          <a:effectLst/>
                          <a:latin typeface="Calibri"/>
                        </a:rPr>
                        <a:t>1</a:t>
                      </a:r>
                      <a:r>
                        <a:rPr lang="es-AR" sz="1700" b="0" i="0" u="none" strike="noStrike">
                          <a:solidFill>
                            <a:srgbClr val="000000"/>
                          </a:solidFill>
                          <a:effectLst/>
                          <a:latin typeface="Calibri"/>
                        </a:rPr>
                        <a:t> &lt;= 4</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l" rtl="0" fontAlgn="ctr"/>
                      <a:r>
                        <a:rPr lang="es-AR" sz="1700" b="0" i="0" u="none" strike="noStrike">
                          <a:solidFill>
                            <a:srgbClr val="000000"/>
                          </a:solidFill>
                          <a:effectLst/>
                          <a:latin typeface="Calibri"/>
                        </a:rPr>
                        <a:t>X</a:t>
                      </a:r>
                      <a:r>
                        <a:rPr lang="es-AR" sz="1700" b="0" i="0" u="none" strike="noStrike" baseline="-25000">
                          <a:solidFill>
                            <a:srgbClr val="000000"/>
                          </a:solidFill>
                          <a:effectLst/>
                          <a:latin typeface="Calibri"/>
                        </a:rPr>
                        <a:t>1 </a:t>
                      </a:r>
                      <a:r>
                        <a:rPr lang="es-AR" sz="1700" b="0" i="0" u="none" strike="noStrike">
                          <a:solidFill>
                            <a:srgbClr val="FF0000"/>
                          </a:solidFill>
                          <a:effectLst/>
                          <a:latin typeface="Calibri"/>
                        </a:rPr>
                        <a:t>+ H</a:t>
                      </a:r>
                      <a:r>
                        <a:rPr lang="es-AR" sz="1700" b="0" i="0" u="none" strike="noStrike" baseline="-25000">
                          <a:solidFill>
                            <a:srgbClr val="FF0000"/>
                          </a:solidFill>
                          <a:effectLst/>
                          <a:latin typeface="Calibri"/>
                        </a:rPr>
                        <a:t>1</a:t>
                      </a:r>
                      <a:r>
                        <a:rPr lang="es-AR" sz="1700" b="0" i="0" u="none" strike="noStrike">
                          <a:solidFill>
                            <a:srgbClr val="FF0000"/>
                          </a:solidFill>
                          <a:effectLst/>
                          <a:latin typeface="Calibri"/>
                        </a:rPr>
                        <a:t> </a:t>
                      </a:r>
                      <a:r>
                        <a:rPr lang="es-AR" sz="1700" b="0" i="0" u="none" strike="noStrike">
                          <a:solidFill>
                            <a:srgbClr val="000000"/>
                          </a:solidFill>
                          <a:effectLst/>
                          <a:latin typeface="Calibri"/>
                        </a:rPr>
                        <a:t>= 4</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l" rtl="0" fontAlgn="ctr"/>
                      <a:r>
                        <a:rPr lang="es-AR" sz="1700" b="0" i="0" u="none" strike="noStrike" dirty="0">
                          <a:solidFill>
                            <a:srgbClr val="000000"/>
                          </a:solidFill>
                          <a:effectLst/>
                          <a:latin typeface="Calibri"/>
                        </a:rPr>
                        <a:t>        X</a:t>
                      </a:r>
                      <a:r>
                        <a:rPr lang="es-AR" sz="1700" b="0" i="0" u="none" strike="noStrike" baseline="-25000" dirty="0">
                          <a:solidFill>
                            <a:srgbClr val="000000"/>
                          </a:solidFill>
                          <a:effectLst/>
                          <a:latin typeface="Calibri"/>
                        </a:rPr>
                        <a:t>1</a:t>
                      </a:r>
                      <a:r>
                        <a:rPr lang="es-AR" sz="1700" b="0" i="0" u="none" strike="noStrike" dirty="0">
                          <a:solidFill>
                            <a:srgbClr val="000000"/>
                          </a:solidFill>
                          <a:effectLst/>
                          <a:latin typeface="Calibri"/>
                        </a:rPr>
                        <a:t>                </a:t>
                      </a:r>
                      <a:r>
                        <a:rPr lang="es-AR" sz="1700" b="0" i="0" u="none" strike="noStrike" dirty="0">
                          <a:solidFill>
                            <a:srgbClr val="FF0000"/>
                          </a:solidFill>
                          <a:effectLst/>
                          <a:latin typeface="Calibri"/>
                        </a:rPr>
                        <a:t>+ H</a:t>
                      </a:r>
                      <a:r>
                        <a:rPr lang="es-AR" sz="1700" b="0" i="0" u="none" strike="noStrike" baseline="-25000" dirty="0">
                          <a:solidFill>
                            <a:srgbClr val="FF0000"/>
                          </a:solidFill>
                          <a:effectLst/>
                          <a:latin typeface="Calibri"/>
                        </a:rPr>
                        <a:t>1</a:t>
                      </a:r>
                      <a:r>
                        <a:rPr lang="es-AR" sz="1700" b="0" i="0" u="none" strike="noStrike" dirty="0">
                          <a:solidFill>
                            <a:srgbClr val="FF0000"/>
                          </a:solidFill>
                          <a:effectLst/>
                          <a:latin typeface="Calibri"/>
                        </a:rPr>
                        <a:t>                         </a:t>
                      </a:r>
                      <a:r>
                        <a:rPr lang="es-AR" sz="1700" b="0" i="0" u="none" strike="noStrike" dirty="0">
                          <a:solidFill>
                            <a:srgbClr val="000000"/>
                          </a:solidFill>
                          <a:effectLst/>
                          <a:latin typeface="Calibri"/>
                        </a:rPr>
                        <a:t>= 4</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10002"/>
                  </a:ext>
                </a:extLst>
              </a:tr>
              <a:tr h="323434">
                <a:tc>
                  <a:txBody>
                    <a:bodyPr/>
                    <a:lstStyle/>
                    <a:p>
                      <a:pPr algn="l" rtl="0" fontAlgn="ctr"/>
                      <a:r>
                        <a:rPr lang="es-AR" sz="1700" b="0" i="0" u="none" strike="noStrike">
                          <a:solidFill>
                            <a:srgbClr val="000000"/>
                          </a:solidFill>
                          <a:effectLst/>
                          <a:latin typeface="Calibri"/>
                        </a:rPr>
                        <a:t>2X</a:t>
                      </a:r>
                      <a:r>
                        <a:rPr lang="es-AR" sz="1700" b="0" i="0" u="none" strike="noStrike" baseline="-25000">
                          <a:solidFill>
                            <a:srgbClr val="000000"/>
                          </a:solidFill>
                          <a:effectLst/>
                          <a:latin typeface="Calibri"/>
                        </a:rPr>
                        <a:t>2</a:t>
                      </a:r>
                      <a:r>
                        <a:rPr lang="es-AR" sz="1700" b="0" i="0" u="none" strike="noStrike">
                          <a:solidFill>
                            <a:srgbClr val="000000"/>
                          </a:solidFill>
                          <a:effectLst/>
                          <a:latin typeface="Calibri"/>
                        </a:rPr>
                        <a:t> &lt;= 12</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l" rtl="0" fontAlgn="ctr"/>
                      <a:r>
                        <a:rPr lang="es-AR" sz="1700" b="0" i="0" u="none" strike="noStrike">
                          <a:solidFill>
                            <a:srgbClr val="000000"/>
                          </a:solidFill>
                          <a:effectLst/>
                          <a:latin typeface="Calibri"/>
                        </a:rPr>
                        <a:t>2X</a:t>
                      </a:r>
                      <a:r>
                        <a:rPr lang="es-AR" sz="1700" b="0" i="0" u="none" strike="noStrike" baseline="-25000">
                          <a:solidFill>
                            <a:srgbClr val="000000"/>
                          </a:solidFill>
                          <a:effectLst/>
                          <a:latin typeface="Calibri"/>
                        </a:rPr>
                        <a:t>2</a:t>
                      </a:r>
                      <a:r>
                        <a:rPr lang="es-AR" sz="1700" b="0" i="0" u="none" strike="noStrike">
                          <a:solidFill>
                            <a:srgbClr val="000000"/>
                          </a:solidFill>
                          <a:effectLst/>
                          <a:latin typeface="Calibri"/>
                        </a:rPr>
                        <a:t>  </a:t>
                      </a:r>
                      <a:r>
                        <a:rPr lang="es-AR" sz="1700" b="0" i="0" u="none" strike="noStrike">
                          <a:solidFill>
                            <a:srgbClr val="FF0000"/>
                          </a:solidFill>
                          <a:effectLst/>
                          <a:latin typeface="Calibri"/>
                        </a:rPr>
                        <a:t>+ H</a:t>
                      </a:r>
                      <a:r>
                        <a:rPr lang="es-AR" sz="1700" b="0" i="0" u="none" strike="noStrike" baseline="-25000">
                          <a:solidFill>
                            <a:srgbClr val="FF0000"/>
                          </a:solidFill>
                          <a:effectLst/>
                          <a:latin typeface="Calibri"/>
                        </a:rPr>
                        <a:t>2</a:t>
                      </a:r>
                      <a:r>
                        <a:rPr lang="es-AR" sz="1700" b="0" i="0" u="none" strike="noStrike">
                          <a:solidFill>
                            <a:srgbClr val="FF0000"/>
                          </a:solidFill>
                          <a:effectLst/>
                          <a:latin typeface="Calibri"/>
                        </a:rPr>
                        <a:t> </a:t>
                      </a:r>
                      <a:r>
                        <a:rPr lang="es-AR" sz="1700" b="0" i="0" u="none" strike="noStrike">
                          <a:solidFill>
                            <a:srgbClr val="000000"/>
                          </a:solidFill>
                          <a:effectLst/>
                          <a:latin typeface="Calibri"/>
                        </a:rPr>
                        <a:t>= 12</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l" rtl="0" fontAlgn="ctr"/>
                      <a:r>
                        <a:rPr lang="es-AR" sz="1700" b="0" i="0" u="none" strike="noStrike">
                          <a:solidFill>
                            <a:srgbClr val="000000"/>
                          </a:solidFill>
                          <a:effectLst/>
                          <a:latin typeface="Calibri"/>
                        </a:rPr>
                        <a:t>                  2X</a:t>
                      </a:r>
                      <a:r>
                        <a:rPr lang="es-AR" sz="1700" b="0" i="0" u="none" strike="noStrike" baseline="-25000">
                          <a:solidFill>
                            <a:srgbClr val="000000"/>
                          </a:solidFill>
                          <a:effectLst/>
                          <a:latin typeface="Calibri"/>
                        </a:rPr>
                        <a:t>2</a:t>
                      </a:r>
                      <a:r>
                        <a:rPr lang="es-AR" sz="1700" b="0" i="0" u="none" strike="noStrike">
                          <a:solidFill>
                            <a:srgbClr val="000000"/>
                          </a:solidFill>
                          <a:effectLst/>
                          <a:latin typeface="Calibri"/>
                        </a:rPr>
                        <a:t>               </a:t>
                      </a:r>
                      <a:r>
                        <a:rPr lang="es-AR" sz="1700" b="0" i="0" u="none" strike="noStrike">
                          <a:solidFill>
                            <a:srgbClr val="FF0000"/>
                          </a:solidFill>
                          <a:effectLst/>
                          <a:latin typeface="Calibri"/>
                        </a:rPr>
                        <a:t>+ H</a:t>
                      </a:r>
                      <a:r>
                        <a:rPr lang="es-AR" sz="1700" b="0" i="0" u="none" strike="noStrike" baseline="-25000">
                          <a:solidFill>
                            <a:srgbClr val="FF0000"/>
                          </a:solidFill>
                          <a:effectLst/>
                          <a:latin typeface="Calibri"/>
                        </a:rPr>
                        <a:t>2</a:t>
                      </a:r>
                      <a:r>
                        <a:rPr lang="es-AR" sz="1700" b="0" i="0" u="none" strike="noStrike">
                          <a:solidFill>
                            <a:srgbClr val="FF0000"/>
                          </a:solidFill>
                          <a:effectLst/>
                          <a:latin typeface="Calibri"/>
                        </a:rPr>
                        <a:t>              </a:t>
                      </a:r>
                      <a:r>
                        <a:rPr lang="es-AR" sz="1700" b="0" i="0" u="none" strike="noStrike">
                          <a:solidFill>
                            <a:srgbClr val="000000"/>
                          </a:solidFill>
                          <a:effectLst/>
                          <a:latin typeface="Calibri"/>
                        </a:rPr>
                        <a:t>= 12</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3"/>
                  </a:ext>
                </a:extLst>
              </a:tr>
              <a:tr h="323434">
                <a:tc>
                  <a:txBody>
                    <a:bodyPr/>
                    <a:lstStyle/>
                    <a:p>
                      <a:pPr algn="l" rtl="0" fontAlgn="ctr"/>
                      <a:r>
                        <a:rPr lang="es-AR" sz="1700" b="0" i="0" u="none" strike="noStrike" dirty="0">
                          <a:solidFill>
                            <a:srgbClr val="000000"/>
                          </a:solidFill>
                          <a:effectLst/>
                          <a:latin typeface="Calibri"/>
                        </a:rPr>
                        <a:t>3X</a:t>
                      </a:r>
                      <a:r>
                        <a:rPr lang="es-AR" sz="1700" b="0" i="0" u="none" strike="noStrike" baseline="-25000" dirty="0">
                          <a:solidFill>
                            <a:srgbClr val="000000"/>
                          </a:solidFill>
                          <a:effectLst/>
                          <a:latin typeface="Calibri"/>
                        </a:rPr>
                        <a:t>1</a:t>
                      </a:r>
                      <a:r>
                        <a:rPr lang="es-AR" sz="1700" b="0" i="0" u="none" strike="noStrike" dirty="0">
                          <a:solidFill>
                            <a:srgbClr val="000000"/>
                          </a:solidFill>
                          <a:effectLst/>
                          <a:latin typeface="Calibri"/>
                        </a:rPr>
                        <a:t> + 2X</a:t>
                      </a:r>
                      <a:r>
                        <a:rPr lang="es-AR" sz="1700" b="0" i="0" u="none" strike="noStrike" baseline="-25000" dirty="0">
                          <a:solidFill>
                            <a:srgbClr val="000000"/>
                          </a:solidFill>
                          <a:effectLst/>
                          <a:latin typeface="Calibri"/>
                        </a:rPr>
                        <a:t>2</a:t>
                      </a:r>
                      <a:r>
                        <a:rPr lang="es-AR" sz="1700" b="0" i="0" u="none" strike="noStrike" dirty="0">
                          <a:solidFill>
                            <a:srgbClr val="000000"/>
                          </a:solidFill>
                          <a:effectLst/>
                          <a:latin typeface="Calibri"/>
                        </a:rPr>
                        <a:t> = 18</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l" rtl="0" fontAlgn="ctr"/>
                      <a:r>
                        <a:rPr lang="es-AR" sz="1700" b="0" i="0" u="none" strike="noStrike">
                          <a:solidFill>
                            <a:srgbClr val="000000"/>
                          </a:solidFill>
                          <a:effectLst/>
                          <a:latin typeface="Calibri"/>
                        </a:rPr>
                        <a:t>3X</a:t>
                      </a:r>
                      <a:r>
                        <a:rPr lang="es-AR" sz="1700" b="0" i="0" u="none" strike="noStrike" baseline="-25000">
                          <a:solidFill>
                            <a:srgbClr val="000000"/>
                          </a:solidFill>
                          <a:effectLst/>
                          <a:latin typeface="Calibri"/>
                        </a:rPr>
                        <a:t>1</a:t>
                      </a:r>
                      <a:r>
                        <a:rPr lang="es-AR" sz="1700" b="0" i="0" u="none" strike="noStrike">
                          <a:solidFill>
                            <a:srgbClr val="000000"/>
                          </a:solidFill>
                          <a:effectLst/>
                          <a:latin typeface="Calibri"/>
                        </a:rPr>
                        <a:t> + 2X</a:t>
                      </a:r>
                      <a:r>
                        <a:rPr lang="es-AR" sz="1700" b="0" i="0" u="none" strike="noStrike" baseline="-25000">
                          <a:solidFill>
                            <a:srgbClr val="000000"/>
                          </a:solidFill>
                          <a:effectLst/>
                          <a:latin typeface="Calibri"/>
                        </a:rPr>
                        <a:t>2</a:t>
                      </a:r>
                      <a:r>
                        <a:rPr lang="es-AR" sz="1700" b="0" i="0" u="none" strike="noStrike">
                          <a:solidFill>
                            <a:srgbClr val="000000"/>
                          </a:solidFill>
                          <a:effectLst/>
                          <a:latin typeface="Calibri"/>
                        </a:rPr>
                        <a:t>  </a:t>
                      </a:r>
                      <a:r>
                        <a:rPr lang="es-AR" sz="1700" b="0" i="0" u="none" strike="noStrike">
                          <a:solidFill>
                            <a:srgbClr val="FF0000"/>
                          </a:solidFill>
                          <a:effectLst/>
                          <a:latin typeface="Calibri"/>
                        </a:rPr>
                        <a:t>+ A</a:t>
                      </a:r>
                      <a:r>
                        <a:rPr lang="es-AR" sz="1700" b="0" i="0" u="none" strike="noStrike" baseline="-25000">
                          <a:solidFill>
                            <a:srgbClr val="FF0000"/>
                          </a:solidFill>
                          <a:effectLst/>
                          <a:latin typeface="Calibri"/>
                        </a:rPr>
                        <a:t>1</a:t>
                      </a:r>
                      <a:r>
                        <a:rPr lang="es-AR" sz="1700" b="0" i="0" u="none" strike="noStrike">
                          <a:solidFill>
                            <a:srgbClr val="FF0000"/>
                          </a:solidFill>
                          <a:effectLst/>
                          <a:latin typeface="Calibri"/>
                        </a:rPr>
                        <a:t> </a:t>
                      </a:r>
                      <a:r>
                        <a:rPr lang="es-AR" sz="1700" b="0" i="0" u="none" strike="noStrike">
                          <a:solidFill>
                            <a:srgbClr val="000000"/>
                          </a:solidFill>
                          <a:effectLst/>
                          <a:latin typeface="Calibri"/>
                        </a:rPr>
                        <a:t>= 18</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l" rtl="0" fontAlgn="ctr"/>
                      <a:r>
                        <a:rPr lang="es-AR" sz="1700" b="0" i="0" u="none" strike="noStrike" dirty="0">
                          <a:solidFill>
                            <a:srgbClr val="000000"/>
                          </a:solidFill>
                          <a:effectLst/>
                          <a:latin typeface="Calibri"/>
                        </a:rPr>
                        <a:t>      3X</a:t>
                      </a:r>
                      <a:r>
                        <a:rPr lang="es-AR" sz="1700" b="0" i="0" u="none" strike="noStrike" baseline="-25000" dirty="0">
                          <a:solidFill>
                            <a:srgbClr val="000000"/>
                          </a:solidFill>
                          <a:effectLst/>
                          <a:latin typeface="Calibri"/>
                        </a:rPr>
                        <a:t>1</a:t>
                      </a:r>
                      <a:r>
                        <a:rPr lang="es-AR" sz="1700" b="0" i="0" u="none" strike="noStrike" dirty="0">
                          <a:solidFill>
                            <a:srgbClr val="000000"/>
                          </a:solidFill>
                          <a:effectLst/>
                          <a:latin typeface="Calibri"/>
                        </a:rPr>
                        <a:t>  + 2X</a:t>
                      </a:r>
                      <a:r>
                        <a:rPr lang="es-AR" sz="1700" b="0" i="0" u="none" strike="noStrike" baseline="-25000" dirty="0">
                          <a:solidFill>
                            <a:srgbClr val="000000"/>
                          </a:solidFill>
                          <a:effectLst/>
                          <a:latin typeface="Calibri"/>
                        </a:rPr>
                        <a:t>2</a:t>
                      </a:r>
                      <a:r>
                        <a:rPr lang="es-AR" sz="1700" b="0" i="0" u="none" strike="noStrike" dirty="0">
                          <a:solidFill>
                            <a:srgbClr val="000000"/>
                          </a:solidFill>
                          <a:effectLst/>
                          <a:latin typeface="Calibri"/>
                        </a:rPr>
                        <a:t>                  </a:t>
                      </a:r>
                      <a:r>
                        <a:rPr lang="es-AR" sz="1700" b="0" i="0" u="none" strike="noStrike" dirty="0">
                          <a:solidFill>
                            <a:srgbClr val="FF0000"/>
                          </a:solidFill>
                          <a:effectLst/>
                          <a:latin typeface="Calibri"/>
                        </a:rPr>
                        <a:t>      + A</a:t>
                      </a:r>
                      <a:r>
                        <a:rPr lang="es-AR" sz="1700" b="0" i="0" u="none" strike="noStrike" baseline="-25000" dirty="0">
                          <a:solidFill>
                            <a:srgbClr val="FF0000"/>
                          </a:solidFill>
                          <a:effectLst/>
                          <a:latin typeface="Calibri"/>
                        </a:rPr>
                        <a:t>1</a:t>
                      </a:r>
                      <a:r>
                        <a:rPr lang="es-AR" sz="1700" b="0" i="0" u="none" strike="noStrike" dirty="0">
                          <a:solidFill>
                            <a:srgbClr val="FF0000"/>
                          </a:solidFill>
                          <a:effectLst/>
                          <a:latin typeface="Calibri"/>
                        </a:rPr>
                        <a:t>      </a:t>
                      </a:r>
                      <a:r>
                        <a:rPr lang="es-AR" sz="1700" b="0" i="0" u="none" strike="noStrike" dirty="0">
                          <a:solidFill>
                            <a:srgbClr val="000000"/>
                          </a:solidFill>
                          <a:effectLst/>
                          <a:latin typeface="Calibri"/>
                        </a:rPr>
                        <a:t>= 18</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10950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1143000"/>
          </a:xfrm>
        </p:spPr>
        <p:txBody>
          <a:bodyPr/>
          <a:lstStyle/>
          <a:p>
            <a:r>
              <a:rPr lang="es-AR" dirty="0"/>
              <a:t>Método de la gran M</a:t>
            </a:r>
          </a:p>
        </p:txBody>
      </p:sp>
      <p:sp>
        <p:nvSpPr>
          <p:cNvPr id="3" name="2 Marcador de texto"/>
          <p:cNvSpPr>
            <a:spLocks noGrp="1"/>
          </p:cNvSpPr>
          <p:nvPr>
            <p:ph type="body" idx="1"/>
          </p:nvPr>
        </p:nvSpPr>
        <p:spPr>
          <a:xfrm>
            <a:off x="457200" y="1196752"/>
            <a:ext cx="4690864" cy="4929411"/>
          </a:xfrm>
        </p:spPr>
        <p:txBody>
          <a:bodyPr/>
          <a:lstStyle/>
          <a:p>
            <a:pPr marL="0" indent="0">
              <a:buNone/>
            </a:pPr>
            <a:r>
              <a:rPr lang="es-AR" dirty="0"/>
              <a:t>A pesar de haber ampliado la región factible debemos recordar que el nuevo problema artificial es el mismo que nuestro problema original solo cuando A</a:t>
            </a:r>
            <a:r>
              <a:rPr lang="es-AR" baseline="-25000" dirty="0"/>
              <a:t>1</a:t>
            </a:r>
            <a:r>
              <a:rPr lang="es-AR" dirty="0"/>
              <a:t> es igual a cero. </a:t>
            </a:r>
          </a:p>
          <a:p>
            <a:pPr marL="0" indent="0">
              <a:buNone/>
            </a:pPr>
            <a:endParaRPr lang="es-AR" dirty="0"/>
          </a:p>
          <a:p>
            <a:pPr marL="0" lvl="0" indent="0" algn="ctr">
              <a:buNone/>
            </a:pPr>
            <a:r>
              <a:rPr lang="es-AR" dirty="0"/>
              <a:t>3 X</a:t>
            </a:r>
            <a:r>
              <a:rPr lang="es-AR" baseline="-25000" dirty="0"/>
              <a:t>1  </a:t>
            </a:r>
            <a:r>
              <a:rPr lang="es-AR" dirty="0"/>
              <a:t>+  2X</a:t>
            </a:r>
            <a:r>
              <a:rPr lang="es-AR" baseline="-25000" dirty="0"/>
              <a:t>2</a:t>
            </a:r>
            <a:r>
              <a:rPr lang="es-AR" dirty="0"/>
              <a:t> + A</a:t>
            </a:r>
            <a:r>
              <a:rPr lang="es-AR" baseline="-25000" dirty="0"/>
              <a:t>1</a:t>
            </a:r>
            <a:r>
              <a:rPr lang="es-AR" dirty="0"/>
              <a:t>  = 18</a:t>
            </a:r>
          </a:p>
        </p:txBody>
      </p:sp>
      <p:pic>
        <p:nvPicPr>
          <p:cNvPr id="4" name="Shape 118"/>
          <p:cNvPicPr preferRelativeResize="0"/>
          <p:nvPr/>
        </p:nvPicPr>
        <p:blipFill rotWithShape="1">
          <a:blip r:embed="rId2">
            <a:alphaModFix/>
          </a:blip>
          <a:srcRect/>
          <a:stretch/>
        </p:blipFill>
        <p:spPr>
          <a:xfrm>
            <a:off x="5178648" y="1628800"/>
            <a:ext cx="3168352" cy="3528392"/>
          </a:xfrm>
          <a:prstGeom prst="rect">
            <a:avLst/>
          </a:prstGeom>
          <a:noFill/>
          <a:ln>
            <a:noFill/>
          </a:ln>
        </p:spPr>
      </p:pic>
    </p:spTree>
    <p:extLst>
      <p:ext uri="{BB962C8B-B14F-4D97-AF65-F5344CB8AC3E}">
        <p14:creationId xmlns:p14="http://schemas.microsoft.com/office/powerpoint/2010/main" val="1589297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1143000"/>
          </a:xfrm>
        </p:spPr>
        <p:txBody>
          <a:bodyPr/>
          <a:lstStyle/>
          <a:p>
            <a:r>
              <a:rPr lang="es-AR" dirty="0"/>
              <a:t>Preparando el método simplex</a:t>
            </a:r>
          </a:p>
        </p:txBody>
      </p:sp>
      <p:sp>
        <p:nvSpPr>
          <p:cNvPr id="3" name="2 Marcador de texto"/>
          <p:cNvSpPr>
            <a:spLocks noGrp="1"/>
          </p:cNvSpPr>
          <p:nvPr>
            <p:ph type="body" idx="1"/>
          </p:nvPr>
        </p:nvSpPr>
        <p:spPr>
          <a:xfrm>
            <a:off x="457200" y="836712"/>
            <a:ext cx="8229600" cy="5289451"/>
          </a:xfrm>
        </p:spPr>
        <p:txBody>
          <a:bodyPr/>
          <a:lstStyle/>
          <a:p>
            <a:pPr marL="0" indent="0">
              <a:buNone/>
            </a:pPr>
            <a:r>
              <a:rPr lang="es-AR" sz="3000" dirty="0"/>
              <a:t>Ahora las variables NO BÁSICAS (iguales a cero) son X</a:t>
            </a:r>
            <a:r>
              <a:rPr lang="es-AR" sz="3000" baseline="-25000" dirty="0"/>
              <a:t>1</a:t>
            </a:r>
            <a:r>
              <a:rPr lang="es-AR" sz="3000" dirty="0"/>
              <a:t> y X</a:t>
            </a:r>
            <a:r>
              <a:rPr lang="es-AR" sz="3000" baseline="-25000" dirty="0"/>
              <a:t>2</a:t>
            </a:r>
            <a:r>
              <a:rPr lang="es-AR" sz="3000" dirty="0"/>
              <a:t>; por otro lado las variables BÁSICAS son H</a:t>
            </a:r>
            <a:r>
              <a:rPr lang="es-AR" sz="3000" baseline="-25000" dirty="0"/>
              <a:t>1</a:t>
            </a:r>
            <a:r>
              <a:rPr lang="es-AR" sz="3000" dirty="0"/>
              <a:t>, H</a:t>
            </a:r>
            <a:r>
              <a:rPr lang="es-AR" sz="3000" baseline="-25000" dirty="0"/>
              <a:t>2</a:t>
            </a:r>
            <a:r>
              <a:rPr lang="es-AR" sz="3000" dirty="0"/>
              <a:t> y A</a:t>
            </a:r>
            <a:r>
              <a:rPr lang="es-AR" sz="3000" baseline="-25000" dirty="0"/>
              <a:t>1</a:t>
            </a:r>
            <a:r>
              <a:rPr lang="es-AR" sz="3000" dirty="0"/>
              <a:t>.</a:t>
            </a:r>
          </a:p>
          <a:p>
            <a:pPr marL="0" indent="0">
              <a:buNone/>
            </a:pPr>
            <a:r>
              <a:rPr lang="es-AR" sz="3000" dirty="0"/>
              <a:t>Pero como toda variable de holgura la variable artificial A</a:t>
            </a:r>
            <a:r>
              <a:rPr lang="es-AR" sz="3000" baseline="-25000" dirty="0"/>
              <a:t>1</a:t>
            </a:r>
            <a:r>
              <a:rPr lang="es-AR" sz="3000" dirty="0"/>
              <a:t> debe tener un coeficiente igual a cero en la función objetivo (primera fila). Por lo que realizaremos una operación previa en la matriz del simplex que consistirá en modificar la primera fila de la siguiente manera:</a:t>
            </a:r>
          </a:p>
          <a:p>
            <a:pPr marL="0" indent="0" algn="ctr">
              <a:buNone/>
            </a:pPr>
            <a:r>
              <a:rPr lang="es-AR" sz="3000" dirty="0"/>
              <a:t>F1</a:t>
            </a:r>
            <a:r>
              <a:rPr lang="es-AR" sz="3000" baseline="-25000" dirty="0"/>
              <a:t>N</a:t>
            </a:r>
            <a:r>
              <a:rPr lang="es-AR" sz="3000" dirty="0"/>
              <a:t> = F1 – MF4</a:t>
            </a:r>
          </a:p>
          <a:p>
            <a:pPr marL="0" indent="0">
              <a:buNone/>
            </a:pPr>
            <a:r>
              <a:rPr lang="es-AR" sz="3000" dirty="0"/>
              <a:t>Donde F4 es la fila con la variable artificial</a:t>
            </a:r>
          </a:p>
        </p:txBody>
      </p:sp>
    </p:spTree>
    <p:extLst>
      <p:ext uri="{BB962C8B-B14F-4D97-AF65-F5344CB8AC3E}">
        <p14:creationId xmlns:p14="http://schemas.microsoft.com/office/powerpoint/2010/main" val="2942395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Método de la gran M</a:t>
            </a:r>
          </a:p>
        </p:txBody>
      </p:sp>
      <p:sp>
        <p:nvSpPr>
          <p:cNvPr id="3" name="2 Marcador de texto"/>
          <p:cNvSpPr>
            <a:spLocks noGrp="1"/>
          </p:cNvSpPr>
          <p:nvPr>
            <p:ph type="body" idx="1"/>
          </p:nvPr>
        </p:nvSpPr>
        <p:spPr>
          <a:xfrm>
            <a:off x="457200" y="1124744"/>
            <a:ext cx="8229600" cy="5001419"/>
          </a:xfrm>
        </p:spPr>
        <p:txBody>
          <a:bodyPr/>
          <a:lstStyle/>
          <a:p>
            <a:pPr marL="0" indent="0">
              <a:buNone/>
            </a:pPr>
            <a:r>
              <a:rPr lang="es-AR" dirty="0"/>
              <a:t>Si aplicamos la modificación a nuestra tabla:</a:t>
            </a:r>
          </a:p>
          <a:p>
            <a:pPr marL="0" indent="0">
              <a:buNone/>
            </a:pPr>
            <a:endParaRPr lang="es-AR" sz="2500" dirty="0"/>
          </a:p>
          <a:p>
            <a:pPr marL="0" indent="0">
              <a:buNone/>
            </a:pPr>
            <a:endParaRPr lang="es-AR" sz="2500" dirty="0"/>
          </a:p>
          <a:p>
            <a:pPr marL="0" indent="0">
              <a:buNone/>
            </a:pPr>
            <a:endParaRPr lang="es-AR" sz="2500" dirty="0"/>
          </a:p>
          <a:p>
            <a:pPr marL="0" indent="0">
              <a:buNone/>
            </a:pPr>
            <a:endParaRPr lang="es-AR" sz="2500" dirty="0"/>
          </a:p>
          <a:p>
            <a:pPr marL="0" indent="0" algn="ctr">
              <a:buNone/>
            </a:pPr>
            <a:r>
              <a:rPr lang="es-AR" dirty="0"/>
              <a:t>F1</a:t>
            </a:r>
            <a:r>
              <a:rPr lang="es-AR" baseline="-25000" dirty="0"/>
              <a:t>N</a:t>
            </a:r>
            <a:r>
              <a:rPr lang="es-AR" dirty="0"/>
              <a:t> = F1 – MF4</a:t>
            </a:r>
          </a:p>
          <a:p>
            <a:pPr marL="0" indent="0">
              <a:buNone/>
            </a:pPr>
            <a:r>
              <a:rPr lang="es-AR" dirty="0"/>
              <a:t>:</a:t>
            </a:r>
          </a:p>
        </p:txBody>
      </p:sp>
      <p:graphicFrame>
        <p:nvGraphicFramePr>
          <p:cNvPr id="5" name="4 Tabla"/>
          <p:cNvGraphicFramePr>
            <a:graphicFrameLocks noGrp="1"/>
          </p:cNvGraphicFramePr>
          <p:nvPr>
            <p:extLst>
              <p:ext uri="{D42A27DB-BD31-4B8C-83A1-F6EECF244321}">
                <p14:modId xmlns:p14="http://schemas.microsoft.com/office/powerpoint/2010/main" val="979046463"/>
              </p:ext>
            </p:extLst>
          </p:nvPr>
        </p:nvGraphicFramePr>
        <p:xfrm>
          <a:off x="467544" y="1772816"/>
          <a:ext cx="8229600" cy="1785274"/>
        </p:xfrm>
        <a:graphic>
          <a:graphicData uri="http://schemas.openxmlformats.org/drawingml/2006/table">
            <a:tbl>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gridCol w="1028700">
                  <a:extLst>
                    <a:ext uri="{9D8B030D-6E8A-4147-A177-3AD203B41FA5}">
                      <a16:colId xmlns:a16="http://schemas.microsoft.com/office/drawing/2014/main" val="20006"/>
                    </a:ext>
                  </a:extLst>
                </a:gridCol>
                <a:gridCol w="1028700">
                  <a:extLst>
                    <a:ext uri="{9D8B030D-6E8A-4147-A177-3AD203B41FA5}">
                      <a16:colId xmlns:a16="http://schemas.microsoft.com/office/drawing/2014/main" val="20007"/>
                    </a:ext>
                  </a:extLst>
                </a:gridCol>
              </a:tblGrid>
              <a:tr h="565187">
                <a:tc>
                  <a:txBody>
                    <a:bodyPr/>
                    <a:lstStyle/>
                    <a:p>
                      <a:pPr algn="ctr" rtl="0" fontAlgn="t"/>
                      <a:r>
                        <a:rPr lang="es-AR" sz="1700" b="1" i="0" u="none" strike="noStrike" dirty="0">
                          <a:solidFill>
                            <a:srgbClr val="FFFFFF"/>
                          </a:solidFill>
                          <a:effectLst/>
                          <a:latin typeface="Calibri"/>
                        </a:rPr>
                        <a:t>Variable Básica</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700" b="0" i="0" u="none" strike="noStrike">
                          <a:solidFill>
                            <a:srgbClr val="FFFFFF"/>
                          </a:solidFill>
                          <a:effectLst/>
                          <a:latin typeface="Arial"/>
                        </a:rPr>
                        <a:t>Z</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700" b="0" i="0" u="none" strike="noStrike">
                          <a:solidFill>
                            <a:srgbClr val="FFFFFF"/>
                          </a:solidFill>
                          <a:effectLst/>
                          <a:latin typeface="Arial"/>
                        </a:rPr>
                        <a:t>X</a:t>
                      </a:r>
                      <a:r>
                        <a:rPr lang="es-AR" sz="1700" b="0" i="0" u="none" strike="noStrike" baseline="-25000">
                          <a:solidFill>
                            <a:srgbClr val="FFFFFF"/>
                          </a:solidFill>
                          <a:effectLst/>
                          <a:latin typeface="Arial"/>
                        </a:rPr>
                        <a:t>1</a:t>
                      </a:r>
                      <a:endParaRPr lang="es-AR" sz="1700" b="0" i="0" u="none" strike="noStrike">
                        <a:solidFill>
                          <a:srgbClr val="FFFFFF"/>
                        </a:solidFill>
                        <a:effectLst/>
                        <a:latin typeface="Arial"/>
                      </a:endParaRP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700" b="0" i="0" u="none" strike="noStrike" dirty="0">
                          <a:solidFill>
                            <a:srgbClr val="FFFFFF"/>
                          </a:solidFill>
                          <a:effectLst/>
                          <a:latin typeface="Arial"/>
                        </a:rPr>
                        <a:t>X</a:t>
                      </a:r>
                      <a:r>
                        <a:rPr lang="es-AR" sz="1700" b="0" i="0" u="none" strike="noStrike" baseline="-25000" dirty="0">
                          <a:solidFill>
                            <a:srgbClr val="FFFFFF"/>
                          </a:solidFill>
                          <a:effectLst/>
                          <a:latin typeface="Arial"/>
                        </a:rPr>
                        <a:t>2</a:t>
                      </a:r>
                      <a:endParaRPr lang="es-AR" sz="1700" b="0" i="0" u="none" strike="noStrike" dirty="0">
                        <a:solidFill>
                          <a:srgbClr val="FFFFFF"/>
                        </a:solidFill>
                        <a:effectLst/>
                        <a:latin typeface="Arial"/>
                      </a:endParaRP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700" b="0" i="0" u="none" strike="noStrike">
                          <a:solidFill>
                            <a:srgbClr val="FFFFFF"/>
                          </a:solidFill>
                          <a:effectLst/>
                          <a:latin typeface="Arial"/>
                        </a:rPr>
                        <a:t>H</a:t>
                      </a:r>
                      <a:r>
                        <a:rPr lang="es-AR" sz="1700" b="0" i="0" u="none" strike="noStrike" baseline="-25000">
                          <a:solidFill>
                            <a:srgbClr val="FFFFFF"/>
                          </a:solidFill>
                          <a:effectLst/>
                          <a:latin typeface="Arial"/>
                        </a:rPr>
                        <a:t>1</a:t>
                      </a:r>
                      <a:endParaRPr lang="es-AR" sz="1700" b="0" i="0" u="none" strike="noStrike">
                        <a:solidFill>
                          <a:srgbClr val="FFFFFF"/>
                        </a:solidFill>
                        <a:effectLst/>
                        <a:latin typeface="Arial"/>
                      </a:endParaRP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700" b="0" i="0" u="none" strike="noStrike">
                          <a:solidFill>
                            <a:srgbClr val="FFFFFF"/>
                          </a:solidFill>
                          <a:effectLst/>
                          <a:latin typeface="Arial"/>
                        </a:rPr>
                        <a:t>H</a:t>
                      </a:r>
                      <a:r>
                        <a:rPr lang="es-AR" sz="1700" b="0" i="0" u="none" strike="noStrike" baseline="-25000">
                          <a:solidFill>
                            <a:srgbClr val="FFFFFF"/>
                          </a:solidFill>
                          <a:effectLst/>
                          <a:latin typeface="Arial"/>
                        </a:rPr>
                        <a:t>2</a:t>
                      </a:r>
                      <a:endParaRPr lang="es-AR" sz="1700" b="0" i="0" u="none" strike="noStrike">
                        <a:solidFill>
                          <a:srgbClr val="FFFFFF"/>
                        </a:solidFill>
                        <a:effectLst/>
                        <a:latin typeface="Arial"/>
                      </a:endParaRP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700" b="0" i="0" u="none" strike="noStrike">
                          <a:solidFill>
                            <a:srgbClr val="FFFFFF"/>
                          </a:solidFill>
                          <a:effectLst/>
                          <a:latin typeface="Arial"/>
                        </a:rPr>
                        <a:t>A</a:t>
                      </a:r>
                      <a:r>
                        <a:rPr lang="es-AR" sz="1700" b="0" i="0" u="none" strike="noStrike" baseline="-25000">
                          <a:solidFill>
                            <a:srgbClr val="FFFFFF"/>
                          </a:solidFill>
                          <a:effectLst/>
                          <a:latin typeface="Arial"/>
                        </a:rPr>
                        <a:t>1</a:t>
                      </a:r>
                      <a:endParaRPr lang="es-AR" sz="1700" b="0" i="0" u="none" strike="noStrike">
                        <a:solidFill>
                          <a:srgbClr val="FFFFFF"/>
                        </a:solidFill>
                        <a:effectLst/>
                        <a:latin typeface="Arial"/>
                      </a:endParaRP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700" b="1" i="0" u="none" strike="noStrike">
                          <a:solidFill>
                            <a:srgbClr val="FFFFFF"/>
                          </a:solidFill>
                          <a:effectLst/>
                          <a:latin typeface="Calibri"/>
                        </a:rPr>
                        <a:t>Resultado</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296050">
                <a:tc>
                  <a:txBody>
                    <a:bodyPr/>
                    <a:lstStyle/>
                    <a:p>
                      <a:pPr algn="ctr" rtl="0" fontAlgn="t"/>
                      <a:r>
                        <a:rPr lang="es-AR" sz="1700" b="1" i="0" u="none" strike="noStrike">
                          <a:solidFill>
                            <a:srgbClr val="FFFFFF"/>
                          </a:solidFill>
                          <a:effectLst/>
                          <a:latin typeface="Calibri"/>
                        </a:rPr>
                        <a:t>Z</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700" b="0" i="0" u="none" strike="noStrike">
                          <a:solidFill>
                            <a:srgbClr val="000000"/>
                          </a:solidFill>
                          <a:effectLst/>
                          <a:latin typeface="Calibri"/>
                        </a:rPr>
                        <a:t>1</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a:solidFill>
                            <a:srgbClr val="000000"/>
                          </a:solidFill>
                          <a:effectLst/>
                          <a:latin typeface="Calibri"/>
                        </a:rPr>
                        <a:t>-3</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-5</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a:solidFill>
                            <a:srgbClr val="000000"/>
                          </a:solidFill>
                          <a:effectLst/>
                          <a:latin typeface="Calibri"/>
                        </a:rPr>
                        <a:t>0</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a:solidFill>
                            <a:srgbClr val="000000"/>
                          </a:solidFill>
                          <a:effectLst/>
                          <a:latin typeface="Calibri"/>
                        </a:rPr>
                        <a:t>0</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M</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0</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1"/>
                  </a:ext>
                </a:extLst>
              </a:tr>
              <a:tr h="313993">
                <a:tc>
                  <a:txBody>
                    <a:bodyPr/>
                    <a:lstStyle/>
                    <a:p>
                      <a:pPr algn="ctr" rtl="0" fontAlgn="ctr"/>
                      <a:r>
                        <a:rPr lang="es-AR" sz="1700" b="0" i="0" u="none" strike="noStrike">
                          <a:solidFill>
                            <a:srgbClr val="FFFFFF"/>
                          </a:solidFill>
                          <a:effectLst/>
                          <a:latin typeface="Arial"/>
                        </a:rPr>
                        <a:t>H</a:t>
                      </a:r>
                      <a:r>
                        <a:rPr lang="es-AR" sz="1700" b="0" i="0" u="none" strike="noStrike" baseline="-25000">
                          <a:solidFill>
                            <a:srgbClr val="FFFFFF"/>
                          </a:solidFill>
                          <a:effectLst/>
                          <a:latin typeface="Arial"/>
                        </a:rPr>
                        <a:t>1</a:t>
                      </a:r>
                      <a:endParaRPr lang="es-AR" sz="1700" b="0" i="0" u="none" strike="noStrike">
                        <a:solidFill>
                          <a:srgbClr val="FFFFFF"/>
                        </a:solidFill>
                        <a:effectLst/>
                        <a:latin typeface="Arial"/>
                      </a:endParaRP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700" b="0" i="0" u="none" strike="noStrike">
                          <a:solidFill>
                            <a:srgbClr val="000000"/>
                          </a:solidFill>
                          <a:effectLst/>
                          <a:latin typeface="Calibri"/>
                        </a:rPr>
                        <a:t>0</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a:solidFill>
                            <a:srgbClr val="000000"/>
                          </a:solidFill>
                          <a:effectLst/>
                          <a:latin typeface="Calibri"/>
                        </a:rPr>
                        <a:t>1</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a:solidFill>
                            <a:srgbClr val="000000"/>
                          </a:solidFill>
                          <a:effectLst/>
                          <a:latin typeface="Calibri"/>
                        </a:rPr>
                        <a:t>0</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a:solidFill>
                            <a:srgbClr val="000000"/>
                          </a:solidFill>
                          <a:effectLst/>
                          <a:latin typeface="Calibri"/>
                        </a:rPr>
                        <a:t>1</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a:solidFill>
                            <a:srgbClr val="000000"/>
                          </a:solidFill>
                          <a:effectLst/>
                          <a:latin typeface="Calibri"/>
                        </a:rPr>
                        <a:t>0</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a:solidFill>
                            <a:srgbClr val="000000"/>
                          </a:solidFill>
                          <a:effectLst/>
                          <a:latin typeface="Calibri"/>
                        </a:rPr>
                        <a:t>0</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a:solidFill>
                            <a:srgbClr val="000000"/>
                          </a:solidFill>
                          <a:effectLst/>
                          <a:latin typeface="Calibri"/>
                        </a:rPr>
                        <a:t>4</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2"/>
                  </a:ext>
                </a:extLst>
              </a:tr>
              <a:tr h="305022">
                <a:tc>
                  <a:txBody>
                    <a:bodyPr/>
                    <a:lstStyle/>
                    <a:p>
                      <a:pPr algn="ctr" rtl="0" fontAlgn="ctr"/>
                      <a:r>
                        <a:rPr lang="es-AR" sz="1700" b="0" i="0" u="none" strike="noStrike">
                          <a:solidFill>
                            <a:srgbClr val="FFFFFF"/>
                          </a:solidFill>
                          <a:effectLst/>
                          <a:latin typeface="Arial"/>
                        </a:rPr>
                        <a:t>H</a:t>
                      </a:r>
                      <a:r>
                        <a:rPr lang="es-AR" sz="1700" b="0" i="0" u="none" strike="noStrike" baseline="-25000">
                          <a:solidFill>
                            <a:srgbClr val="FFFFFF"/>
                          </a:solidFill>
                          <a:effectLst/>
                          <a:latin typeface="Arial"/>
                        </a:rPr>
                        <a:t>2</a:t>
                      </a:r>
                      <a:endParaRPr lang="es-AR" sz="1700" b="0" i="0" u="none" strike="noStrike">
                        <a:solidFill>
                          <a:srgbClr val="FFFFFF"/>
                        </a:solidFill>
                        <a:effectLst/>
                        <a:latin typeface="Arial"/>
                      </a:endParaRP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700" b="0" i="0" u="none" strike="noStrike">
                          <a:solidFill>
                            <a:srgbClr val="000000"/>
                          </a:solidFill>
                          <a:effectLst/>
                          <a:latin typeface="Calibri"/>
                        </a:rPr>
                        <a:t>0</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700" b="0" i="0" u="none" strike="noStrike">
                          <a:solidFill>
                            <a:srgbClr val="000000"/>
                          </a:solidFill>
                          <a:effectLst/>
                          <a:latin typeface="Calibri"/>
                        </a:rPr>
                        <a:t>0</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700" b="0" i="0" u="none" strike="noStrike">
                          <a:solidFill>
                            <a:srgbClr val="000000"/>
                          </a:solidFill>
                          <a:effectLst/>
                          <a:latin typeface="Calibri"/>
                        </a:rPr>
                        <a:t>2</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700" b="0" i="0" u="none" strike="noStrike">
                          <a:solidFill>
                            <a:srgbClr val="000000"/>
                          </a:solidFill>
                          <a:effectLst/>
                          <a:latin typeface="Calibri"/>
                        </a:rPr>
                        <a:t>0</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700" b="0" i="0" u="none" strike="noStrike">
                          <a:solidFill>
                            <a:srgbClr val="000000"/>
                          </a:solidFill>
                          <a:effectLst/>
                          <a:latin typeface="Calibri"/>
                        </a:rPr>
                        <a:t>1</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700" b="0" i="0" u="none" strike="noStrike">
                          <a:solidFill>
                            <a:srgbClr val="000000"/>
                          </a:solidFill>
                          <a:effectLst/>
                          <a:latin typeface="Calibri"/>
                        </a:rPr>
                        <a:t>0</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700" b="0" i="0" u="none" strike="noStrike">
                          <a:solidFill>
                            <a:srgbClr val="000000"/>
                          </a:solidFill>
                          <a:effectLst/>
                          <a:latin typeface="Calibri"/>
                        </a:rPr>
                        <a:t>12</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10003"/>
                  </a:ext>
                </a:extLst>
              </a:tr>
              <a:tr h="305022">
                <a:tc>
                  <a:txBody>
                    <a:bodyPr/>
                    <a:lstStyle/>
                    <a:p>
                      <a:pPr algn="ctr" rtl="0" fontAlgn="ctr"/>
                      <a:r>
                        <a:rPr lang="es-AR" sz="1700" b="0" i="0" u="none" strike="noStrike">
                          <a:solidFill>
                            <a:srgbClr val="FFFFFF"/>
                          </a:solidFill>
                          <a:effectLst/>
                          <a:latin typeface="Arial"/>
                        </a:rPr>
                        <a:t>A</a:t>
                      </a:r>
                      <a:r>
                        <a:rPr lang="es-AR" sz="1700" b="0" i="0" u="none" strike="noStrike" baseline="-25000">
                          <a:solidFill>
                            <a:srgbClr val="FFFFFF"/>
                          </a:solidFill>
                          <a:effectLst/>
                          <a:latin typeface="Arial"/>
                        </a:rPr>
                        <a:t>1</a:t>
                      </a:r>
                      <a:endParaRPr lang="es-AR" sz="1700" b="0" i="0" u="none" strike="noStrike">
                        <a:solidFill>
                          <a:srgbClr val="FFFFFF"/>
                        </a:solidFill>
                        <a:effectLst/>
                        <a:latin typeface="Arial"/>
                      </a:endParaRP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700" b="0" i="0" u="none" strike="noStrike">
                          <a:solidFill>
                            <a:srgbClr val="000000"/>
                          </a:solidFill>
                          <a:effectLst/>
                          <a:latin typeface="Calibri"/>
                        </a:rPr>
                        <a:t>0</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a:solidFill>
                            <a:srgbClr val="000000"/>
                          </a:solidFill>
                          <a:effectLst/>
                          <a:latin typeface="Calibri"/>
                        </a:rPr>
                        <a:t>3</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2</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a:solidFill>
                            <a:srgbClr val="000000"/>
                          </a:solidFill>
                          <a:effectLst/>
                          <a:latin typeface="Calibri"/>
                        </a:rPr>
                        <a:t>0</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a:solidFill>
                            <a:srgbClr val="000000"/>
                          </a:solidFill>
                          <a:effectLst/>
                          <a:latin typeface="Calibri"/>
                        </a:rPr>
                        <a:t>0</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1</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18</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4"/>
                  </a:ext>
                </a:extLst>
              </a:tr>
            </a:tbl>
          </a:graphicData>
        </a:graphic>
      </p:graphicFrame>
      <p:graphicFrame>
        <p:nvGraphicFramePr>
          <p:cNvPr id="6" name="5 Tabla"/>
          <p:cNvGraphicFramePr>
            <a:graphicFrameLocks noGrp="1"/>
          </p:cNvGraphicFramePr>
          <p:nvPr>
            <p:extLst>
              <p:ext uri="{D42A27DB-BD31-4B8C-83A1-F6EECF244321}">
                <p14:modId xmlns:p14="http://schemas.microsoft.com/office/powerpoint/2010/main" val="860342883"/>
              </p:ext>
            </p:extLst>
          </p:nvPr>
        </p:nvGraphicFramePr>
        <p:xfrm>
          <a:off x="467544" y="4221088"/>
          <a:ext cx="8229600" cy="1785274"/>
        </p:xfrm>
        <a:graphic>
          <a:graphicData uri="http://schemas.openxmlformats.org/drawingml/2006/table">
            <a:tbl>
              <a:tblPr/>
              <a:tblGrid>
                <a:gridCol w="1028700">
                  <a:extLst>
                    <a:ext uri="{9D8B030D-6E8A-4147-A177-3AD203B41FA5}">
                      <a16:colId xmlns:a16="http://schemas.microsoft.com/office/drawing/2014/main" val="20000"/>
                    </a:ext>
                  </a:extLst>
                </a:gridCol>
                <a:gridCol w="1028700">
                  <a:extLst>
                    <a:ext uri="{9D8B030D-6E8A-4147-A177-3AD203B41FA5}">
                      <a16:colId xmlns:a16="http://schemas.microsoft.com/office/drawing/2014/main" val="20001"/>
                    </a:ext>
                  </a:extLst>
                </a:gridCol>
                <a:gridCol w="1028700">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gridCol w="1028700">
                  <a:extLst>
                    <a:ext uri="{9D8B030D-6E8A-4147-A177-3AD203B41FA5}">
                      <a16:colId xmlns:a16="http://schemas.microsoft.com/office/drawing/2014/main" val="20004"/>
                    </a:ext>
                  </a:extLst>
                </a:gridCol>
                <a:gridCol w="1028700">
                  <a:extLst>
                    <a:ext uri="{9D8B030D-6E8A-4147-A177-3AD203B41FA5}">
                      <a16:colId xmlns:a16="http://schemas.microsoft.com/office/drawing/2014/main" val="20005"/>
                    </a:ext>
                  </a:extLst>
                </a:gridCol>
                <a:gridCol w="1028700">
                  <a:extLst>
                    <a:ext uri="{9D8B030D-6E8A-4147-A177-3AD203B41FA5}">
                      <a16:colId xmlns:a16="http://schemas.microsoft.com/office/drawing/2014/main" val="20006"/>
                    </a:ext>
                  </a:extLst>
                </a:gridCol>
                <a:gridCol w="1028700">
                  <a:extLst>
                    <a:ext uri="{9D8B030D-6E8A-4147-A177-3AD203B41FA5}">
                      <a16:colId xmlns:a16="http://schemas.microsoft.com/office/drawing/2014/main" val="20007"/>
                    </a:ext>
                  </a:extLst>
                </a:gridCol>
              </a:tblGrid>
              <a:tr h="565187">
                <a:tc>
                  <a:txBody>
                    <a:bodyPr/>
                    <a:lstStyle/>
                    <a:p>
                      <a:pPr algn="ctr" rtl="0" fontAlgn="t"/>
                      <a:r>
                        <a:rPr lang="es-AR" sz="1700" b="1" i="0" u="none" strike="noStrike" dirty="0">
                          <a:solidFill>
                            <a:srgbClr val="FFFFFF"/>
                          </a:solidFill>
                          <a:effectLst/>
                          <a:latin typeface="Calibri"/>
                        </a:rPr>
                        <a:t>Variable Básica</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700" b="0" i="0" u="none" strike="noStrike">
                          <a:solidFill>
                            <a:srgbClr val="FFFFFF"/>
                          </a:solidFill>
                          <a:effectLst/>
                          <a:latin typeface="Arial"/>
                        </a:rPr>
                        <a:t>Z</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700" b="0" i="0" u="none" strike="noStrike">
                          <a:solidFill>
                            <a:srgbClr val="FFFFFF"/>
                          </a:solidFill>
                          <a:effectLst/>
                          <a:latin typeface="Arial"/>
                        </a:rPr>
                        <a:t>X</a:t>
                      </a:r>
                      <a:r>
                        <a:rPr lang="es-AR" sz="1700" b="0" i="0" u="none" strike="noStrike" baseline="-25000">
                          <a:solidFill>
                            <a:srgbClr val="FFFFFF"/>
                          </a:solidFill>
                          <a:effectLst/>
                          <a:latin typeface="Arial"/>
                        </a:rPr>
                        <a:t>1</a:t>
                      </a:r>
                      <a:endParaRPr lang="es-AR" sz="1700" b="0" i="0" u="none" strike="noStrike">
                        <a:solidFill>
                          <a:srgbClr val="FFFFFF"/>
                        </a:solidFill>
                        <a:effectLst/>
                        <a:latin typeface="Arial"/>
                      </a:endParaRP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700" b="0" i="0" u="none" strike="noStrike" dirty="0">
                          <a:solidFill>
                            <a:srgbClr val="FFFFFF"/>
                          </a:solidFill>
                          <a:effectLst/>
                          <a:latin typeface="Arial"/>
                        </a:rPr>
                        <a:t>X</a:t>
                      </a:r>
                      <a:r>
                        <a:rPr lang="es-AR" sz="1700" b="0" i="0" u="none" strike="noStrike" baseline="-25000" dirty="0">
                          <a:solidFill>
                            <a:srgbClr val="FFFFFF"/>
                          </a:solidFill>
                          <a:effectLst/>
                          <a:latin typeface="Arial"/>
                        </a:rPr>
                        <a:t>2</a:t>
                      </a:r>
                      <a:endParaRPr lang="es-AR" sz="1700" b="0" i="0" u="none" strike="noStrike" dirty="0">
                        <a:solidFill>
                          <a:srgbClr val="FFFFFF"/>
                        </a:solidFill>
                        <a:effectLst/>
                        <a:latin typeface="Arial"/>
                      </a:endParaRP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700" b="0" i="0" u="none" strike="noStrike">
                          <a:solidFill>
                            <a:srgbClr val="FFFFFF"/>
                          </a:solidFill>
                          <a:effectLst/>
                          <a:latin typeface="Arial"/>
                        </a:rPr>
                        <a:t>H</a:t>
                      </a:r>
                      <a:r>
                        <a:rPr lang="es-AR" sz="1700" b="0" i="0" u="none" strike="noStrike" baseline="-25000">
                          <a:solidFill>
                            <a:srgbClr val="FFFFFF"/>
                          </a:solidFill>
                          <a:effectLst/>
                          <a:latin typeface="Arial"/>
                        </a:rPr>
                        <a:t>1</a:t>
                      </a:r>
                      <a:endParaRPr lang="es-AR" sz="1700" b="0" i="0" u="none" strike="noStrike">
                        <a:solidFill>
                          <a:srgbClr val="FFFFFF"/>
                        </a:solidFill>
                        <a:effectLst/>
                        <a:latin typeface="Arial"/>
                      </a:endParaRP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700" b="0" i="0" u="none" strike="noStrike">
                          <a:solidFill>
                            <a:srgbClr val="FFFFFF"/>
                          </a:solidFill>
                          <a:effectLst/>
                          <a:latin typeface="Arial"/>
                        </a:rPr>
                        <a:t>H</a:t>
                      </a:r>
                      <a:r>
                        <a:rPr lang="es-AR" sz="1700" b="0" i="0" u="none" strike="noStrike" baseline="-25000">
                          <a:solidFill>
                            <a:srgbClr val="FFFFFF"/>
                          </a:solidFill>
                          <a:effectLst/>
                          <a:latin typeface="Arial"/>
                        </a:rPr>
                        <a:t>2</a:t>
                      </a:r>
                      <a:endParaRPr lang="es-AR" sz="1700" b="0" i="0" u="none" strike="noStrike">
                        <a:solidFill>
                          <a:srgbClr val="FFFFFF"/>
                        </a:solidFill>
                        <a:effectLst/>
                        <a:latin typeface="Arial"/>
                      </a:endParaRP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700" b="0" i="0" u="none" strike="noStrike">
                          <a:solidFill>
                            <a:srgbClr val="FFFFFF"/>
                          </a:solidFill>
                          <a:effectLst/>
                          <a:latin typeface="Arial"/>
                        </a:rPr>
                        <a:t>A</a:t>
                      </a:r>
                      <a:r>
                        <a:rPr lang="es-AR" sz="1700" b="0" i="0" u="none" strike="noStrike" baseline="-25000">
                          <a:solidFill>
                            <a:srgbClr val="FFFFFF"/>
                          </a:solidFill>
                          <a:effectLst/>
                          <a:latin typeface="Arial"/>
                        </a:rPr>
                        <a:t>1</a:t>
                      </a:r>
                      <a:endParaRPr lang="es-AR" sz="1700" b="0" i="0" u="none" strike="noStrike">
                        <a:solidFill>
                          <a:srgbClr val="FFFFFF"/>
                        </a:solidFill>
                        <a:effectLst/>
                        <a:latin typeface="Arial"/>
                      </a:endParaRP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700" b="1" i="0" u="none" strike="noStrike">
                          <a:solidFill>
                            <a:srgbClr val="FFFFFF"/>
                          </a:solidFill>
                          <a:effectLst/>
                          <a:latin typeface="Calibri"/>
                        </a:rPr>
                        <a:t>Resultado</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296050">
                <a:tc>
                  <a:txBody>
                    <a:bodyPr/>
                    <a:lstStyle/>
                    <a:p>
                      <a:pPr algn="ctr" rtl="0" fontAlgn="t"/>
                      <a:r>
                        <a:rPr lang="es-AR" sz="1700" b="1" i="0" u="none" strike="noStrike">
                          <a:solidFill>
                            <a:srgbClr val="FFFFFF"/>
                          </a:solidFill>
                          <a:effectLst/>
                          <a:latin typeface="Calibri"/>
                        </a:rPr>
                        <a:t>Z</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700" b="0" i="0" u="none" strike="noStrike">
                          <a:solidFill>
                            <a:srgbClr val="000000"/>
                          </a:solidFill>
                          <a:effectLst/>
                          <a:latin typeface="Calibri"/>
                        </a:rPr>
                        <a:t>1</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 -3- 3M</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 -5 - 2M</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a:solidFill>
                            <a:srgbClr val="000000"/>
                          </a:solidFill>
                          <a:effectLst/>
                          <a:latin typeface="Calibri"/>
                        </a:rPr>
                        <a:t>0</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a:solidFill>
                            <a:srgbClr val="000000"/>
                          </a:solidFill>
                          <a:effectLst/>
                          <a:latin typeface="Calibri"/>
                        </a:rPr>
                        <a:t>0</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a:solidFill>
                            <a:srgbClr val="000000"/>
                          </a:solidFill>
                          <a:effectLst/>
                          <a:latin typeface="Calibri"/>
                        </a:rPr>
                        <a:t>0</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 -18M</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1"/>
                  </a:ext>
                </a:extLst>
              </a:tr>
              <a:tr h="313993">
                <a:tc>
                  <a:txBody>
                    <a:bodyPr/>
                    <a:lstStyle/>
                    <a:p>
                      <a:pPr algn="ctr" rtl="0" fontAlgn="ctr"/>
                      <a:r>
                        <a:rPr lang="es-AR" sz="1700" b="0" i="0" u="none" strike="noStrike">
                          <a:solidFill>
                            <a:srgbClr val="FFFFFF"/>
                          </a:solidFill>
                          <a:effectLst/>
                          <a:latin typeface="Arial"/>
                        </a:rPr>
                        <a:t>H</a:t>
                      </a:r>
                      <a:r>
                        <a:rPr lang="es-AR" sz="1700" b="0" i="0" u="none" strike="noStrike" baseline="-25000">
                          <a:solidFill>
                            <a:srgbClr val="FFFFFF"/>
                          </a:solidFill>
                          <a:effectLst/>
                          <a:latin typeface="Arial"/>
                        </a:rPr>
                        <a:t>1</a:t>
                      </a:r>
                      <a:endParaRPr lang="es-AR" sz="1700" b="0" i="0" u="none" strike="noStrike">
                        <a:solidFill>
                          <a:srgbClr val="FFFFFF"/>
                        </a:solidFill>
                        <a:effectLst/>
                        <a:latin typeface="Arial"/>
                      </a:endParaRP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700" b="0" i="0" u="none" strike="noStrike">
                          <a:solidFill>
                            <a:srgbClr val="000000"/>
                          </a:solidFill>
                          <a:effectLst/>
                          <a:latin typeface="Calibri"/>
                        </a:rPr>
                        <a:t>0</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a:solidFill>
                            <a:srgbClr val="000000"/>
                          </a:solidFill>
                          <a:effectLst/>
                          <a:latin typeface="Calibri"/>
                        </a:rPr>
                        <a:t>1</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a:solidFill>
                            <a:srgbClr val="000000"/>
                          </a:solidFill>
                          <a:effectLst/>
                          <a:latin typeface="Calibri"/>
                        </a:rPr>
                        <a:t>0</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a:solidFill>
                            <a:srgbClr val="000000"/>
                          </a:solidFill>
                          <a:effectLst/>
                          <a:latin typeface="Calibri"/>
                        </a:rPr>
                        <a:t>1</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a:solidFill>
                            <a:srgbClr val="000000"/>
                          </a:solidFill>
                          <a:effectLst/>
                          <a:latin typeface="Calibri"/>
                        </a:rPr>
                        <a:t>0</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a:solidFill>
                            <a:srgbClr val="000000"/>
                          </a:solidFill>
                          <a:effectLst/>
                          <a:latin typeface="Calibri"/>
                        </a:rPr>
                        <a:t>0</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a:solidFill>
                            <a:srgbClr val="000000"/>
                          </a:solidFill>
                          <a:effectLst/>
                          <a:latin typeface="Calibri"/>
                        </a:rPr>
                        <a:t>4</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2"/>
                  </a:ext>
                </a:extLst>
              </a:tr>
              <a:tr h="305022">
                <a:tc>
                  <a:txBody>
                    <a:bodyPr/>
                    <a:lstStyle/>
                    <a:p>
                      <a:pPr algn="ctr" rtl="0" fontAlgn="ctr"/>
                      <a:r>
                        <a:rPr lang="es-AR" sz="1700" b="0" i="0" u="none" strike="noStrike">
                          <a:solidFill>
                            <a:srgbClr val="FFFFFF"/>
                          </a:solidFill>
                          <a:effectLst/>
                          <a:latin typeface="Arial"/>
                        </a:rPr>
                        <a:t>H</a:t>
                      </a:r>
                      <a:r>
                        <a:rPr lang="es-AR" sz="1700" b="0" i="0" u="none" strike="noStrike" baseline="-25000">
                          <a:solidFill>
                            <a:srgbClr val="FFFFFF"/>
                          </a:solidFill>
                          <a:effectLst/>
                          <a:latin typeface="Arial"/>
                        </a:rPr>
                        <a:t>2</a:t>
                      </a:r>
                      <a:endParaRPr lang="es-AR" sz="1700" b="0" i="0" u="none" strike="noStrike">
                        <a:solidFill>
                          <a:srgbClr val="FFFFFF"/>
                        </a:solidFill>
                        <a:effectLst/>
                        <a:latin typeface="Arial"/>
                      </a:endParaRP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700" b="0" i="0" u="none" strike="noStrike">
                          <a:solidFill>
                            <a:srgbClr val="000000"/>
                          </a:solidFill>
                          <a:effectLst/>
                          <a:latin typeface="Calibri"/>
                        </a:rPr>
                        <a:t>0</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700" b="0" i="0" u="none" strike="noStrike">
                          <a:solidFill>
                            <a:srgbClr val="000000"/>
                          </a:solidFill>
                          <a:effectLst/>
                          <a:latin typeface="Calibri"/>
                        </a:rPr>
                        <a:t>0</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700" b="0" i="0" u="none" strike="noStrike">
                          <a:solidFill>
                            <a:srgbClr val="000000"/>
                          </a:solidFill>
                          <a:effectLst/>
                          <a:latin typeface="Calibri"/>
                        </a:rPr>
                        <a:t>2</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700" b="0" i="0" u="none" strike="noStrike">
                          <a:solidFill>
                            <a:srgbClr val="000000"/>
                          </a:solidFill>
                          <a:effectLst/>
                          <a:latin typeface="Calibri"/>
                        </a:rPr>
                        <a:t>0</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700" b="0" i="0" u="none" strike="noStrike">
                          <a:solidFill>
                            <a:srgbClr val="000000"/>
                          </a:solidFill>
                          <a:effectLst/>
                          <a:latin typeface="Calibri"/>
                        </a:rPr>
                        <a:t>1</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700" b="0" i="0" u="none" strike="noStrike">
                          <a:solidFill>
                            <a:srgbClr val="000000"/>
                          </a:solidFill>
                          <a:effectLst/>
                          <a:latin typeface="Calibri"/>
                        </a:rPr>
                        <a:t>0</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700" b="0" i="0" u="none" strike="noStrike">
                          <a:solidFill>
                            <a:srgbClr val="000000"/>
                          </a:solidFill>
                          <a:effectLst/>
                          <a:latin typeface="Calibri"/>
                        </a:rPr>
                        <a:t>12</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10003"/>
                  </a:ext>
                </a:extLst>
              </a:tr>
              <a:tr h="305022">
                <a:tc>
                  <a:txBody>
                    <a:bodyPr/>
                    <a:lstStyle/>
                    <a:p>
                      <a:pPr algn="ctr" rtl="0" fontAlgn="ctr"/>
                      <a:r>
                        <a:rPr lang="es-AR" sz="1700" b="0" i="0" u="none" strike="noStrike">
                          <a:solidFill>
                            <a:srgbClr val="FFFFFF"/>
                          </a:solidFill>
                          <a:effectLst/>
                          <a:latin typeface="Arial"/>
                        </a:rPr>
                        <a:t>A</a:t>
                      </a:r>
                      <a:r>
                        <a:rPr lang="es-AR" sz="1700" b="0" i="0" u="none" strike="noStrike" baseline="-25000">
                          <a:solidFill>
                            <a:srgbClr val="FFFFFF"/>
                          </a:solidFill>
                          <a:effectLst/>
                          <a:latin typeface="Arial"/>
                        </a:rPr>
                        <a:t>1</a:t>
                      </a:r>
                      <a:endParaRPr lang="es-AR" sz="1700" b="0" i="0" u="none" strike="noStrike">
                        <a:solidFill>
                          <a:srgbClr val="FFFFFF"/>
                        </a:solidFill>
                        <a:effectLst/>
                        <a:latin typeface="Arial"/>
                      </a:endParaRP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700" b="0" i="0" u="none" strike="noStrike">
                          <a:solidFill>
                            <a:srgbClr val="000000"/>
                          </a:solidFill>
                          <a:effectLst/>
                          <a:latin typeface="Calibri"/>
                        </a:rPr>
                        <a:t>0</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3</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a:solidFill>
                            <a:srgbClr val="000000"/>
                          </a:solidFill>
                          <a:effectLst/>
                          <a:latin typeface="Calibri"/>
                        </a:rPr>
                        <a:t>2</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a:solidFill>
                            <a:srgbClr val="000000"/>
                          </a:solidFill>
                          <a:effectLst/>
                          <a:latin typeface="Calibri"/>
                        </a:rPr>
                        <a:t>0</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a:solidFill>
                            <a:srgbClr val="000000"/>
                          </a:solidFill>
                          <a:effectLst/>
                          <a:latin typeface="Calibri"/>
                        </a:rPr>
                        <a:t>0</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a:solidFill>
                            <a:srgbClr val="000000"/>
                          </a:solidFill>
                          <a:effectLst/>
                          <a:latin typeface="Calibri"/>
                        </a:rPr>
                        <a:t>1</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18</a:t>
                      </a:r>
                    </a:p>
                  </a:txBody>
                  <a:tcPr marL="8971" marR="8971" marT="8971"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06941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1266"/>
            <a:ext cx="8229600" cy="1143000"/>
          </a:xfrm>
        </p:spPr>
        <p:txBody>
          <a:bodyPr/>
          <a:lstStyle/>
          <a:p>
            <a:r>
              <a:rPr lang="es-AR" dirty="0"/>
              <a:t>Aplicando simplex</a:t>
            </a:r>
          </a:p>
        </p:txBody>
      </p:sp>
      <p:sp>
        <p:nvSpPr>
          <p:cNvPr id="3" name="2 Marcador de texto"/>
          <p:cNvSpPr>
            <a:spLocks noGrp="1"/>
          </p:cNvSpPr>
          <p:nvPr>
            <p:ph type="body" idx="1"/>
          </p:nvPr>
        </p:nvSpPr>
        <p:spPr>
          <a:xfrm>
            <a:off x="457200" y="908720"/>
            <a:ext cx="8229600" cy="5217443"/>
          </a:xfrm>
        </p:spPr>
        <p:txBody>
          <a:bodyPr/>
          <a:lstStyle/>
          <a:p>
            <a:pPr marL="0" indent="0">
              <a:buNone/>
            </a:pPr>
            <a:r>
              <a:rPr lang="es-AR" dirty="0"/>
              <a:t>Ahora podemos comenzar con las iteraciones del método simplex de forma normal.</a:t>
            </a:r>
          </a:p>
          <a:p>
            <a:pPr marL="0" indent="0">
              <a:buNone/>
            </a:pPr>
            <a:r>
              <a:rPr lang="es-AR" dirty="0"/>
              <a:t>Solo debemos considerar que:</a:t>
            </a:r>
          </a:p>
          <a:p>
            <a:pPr marL="0" indent="0">
              <a:buNone/>
            </a:pPr>
            <a:r>
              <a:rPr lang="es-AR" dirty="0"/>
              <a:t>Todos los términos de la función objetivo con M tienen mayor valor que los que no tienen M. </a:t>
            </a:r>
          </a:p>
          <a:p>
            <a:pPr marL="0" indent="0">
              <a:buNone/>
            </a:pPr>
            <a:r>
              <a:rPr lang="es-AR" dirty="0"/>
              <a:t>Entre dos términos con M es mayor el que tiene mayor factor multiplicativo de M.</a:t>
            </a:r>
          </a:p>
          <a:p>
            <a:pPr marL="0" indent="0">
              <a:buNone/>
            </a:pPr>
            <a:r>
              <a:rPr lang="es-AR" dirty="0"/>
              <a:t>Si los términos multiplicativos de M son iguales se define con el término aditivo (sin M)</a:t>
            </a:r>
          </a:p>
          <a:p>
            <a:pPr marL="0" indent="0">
              <a:buNone/>
            </a:pPr>
            <a:endParaRPr lang="es-AR" dirty="0"/>
          </a:p>
        </p:txBody>
      </p:sp>
    </p:spTree>
    <p:extLst>
      <p:ext uri="{BB962C8B-B14F-4D97-AF65-F5344CB8AC3E}">
        <p14:creationId xmlns:p14="http://schemas.microsoft.com/office/powerpoint/2010/main" val="1617741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1143000"/>
          </a:xfrm>
        </p:spPr>
        <p:txBody>
          <a:bodyPr/>
          <a:lstStyle/>
          <a:p>
            <a:r>
              <a:rPr lang="es-AR" dirty="0"/>
              <a:t>Iteración 1</a:t>
            </a:r>
          </a:p>
        </p:txBody>
      </p:sp>
      <p:sp>
        <p:nvSpPr>
          <p:cNvPr id="3" name="2 Marcador de texto"/>
          <p:cNvSpPr>
            <a:spLocks noGrp="1"/>
          </p:cNvSpPr>
          <p:nvPr>
            <p:ph type="body" idx="1"/>
          </p:nvPr>
        </p:nvSpPr>
        <p:spPr>
          <a:xfrm>
            <a:off x="611560" y="2924944"/>
            <a:ext cx="8229600" cy="1180728"/>
          </a:xfrm>
        </p:spPr>
        <p:txBody>
          <a:bodyPr/>
          <a:lstStyle/>
          <a:p>
            <a:pPr marL="1588" indent="0">
              <a:buNone/>
            </a:pPr>
            <a:r>
              <a:rPr lang="es-AR" dirty="0"/>
              <a:t>F1</a:t>
            </a:r>
            <a:r>
              <a:rPr lang="es-AR" baseline="-25000" dirty="0"/>
              <a:t>N</a:t>
            </a:r>
            <a:r>
              <a:rPr lang="es-AR" dirty="0"/>
              <a:t>=F1+F2*(3+3M)</a:t>
            </a:r>
          </a:p>
          <a:p>
            <a:pPr marL="1588" indent="0">
              <a:buNone/>
            </a:pPr>
            <a:r>
              <a:rPr lang="es-AR" dirty="0"/>
              <a:t>F4</a:t>
            </a:r>
            <a:r>
              <a:rPr lang="es-AR" baseline="-25000" dirty="0"/>
              <a:t>N</a:t>
            </a:r>
            <a:r>
              <a:rPr lang="es-AR" dirty="0"/>
              <a:t>=F4-F2*3</a:t>
            </a:r>
          </a:p>
        </p:txBody>
      </p:sp>
      <p:graphicFrame>
        <p:nvGraphicFramePr>
          <p:cNvPr id="6" name="5 Tabla"/>
          <p:cNvGraphicFramePr>
            <a:graphicFrameLocks noGrp="1"/>
          </p:cNvGraphicFramePr>
          <p:nvPr>
            <p:extLst>
              <p:ext uri="{D42A27DB-BD31-4B8C-83A1-F6EECF244321}">
                <p14:modId xmlns:p14="http://schemas.microsoft.com/office/powerpoint/2010/main" val="3942822761"/>
              </p:ext>
            </p:extLst>
          </p:nvPr>
        </p:nvGraphicFramePr>
        <p:xfrm>
          <a:off x="467544" y="1268760"/>
          <a:ext cx="8229602" cy="1554650"/>
        </p:xfrm>
        <a:graphic>
          <a:graphicData uri="http://schemas.openxmlformats.org/drawingml/2006/table">
            <a:tbl>
              <a:tblPr/>
              <a:tblGrid>
                <a:gridCol w="887254">
                  <a:extLst>
                    <a:ext uri="{9D8B030D-6E8A-4147-A177-3AD203B41FA5}">
                      <a16:colId xmlns:a16="http://schemas.microsoft.com/office/drawing/2014/main" val="20000"/>
                    </a:ext>
                  </a:extLst>
                </a:gridCol>
                <a:gridCol w="887254">
                  <a:extLst>
                    <a:ext uri="{9D8B030D-6E8A-4147-A177-3AD203B41FA5}">
                      <a16:colId xmlns:a16="http://schemas.microsoft.com/office/drawing/2014/main" val="20001"/>
                    </a:ext>
                  </a:extLst>
                </a:gridCol>
                <a:gridCol w="887254">
                  <a:extLst>
                    <a:ext uri="{9D8B030D-6E8A-4147-A177-3AD203B41FA5}">
                      <a16:colId xmlns:a16="http://schemas.microsoft.com/office/drawing/2014/main" val="20002"/>
                    </a:ext>
                  </a:extLst>
                </a:gridCol>
                <a:gridCol w="887254">
                  <a:extLst>
                    <a:ext uri="{9D8B030D-6E8A-4147-A177-3AD203B41FA5}">
                      <a16:colId xmlns:a16="http://schemas.microsoft.com/office/drawing/2014/main" val="20003"/>
                    </a:ext>
                  </a:extLst>
                </a:gridCol>
                <a:gridCol w="887254">
                  <a:extLst>
                    <a:ext uri="{9D8B030D-6E8A-4147-A177-3AD203B41FA5}">
                      <a16:colId xmlns:a16="http://schemas.microsoft.com/office/drawing/2014/main" val="20004"/>
                    </a:ext>
                  </a:extLst>
                </a:gridCol>
                <a:gridCol w="887254">
                  <a:extLst>
                    <a:ext uri="{9D8B030D-6E8A-4147-A177-3AD203B41FA5}">
                      <a16:colId xmlns:a16="http://schemas.microsoft.com/office/drawing/2014/main" val="20005"/>
                    </a:ext>
                  </a:extLst>
                </a:gridCol>
                <a:gridCol w="887254">
                  <a:extLst>
                    <a:ext uri="{9D8B030D-6E8A-4147-A177-3AD203B41FA5}">
                      <a16:colId xmlns:a16="http://schemas.microsoft.com/office/drawing/2014/main" val="20006"/>
                    </a:ext>
                  </a:extLst>
                </a:gridCol>
                <a:gridCol w="887254">
                  <a:extLst>
                    <a:ext uri="{9D8B030D-6E8A-4147-A177-3AD203B41FA5}">
                      <a16:colId xmlns:a16="http://schemas.microsoft.com/office/drawing/2014/main" val="20007"/>
                    </a:ext>
                  </a:extLst>
                </a:gridCol>
                <a:gridCol w="1131570">
                  <a:extLst>
                    <a:ext uri="{9D8B030D-6E8A-4147-A177-3AD203B41FA5}">
                      <a16:colId xmlns:a16="http://schemas.microsoft.com/office/drawing/2014/main" val="20008"/>
                    </a:ext>
                  </a:extLst>
                </a:gridCol>
              </a:tblGrid>
              <a:tr h="487279">
                <a:tc>
                  <a:txBody>
                    <a:bodyPr/>
                    <a:lstStyle/>
                    <a:p>
                      <a:pPr algn="ctr" rtl="0" fontAlgn="ctr"/>
                      <a:r>
                        <a:rPr lang="es-AR" sz="1500" b="1" i="0" u="none" strike="noStrike" dirty="0">
                          <a:solidFill>
                            <a:srgbClr val="FFFFFF"/>
                          </a:solidFill>
                          <a:effectLst/>
                          <a:latin typeface="Calibri"/>
                        </a:rPr>
                        <a:t>Variable Básica</a:t>
                      </a: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Z</a:t>
                      </a: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X</a:t>
                      </a:r>
                      <a:r>
                        <a:rPr lang="es-AR" sz="1500" b="0" i="0" u="none" strike="noStrike" baseline="-25000">
                          <a:solidFill>
                            <a:srgbClr val="FFFFFF"/>
                          </a:solidFill>
                          <a:effectLst/>
                          <a:latin typeface="Arial"/>
                        </a:rPr>
                        <a:t>1</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X</a:t>
                      </a:r>
                      <a:r>
                        <a:rPr lang="es-AR" sz="1500" b="0" i="0" u="none" strike="noStrike" baseline="-25000">
                          <a:solidFill>
                            <a:srgbClr val="FFFFFF"/>
                          </a:solidFill>
                          <a:effectLst/>
                          <a:latin typeface="Arial"/>
                        </a:rPr>
                        <a:t>2</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H</a:t>
                      </a:r>
                      <a:r>
                        <a:rPr lang="es-AR" sz="1500" b="0" i="0" u="none" strike="noStrike" baseline="-25000">
                          <a:solidFill>
                            <a:srgbClr val="FFFFFF"/>
                          </a:solidFill>
                          <a:effectLst/>
                          <a:latin typeface="Arial"/>
                        </a:rPr>
                        <a:t>1</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H</a:t>
                      </a:r>
                      <a:r>
                        <a:rPr lang="es-AR" sz="1500" b="0" i="0" u="none" strike="noStrike" baseline="-25000">
                          <a:solidFill>
                            <a:srgbClr val="FFFFFF"/>
                          </a:solidFill>
                          <a:effectLst/>
                          <a:latin typeface="Arial"/>
                        </a:rPr>
                        <a:t>2</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A</a:t>
                      </a:r>
                      <a:r>
                        <a:rPr lang="es-AR" sz="1500" b="0" i="0" u="none" strike="noStrike" baseline="-25000">
                          <a:solidFill>
                            <a:srgbClr val="FFFFFF"/>
                          </a:solidFill>
                          <a:effectLst/>
                          <a:latin typeface="Arial"/>
                        </a:rPr>
                        <a:t>1</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1" i="0" u="none" strike="noStrike">
                          <a:solidFill>
                            <a:srgbClr val="FFFFFF"/>
                          </a:solidFill>
                          <a:effectLst/>
                          <a:latin typeface="Calibri"/>
                        </a:rPr>
                        <a:t>Resultado</a:t>
                      </a: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1" i="0" u="none" strike="noStrike">
                          <a:solidFill>
                            <a:srgbClr val="FFFFFF"/>
                          </a:solidFill>
                          <a:effectLst/>
                          <a:latin typeface="Calibri"/>
                        </a:rPr>
                        <a:t>Coeficiente</a:t>
                      </a: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255241">
                <a:tc>
                  <a:txBody>
                    <a:bodyPr/>
                    <a:lstStyle/>
                    <a:p>
                      <a:pPr algn="ctr" rtl="0" fontAlgn="t"/>
                      <a:r>
                        <a:rPr lang="es-AR" sz="1500" b="1" i="0" u="none" strike="noStrike">
                          <a:solidFill>
                            <a:srgbClr val="FFFFFF"/>
                          </a:solidFill>
                          <a:effectLst/>
                          <a:latin typeface="Calibri"/>
                        </a:rPr>
                        <a:t>Z</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500" b="0" i="0" u="none" strike="noStrike">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 -3- 3M</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 -5 - 2M</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 -18M</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 </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1"/>
                  </a:ext>
                </a:extLst>
              </a:tr>
              <a:tr h="270710">
                <a:tc>
                  <a:txBody>
                    <a:bodyPr/>
                    <a:lstStyle/>
                    <a:p>
                      <a:pPr algn="ctr" rtl="0" fontAlgn="ctr"/>
                      <a:r>
                        <a:rPr lang="es-AR" sz="1500" b="0" i="0" u="none" strike="noStrike">
                          <a:solidFill>
                            <a:srgbClr val="FFFFFF"/>
                          </a:solidFill>
                          <a:effectLst/>
                          <a:latin typeface="Arial"/>
                        </a:rPr>
                        <a:t>X</a:t>
                      </a:r>
                      <a:r>
                        <a:rPr lang="es-AR" sz="1500" b="0" i="0" u="none" strike="noStrike" baseline="-25000">
                          <a:solidFill>
                            <a:srgbClr val="FFFFFF"/>
                          </a:solidFill>
                          <a:effectLst/>
                          <a:latin typeface="Arial"/>
                        </a:rPr>
                        <a:t>1</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dirty="0">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dirty="0">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4</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dirty="0">
                          <a:solidFill>
                            <a:srgbClr val="000000"/>
                          </a:solidFill>
                          <a:effectLst/>
                          <a:latin typeface="Calibri"/>
                        </a:rPr>
                        <a:t>4/1=4</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extLst>
                  <a:ext uri="{0D108BD9-81ED-4DB2-BD59-A6C34878D82A}">
                    <a16:rowId xmlns:a16="http://schemas.microsoft.com/office/drawing/2014/main" val="10002"/>
                  </a:ext>
                </a:extLst>
              </a:tr>
              <a:tr h="270710">
                <a:tc>
                  <a:txBody>
                    <a:bodyPr/>
                    <a:lstStyle/>
                    <a:p>
                      <a:pPr algn="ctr" rtl="0" fontAlgn="ctr"/>
                      <a:r>
                        <a:rPr lang="es-AR" sz="1500" b="0" i="0" u="none" strike="noStrike">
                          <a:solidFill>
                            <a:srgbClr val="FFFFFF"/>
                          </a:solidFill>
                          <a:effectLst/>
                          <a:latin typeface="Arial"/>
                        </a:rPr>
                        <a:t>H</a:t>
                      </a:r>
                      <a:r>
                        <a:rPr lang="es-AR" sz="1500" b="0" i="0" u="none" strike="noStrike" baseline="-25000">
                          <a:solidFill>
                            <a:srgbClr val="FFFFFF"/>
                          </a:solidFill>
                          <a:effectLst/>
                          <a:latin typeface="Arial"/>
                        </a:rPr>
                        <a:t>2</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2</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12</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 </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3"/>
                  </a:ext>
                </a:extLst>
              </a:tr>
              <a:tr h="270710">
                <a:tc>
                  <a:txBody>
                    <a:bodyPr/>
                    <a:lstStyle/>
                    <a:p>
                      <a:pPr algn="ctr" rtl="0" fontAlgn="ctr"/>
                      <a:r>
                        <a:rPr lang="es-AR" sz="1500" b="0" i="0" u="none" strike="noStrike">
                          <a:solidFill>
                            <a:srgbClr val="FFFFFF"/>
                          </a:solidFill>
                          <a:effectLst/>
                          <a:latin typeface="Arial"/>
                        </a:rPr>
                        <a:t>A</a:t>
                      </a:r>
                      <a:r>
                        <a:rPr lang="es-AR" sz="1500" b="0" i="0" u="none" strike="noStrike" baseline="-25000">
                          <a:solidFill>
                            <a:srgbClr val="FFFFFF"/>
                          </a:solidFill>
                          <a:effectLst/>
                          <a:latin typeface="Arial"/>
                        </a:rPr>
                        <a:t>1</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dirty="0">
                          <a:solidFill>
                            <a:srgbClr val="000000"/>
                          </a:solidFill>
                          <a:effectLst/>
                          <a:latin typeface="Calibri"/>
                        </a:rPr>
                        <a:t>3</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2</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18</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dirty="0">
                          <a:solidFill>
                            <a:srgbClr val="000000"/>
                          </a:solidFill>
                          <a:effectLst/>
                          <a:latin typeface="Calibri"/>
                        </a:rPr>
                        <a:t>18/3=6</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4"/>
                  </a:ext>
                </a:extLst>
              </a:tr>
            </a:tbl>
          </a:graphicData>
        </a:graphic>
      </p:graphicFrame>
      <p:graphicFrame>
        <p:nvGraphicFramePr>
          <p:cNvPr id="8" name="7 Tabla"/>
          <p:cNvGraphicFramePr>
            <a:graphicFrameLocks noGrp="1"/>
          </p:cNvGraphicFramePr>
          <p:nvPr>
            <p:extLst>
              <p:ext uri="{D42A27DB-BD31-4B8C-83A1-F6EECF244321}">
                <p14:modId xmlns:p14="http://schemas.microsoft.com/office/powerpoint/2010/main" val="2240215452"/>
              </p:ext>
            </p:extLst>
          </p:nvPr>
        </p:nvGraphicFramePr>
        <p:xfrm>
          <a:off x="467544" y="4293096"/>
          <a:ext cx="8229602" cy="1554650"/>
        </p:xfrm>
        <a:graphic>
          <a:graphicData uri="http://schemas.openxmlformats.org/drawingml/2006/table">
            <a:tbl>
              <a:tblPr/>
              <a:tblGrid>
                <a:gridCol w="887254">
                  <a:extLst>
                    <a:ext uri="{9D8B030D-6E8A-4147-A177-3AD203B41FA5}">
                      <a16:colId xmlns:a16="http://schemas.microsoft.com/office/drawing/2014/main" val="20000"/>
                    </a:ext>
                  </a:extLst>
                </a:gridCol>
                <a:gridCol w="887254">
                  <a:extLst>
                    <a:ext uri="{9D8B030D-6E8A-4147-A177-3AD203B41FA5}">
                      <a16:colId xmlns:a16="http://schemas.microsoft.com/office/drawing/2014/main" val="20001"/>
                    </a:ext>
                  </a:extLst>
                </a:gridCol>
                <a:gridCol w="887254">
                  <a:extLst>
                    <a:ext uri="{9D8B030D-6E8A-4147-A177-3AD203B41FA5}">
                      <a16:colId xmlns:a16="http://schemas.microsoft.com/office/drawing/2014/main" val="20002"/>
                    </a:ext>
                  </a:extLst>
                </a:gridCol>
                <a:gridCol w="887254">
                  <a:extLst>
                    <a:ext uri="{9D8B030D-6E8A-4147-A177-3AD203B41FA5}">
                      <a16:colId xmlns:a16="http://schemas.microsoft.com/office/drawing/2014/main" val="20003"/>
                    </a:ext>
                  </a:extLst>
                </a:gridCol>
                <a:gridCol w="887254">
                  <a:extLst>
                    <a:ext uri="{9D8B030D-6E8A-4147-A177-3AD203B41FA5}">
                      <a16:colId xmlns:a16="http://schemas.microsoft.com/office/drawing/2014/main" val="20004"/>
                    </a:ext>
                  </a:extLst>
                </a:gridCol>
                <a:gridCol w="887254">
                  <a:extLst>
                    <a:ext uri="{9D8B030D-6E8A-4147-A177-3AD203B41FA5}">
                      <a16:colId xmlns:a16="http://schemas.microsoft.com/office/drawing/2014/main" val="20005"/>
                    </a:ext>
                  </a:extLst>
                </a:gridCol>
                <a:gridCol w="887254">
                  <a:extLst>
                    <a:ext uri="{9D8B030D-6E8A-4147-A177-3AD203B41FA5}">
                      <a16:colId xmlns:a16="http://schemas.microsoft.com/office/drawing/2014/main" val="20006"/>
                    </a:ext>
                  </a:extLst>
                </a:gridCol>
                <a:gridCol w="887254">
                  <a:extLst>
                    <a:ext uri="{9D8B030D-6E8A-4147-A177-3AD203B41FA5}">
                      <a16:colId xmlns:a16="http://schemas.microsoft.com/office/drawing/2014/main" val="20007"/>
                    </a:ext>
                  </a:extLst>
                </a:gridCol>
                <a:gridCol w="1131570">
                  <a:extLst>
                    <a:ext uri="{9D8B030D-6E8A-4147-A177-3AD203B41FA5}">
                      <a16:colId xmlns:a16="http://schemas.microsoft.com/office/drawing/2014/main" val="20008"/>
                    </a:ext>
                  </a:extLst>
                </a:gridCol>
              </a:tblGrid>
              <a:tr h="487279">
                <a:tc>
                  <a:txBody>
                    <a:bodyPr/>
                    <a:lstStyle/>
                    <a:p>
                      <a:pPr algn="ctr" rtl="0" fontAlgn="ctr"/>
                      <a:r>
                        <a:rPr lang="es-AR" sz="1500" b="1" i="0" u="none" strike="noStrike">
                          <a:solidFill>
                            <a:srgbClr val="FFFFFF"/>
                          </a:solidFill>
                          <a:effectLst/>
                          <a:latin typeface="Calibri"/>
                        </a:rPr>
                        <a:t>Variable Básica</a:t>
                      </a: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Z</a:t>
                      </a: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X</a:t>
                      </a:r>
                      <a:r>
                        <a:rPr lang="es-AR" sz="1500" b="0" i="0" u="none" strike="noStrike" baseline="-25000">
                          <a:solidFill>
                            <a:srgbClr val="FFFFFF"/>
                          </a:solidFill>
                          <a:effectLst/>
                          <a:latin typeface="Arial"/>
                        </a:rPr>
                        <a:t>1</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X</a:t>
                      </a:r>
                      <a:r>
                        <a:rPr lang="es-AR" sz="1500" b="0" i="0" u="none" strike="noStrike" baseline="-25000">
                          <a:solidFill>
                            <a:srgbClr val="FFFFFF"/>
                          </a:solidFill>
                          <a:effectLst/>
                          <a:latin typeface="Arial"/>
                        </a:rPr>
                        <a:t>2</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H</a:t>
                      </a:r>
                      <a:r>
                        <a:rPr lang="es-AR" sz="1500" b="0" i="0" u="none" strike="noStrike" baseline="-25000">
                          <a:solidFill>
                            <a:srgbClr val="FFFFFF"/>
                          </a:solidFill>
                          <a:effectLst/>
                          <a:latin typeface="Arial"/>
                        </a:rPr>
                        <a:t>1</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H</a:t>
                      </a:r>
                      <a:r>
                        <a:rPr lang="es-AR" sz="1500" b="0" i="0" u="none" strike="noStrike" baseline="-25000">
                          <a:solidFill>
                            <a:srgbClr val="FFFFFF"/>
                          </a:solidFill>
                          <a:effectLst/>
                          <a:latin typeface="Arial"/>
                        </a:rPr>
                        <a:t>2</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A</a:t>
                      </a:r>
                      <a:r>
                        <a:rPr lang="es-AR" sz="1500" b="0" i="0" u="none" strike="noStrike" baseline="-25000">
                          <a:solidFill>
                            <a:srgbClr val="FFFFFF"/>
                          </a:solidFill>
                          <a:effectLst/>
                          <a:latin typeface="Arial"/>
                        </a:rPr>
                        <a:t>1</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1" i="0" u="none" strike="noStrike">
                          <a:solidFill>
                            <a:srgbClr val="FFFFFF"/>
                          </a:solidFill>
                          <a:effectLst/>
                          <a:latin typeface="Calibri"/>
                        </a:rPr>
                        <a:t>Resultado</a:t>
                      </a: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1" i="0" u="none" strike="noStrike">
                          <a:solidFill>
                            <a:srgbClr val="FFFFFF"/>
                          </a:solidFill>
                          <a:effectLst/>
                          <a:latin typeface="Calibri"/>
                        </a:rPr>
                        <a:t>Coeficiente</a:t>
                      </a: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255241">
                <a:tc>
                  <a:txBody>
                    <a:bodyPr/>
                    <a:lstStyle/>
                    <a:p>
                      <a:pPr algn="ctr" rtl="0" fontAlgn="t"/>
                      <a:r>
                        <a:rPr lang="es-AR" sz="1500" b="1" i="0" u="none" strike="noStrike">
                          <a:solidFill>
                            <a:srgbClr val="FFFFFF"/>
                          </a:solidFill>
                          <a:effectLst/>
                          <a:latin typeface="Calibri"/>
                        </a:rPr>
                        <a:t>Z</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500" b="0" i="0" u="none" strike="noStrike">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dirty="0">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 -5 - 2M</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 3 + 3M</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 12 - 6M</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 </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1"/>
                  </a:ext>
                </a:extLst>
              </a:tr>
              <a:tr h="270710">
                <a:tc>
                  <a:txBody>
                    <a:bodyPr/>
                    <a:lstStyle/>
                    <a:p>
                      <a:pPr algn="ctr" rtl="0" fontAlgn="ctr"/>
                      <a:r>
                        <a:rPr lang="es-AR" sz="1500" b="0" i="0" u="none" strike="noStrike">
                          <a:solidFill>
                            <a:srgbClr val="FFFFFF"/>
                          </a:solidFill>
                          <a:effectLst/>
                          <a:latin typeface="Arial"/>
                        </a:rPr>
                        <a:t>X</a:t>
                      </a:r>
                      <a:r>
                        <a:rPr lang="es-AR" sz="1500" b="0" i="0" u="none" strike="noStrike" baseline="-25000">
                          <a:solidFill>
                            <a:srgbClr val="FFFFFF"/>
                          </a:solidFill>
                          <a:effectLst/>
                          <a:latin typeface="Arial"/>
                        </a:rPr>
                        <a:t>1</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4</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 </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extLst>
                  <a:ext uri="{0D108BD9-81ED-4DB2-BD59-A6C34878D82A}">
                    <a16:rowId xmlns:a16="http://schemas.microsoft.com/office/drawing/2014/main" val="10002"/>
                  </a:ext>
                </a:extLst>
              </a:tr>
              <a:tr h="270710">
                <a:tc>
                  <a:txBody>
                    <a:bodyPr/>
                    <a:lstStyle/>
                    <a:p>
                      <a:pPr algn="ctr" rtl="0" fontAlgn="ctr"/>
                      <a:r>
                        <a:rPr lang="es-AR" sz="1500" b="0" i="0" u="none" strike="noStrike">
                          <a:solidFill>
                            <a:srgbClr val="FFFFFF"/>
                          </a:solidFill>
                          <a:effectLst/>
                          <a:latin typeface="Arial"/>
                        </a:rPr>
                        <a:t>H</a:t>
                      </a:r>
                      <a:r>
                        <a:rPr lang="es-AR" sz="1500" b="0" i="0" u="none" strike="noStrike" baseline="-25000">
                          <a:solidFill>
                            <a:srgbClr val="FFFFFF"/>
                          </a:solidFill>
                          <a:effectLst/>
                          <a:latin typeface="Arial"/>
                        </a:rPr>
                        <a:t>2</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2</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12</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 </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3"/>
                  </a:ext>
                </a:extLst>
              </a:tr>
              <a:tr h="270710">
                <a:tc>
                  <a:txBody>
                    <a:bodyPr/>
                    <a:lstStyle/>
                    <a:p>
                      <a:pPr algn="ctr" rtl="0" fontAlgn="ctr"/>
                      <a:r>
                        <a:rPr lang="es-AR" sz="1500" b="0" i="0" u="none" strike="noStrike">
                          <a:solidFill>
                            <a:srgbClr val="FFFFFF"/>
                          </a:solidFill>
                          <a:effectLst/>
                          <a:latin typeface="Arial"/>
                        </a:rPr>
                        <a:t>A</a:t>
                      </a:r>
                      <a:r>
                        <a:rPr lang="es-AR" sz="1500" b="0" i="0" u="none" strike="noStrike" baseline="-25000">
                          <a:solidFill>
                            <a:srgbClr val="FFFFFF"/>
                          </a:solidFill>
                          <a:effectLst/>
                          <a:latin typeface="Arial"/>
                        </a:rPr>
                        <a:t>1</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2</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dirty="0">
                          <a:solidFill>
                            <a:srgbClr val="000000"/>
                          </a:solidFill>
                          <a:effectLst/>
                          <a:latin typeface="Calibri"/>
                        </a:rPr>
                        <a:t>-3</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6</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dirty="0">
                          <a:solidFill>
                            <a:srgbClr val="000000"/>
                          </a:solidFill>
                          <a:effectLst/>
                          <a:latin typeface="Calibri"/>
                        </a:rPr>
                        <a:t> </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644955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1266"/>
            <a:ext cx="8229600" cy="1143000"/>
          </a:xfrm>
        </p:spPr>
        <p:txBody>
          <a:bodyPr/>
          <a:lstStyle/>
          <a:p>
            <a:r>
              <a:rPr lang="es-AR" dirty="0"/>
              <a:t>Iteración 2</a:t>
            </a:r>
          </a:p>
        </p:txBody>
      </p:sp>
      <p:sp>
        <p:nvSpPr>
          <p:cNvPr id="3" name="2 Marcador de texto"/>
          <p:cNvSpPr>
            <a:spLocks noGrp="1"/>
          </p:cNvSpPr>
          <p:nvPr>
            <p:ph type="body" idx="1"/>
          </p:nvPr>
        </p:nvSpPr>
        <p:spPr>
          <a:xfrm>
            <a:off x="467544" y="2636912"/>
            <a:ext cx="8229600" cy="792088"/>
          </a:xfrm>
        </p:spPr>
        <p:txBody>
          <a:bodyPr/>
          <a:lstStyle/>
          <a:p>
            <a:pPr marL="1588" indent="0">
              <a:buNone/>
            </a:pPr>
            <a:r>
              <a:rPr lang="es-AR" dirty="0"/>
              <a:t>F4</a:t>
            </a:r>
            <a:r>
              <a:rPr lang="es-AR" baseline="-25000" dirty="0"/>
              <a:t>N</a:t>
            </a:r>
            <a:r>
              <a:rPr lang="es-AR" dirty="0"/>
              <a:t>=F4/2	 F1</a:t>
            </a:r>
            <a:r>
              <a:rPr lang="es-AR" baseline="-25000" dirty="0"/>
              <a:t>N</a:t>
            </a:r>
            <a:r>
              <a:rPr lang="es-AR" dirty="0"/>
              <a:t>=F1+F4*(5+2M)	F3</a:t>
            </a:r>
            <a:r>
              <a:rPr lang="es-AR" baseline="-25000" dirty="0"/>
              <a:t>N</a:t>
            </a:r>
            <a:r>
              <a:rPr lang="es-AR" dirty="0"/>
              <a:t>=F3-F4*2</a:t>
            </a:r>
          </a:p>
        </p:txBody>
      </p:sp>
      <p:graphicFrame>
        <p:nvGraphicFramePr>
          <p:cNvPr id="5" name="4 Tabla"/>
          <p:cNvGraphicFramePr>
            <a:graphicFrameLocks noGrp="1"/>
          </p:cNvGraphicFramePr>
          <p:nvPr>
            <p:extLst>
              <p:ext uri="{D42A27DB-BD31-4B8C-83A1-F6EECF244321}">
                <p14:modId xmlns:p14="http://schemas.microsoft.com/office/powerpoint/2010/main" val="3888232218"/>
              </p:ext>
            </p:extLst>
          </p:nvPr>
        </p:nvGraphicFramePr>
        <p:xfrm>
          <a:off x="467544" y="980728"/>
          <a:ext cx="8229602" cy="1554650"/>
        </p:xfrm>
        <a:graphic>
          <a:graphicData uri="http://schemas.openxmlformats.org/drawingml/2006/table">
            <a:tbl>
              <a:tblPr/>
              <a:tblGrid>
                <a:gridCol w="887254">
                  <a:extLst>
                    <a:ext uri="{9D8B030D-6E8A-4147-A177-3AD203B41FA5}">
                      <a16:colId xmlns:a16="http://schemas.microsoft.com/office/drawing/2014/main" val="20000"/>
                    </a:ext>
                  </a:extLst>
                </a:gridCol>
                <a:gridCol w="887254">
                  <a:extLst>
                    <a:ext uri="{9D8B030D-6E8A-4147-A177-3AD203B41FA5}">
                      <a16:colId xmlns:a16="http://schemas.microsoft.com/office/drawing/2014/main" val="20001"/>
                    </a:ext>
                  </a:extLst>
                </a:gridCol>
                <a:gridCol w="887254">
                  <a:extLst>
                    <a:ext uri="{9D8B030D-6E8A-4147-A177-3AD203B41FA5}">
                      <a16:colId xmlns:a16="http://schemas.microsoft.com/office/drawing/2014/main" val="20002"/>
                    </a:ext>
                  </a:extLst>
                </a:gridCol>
                <a:gridCol w="887254">
                  <a:extLst>
                    <a:ext uri="{9D8B030D-6E8A-4147-A177-3AD203B41FA5}">
                      <a16:colId xmlns:a16="http://schemas.microsoft.com/office/drawing/2014/main" val="20003"/>
                    </a:ext>
                  </a:extLst>
                </a:gridCol>
                <a:gridCol w="887254">
                  <a:extLst>
                    <a:ext uri="{9D8B030D-6E8A-4147-A177-3AD203B41FA5}">
                      <a16:colId xmlns:a16="http://schemas.microsoft.com/office/drawing/2014/main" val="20004"/>
                    </a:ext>
                  </a:extLst>
                </a:gridCol>
                <a:gridCol w="887254">
                  <a:extLst>
                    <a:ext uri="{9D8B030D-6E8A-4147-A177-3AD203B41FA5}">
                      <a16:colId xmlns:a16="http://schemas.microsoft.com/office/drawing/2014/main" val="20005"/>
                    </a:ext>
                  </a:extLst>
                </a:gridCol>
                <a:gridCol w="887254">
                  <a:extLst>
                    <a:ext uri="{9D8B030D-6E8A-4147-A177-3AD203B41FA5}">
                      <a16:colId xmlns:a16="http://schemas.microsoft.com/office/drawing/2014/main" val="20006"/>
                    </a:ext>
                  </a:extLst>
                </a:gridCol>
                <a:gridCol w="887254">
                  <a:extLst>
                    <a:ext uri="{9D8B030D-6E8A-4147-A177-3AD203B41FA5}">
                      <a16:colId xmlns:a16="http://schemas.microsoft.com/office/drawing/2014/main" val="20007"/>
                    </a:ext>
                  </a:extLst>
                </a:gridCol>
                <a:gridCol w="1131570">
                  <a:extLst>
                    <a:ext uri="{9D8B030D-6E8A-4147-A177-3AD203B41FA5}">
                      <a16:colId xmlns:a16="http://schemas.microsoft.com/office/drawing/2014/main" val="20008"/>
                    </a:ext>
                  </a:extLst>
                </a:gridCol>
              </a:tblGrid>
              <a:tr h="487279">
                <a:tc>
                  <a:txBody>
                    <a:bodyPr/>
                    <a:lstStyle/>
                    <a:p>
                      <a:pPr algn="ctr" rtl="0" fontAlgn="ctr"/>
                      <a:r>
                        <a:rPr lang="es-AR" sz="1500" b="1" i="0" u="none" strike="noStrike" dirty="0">
                          <a:solidFill>
                            <a:srgbClr val="FFFFFF"/>
                          </a:solidFill>
                          <a:effectLst/>
                          <a:latin typeface="Calibri"/>
                        </a:rPr>
                        <a:t>Variable Básica</a:t>
                      </a: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Z</a:t>
                      </a: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X</a:t>
                      </a:r>
                      <a:r>
                        <a:rPr lang="es-AR" sz="1500" b="0" i="0" u="none" strike="noStrike" baseline="-25000">
                          <a:solidFill>
                            <a:srgbClr val="FFFFFF"/>
                          </a:solidFill>
                          <a:effectLst/>
                          <a:latin typeface="Arial"/>
                        </a:rPr>
                        <a:t>1</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dirty="0">
                          <a:solidFill>
                            <a:srgbClr val="FFFFFF"/>
                          </a:solidFill>
                          <a:effectLst/>
                          <a:latin typeface="Arial"/>
                        </a:rPr>
                        <a:t>X</a:t>
                      </a:r>
                      <a:r>
                        <a:rPr lang="es-AR" sz="1500" b="0" i="0" u="none" strike="noStrike" baseline="-25000" dirty="0">
                          <a:solidFill>
                            <a:srgbClr val="FFFFFF"/>
                          </a:solidFill>
                          <a:effectLst/>
                          <a:latin typeface="Arial"/>
                        </a:rPr>
                        <a:t>2</a:t>
                      </a:r>
                      <a:endParaRPr lang="es-AR" sz="1500" b="0" i="0" u="none" strike="noStrike" dirty="0">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H</a:t>
                      </a:r>
                      <a:r>
                        <a:rPr lang="es-AR" sz="1500" b="0" i="0" u="none" strike="noStrike" baseline="-25000">
                          <a:solidFill>
                            <a:srgbClr val="FFFFFF"/>
                          </a:solidFill>
                          <a:effectLst/>
                          <a:latin typeface="Arial"/>
                        </a:rPr>
                        <a:t>1</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H</a:t>
                      </a:r>
                      <a:r>
                        <a:rPr lang="es-AR" sz="1500" b="0" i="0" u="none" strike="noStrike" baseline="-25000">
                          <a:solidFill>
                            <a:srgbClr val="FFFFFF"/>
                          </a:solidFill>
                          <a:effectLst/>
                          <a:latin typeface="Arial"/>
                        </a:rPr>
                        <a:t>2</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A</a:t>
                      </a:r>
                      <a:r>
                        <a:rPr lang="es-AR" sz="1500" b="0" i="0" u="none" strike="noStrike" baseline="-25000">
                          <a:solidFill>
                            <a:srgbClr val="FFFFFF"/>
                          </a:solidFill>
                          <a:effectLst/>
                          <a:latin typeface="Arial"/>
                        </a:rPr>
                        <a:t>1</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1" i="0" u="none" strike="noStrike">
                          <a:solidFill>
                            <a:srgbClr val="FFFFFF"/>
                          </a:solidFill>
                          <a:effectLst/>
                          <a:latin typeface="Calibri"/>
                        </a:rPr>
                        <a:t>Resultado</a:t>
                      </a: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1" i="0" u="none" strike="noStrike">
                          <a:solidFill>
                            <a:srgbClr val="FFFFFF"/>
                          </a:solidFill>
                          <a:effectLst/>
                          <a:latin typeface="Calibri"/>
                        </a:rPr>
                        <a:t>Coeficiente</a:t>
                      </a: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255241">
                <a:tc>
                  <a:txBody>
                    <a:bodyPr/>
                    <a:lstStyle/>
                    <a:p>
                      <a:pPr algn="ctr" rtl="0" fontAlgn="t"/>
                      <a:r>
                        <a:rPr lang="es-AR" sz="1500" b="1" i="0" u="none" strike="noStrike">
                          <a:solidFill>
                            <a:srgbClr val="FFFFFF"/>
                          </a:solidFill>
                          <a:effectLst/>
                          <a:latin typeface="Calibri"/>
                        </a:rPr>
                        <a:t>Z</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500" b="0" i="0" u="none" strike="noStrike">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dirty="0">
                          <a:solidFill>
                            <a:srgbClr val="000000"/>
                          </a:solidFill>
                          <a:effectLst/>
                          <a:latin typeface="Calibri"/>
                        </a:rPr>
                        <a:t> -5 - 2M</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dirty="0">
                          <a:solidFill>
                            <a:srgbClr val="000000"/>
                          </a:solidFill>
                          <a:effectLst/>
                          <a:latin typeface="Calibri"/>
                        </a:rPr>
                        <a:t> 3 + 3M</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 12 - 6M</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 </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1"/>
                  </a:ext>
                </a:extLst>
              </a:tr>
              <a:tr h="270710">
                <a:tc>
                  <a:txBody>
                    <a:bodyPr/>
                    <a:lstStyle/>
                    <a:p>
                      <a:pPr algn="ctr" rtl="0" fontAlgn="ctr"/>
                      <a:r>
                        <a:rPr lang="es-AR" sz="1500" b="0" i="0" u="none" strike="noStrike">
                          <a:solidFill>
                            <a:srgbClr val="FFFFFF"/>
                          </a:solidFill>
                          <a:effectLst/>
                          <a:latin typeface="Arial"/>
                        </a:rPr>
                        <a:t>X</a:t>
                      </a:r>
                      <a:r>
                        <a:rPr lang="es-AR" sz="1500" b="0" i="0" u="none" strike="noStrike" baseline="-25000">
                          <a:solidFill>
                            <a:srgbClr val="FFFFFF"/>
                          </a:solidFill>
                          <a:effectLst/>
                          <a:latin typeface="Arial"/>
                        </a:rPr>
                        <a:t>1</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dirty="0">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4</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 </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2"/>
                  </a:ext>
                </a:extLst>
              </a:tr>
              <a:tr h="270710">
                <a:tc>
                  <a:txBody>
                    <a:bodyPr/>
                    <a:lstStyle/>
                    <a:p>
                      <a:pPr algn="ctr" rtl="0" fontAlgn="ctr"/>
                      <a:r>
                        <a:rPr lang="es-AR" sz="1500" b="0" i="0" u="none" strike="noStrike">
                          <a:solidFill>
                            <a:srgbClr val="FFFFFF"/>
                          </a:solidFill>
                          <a:effectLst/>
                          <a:latin typeface="Arial"/>
                        </a:rPr>
                        <a:t>H</a:t>
                      </a:r>
                      <a:r>
                        <a:rPr lang="es-AR" sz="1500" b="0" i="0" u="none" strike="noStrike" baseline="-25000">
                          <a:solidFill>
                            <a:srgbClr val="FFFFFF"/>
                          </a:solidFill>
                          <a:effectLst/>
                          <a:latin typeface="Arial"/>
                        </a:rPr>
                        <a:t>2</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dirty="0">
                          <a:solidFill>
                            <a:srgbClr val="000000"/>
                          </a:solidFill>
                          <a:effectLst/>
                          <a:latin typeface="Calibri"/>
                        </a:rPr>
                        <a:t>2</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12</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12/2=6</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3"/>
                  </a:ext>
                </a:extLst>
              </a:tr>
              <a:tr h="270710">
                <a:tc>
                  <a:txBody>
                    <a:bodyPr/>
                    <a:lstStyle/>
                    <a:p>
                      <a:pPr algn="ctr" rtl="0" fontAlgn="ctr"/>
                      <a:r>
                        <a:rPr lang="es-AR" sz="1500" b="0" i="0" u="none" strike="noStrike">
                          <a:solidFill>
                            <a:srgbClr val="FFFFFF"/>
                          </a:solidFill>
                          <a:effectLst/>
                          <a:latin typeface="Arial"/>
                        </a:rPr>
                        <a:t>X</a:t>
                      </a:r>
                      <a:r>
                        <a:rPr lang="es-AR" sz="1500" b="0" i="0" u="none" strike="noStrike" baseline="-25000">
                          <a:solidFill>
                            <a:srgbClr val="FFFFFF"/>
                          </a:solidFill>
                          <a:effectLst/>
                          <a:latin typeface="Arial"/>
                        </a:rPr>
                        <a:t>2</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dirty="0">
                          <a:solidFill>
                            <a:srgbClr val="000000"/>
                          </a:solidFill>
                          <a:effectLst/>
                          <a:latin typeface="Calibri"/>
                        </a:rPr>
                        <a:t>2</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-3</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6</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dirty="0">
                          <a:solidFill>
                            <a:srgbClr val="000000"/>
                          </a:solidFill>
                          <a:effectLst/>
                          <a:latin typeface="Calibri"/>
                        </a:rPr>
                        <a:t>6/2=3</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extLst>
                  <a:ext uri="{0D108BD9-81ED-4DB2-BD59-A6C34878D82A}">
                    <a16:rowId xmlns:a16="http://schemas.microsoft.com/office/drawing/2014/main" val="10004"/>
                  </a:ext>
                </a:extLst>
              </a:tr>
            </a:tbl>
          </a:graphicData>
        </a:graphic>
      </p:graphicFrame>
      <p:graphicFrame>
        <p:nvGraphicFramePr>
          <p:cNvPr id="7" name="6 Tabla"/>
          <p:cNvGraphicFramePr>
            <a:graphicFrameLocks noGrp="1"/>
          </p:cNvGraphicFramePr>
          <p:nvPr>
            <p:extLst>
              <p:ext uri="{D42A27DB-BD31-4B8C-83A1-F6EECF244321}">
                <p14:modId xmlns:p14="http://schemas.microsoft.com/office/powerpoint/2010/main" val="84304139"/>
              </p:ext>
            </p:extLst>
          </p:nvPr>
        </p:nvGraphicFramePr>
        <p:xfrm>
          <a:off x="395536" y="3717032"/>
          <a:ext cx="8229602" cy="1554650"/>
        </p:xfrm>
        <a:graphic>
          <a:graphicData uri="http://schemas.openxmlformats.org/drawingml/2006/table">
            <a:tbl>
              <a:tblPr/>
              <a:tblGrid>
                <a:gridCol w="887254">
                  <a:extLst>
                    <a:ext uri="{9D8B030D-6E8A-4147-A177-3AD203B41FA5}">
                      <a16:colId xmlns:a16="http://schemas.microsoft.com/office/drawing/2014/main" val="20000"/>
                    </a:ext>
                  </a:extLst>
                </a:gridCol>
                <a:gridCol w="887254">
                  <a:extLst>
                    <a:ext uri="{9D8B030D-6E8A-4147-A177-3AD203B41FA5}">
                      <a16:colId xmlns:a16="http://schemas.microsoft.com/office/drawing/2014/main" val="20001"/>
                    </a:ext>
                  </a:extLst>
                </a:gridCol>
                <a:gridCol w="887254">
                  <a:extLst>
                    <a:ext uri="{9D8B030D-6E8A-4147-A177-3AD203B41FA5}">
                      <a16:colId xmlns:a16="http://schemas.microsoft.com/office/drawing/2014/main" val="20002"/>
                    </a:ext>
                  </a:extLst>
                </a:gridCol>
                <a:gridCol w="887254">
                  <a:extLst>
                    <a:ext uri="{9D8B030D-6E8A-4147-A177-3AD203B41FA5}">
                      <a16:colId xmlns:a16="http://schemas.microsoft.com/office/drawing/2014/main" val="20003"/>
                    </a:ext>
                  </a:extLst>
                </a:gridCol>
                <a:gridCol w="887254">
                  <a:extLst>
                    <a:ext uri="{9D8B030D-6E8A-4147-A177-3AD203B41FA5}">
                      <a16:colId xmlns:a16="http://schemas.microsoft.com/office/drawing/2014/main" val="20004"/>
                    </a:ext>
                  </a:extLst>
                </a:gridCol>
                <a:gridCol w="887254">
                  <a:extLst>
                    <a:ext uri="{9D8B030D-6E8A-4147-A177-3AD203B41FA5}">
                      <a16:colId xmlns:a16="http://schemas.microsoft.com/office/drawing/2014/main" val="20005"/>
                    </a:ext>
                  </a:extLst>
                </a:gridCol>
                <a:gridCol w="887254">
                  <a:extLst>
                    <a:ext uri="{9D8B030D-6E8A-4147-A177-3AD203B41FA5}">
                      <a16:colId xmlns:a16="http://schemas.microsoft.com/office/drawing/2014/main" val="20006"/>
                    </a:ext>
                  </a:extLst>
                </a:gridCol>
                <a:gridCol w="887254">
                  <a:extLst>
                    <a:ext uri="{9D8B030D-6E8A-4147-A177-3AD203B41FA5}">
                      <a16:colId xmlns:a16="http://schemas.microsoft.com/office/drawing/2014/main" val="20007"/>
                    </a:ext>
                  </a:extLst>
                </a:gridCol>
                <a:gridCol w="1131570">
                  <a:extLst>
                    <a:ext uri="{9D8B030D-6E8A-4147-A177-3AD203B41FA5}">
                      <a16:colId xmlns:a16="http://schemas.microsoft.com/office/drawing/2014/main" val="20008"/>
                    </a:ext>
                  </a:extLst>
                </a:gridCol>
              </a:tblGrid>
              <a:tr h="487279">
                <a:tc>
                  <a:txBody>
                    <a:bodyPr/>
                    <a:lstStyle/>
                    <a:p>
                      <a:pPr algn="ctr" rtl="0" fontAlgn="ctr"/>
                      <a:r>
                        <a:rPr lang="es-AR" sz="1500" b="1" i="0" u="none" strike="noStrike" dirty="0">
                          <a:solidFill>
                            <a:srgbClr val="FFFFFF"/>
                          </a:solidFill>
                          <a:effectLst/>
                          <a:latin typeface="Calibri"/>
                        </a:rPr>
                        <a:t>Variable Básica</a:t>
                      </a: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Z</a:t>
                      </a: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X</a:t>
                      </a:r>
                      <a:r>
                        <a:rPr lang="es-AR" sz="1500" b="0" i="0" u="none" strike="noStrike" baseline="-25000">
                          <a:solidFill>
                            <a:srgbClr val="FFFFFF"/>
                          </a:solidFill>
                          <a:effectLst/>
                          <a:latin typeface="Arial"/>
                        </a:rPr>
                        <a:t>1</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dirty="0">
                          <a:solidFill>
                            <a:srgbClr val="FFFFFF"/>
                          </a:solidFill>
                          <a:effectLst/>
                          <a:latin typeface="Arial"/>
                        </a:rPr>
                        <a:t>X</a:t>
                      </a:r>
                      <a:r>
                        <a:rPr lang="es-AR" sz="1500" b="0" i="0" u="none" strike="noStrike" baseline="-25000" dirty="0">
                          <a:solidFill>
                            <a:srgbClr val="FFFFFF"/>
                          </a:solidFill>
                          <a:effectLst/>
                          <a:latin typeface="Arial"/>
                        </a:rPr>
                        <a:t>2</a:t>
                      </a:r>
                      <a:endParaRPr lang="es-AR" sz="1500" b="0" i="0" u="none" strike="noStrike" dirty="0">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H</a:t>
                      </a:r>
                      <a:r>
                        <a:rPr lang="es-AR" sz="1500" b="0" i="0" u="none" strike="noStrike" baseline="-25000">
                          <a:solidFill>
                            <a:srgbClr val="FFFFFF"/>
                          </a:solidFill>
                          <a:effectLst/>
                          <a:latin typeface="Arial"/>
                        </a:rPr>
                        <a:t>1</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H</a:t>
                      </a:r>
                      <a:r>
                        <a:rPr lang="es-AR" sz="1500" b="0" i="0" u="none" strike="noStrike" baseline="-25000">
                          <a:solidFill>
                            <a:srgbClr val="FFFFFF"/>
                          </a:solidFill>
                          <a:effectLst/>
                          <a:latin typeface="Arial"/>
                        </a:rPr>
                        <a:t>2</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A</a:t>
                      </a:r>
                      <a:r>
                        <a:rPr lang="es-AR" sz="1500" b="0" i="0" u="none" strike="noStrike" baseline="-25000">
                          <a:solidFill>
                            <a:srgbClr val="FFFFFF"/>
                          </a:solidFill>
                          <a:effectLst/>
                          <a:latin typeface="Arial"/>
                        </a:rPr>
                        <a:t>1</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1" i="0" u="none" strike="noStrike">
                          <a:solidFill>
                            <a:srgbClr val="FFFFFF"/>
                          </a:solidFill>
                          <a:effectLst/>
                          <a:latin typeface="Calibri"/>
                        </a:rPr>
                        <a:t>Resultado</a:t>
                      </a: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1" i="0" u="none" strike="noStrike">
                          <a:solidFill>
                            <a:srgbClr val="FFFFFF"/>
                          </a:solidFill>
                          <a:effectLst/>
                          <a:latin typeface="Calibri"/>
                        </a:rPr>
                        <a:t>Coeficiente</a:t>
                      </a: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255241">
                <a:tc>
                  <a:txBody>
                    <a:bodyPr/>
                    <a:lstStyle/>
                    <a:p>
                      <a:pPr algn="ctr" rtl="0" fontAlgn="t"/>
                      <a:r>
                        <a:rPr lang="es-AR" sz="1500" b="1" i="0" u="none" strike="noStrike">
                          <a:solidFill>
                            <a:srgbClr val="FFFFFF"/>
                          </a:solidFill>
                          <a:effectLst/>
                          <a:latin typeface="Calibri"/>
                        </a:rPr>
                        <a:t>Z</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500" b="0" i="0" u="none" strike="noStrike" dirty="0">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dirty="0">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dirty="0">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dirty="0">
                          <a:solidFill>
                            <a:srgbClr val="000000"/>
                          </a:solidFill>
                          <a:effectLst/>
                          <a:latin typeface="Calibri"/>
                        </a:rPr>
                        <a:t> -9/2</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dirty="0">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dirty="0">
                          <a:solidFill>
                            <a:srgbClr val="000000"/>
                          </a:solidFill>
                          <a:effectLst/>
                          <a:latin typeface="Calibri"/>
                        </a:rPr>
                        <a:t> 5/2 + M</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dirty="0">
                          <a:solidFill>
                            <a:srgbClr val="000000"/>
                          </a:solidFill>
                          <a:effectLst/>
                          <a:latin typeface="Calibri"/>
                        </a:rPr>
                        <a:t>27</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 </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1"/>
                  </a:ext>
                </a:extLst>
              </a:tr>
              <a:tr h="270710">
                <a:tc>
                  <a:txBody>
                    <a:bodyPr/>
                    <a:lstStyle/>
                    <a:p>
                      <a:pPr algn="ctr" rtl="0" fontAlgn="ctr"/>
                      <a:r>
                        <a:rPr lang="es-AR" sz="1500" b="0" i="0" u="none" strike="noStrike">
                          <a:solidFill>
                            <a:srgbClr val="FFFFFF"/>
                          </a:solidFill>
                          <a:effectLst/>
                          <a:latin typeface="Arial"/>
                        </a:rPr>
                        <a:t>X</a:t>
                      </a:r>
                      <a:r>
                        <a:rPr lang="es-AR" sz="1500" b="0" i="0" u="none" strike="noStrike" baseline="-25000">
                          <a:solidFill>
                            <a:srgbClr val="FFFFFF"/>
                          </a:solidFill>
                          <a:effectLst/>
                          <a:latin typeface="Arial"/>
                        </a:rPr>
                        <a:t>1</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4</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 </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2"/>
                  </a:ext>
                </a:extLst>
              </a:tr>
              <a:tr h="270710">
                <a:tc>
                  <a:txBody>
                    <a:bodyPr/>
                    <a:lstStyle/>
                    <a:p>
                      <a:pPr algn="ctr" rtl="0" fontAlgn="ctr"/>
                      <a:r>
                        <a:rPr lang="es-AR" sz="1500" b="0" i="0" u="none" strike="noStrike">
                          <a:solidFill>
                            <a:srgbClr val="FFFFFF"/>
                          </a:solidFill>
                          <a:effectLst/>
                          <a:latin typeface="Arial"/>
                        </a:rPr>
                        <a:t>H</a:t>
                      </a:r>
                      <a:r>
                        <a:rPr lang="es-AR" sz="1500" b="0" i="0" u="none" strike="noStrike" baseline="-25000">
                          <a:solidFill>
                            <a:srgbClr val="FFFFFF"/>
                          </a:solidFill>
                          <a:effectLst/>
                          <a:latin typeface="Arial"/>
                        </a:rPr>
                        <a:t>2</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3</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6</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 </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3"/>
                  </a:ext>
                </a:extLst>
              </a:tr>
              <a:tr h="270710">
                <a:tc>
                  <a:txBody>
                    <a:bodyPr/>
                    <a:lstStyle/>
                    <a:p>
                      <a:pPr algn="ctr" rtl="0" fontAlgn="ctr"/>
                      <a:r>
                        <a:rPr lang="es-AR" sz="1500" b="0" i="0" u="none" strike="noStrike">
                          <a:solidFill>
                            <a:srgbClr val="FFFFFF"/>
                          </a:solidFill>
                          <a:effectLst/>
                          <a:latin typeface="Arial"/>
                        </a:rPr>
                        <a:t>X</a:t>
                      </a:r>
                      <a:r>
                        <a:rPr lang="es-AR" sz="1500" b="0" i="0" u="none" strike="noStrike" baseline="-25000">
                          <a:solidFill>
                            <a:srgbClr val="FFFFFF"/>
                          </a:solidFill>
                          <a:effectLst/>
                          <a:latin typeface="Arial"/>
                        </a:rPr>
                        <a:t>2</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 -3/2</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 1/2</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3</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dirty="0">
                          <a:solidFill>
                            <a:srgbClr val="000000"/>
                          </a:solidFill>
                          <a:effectLst/>
                          <a:latin typeface="Calibri"/>
                        </a:rPr>
                        <a:t> </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39310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67544" y="0"/>
            <a:ext cx="8229600" cy="1143000"/>
          </a:xfrm>
          <a:prstGeom prst="rect">
            <a:avLst/>
          </a:prstGeom>
          <a:noFill/>
          <a:ln>
            <a:noFill/>
          </a:ln>
        </p:spPr>
        <p:txBody>
          <a:bodyPr lIns="91425" tIns="45700" rIns="91425" bIns="45700" anchor="ctr" anchorCtr="0">
            <a:noAutofit/>
          </a:bodyPr>
          <a:lstStyle/>
          <a:p>
            <a:pPr lvl="0">
              <a:buSzPct val="25000"/>
            </a:pPr>
            <a:r>
              <a:rPr lang="es-AR" dirty="0"/>
              <a:t>Revisión - Características</a:t>
            </a:r>
            <a:endParaRPr lang="es-AR" sz="4400" b="0" i="0" u="none" strike="noStrike" cap="none" dirty="0">
              <a:solidFill>
                <a:schemeClr val="dk1"/>
              </a:solidFill>
              <a:latin typeface="Calibri"/>
              <a:ea typeface="Calibri"/>
              <a:cs typeface="Calibri"/>
              <a:sym typeface="Calibri"/>
            </a:endParaRPr>
          </a:p>
        </p:txBody>
      </p:sp>
      <p:sp>
        <p:nvSpPr>
          <p:cNvPr id="104" name="Shape 104"/>
          <p:cNvSpPr txBox="1">
            <a:spLocks noGrp="1"/>
          </p:cNvSpPr>
          <p:nvPr>
            <p:ph type="body" idx="1"/>
          </p:nvPr>
        </p:nvSpPr>
        <p:spPr>
          <a:xfrm>
            <a:off x="467544" y="1052736"/>
            <a:ext cx="8229600" cy="2736304"/>
          </a:xfrm>
          <a:prstGeom prst="rect">
            <a:avLst/>
          </a:prstGeom>
          <a:noFill/>
          <a:ln>
            <a:noFill/>
          </a:ln>
        </p:spPr>
        <p:txBody>
          <a:bodyPr lIns="91425" tIns="45700" rIns="91425" bIns="45700" anchor="t" anchorCtr="0">
            <a:noAutofit/>
          </a:bodyPr>
          <a:lstStyle/>
          <a:p>
            <a:pPr marL="457200" lvl="0" indent="-457200">
              <a:lnSpc>
                <a:spcPct val="80000"/>
              </a:lnSpc>
              <a:spcBef>
                <a:spcPts val="0"/>
              </a:spcBef>
              <a:buSzPct val="101486"/>
            </a:pPr>
            <a:r>
              <a:rPr lang="es-AR" sz="2800" dirty="0"/>
              <a:t>Es un algoritmo que sirve para resolver problemas complejos de programación lineal.</a:t>
            </a:r>
          </a:p>
          <a:p>
            <a:pPr marL="457200" indent="-457200">
              <a:lnSpc>
                <a:spcPct val="80000"/>
              </a:lnSpc>
              <a:spcBef>
                <a:spcPts val="0"/>
              </a:spcBef>
              <a:buSzPct val="101486"/>
            </a:pPr>
            <a:r>
              <a:rPr lang="es-AR" sz="2800" dirty="0"/>
              <a:t>Es un procedimiento algebraico cuyos conceptos fundamentales son geométricos. </a:t>
            </a:r>
          </a:p>
          <a:p>
            <a:pPr marL="457200" indent="-457200">
              <a:lnSpc>
                <a:spcPct val="80000"/>
              </a:lnSpc>
              <a:spcBef>
                <a:spcPts val="0"/>
              </a:spcBef>
              <a:buSzPct val="101486"/>
            </a:pPr>
            <a:r>
              <a:rPr lang="es-AR" sz="2800" dirty="0"/>
              <a:t>A diferencia de la resolución gráfica con la que se pueden resolver problemas de 2 dimensiones, el método simplex puede resolver problemas de n dimensiones.</a:t>
            </a:r>
          </a:p>
          <a:p>
            <a:pPr marL="457200" indent="-457200">
              <a:lnSpc>
                <a:spcPct val="80000"/>
              </a:lnSpc>
              <a:spcBef>
                <a:spcPts val="0"/>
              </a:spcBef>
              <a:buSzPct val="101486"/>
            </a:pPr>
            <a:endParaRPr lang="es-AR" sz="2800" dirty="0"/>
          </a:p>
          <a:p>
            <a:pPr marL="457200" indent="-457200">
              <a:lnSpc>
                <a:spcPct val="80000"/>
              </a:lnSpc>
              <a:spcBef>
                <a:spcPts val="0"/>
              </a:spcBef>
              <a:buSzPct val="101486"/>
            </a:pPr>
            <a:endParaRPr lang="es-AR" sz="2400" dirty="0"/>
          </a:p>
          <a:p>
            <a:pPr marL="457200" indent="-457200">
              <a:lnSpc>
                <a:spcPct val="80000"/>
              </a:lnSpc>
              <a:spcBef>
                <a:spcPts val="0"/>
              </a:spcBef>
              <a:buSzPct val="101486"/>
            </a:pPr>
            <a:endParaRPr lang="es-AR" sz="24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037695"/>
            <a:ext cx="3062009" cy="1898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4 Flecha derecha"/>
          <p:cNvSpPr/>
          <p:nvPr/>
        </p:nvSpPr>
        <p:spPr>
          <a:xfrm>
            <a:off x="4171249" y="4558183"/>
            <a:ext cx="1196427" cy="504056"/>
          </a:xfrm>
          <a:prstGeom prst="right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3142" y="3888282"/>
            <a:ext cx="2328863" cy="234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11266"/>
            <a:ext cx="8229600" cy="1143000"/>
          </a:xfrm>
        </p:spPr>
        <p:txBody>
          <a:bodyPr/>
          <a:lstStyle/>
          <a:p>
            <a:r>
              <a:rPr lang="es-AR" dirty="0"/>
              <a:t>Iteración 3</a:t>
            </a:r>
          </a:p>
        </p:txBody>
      </p:sp>
      <p:sp>
        <p:nvSpPr>
          <p:cNvPr id="3" name="2 Marcador de texto"/>
          <p:cNvSpPr>
            <a:spLocks noGrp="1"/>
          </p:cNvSpPr>
          <p:nvPr>
            <p:ph type="body" idx="1"/>
          </p:nvPr>
        </p:nvSpPr>
        <p:spPr>
          <a:xfrm>
            <a:off x="467544" y="2996952"/>
            <a:ext cx="8229600" cy="720080"/>
          </a:xfrm>
        </p:spPr>
        <p:txBody>
          <a:bodyPr/>
          <a:lstStyle/>
          <a:p>
            <a:pPr marL="1588" indent="0">
              <a:buNone/>
            </a:pPr>
            <a:r>
              <a:rPr lang="es-AR" dirty="0"/>
              <a:t>F3</a:t>
            </a:r>
            <a:r>
              <a:rPr lang="es-AR" baseline="-25000" dirty="0"/>
              <a:t>N</a:t>
            </a:r>
            <a:r>
              <a:rPr lang="es-AR" dirty="0"/>
              <a:t>=F3/3	 F1</a:t>
            </a:r>
            <a:r>
              <a:rPr lang="es-AR" baseline="-25000" dirty="0"/>
              <a:t>N</a:t>
            </a:r>
            <a:r>
              <a:rPr lang="es-AR" dirty="0"/>
              <a:t>=F1 + F3*9/2    F4</a:t>
            </a:r>
            <a:r>
              <a:rPr lang="es-AR" baseline="-25000" dirty="0"/>
              <a:t>N</a:t>
            </a:r>
            <a:r>
              <a:rPr lang="es-AR" dirty="0"/>
              <a:t>=F4+F3*3/2</a:t>
            </a:r>
          </a:p>
        </p:txBody>
      </p:sp>
      <p:graphicFrame>
        <p:nvGraphicFramePr>
          <p:cNvPr id="5" name="4 Tabla"/>
          <p:cNvGraphicFramePr>
            <a:graphicFrameLocks noGrp="1"/>
          </p:cNvGraphicFramePr>
          <p:nvPr>
            <p:extLst>
              <p:ext uri="{D42A27DB-BD31-4B8C-83A1-F6EECF244321}">
                <p14:modId xmlns:p14="http://schemas.microsoft.com/office/powerpoint/2010/main" val="3722361236"/>
              </p:ext>
            </p:extLst>
          </p:nvPr>
        </p:nvGraphicFramePr>
        <p:xfrm>
          <a:off x="467544" y="1196752"/>
          <a:ext cx="8229602" cy="1554650"/>
        </p:xfrm>
        <a:graphic>
          <a:graphicData uri="http://schemas.openxmlformats.org/drawingml/2006/table">
            <a:tbl>
              <a:tblPr/>
              <a:tblGrid>
                <a:gridCol w="887254">
                  <a:extLst>
                    <a:ext uri="{9D8B030D-6E8A-4147-A177-3AD203B41FA5}">
                      <a16:colId xmlns:a16="http://schemas.microsoft.com/office/drawing/2014/main" val="20000"/>
                    </a:ext>
                  </a:extLst>
                </a:gridCol>
                <a:gridCol w="887254">
                  <a:extLst>
                    <a:ext uri="{9D8B030D-6E8A-4147-A177-3AD203B41FA5}">
                      <a16:colId xmlns:a16="http://schemas.microsoft.com/office/drawing/2014/main" val="20001"/>
                    </a:ext>
                  </a:extLst>
                </a:gridCol>
                <a:gridCol w="887254">
                  <a:extLst>
                    <a:ext uri="{9D8B030D-6E8A-4147-A177-3AD203B41FA5}">
                      <a16:colId xmlns:a16="http://schemas.microsoft.com/office/drawing/2014/main" val="20002"/>
                    </a:ext>
                  </a:extLst>
                </a:gridCol>
                <a:gridCol w="887254">
                  <a:extLst>
                    <a:ext uri="{9D8B030D-6E8A-4147-A177-3AD203B41FA5}">
                      <a16:colId xmlns:a16="http://schemas.microsoft.com/office/drawing/2014/main" val="20003"/>
                    </a:ext>
                  </a:extLst>
                </a:gridCol>
                <a:gridCol w="887254">
                  <a:extLst>
                    <a:ext uri="{9D8B030D-6E8A-4147-A177-3AD203B41FA5}">
                      <a16:colId xmlns:a16="http://schemas.microsoft.com/office/drawing/2014/main" val="20004"/>
                    </a:ext>
                  </a:extLst>
                </a:gridCol>
                <a:gridCol w="887254">
                  <a:extLst>
                    <a:ext uri="{9D8B030D-6E8A-4147-A177-3AD203B41FA5}">
                      <a16:colId xmlns:a16="http://schemas.microsoft.com/office/drawing/2014/main" val="20005"/>
                    </a:ext>
                  </a:extLst>
                </a:gridCol>
                <a:gridCol w="887254">
                  <a:extLst>
                    <a:ext uri="{9D8B030D-6E8A-4147-A177-3AD203B41FA5}">
                      <a16:colId xmlns:a16="http://schemas.microsoft.com/office/drawing/2014/main" val="20006"/>
                    </a:ext>
                  </a:extLst>
                </a:gridCol>
                <a:gridCol w="887254">
                  <a:extLst>
                    <a:ext uri="{9D8B030D-6E8A-4147-A177-3AD203B41FA5}">
                      <a16:colId xmlns:a16="http://schemas.microsoft.com/office/drawing/2014/main" val="20007"/>
                    </a:ext>
                  </a:extLst>
                </a:gridCol>
                <a:gridCol w="1131570">
                  <a:extLst>
                    <a:ext uri="{9D8B030D-6E8A-4147-A177-3AD203B41FA5}">
                      <a16:colId xmlns:a16="http://schemas.microsoft.com/office/drawing/2014/main" val="20008"/>
                    </a:ext>
                  </a:extLst>
                </a:gridCol>
              </a:tblGrid>
              <a:tr h="487279">
                <a:tc>
                  <a:txBody>
                    <a:bodyPr/>
                    <a:lstStyle/>
                    <a:p>
                      <a:pPr algn="ctr" rtl="0" fontAlgn="ctr"/>
                      <a:r>
                        <a:rPr lang="es-AR" sz="1500" b="1" i="0" u="none" strike="noStrike">
                          <a:solidFill>
                            <a:srgbClr val="FFFFFF"/>
                          </a:solidFill>
                          <a:effectLst/>
                          <a:latin typeface="Calibri"/>
                        </a:rPr>
                        <a:t>Variable Básica</a:t>
                      </a: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Z</a:t>
                      </a: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X</a:t>
                      </a:r>
                      <a:r>
                        <a:rPr lang="es-AR" sz="1500" b="0" i="0" u="none" strike="noStrike" baseline="-25000">
                          <a:solidFill>
                            <a:srgbClr val="FFFFFF"/>
                          </a:solidFill>
                          <a:effectLst/>
                          <a:latin typeface="Arial"/>
                        </a:rPr>
                        <a:t>1</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X</a:t>
                      </a:r>
                      <a:r>
                        <a:rPr lang="es-AR" sz="1500" b="0" i="0" u="none" strike="noStrike" baseline="-25000">
                          <a:solidFill>
                            <a:srgbClr val="FFFFFF"/>
                          </a:solidFill>
                          <a:effectLst/>
                          <a:latin typeface="Arial"/>
                        </a:rPr>
                        <a:t>2</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H</a:t>
                      </a:r>
                      <a:r>
                        <a:rPr lang="es-AR" sz="1500" b="0" i="0" u="none" strike="noStrike" baseline="-25000">
                          <a:solidFill>
                            <a:srgbClr val="FFFFFF"/>
                          </a:solidFill>
                          <a:effectLst/>
                          <a:latin typeface="Arial"/>
                        </a:rPr>
                        <a:t>1</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H</a:t>
                      </a:r>
                      <a:r>
                        <a:rPr lang="es-AR" sz="1500" b="0" i="0" u="none" strike="noStrike" baseline="-25000">
                          <a:solidFill>
                            <a:srgbClr val="FFFFFF"/>
                          </a:solidFill>
                          <a:effectLst/>
                          <a:latin typeface="Arial"/>
                        </a:rPr>
                        <a:t>2</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A</a:t>
                      </a:r>
                      <a:r>
                        <a:rPr lang="es-AR" sz="1500" b="0" i="0" u="none" strike="noStrike" baseline="-25000">
                          <a:solidFill>
                            <a:srgbClr val="FFFFFF"/>
                          </a:solidFill>
                          <a:effectLst/>
                          <a:latin typeface="Arial"/>
                        </a:rPr>
                        <a:t>1</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1" i="0" u="none" strike="noStrike">
                          <a:solidFill>
                            <a:srgbClr val="FFFFFF"/>
                          </a:solidFill>
                          <a:effectLst/>
                          <a:latin typeface="Calibri"/>
                        </a:rPr>
                        <a:t>Resultado</a:t>
                      </a: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1" i="0" u="none" strike="noStrike">
                          <a:solidFill>
                            <a:srgbClr val="FFFFFF"/>
                          </a:solidFill>
                          <a:effectLst/>
                          <a:latin typeface="Calibri"/>
                        </a:rPr>
                        <a:t>Coeficiente</a:t>
                      </a: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255241">
                <a:tc>
                  <a:txBody>
                    <a:bodyPr/>
                    <a:lstStyle/>
                    <a:p>
                      <a:pPr algn="ctr" rtl="0" fontAlgn="t"/>
                      <a:r>
                        <a:rPr lang="es-AR" sz="1500" b="1" i="0" u="none" strike="noStrike">
                          <a:solidFill>
                            <a:srgbClr val="FFFFFF"/>
                          </a:solidFill>
                          <a:effectLst/>
                          <a:latin typeface="Calibri"/>
                        </a:rPr>
                        <a:t>Z</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500" b="0" i="0" u="none" strike="noStrike">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 -9/2</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 5/2 + M</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27</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 </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1"/>
                  </a:ext>
                </a:extLst>
              </a:tr>
              <a:tr h="270710">
                <a:tc>
                  <a:txBody>
                    <a:bodyPr/>
                    <a:lstStyle/>
                    <a:p>
                      <a:pPr algn="ctr" rtl="0" fontAlgn="ctr"/>
                      <a:r>
                        <a:rPr lang="es-AR" sz="1500" b="0" i="0" u="none" strike="noStrike">
                          <a:solidFill>
                            <a:srgbClr val="FFFFFF"/>
                          </a:solidFill>
                          <a:effectLst/>
                          <a:latin typeface="Arial"/>
                        </a:rPr>
                        <a:t>X</a:t>
                      </a:r>
                      <a:r>
                        <a:rPr lang="es-AR" sz="1500" b="0" i="0" u="none" strike="noStrike" baseline="-25000">
                          <a:solidFill>
                            <a:srgbClr val="FFFFFF"/>
                          </a:solidFill>
                          <a:effectLst/>
                          <a:latin typeface="Arial"/>
                        </a:rPr>
                        <a:t>1</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4</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4/1=4</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2"/>
                  </a:ext>
                </a:extLst>
              </a:tr>
              <a:tr h="270710">
                <a:tc>
                  <a:txBody>
                    <a:bodyPr/>
                    <a:lstStyle/>
                    <a:p>
                      <a:pPr algn="ctr" rtl="0" fontAlgn="ctr"/>
                      <a:r>
                        <a:rPr lang="es-AR" sz="1500" b="0" i="0" u="none" strike="noStrike">
                          <a:solidFill>
                            <a:srgbClr val="FFFFFF"/>
                          </a:solidFill>
                          <a:effectLst/>
                          <a:latin typeface="Arial"/>
                        </a:rPr>
                        <a:t>H</a:t>
                      </a:r>
                      <a:r>
                        <a:rPr lang="es-AR" sz="1500" b="0" i="0" u="none" strike="noStrike" baseline="-25000">
                          <a:solidFill>
                            <a:srgbClr val="FFFFFF"/>
                          </a:solidFill>
                          <a:effectLst/>
                          <a:latin typeface="Arial"/>
                        </a:rPr>
                        <a:t>1</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3</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6</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6/3=2</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extLst>
                  <a:ext uri="{0D108BD9-81ED-4DB2-BD59-A6C34878D82A}">
                    <a16:rowId xmlns:a16="http://schemas.microsoft.com/office/drawing/2014/main" val="10003"/>
                  </a:ext>
                </a:extLst>
              </a:tr>
              <a:tr h="270710">
                <a:tc>
                  <a:txBody>
                    <a:bodyPr/>
                    <a:lstStyle/>
                    <a:p>
                      <a:pPr algn="ctr" rtl="0" fontAlgn="ctr"/>
                      <a:r>
                        <a:rPr lang="es-AR" sz="1500" b="0" i="0" u="none" strike="noStrike">
                          <a:solidFill>
                            <a:srgbClr val="FFFFFF"/>
                          </a:solidFill>
                          <a:effectLst/>
                          <a:latin typeface="Arial"/>
                        </a:rPr>
                        <a:t>X</a:t>
                      </a:r>
                      <a:r>
                        <a:rPr lang="es-AR" sz="1500" b="0" i="0" u="none" strike="noStrike" baseline="-25000">
                          <a:solidFill>
                            <a:srgbClr val="FFFFFF"/>
                          </a:solidFill>
                          <a:effectLst/>
                          <a:latin typeface="Arial"/>
                        </a:rPr>
                        <a:t>2</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 -3/2</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 1/2</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3</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dirty="0">
                          <a:solidFill>
                            <a:srgbClr val="000000"/>
                          </a:solidFill>
                          <a:effectLst/>
                          <a:latin typeface="Calibri"/>
                        </a:rPr>
                        <a:t> </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4"/>
                  </a:ext>
                </a:extLst>
              </a:tr>
            </a:tbl>
          </a:graphicData>
        </a:graphic>
      </p:graphicFrame>
      <p:graphicFrame>
        <p:nvGraphicFramePr>
          <p:cNvPr id="7" name="6 Tabla"/>
          <p:cNvGraphicFramePr>
            <a:graphicFrameLocks noGrp="1"/>
          </p:cNvGraphicFramePr>
          <p:nvPr>
            <p:extLst>
              <p:ext uri="{D42A27DB-BD31-4B8C-83A1-F6EECF244321}">
                <p14:modId xmlns:p14="http://schemas.microsoft.com/office/powerpoint/2010/main" val="122587216"/>
              </p:ext>
            </p:extLst>
          </p:nvPr>
        </p:nvGraphicFramePr>
        <p:xfrm>
          <a:off x="467544" y="4005064"/>
          <a:ext cx="8229602" cy="1554650"/>
        </p:xfrm>
        <a:graphic>
          <a:graphicData uri="http://schemas.openxmlformats.org/drawingml/2006/table">
            <a:tbl>
              <a:tblPr/>
              <a:tblGrid>
                <a:gridCol w="887254">
                  <a:extLst>
                    <a:ext uri="{9D8B030D-6E8A-4147-A177-3AD203B41FA5}">
                      <a16:colId xmlns:a16="http://schemas.microsoft.com/office/drawing/2014/main" val="20000"/>
                    </a:ext>
                  </a:extLst>
                </a:gridCol>
                <a:gridCol w="887254">
                  <a:extLst>
                    <a:ext uri="{9D8B030D-6E8A-4147-A177-3AD203B41FA5}">
                      <a16:colId xmlns:a16="http://schemas.microsoft.com/office/drawing/2014/main" val="20001"/>
                    </a:ext>
                  </a:extLst>
                </a:gridCol>
                <a:gridCol w="887254">
                  <a:extLst>
                    <a:ext uri="{9D8B030D-6E8A-4147-A177-3AD203B41FA5}">
                      <a16:colId xmlns:a16="http://schemas.microsoft.com/office/drawing/2014/main" val="20002"/>
                    </a:ext>
                  </a:extLst>
                </a:gridCol>
                <a:gridCol w="887254">
                  <a:extLst>
                    <a:ext uri="{9D8B030D-6E8A-4147-A177-3AD203B41FA5}">
                      <a16:colId xmlns:a16="http://schemas.microsoft.com/office/drawing/2014/main" val="20003"/>
                    </a:ext>
                  </a:extLst>
                </a:gridCol>
                <a:gridCol w="887254">
                  <a:extLst>
                    <a:ext uri="{9D8B030D-6E8A-4147-A177-3AD203B41FA5}">
                      <a16:colId xmlns:a16="http://schemas.microsoft.com/office/drawing/2014/main" val="20004"/>
                    </a:ext>
                  </a:extLst>
                </a:gridCol>
                <a:gridCol w="887254">
                  <a:extLst>
                    <a:ext uri="{9D8B030D-6E8A-4147-A177-3AD203B41FA5}">
                      <a16:colId xmlns:a16="http://schemas.microsoft.com/office/drawing/2014/main" val="20005"/>
                    </a:ext>
                  </a:extLst>
                </a:gridCol>
                <a:gridCol w="887254">
                  <a:extLst>
                    <a:ext uri="{9D8B030D-6E8A-4147-A177-3AD203B41FA5}">
                      <a16:colId xmlns:a16="http://schemas.microsoft.com/office/drawing/2014/main" val="20006"/>
                    </a:ext>
                  </a:extLst>
                </a:gridCol>
                <a:gridCol w="887254">
                  <a:extLst>
                    <a:ext uri="{9D8B030D-6E8A-4147-A177-3AD203B41FA5}">
                      <a16:colId xmlns:a16="http://schemas.microsoft.com/office/drawing/2014/main" val="20007"/>
                    </a:ext>
                  </a:extLst>
                </a:gridCol>
                <a:gridCol w="1131570">
                  <a:extLst>
                    <a:ext uri="{9D8B030D-6E8A-4147-A177-3AD203B41FA5}">
                      <a16:colId xmlns:a16="http://schemas.microsoft.com/office/drawing/2014/main" val="20008"/>
                    </a:ext>
                  </a:extLst>
                </a:gridCol>
              </a:tblGrid>
              <a:tr h="487279">
                <a:tc>
                  <a:txBody>
                    <a:bodyPr/>
                    <a:lstStyle/>
                    <a:p>
                      <a:pPr algn="ctr" rtl="0" fontAlgn="ctr"/>
                      <a:r>
                        <a:rPr lang="es-AR" sz="1500" b="1" i="0" u="none" strike="noStrike" dirty="0">
                          <a:solidFill>
                            <a:srgbClr val="FFFFFF"/>
                          </a:solidFill>
                          <a:effectLst/>
                          <a:latin typeface="Calibri"/>
                        </a:rPr>
                        <a:t>Variable Básica</a:t>
                      </a: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dirty="0">
                          <a:solidFill>
                            <a:srgbClr val="FFFFFF"/>
                          </a:solidFill>
                          <a:effectLst/>
                          <a:latin typeface="Arial"/>
                        </a:rPr>
                        <a:t>Z</a:t>
                      </a: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dirty="0">
                          <a:solidFill>
                            <a:srgbClr val="FFFFFF"/>
                          </a:solidFill>
                          <a:effectLst/>
                          <a:latin typeface="Arial"/>
                        </a:rPr>
                        <a:t>X</a:t>
                      </a:r>
                      <a:r>
                        <a:rPr lang="es-AR" sz="1500" b="0" i="0" u="none" strike="noStrike" baseline="-25000" dirty="0">
                          <a:solidFill>
                            <a:srgbClr val="FFFFFF"/>
                          </a:solidFill>
                          <a:effectLst/>
                          <a:latin typeface="Arial"/>
                        </a:rPr>
                        <a:t>1</a:t>
                      </a:r>
                      <a:endParaRPr lang="es-AR" sz="1500" b="0" i="0" u="none" strike="noStrike" dirty="0">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dirty="0">
                          <a:solidFill>
                            <a:srgbClr val="FFFFFF"/>
                          </a:solidFill>
                          <a:effectLst/>
                          <a:latin typeface="Arial"/>
                        </a:rPr>
                        <a:t>X</a:t>
                      </a:r>
                      <a:r>
                        <a:rPr lang="es-AR" sz="1500" b="0" i="0" u="none" strike="noStrike" baseline="-25000" dirty="0">
                          <a:solidFill>
                            <a:srgbClr val="FFFFFF"/>
                          </a:solidFill>
                          <a:effectLst/>
                          <a:latin typeface="Arial"/>
                        </a:rPr>
                        <a:t>2</a:t>
                      </a:r>
                      <a:endParaRPr lang="es-AR" sz="1500" b="0" i="0" u="none" strike="noStrike" dirty="0">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H</a:t>
                      </a:r>
                      <a:r>
                        <a:rPr lang="es-AR" sz="1500" b="0" i="0" u="none" strike="noStrike" baseline="-25000">
                          <a:solidFill>
                            <a:srgbClr val="FFFFFF"/>
                          </a:solidFill>
                          <a:effectLst/>
                          <a:latin typeface="Arial"/>
                        </a:rPr>
                        <a:t>1</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H</a:t>
                      </a:r>
                      <a:r>
                        <a:rPr lang="es-AR" sz="1500" b="0" i="0" u="none" strike="noStrike" baseline="-25000">
                          <a:solidFill>
                            <a:srgbClr val="FFFFFF"/>
                          </a:solidFill>
                          <a:effectLst/>
                          <a:latin typeface="Arial"/>
                        </a:rPr>
                        <a:t>2</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A</a:t>
                      </a:r>
                      <a:r>
                        <a:rPr lang="es-AR" sz="1500" b="0" i="0" u="none" strike="noStrike" baseline="-25000">
                          <a:solidFill>
                            <a:srgbClr val="FFFFFF"/>
                          </a:solidFill>
                          <a:effectLst/>
                          <a:latin typeface="Arial"/>
                        </a:rPr>
                        <a:t>1</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1" i="0" u="none" strike="noStrike">
                          <a:solidFill>
                            <a:srgbClr val="FFFFFF"/>
                          </a:solidFill>
                          <a:effectLst/>
                          <a:latin typeface="Calibri"/>
                        </a:rPr>
                        <a:t>Resultado</a:t>
                      </a: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1" i="0" u="none" strike="noStrike">
                          <a:solidFill>
                            <a:srgbClr val="FFFFFF"/>
                          </a:solidFill>
                          <a:effectLst/>
                          <a:latin typeface="Calibri"/>
                        </a:rPr>
                        <a:t>Coeficiente</a:t>
                      </a: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255241">
                <a:tc>
                  <a:txBody>
                    <a:bodyPr/>
                    <a:lstStyle/>
                    <a:p>
                      <a:pPr algn="ctr" rtl="0" fontAlgn="t"/>
                      <a:r>
                        <a:rPr lang="es-AR" sz="1500" b="1" i="0" u="none" strike="noStrike">
                          <a:solidFill>
                            <a:srgbClr val="FFFFFF"/>
                          </a:solidFill>
                          <a:effectLst/>
                          <a:latin typeface="Calibri"/>
                        </a:rPr>
                        <a:t>Z</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500" b="0" i="0" u="none" strike="noStrike">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dirty="0">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dirty="0">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 3/2</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dirty="0">
                          <a:solidFill>
                            <a:srgbClr val="000000"/>
                          </a:solidFill>
                          <a:effectLst/>
                          <a:latin typeface="Calibri"/>
                        </a:rPr>
                        <a:t> 1 + M</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dirty="0">
                          <a:solidFill>
                            <a:srgbClr val="000000"/>
                          </a:solidFill>
                          <a:effectLst/>
                          <a:latin typeface="Calibri"/>
                        </a:rPr>
                        <a:t>36</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 </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1"/>
                  </a:ext>
                </a:extLst>
              </a:tr>
              <a:tr h="270710">
                <a:tc>
                  <a:txBody>
                    <a:bodyPr/>
                    <a:lstStyle/>
                    <a:p>
                      <a:pPr algn="ctr" rtl="0" fontAlgn="ctr"/>
                      <a:r>
                        <a:rPr lang="es-AR" sz="1500" b="0" i="0" u="none" strike="noStrike" dirty="0">
                          <a:solidFill>
                            <a:srgbClr val="FFFFFF"/>
                          </a:solidFill>
                          <a:effectLst/>
                          <a:latin typeface="Arial"/>
                        </a:rPr>
                        <a:t>X</a:t>
                      </a:r>
                      <a:r>
                        <a:rPr lang="es-AR" sz="1500" b="0" i="0" u="none" strike="noStrike" baseline="-25000" dirty="0">
                          <a:solidFill>
                            <a:srgbClr val="FFFFFF"/>
                          </a:solidFill>
                          <a:effectLst/>
                          <a:latin typeface="Arial"/>
                        </a:rPr>
                        <a:t>1</a:t>
                      </a:r>
                      <a:endParaRPr lang="es-AR" sz="1500" b="0" i="0" u="none" strike="noStrike" dirty="0">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dirty="0">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 -1/3</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 1/3</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2</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 </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2"/>
                  </a:ext>
                </a:extLst>
              </a:tr>
              <a:tr h="270710">
                <a:tc>
                  <a:txBody>
                    <a:bodyPr/>
                    <a:lstStyle/>
                    <a:p>
                      <a:pPr algn="ctr" rtl="0" fontAlgn="ctr"/>
                      <a:r>
                        <a:rPr lang="es-AR" sz="1500" b="0" i="0" u="none" strike="noStrike">
                          <a:solidFill>
                            <a:srgbClr val="FFFFFF"/>
                          </a:solidFill>
                          <a:effectLst/>
                          <a:latin typeface="Arial"/>
                        </a:rPr>
                        <a:t>H</a:t>
                      </a:r>
                      <a:r>
                        <a:rPr lang="es-AR" sz="1500" b="0" i="0" u="none" strike="noStrike" baseline="-25000">
                          <a:solidFill>
                            <a:srgbClr val="FFFFFF"/>
                          </a:solidFill>
                          <a:effectLst/>
                          <a:latin typeface="Arial"/>
                        </a:rPr>
                        <a:t>1</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 1/3</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 -1/3</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2</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 </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extLst>
                  <a:ext uri="{0D108BD9-81ED-4DB2-BD59-A6C34878D82A}">
                    <a16:rowId xmlns:a16="http://schemas.microsoft.com/office/drawing/2014/main" val="10003"/>
                  </a:ext>
                </a:extLst>
              </a:tr>
              <a:tr h="270710">
                <a:tc>
                  <a:txBody>
                    <a:bodyPr/>
                    <a:lstStyle/>
                    <a:p>
                      <a:pPr algn="ctr" rtl="0" fontAlgn="ctr"/>
                      <a:r>
                        <a:rPr lang="es-AR" sz="1500" b="0" i="0" u="none" strike="noStrike" dirty="0">
                          <a:solidFill>
                            <a:srgbClr val="FFFFFF"/>
                          </a:solidFill>
                          <a:effectLst/>
                          <a:latin typeface="Arial"/>
                        </a:rPr>
                        <a:t>X</a:t>
                      </a:r>
                      <a:r>
                        <a:rPr lang="es-AR" sz="1500" b="0" i="0" u="none" strike="noStrike" baseline="-25000" dirty="0">
                          <a:solidFill>
                            <a:srgbClr val="FFFFFF"/>
                          </a:solidFill>
                          <a:effectLst/>
                          <a:latin typeface="Arial"/>
                        </a:rPr>
                        <a:t>2</a:t>
                      </a:r>
                      <a:endParaRPr lang="es-AR" sz="1500" b="0" i="0" u="none" strike="noStrike" dirty="0">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t"/>
                      <a:r>
                        <a:rPr lang="es-AR" sz="1500" b="0" i="0" u="none" strike="noStrike">
                          <a:solidFill>
                            <a:srgbClr val="000000"/>
                          </a:solidFill>
                          <a:effectLst/>
                          <a:latin typeface="Calibri"/>
                        </a:rPr>
                        <a:t> 1/2</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dirty="0">
                          <a:solidFill>
                            <a:srgbClr val="000000"/>
                          </a:solidFill>
                          <a:effectLst/>
                          <a:latin typeface="Calibri"/>
                        </a:rPr>
                        <a:t>6</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dirty="0">
                          <a:solidFill>
                            <a:srgbClr val="000000"/>
                          </a:solidFill>
                          <a:effectLst/>
                          <a:latin typeface="Calibri"/>
                        </a:rPr>
                        <a:t> </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12319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395536" y="16807"/>
            <a:ext cx="8229600"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s-AR" sz="4400" b="0" i="0" u="none" strike="noStrike" cap="none" dirty="0">
                <a:solidFill>
                  <a:schemeClr val="dk1"/>
                </a:solidFill>
                <a:latin typeface="Calibri"/>
                <a:ea typeface="Calibri"/>
                <a:cs typeface="Calibri"/>
                <a:sym typeface="Calibri"/>
              </a:rPr>
              <a:t>Solución óptima</a:t>
            </a:r>
          </a:p>
        </p:txBody>
      </p:sp>
      <p:sp>
        <p:nvSpPr>
          <p:cNvPr id="224" name="Shape 224"/>
          <p:cNvSpPr txBox="1"/>
          <p:nvPr/>
        </p:nvSpPr>
        <p:spPr>
          <a:xfrm>
            <a:off x="251518" y="1196752"/>
            <a:ext cx="8229598" cy="691007"/>
          </a:xfrm>
          <a:prstGeom prst="rect">
            <a:avLst/>
          </a:prstGeom>
          <a:noFill/>
          <a:ln>
            <a:noFill/>
          </a:ln>
        </p:spPr>
        <p:txBody>
          <a:bodyPr lIns="91425" tIns="45700" rIns="91425" bIns="45700" anchor="t" anchorCtr="0">
            <a:noAutofit/>
          </a:bodyPr>
          <a:lstStyle/>
          <a:p>
            <a:pPr marL="285750" marR="0" lvl="0" indent="-285750" algn="l" rtl="0">
              <a:lnSpc>
                <a:spcPct val="100000"/>
              </a:lnSpc>
              <a:spcBef>
                <a:spcPts val="0"/>
              </a:spcBef>
              <a:spcAft>
                <a:spcPts val="0"/>
              </a:spcAft>
              <a:buClr>
                <a:schemeClr val="dk1"/>
              </a:buClr>
              <a:buSzPct val="100000"/>
              <a:buFont typeface="Arial"/>
              <a:buChar char="•"/>
            </a:pPr>
            <a:r>
              <a:rPr lang="es-AR" sz="1800" b="0" i="0" u="none" strike="noStrike" cap="none" dirty="0">
                <a:solidFill>
                  <a:schemeClr val="dk1"/>
                </a:solidFill>
                <a:latin typeface="Calibri"/>
                <a:ea typeface="Calibri"/>
                <a:cs typeface="Calibri"/>
                <a:sym typeface="Calibri"/>
              </a:rPr>
              <a:t>Los valores de la primera fila son positivos o cero.</a:t>
            </a:r>
          </a:p>
          <a:p>
            <a:pPr marL="0" marR="0" lvl="0" indent="0" algn="l" rtl="0">
              <a:lnSpc>
                <a:spcPct val="100000"/>
              </a:lnSpc>
              <a:spcBef>
                <a:spcPts val="0"/>
              </a:spcBef>
              <a:spcAft>
                <a:spcPts val="0"/>
              </a:spcAft>
              <a:buClr>
                <a:srgbClr val="000000"/>
              </a:buClr>
              <a:buFont typeface="Arial"/>
              <a:buNone/>
            </a:pPr>
            <a:endParaRPr sz="1800" b="0" i="0" u="none" strike="noStrike" cap="none" dirty="0">
              <a:solidFill>
                <a:schemeClr val="dk1"/>
              </a:solidFill>
              <a:latin typeface="Calibri"/>
              <a:ea typeface="Calibri"/>
              <a:cs typeface="Calibri"/>
              <a:sym typeface="Calibri"/>
            </a:endParaRPr>
          </a:p>
        </p:txBody>
      </p:sp>
      <p:sp>
        <p:nvSpPr>
          <p:cNvPr id="226" name="Shape 226"/>
          <p:cNvSpPr txBox="1"/>
          <p:nvPr/>
        </p:nvSpPr>
        <p:spPr>
          <a:xfrm>
            <a:off x="323528" y="3717032"/>
            <a:ext cx="8229598" cy="2592287"/>
          </a:xfrm>
          <a:prstGeom prst="rect">
            <a:avLst/>
          </a:prstGeom>
          <a:noFill/>
          <a:ln>
            <a:noFill/>
          </a:ln>
        </p:spPr>
        <p:txBody>
          <a:bodyPr lIns="91425" tIns="45700" rIns="91425" bIns="45700" anchor="t" anchorCtr="0">
            <a:noAutofit/>
          </a:bodyPr>
          <a:lstStyle/>
          <a:p>
            <a:pPr marL="285750" marR="0" lvl="0" indent="-285750" algn="l" rtl="0">
              <a:lnSpc>
                <a:spcPct val="100000"/>
              </a:lnSpc>
              <a:spcBef>
                <a:spcPts val="0"/>
              </a:spcBef>
              <a:spcAft>
                <a:spcPts val="0"/>
              </a:spcAft>
              <a:buClr>
                <a:schemeClr val="dk1"/>
              </a:buClr>
              <a:buSzPct val="100000"/>
              <a:buFont typeface="Arial"/>
              <a:buChar char="•"/>
            </a:pPr>
            <a:r>
              <a:rPr lang="es-AR" sz="1800" b="0" i="0" u="none" strike="noStrike" cap="none" dirty="0">
                <a:solidFill>
                  <a:schemeClr val="dk1"/>
                </a:solidFill>
                <a:latin typeface="Calibri"/>
                <a:ea typeface="Calibri"/>
                <a:cs typeface="Calibri"/>
                <a:sym typeface="Calibri"/>
              </a:rPr>
              <a:t>Analizando la tabla resultante cuando observamos la columna variable básica y la columna resultado obtenemos que:</a:t>
            </a:r>
          </a:p>
          <a:p>
            <a:pPr marL="285750" marR="0" lvl="0" indent="-285750" algn="l" rtl="0">
              <a:lnSpc>
                <a:spcPct val="100000"/>
              </a:lnSpc>
              <a:spcBef>
                <a:spcPts val="0"/>
              </a:spcBef>
              <a:spcAft>
                <a:spcPts val="0"/>
              </a:spcAft>
              <a:buClr>
                <a:schemeClr val="dk1"/>
              </a:buClr>
              <a:buSzPct val="100000"/>
              <a:buFont typeface="Arial"/>
              <a:buChar char="•"/>
            </a:pPr>
            <a:r>
              <a:rPr lang="es-AR" sz="1800" b="0" i="0" u="none" strike="noStrike" cap="none" dirty="0">
                <a:solidFill>
                  <a:schemeClr val="dk1"/>
                </a:solidFill>
                <a:latin typeface="Calibri"/>
                <a:ea typeface="Calibri"/>
                <a:cs typeface="Calibri"/>
                <a:sym typeface="Calibri"/>
              </a:rPr>
              <a:t>El Z óptimo es igual a 36. </a:t>
            </a:r>
          </a:p>
          <a:p>
            <a:pPr marL="285750" lvl="0" indent="-285750">
              <a:buClr>
                <a:schemeClr val="dk1"/>
              </a:buClr>
              <a:buSzPct val="100000"/>
              <a:buFont typeface="Arial"/>
              <a:buChar char="•"/>
            </a:pPr>
            <a:r>
              <a:rPr lang="es-AR" sz="1800" dirty="0"/>
              <a:t>X</a:t>
            </a:r>
            <a:r>
              <a:rPr lang="es-AR" sz="1800" baseline="-25000" dirty="0"/>
              <a:t>1</a:t>
            </a:r>
            <a:r>
              <a:rPr lang="es-AR" sz="1800" dirty="0"/>
              <a:t> </a:t>
            </a:r>
            <a:r>
              <a:rPr lang="es-AR" sz="1800" b="0" i="0" u="none" strike="noStrike" cap="none" dirty="0">
                <a:solidFill>
                  <a:schemeClr val="dk1"/>
                </a:solidFill>
                <a:latin typeface="Calibri"/>
                <a:ea typeface="Calibri"/>
                <a:cs typeface="Calibri"/>
                <a:sym typeface="Calibri"/>
              </a:rPr>
              <a:t>toma un valor de 2 cuando Z es óptimo.</a:t>
            </a:r>
          </a:p>
          <a:p>
            <a:pPr marL="285750" lvl="0" indent="-285750">
              <a:buClr>
                <a:schemeClr val="dk1"/>
              </a:buClr>
              <a:buSzPct val="100000"/>
              <a:buFont typeface="Arial"/>
              <a:buChar char="•"/>
            </a:pPr>
            <a:r>
              <a:rPr lang="es-AR" sz="1800" dirty="0"/>
              <a:t>X</a:t>
            </a:r>
            <a:r>
              <a:rPr lang="es-AR" sz="1800" baseline="-25000" dirty="0"/>
              <a:t>2 </a:t>
            </a:r>
            <a:r>
              <a:rPr lang="es-AR" sz="1800" b="0" i="0" u="none" strike="noStrike" cap="none" dirty="0">
                <a:solidFill>
                  <a:schemeClr val="dk1"/>
                </a:solidFill>
                <a:latin typeface="Calibri"/>
                <a:ea typeface="Calibri"/>
                <a:cs typeface="Calibri"/>
                <a:sym typeface="Calibri"/>
              </a:rPr>
              <a:t>toma un valor de 6 cuando Z es óptimo.</a:t>
            </a:r>
          </a:p>
          <a:p>
            <a:pPr marL="285750" lvl="0" indent="-285750">
              <a:buClr>
                <a:schemeClr val="dk1"/>
              </a:buClr>
              <a:buSzPct val="100000"/>
              <a:buFont typeface="Arial"/>
              <a:buChar char="•"/>
            </a:pPr>
            <a:r>
              <a:rPr lang="es-AR" sz="1800" dirty="0"/>
              <a:t>H</a:t>
            </a:r>
            <a:r>
              <a:rPr lang="es-AR" sz="1800" baseline="-25000" dirty="0"/>
              <a:t>1 </a:t>
            </a:r>
            <a:r>
              <a:rPr lang="es-AR" sz="1800" dirty="0">
                <a:solidFill>
                  <a:schemeClr val="dk1"/>
                </a:solidFill>
                <a:latin typeface="Calibri"/>
                <a:ea typeface="Calibri"/>
                <a:cs typeface="Calibri"/>
                <a:sym typeface="Calibri"/>
              </a:rPr>
              <a:t>toma un valor de 2 cuando Z es óptimo</a:t>
            </a:r>
          </a:p>
          <a:p>
            <a:pPr marL="285750" lvl="0" indent="-285750">
              <a:buClr>
                <a:schemeClr val="dk1"/>
              </a:buClr>
              <a:buSzPct val="100000"/>
              <a:buFont typeface="Arial"/>
              <a:buChar char="•"/>
            </a:pPr>
            <a:r>
              <a:rPr lang="es-AR" sz="1800" dirty="0"/>
              <a:t>H</a:t>
            </a:r>
            <a:r>
              <a:rPr lang="es-AR" sz="1800" baseline="-25000" dirty="0"/>
              <a:t>2</a:t>
            </a:r>
            <a:r>
              <a:rPr lang="es-AR" sz="1800" dirty="0"/>
              <a:t> y A</a:t>
            </a:r>
            <a:r>
              <a:rPr lang="es-AR" sz="1800" baseline="-25000" dirty="0"/>
              <a:t>1</a:t>
            </a:r>
            <a:r>
              <a:rPr lang="es-AR" sz="1800" dirty="0"/>
              <a:t> son variables no básicas por lo tanto son cero</a:t>
            </a:r>
          </a:p>
          <a:p>
            <a:pPr marL="285750" lvl="0" indent="-285750">
              <a:buClr>
                <a:schemeClr val="dk1"/>
              </a:buClr>
              <a:buSzPct val="100000"/>
              <a:buFont typeface="Arial"/>
              <a:buChar char="•"/>
            </a:pPr>
            <a:r>
              <a:rPr lang="es-AR" sz="1800" dirty="0">
                <a:solidFill>
                  <a:schemeClr val="dk1"/>
                </a:solidFill>
                <a:latin typeface="Calibri"/>
                <a:ea typeface="Calibri"/>
                <a:cs typeface="Calibri"/>
                <a:sym typeface="Calibri"/>
              </a:rPr>
              <a:t>Con </a:t>
            </a:r>
            <a:r>
              <a:rPr lang="es-AR" sz="1800" dirty="0"/>
              <a:t>A</a:t>
            </a:r>
            <a:r>
              <a:rPr lang="es-AR" sz="1800" baseline="-25000" dirty="0"/>
              <a:t>1</a:t>
            </a:r>
            <a:r>
              <a:rPr lang="es-AR" sz="1800" dirty="0">
                <a:solidFill>
                  <a:schemeClr val="dk1"/>
                </a:solidFill>
                <a:latin typeface="Calibri"/>
                <a:cs typeface="Calibri"/>
                <a:sym typeface="Calibri"/>
              </a:rPr>
              <a:t> estamos en condiciones de </a:t>
            </a:r>
            <a:r>
              <a:rPr lang="es-AR" sz="1800" dirty="0">
                <a:solidFill>
                  <a:schemeClr val="dk1"/>
                </a:solidFill>
                <a:latin typeface="Calibri"/>
                <a:ea typeface="Calibri"/>
                <a:cs typeface="Calibri"/>
                <a:sym typeface="Calibri"/>
              </a:rPr>
              <a:t>confirmar que se cumple la tercera restricción.</a:t>
            </a:r>
          </a:p>
        </p:txBody>
      </p:sp>
      <p:graphicFrame>
        <p:nvGraphicFramePr>
          <p:cNvPr id="6" name="5 Tabla"/>
          <p:cNvGraphicFramePr>
            <a:graphicFrameLocks noGrp="1"/>
          </p:cNvGraphicFramePr>
          <p:nvPr>
            <p:extLst>
              <p:ext uri="{D42A27DB-BD31-4B8C-83A1-F6EECF244321}">
                <p14:modId xmlns:p14="http://schemas.microsoft.com/office/powerpoint/2010/main" val="3476184593"/>
              </p:ext>
            </p:extLst>
          </p:nvPr>
        </p:nvGraphicFramePr>
        <p:xfrm>
          <a:off x="467544" y="1700808"/>
          <a:ext cx="7344818" cy="2016223"/>
        </p:xfrm>
        <a:graphic>
          <a:graphicData uri="http://schemas.openxmlformats.org/drawingml/2006/table">
            <a:tbl>
              <a:tblPr/>
              <a:tblGrid>
                <a:gridCol w="965458">
                  <a:extLst>
                    <a:ext uri="{9D8B030D-6E8A-4147-A177-3AD203B41FA5}">
                      <a16:colId xmlns:a16="http://schemas.microsoft.com/office/drawing/2014/main" val="20000"/>
                    </a:ext>
                  </a:extLst>
                </a:gridCol>
                <a:gridCol w="733260">
                  <a:extLst>
                    <a:ext uri="{9D8B030D-6E8A-4147-A177-3AD203B41FA5}">
                      <a16:colId xmlns:a16="http://schemas.microsoft.com/office/drawing/2014/main" val="20001"/>
                    </a:ext>
                  </a:extLst>
                </a:gridCol>
                <a:gridCol w="733260">
                  <a:extLst>
                    <a:ext uri="{9D8B030D-6E8A-4147-A177-3AD203B41FA5}">
                      <a16:colId xmlns:a16="http://schemas.microsoft.com/office/drawing/2014/main" val="20002"/>
                    </a:ext>
                  </a:extLst>
                </a:gridCol>
                <a:gridCol w="733260">
                  <a:extLst>
                    <a:ext uri="{9D8B030D-6E8A-4147-A177-3AD203B41FA5}">
                      <a16:colId xmlns:a16="http://schemas.microsoft.com/office/drawing/2014/main" val="20003"/>
                    </a:ext>
                  </a:extLst>
                </a:gridCol>
                <a:gridCol w="733260">
                  <a:extLst>
                    <a:ext uri="{9D8B030D-6E8A-4147-A177-3AD203B41FA5}">
                      <a16:colId xmlns:a16="http://schemas.microsoft.com/office/drawing/2014/main" val="20004"/>
                    </a:ext>
                  </a:extLst>
                </a:gridCol>
                <a:gridCol w="733260">
                  <a:extLst>
                    <a:ext uri="{9D8B030D-6E8A-4147-A177-3AD203B41FA5}">
                      <a16:colId xmlns:a16="http://schemas.microsoft.com/office/drawing/2014/main" val="20005"/>
                    </a:ext>
                  </a:extLst>
                </a:gridCol>
                <a:gridCol w="733260">
                  <a:extLst>
                    <a:ext uri="{9D8B030D-6E8A-4147-A177-3AD203B41FA5}">
                      <a16:colId xmlns:a16="http://schemas.microsoft.com/office/drawing/2014/main" val="20006"/>
                    </a:ext>
                  </a:extLst>
                </a:gridCol>
                <a:gridCol w="1026563">
                  <a:extLst>
                    <a:ext uri="{9D8B030D-6E8A-4147-A177-3AD203B41FA5}">
                      <a16:colId xmlns:a16="http://schemas.microsoft.com/office/drawing/2014/main" val="20007"/>
                    </a:ext>
                  </a:extLst>
                </a:gridCol>
                <a:gridCol w="953237">
                  <a:extLst>
                    <a:ext uri="{9D8B030D-6E8A-4147-A177-3AD203B41FA5}">
                      <a16:colId xmlns:a16="http://schemas.microsoft.com/office/drawing/2014/main" val="20008"/>
                    </a:ext>
                  </a:extLst>
                </a:gridCol>
              </a:tblGrid>
              <a:tr h="651395">
                <a:tc>
                  <a:txBody>
                    <a:bodyPr/>
                    <a:lstStyle/>
                    <a:p>
                      <a:pPr algn="ctr" rtl="0" fontAlgn="ctr"/>
                      <a:r>
                        <a:rPr lang="es-AR" sz="1500" b="1" i="0" u="none" strike="noStrike" dirty="0">
                          <a:solidFill>
                            <a:srgbClr val="FFFFFF"/>
                          </a:solidFill>
                          <a:effectLst/>
                          <a:latin typeface="Calibri"/>
                        </a:rPr>
                        <a:t>Variable Básica</a:t>
                      </a: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dirty="0">
                          <a:solidFill>
                            <a:srgbClr val="FFFFFF"/>
                          </a:solidFill>
                          <a:effectLst/>
                          <a:latin typeface="Arial"/>
                        </a:rPr>
                        <a:t>Z</a:t>
                      </a: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dirty="0">
                          <a:solidFill>
                            <a:srgbClr val="FFFFFF"/>
                          </a:solidFill>
                          <a:effectLst/>
                          <a:latin typeface="Arial"/>
                        </a:rPr>
                        <a:t>X</a:t>
                      </a:r>
                      <a:r>
                        <a:rPr lang="es-AR" sz="1500" b="0" i="0" u="none" strike="noStrike" baseline="-25000" dirty="0">
                          <a:solidFill>
                            <a:srgbClr val="FFFFFF"/>
                          </a:solidFill>
                          <a:effectLst/>
                          <a:latin typeface="Arial"/>
                        </a:rPr>
                        <a:t>1</a:t>
                      </a:r>
                      <a:endParaRPr lang="es-AR" sz="1500" b="0" i="0" u="none" strike="noStrike" dirty="0">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dirty="0">
                          <a:solidFill>
                            <a:srgbClr val="FFFFFF"/>
                          </a:solidFill>
                          <a:effectLst/>
                          <a:latin typeface="Arial"/>
                        </a:rPr>
                        <a:t>X</a:t>
                      </a:r>
                      <a:r>
                        <a:rPr lang="es-AR" sz="1500" b="0" i="0" u="none" strike="noStrike" baseline="-25000" dirty="0">
                          <a:solidFill>
                            <a:srgbClr val="FFFFFF"/>
                          </a:solidFill>
                          <a:effectLst/>
                          <a:latin typeface="Arial"/>
                        </a:rPr>
                        <a:t>2</a:t>
                      </a:r>
                      <a:endParaRPr lang="es-AR" sz="1500" b="0" i="0" u="none" strike="noStrike" dirty="0">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H</a:t>
                      </a:r>
                      <a:r>
                        <a:rPr lang="es-AR" sz="1500" b="0" i="0" u="none" strike="noStrike" baseline="-25000">
                          <a:solidFill>
                            <a:srgbClr val="FFFFFF"/>
                          </a:solidFill>
                          <a:effectLst/>
                          <a:latin typeface="Arial"/>
                        </a:rPr>
                        <a:t>1</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H</a:t>
                      </a:r>
                      <a:r>
                        <a:rPr lang="es-AR" sz="1500" b="0" i="0" u="none" strike="noStrike" baseline="-25000">
                          <a:solidFill>
                            <a:srgbClr val="FFFFFF"/>
                          </a:solidFill>
                          <a:effectLst/>
                          <a:latin typeface="Arial"/>
                        </a:rPr>
                        <a:t>2</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0" i="0" u="none" strike="noStrike">
                          <a:solidFill>
                            <a:srgbClr val="FFFFFF"/>
                          </a:solidFill>
                          <a:effectLst/>
                          <a:latin typeface="Arial"/>
                        </a:rPr>
                        <a:t>A</a:t>
                      </a:r>
                      <a:r>
                        <a:rPr lang="es-AR" sz="1500" b="0" i="0" u="none" strike="noStrike" baseline="-25000">
                          <a:solidFill>
                            <a:srgbClr val="FFFFFF"/>
                          </a:solidFill>
                          <a:effectLst/>
                          <a:latin typeface="Arial"/>
                        </a:rPr>
                        <a:t>1</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500" b="1" i="0" u="none" strike="noStrike">
                          <a:solidFill>
                            <a:srgbClr val="FFFFFF"/>
                          </a:solidFill>
                          <a:effectLst/>
                          <a:latin typeface="Calibri"/>
                        </a:rPr>
                        <a:t>Resultado</a:t>
                      </a: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ES" sz="1800" b="1" i="0" u="none" strike="noStrike">
                          <a:solidFill>
                            <a:srgbClr val="FFFFFF"/>
                          </a:solidFill>
                          <a:latin typeface="Calibri"/>
                        </a:rPr>
                        <a:t>Fila</a:t>
                      </a:r>
                    </a:p>
                  </a:txBody>
                  <a:tcPr marL="7607" marR="7607" marT="760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341207">
                <a:tc>
                  <a:txBody>
                    <a:bodyPr/>
                    <a:lstStyle/>
                    <a:p>
                      <a:pPr algn="ctr" rtl="0" fontAlgn="t"/>
                      <a:r>
                        <a:rPr lang="es-AR" sz="1500" b="1" i="0" u="none" strike="noStrike" dirty="0">
                          <a:solidFill>
                            <a:srgbClr val="FFFFFF"/>
                          </a:solidFill>
                          <a:effectLst/>
                          <a:latin typeface="Calibri"/>
                        </a:rPr>
                        <a:t>Z</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5923C"/>
                    </a:solidFill>
                  </a:tcPr>
                </a:tc>
                <a:tc>
                  <a:txBody>
                    <a:bodyPr/>
                    <a:lstStyle/>
                    <a:p>
                      <a:pPr algn="ctr" rtl="0" fontAlgn="t"/>
                      <a:r>
                        <a:rPr lang="es-AR" sz="1500" b="0" i="0" u="none" strike="noStrike">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dirty="0">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dirty="0">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 3/2</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 1 + M</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dirty="0">
                          <a:solidFill>
                            <a:srgbClr val="000000"/>
                          </a:solidFill>
                          <a:effectLst/>
                          <a:latin typeface="Calibri"/>
                        </a:rPr>
                        <a:t>36</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75923C"/>
                    </a:solidFill>
                  </a:tcPr>
                </a:tc>
                <a:tc>
                  <a:txBody>
                    <a:bodyPr/>
                    <a:lstStyle/>
                    <a:p>
                      <a:pPr algn="ctr" rtl="0" fontAlgn="t"/>
                      <a:r>
                        <a:rPr lang="es-ES" sz="1800" b="0" i="0" u="none" strike="noStrike">
                          <a:solidFill>
                            <a:srgbClr val="000000"/>
                          </a:solidFill>
                          <a:latin typeface="Calibri"/>
                        </a:rPr>
                        <a:t>F1</a:t>
                      </a:r>
                    </a:p>
                  </a:txBody>
                  <a:tcPr marL="7607" marR="7607" marT="760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1"/>
                  </a:ext>
                </a:extLst>
              </a:tr>
              <a:tr h="341207">
                <a:tc>
                  <a:txBody>
                    <a:bodyPr/>
                    <a:lstStyle/>
                    <a:p>
                      <a:pPr algn="ctr" rtl="0" fontAlgn="ctr"/>
                      <a:r>
                        <a:rPr lang="es-AR" sz="1500" b="0" i="0" u="none" strike="noStrike">
                          <a:solidFill>
                            <a:srgbClr val="FFFFFF"/>
                          </a:solidFill>
                          <a:effectLst/>
                          <a:latin typeface="Arial"/>
                        </a:rPr>
                        <a:t>X</a:t>
                      </a:r>
                      <a:r>
                        <a:rPr lang="es-AR" sz="1500" b="0" i="0" u="none" strike="noStrike" baseline="-25000">
                          <a:solidFill>
                            <a:srgbClr val="FFFFFF"/>
                          </a:solidFill>
                          <a:effectLst/>
                          <a:latin typeface="Arial"/>
                        </a:rPr>
                        <a:t>1</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500" b="0" i="0" u="none" strike="noStrike">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500" b="0" i="0" u="none" strike="noStrike" dirty="0">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500" b="0" i="0" u="none" strike="noStrike">
                          <a:solidFill>
                            <a:srgbClr val="000000"/>
                          </a:solidFill>
                          <a:effectLst/>
                          <a:latin typeface="Calibri"/>
                        </a:rPr>
                        <a:t> -1/3</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500" b="0" i="0" u="none" strike="noStrike">
                          <a:solidFill>
                            <a:srgbClr val="000000"/>
                          </a:solidFill>
                          <a:effectLst/>
                          <a:latin typeface="Calibri"/>
                        </a:rPr>
                        <a:t> 1/3</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500" b="0" i="0" u="none" strike="noStrike">
                          <a:solidFill>
                            <a:srgbClr val="000000"/>
                          </a:solidFill>
                          <a:effectLst/>
                          <a:latin typeface="Calibri"/>
                        </a:rPr>
                        <a:t>2</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ES" sz="1800" b="0" i="0" u="none" strike="noStrike">
                          <a:solidFill>
                            <a:srgbClr val="000000"/>
                          </a:solidFill>
                          <a:latin typeface="Calibri"/>
                        </a:rPr>
                        <a:t>F2</a:t>
                      </a:r>
                    </a:p>
                  </a:txBody>
                  <a:tcPr marL="7607" marR="7607" marT="760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10002"/>
                  </a:ext>
                </a:extLst>
              </a:tr>
              <a:tr h="341207">
                <a:tc>
                  <a:txBody>
                    <a:bodyPr/>
                    <a:lstStyle/>
                    <a:p>
                      <a:pPr algn="ctr" rtl="0" fontAlgn="ctr"/>
                      <a:r>
                        <a:rPr lang="es-AR" sz="1500" b="0" i="0" u="none" strike="noStrike">
                          <a:solidFill>
                            <a:srgbClr val="FFFFFF"/>
                          </a:solidFill>
                          <a:effectLst/>
                          <a:latin typeface="Arial"/>
                        </a:rPr>
                        <a:t>H</a:t>
                      </a:r>
                      <a:r>
                        <a:rPr lang="es-AR" sz="1500" b="0" i="0" u="none" strike="noStrike" baseline="-25000">
                          <a:solidFill>
                            <a:srgbClr val="FFFFFF"/>
                          </a:solidFill>
                          <a:effectLst/>
                          <a:latin typeface="Arial"/>
                        </a:rPr>
                        <a:t>1</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C090"/>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 1/3</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 -1/3</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500" b="0" i="0" u="none" strike="noStrike">
                          <a:solidFill>
                            <a:srgbClr val="000000"/>
                          </a:solidFill>
                          <a:effectLst/>
                          <a:latin typeface="Calibri"/>
                        </a:rPr>
                        <a:t>2</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AC090"/>
                    </a:solidFill>
                  </a:tcPr>
                </a:tc>
                <a:tc>
                  <a:txBody>
                    <a:bodyPr/>
                    <a:lstStyle/>
                    <a:p>
                      <a:pPr algn="ctr" rtl="0" fontAlgn="t"/>
                      <a:r>
                        <a:rPr lang="es-ES" sz="1800" b="0" i="0" u="none" strike="noStrike">
                          <a:solidFill>
                            <a:srgbClr val="000000"/>
                          </a:solidFill>
                          <a:latin typeface="Calibri"/>
                        </a:rPr>
                        <a:t>F3</a:t>
                      </a:r>
                    </a:p>
                  </a:txBody>
                  <a:tcPr marL="7607" marR="7607" marT="760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3"/>
                  </a:ext>
                </a:extLst>
              </a:tr>
              <a:tr h="341207">
                <a:tc>
                  <a:txBody>
                    <a:bodyPr/>
                    <a:lstStyle/>
                    <a:p>
                      <a:pPr algn="ctr" rtl="0" fontAlgn="ctr"/>
                      <a:r>
                        <a:rPr lang="es-AR" sz="1500" b="0" i="0" u="none" strike="noStrike">
                          <a:solidFill>
                            <a:srgbClr val="FFFFFF"/>
                          </a:solidFill>
                          <a:effectLst/>
                          <a:latin typeface="Arial"/>
                        </a:rPr>
                        <a:t>X</a:t>
                      </a:r>
                      <a:r>
                        <a:rPr lang="es-AR" sz="1500" b="0" i="0" u="none" strike="noStrike" baseline="-25000">
                          <a:solidFill>
                            <a:srgbClr val="FFFFFF"/>
                          </a:solidFill>
                          <a:effectLst/>
                          <a:latin typeface="Arial"/>
                        </a:rPr>
                        <a:t>2</a:t>
                      </a:r>
                      <a:endParaRPr lang="es-AR" sz="1500" b="0" i="0" u="none" strike="noStrike">
                        <a:solidFill>
                          <a:srgbClr val="FFFFFF"/>
                        </a:solidFill>
                        <a:effectLst/>
                        <a:latin typeface="Arial"/>
                      </a:endParaRPr>
                    </a:p>
                  </a:txBody>
                  <a:tcPr marL="7735" marR="7735" marT="7735"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99795"/>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500" b="0" i="0" u="none" strike="noStrike">
                          <a:solidFill>
                            <a:srgbClr val="000000"/>
                          </a:solidFill>
                          <a:effectLst/>
                          <a:latin typeface="Calibri"/>
                        </a:rPr>
                        <a:t>1</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500" b="0" i="0" u="none" strike="noStrike">
                          <a:solidFill>
                            <a:srgbClr val="000000"/>
                          </a:solidFill>
                          <a:effectLst/>
                          <a:latin typeface="Calibri"/>
                        </a:rPr>
                        <a:t> 1/2</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500" b="0" i="0" u="none" strike="noStrike">
                          <a:solidFill>
                            <a:srgbClr val="000000"/>
                          </a:solidFill>
                          <a:effectLst/>
                          <a:latin typeface="Calibri"/>
                        </a:rPr>
                        <a:t>0</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500" b="0" i="0" u="none" strike="noStrike" dirty="0">
                          <a:solidFill>
                            <a:srgbClr val="000000"/>
                          </a:solidFill>
                          <a:effectLst/>
                          <a:latin typeface="Calibri"/>
                        </a:rPr>
                        <a:t>6</a:t>
                      </a:r>
                    </a:p>
                  </a:txBody>
                  <a:tcPr marL="7735" marR="7735" marT="7735"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9593"/>
                    </a:solidFill>
                  </a:tcPr>
                </a:tc>
                <a:tc>
                  <a:txBody>
                    <a:bodyPr/>
                    <a:lstStyle/>
                    <a:p>
                      <a:pPr algn="ctr" rtl="0" fontAlgn="t"/>
                      <a:r>
                        <a:rPr lang="es-ES" sz="1800" b="0" i="0" u="none" strike="noStrike" dirty="0">
                          <a:solidFill>
                            <a:srgbClr val="000000"/>
                          </a:solidFill>
                          <a:latin typeface="Calibri"/>
                        </a:rPr>
                        <a:t>F4</a:t>
                      </a:r>
                    </a:p>
                  </a:txBody>
                  <a:tcPr marL="7607" marR="7607" marT="760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Lados derechos Negativos</a:t>
            </a:r>
          </a:p>
        </p:txBody>
      </p:sp>
      <p:sp>
        <p:nvSpPr>
          <p:cNvPr id="3" name="2 Marcador de texto"/>
          <p:cNvSpPr>
            <a:spLocks noGrp="1"/>
          </p:cNvSpPr>
          <p:nvPr>
            <p:ph type="body" idx="1"/>
          </p:nvPr>
        </p:nvSpPr>
        <p:spPr/>
        <p:txBody>
          <a:bodyPr/>
          <a:lstStyle/>
          <a:p>
            <a:pPr marL="0" indent="0">
              <a:buNone/>
            </a:pPr>
            <a:r>
              <a:rPr lang="es-AR" dirty="0"/>
              <a:t>Cuando los lados derechos de las restricciones son negativos, solo bastara con multiplicar ambos lados de la restricción por -1 antes de comenzar.</a:t>
            </a:r>
          </a:p>
          <a:p>
            <a:pPr marL="0" indent="0">
              <a:buNone/>
            </a:pPr>
            <a:r>
              <a:rPr lang="es-AR" dirty="0"/>
              <a:t>En caso de desigualdad además de multiplicar por -1 ambos lados se debe invertir la desigualdad.</a:t>
            </a:r>
          </a:p>
        </p:txBody>
      </p:sp>
    </p:spTree>
    <p:extLst>
      <p:ext uri="{BB962C8B-B14F-4D97-AF65-F5344CB8AC3E}">
        <p14:creationId xmlns:p14="http://schemas.microsoft.com/office/powerpoint/2010/main" val="14431855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0"/>
            <a:ext cx="8229600" cy="1124745"/>
          </a:xfrm>
        </p:spPr>
        <p:txBody>
          <a:bodyPr/>
          <a:lstStyle/>
          <a:p>
            <a:r>
              <a:rPr lang="es-AR" sz="3800" dirty="0"/>
              <a:t>Caso Práctico 1 – Restricción MAYOR</a:t>
            </a:r>
          </a:p>
        </p:txBody>
      </p:sp>
      <p:sp>
        <p:nvSpPr>
          <p:cNvPr id="3" name="2 Marcador de texto"/>
          <p:cNvSpPr>
            <a:spLocks noGrp="1"/>
          </p:cNvSpPr>
          <p:nvPr>
            <p:ph type="body" idx="1"/>
          </p:nvPr>
        </p:nvSpPr>
        <p:spPr>
          <a:xfrm>
            <a:off x="323528" y="908720"/>
            <a:ext cx="8496944" cy="5433467"/>
          </a:xfrm>
        </p:spPr>
        <p:txBody>
          <a:bodyPr/>
          <a:lstStyle/>
          <a:p>
            <a:pPr marL="0" indent="0">
              <a:buNone/>
            </a:pPr>
            <a:r>
              <a:rPr lang="es-AR" sz="2800" dirty="0"/>
              <a:t>En la planificación de una dieta surge la necesidad de que una persona pueda ingerir dos alimentos X</a:t>
            </a:r>
            <a:r>
              <a:rPr lang="es-AR" sz="2800" baseline="-25000" dirty="0"/>
              <a:t>1 </a:t>
            </a:r>
            <a:r>
              <a:rPr lang="es-AR" sz="2800" dirty="0"/>
              <a:t>y X</a:t>
            </a:r>
            <a:r>
              <a:rPr lang="es-AR" sz="2800" baseline="-25000" dirty="0"/>
              <a:t>2 </a:t>
            </a:r>
            <a:r>
              <a:rPr lang="es-AR" sz="2800" dirty="0"/>
              <a:t>en un almuerzo. El valor nutricional de X</a:t>
            </a:r>
            <a:r>
              <a:rPr lang="es-AR" sz="2800" baseline="-25000" dirty="0"/>
              <a:t>1 </a:t>
            </a:r>
            <a:r>
              <a:rPr lang="es-AR" sz="2800" dirty="0"/>
              <a:t>es de 0,3 gr en carbohidratos,  0,5gr en proteínas y 0,6 en lípidos por cada Kg, y el de X</a:t>
            </a:r>
            <a:r>
              <a:rPr lang="es-AR" sz="2800" baseline="-25000" dirty="0"/>
              <a:t>2 </a:t>
            </a:r>
            <a:r>
              <a:rPr lang="es-AR" sz="2800" dirty="0"/>
              <a:t>es de 0,1 gr en carbohidratos, 0,5gr en proteínas y 0,4 en lípidos por cada Kg.</a:t>
            </a:r>
          </a:p>
          <a:p>
            <a:pPr marL="0" indent="0">
              <a:buNone/>
            </a:pPr>
            <a:r>
              <a:rPr lang="es-AR" sz="2800" dirty="0"/>
              <a:t>La dieta exige que el almuerzo tenga un valor nutricional menor a 2,7gr en carbohidratos, igual a 6gr en proteínas y mayor a 6gr en lípidos.</a:t>
            </a:r>
          </a:p>
          <a:p>
            <a:pPr marL="0" indent="0">
              <a:buNone/>
            </a:pPr>
            <a:r>
              <a:rPr lang="es-AR" sz="2800" dirty="0"/>
              <a:t>X</a:t>
            </a:r>
            <a:r>
              <a:rPr lang="es-AR" sz="2800" baseline="-25000" dirty="0"/>
              <a:t>1</a:t>
            </a:r>
            <a:r>
              <a:rPr lang="es-AR" sz="2800" dirty="0"/>
              <a:t> tiene un valor de $4 por Kg y X</a:t>
            </a:r>
            <a:r>
              <a:rPr lang="es-AR" sz="2800" baseline="-25000" dirty="0"/>
              <a:t>2</a:t>
            </a:r>
            <a:r>
              <a:rPr lang="es-AR" sz="2800" dirty="0"/>
              <a:t> $5 por Kg.</a:t>
            </a:r>
          </a:p>
          <a:p>
            <a:pPr marL="0" indent="0">
              <a:buNone/>
            </a:pPr>
            <a:r>
              <a:rPr lang="es-AR" sz="2800" dirty="0"/>
              <a:t>El objetivo es calcular la cantidad de alimentos X</a:t>
            </a:r>
            <a:r>
              <a:rPr lang="es-AR" sz="2800" baseline="-25000" dirty="0"/>
              <a:t>1 </a:t>
            </a:r>
            <a:r>
              <a:rPr lang="es-AR" sz="2800" dirty="0"/>
              <a:t>y X</a:t>
            </a:r>
            <a:r>
              <a:rPr lang="es-AR" sz="2800" baseline="-25000" dirty="0"/>
              <a:t>2</a:t>
            </a:r>
            <a:r>
              <a:rPr lang="es-AR" sz="2800" dirty="0"/>
              <a:t> que se debe comprar para minimizar el costo.</a:t>
            </a:r>
          </a:p>
        </p:txBody>
      </p:sp>
    </p:spTree>
    <p:extLst>
      <p:ext uri="{BB962C8B-B14F-4D97-AF65-F5344CB8AC3E}">
        <p14:creationId xmlns:p14="http://schemas.microsoft.com/office/powerpoint/2010/main" val="2402113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Formalizando el problema</a:t>
            </a:r>
          </a:p>
        </p:txBody>
      </p:sp>
      <p:sp>
        <p:nvSpPr>
          <p:cNvPr id="3" name="2 Marcador de texto"/>
          <p:cNvSpPr>
            <a:spLocks noGrp="1"/>
          </p:cNvSpPr>
          <p:nvPr>
            <p:ph type="body" idx="1"/>
          </p:nvPr>
        </p:nvSpPr>
        <p:spPr>
          <a:xfrm>
            <a:off x="457200" y="1412776"/>
            <a:ext cx="8229600" cy="4713387"/>
          </a:xfrm>
        </p:spPr>
        <p:txBody>
          <a:bodyPr/>
          <a:lstStyle/>
          <a:p>
            <a:pPr lvl="0" indent="0">
              <a:buNone/>
            </a:pPr>
            <a:r>
              <a:rPr lang="es-AR" dirty="0"/>
              <a:t>Con X</a:t>
            </a:r>
            <a:r>
              <a:rPr lang="es-AR" baseline="-25000" dirty="0"/>
              <a:t>1 </a:t>
            </a:r>
            <a:r>
              <a:rPr lang="es-AR" dirty="0"/>
              <a:t>= Alimento1 y X</a:t>
            </a:r>
            <a:r>
              <a:rPr lang="es-AR" baseline="-25000" dirty="0"/>
              <a:t>2 </a:t>
            </a:r>
            <a:r>
              <a:rPr lang="es-AR" dirty="0"/>
              <a:t>= Alimento2</a:t>
            </a:r>
          </a:p>
          <a:p>
            <a:pPr lvl="0" indent="0">
              <a:buNone/>
            </a:pPr>
            <a:r>
              <a:rPr lang="es-AR" dirty="0"/>
              <a:t>Minimizar:    Z = 4 X</a:t>
            </a:r>
            <a:r>
              <a:rPr lang="es-AR" baseline="-25000" dirty="0"/>
              <a:t>1</a:t>
            </a:r>
            <a:r>
              <a:rPr lang="es-AR" dirty="0"/>
              <a:t> + 5 X</a:t>
            </a:r>
            <a:r>
              <a:rPr lang="es-AR" baseline="-25000" dirty="0"/>
              <a:t>2</a:t>
            </a:r>
            <a:endParaRPr lang="es-AR" dirty="0"/>
          </a:p>
          <a:p>
            <a:pPr lvl="0" indent="0">
              <a:buNone/>
            </a:pPr>
            <a:r>
              <a:rPr lang="es-AR" dirty="0"/>
              <a:t>Restringido a:</a:t>
            </a:r>
          </a:p>
          <a:p>
            <a:pPr marL="2327275" lvl="0" indent="0">
              <a:spcBef>
                <a:spcPts val="0"/>
              </a:spcBef>
              <a:buNone/>
            </a:pPr>
            <a:r>
              <a:rPr lang="es-AR" dirty="0"/>
              <a:t>0,3 X</a:t>
            </a:r>
            <a:r>
              <a:rPr lang="es-AR" baseline="-25000" dirty="0"/>
              <a:t>1</a:t>
            </a:r>
            <a:r>
              <a:rPr lang="es-AR" dirty="0"/>
              <a:t>	+	0,1 X</a:t>
            </a:r>
            <a:r>
              <a:rPr lang="es-AR" baseline="-25000" dirty="0"/>
              <a:t>2</a:t>
            </a:r>
            <a:r>
              <a:rPr lang="es-AR" dirty="0"/>
              <a:t>	&lt;= 2,7</a:t>
            </a:r>
          </a:p>
          <a:p>
            <a:pPr marL="2327275" lvl="0" indent="0">
              <a:spcBef>
                <a:spcPts val="0"/>
              </a:spcBef>
              <a:buNone/>
            </a:pPr>
            <a:r>
              <a:rPr lang="es-AR" dirty="0"/>
              <a:t>0,5 X</a:t>
            </a:r>
            <a:r>
              <a:rPr lang="es-AR" baseline="-25000" dirty="0"/>
              <a:t>1</a:t>
            </a:r>
            <a:r>
              <a:rPr lang="es-AR" dirty="0"/>
              <a:t>	+	0,5 X</a:t>
            </a:r>
            <a:r>
              <a:rPr lang="es-AR" baseline="-25000" dirty="0"/>
              <a:t>2</a:t>
            </a:r>
            <a:r>
              <a:rPr lang="es-AR" dirty="0"/>
              <a:t> 	=   6</a:t>
            </a:r>
          </a:p>
          <a:p>
            <a:pPr marL="2327275" lvl="0" indent="0">
              <a:buNone/>
            </a:pPr>
            <a:r>
              <a:rPr lang="es-AR" dirty="0"/>
              <a:t>0,6 X</a:t>
            </a:r>
            <a:r>
              <a:rPr lang="es-AR" baseline="-25000" dirty="0"/>
              <a:t>1	</a:t>
            </a:r>
            <a:r>
              <a:rPr lang="es-AR" dirty="0"/>
              <a:t>+	0,4 X</a:t>
            </a:r>
            <a:r>
              <a:rPr lang="es-AR" baseline="-25000" dirty="0"/>
              <a:t>2	</a:t>
            </a:r>
            <a:r>
              <a:rPr lang="es-AR" dirty="0"/>
              <a:t>&gt;= 6</a:t>
            </a:r>
          </a:p>
          <a:p>
            <a:pPr marL="2327275" lvl="0" indent="0">
              <a:buNone/>
            </a:pPr>
            <a:endParaRPr lang="es-AR" dirty="0"/>
          </a:p>
          <a:p>
            <a:pPr marL="2327275" lvl="0" indent="0">
              <a:buNone/>
            </a:pPr>
            <a:r>
              <a:rPr lang="es-AR" dirty="0"/>
              <a:t>X</a:t>
            </a:r>
            <a:r>
              <a:rPr lang="es-AR" baseline="-25000" dirty="0"/>
              <a:t>1</a:t>
            </a:r>
            <a:r>
              <a:rPr lang="es-AR" dirty="0"/>
              <a:t> &gt;= 0 , X</a:t>
            </a:r>
            <a:r>
              <a:rPr lang="es-AR" baseline="-25000" dirty="0"/>
              <a:t>2</a:t>
            </a:r>
            <a:r>
              <a:rPr lang="es-AR" dirty="0"/>
              <a:t> &gt;= 0</a:t>
            </a:r>
          </a:p>
        </p:txBody>
      </p:sp>
    </p:spTree>
    <p:extLst>
      <p:ext uri="{BB962C8B-B14F-4D97-AF65-F5344CB8AC3E}">
        <p14:creationId xmlns:p14="http://schemas.microsoft.com/office/powerpoint/2010/main" val="24335786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Graficando</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720" y="1484784"/>
            <a:ext cx="4900969" cy="4708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09302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3765" y="0"/>
            <a:ext cx="8229600" cy="1124744"/>
          </a:xfrm>
        </p:spPr>
        <p:txBody>
          <a:bodyPr/>
          <a:lstStyle/>
          <a:p>
            <a:r>
              <a:rPr lang="es-AR" dirty="0"/>
              <a:t>Procedimiento Algebraico</a:t>
            </a:r>
          </a:p>
        </p:txBody>
      </p:sp>
      <p:sp>
        <p:nvSpPr>
          <p:cNvPr id="3" name="2 Marcador de texto"/>
          <p:cNvSpPr>
            <a:spLocks noGrp="1"/>
          </p:cNvSpPr>
          <p:nvPr>
            <p:ph type="body" idx="1"/>
          </p:nvPr>
        </p:nvSpPr>
        <p:spPr>
          <a:xfrm>
            <a:off x="453765" y="980728"/>
            <a:ext cx="8229600" cy="2664296"/>
          </a:xfrm>
        </p:spPr>
        <p:txBody>
          <a:bodyPr/>
          <a:lstStyle/>
          <a:p>
            <a:pPr marL="1588" indent="0">
              <a:buNone/>
            </a:pPr>
            <a:r>
              <a:rPr lang="es-ES" sz="2700" dirty="0"/>
              <a:t>Comenzaremos agregando las </a:t>
            </a:r>
            <a:r>
              <a:rPr lang="es-ES" sz="2700" b="1" dirty="0"/>
              <a:t>variables de holgura y la variables artificiales </a:t>
            </a:r>
            <a:r>
              <a:rPr lang="es-ES" sz="2700" dirty="0"/>
              <a:t>en las restricciones que ya sabemos resolver.</a:t>
            </a:r>
          </a:p>
          <a:p>
            <a:pPr marL="1588" indent="0">
              <a:buNone/>
            </a:pPr>
            <a:r>
              <a:rPr lang="es-ES" sz="2700" dirty="0"/>
              <a:t>En este caso como tratamos de minimizar la función objetivo entonces para penalizar a la variable artificial M ingresará con valor positivo.</a:t>
            </a:r>
          </a:p>
        </p:txBody>
      </p:sp>
      <p:graphicFrame>
        <p:nvGraphicFramePr>
          <p:cNvPr id="4" name="3 Tabla"/>
          <p:cNvGraphicFramePr>
            <a:graphicFrameLocks noGrp="1"/>
          </p:cNvGraphicFramePr>
          <p:nvPr>
            <p:extLst>
              <p:ext uri="{D42A27DB-BD31-4B8C-83A1-F6EECF244321}">
                <p14:modId xmlns:p14="http://schemas.microsoft.com/office/powerpoint/2010/main" val="403887834"/>
              </p:ext>
            </p:extLst>
          </p:nvPr>
        </p:nvGraphicFramePr>
        <p:xfrm>
          <a:off x="467544" y="3789040"/>
          <a:ext cx="8229600" cy="1590217"/>
        </p:xfrm>
        <a:graphic>
          <a:graphicData uri="http://schemas.openxmlformats.org/drawingml/2006/table">
            <a:tbl>
              <a:tblPr/>
              <a:tblGrid>
                <a:gridCol w="2142689">
                  <a:extLst>
                    <a:ext uri="{9D8B030D-6E8A-4147-A177-3AD203B41FA5}">
                      <a16:colId xmlns:a16="http://schemas.microsoft.com/office/drawing/2014/main" val="20000"/>
                    </a:ext>
                  </a:extLst>
                </a:gridCol>
                <a:gridCol w="2576613">
                  <a:extLst>
                    <a:ext uri="{9D8B030D-6E8A-4147-A177-3AD203B41FA5}">
                      <a16:colId xmlns:a16="http://schemas.microsoft.com/office/drawing/2014/main" val="20001"/>
                    </a:ext>
                  </a:extLst>
                </a:gridCol>
                <a:gridCol w="3510298">
                  <a:extLst>
                    <a:ext uri="{9D8B030D-6E8A-4147-A177-3AD203B41FA5}">
                      <a16:colId xmlns:a16="http://schemas.microsoft.com/office/drawing/2014/main" val="20002"/>
                    </a:ext>
                  </a:extLst>
                </a:gridCol>
              </a:tblGrid>
              <a:tr h="287497">
                <a:tc>
                  <a:txBody>
                    <a:bodyPr/>
                    <a:lstStyle/>
                    <a:p>
                      <a:pPr algn="l" rtl="0" fontAlgn="ctr"/>
                      <a:r>
                        <a:rPr lang="es-AR" sz="1700" b="1" i="0" u="none" strike="noStrike" dirty="0">
                          <a:solidFill>
                            <a:srgbClr val="FFFFFF"/>
                          </a:solidFill>
                          <a:effectLst/>
                          <a:latin typeface="Calibri"/>
                        </a:rPr>
                        <a:t>MODELO INICIAL</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l" rtl="0" fontAlgn="ctr"/>
                      <a:r>
                        <a:rPr lang="es-AR" sz="1700" b="1" i="0" u="none" strike="noStrike" dirty="0">
                          <a:solidFill>
                            <a:srgbClr val="FFFFFF"/>
                          </a:solidFill>
                          <a:effectLst/>
                          <a:latin typeface="Calibri"/>
                        </a:rPr>
                        <a:t>MODELO AUMENTADO</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l" rtl="0" fontAlgn="ctr"/>
                      <a:r>
                        <a:rPr lang="es-AR" sz="1700" b="1" i="0" u="none" strike="noStrike" dirty="0">
                          <a:solidFill>
                            <a:srgbClr val="FFFFFF"/>
                          </a:solidFill>
                          <a:effectLst/>
                          <a:latin typeface="Calibri"/>
                        </a:rPr>
                        <a:t>O bien…</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332418">
                <a:tc>
                  <a:txBody>
                    <a:bodyPr/>
                    <a:lstStyle/>
                    <a:p>
                      <a:pPr algn="l" rtl="0" fontAlgn="ctr"/>
                      <a:r>
                        <a:rPr lang="es-AR" sz="1700" b="0" i="0" u="none" strike="noStrike" dirty="0">
                          <a:solidFill>
                            <a:srgbClr val="000000"/>
                          </a:solidFill>
                          <a:effectLst/>
                          <a:latin typeface="Calibri"/>
                        </a:rPr>
                        <a:t>Z = 4X</a:t>
                      </a:r>
                      <a:r>
                        <a:rPr lang="es-AR" sz="1700" b="0" i="0" u="none" strike="noStrike" baseline="-25000" dirty="0">
                          <a:solidFill>
                            <a:srgbClr val="000000"/>
                          </a:solidFill>
                          <a:effectLst/>
                          <a:latin typeface="Calibri"/>
                        </a:rPr>
                        <a:t>1</a:t>
                      </a:r>
                      <a:r>
                        <a:rPr lang="es-AR" sz="1700" b="0" i="0" u="none" strike="noStrike" dirty="0">
                          <a:solidFill>
                            <a:srgbClr val="000000"/>
                          </a:solidFill>
                          <a:effectLst/>
                          <a:latin typeface="Calibri"/>
                        </a:rPr>
                        <a:t> + 5X</a:t>
                      </a:r>
                      <a:r>
                        <a:rPr lang="es-AR" sz="1700" b="0" i="0" u="none" strike="noStrike" baseline="-25000" dirty="0">
                          <a:solidFill>
                            <a:srgbClr val="000000"/>
                          </a:solidFill>
                          <a:effectLst/>
                          <a:latin typeface="Calibri"/>
                        </a:rPr>
                        <a:t>2</a:t>
                      </a:r>
                      <a:endParaRPr lang="es-AR" sz="1700" b="0" i="0" u="none" strike="noStrike" dirty="0">
                        <a:solidFill>
                          <a:srgbClr val="000000"/>
                        </a:solidFill>
                        <a:effectLst/>
                        <a:latin typeface="Calibri"/>
                      </a:endParaRP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l" rtl="0" fontAlgn="ctr"/>
                      <a:r>
                        <a:rPr lang="es-AR" sz="1700" b="0" i="0" u="none" strike="noStrike" dirty="0">
                          <a:solidFill>
                            <a:srgbClr val="000000"/>
                          </a:solidFill>
                          <a:effectLst/>
                          <a:latin typeface="Calibri"/>
                        </a:rPr>
                        <a:t>Z = 4X</a:t>
                      </a:r>
                      <a:r>
                        <a:rPr lang="es-AR" sz="1700" b="0" i="0" u="none" strike="noStrike" baseline="-25000" dirty="0">
                          <a:solidFill>
                            <a:srgbClr val="000000"/>
                          </a:solidFill>
                          <a:effectLst/>
                          <a:latin typeface="Calibri"/>
                        </a:rPr>
                        <a:t>1</a:t>
                      </a:r>
                      <a:r>
                        <a:rPr lang="es-AR" sz="1700" b="0" i="0" u="none" strike="noStrike" dirty="0">
                          <a:solidFill>
                            <a:srgbClr val="000000"/>
                          </a:solidFill>
                          <a:effectLst/>
                          <a:latin typeface="Calibri"/>
                        </a:rPr>
                        <a:t> + 5X</a:t>
                      </a:r>
                      <a:r>
                        <a:rPr lang="es-AR" sz="1700" b="0" i="0" u="none" strike="noStrike" baseline="-25000" dirty="0">
                          <a:solidFill>
                            <a:srgbClr val="000000"/>
                          </a:solidFill>
                          <a:effectLst/>
                          <a:latin typeface="Calibri"/>
                        </a:rPr>
                        <a:t>2</a:t>
                      </a:r>
                      <a:r>
                        <a:rPr lang="es-AR" sz="1700" b="0" i="0" u="none" strike="noStrike" dirty="0">
                          <a:solidFill>
                            <a:srgbClr val="000000"/>
                          </a:solidFill>
                          <a:effectLst/>
                          <a:latin typeface="Calibri"/>
                        </a:rPr>
                        <a:t> </a:t>
                      </a:r>
                      <a:r>
                        <a:rPr lang="es-AR" sz="1700" b="0" i="0" u="none" strike="noStrike" dirty="0">
                          <a:solidFill>
                            <a:srgbClr val="FF0000"/>
                          </a:solidFill>
                          <a:effectLst/>
                          <a:latin typeface="Calibri"/>
                        </a:rPr>
                        <a:t>+ MA</a:t>
                      </a:r>
                      <a:r>
                        <a:rPr lang="es-AR" sz="1700" b="0" i="0" u="none" strike="noStrike" baseline="-25000" dirty="0">
                          <a:solidFill>
                            <a:srgbClr val="FF0000"/>
                          </a:solidFill>
                          <a:effectLst/>
                          <a:latin typeface="Calibri"/>
                        </a:rPr>
                        <a:t>1 </a:t>
                      </a:r>
                      <a:endParaRPr lang="es-AR" sz="1700" b="0" i="0" u="none" strike="noStrike" dirty="0">
                        <a:solidFill>
                          <a:srgbClr val="000000"/>
                        </a:solidFill>
                        <a:effectLst/>
                        <a:latin typeface="Calibri"/>
                      </a:endParaRP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l" rtl="0" fontAlgn="ctr"/>
                      <a:r>
                        <a:rPr lang="pl-PL" sz="1700" b="0" i="0" u="none" strike="noStrike" dirty="0">
                          <a:solidFill>
                            <a:srgbClr val="000000"/>
                          </a:solidFill>
                          <a:effectLst/>
                          <a:latin typeface="Calibri"/>
                        </a:rPr>
                        <a:t>Z - </a:t>
                      </a:r>
                      <a:r>
                        <a:rPr lang="es-AR" sz="1700" b="0" i="0" u="none" strike="noStrike" dirty="0">
                          <a:solidFill>
                            <a:srgbClr val="000000"/>
                          </a:solidFill>
                          <a:effectLst/>
                          <a:latin typeface="Calibri"/>
                        </a:rPr>
                        <a:t>    </a:t>
                      </a:r>
                      <a:r>
                        <a:rPr lang="pl-PL" sz="1700" b="0" i="0" u="none" strike="noStrike" dirty="0">
                          <a:solidFill>
                            <a:srgbClr val="000000"/>
                          </a:solidFill>
                          <a:effectLst/>
                          <a:latin typeface="Calibri"/>
                        </a:rPr>
                        <a:t>4X</a:t>
                      </a:r>
                      <a:r>
                        <a:rPr lang="pl-PL" sz="1700" b="0" i="0" u="none" strike="noStrike" baseline="-25000" dirty="0">
                          <a:solidFill>
                            <a:srgbClr val="000000"/>
                          </a:solidFill>
                          <a:effectLst/>
                          <a:latin typeface="Calibri"/>
                        </a:rPr>
                        <a:t>1</a:t>
                      </a:r>
                      <a:r>
                        <a:rPr lang="es-AR" sz="1700" b="0" i="0" u="none" strike="noStrike" baseline="-25000" dirty="0">
                          <a:solidFill>
                            <a:srgbClr val="000000"/>
                          </a:solidFill>
                          <a:effectLst/>
                          <a:latin typeface="Calibri"/>
                        </a:rPr>
                        <a:t> </a:t>
                      </a:r>
                      <a:r>
                        <a:rPr lang="es-AR" sz="1700" b="0" i="0" u="none" strike="noStrike" dirty="0">
                          <a:solidFill>
                            <a:srgbClr val="000000"/>
                          </a:solidFill>
                          <a:effectLst/>
                          <a:latin typeface="Calibri"/>
                        </a:rPr>
                        <a:t> </a:t>
                      </a:r>
                      <a:r>
                        <a:rPr lang="pl-PL" sz="1700" b="0" i="0" u="none" strike="noStrike" dirty="0">
                          <a:solidFill>
                            <a:srgbClr val="000000"/>
                          </a:solidFill>
                          <a:effectLst/>
                          <a:latin typeface="Calibri"/>
                        </a:rPr>
                        <a:t>-</a:t>
                      </a:r>
                      <a:r>
                        <a:rPr lang="es-AR" sz="1700" b="0" i="0" u="none" strike="noStrike" dirty="0">
                          <a:solidFill>
                            <a:srgbClr val="000000"/>
                          </a:solidFill>
                          <a:effectLst/>
                          <a:latin typeface="Calibri"/>
                        </a:rPr>
                        <a:t>    </a:t>
                      </a:r>
                      <a:r>
                        <a:rPr lang="pl-PL" sz="1700" b="0" i="0" u="none" strike="noStrike" dirty="0">
                          <a:solidFill>
                            <a:srgbClr val="000000"/>
                          </a:solidFill>
                          <a:effectLst/>
                          <a:latin typeface="Calibri"/>
                        </a:rPr>
                        <a:t> 5X</a:t>
                      </a:r>
                      <a:r>
                        <a:rPr lang="pl-PL" sz="1700" b="0" i="0" u="none" strike="noStrike" baseline="-25000" dirty="0">
                          <a:solidFill>
                            <a:srgbClr val="000000"/>
                          </a:solidFill>
                          <a:effectLst/>
                          <a:latin typeface="Calibri"/>
                        </a:rPr>
                        <a:t>2 </a:t>
                      </a:r>
                      <a:r>
                        <a:rPr lang="pl-PL" sz="1700" b="0" i="0" u="none" strike="noStrike" dirty="0">
                          <a:solidFill>
                            <a:srgbClr val="000000"/>
                          </a:solidFill>
                          <a:effectLst/>
                          <a:latin typeface="Calibri"/>
                        </a:rPr>
                        <a:t> </a:t>
                      </a:r>
                      <a:r>
                        <a:rPr lang="es-AR" sz="1700" b="0" i="0" u="none" strike="noStrike" dirty="0">
                          <a:solidFill>
                            <a:srgbClr val="000000"/>
                          </a:solidFill>
                          <a:effectLst/>
                          <a:latin typeface="Calibri"/>
                        </a:rPr>
                        <a:t>        </a:t>
                      </a:r>
                      <a:r>
                        <a:rPr lang="pl-PL" sz="1700" b="0" i="0" u="none" strike="noStrike" dirty="0">
                          <a:solidFill>
                            <a:srgbClr val="FF0000"/>
                          </a:solidFill>
                          <a:effectLst/>
                          <a:latin typeface="Calibri"/>
                        </a:rPr>
                        <a:t>  </a:t>
                      </a:r>
                      <a:r>
                        <a:rPr lang="es-AR" sz="1700" b="0" i="0" u="none" strike="noStrike" dirty="0">
                          <a:solidFill>
                            <a:srgbClr val="FF0000"/>
                          </a:solidFill>
                          <a:effectLst/>
                          <a:latin typeface="Calibri"/>
                        </a:rPr>
                        <a:t>-</a:t>
                      </a:r>
                      <a:r>
                        <a:rPr lang="pl-PL" sz="1700" b="0" i="0" u="none" strike="noStrike" dirty="0">
                          <a:solidFill>
                            <a:srgbClr val="FF0000"/>
                          </a:solidFill>
                          <a:effectLst/>
                          <a:latin typeface="Calibri"/>
                        </a:rPr>
                        <a:t>  MA</a:t>
                      </a:r>
                      <a:r>
                        <a:rPr lang="pl-PL" sz="1700" b="0" i="0" u="none" strike="noStrike" baseline="-25000" dirty="0">
                          <a:solidFill>
                            <a:srgbClr val="FF0000"/>
                          </a:solidFill>
                          <a:effectLst/>
                          <a:latin typeface="Calibri"/>
                        </a:rPr>
                        <a:t>1</a:t>
                      </a:r>
                      <a:r>
                        <a:rPr lang="pl-PL" sz="1700" b="0" i="0" u="none" strike="noStrike" dirty="0">
                          <a:solidFill>
                            <a:srgbClr val="000000"/>
                          </a:solidFill>
                          <a:effectLst/>
                          <a:latin typeface="Calibri"/>
                        </a:rPr>
                        <a:t>    = 0</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1"/>
                  </a:ext>
                </a:extLst>
              </a:tr>
              <a:tr h="323434">
                <a:tc>
                  <a:txBody>
                    <a:bodyPr/>
                    <a:lstStyle/>
                    <a:p>
                      <a:pPr algn="l" rtl="0" fontAlgn="ctr"/>
                      <a:r>
                        <a:rPr lang="es-AR" sz="1700" b="0" i="0" u="none" strike="noStrike">
                          <a:solidFill>
                            <a:srgbClr val="000000"/>
                          </a:solidFill>
                          <a:effectLst/>
                          <a:latin typeface="Calibri"/>
                        </a:rPr>
                        <a:t>0,3 X</a:t>
                      </a:r>
                      <a:r>
                        <a:rPr lang="es-AR" sz="1700" b="0" i="0" u="none" strike="noStrike" baseline="-25000">
                          <a:solidFill>
                            <a:srgbClr val="000000"/>
                          </a:solidFill>
                          <a:effectLst/>
                          <a:latin typeface="Calibri"/>
                        </a:rPr>
                        <a:t>1</a:t>
                      </a:r>
                      <a:r>
                        <a:rPr lang="es-AR" sz="1700" b="0" i="0" u="none" strike="noStrike">
                          <a:solidFill>
                            <a:srgbClr val="000000"/>
                          </a:solidFill>
                          <a:effectLst/>
                          <a:latin typeface="Calibri"/>
                        </a:rPr>
                        <a:t> + 0,1 X</a:t>
                      </a:r>
                      <a:r>
                        <a:rPr lang="es-AR" sz="1700" b="0" i="0" u="none" strike="noStrike" baseline="-25000">
                          <a:solidFill>
                            <a:srgbClr val="000000"/>
                          </a:solidFill>
                          <a:effectLst/>
                          <a:latin typeface="Calibri"/>
                        </a:rPr>
                        <a:t>2</a:t>
                      </a:r>
                      <a:r>
                        <a:rPr lang="es-AR" sz="1700" b="0" i="0" u="none" strike="noStrike">
                          <a:solidFill>
                            <a:srgbClr val="000000"/>
                          </a:solidFill>
                          <a:effectLst/>
                          <a:latin typeface="Calibri"/>
                        </a:rPr>
                        <a:t> &lt;= 2,7</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l" rtl="0" fontAlgn="ctr"/>
                      <a:r>
                        <a:rPr lang="pt-BR" sz="1700" b="0" i="0" u="none" strike="noStrike">
                          <a:solidFill>
                            <a:srgbClr val="000000"/>
                          </a:solidFill>
                          <a:effectLst/>
                          <a:latin typeface="Calibri"/>
                        </a:rPr>
                        <a:t>0,3 X</a:t>
                      </a:r>
                      <a:r>
                        <a:rPr lang="pt-BR" sz="1700" b="0" i="0" u="none" strike="noStrike" baseline="-25000">
                          <a:solidFill>
                            <a:srgbClr val="000000"/>
                          </a:solidFill>
                          <a:effectLst/>
                          <a:latin typeface="Calibri"/>
                        </a:rPr>
                        <a:t>1</a:t>
                      </a:r>
                      <a:r>
                        <a:rPr lang="pt-BR" sz="1700" b="0" i="0" u="none" strike="noStrike">
                          <a:solidFill>
                            <a:srgbClr val="000000"/>
                          </a:solidFill>
                          <a:effectLst/>
                          <a:latin typeface="Calibri"/>
                        </a:rPr>
                        <a:t> + 0,1 X</a:t>
                      </a:r>
                      <a:r>
                        <a:rPr lang="pt-BR" sz="1700" b="0" i="0" u="none" strike="noStrike" baseline="-25000">
                          <a:solidFill>
                            <a:srgbClr val="000000"/>
                          </a:solidFill>
                          <a:effectLst/>
                          <a:latin typeface="Calibri"/>
                        </a:rPr>
                        <a:t>2</a:t>
                      </a:r>
                      <a:r>
                        <a:rPr lang="pt-BR" sz="1700" b="0" i="0" u="none" strike="noStrike">
                          <a:solidFill>
                            <a:srgbClr val="000000"/>
                          </a:solidFill>
                          <a:effectLst/>
                          <a:latin typeface="Calibri"/>
                        </a:rPr>
                        <a:t> </a:t>
                      </a:r>
                      <a:r>
                        <a:rPr lang="pt-BR" sz="1700" b="0" i="0" u="none" strike="noStrike">
                          <a:solidFill>
                            <a:srgbClr val="FF0000"/>
                          </a:solidFill>
                          <a:effectLst/>
                          <a:latin typeface="Calibri"/>
                        </a:rPr>
                        <a:t>+ H</a:t>
                      </a:r>
                      <a:r>
                        <a:rPr lang="pt-BR" sz="1700" b="0" i="0" u="none" strike="noStrike" baseline="-25000">
                          <a:solidFill>
                            <a:srgbClr val="FF0000"/>
                          </a:solidFill>
                          <a:effectLst/>
                          <a:latin typeface="Calibri"/>
                        </a:rPr>
                        <a:t>1</a:t>
                      </a:r>
                      <a:r>
                        <a:rPr lang="pt-BR" sz="1700" b="0" i="0" u="none" strike="noStrike">
                          <a:solidFill>
                            <a:srgbClr val="000000"/>
                          </a:solidFill>
                          <a:effectLst/>
                          <a:latin typeface="Calibri"/>
                        </a:rPr>
                        <a:t> = 2,7</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l" rtl="0" fontAlgn="ctr"/>
                      <a:r>
                        <a:rPr lang="pt-BR" sz="1700" b="0" i="0" u="none" strike="noStrike" dirty="0">
                          <a:solidFill>
                            <a:srgbClr val="000000"/>
                          </a:solidFill>
                          <a:effectLst/>
                          <a:latin typeface="Calibri"/>
                        </a:rPr>
                        <a:t>     0,3 X</a:t>
                      </a:r>
                      <a:r>
                        <a:rPr lang="pt-BR" sz="1700" b="0" i="0" u="none" strike="noStrike" baseline="-25000" dirty="0">
                          <a:solidFill>
                            <a:srgbClr val="000000"/>
                          </a:solidFill>
                          <a:effectLst/>
                          <a:latin typeface="Calibri"/>
                        </a:rPr>
                        <a:t>1</a:t>
                      </a:r>
                      <a:r>
                        <a:rPr lang="pt-BR" sz="1700" b="0" i="0" u="none" strike="noStrike" dirty="0">
                          <a:solidFill>
                            <a:srgbClr val="000000"/>
                          </a:solidFill>
                          <a:effectLst/>
                          <a:latin typeface="Calibri"/>
                        </a:rPr>
                        <a:t> + 0,1 X</a:t>
                      </a:r>
                      <a:r>
                        <a:rPr lang="pt-BR" sz="1700" b="0" i="0" u="none" strike="noStrike" baseline="-25000" dirty="0">
                          <a:solidFill>
                            <a:srgbClr val="000000"/>
                          </a:solidFill>
                          <a:effectLst/>
                          <a:latin typeface="Calibri"/>
                        </a:rPr>
                        <a:t>2</a:t>
                      </a:r>
                      <a:r>
                        <a:rPr lang="pt-BR" sz="1700" b="0" i="0" u="none" strike="noStrike" dirty="0">
                          <a:solidFill>
                            <a:srgbClr val="000000"/>
                          </a:solidFill>
                          <a:effectLst/>
                          <a:latin typeface="Calibri"/>
                        </a:rPr>
                        <a:t> </a:t>
                      </a:r>
                      <a:r>
                        <a:rPr lang="pt-BR" sz="1700" b="0" i="0" u="none" strike="noStrike" dirty="0">
                          <a:solidFill>
                            <a:srgbClr val="FF0000"/>
                          </a:solidFill>
                          <a:effectLst/>
                          <a:latin typeface="Calibri"/>
                        </a:rPr>
                        <a:t>+ H</a:t>
                      </a:r>
                      <a:r>
                        <a:rPr lang="pt-BR" sz="1700" b="0" i="0" u="none" strike="noStrike" baseline="-25000" dirty="0">
                          <a:solidFill>
                            <a:srgbClr val="FF0000"/>
                          </a:solidFill>
                          <a:effectLst/>
                          <a:latin typeface="Calibri"/>
                        </a:rPr>
                        <a:t>1</a:t>
                      </a:r>
                      <a:r>
                        <a:rPr lang="pt-BR" sz="1700" b="0" i="0" u="none" strike="noStrike" dirty="0">
                          <a:solidFill>
                            <a:srgbClr val="000000"/>
                          </a:solidFill>
                          <a:effectLst/>
                          <a:latin typeface="Calibri"/>
                        </a:rPr>
                        <a:t>                  = 2,7</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10002"/>
                  </a:ext>
                </a:extLst>
              </a:tr>
              <a:tr h="323434">
                <a:tc>
                  <a:txBody>
                    <a:bodyPr/>
                    <a:lstStyle/>
                    <a:p>
                      <a:pPr algn="l" rtl="0" fontAlgn="ctr"/>
                      <a:r>
                        <a:rPr lang="es-AR" sz="1700" b="0" i="0" u="none" strike="noStrike">
                          <a:solidFill>
                            <a:srgbClr val="000000"/>
                          </a:solidFill>
                          <a:effectLst/>
                          <a:latin typeface="Calibri"/>
                        </a:rPr>
                        <a:t>0,5 X</a:t>
                      </a:r>
                      <a:r>
                        <a:rPr lang="es-AR" sz="1700" b="0" i="0" u="none" strike="noStrike" baseline="-25000">
                          <a:solidFill>
                            <a:srgbClr val="000000"/>
                          </a:solidFill>
                          <a:effectLst/>
                          <a:latin typeface="Calibri"/>
                        </a:rPr>
                        <a:t>1</a:t>
                      </a:r>
                      <a:r>
                        <a:rPr lang="es-AR" sz="1700" b="0" i="0" u="none" strike="noStrike">
                          <a:solidFill>
                            <a:srgbClr val="000000"/>
                          </a:solidFill>
                          <a:effectLst/>
                          <a:latin typeface="Calibri"/>
                        </a:rPr>
                        <a:t> + 0,5 X</a:t>
                      </a:r>
                      <a:r>
                        <a:rPr lang="es-AR" sz="1700" b="0" i="0" u="none" strike="noStrike" baseline="-25000">
                          <a:solidFill>
                            <a:srgbClr val="000000"/>
                          </a:solidFill>
                          <a:effectLst/>
                          <a:latin typeface="Calibri"/>
                        </a:rPr>
                        <a:t>2</a:t>
                      </a:r>
                      <a:r>
                        <a:rPr lang="es-AR" sz="1700" b="0" i="0" u="none" strike="noStrike">
                          <a:solidFill>
                            <a:srgbClr val="000000"/>
                          </a:solidFill>
                          <a:effectLst/>
                          <a:latin typeface="Calibri"/>
                        </a:rPr>
                        <a:t> = 6</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l" rtl="0" fontAlgn="ctr"/>
                      <a:r>
                        <a:rPr lang="pt-BR" sz="1700" b="0" i="0" u="none" strike="noStrike">
                          <a:solidFill>
                            <a:srgbClr val="000000"/>
                          </a:solidFill>
                          <a:effectLst/>
                          <a:latin typeface="Calibri"/>
                        </a:rPr>
                        <a:t>0,5 X</a:t>
                      </a:r>
                      <a:r>
                        <a:rPr lang="pt-BR" sz="1700" b="0" i="0" u="none" strike="noStrike" baseline="-25000">
                          <a:solidFill>
                            <a:srgbClr val="000000"/>
                          </a:solidFill>
                          <a:effectLst/>
                          <a:latin typeface="Calibri"/>
                        </a:rPr>
                        <a:t>1</a:t>
                      </a:r>
                      <a:r>
                        <a:rPr lang="pt-BR" sz="1700" b="0" i="0" u="none" strike="noStrike">
                          <a:solidFill>
                            <a:srgbClr val="000000"/>
                          </a:solidFill>
                          <a:effectLst/>
                          <a:latin typeface="Calibri"/>
                        </a:rPr>
                        <a:t> + 0,5 X</a:t>
                      </a:r>
                      <a:r>
                        <a:rPr lang="pt-BR" sz="1700" b="0" i="0" u="none" strike="noStrike" baseline="-25000">
                          <a:solidFill>
                            <a:srgbClr val="000000"/>
                          </a:solidFill>
                          <a:effectLst/>
                          <a:latin typeface="Calibri"/>
                        </a:rPr>
                        <a:t>2</a:t>
                      </a:r>
                      <a:r>
                        <a:rPr lang="pt-BR" sz="1700" b="0" i="0" u="none" strike="noStrike">
                          <a:solidFill>
                            <a:srgbClr val="000000"/>
                          </a:solidFill>
                          <a:effectLst/>
                          <a:latin typeface="Calibri"/>
                        </a:rPr>
                        <a:t> </a:t>
                      </a:r>
                      <a:r>
                        <a:rPr lang="pt-BR" sz="1700" b="0" i="0" u="none" strike="noStrike">
                          <a:solidFill>
                            <a:srgbClr val="FF0000"/>
                          </a:solidFill>
                          <a:effectLst/>
                          <a:latin typeface="Calibri"/>
                        </a:rPr>
                        <a:t>+ A</a:t>
                      </a:r>
                      <a:r>
                        <a:rPr lang="pt-BR" sz="1700" b="0" i="0" u="none" strike="noStrike" baseline="-25000">
                          <a:solidFill>
                            <a:srgbClr val="FF0000"/>
                          </a:solidFill>
                          <a:effectLst/>
                          <a:latin typeface="Calibri"/>
                        </a:rPr>
                        <a:t>1</a:t>
                      </a:r>
                      <a:r>
                        <a:rPr lang="pt-BR" sz="1700" b="0" i="0" u="none" strike="noStrike" baseline="-25000">
                          <a:solidFill>
                            <a:srgbClr val="000000"/>
                          </a:solidFill>
                          <a:effectLst/>
                          <a:latin typeface="Calibri"/>
                        </a:rPr>
                        <a:t> </a:t>
                      </a:r>
                      <a:r>
                        <a:rPr lang="pt-BR" sz="1700" b="0" i="0" u="none" strike="noStrike">
                          <a:solidFill>
                            <a:srgbClr val="000000"/>
                          </a:solidFill>
                          <a:effectLst/>
                          <a:latin typeface="Calibri"/>
                        </a:rPr>
                        <a:t>= 6</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l" rtl="0" fontAlgn="ctr"/>
                      <a:r>
                        <a:rPr lang="pt-BR" sz="1700" b="0" i="0" u="none" strike="noStrike" dirty="0">
                          <a:solidFill>
                            <a:srgbClr val="000000"/>
                          </a:solidFill>
                          <a:effectLst/>
                          <a:latin typeface="Calibri"/>
                        </a:rPr>
                        <a:t>     0,5 X</a:t>
                      </a:r>
                      <a:r>
                        <a:rPr lang="pt-BR" sz="1700" b="0" i="0" u="none" strike="noStrike" baseline="-25000" dirty="0">
                          <a:solidFill>
                            <a:srgbClr val="000000"/>
                          </a:solidFill>
                          <a:effectLst/>
                          <a:latin typeface="Calibri"/>
                        </a:rPr>
                        <a:t>1</a:t>
                      </a:r>
                      <a:r>
                        <a:rPr lang="pt-BR" sz="1700" b="0" i="0" u="none" strike="noStrike" dirty="0">
                          <a:solidFill>
                            <a:srgbClr val="000000"/>
                          </a:solidFill>
                          <a:effectLst/>
                          <a:latin typeface="Calibri"/>
                        </a:rPr>
                        <a:t> + 0,5 X</a:t>
                      </a:r>
                      <a:r>
                        <a:rPr lang="pt-BR" sz="1700" b="0" i="0" u="none" strike="noStrike" baseline="-25000" dirty="0">
                          <a:solidFill>
                            <a:srgbClr val="000000"/>
                          </a:solidFill>
                          <a:effectLst/>
                          <a:latin typeface="Calibri"/>
                        </a:rPr>
                        <a:t>2</a:t>
                      </a:r>
                      <a:r>
                        <a:rPr lang="pt-BR" sz="1700" b="0" i="0" u="none" strike="noStrike" dirty="0">
                          <a:solidFill>
                            <a:srgbClr val="000000"/>
                          </a:solidFill>
                          <a:effectLst/>
                          <a:latin typeface="Calibri"/>
                        </a:rPr>
                        <a:t>            </a:t>
                      </a:r>
                      <a:r>
                        <a:rPr lang="pt-BR" sz="1700" b="0" i="0" u="none" strike="noStrike" dirty="0">
                          <a:solidFill>
                            <a:srgbClr val="FF0000"/>
                          </a:solidFill>
                          <a:effectLst/>
                          <a:latin typeface="Calibri"/>
                        </a:rPr>
                        <a:t>+ A</a:t>
                      </a:r>
                      <a:r>
                        <a:rPr lang="pt-BR" sz="1700" b="0" i="0" u="none" strike="noStrike" baseline="-25000" dirty="0">
                          <a:solidFill>
                            <a:srgbClr val="FF0000"/>
                          </a:solidFill>
                          <a:effectLst/>
                          <a:latin typeface="Calibri"/>
                        </a:rPr>
                        <a:t>1</a:t>
                      </a:r>
                      <a:r>
                        <a:rPr lang="pt-BR" sz="1700" b="0" i="0" u="none" strike="noStrike" baseline="-25000" dirty="0">
                          <a:solidFill>
                            <a:srgbClr val="000000"/>
                          </a:solidFill>
                          <a:effectLst/>
                          <a:latin typeface="Calibri"/>
                        </a:rPr>
                        <a:t>           </a:t>
                      </a:r>
                      <a:r>
                        <a:rPr lang="pt-BR" sz="1700" b="0" i="0" u="none" strike="noStrike" dirty="0">
                          <a:solidFill>
                            <a:srgbClr val="000000"/>
                          </a:solidFill>
                          <a:effectLst/>
                          <a:latin typeface="Calibri"/>
                        </a:rPr>
                        <a:t>= 6</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3"/>
                  </a:ext>
                </a:extLst>
              </a:tr>
              <a:tr h="323434">
                <a:tc>
                  <a:txBody>
                    <a:bodyPr/>
                    <a:lstStyle/>
                    <a:p>
                      <a:pPr algn="l" rtl="0" fontAlgn="ctr"/>
                      <a:r>
                        <a:rPr lang="es-AR" sz="1700" b="0" i="0" u="none" strike="noStrike">
                          <a:solidFill>
                            <a:srgbClr val="000000"/>
                          </a:solidFill>
                          <a:effectLst/>
                          <a:latin typeface="Calibri"/>
                        </a:rPr>
                        <a:t>0,6 X</a:t>
                      </a:r>
                      <a:r>
                        <a:rPr lang="es-AR" sz="1700" b="0" i="0" u="none" strike="noStrike" baseline="-25000">
                          <a:solidFill>
                            <a:srgbClr val="000000"/>
                          </a:solidFill>
                          <a:effectLst/>
                          <a:latin typeface="Calibri"/>
                        </a:rPr>
                        <a:t>1</a:t>
                      </a:r>
                      <a:r>
                        <a:rPr lang="es-AR" sz="1700" b="0" i="0" u="none" strike="noStrike">
                          <a:solidFill>
                            <a:srgbClr val="000000"/>
                          </a:solidFill>
                          <a:effectLst/>
                          <a:latin typeface="Calibri"/>
                        </a:rPr>
                        <a:t> + 0,4 X</a:t>
                      </a:r>
                      <a:r>
                        <a:rPr lang="es-AR" sz="1700" b="0" i="0" u="none" strike="noStrike" baseline="-25000">
                          <a:solidFill>
                            <a:srgbClr val="000000"/>
                          </a:solidFill>
                          <a:effectLst/>
                          <a:latin typeface="Calibri"/>
                        </a:rPr>
                        <a:t>2</a:t>
                      </a:r>
                      <a:r>
                        <a:rPr lang="es-AR" sz="1700" b="0" i="0" u="none" strike="noStrike">
                          <a:solidFill>
                            <a:srgbClr val="000000"/>
                          </a:solidFill>
                          <a:effectLst/>
                          <a:latin typeface="Calibri"/>
                        </a:rPr>
                        <a:t> &gt;= 6</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l" rtl="0" fontAlgn="ctr"/>
                      <a:r>
                        <a:rPr lang="es-AR" sz="1700" b="0" i="0" u="none" strike="noStrike">
                          <a:solidFill>
                            <a:srgbClr val="000000"/>
                          </a:solidFill>
                          <a:effectLst/>
                          <a:latin typeface="Calibri"/>
                        </a:rPr>
                        <a:t>0,6 X</a:t>
                      </a:r>
                      <a:r>
                        <a:rPr lang="es-AR" sz="1700" b="0" i="0" u="none" strike="noStrike" baseline="-25000">
                          <a:solidFill>
                            <a:srgbClr val="000000"/>
                          </a:solidFill>
                          <a:effectLst/>
                          <a:latin typeface="Calibri"/>
                        </a:rPr>
                        <a:t>1</a:t>
                      </a:r>
                      <a:r>
                        <a:rPr lang="es-AR" sz="1700" b="0" i="0" u="none" strike="noStrike">
                          <a:solidFill>
                            <a:srgbClr val="000000"/>
                          </a:solidFill>
                          <a:effectLst/>
                          <a:latin typeface="Calibri"/>
                        </a:rPr>
                        <a:t> + 0,4 X</a:t>
                      </a:r>
                      <a:r>
                        <a:rPr lang="es-AR" sz="1700" b="0" i="0" u="none" strike="noStrike" baseline="-25000">
                          <a:solidFill>
                            <a:srgbClr val="000000"/>
                          </a:solidFill>
                          <a:effectLst/>
                          <a:latin typeface="Calibri"/>
                        </a:rPr>
                        <a:t>2</a:t>
                      </a:r>
                      <a:r>
                        <a:rPr lang="es-AR" sz="1700" b="0" i="0" u="none" strike="noStrike">
                          <a:solidFill>
                            <a:srgbClr val="000000"/>
                          </a:solidFill>
                          <a:effectLst/>
                          <a:latin typeface="Calibri"/>
                        </a:rPr>
                        <a:t> &gt;= 6</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l" rtl="0" fontAlgn="ctr"/>
                      <a:r>
                        <a:rPr lang="es-AR" sz="1700" b="0" i="0" u="none" strike="noStrike" dirty="0">
                          <a:solidFill>
                            <a:srgbClr val="000000"/>
                          </a:solidFill>
                          <a:effectLst/>
                          <a:latin typeface="Calibri"/>
                        </a:rPr>
                        <a:t>     0,6 X</a:t>
                      </a:r>
                      <a:r>
                        <a:rPr lang="es-AR" sz="1700" b="0" i="0" u="none" strike="noStrike" baseline="-25000" dirty="0">
                          <a:solidFill>
                            <a:srgbClr val="000000"/>
                          </a:solidFill>
                          <a:effectLst/>
                          <a:latin typeface="Calibri"/>
                        </a:rPr>
                        <a:t>1</a:t>
                      </a:r>
                      <a:r>
                        <a:rPr lang="es-AR" sz="1700" b="0" i="0" u="none" strike="noStrike" dirty="0">
                          <a:solidFill>
                            <a:srgbClr val="000000"/>
                          </a:solidFill>
                          <a:effectLst/>
                          <a:latin typeface="Calibri"/>
                        </a:rPr>
                        <a:t> + 0,4 X</a:t>
                      </a:r>
                      <a:r>
                        <a:rPr lang="es-AR" sz="1700" b="0" i="0" u="none" strike="noStrike" baseline="-25000" dirty="0">
                          <a:solidFill>
                            <a:srgbClr val="000000"/>
                          </a:solidFill>
                          <a:effectLst/>
                          <a:latin typeface="Calibri"/>
                        </a:rPr>
                        <a:t>2</a:t>
                      </a:r>
                      <a:r>
                        <a:rPr lang="es-AR" sz="1700" b="0" i="0" u="none" strike="noStrike" dirty="0">
                          <a:solidFill>
                            <a:srgbClr val="000000"/>
                          </a:solidFill>
                          <a:effectLst/>
                          <a:latin typeface="Calibri"/>
                        </a:rPr>
                        <a:t>                           &gt;= 6</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286829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0"/>
            <a:ext cx="8229600" cy="1143000"/>
          </a:xfrm>
        </p:spPr>
        <p:txBody>
          <a:bodyPr/>
          <a:lstStyle/>
          <a:p>
            <a:r>
              <a:rPr lang="es-AR" dirty="0"/>
              <a:t>Restricción de mayor o igual</a:t>
            </a:r>
          </a:p>
        </p:txBody>
      </p:sp>
      <p:sp>
        <p:nvSpPr>
          <p:cNvPr id="3" name="2 Marcador de texto"/>
          <p:cNvSpPr>
            <a:spLocks noGrp="1"/>
          </p:cNvSpPr>
          <p:nvPr>
            <p:ph type="body" idx="1"/>
          </p:nvPr>
        </p:nvSpPr>
        <p:spPr>
          <a:xfrm>
            <a:off x="457200" y="908720"/>
            <a:ext cx="8229600" cy="5217443"/>
          </a:xfrm>
        </p:spPr>
        <p:txBody>
          <a:bodyPr/>
          <a:lstStyle/>
          <a:p>
            <a:pPr marL="1588" indent="0">
              <a:buNone/>
            </a:pPr>
            <a:r>
              <a:rPr lang="es-AR" dirty="0"/>
              <a:t>Para poder solucionar este tipo de restricciones debemos introducir dos variables, una variable de EXCESO y una variable ARTIFICIAL.</a:t>
            </a:r>
          </a:p>
          <a:p>
            <a:pPr marL="1588" indent="0">
              <a:buNone/>
            </a:pPr>
            <a:r>
              <a:rPr lang="es-AR" dirty="0"/>
              <a:t>La </a:t>
            </a:r>
            <a:r>
              <a:rPr lang="es-ES" b="1" dirty="0"/>
              <a:t>variable de exceso </a:t>
            </a:r>
            <a:r>
              <a:rPr lang="es-ES" dirty="0"/>
              <a:t>resta el excedente del lado izquierdo sobre el derecho para convertir la restricción de desigualdad en una de igualdad equivalente.</a:t>
            </a:r>
          </a:p>
          <a:p>
            <a:pPr marL="1588" lvl="0" indent="0">
              <a:buNone/>
            </a:pPr>
            <a:r>
              <a:rPr lang="es-AR" dirty="0"/>
              <a:t>                 0,6 X</a:t>
            </a:r>
            <a:r>
              <a:rPr lang="es-AR" baseline="-25000" dirty="0"/>
              <a:t>1</a:t>
            </a:r>
            <a:r>
              <a:rPr lang="es-AR" dirty="0"/>
              <a:t> +  0,4 X</a:t>
            </a:r>
            <a:r>
              <a:rPr lang="es-AR" baseline="-25000" dirty="0"/>
              <a:t>2  </a:t>
            </a:r>
            <a:r>
              <a:rPr lang="es-AR" dirty="0"/>
              <a:t>&gt;= 6</a:t>
            </a:r>
          </a:p>
          <a:p>
            <a:pPr marL="1588" indent="0">
              <a:buNone/>
            </a:pPr>
            <a:r>
              <a:rPr lang="es-ES" dirty="0"/>
              <a:t>	      </a:t>
            </a:r>
            <a:r>
              <a:rPr lang="es-AR" dirty="0"/>
              <a:t> 0,6 X</a:t>
            </a:r>
            <a:r>
              <a:rPr lang="es-AR" baseline="-25000" dirty="0"/>
              <a:t>1</a:t>
            </a:r>
            <a:r>
              <a:rPr lang="es-AR" dirty="0"/>
              <a:t> +  0,4 X</a:t>
            </a:r>
            <a:r>
              <a:rPr lang="es-AR" baseline="-25000" dirty="0"/>
              <a:t>2  </a:t>
            </a:r>
            <a:r>
              <a:rPr lang="es-AR" b="1" dirty="0">
                <a:solidFill>
                  <a:srgbClr val="FF0000"/>
                </a:solidFill>
              </a:rPr>
              <a:t>- E</a:t>
            </a:r>
            <a:r>
              <a:rPr lang="es-AR" dirty="0"/>
              <a:t> = 6</a:t>
            </a:r>
          </a:p>
        </p:txBody>
      </p:sp>
    </p:spTree>
    <p:extLst>
      <p:ext uri="{BB962C8B-B14F-4D97-AF65-F5344CB8AC3E}">
        <p14:creationId xmlns:p14="http://schemas.microsoft.com/office/powerpoint/2010/main" val="1814431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0503"/>
            <a:ext cx="8229600" cy="1143000"/>
          </a:xfrm>
        </p:spPr>
        <p:txBody>
          <a:bodyPr/>
          <a:lstStyle/>
          <a:p>
            <a:r>
              <a:rPr lang="es-AR" dirty="0"/>
              <a:t>Restricción de mayor o igual</a:t>
            </a:r>
          </a:p>
        </p:txBody>
      </p:sp>
      <p:sp>
        <p:nvSpPr>
          <p:cNvPr id="3" name="2 Marcador de texto"/>
          <p:cNvSpPr>
            <a:spLocks noGrp="1"/>
          </p:cNvSpPr>
          <p:nvPr>
            <p:ph type="body" idx="1"/>
          </p:nvPr>
        </p:nvSpPr>
        <p:spPr>
          <a:xfrm>
            <a:off x="457200" y="1268760"/>
            <a:ext cx="8229600" cy="4857403"/>
          </a:xfrm>
        </p:spPr>
        <p:txBody>
          <a:bodyPr/>
          <a:lstStyle/>
          <a:p>
            <a:pPr marL="1588" indent="0">
              <a:buNone/>
            </a:pPr>
            <a:r>
              <a:rPr lang="es-ES" dirty="0"/>
              <a:t>Una vez que se llega a una igualdad, se debe resolver este problema de manera similar que para las restricciones de igualdad</a:t>
            </a:r>
          </a:p>
          <a:p>
            <a:pPr marL="1588" indent="0">
              <a:buNone/>
            </a:pPr>
            <a:r>
              <a:rPr lang="es-ES" dirty="0"/>
              <a:t>Introducimos una nueva </a:t>
            </a:r>
            <a:r>
              <a:rPr lang="es-ES" b="1" dirty="0"/>
              <a:t>variable artificial</a:t>
            </a:r>
            <a:r>
              <a:rPr lang="es-ES" dirty="0"/>
              <a:t>.</a:t>
            </a:r>
          </a:p>
          <a:p>
            <a:pPr marL="1588" indent="0">
              <a:buNone/>
            </a:pPr>
            <a:r>
              <a:rPr lang="es-AR" dirty="0"/>
              <a:t>              0,6 X</a:t>
            </a:r>
            <a:r>
              <a:rPr lang="es-AR" baseline="-25000" dirty="0"/>
              <a:t>1</a:t>
            </a:r>
            <a:r>
              <a:rPr lang="es-AR" dirty="0"/>
              <a:t> +  0,4 X</a:t>
            </a:r>
            <a:r>
              <a:rPr lang="es-AR" baseline="-25000" dirty="0"/>
              <a:t>2   </a:t>
            </a:r>
            <a:r>
              <a:rPr lang="es-AR" b="1" dirty="0">
                <a:solidFill>
                  <a:srgbClr val="FF0000"/>
                </a:solidFill>
              </a:rPr>
              <a:t>- E</a:t>
            </a:r>
            <a:r>
              <a:rPr lang="es-AR" dirty="0"/>
              <a:t>  </a:t>
            </a:r>
            <a:r>
              <a:rPr lang="es-AR" b="1" dirty="0">
                <a:solidFill>
                  <a:srgbClr val="0070C0"/>
                </a:solidFill>
              </a:rPr>
              <a:t>+ A</a:t>
            </a:r>
            <a:r>
              <a:rPr lang="es-AR" b="1" baseline="-25000" dirty="0">
                <a:solidFill>
                  <a:srgbClr val="0070C0"/>
                </a:solidFill>
              </a:rPr>
              <a:t>2  </a:t>
            </a:r>
            <a:r>
              <a:rPr lang="es-AR" dirty="0"/>
              <a:t>= 6</a:t>
            </a:r>
          </a:p>
          <a:p>
            <a:pPr marL="1588" indent="0">
              <a:buNone/>
            </a:pPr>
            <a:r>
              <a:rPr lang="es-AR" dirty="0">
                <a:solidFill>
                  <a:srgbClr val="000000"/>
                </a:solidFill>
              </a:rPr>
              <a:t>Penalizamos la nueva variable artificial en la función objetivo:</a:t>
            </a:r>
          </a:p>
          <a:p>
            <a:pPr marL="1588" indent="0">
              <a:buNone/>
            </a:pPr>
            <a:r>
              <a:rPr lang="es-AR" dirty="0">
                <a:solidFill>
                  <a:srgbClr val="000000"/>
                </a:solidFill>
              </a:rPr>
              <a:t>             Z = 4X</a:t>
            </a:r>
            <a:r>
              <a:rPr lang="es-AR" baseline="-25000" dirty="0">
                <a:solidFill>
                  <a:srgbClr val="000000"/>
                </a:solidFill>
              </a:rPr>
              <a:t>1</a:t>
            </a:r>
            <a:r>
              <a:rPr lang="es-AR" dirty="0">
                <a:solidFill>
                  <a:srgbClr val="000000"/>
                </a:solidFill>
              </a:rPr>
              <a:t> + 5X</a:t>
            </a:r>
            <a:r>
              <a:rPr lang="es-AR" baseline="-25000" dirty="0">
                <a:solidFill>
                  <a:srgbClr val="000000"/>
                </a:solidFill>
              </a:rPr>
              <a:t>2</a:t>
            </a:r>
            <a:r>
              <a:rPr lang="es-AR" dirty="0">
                <a:solidFill>
                  <a:srgbClr val="000000"/>
                </a:solidFill>
              </a:rPr>
              <a:t> </a:t>
            </a:r>
            <a:r>
              <a:rPr lang="es-AR" dirty="0">
                <a:solidFill>
                  <a:schemeClr val="tx1"/>
                </a:solidFill>
              </a:rPr>
              <a:t>+ MA</a:t>
            </a:r>
            <a:r>
              <a:rPr lang="es-AR" baseline="-25000" dirty="0">
                <a:solidFill>
                  <a:schemeClr val="tx1"/>
                </a:solidFill>
              </a:rPr>
              <a:t>1 </a:t>
            </a:r>
            <a:r>
              <a:rPr lang="es-AR" b="1" dirty="0">
                <a:solidFill>
                  <a:srgbClr val="0070C0"/>
                </a:solidFill>
              </a:rPr>
              <a:t>+ MA</a:t>
            </a:r>
            <a:r>
              <a:rPr lang="es-AR" b="1" baseline="-25000" dirty="0">
                <a:solidFill>
                  <a:srgbClr val="0070C0"/>
                </a:solidFill>
              </a:rPr>
              <a:t>2 </a:t>
            </a:r>
            <a:endParaRPr lang="es-ES" b="1" dirty="0">
              <a:solidFill>
                <a:srgbClr val="0070C0"/>
              </a:solidFill>
            </a:endParaRPr>
          </a:p>
        </p:txBody>
      </p:sp>
    </p:spTree>
    <p:extLst>
      <p:ext uri="{BB962C8B-B14F-4D97-AF65-F5344CB8AC3E}">
        <p14:creationId xmlns:p14="http://schemas.microsoft.com/office/powerpoint/2010/main" val="32388857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1143000"/>
          </a:xfrm>
        </p:spPr>
        <p:txBody>
          <a:bodyPr/>
          <a:lstStyle/>
          <a:p>
            <a:r>
              <a:rPr lang="es-AR" dirty="0"/>
              <a:t>Preparando el modelo</a:t>
            </a:r>
          </a:p>
        </p:txBody>
      </p:sp>
      <p:sp>
        <p:nvSpPr>
          <p:cNvPr id="3" name="2 Marcador de texto"/>
          <p:cNvSpPr>
            <a:spLocks noGrp="1"/>
          </p:cNvSpPr>
          <p:nvPr>
            <p:ph type="body" idx="1"/>
          </p:nvPr>
        </p:nvSpPr>
        <p:spPr>
          <a:xfrm>
            <a:off x="457200" y="1124744"/>
            <a:ext cx="8229600" cy="5256584"/>
          </a:xfrm>
        </p:spPr>
        <p:txBody>
          <a:bodyPr/>
          <a:lstStyle/>
          <a:p>
            <a:pPr marL="1588" indent="0">
              <a:buNone/>
            </a:pPr>
            <a:r>
              <a:rPr lang="es-AR" dirty="0"/>
              <a:t>Luego de introducir las variables de holgura, artificiales y de exceso el modelo tomará la siguiente forma:</a:t>
            </a:r>
          </a:p>
          <a:p>
            <a:pPr marL="1588" indent="0">
              <a:buNone/>
            </a:pPr>
            <a:endParaRPr lang="es-AR" dirty="0"/>
          </a:p>
          <a:p>
            <a:pPr marL="1588" indent="0">
              <a:buNone/>
            </a:pPr>
            <a:endParaRPr lang="es-AR" dirty="0"/>
          </a:p>
          <a:p>
            <a:pPr marL="1588" indent="0">
              <a:buNone/>
            </a:pPr>
            <a:endParaRPr lang="es-AR" dirty="0"/>
          </a:p>
          <a:p>
            <a:pPr marL="1588" indent="0">
              <a:buNone/>
            </a:pPr>
            <a:endParaRPr lang="es-AR" dirty="0"/>
          </a:p>
          <a:p>
            <a:pPr marL="1588" indent="0">
              <a:buNone/>
            </a:pPr>
            <a:r>
              <a:rPr lang="es-AR" dirty="0"/>
              <a:t>Ahora debemos hacer que el objetivo sea maximizar en lugar de minimizar.</a:t>
            </a:r>
          </a:p>
        </p:txBody>
      </p:sp>
      <p:graphicFrame>
        <p:nvGraphicFramePr>
          <p:cNvPr id="4" name="3 Tabla"/>
          <p:cNvGraphicFramePr>
            <a:graphicFrameLocks noGrp="1"/>
          </p:cNvGraphicFramePr>
          <p:nvPr>
            <p:extLst>
              <p:ext uri="{D42A27DB-BD31-4B8C-83A1-F6EECF244321}">
                <p14:modId xmlns:p14="http://schemas.microsoft.com/office/powerpoint/2010/main" val="3113723422"/>
              </p:ext>
            </p:extLst>
          </p:nvPr>
        </p:nvGraphicFramePr>
        <p:xfrm>
          <a:off x="467544" y="2924944"/>
          <a:ext cx="8229600" cy="1590217"/>
        </p:xfrm>
        <a:graphic>
          <a:graphicData uri="http://schemas.openxmlformats.org/drawingml/2006/table">
            <a:tbl>
              <a:tblPr/>
              <a:tblGrid>
                <a:gridCol w="1944216">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3837112">
                  <a:extLst>
                    <a:ext uri="{9D8B030D-6E8A-4147-A177-3AD203B41FA5}">
                      <a16:colId xmlns:a16="http://schemas.microsoft.com/office/drawing/2014/main" val="20002"/>
                    </a:ext>
                  </a:extLst>
                </a:gridCol>
              </a:tblGrid>
              <a:tr h="287497">
                <a:tc>
                  <a:txBody>
                    <a:bodyPr/>
                    <a:lstStyle/>
                    <a:p>
                      <a:pPr algn="l" rtl="0" fontAlgn="ctr"/>
                      <a:r>
                        <a:rPr lang="es-AR" sz="1700" b="1" i="0" u="none" strike="noStrike" dirty="0">
                          <a:solidFill>
                            <a:srgbClr val="FFFFFF"/>
                          </a:solidFill>
                          <a:effectLst/>
                          <a:latin typeface="Calibri"/>
                        </a:rPr>
                        <a:t>MODELO INICIAL</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l" rtl="0" fontAlgn="ctr"/>
                      <a:r>
                        <a:rPr lang="es-AR" sz="1700" b="1" i="0" u="none" strike="noStrike" dirty="0">
                          <a:solidFill>
                            <a:srgbClr val="FFFFFF"/>
                          </a:solidFill>
                          <a:effectLst/>
                          <a:latin typeface="Calibri"/>
                        </a:rPr>
                        <a:t>MODELO AUMENTADO</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l" rtl="0" fontAlgn="ctr"/>
                      <a:r>
                        <a:rPr lang="es-AR" sz="1700" b="1" i="0" u="none" strike="noStrike" dirty="0">
                          <a:solidFill>
                            <a:srgbClr val="FFFFFF"/>
                          </a:solidFill>
                          <a:effectLst/>
                          <a:latin typeface="Calibri"/>
                        </a:rPr>
                        <a:t>O bien…</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332418">
                <a:tc>
                  <a:txBody>
                    <a:bodyPr/>
                    <a:lstStyle/>
                    <a:p>
                      <a:pPr algn="l" rtl="0" fontAlgn="ctr"/>
                      <a:r>
                        <a:rPr lang="es-AR" sz="1700" b="0" i="0" u="none" strike="noStrike">
                          <a:solidFill>
                            <a:srgbClr val="000000"/>
                          </a:solidFill>
                          <a:effectLst/>
                          <a:latin typeface="Calibri"/>
                        </a:rPr>
                        <a:t>Z = 4X</a:t>
                      </a:r>
                      <a:r>
                        <a:rPr lang="es-AR" sz="1700" b="0" i="0" u="none" strike="noStrike" baseline="-25000">
                          <a:solidFill>
                            <a:srgbClr val="000000"/>
                          </a:solidFill>
                          <a:effectLst/>
                          <a:latin typeface="Calibri"/>
                        </a:rPr>
                        <a:t>1</a:t>
                      </a:r>
                      <a:r>
                        <a:rPr lang="es-AR" sz="1700" b="0" i="0" u="none" strike="noStrike">
                          <a:solidFill>
                            <a:srgbClr val="000000"/>
                          </a:solidFill>
                          <a:effectLst/>
                          <a:latin typeface="Calibri"/>
                        </a:rPr>
                        <a:t> + 5X</a:t>
                      </a:r>
                      <a:r>
                        <a:rPr lang="es-AR" sz="1700" b="0" i="0" u="none" strike="noStrike" baseline="-25000">
                          <a:solidFill>
                            <a:srgbClr val="000000"/>
                          </a:solidFill>
                          <a:effectLst/>
                          <a:latin typeface="Calibri"/>
                        </a:rPr>
                        <a:t>2</a:t>
                      </a:r>
                      <a:endParaRPr lang="es-AR" sz="1700" b="0" i="0" u="none" strike="noStrike">
                        <a:solidFill>
                          <a:srgbClr val="000000"/>
                        </a:solidFill>
                        <a:effectLst/>
                        <a:latin typeface="Calibri"/>
                      </a:endParaRP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l" rtl="0" fontAlgn="ctr"/>
                      <a:r>
                        <a:rPr lang="es-AR" sz="1700" b="0" i="0" u="none" strike="noStrike" dirty="0">
                          <a:solidFill>
                            <a:srgbClr val="000000"/>
                          </a:solidFill>
                          <a:effectLst/>
                          <a:latin typeface="Calibri"/>
                        </a:rPr>
                        <a:t>Z = 4X</a:t>
                      </a:r>
                      <a:r>
                        <a:rPr lang="es-AR" sz="1700" b="0" i="0" u="none" strike="noStrike" baseline="-25000" dirty="0">
                          <a:solidFill>
                            <a:srgbClr val="000000"/>
                          </a:solidFill>
                          <a:effectLst/>
                          <a:latin typeface="Calibri"/>
                        </a:rPr>
                        <a:t>1</a:t>
                      </a:r>
                      <a:r>
                        <a:rPr lang="es-AR" sz="1700" b="0" i="0" u="none" strike="noStrike" dirty="0">
                          <a:solidFill>
                            <a:srgbClr val="000000"/>
                          </a:solidFill>
                          <a:effectLst/>
                          <a:latin typeface="Calibri"/>
                        </a:rPr>
                        <a:t> + 5X</a:t>
                      </a:r>
                      <a:r>
                        <a:rPr lang="es-AR" sz="1700" b="0" i="0" u="none" strike="noStrike" baseline="-25000" dirty="0">
                          <a:solidFill>
                            <a:srgbClr val="000000"/>
                          </a:solidFill>
                          <a:effectLst/>
                          <a:latin typeface="Calibri"/>
                        </a:rPr>
                        <a:t>2</a:t>
                      </a:r>
                      <a:r>
                        <a:rPr lang="es-AR" sz="1700" b="0" i="0" u="none" strike="noStrike" dirty="0">
                          <a:solidFill>
                            <a:srgbClr val="000000"/>
                          </a:solidFill>
                          <a:effectLst/>
                          <a:latin typeface="Calibri"/>
                        </a:rPr>
                        <a:t> </a:t>
                      </a:r>
                      <a:r>
                        <a:rPr lang="es-AR" sz="1700" b="0" i="0" u="none" strike="noStrike" dirty="0">
                          <a:solidFill>
                            <a:srgbClr val="FF0000"/>
                          </a:solidFill>
                          <a:effectLst/>
                          <a:latin typeface="Calibri"/>
                        </a:rPr>
                        <a:t>+ MA</a:t>
                      </a:r>
                      <a:r>
                        <a:rPr lang="es-AR" sz="1700" b="0" i="0" u="none" strike="noStrike" baseline="-25000" dirty="0">
                          <a:solidFill>
                            <a:srgbClr val="FF0000"/>
                          </a:solidFill>
                          <a:effectLst/>
                          <a:latin typeface="Calibri"/>
                        </a:rPr>
                        <a:t>1 </a:t>
                      </a:r>
                      <a:r>
                        <a:rPr lang="es-AR" sz="1700" b="0" i="0" u="none" strike="noStrike" dirty="0">
                          <a:solidFill>
                            <a:schemeClr val="accent2">
                              <a:lumMod val="75000"/>
                            </a:schemeClr>
                          </a:solidFill>
                          <a:effectLst/>
                          <a:latin typeface="Calibri"/>
                        </a:rPr>
                        <a:t>+ MA</a:t>
                      </a:r>
                      <a:r>
                        <a:rPr lang="es-AR" sz="1700" b="0" i="0" u="none" strike="noStrike" baseline="-25000" dirty="0">
                          <a:solidFill>
                            <a:schemeClr val="accent2">
                              <a:lumMod val="75000"/>
                            </a:schemeClr>
                          </a:solidFill>
                          <a:effectLst/>
                          <a:latin typeface="Calibri"/>
                        </a:rPr>
                        <a:t>2 </a:t>
                      </a:r>
                      <a:endParaRPr lang="es-AR" sz="1700" b="0" i="0" u="none" strike="noStrike" dirty="0">
                        <a:solidFill>
                          <a:schemeClr val="accent2">
                            <a:lumMod val="75000"/>
                          </a:schemeClr>
                        </a:solidFill>
                        <a:effectLst/>
                        <a:latin typeface="Calibri"/>
                      </a:endParaRP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l" rtl="0" fontAlgn="ctr"/>
                      <a:r>
                        <a:rPr lang="pl-PL" sz="1700" b="0" i="0" u="none" strike="noStrike" dirty="0">
                          <a:solidFill>
                            <a:srgbClr val="000000"/>
                          </a:solidFill>
                          <a:effectLst/>
                          <a:latin typeface="Calibri"/>
                        </a:rPr>
                        <a:t>Z - </a:t>
                      </a:r>
                      <a:r>
                        <a:rPr lang="es-AR" sz="1700" b="0" i="0" u="none" strike="noStrike" dirty="0">
                          <a:solidFill>
                            <a:srgbClr val="000000"/>
                          </a:solidFill>
                          <a:effectLst/>
                          <a:latin typeface="Calibri"/>
                        </a:rPr>
                        <a:t>   </a:t>
                      </a:r>
                      <a:r>
                        <a:rPr lang="pl-PL" sz="1700" b="0" i="0" u="none" strike="noStrike" dirty="0">
                          <a:solidFill>
                            <a:srgbClr val="000000"/>
                          </a:solidFill>
                          <a:effectLst/>
                          <a:latin typeface="Calibri"/>
                        </a:rPr>
                        <a:t>4X</a:t>
                      </a:r>
                      <a:r>
                        <a:rPr lang="pl-PL" sz="1700" b="0" i="0" u="none" strike="noStrike" baseline="-25000" dirty="0">
                          <a:solidFill>
                            <a:srgbClr val="000000"/>
                          </a:solidFill>
                          <a:effectLst/>
                          <a:latin typeface="Calibri"/>
                        </a:rPr>
                        <a:t>1</a:t>
                      </a:r>
                      <a:r>
                        <a:rPr lang="pl-PL" sz="1700" b="0" i="0" u="none" strike="noStrike" dirty="0">
                          <a:solidFill>
                            <a:srgbClr val="000000"/>
                          </a:solidFill>
                          <a:effectLst/>
                          <a:latin typeface="Calibri"/>
                        </a:rPr>
                        <a:t> </a:t>
                      </a:r>
                      <a:r>
                        <a:rPr lang="es-AR" sz="1700" b="0" i="0" u="none" strike="noStrike" dirty="0">
                          <a:solidFill>
                            <a:srgbClr val="000000"/>
                          </a:solidFill>
                          <a:effectLst/>
                          <a:latin typeface="Calibri"/>
                        </a:rPr>
                        <a:t> </a:t>
                      </a:r>
                      <a:r>
                        <a:rPr lang="pl-PL" sz="1700" b="0" i="0" u="none" strike="noStrike" dirty="0">
                          <a:solidFill>
                            <a:srgbClr val="000000"/>
                          </a:solidFill>
                          <a:effectLst/>
                          <a:latin typeface="Calibri"/>
                        </a:rPr>
                        <a:t>- </a:t>
                      </a:r>
                      <a:r>
                        <a:rPr lang="es-AR" sz="1700" b="0" i="0" u="none" strike="noStrike" dirty="0">
                          <a:solidFill>
                            <a:srgbClr val="000000"/>
                          </a:solidFill>
                          <a:effectLst/>
                          <a:latin typeface="Calibri"/>
                        </a:rPr>
                        <a:t>  </a:t>
                      </a:r>
                      <a:r>
                        <a:rPr lang="pl-PL" sz="1700" b="0" i="0" u="none" strike="noStrike" dirty="0">
                          <a:solidFill>
                            <a:srgbClr val="000000"/>
                          </a:solidFill>
                          <a:effectLst/>
                          <a:latin typeface="Calibri"/>
                        </a:rPr>
                        <a:t>5X</a:t>
                      </a:r>
                      <a:r>
                        <a:rPr lang="pl-PL" sz="1700" b="0" i="0" u="none" strike="noStrike" baseline="-25000" dirty="0">
                          <a:solidFill>
                            <a:srgbClr val="000000"/>
                          </a:solidFill>
                          <a:effectLst/>
                          <a:latin typeface="Calibri"/>
                        </a:rPr>
                        <a:t>2 </a:t>
                      </a:r>
                      <a:r>
                        <a:rPr lang="es-AR" sz="1700" b="0" i="0" u="none" strike="noStrike" baseline="-25000" dirty="0">
                          <a:solidFill>
                            <a:srgbClr val="000000"/>
                          </a:solidFill>
                          <a:effectLst/>
                          <a:latin typeface="Calibri"/>
                        </a:rPr>
                        <a:t>  </a:t>
                      </a:r>
                      <a:r>
                        <a:rPr lang="es-AR" sz="1700" b="0" i="0" u="none" strike="noStrike" dirty="0">
                          <a:solidFill>
                            <a:srgbClr val="FF0000"/>
                          </a:solidFill>
                          <a:effectLst/>
                          <a:latin typeface="Calibri"/>
                        </a:rPr>
                        <a:t>     </a:t>
                      </a:r>
                      <a:r>
                        <a:rPr lang="pl-PL" sz="1700" b="0" i="0" u="none" strike="noStrike" dirty="0">
                          <a:solidFill>
                            <a:srgbClr val="FF0000"/>
                          </a:solidFill>
                          <a:effectLst/>
                          <a:latin typeface="Calibri"/>
                        </a:rPr>
                        <a:t> </a:t>
                      </a:r>
                      <a:r>
                        <a:rPr lang="es-AR" sz="1700" b="0" i="0" u="none" strike="noStrike" dirty="0">
                          <a:solidFill>
                            <a:srgbClr val="FF0000"/>
                          </a:solidFill>
                          <a:effectLst/>
                          <a:latin typeface="Calibri"/>
                        </a:rPr>
                        <a:t>-</a:t>
                      </a:r>
                      <a:r>
                        <a:rPr lang="pl-PL" sz="1700" b="0" i="0" u="none" strike="noStrike" dirty="0">
                          <a:solidFill>
                            <a:srgbClr val="FF0000"/>
                          </a:solidFill>
                          <a:effectLst/>
                          <a:latin typeface="Calibri"/>
                        </a:rPr>
                        <a:t>  MA</a:t>
                      </a:r>
                      <a:r>
                        <a:rPr lang="pl-PL" sz="1700" b="0" i="0" u="none" strike="noStrike" baseline="-25000" dirty="0">
                          <a:solidFill>
                            <a:srgbClr val="FF0000"/>
                          </a:solidFill>
                          <a:effectLst/>
                          <a:latin typeface="Calibri"/>
                        </a:rPr>
                        <a:t>1</a:t>
                      </a:r>
                      <a:r>
                        <a:rPr lang="pl-PL" sz="1700" b="0" i="0" u="none" strike="noStrike" dirty="0">
                          <a:solidFill>
                            <a:srgbClr val="000000"/>
                          </a:solidFill>
                          <a:effectLst/>
                          <a:latin typeface="Calibri"/>
                        </a:rPr>
                        <a:t> </a:t>
                      </a:r>
                      <a:r>
                        <a:rPr lang="es-AR" sz="1700" b="0" i="0" u="none" strike="noStrike" dirty="0">
                          <a:solidFill>
                            <a:srgbClr val="000000"/>
                          </a:solidFill>
                          <a:effectLst/>
                          <a:latin typeface="Calibri"/>
                        </a:rPr>
                        <a:t>       </a:t>
                      </a:r>
                      <a:r>
                        <a:rPr lang="es-AR" sz="1700" b="0" i="0" u="none" strike="noStrike" dirty="0">
                          <a:solidFill>
                            <a:schemeClr val="accent2">
                              <a:lumMod val="75000"/>
                            </a:schemeClr>
                          </a:solidFill>
                          <a:effectLst/>
                          <a:latin typeface="Calibri"/>
                        </a:rPr>
                        <a:t>-</a:t>
                      </a:r>
                      <a:r>
                        <a:rPr lang="pl-PL" sz="1700" b="0" i="0" u="none" strike="noStrike" dirty="0">
                          <a:solidFill>
                            <a:schemeClr val="accent2">
                              <a:lumMod val="75000"/>
                            </a:schemeClr>
                          </a:solidFill>
                          <a:effectLst/>
                          <a:latin typeface="Calibri"/>
                        </a:rPr>
                        <a:t> MA</a:t>
                      </a:r>
                      <a:r>
                        <a:rPr lang="es-AR" sz="1700" b="0" i="0" u="none" strike="noStrike" baseline="-25000" dirty="0">
                          <a:solidFill>
                            <a:schemeClr val="accent2">
                              <a:lumMod val="75000"/>
                            </a:schemeClr>
                          </a:solidFill>
                          <a:effectLst/>
                          <a:latin typeface="Calibri"/>
                        </a:rPr>
                        <a:t>2</a:t>
                      </a:r>
                      <a:r>
                        <a:rPr lang="pl-PL" sz="1700" b="0" i="0" u="none" strike="noStrike" dirty="0">
                          <a:solidFill>
                            <a:schemeClr val="accent2">
                              <a:lumMod val="75000"/>
                            </a:schemeClr>
                          </a:solidFill>
                          <a:effectLst/>
                          <a:latin typeface="Calibri"/>
                        </a:rPr>
                        <a:t> </a:t>
                      </a:r>
                      <a:r>
                        <a:rPr lang="pl-PL" sz="1700" b="0" i="0" u="none" strike="noStrike" dirty="0">
                          <a:solidFill>
                            <a:srgbClr val="000000"/>
                          </a:solidFill>
                          <a:effectLst/>
                          <a:latin typeface="Calibri"/>
                        </a:rPr>
                        <a:t>=</a:t>
                      </a:r>
                      <a:r>
                        <a:rPr lang="es-AR" sz="1700" b="0" i="0" u="none" strike="noStrike" dirty="0">
                          <a:solidFill>
                            <a:srgbClr val="000000"/>
                          </a:solidFill>
                          <a:effectLst/>
                          <a:latin typeface="Calibri"/>
                        </a:rPr>
                        <a:t> </a:t>
                      </a:r>
                      <a:r>
                        <a:rPr lang="pl-PL" sz="1700" b="0" i="0" u="none" strike="noStrike" dirty="0">
                          <a:solidFill>
                            <a:srgbClr val="000000"/>
                          </a:solidFill>
                          <a:effectLst/>
                          <a:latin typeface="Calibri"/>
                        </a:rPr>
                        <a:t>0</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1"/>
                  </a:ext>
                </a:extLst>
              </a:tr>
              <a:tr h="323434">
                <a:tc>
                  <a:txBody>
                    <a:bodyPr/>
                    <a:lstStyle/>
                    <a:p>
                      <a:pPr algn="l" rtl="0" fontAlgn="ctr"/>
                      <a:r>
                        <a:rPr lang="es-AR" sz="1700" b="0" i="0" u="none" strike="noStrike">
                          <a:solidFill>
                            <a:srgbClr val="000000"/>
                          </a:solidFill>
                          <a:effectLst/>
                          <a:latin typeface="Calibri"/>
                        </a:rPr>
                        <a:t>0,3 X</a:t>
                      </a:r>
                      <a:r>
                        <a:rPr lang="es-AR" sz="1700" b="0" i="0" u="none" strike="noStrike" baseline="-25000">
                          <a:solidFill>
                            <a:srgbClr val="000000"/>
                          </a:solidFill>
                          <a:effectLst/>
                          <a:latin typeface="Calibri"/>
                        </a:rPr>
                        <a:t>1</a:t>
                      </a:r>
                      <a:r>
                        <a:rPr lang="es-AR" sz="1700" b="0" i="0" u="none" strike="noStrike">
                          <a:solidFill>
                            <a:srgbClr val="000000"/>
                          </a:solidFill>
                          <a:effectLst/>
                          <a:latin typeface="Calibri"/>
                        </a:rPr>
                        <a:t> + 0,1 X</a:t>
                      </a:r>
                      <a:r>
                        <a:rPr lang="es-AR" sz="1700" b="0" i="0" u="none" strike="noStrike" baseline="-25000">
                          <a:solidFill>
                            <a:srgbClr val="000000"/>
                          </a:solidFill>
                          <a:effectLst/>
                          <a:latin typeface="Calibri"/>
                        </a:rPr>
                        <a:t>2</a:t>
                      </a:r>
                      <a:r>
                        <a:rPr lang="es-AR" sz="1700" b="0" i="0" u="none" strike="noStrike">
                          <a:solidFill>
                            <a:srgbClr val="000000"/>
                          </a:solidFill>
                          <a:effectLst/>
                          <a:latin typeface="Calibri"/>
                        </a:rPr>
                        <a:t> &lt;= 2,7</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l" rtl="0" fontAlgn="ctr"/>
                      <a:r>
                        <a:rPr lang="pt-BR" sz="1700" b="0" i="0" u="none" strike="noStrike" dirty="0">
                          <a:solidFill>
                            <a:srgbClr val="000000"/>
                          </a:solidFill>
                          <a:effectLst/>
                          <a:latin typeface="Calibri"/>
                        </a:rPr>
                        <a:t>0,3 X</a:t>
                      </a:r>
                      <a:r>
                        <a:rPr lang="pt-BR" sz="1700" b="0" i="0" u="none" strike="noStrike" baseline="-25000" dirty="0">
                          <a:solidFill>
                            <a:srgbClr val="000000"/>
                          </a:solidFill>
                          <a:effectLst/>
                          <a:latin typeface="Calibri"/>
                        </a:rPr>
                        <a:t>1</a:t>
                      </a:r>
                      <a:r>
                        <a:rPr lang="pt-BR" sz="1700" b="0" i="0" u="none" strike="noStrike" dirty="0">
                          <a:solidFill>
                            <a:srgbClr val="000000"/>
                          </a:solidFill>
                          <a:effectLst/>
                          <a:latin typeface="Calibri"/>
                        </a:rPr>
                        <a:t> + 0,1 X</a:t>
                      </a:r>
                      <a:r>
                        <a:rPr lang="pt-BR" sz="1700" b="0" i="0" u="none" strike="noStrike" baseline="-25000" dirty="0">
                          <a:solidFill>
                            <a:srgbClr val="000000"/>
                          </a:solidFill>
                          <a:effectLst/>
                          <a:latin typeface="Calibri"/>
                        </a:rPr>
                        <a:t>2</a:t>
                      </a:r>
                      <a:r>
                        <a:rPr lang="pt-BR" sz="1700" b="0" i="0" u="none" strike="noStrike" dirty="0">
                          <a:solidFill>
                            <a:srgbClr val="000000"/>
                          </a:solidFill>
                          <a:effectLst/>
                          <a:latin typeface="Calibri"/>
                        </a:rPr>
                        <a:t> </a:t>
                      </a:r>
                      <a:r>
                        <a:rPr lang="pt-BR" sz="1700" b="0" i="0" u="none" strike="noStrike" dirty="0">
                          <a:solidFill>
                            <a:srgbClr val="FF0000"/>
                          </a:solidFill>
                          <a:effectLst/>
                          <a:latin typeface="Calibri"/>
                        </a:rPr>
                        <a:t>+ H</a:t>
                      </a:r>
                      <a:r>
                        <a:rPr lang="pt-BR" sz="1700" b="0" i="0" u="none" strike="noStrike" baseline="-25000" dirty="0">
                          <a:solidFill>
                            <a:srgbClr val="FF0000"/>
                          </a:solidFill>
                          <a:effectLst/>
                          <a:latin typeface="Calibri"/>
                        </a:rPr>
                        <a:t>1</a:t>
                      </a:r>
                      <a:r>
                        <a:rPr lang="pt-BR" sz="1700" b="0" i="0" u="none" strike="noStrike" dirty="0">
                          <a:solidFill>
                            <a:srgbClr val="000000"/>
                          </a:solidFill>
                          <a:effectLst/>
                          <a:latin typeface="Calibri"/>
                        </a:rPr>
                        <a:t> = 2,7</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l" rtl="0" fontAlgn="ctr"/>
                      <a:r>
                        <a:rPr lang="pt-BR" sz="1700" b="0" i="0" u="none" strike="noStrike" dirty="0">
                          <a:solidFill>
                            <a:srgbClr val="000000"/>
                          </a:solidFill>
                          <a:effectLst/>
                          <a:latin typeface="Calibri"/>
                        </a:rPr>
                        <a:t>     0,3X</a:t>
                      </a:r>
                      <a:r>
                        <a:rPr lang="pt-BR" sz="1700" b="0" i="0" u="none" strike="noStrike" baseline="-25000" dirty="0">
                          <a:solidFill>
                            <a:srgbClr val="000000"/>
                          </a:solidFill>
                          <a:effectLst/>
                          <a:latin typeface="Calibri"/>
                        </a:rPr>
                        <a:t>1</a:t>
                      </a:r>
                      <a:r>
                        <a:rPr lang="pt-BR" sz="1700" b="0" i="0" u="none" strike="noStrike" dirty="0">
                          <a:solidFill>
                            <a:srgbClr val="000000"/>
                          </a:solidFill>
                          <a:effectLst/>
                          <a:latin typeface="Calibri"/>
                        </a:rPr>
                        <a:t> + 0,1X</a:t>
                      </a:r>
                      <a:r>
                        <a:rPr lang="pt-BR" sz="1700" b="0" i="0" u="none" strike="noStrike" baseline="-25000" dirty="0">
                          <a:solidFill>
                            <a:srgbClr val="000000"/>
                          </a:solidFill>
                          <a:effectLst/>
                          <a:latin typeface="Calibri"/>
                        </a:rPr>
                        <a:t>2</a:t>
                      </a:r>
                      <a:r>
                        <a:rPr lang="pt-BR" sz="1700" b="0" i="0" u="none" strike="noStrike" dirty="0">
                          <a:solidFill>
                            <a:srgbClr val="000000"/>
                          </a:solidFill>
                          <a:effectLst/>
                          <a:latin typeface="Calibri"/>
                        </a:rPr>
                        <a:t> </a:t>
                      </a:r>
                      <a:r>
                        <a:rPr lang="pt-BR" sz="1700" b="0" i="0" u="none" strike="noStrike" dirty="0">
                          <a:solidFill>
                            <a:srgbClr val="FF0000"/>
                          </a:solidFill>
                          <a:effectLst/>
                          <a:latin typeface="Calibri"/>
                        </a:rPr>
                        <a:t>+ H</a:t>
                      </a:r>
                      <a:r>
                        <a:rPr lang="pt-BR" sz="1700" b="0" i="0" u="none" strike="noStrike" baseline="-25000" dirty="0">
                          <a:solidFill>
                            <a:srgbClr val="FF0000"/>
                          </a:solidFill>
                          <a:effectLst/>
                          <a:latin typeface="Calibri"/>
                        </a:rPr>
                        <a:t>1</a:t>
                      </a:r>
                      <a:r>
                        <a:rPr lang="pt-BR" sz="1700" b="0" i="0" u="none" strike="noStrike" dirty="0">
                          <a:solidFill>
                            <a:srgbClr val="000000"/>
                          </a:solidFill>
                          <a:effectLst/>
                          <a:latin typeface="Calibri"/>
                        </a:rPr>
                        <a:t>                             = 2,7</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10002"/>
                  </a:ext>
                </a:extLst>
              </a:tr>
              <a:tr h="323434">
                <a:tc>
                  <a:txBody>
                    <a:bodyPr/>
                    <a:lstStyle/>
                    <a:p>
                      <a:pPr algn="l" rtl="0" fontAlgn="ctr"/>
                      <a:r>
                        <a:rPr lang="es-AR" sz="1700" b="0" i="0" u="none" strike="noStrike">
                          <a:solidFill>
                            <a:srgbClr val="000000"/>
                          </a:solidFill>
                          <a:effectLst/>
                          <a:latin typeface="Calibri"/>
                        </a:rPr>
                        <a:t>0,5 X</a:t>
                      </a:r>
                      <a:r>
                        <a:rPr lang="es-AR" sz="1700" b="0" i="0" u="none" strike="noStrike" baseline="-25000">
                          <a:solidFill>
                            <a:srgbClr val="000000"/>
                          </a:solidFill>
                          <a:effectLst/>
                          <a:latin typeface="Calibri"/>
                        </a:rPr>
                        <a:t>1</a:t>
                      </a:r>
                      <a:r>
                        <a:rPr lang="es-AR" sz="1700" b="0" i="0" u="none" strike="noStrike">
                          <a:solidFill>
                            <a:srgbClr val="000000"/>
                          </a:solidFill>
                          <a:effectLst/>
                          <a:latin typeface="Calibri"/>
                        </a:rPr>
                        <a:t> + 0,5 X</a:t>
                      </a:r>
                      <a:r>
                        <a:rPr lang="es-AR" sz="1700" b="0" i="0" u="none" strike="noStrike" baseline="-25000">
                          <a:solidFill>
                            <a:srgbClr val="000000"/>
                          </a:solidFill>
                          <a:effectLst/>
                          <a:latin typeface="Calibri"/>
                        </a:rPr>
                        <a:t>2</a:t>
                      </a:r>
                      <a:r>
                        <a:rPr lang="es-AR" sz="1700" b="0" i="0" u="none" strike="noStrike">
                          <a:solidFill>
                            <a:srgbClr val="000000"/>
                          </a:solidFill>
                          <a:effectLst/>
                          <a:latin typeface="Calibri"/>
                        </a:rPr>
                        <a:t> = 6</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l" rtl="0" fontAlgn="ctr"/>
                      <a:r>
                        <a:rPr lang="pt-BR" sz="1700" b="0" i="0" u="none" strike="noStrike">
                          <a:solidFill>
                            <a:srgbClr val="000000"/>
                          </a:solidFill>
                          <a:effectLst/>
                          <a:latin typeface="Calibri"/>
                        </a:rPr>
                        <a:t>0,5 X</a:t>
                      </a:r>
                      <a:r>
                        <a:rPr lang="pt-BR" sz="1700" b="0" i="0" u="none" strike="noStrike" baseline="-25000">
                          <a:solidFill>
                            <a:srgbClr val="000000"/>
                          </a:solidFill>
                          <a:effectLst/>
                          <a:latin typeface="Calibri"/>
                        </a:rPr>
                        <a:t>1</a:t>
                      </a:r>
                      <a:r>
                        <a:rPr lang="pt-BR" sz="1700" b="0" i="0" u="none" strike="noStrike">
                          <a:solidFill>
                            <a:srgbClr val="000000"/>
                          </a:solidFill>
                          <a:effectLst/>
                          <a:latin typeface="Calibri"/>
                        </a:rPr>
                        <a:t> + 0,5 X</a:t>
                      </a:r>
                      <a:r>
                        <a:rPr lang="pt-BR" sz="1700" b="0" i="0" u="none" strike="noStrike" baseline="-25000">
                          <a:solidFill>
                            <a:srgbClr val="000000"/>
                          </a:solidFill>
                          <a:effectLst/>
                          <a:latin typeface="Calibri"/>
                        </a:rPr>
                        <a:t>2</a:t>
                      </a:r>
                      <a:r>
                        <a:rPr lang="pt-BR" sz="1700" b="0" i="0" u="none" strike="noStrike">
                          <a:solidFill>
                            <a:srgbClr val="000000"/>
                          </a:solidFill>
                          <a:effectLst/>
                          <a:latin typeface="Calibri"/>
                        </a:rPr>
                        <a:t> </a:t>
                      </a:r>
                      <a:r>
                        <a:rPr lang="pt-BR" sz="1700" b="0" i="0" u="none" strike="noStrike">
                          <a:solidFill>
                            <a:srgbClr val="FF0000"/>
                          </a:solidFill>
                          <a:effectLst/>
                          <a:latin typeface="Calibri"/>
                        </a:rPr>
                        <a:t>+ A</a:t>
                      </a:r>
                      <a:r>
                        <a:rPr lang="pt-BR" sz="1700" b="0" i="0" u="none" strike="noStrike" baseline="-25000">
                          <a:solidFill>
                            <a:srgbClr val="FF0000"/>
                          </a:solidFill>
                          <a:effectLst/>
                          <a:latin typeface="Calibri"/>
                        </a:rPr>
                        <a:t>1</a:t>
                      </a:r>
                      <a:r>
                        <a:rPr lang="pt-BR" sz="1700" b="0" i="0" u="none" strike="noStrike" baseline="-25000">
                          <a:solidFill>
                            <a:srgbClr val="000000"/>
                          </a:solidFill>
                          <a:effectLst/>
                          <a:latin typeface="Calibri"/>
                        </a:rPr>
                        <a:t> </a:t>
                      </a:r>
                      <a:r>
                        <a:rPr lang="pt-BR" sz="1700" b="0" i="0" u="none" strike="noStrike">
                          <a:solidFill>
                            <a:srgbClr val="000000"/>
                          </a:solidFill>
                          <a:effectLst/>
                          <a:latin typeface="Calibri"/>
                        </a:rPr>
                        <a:t>= 6</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l" rtl="0" fontAlgn="ctr"/>
                      <a:r>
                        <a:rPr lang="pt-BR" sz="1700" b="0" i="0" u="none" strike="noStrike" dirty="0">
                          <a:solidFill>
                            <a:srgbClr val="000000"/>
                          </a:solidFill>
                          <a:effectLst/>
                          <a:latin typeface="Calibri"/>
                        </a:rPr>
                        <a:t>     0,5X</a:t>
                      </a:r>
                      <a:r>
                        <a:rPr lang="pt-BR" sz="1700" b="0" i="0" u="none" strike="noStrike" baseline="-25000" dirty="0">
                          <a:solidFill>
                            <a:srgbClr val="000000"/>
                          </a:solidFill>
                          <a:effectLst/>
                          <a:latin typeface="Calibri"/>
                        </a:rPr>
                        <a:t>1</a:t>
                      </a:r>
                      <a:r>
                        <a:rPr lang="pt-BR" sz="1700" b="0" i="0" u="none" strike="noStrike" dirty="0">
                          <a:solidFill>
                            <a:srgbClr val="000000"/>
                          </a:solidFill>
                          <a:effectLst/>
                          <a:latin typeface="Calibri"/>
                        </a:rPr>
                        <a:t> + 0,5X</a:t>
                      </a:r>
                      <a:r>
                        <a:rPr lang="pt-BR" sz="1700" b="0" i="0" u="none" strike="noStrike" baseline="-25000" dirty="0">
                          <a:solidFill>
                            <a:srgbClr val="000000"/>
                          </a:solidFill>
                          <a:effectLst/>
                          <a:latin typeface="Calibri"/>
                        </a:rPr>
                        <a:t>2</a:t>
                      </a:r>
                      <a:r>
                        <a:rPr lang="pt-BR" sz="1700" b="0" i="0" u="none" strike="noStrike" dirty="0">
                          <a:solidFill>
                            <a:srgbClr val="000000"/>
                          </a:solidFill>
                          <a:effectLst/>
                          <a:latin typeface="Calibri"/>
                        </a:rPr>
                        <a:t>           </a:t>
                      </a:r>
                      <a:r>
                        <a:rPr lang="pt-BR" sz="1700" b="0" i="0" u="none" strike="noStrike" dirty="0">
                          <a:solidFill>
                            <a:srgbClr val="FF0000"/>
                          </a:solidFill>
                          <a:effectLst/>
                          <a:latin typeface="Calibri"/>
                        </a:rPr>
                        <a:t>+ A</a:t>
                      </a:r>
                      <a:r>
                        <a:rPr lang="pt-BR" sz="1700" b="0" i="0" u="none" strike="noStrike" baseline="-25000" dirty="0">
                          <a:solidFill>
                            <a:srgbClr val="FF0000"/>
                          </a:solidFill>
                          <a:effectLst/>
                          <a:latin typeface="Calibri"/>
                        </a:rPr>
                        <a:t>1</a:t>
                      </a:r>
                      <a:r>
                        <a:rPr lang="pt-BR" sz="1700" b="0" i="0" u="none" strike="noStrike" baseline="-25000" dirty="0">
                          <a:solidFill>
                            <a:srgbClr val="000000"/>
                          </a:solidFill>
                          <a:effectLst/>
                          <a:latin typeface="Calibri"/>
                        </a:rPr>
                        <a:t>                            </a:t>
                      </a:r>
                      <a:r>
                        <a:rPr lang="pt-BR" sz="1700" b="0" i="0" u="none" strike="noStrike" dirty="0">
                          <a:solidFill>
                            <a:srgbClr val="000000"/>
                          </a:solidFill>
                          <a:effectLst/>
                          <a:latin typeface="Calibri"/>
                        </a:rPr>
                        <a:t>= 6</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3"/>
                  </a:ext>
                </a:extLst>
              </a:tr>
              <a:tr h="323434">
                <a:tc>
                  <a:txBody>
                    <a:bodyPr/>
                    <a:lstStyle/>
                    <a:p>
                      <a:pPr algn="l" rtl="0" fontAlgn="ctr"/>
                      <a:r>
                        <a:rPr lang="es-AR" sz="1700" b="0" i="0" u="none" strike="noStrike" dirty="0">
                          <a:solidFill>
                            <a:srgbClr val="000000"/>
                          </a:solidFill>
                          <a:effectLst/>
                          <a:latin typeface="Calibri"/>
                        </a:rPr>
                        <a:t>0,6 X</a:t>
                      </a:r>
                      <a:r>
                        <a:rPr lang="es-AR" sz="1700" b="0" i="0" u="none" strike="noStrike" baseline="-25000" dirty="0">
                          <a:solidFill>
                            <a:srgbClr val="000000"/>
                          </a:solidFill>
                          <a:effectLst/>
                          <a:latin typeface="Calibri"/>
                        </a:rPr>
                        <a:t>1</a:t>
                      </a:r>
                      <a:r>
                        <a:rPr lang="es-AR" sz="1700" b="0" i="0" u="none" strike="noStrike" dirty="0">
                          <a:solidFill>
                            <a:srgbClr val="000000"/>
                          </a:solidFill>
                          <a:effectLst/>
                          <a:latin typeface="Calibri"/>
                        </a:rPr>
                        <a:t> + 0,4 X</a:t>
                      </a:r>
                      <a:r>
                        <a:rPr lang="es-AR" sz="1700" b="0" i="0" u="none" strike="noStrike" baseline="-25000" dirty="0">
                          <a:solidFill>
                            <a:srgbClr val="000000"/>
                          </a:solidFill>
                          <a:effectLst/>
                          <a:latin typeface="Calibri"/>
                        </a:rPr>
                        <a:t>2</a:t>
                      </a:r>
                      <a:r>
                        <a:rPr lang="es-AR" sz="1700" b="0" i="0" u="none" strike="noStrike" dirty="0">
                          <a:solidFill>
                            <a:srgbClr val="000000"/>
                          </a:solidFill>
                          <a:effectLst/>
                          <a:latin typeface="Calibri"/>
                        </a:rPr>
                        <a:t> &gt;= 6</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l" rtl="0" fontAlgn="ctr"/>
                      <a:r>
                        <a:rPr lang="es-AR" sz="1700" b="0" i="0" u="none" strike="noStrike" dirty="0">
                          <a:solidFill>
                            <a:srgbClr val="000000"/>
                          </a:solidFill>
                          <a:effectLst/>
                          <a:latin typeface="Calibri"/>
                        </a:rPr>
                        <a:t>0,6 X</a:t>
                      </a:r>
                      <a:r>
                        <a:rPr lang="es-AR" sz="1700" b="0" i="0" u="none" strike="noStrike" baseline="-25000" dirty="0">
                          <a:solidFill>
                            <a:srgbClr val="000000"/>
                          </a:solidFill>
                          <a:effectLst/>
                          <a:latin typeface="Calibri"/>
                        </a:rPr>
                        <a:t>1</a:t>
                      </a:r>
                      <a:r>
                        <a:rPr lang="es-AR" sz="1700" b="0" i="0" u="none" strike="noStrike" dirty="0">
                          <a:solidFill>
                            <a:srgbClr val="000000"/>
                          </a:solidFill>
                          <a:effectLst/>
                          <a:latin typeface="Calibri"/>
                        </a:rPr>
                        <a:t> + 0,4 X</a:t>
                      </a:r>
                      <a:r>
                        <a:rPr lang="es-AR" sz="1700" b="0" i="0" u="none" strike="noStrike" baseline="-25000" dirty="0">
                          <a:solidFill>
                            <a:srgbClr val="000000"/>
                          </a:solidFill>
                          <a:effectLst/>
                          <a:latin typeface="Calibri"/>
                        </a:rPr>
                        <a:t>2</a:t>
                      </a:r>
                      <a:r>
                        <a:rPr lang="es-AR" sz="1700" b="0" i="0" u="none" strike="noStrike" dirty="0">
                          <a:solidFill>
                            <a:srgbClr val="000000"/>
                          </a:solidFill>
                          <a:effectLst/>
                          <a:latin typeface="Calibri"/>
                        </a:rPr>
                        <a:t> </a:t>
                      </a:r>
                      <a:r>
                        <a:rPr lang="es-AR" sz="1700" b="0" i="0" u="none" strike="noStrike" dirty="0">
                          <a:solidFill>
                            <a:srgbClr val="FF0000"/>
                          </a:solidFill>
                          <a:effectLst/>
                          <a:latin typeface="Calibri"/>
                        </a:rPr>
                        <a:t>– E</a:t>
                      </a:r>
                      <a:r>
                        <a:rPr lang="es-AR" sz="1700" b="0" i="0" u="none" strike="noStrike" baseline="-25000" dirty="0">
                          <a:solidFill>
                            <a:srgbClr val="FF0000"/>
                          </a:solidFill>
                          <a:effectLst/>
                          <a:latin typeface="Calibri"/>
                        </a:rPr>
                        <a:t>1</a:t>
                      </a:r>
                      <a:r>
                        <a:rPr lang="es-AR" sz="1700" b="0" i="0" u="none" strike="noStrike" baseline="0" dirty="0">
                          <a:solidFill>
                            <a:srgbClr val="FF0000"/>
                          </a:solidFill>
                          <a:effectLst/>
                          <a:latin typeface="Calibri"/>
                        </a:rPr>
                        <a:t> + A</a:t>
                      </a:r>
                      <a:r>
                        <a:rPr lang="es-AR" sz="1700" b="0" i="0" u="none" strike="noStrike" baseline="-25000" dirty="0">
                          <a:solidFill>
                            <a:srgbClr val="FF0000"/>
                          </a:solidFill>
                          <a:effectLst/>
                          <a:latin typeface="Calibri"/>
                        </a:rPr>
                        <a:t>2</a:t>
                      </a:r>
                      <a:r>
                        <a:rPr lang="es-AR" sz="1700" b="0" i="0" u="none" strike="noStrike" baseline="0" dirty="0">
                          <a:solidFill>
                            <a:srgbClr val="000000"/>
                          </a:solidFill>
                          <a:effectLst/>
                          <a:latin typeface="Calibri"/>
                        </a:rPr>
                        <a:t> </a:t>
                      </a:r>
                      <a:r>
                        <a:rPr lang="es-AR" sz="1700" b="0" i="0" u="none" strike="noStrike" dirty="0">
                          <a:solidFill>
                            <a:srgbClr val="000000"/>
                          </a:solidFill>
                          <a:effectLst/>
                          <a:latin typeface="Calibri"/>
                        </a:rPr>
                        <a:t>= 6</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l" rtl="0" fontAlgn="ctr"/>
                      <a:r>
                        <a:rPr lang="es-AR" sz="1700" b="0" i="0" u="none" strike="noStrike" dirty="0">
                          <a:solidFill>
                            <a:srgbClr val="000000"/>
                          </a:solidFill>
                          <a:effectLst/>
                          <a:latin typeface="Calibri"/>
                        </a:rPr>
                        <a:t>     0,6X</a:t>
                      </a:r>
                      <a:r>
                        <a:rPr lang="es-AR" sz="1700" b="0" i="0" u="none" strike="noStrike" baseline="-25000" dirty="0">
                          <a:solidFill>
                            <a:srgbClr val="000000"/>
                          </a:solidFill>
                          <a:effectLst/>
                          <a:latin typeface="Calibri"/>
                        </a:rPr>
                        <a:t>1</a:t>
                      </a:r>
                      <a:r>
                        <a:rPr lang="es-AR" sz="1700" b="0" i="0" u="none" strike="noStrike" dirty="0">
                          <a:solidFill>
                            <a:srgbClr val="000000"/>
                          </a:solidFill>
                          <a:effectLst/>
                          <a:latin typeface="Calibri"/>
                        </a:rPr>
                        <a:t> + 0,4X</a:t>
                      </a:r>
                      <a:r>
                        <a:rPr lang="es-AR" sz="1700" b="0" i="0" u="none" strike="noStrike" baseline="-25000" dirty="0">
                          <a:solidFill>
                            <a:srgbClr val="000000"/>
                          </a:solidFill>
                          <a:effectLst/>
                          <a:latin typeface="Calibri"/>
                        </a:rPr>
                        <a:t>2</a:t>
                      </a:r>
                      <a:r>
                        <a:rPr lang="es-AR" sz="1700" b="0" i="0" u="none" strike="noStrike" dirty="0">
                          <a:solidFill>
                            <a:srgbClr val="000000"/>
                          </a:solidFill>
                          <a:effectLst/>
                          <a:latin typeface="Calibri"/>
                        </a:rPr>
                        <a:t>                   </a:t>
                      </a:r>
                      <a:r>
                        <a:rPr lang="es-AR" sz="1700" b="0" i="0" u="none" strike="noStrike" dirty="0">
                          <a:solidFill>
                            <a:srgbClr val="FF0000"/>
                          </a:solidFill>
                          <a:effectLst/>
                          <a:latin typeface="Calibri"/>
                        </a:rPr>
                        <a:t>– E</a:t>
                      </a:r>
                      <a:r>
                        <a:rPr lang="es-AR" sz="1700" b="0" i="0" u="none" strike="noStrike" baseline="-25000" dirty="0">
                          <a:solidFill>
                            <a:srgbClr val="FF0000"/>
                          </a:solidFill>
                          <a:effectLst/>
                          <a:latin typeface="Calibri"/>
                        </a:rPr>
                        <a:t>1</a:t>
                      </a:r>
                      <a:r>
                        <a:rPr lang="es-AR" sz="1700" b="0" i="0" u="none" strike="noStrike" baseline="0" dirty="0">
                          <a:solidFill>
                            <a:srgbClr val="FF0000"/>
                          </a:solidFill>
                          <a:effectLst/>
                          <a:latin typeface="Calibri"/>
                        </a:rPr>
                        <a:t>  + A</a:t>
                      </a:r>
                      <a:r>
                        <a:rPr lang="es-AR" sz="1700" b="0" i="0" u="none" strike="noStrike" baseline="-25000" dirty="0">
                          <a:solidFill>
                            <a:srgbClr val="FF0000"/>
                          </a:solidFill>
                          <a:effectLst/>
                          <a:latin typeface="Calibri"/>
                        </a:rPr>
                        <a:t>2</a:t>
                      </a:r>
                      <a:r>
                        <a:rPr lang="es-AR" sz="1700" b="0" i="0" u="none" strike="noStrike" baseline="0" dirty="0">
                          <a:solidFill>
                            <a:srgbClr val="000000"/>
                          </a:solidFill>
                          <a:effectLst/>
                          <a:latin typeface="Calibri"/>
                        </a:rPr>
                        <a:t> </a:t>
                      </a:r>
                      <a:r>
                        <a:rPr lang="es-AR" sz="1700" b="0" i="0" u="none" strike="noStrike" dirty="0">
                          <a:solidFill>
                            <a:srgbClr val="000000"/>
                          </a:solidFill>
                          <a:effectLst/>
                          <a:latin typeface="Calibri"/>
                        </a:rPr>
                        <a:t>   = 6</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27410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Shape 231"/>
          <p:cNvSpPr txBox="1">
            <a:spLocks noGrp="1"/>
          </p:cNvSpPr>
          <p:nvPr>
            <p:ph type="title"/>
          </p:nvPr>
        </p:nvSpPr>
        <p:spPr>
          <a:xfrm>
            <a:off x="467544" y="2030"/>
            <a:ext cx="8229600"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s-AR" sz="4400" b="0" i="0" u="none" strike="noStrike" cap="none" dirty="0">
                <a:solidFill>
                  <a:schemeClr val="dk1"/>
                </a:solidFill>
                <a:latin typeface="Calibri"/>
                <a:ea typeface="Calibri"/>
                <a:cs typeface="Calibri"/>
                <a:sym typeface="Calibri"/>
              </a:rPr>
              <a:t>Revisión – Conceptos básicos</a:t>
            </a:r>
          </a:p>
        </p:txBody>
      </p:sp>
      <p:sp>
        <p:nvSpPr>
          <p:cNvPr id="232" name="Shape 232"/>
          <p:cNvSpPr txBox="1">
            <a:spLocks noGrp="1"/>
          </p:cNvSpPr>
          <p:nvPr>
            <p:ph type="body" idx="1"/>
          </p:nvPr>
        </p:nvSpPr>
        <p:spPr>
          <a:xfrm>
            <a:off x="457200" y="1124744"/>
            <a:ext cx="8229600" cy="5001419"/>
          </a:xfrm>
          <a:prstGeom prst="rect">
            <a:avLst/>
          </a:prstGeom>
          <a:noFill/>
          <a:ln>
            <a:noFill/>
          </a:ln>
        </p:spPr>
        <p:txBody>
          <a:bodyPr lIns="91425" tIns="45700" rIns="91425" bIns="45700" anchor="t" anchorCtr="0">
            <a:noAutofit/>
          </a:bodyPr>
          <a:lstStyle/>
          <a:p>
            <a:pPr marL="342900" marR="0" lvl="0" indent="-342900" algn="l" rtl="0">
              <a:lnSpc>
                <a:spcPct val="100000"/>
              </a:lnSpc>
              <a:spcBef>
                <a:spcPts val="0"/>
              </a:spcBef>
              <a:spcAft>
                <a:spcPts val="0"/>
              </a:spcAft>
              <a:buClr>
                <a:schemeClr val="dk1"/>
              </a:buClr>
              <a:buSzPct val="100000"/>
              <a:buFont typeface="Arial"/>
              <a:buChar char="•"/>
            </a:pPr>
            <a:r>
              <a:rPr lang="es-AR" dirty="0"/>
              <a:t>E</a:t>
            </a:r>
            <a:r>
              <a:rPr lang="es-AR" sz="3200" b="0" i="0" u="none" strike="noStrike" cap="none" dirty="0">
                <a:solidFill>
                  <a:schemeClr val="dk1"/>
                </a:solidFill>
                <a:latin typeface="Calibri"/>
                <a:ea typeface="Calibri"/>
                <a:cs typeface="Calibri"/>
                <a:sym typeface="Calibri"/>
              </a:rPr>
              <a:t>l método simplex puede ser conceptualizado de una forma geométrica - gráfica.</a:t>
            </a:r>
          </a:p>
          <a:p>
            <a:pPr marL="342900" marR="0" lvl="0" indent="-342900" algn="l" rtl="0">
              <a:lnSpc>
                <a:spcPct val="100000"/>
              </a:lnSpc>
              <a:spcBef>
                <a:spcPts val="640"/>
              </a:spcBef>
              <a:spcAft>
                <a:spcPts val="0"/>
              </a:spcAft>
              <a:buClr>
                <a:schemeClr val="dk1"/>
              </a:buClr>
              <a:buSzPct val="100000"/>
              <a:buFont typeface="Arial"/>
              <a:buChar char="•"/>
            </a:pPr>
            <a:r>
              <a:rPr lang="es-AR" sz="3200" b="0" i="0" u="none" strike="noStrike" cap="none" dirty="0">
                <a:solidFill>
                  <a:schemeClr val="dk1"/>
                </a:solidFill>
                <a:latin typeface="Calibri"/>
                <a:ea typeface="Calibri"/>
                <a:cs typeface="Calibri"/>
                <a:sym typeface="Calibri"/>
              </a:rPr>
              <a:t>Básicamente recorre de un punto inicial las soluciones posibles en los vértices cuando detecta una mejora en la tasa de Z.</a:t>
            </a:r>
          </a:p>
          <a:p>
            <a:pPr lvl="0" indent="-342900"/>
            <a:r>
              <a:rPr lang="es-AR" sz="3200" b="0" i="0" u="none" strike="noStrike" cap="none" dirty="0">
                <a:solidFill>
                  <a:schemeClr val="dk1"/>
                </a:solidFill>
                <a:latin typeface="Calibri"/>
                <a:ea typeface="Calibri"/>
                <a:cs typeface="Calibri"/>
                <a:sym typeface="Calibri"/>
              </a:rPr>
              <a:t>El método sirve para n dimensiones y es sencillo de implementar. L</a:t>
            </a:r>
            <a:r>
              <a:rPr lang="es-AR" dirty="0"/>
              <a:t>as variables de decisión son quienes establecen la cantidad de dimensiones</a:t>
            </a:r>
            <a:endParaRPr lang="es-AR" sz="3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40"/>
              </a:spcBef>
              <a:spcAft>
                <a:spcPts val="0"/>
              </a:spcAft>
              <a:buClr>
                <a:schemeClr val="dk1"/>
              </a:buClr>
              <a:buSzPct val="25000"/>
              <a:buFont typeface="Arial"/>
              <a:buNone/>
            </a:pPr>
            <a:endParaRPr sz="32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0503"/>
            <a:ext cx="8229600" cy="1143000"/>
          </a:xfrm>
        </p:spPr>
        <p:txBody>
          <a:bodyPr/>
          <a:lstStyle/>
          <a:p>
            <a:r>
              <a:rPr lang="es-AR" dirty="0"/>
              <a:t>Minimización</a:t>
            </a:r>
          </a:p>
        </p:txBody>
      </p:sp>
      <p:sp>
        <p:nvSpPr>
          <p:cNvPr id="3" name="2 Marcador de texto"/>
          <p:cNvSpPr>
            <a:spLocks noGrp="1"/>
          </p:cNvSpPr>
          <p:nvPr>
            <p:ph type="body" idx="1"/>
          </p:nvPr>
        </p:nvSpPr>
        <p:spPr>
          <a:xfrm>
            <a:off x="457200" y="1052736"/>
            <a:ext cx="7859216" cy="5073427"/>
          </a:xfrm>
        </p:spPr>
        <p:txBody>
          <a:bodyPr/>
          <a:lstStyle/>
          <a:p>
            <a:pPr marL="1588" indent="0">
              <a:buNone/>
            </a:pPr>
            <a:r>
              <a:rPr lang="es-ES" dirty="0"/>
              <a:t>Una manera sencilla de convertir cualquier problema de minimización en un </a:t>
            </a:r>
            <a:r>
              <a:rPr lang="es-AR" dirty="0"/>
              <a:t>problema equivalente de maximización es multiplicar ambos lados de la función objetivo por (-1).</a:t>
            </a:r>
          </a:p>
          <a:p>
            <a:pPr marL="1588" indent="0">
              <a:buNone/>
            </a:pPr>
            <a:r>
              <a:rPr lang="es-AR" dirty="0"/>
              <a:t>Entonces:</a:t>
            </a:r>
          </a:p>
          <a:p>
            <a:pPr marL="1081088" lvl="0" indent="0">
              <a:buNone/>
            </a:pPr>
            <a:r>
              <a:rPr lang="es-AR" dirty="0"/>
              <a:t>Minimizar:    Z = 4 X</a:t>
            </a:r>
            <a:r>
              <a:rPr lang="es-AR" baseline="-25000" dirty="0"/>
              <a:t>1</a:t>
            </a:r>
            <a:r>
              <a:rPr lang="es-AR" dirty="0"/>
              <a:t> + 5 X</a:t>
            </a:r>
            <a:r>
              <a:rPr lang="es-AR" baseline="-25000" dirty="0"/>
              <a:t>2</a:t>
            </a:r>
            <a:endParaRPr lang="es-AR" dirty="0"/>
          </a:p>
          <a:p>
            <a:pPr marL="1588" indent="0">
              <a:buNone/>
            </a:pPr>
            <a:r>
              <a:rPr lang="es-AR" dirty="0"/>
              <a:t>Es equivalente a:</a:t>
            </a:r>
          </a:p>
          <a:p>
            <a:pPr marL="1082675" lvl="0" indent="0">
              <a:buNone/>
            </a:pPr>
            <a:r>
              <a:rPr lang="es-AR" dirty="0"/>
              <a:t>Maximizar:    -Z = -4 X</a:t>
            </a:r>
            <a:r>
              <a:rPr lang="es-AR" baseline="-25000" dirty="0"/>
              <a:t>1</a:t>
            </a:r>
            <a:r>
              <a:rPr lang="es-AR" dirty="0"/>
              <a:t> - 5 X</a:t>
            </a:r>
            <a:r>
              <a:rPr lang="es-AR" baseline="-25000" dirty="0"/>
              <a:t>2</a:t>
            </a:r>
            <a:endParaRPr lang="es-AR" dirty="0"/>
          </a:p>
          <a:p>
            <a:pPr marL="1588" indent="0">
              <a:buNone/>
            </a:pPr>
            <a:endParaRPr lang="es-AR" dirty="0"/>
          </a:p>
        </p:txBody>
      </p:sp>
    </p:spTree>
    <p:extLst>
      <p:ext uri="{BB962C8B-B14F-4D97-AF65-F5344CB8AC3E}">
        <p14:creationId xmlns:p14="http://schemas.microsoft.com/office/powerpoint/2010/main" val="3177710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1143000"/>
          </a:xfrm>
        </p:spPr>
        <p:txBody>
          <a:bodyPr/>
          <a:lstStyle/>
          <a:p>
            <a:r>
              <a:rPr lang="es-AR" dirty="0"/>
              <a:t>Minimizar a Maximizar</a:t>
            </a:r>
          </a:p>
        </p:txBody>
      </p:sp>
      <p:sp>
        <p:nvSpPr>
          <p:cNvPr id="3" name="2 Marcador de texto"/>
          <p:cNvSpPr>
            <a:spLocks noGrp="1"/>
          </p:cNvSpPr>
          <p:nvPr>
            <p:ph type="body" idx="1"/>
          </p:nvPr>
        </p:nvSpPr>
        <p:spPr>
          <a:xfrm>
            <a:off x="457200" y="1052737"/>
            <a:ext cx="8229600" cy="2592288"/>
          </a:xfrm>
        </p:spPr>
        <p:txBody>
          <a:bodyPr/>
          <a:lstStyle/>
          <a:p>
            <a:pPr marL="0" indent="0">
              <a:buNone/>
            </a:pPr>
            <a:r>
              <a:rPr lang="es-AR" dirty="0"/>
              <a:t>Se convierte la función objetivo de:</a:t>
            </a:r>
          </a:p>
          <a:p>
            <a:pPr marL="1081088" lvl="0" indent="0">
              <a:buNone/>
            </a:pPr>
            <a:r>
              <a:rPr lang="es-AR" dirty="0"/>
              <a:t>Minimizar:    Z = 4 X</a:t>
            </a:r>
            <a:r>
              <a:rPr lang="es-AR" baseline="-25000" dirty="0"/>
              <a:t>1</a:t>
            </a:r>
            <a:r>
              <a:rPr lang="es-AR" dirty="0"/>
              <a:t> + 5 X</a:t>
            </a:r>
            <a:r>
              <a:rPr lang="es-AR" baseline="-25000" dirty="0"/>
              <a:t>2 </a:t>
            </a:r>
            <a:r>
              <a:rPr lang="es-AR" dirty="0">
                <a:solidFill>
                  <a:srgbClr val="FF0000"/>
                </a:solidFill>
              </a:rPr>
              <a:t>+ MA</a:t>
            </a:r>
            <a:r>
              <a:rPr lang="es-AR" baseline="-25000" dirty="0">
                <a:solidFill>
                  <a:srgbClr val="FF0000"/>
                </a:solidFill>
              </a:rPr>
              <a:t>1 </a:t>
            </a:r>
            <a:r>
              <a:rPr lang="es-AR" dirty="0">
                <a:solidFill>
                  <a:srgbClr val="FF0000"/>
                </a:solidFill>
              </a:rPr>
              <a:t>+ MA</a:t>
            </a:r>
            <a:r>
              <a:rPr lang="es-AR" baseline="-25000" dirty="0">
                <a:solidFill>
                  <a:srgbClr val="FF0000"/>
                </a:solidFill>
              </a:rPr>
              <a:t>2 </a:t>
            </a:r>
            <a:endParaRPr lang="es-AR" dirty="0"/>
          </a:p>
          <a:p>
            <a:pPr marL="1588" indent="0">
              <a:buNone/>
            </a:pPr>
            <a:r>
              <a:rPr lang="es-AR" dirty="0"/>
              <a:t>a:</a:t>
            </a:r>
          </a:p>
          <a:p>
            <a:pPr marL="1082675" lvl="0" indent="0">
              <a:buNone/>
            </a:pPr>
            <a:r>
              <a:rPr lang="es-AR" dirty="0"/>
              <a:t>Maximizar:    -Z = -4 X</a:t>
            </a:r>
            <a:r>
              <a:rPr lang="es-AR" baseline="-25000" dirty="0"/>
              <a:t>1</a:t>
            </a:r>
            <a:r>
              <a:rPr lang="es-AR" dirty="0"/>
              <a:t> - 5 X</a:t>
            </a:r>
            <a:r>
              <a:rPr lang="es-AR" baseline="-25000" dirty="0"/>
              <a:t>2</a:t>
            </a:r>
            <a:r>
              <a:rPr lang="es-AR" dirty="0">
                <a:solidFill>
                  <a:srgbClr val="FF0000"/>
                </a:solidFill>
              </a:rPr>
              <a:t>- MA</a:t>
            </a:r>
            <a:r>
              <a:rPr lang="es-AR" baseline="-25000" dirty="0">
                <a:solidFill>
                  <a:srgbClr val="FF0000"/>
                </a:solidFill>
              </a:rPr>
              <a:t>1 </a:t>
            </a:r>
            <a:r>
              <a:rPr lang="es-AR" dirty="0">
                <a:solidFill>
                  <a:srgbClr val="FF0000"/>
                </a:solidFill>
              </a:rPr>
              <a:t>- MA</a:t>
            </a:r>
            <a:r>
              <a:rPr lang="es-AR" baseline="-25000" dirty="0">
                <a:solidFill>
                  <a:srgbClr val="FF0000"/>
                </a:solidFill>
              </a:rPr>
              <a:t>2 </a:t>
            </a:r>
            <a:endParaRPr lang="es-AR" dirty="0"/>
          </a:p>
          <a:p>
            <a:pPr marL="0" indent="0">
              <a:buNone/>
            </a:pPr>
            <a:endParaRPr lang="es-AR" dirty="0"/>
          </a:p>
        </p:txBody>
      </p:sp>
      <p:graphicFrame>
        <p:nvGraphicFramePr>
          <p:cNvPr id="5" name="4 Tabla"/>
          <p:cNvGraphicFramePr>
            <a:graphicFrameLocks noGrp="1"/>
          </p:cNvGraphicFramePr>
          <p:nvPr>
            <p:extLst>
              <p:ext uri="{D42A27DB-BD31-4B8C-83A1-F6EECF244321}">
                <p14:modId xmlns:p14="http://schemas.microsoft.com/office/powerpoint/2010/main" val="1410780225"/>
              </p:ext>
            </p:extLst>
          </p:nvPr>
        </p:nvGraphicFramePr>
        <p:xfrm>
          <a:off x="395536" y="3645024"/>
          <a:ext cx="8229600" cy="1590217"/>
        </p:xfrm>
        <a:graphic>
          <a:graphicData uri="http://schemas.openxmlformats.org/drawingml/2006/table">
            <a:tbl>
              <a:tblPr/>
              <a:tblGrid>
                <a:gridCol w="1944216">
                  <a:extLst>
                    <a:ext uri="{9D8B030D-6E8A-4147-A177-3AD203B41FA5}">
                      <a16:colId xmlns:a16="http://schemas.microsoft.com/office/drawing/2014/main" val="20000"/>
                    </a:ext>
                  </a:extLst>
                </a:gridCol>
                <a:gridCol w="2448272">
                  <a:extLst>
                    <a:ext uri="{9D8B030D-6E8A-4147-A177-3AD203B41FA5}">
                      <a16:colId xmlns:a16="http://schemas.microsoft.com/office/drawing/2014/main" val="20001"/>
                    </a:ext>
                  </a:extLst>
                </a:gridCol>
                <a:gridCol w="3837112">
                  <a:extLst>
                    <a:ext uri="{9D8B030D-6E8A-4147-A177-3AD203B41FA5}">
                      <a16:colId xmlns:a16="http://schemas.microsoft.com/office/drawing/2014/main" val="20002"/>
                    </a:ext>
                  </a:extLst>
                </a:gridCol>
              </a:tblGrid>
              <a:tr h="287497">
                <a:tc>
                  <a:txBody>
                    <a:bodyPr/>
                    <a:lstStyle/>
                    <a:p>
                      <a:pPr algn="l" rtl="0" fontAlgn="ctr"/>
                      <a:r>
                        <a:rPr lang="es-AR" sz="1700" b="1" i="0" u="none" strike="noStrike" dirty="0">
                          <a:solidFill>
                            <a:srgbClr val="FFFFFF"/>
                          </a:solidFill>
                          <a:effectLst/>
                          <a:latin typeface="Calibri"/>
                        </a:rPr>
                        <a:t>MODELO INICIAL</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l" rtl="0" fontAlgn="ctr"/>
                      <a:r>
                        <a:rPr lang="es-AR" sz="1700" b="1" i="0" u="none" strike="noStrike" dirty="0">
                          <a:solidFill>
                            <a:srgbClr val="FFFFFF"/>
                          </a:solidFill>
                          <a:effectLst/>
                          <a:latin typeface="Calibri"/>
                        </a:rPr>
                        <a:t>MODELO AUMENTADO</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l" rtl="0" fontAlgn="ctr"/>
                      <a:r>
                        <a:rPr lang="es-AR" sz="1700" b="1" i="0" u="none" strike="noStrike" dirty="0">
                          <a:solidFill>
                            <a:srgbClr val="FFFFFF"/>
                          </a:solidFill>
                          <a:effectLst/>
                          <a:latin typeface="Calibri"/>
                        </a:rPr>
                        <a:t>O bien…</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332418">
                <a:tc>
                  <a:txBody>
                    <a:bodyPr/>
                    <a:lstStyle/>
                    <a:p>
                      <a:pPr algn="l" rtl="0" fontAlgn="ctr"/>
                      <a:r>
                        <a:rPr lang="es-AR" sz="1700" b="0" i="0" u="none" strike="noStrike" dirty="0">
                          <a:solidFill>
                            <a:srgbClr val="000000"/>
                          </a:solidFill>
                          <a:effectLst/>
                          <a:latin typeface="Calibri"/>
                        </a:rPr>
                        <a:t>-Z = - 4X</a:t>
                      </a:r>
                      <a:r>
                        <a:rPr lang="es-AR" sz="1700" b="0" i="0" u="none" strike="noStrike" baseline="-25000" dirty="0">
                          <a:solidFill>
                            <a:srgbClr val="000000"/>
                          </a:solidFill>
                          <a:effectLst/>
                          <a:latin typeface="Calibri"/>
                        </a:rPr>
                        <a:t>1</a:t>
                      </a:r>
                      <a:r>
                        <a:rPr lang="es-AR" sz="1700" b="0" i="0" u="none" strike="noStrike" dirty="0">
                          <a:solidFill>
                            <a:srgbClr val="000000"/>
                          </a:solidFill>
                          <a:effectLst/>
                          <a:latin typeface="Calibri"/>
                        </a:rPr>
                        <a:t> - 5X</a:t>
                      </a:r>
                      <a:r>
                        <a:rPr lang="es-AR" sz="1700" b="0" i="0" u="none" strike="noStrike" baseline="-25000" dirty="0">
                          <a:solidFill>
                            <a:srgbClr val="000000"/>
                          </a:solidFill>
                          <a:effectLst/>
                          <a:latin typeface="Calibri"/>
                        </a:rPr>
                        <a:t>2</a:t>
                      </a:r>
                      <a:endParaRPr lang="es-AR" sz="1700" b="0" i="0" u="none" strike="noStrike" dirty="0">
                        <a:solidFill>
                          <a:srgbClr val="000000"/>
                        </a:solidFill>
                        <a:effectLst/>
                        <a:latin typeface="Calibri"/>
                      </a:endParaRP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l" rtl="0" fontAlgn="ctr"/>
                      <a:r>
                        <a:rPr lang="es-AR" sz="1700" b="0" i="0" u="none" strike="noStrike" dirty="0">
                          <a:solidFill>
                            <a:srgbClr val="000000"/>
                          </a:solidFill>
                          <a:effectLst/>
                          <a:latin typeface="Calibri"/>
                        </a:rPr>
                        <a:t>-Z = -4X</a:t>
                      </a:r>
                      <a:r>
                        <a:rPr lang="es-AR" sz="1700" b="0" i="0" u="none" strike="noStrike" baseline="-25000" dirty="0">
                          <a:solidFill>
                            <a:srgbClr val="000000"/>
                          </a:solidFill>
                          <a:effectLst/>
                          <a:latin typeface="Calibri"/>
                        </a:rPr>
                        <a:t>1</a:t>
                      </a:r>
                      <a:r>
                        <a:rPr lang="es-AR" sz="1700" b="0" i="0" u="none" strike="noStrike" dirty="0">
                          <a:solidFill>
                            <a:srgbClr val="000000"/>
                          </a:solidFill>
                          <a:effectLst/>
                          <a:latin typeface="Calibri"/>
                        </a:rPr>
                        <a:t> - 5X</a:t>
                      </a:r>
                      <a:r>
                        <a:rPr lang="es-AR" sz="1700" b="0" i="0" u="none" strike="noStrike" baseline="-25000" dirty="0">
                          <a:solidFill>
                            <a:srgbClr val="000000"/>
                          </a:solidFill>
                          <a:effectLst/>
                          <a:latin typeface="Calibri"/>
                        </a:rPr>
                        <a:t>2</a:t>
                      </a:r>
                      <a:r>
                        <a:rPr lang="es-AR" sz="1700" b="0" i="0" u="none" strike="noStrike" dirty="0">
                          <a:solidFill>
                            <a:srgbClr val="000000"/>
                          </a:solidFill>
                          <a:effectLst/>
                          <a:latin typeface="Calibri"/>
                        </a:rPr>
                        <a:t> </a:t>
                      </a:r>
                      <a:r>
                        <a:rPr lang="es-AR" sz="1700" b="0" i="0" u="none" strike="noStrike" dirty="0">
                          <a:solidFill>
                            <a:srgbClr val="FF0000"/>
                          </a:solidFill>
                          <a:effectLst/>
                          <a:latin typeface="Calibri"/>
                        </a:rPr>
                        <a:t>- MA</a:t>
                      </a:r>
                      <a:r>
                        <a:rPr lang="es-AR" sz="1700" b="0" i="0" u="none" strike="noStrike" baseline="-25000" dirty="0">
                          <a:solidFill>
                            <a:srgbClr val="FF0000"/>
                          </a:solidFill>
                          <a:effectLst/>
                          <a:latin typeface="Calibri"/>
                        </a:rPr>
                        <a:t>1 </a:t>
                      </a:r>
                      <a:r>
                        <a:rPr lang="es-AR" sz="1700" b="0" i="0" u="none" strike="noStrike" dirty="0">
                          <a:solidFill>
                            <a:schemeClr val="accent2">
                              <a:lumMod val="75000"/>
                            </a:schemeClr>
                          </a:solidFill>
                          <a:effectLst/>
                          <a:latin typeface="Calibri"/>
                        </a:rPr>
                        <a:t>- MA</a:t>
                      </a:r>
                      <a:r>
                        <a:rPr lang="es-AR" sz="1700" b="0" i="0" u="none" strike="noStrike" baseline="-25000" dirty="0">
                          <a:solidFill>
                            <a:schemeClr val="accent2">
                              <a:lumMod val="75000"/>
                            </a:schemeClr>
                          </a:solidFill>
                          <a:effectLst/>
                          <a:latin typeface="Calibri"/>
                        </a:rPr>
                        <a:t>2 </a:t>
                      </a:r>
                      <a:endParaRPr lang="es-AR" sz="1700" b="0" i="0" u="none" strike="noStrike" dirty="0">
                        <a:solidFill>
                          <a:schemeClr val="accent2">
                            <a:lumMod val="75000"/>
                          </a:schemeClr>
                        </a:solidFill>
                        <a:effectLst/>
                        <a:latin typeface="Calibri"/>
                      </a:endParaRP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l" rtl="0" fontAlgn="ctr"/>
                      <a:r>
                        <a:rPr lang="es-AR" sz="1700" b="0" i="0" u="none" strike="noStrike" dirty="0">
                          <a:solidFill>
                            <a:srgbClr val="000000"/>
                          </a:solidFill>
                          <a:effectLst/>
                          <a:latin typeface="Calibri"/>
                        </a:rPr>
                        <a:t>-</a:t>
                      </a:r>
                      <a:r>
                        <a:rPr lang="pl-PL" sz="1700" b="0" i="0" u="none" strike="noStrike" dirty="0">
                          <a:solidFill>
                            <a:srgbClr val="000000"/>
                          </a:solidFill>
                          <a:effectLst/>
                          <a:latin typeface="Calibri"/>
                        </a:rPr>
                        <a:t>Z </a:t>
                      </a:r>
                      <a:r>
                        <a:rPr lang="es-AR" sz="1700" b="0" i="0" u="none" strike="noStrike" dirty="0">
                          <a:solidFill>
                            <a:srgbClr val="000000"/>
                          </a:solidFill>
                          <a:effectLst/>
                          <a:latin typeface="Calibri"/>
                        </a:rPr>
                        <a:t>+   </a:t>
                      </a:r>
                      <a:r>
                        <a:rPr lang="pl-PL" sz="1700" b="0" i="0" u="none" strike="noStrike" dirty="0">
                          <a:solidFill>
                            <a:srgbClr val="000000"/>
                          </a:solidFill>
                          <a:effectLst/>
                          <a:latin typeface="Calibri"/>
                        </a:rPr>
                        <a:t>4X</a:t>
                      </a:r>
                      <a:r>
                        <a:rPr lang="pl-PL" sz="1700" b="0" i="0" u="none" strike="noStrike" baseline="-25000" dirty="0">
                          <a:solidFill>
                            <a:srgbClr val="000000"/>
                          </a:solidFill>
                          <a:effectLst/>
                          <a:latin typeface="Calibri"/>
                        </a:rPr>
                        <a:t>1</a:t>
                      </a:r>
                      <a:r>
                        <a:rPr lang="pl-PL" sz="1700" b="0" i="0" u="none" strike="noStrike" dirty="0">
                          <a:solidFill>
                            <a:srgbClr val="000000"/>
                          </a:solidFill>
                          <a:effectLst/>
                          <a:latin typeface="Calibri"/>
                        </a:rPr>
                        <a:t> </a:t>
                      </a:r>
                      <a:r>
                        <a:rPr lang="es-AR" sz="1700" b="0" i="0" u="none" strike="noStrike" dirty="0">
                          <a:solidFill>
                            <a:srgbClr val="000000"/>
                          </a:solidFill>
                          <a:effectLst/>
                          <a:latin typeface="Calibri"/>
                        </a:rPr>
                        <a:t> +</a:t>
                      </a:r>
                      <a:r>
                        <a:rPr lang="pl-PL" sz="1700" b="0" i="0" u="none" strike="noStrike" dirty="0">
                          <a:solidFill>
                            <a:srgbClr val="000000"/>
                          </a:solidFill>
                          <a:effectLst/>
                          <a:latin typeface="Calibri"/>
                        </a:rPr>
                        <a:t> </a:t>
                      </a:r>
                      <a:r>
                        <a:rPr lang="es-AR" sz="1700" b="0" i="0" u="none" strike="noStrike" dirty="0">
                          <a:solidFill>
                            <a:srgbClr val="000000"/>
                          </a:solidFill>
                          <a:effectLst/>
                          <a:latin typeface="Calibri"/>
                        </a:rPr>
                        <a:t>  </a:t>
                      </a:r>
                      <a:r>
                        <a:rPr lang="pl-PL" sz="1700" b="0" i="0" u="none" strike="noStrike" dirty="0">
                          <a:solidFill>
                            <a:srgbClr val="000000"/>
                          </a:solidFill>
                          <a:effectLst/>
                          <a:latin typeface="Calibri"/>
                        </a:rPr>
                        <a:t>5X</a:t>
                      </a:r>
                      <a:r>
                        <a:rPr lang="pl-PL" sz="1700" b="0" i="0" u="none" strike="noStrike" baseline="-25000" dirty="0">
                          <a:solidFill>
                            <a:srgbClr val="000000"/>
                          </a:solidFill>
                          <a:effectLst/>
                          <a:latin typeface="Calibri"/>
                        </a:rPr>
                        <a:t>2 </a:t>
                      </a:r>
                      <a:r>
                        <a:rPr lang="es-AR" sz="1700" b="0" i="0" u="none" strike="noStrike" baseline="-25000" dirty="0">
                          <a:solidFill>
                            <a:srgbClr val="000000"/>
                          </a:solidFill>
                          <a:effectLst/>
                          <a:latin typeface="Calibri"/>
                        </a:rPr>
                        <a:t>  </a:t>
                      </a:r>
                      <a:r>
                        <a:rPr lang="es-AR" sz="1700" b="0" i="0" u="none" strike="noStrike" dirty="0">
                          <a:solidFill>
                            <a:srgbClr val="FF0000"/>
                          </a:solidFill>
                          <a:effectLst/>
                          <a:latin typeface="Calibri"/>
                        </a:rPr>
                        <a:t>     </a:t>
                      </a:r>
                      <a:r>
                        <a:rPr lang="pl-PL" sz="1700" b="0" i="0" u="none" strike="noStrike" dirty="0">
                          <a:solidFill>
                            <a:srgbClr val="FF0000"/>
                          </a:solidFill>
                          <a:effectLst/>
                          <a:latin typeface="Calibri"/>
                        </a:rPr>
                        <a:t> </a:t>
                      </a:r>
                      <a:r>
                        <a:rPr lang="es-AR" sz="1700" b="0" i="0" u="none" strike="noStrike" dirty="0">
                          <a:solidFill>
                            <a:srgbClr val="FF0000"/>
                          </a:solidFill>
                          <a:effectLst/>
                          <a:latin typeface="Calibri"/>
                        </a:rPr>
                        <a:t>+</a:t>
                      </a:r>
                      <a:r>
                        <a:rPr lang="pl-PL" sz="1700" b="0" i="0" u="none" strike="noStrike" dirty="0">
                          <a:solidFill>
                            <a:srgbClr val="FF0000"/>
                          </a:solidFill>
                          <a:effectLst/>
                          <a:latin typeface="Calibri"/>
                        </a:rPr>
                        <a:t>  MA</a:t>
                      </a:r>
                      <a:r>
                        <a:rPr lang="pl-PL" sz="1700" b="0" i="0" u="none" strike="noStrike" baseline="-25000" dirty="0">
                          <a:solidFill>
                            <a:srgbClr val="FF0000"/>
                          </a:solidFill>
                          <a:effectLst/>
                          <a:latin typeface="Calibri"/>
                        </a:rPr>
                        <a:t>1</a:t>
                      </a:r>
                      <a:r>
                        <a:rPr lang="pl-PL" sz="1700" b="0" i="0" u="none" strike="noStrike" dirty="0">
                          <a:solidFill>
                            <a:srgbClr val="000000"/>
                          </a:solidFill>
                          <a:effectLst/>
                          <a:latin typeface="Calibri"/>
                        </a:rPr>
                        <a:t> </a:t>
                      </a:r>
                      <a:r>
                        <a:rPr lang="es-AR" sz="1700" b="0" i="0" u="none" strike="noStrike" dirty="0">
                          <a:solidFill>
                            <a:srgbClr val="000000"/>
                          </a:solidFill>
                          <a:effectLst/>
                          <a:latin typeface="Calibri"/>
                        </a:rPr>
                        <a:t>       </a:t>
                      </a:r>
                      <a:r>
                        <a:rPr lang="es-AR" sz="1700" b="0" i="0" u="none" strike="noStrike" dirty="0">
                          <a:solidFill>
                            <a:schemeClr val="accent2">
                              <a:lumMod val="75000"/>
                            </a:schemeClr>
                          </a:solidFill>
                          <a:effectLst/>
                          <a:latin typeface="Calibri"/>
                        </a:rPr>
                        <a:t>+</a:t>
                      </a:r>
                      <a:r>
                        <a:rPr lang="pl-PL" sz="1700" b="0" i="0" u="none" strike="noStrike" dirty="0">
                          <a:solidFill>
                            <a:schemeClr val="accent2">
                              <a:lumMod val="75000"/>
                            </a:schemeClr>
                          </a:solidFill>
                          <a:effectLst/>
                          <a:latin typeface="Calibri"/>
                        </a:rPr>
                        <a:t> MA</a:t>
                      </a:r>
                      <a:r>
                        <a:rPr lang="es-AR" sz="1700" b="0" i="0" u="none" strike="noStrike" baseline="-25000" dirty="0">
                          <a:solidFill>
                            <a:schemeClr val="accent2">
                              <a:lumMod val="75000"/>
                            </a:schemeClr>
                          </a:solidFill>
                          <a:effectLst/>
                          <a:latin typeface="Calibri"/>
                        </a:rPr>
                        <a:t>2</a:t>
                      </a:r>
                      <a:r>
                        <a:rPr lang="pl-PL" sz="1700" b="0" i="0" u="none" strike="noStrike" dirty="0">
                          <a:solidFill>
                            <a:schemeClr val="accent2">
                              <a:lumMod val="75000"/>
                            </a:schemeClr>
                          </a:solidFill>
                          <a:effectLst/>
                          <a:latin typeface="Calibri"/>
                        </a:rPr>
                        <a:t> </a:t>
                      </a:r>
                      <a:r>
                        <a:rPr lang="pl-PL" sz="1700" b="0" i="0" u="none" strike="noStrike" dirty="0">
                          <a:solidFill>
                            <a:srgbClr val="000000"/>
                          </a:solidFill>
                          <a:effectLst/>
                          <a:latin typeface="Calibri"/>
                        </a:rPr>
                        <a:t>=</a:t>
                      </a:r>
                      <a:r>
                        <a:rPr lang="es-AR" sz="1700" b="0" i="0" u="none" strike="noStrike" dirty="0">
                          <a:solidFill>
                            <a:srgbClr val="000000"/>
                          </a:solidFill>
                          <a:effectLst/>
                          <a:latin typeface="Calibri"/>
                        </a:rPr>
                        <a:t> </a:t>
                      </a:r>
                      <a:r>
                        <a:rPr lang="pl-PL" sz="1700" b="0" i="0" u="none" strike="noStrike" dirty="0">
                          <a:solidFill>
                            <a:srgbClr val="000000"/>
                          </a:solidFill>
                          <a:effectLst/>
                          <a:latin typeface="Calibri"/>
                        </a:rPr>
                        <a:t>0</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1"/>
                  </a:ext>
                </a:extLst>
              </a:tr>
              <a:tr h="323434">
                <a:tc>
                  <a:txBody>
                    <a:bodyPr/>
                    <a:lstStyle/>
                    <a:p>
                      <a:pPr algn="l" rtl="0" fontAlgn="ctr"/>
                      <a:r>
                        <a:rPr lang="es-AR" sz="1700" b="0" i="0" u="none" strike="noStrike">
                          <a:solidFill>
                            <a:srgbClr val="000000"/>
                          </a:solidFill>
                          <a:effectLst/>
                          <a:latin typeface="Calibri"/>
                        </a:rPr>
                        <a:t>0,3 X</a:t>
                      </a:r>
                      <a:r>
                        <a:rPr lang="es-AR" sz="1700" b="0" i="0" u="none" strike="noStrike" baseline="-25000">
                          <a:solidFill>
                            <a:srgbClr val="000000"/>
                          </a:solidFill>
                          <a:effectLst/>
                          <a:latin typeface="Calibri"/>
                        </a:rPr>
                        <a:t>1</a:t>
                      </a:r>
                      <a:r>
                        <a:rPr lang="es-AR" sz="1700" b="0" i="0" u="none" strike="noStrike">
                          <a:solidFill>
                            <a:srgbClr val="000000"/>
                          </a:solidFill>
                          <a:effectLst/>
                          <a:latin typeface="Calibri"/>
                        </a:rPr>
                        <a:t> + 0,1 X</a:t>
                      </a:r>
                      <a:r>
                        <a:rPr lang="es-AR" sz="1700" b="0" i="0" u="none" strike="noStrike" baseline="-25000">
                          <a:solidFill>
                            <a:srgbClr val="000000"/>
                          </a:solidFill>
                          <a:effectLst/>
                          <a:latin typeface="Calibri"/>
                        </a:rPr>
                        <a:t>2</a:t>
                      </a:r>
                      <a:r>
                        <a:rPr lang="es-AR" sz="1700" b="0" i="0" u="none" strike="noStrike">
                          <a:solidFill>
                            <a:srgbClr val="000000"/>
                          </a:solidFill>
                          <a:effectLst/>
                          <a:latin typeface="Calibri"/>
                        </a:rPr>
                        <a:t> &lt;= 2,7</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l" rtl="0" fontAlgn="ctr"/>
                      <a:r>
                        <a:rPr lang="pt-BR" sz="1700" b="0" i="0" u="none" strike="noStrike" dirty="0">
                          <a:solidFill>
                            <a:srgbClr val="000000"/>
                          </a:solidFill>
                          <a:effectLst/>
                          <a:latin typeface="Calibri"/>
                        </a:rPr>
                        <a:t>0,3 X</a:t>
                      </a:r>
                      <a:r>
                        <a:rPr lang="pt-BR" sz="1700" b="0" i="0" u="none" strike="noStrike" baseline="-25000" dirty="0">
                          <a:solidFill>
                            <a:srgbClr val="000000"/>
                          </a:solidFill>
                          <a:effectLst/>
                          <a:latin typeface="Calibri"/>
                        </a:rPr>
                        <a:t>1</a:t>
                      </a:r>
                      <a:r>
                        <a:rPr lang="pt-BR" sz="1700" b="0" i="0" u="none" strike="noStrike" dirty="0">
                          <a:solidFill>
                            <a:srgbClr val="000000"/>
                          </a:solidFill>
                          <a:effectLst/>
                          <a:latin typeface="Calibri"/>
                        </a:rPr>
                        <a:t> + 0,1 X</a:t>
                      </a:r>
                      <a:r>
                        <a:rPr lang="pt-BR" sz="1700" b="0" i="0" u="none" strike="noStrike" baseline="-25000" dirty="0">
                          <a:solidFill>
                            <a:srgbClr val="000000"/>
                          </a:solidFill>
                          <a:effectLst/>
                          <a:latin typeface="Calibri"/>
                        </a:rPr>
                        <a:t>2</a:t>
                      </a:r>
                      <a:r>
                        <a:rPr lang="pt-BR" sz="1700" b="0" i="0" u="none" strike="noStrike" dirty="0">
                          <a:solidFill>
                            <a:srgbClr val="000000"/>
                          </a:solidFill>
                          <a:effectLst/>
                          <a:latin typeface="Calibri"/>
                        </a:rPr>
                        <a:t> </a:t>
                      </a:r>
                      <a:r>
                        <a:rPr lang="pt-BR" sz="1700" b="0" i="0" u="none" strike="noStrike" dirty="0">
                          <a:solidFill>
                            <a:srgbClr val="FF0000"/>
                          </a:solidFill>
                          <a:effectLst/>
                          <a:latin typeface="Calibri"/>
                        </a:rPr>
                        <a:t>+ H</a:t>
                      </a:r>
                      <a:r>
                        <a:rPr lang="pt-BR" sz="1700" b="0" i="0" u="none" strike="noStrike" baseline="-25000" dirty="0">
                          <a:solidFill>
                            <a:srgbClr val="FF0000"/>
                          </a:solidFill>
                          <a:effectLst/>
                          <a:latin typeface="Calibri"/>
                        </a:rPr>
                        <a:t>1</a:t>
                      </a:r>
                      <a:r>
                        <a:rPr lang="pt-BR" sz="1700" b="0" i="0" u="none" strike="noStrike" dirty="0">
                          <a:solidFill>
                            <a:srgbClr val="000000"/>
                          </a:solidFill>
                          <a:effectLst/>
                          <a:latin typeface="Calibri"/>
                        </a:rPr>
                        <a:t> = 2,7</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l" rtl="0" fontAlgn="ctr"/>
                      <a:r>
                        <a:rPr lang="pt-BR" sz="1700" b="0" i="0" u="none" strike="noStrike" dirty="0">
                          <a:solidFill>
                            <a:srgbClr val="000000"/>
                          </a:solidFill>
                          <a:effectLst/>
                          <a:latin typeface="Calibri"/>
                        </a:rPr>
                        <a:t>       0,3X</a:t>
                      </a:r>
                      <a:r>
                        <a:rPr lang="pt-BR" sz="1700" b="0" i="0" u="none" strike="noStrike" baseline="-25000" dirty="0">
                          <a:solidFill>
                            <a:srgbClr val="000000"/>
                          </a:solidFill>
                          <a:effectLst/>
                          <a:latin typeface="Calibri"/>
                        </a:rPr>
                        <a:t>1</a:t>
                      </a:r>
                      <a:r>
                        <a:rPr lang="pt-BR" sz="1700" b="0" i="0" u="none" strike="noStrike" dirty="0">
                          <a:solidFill>
                            <a:srgbClr val="000000"/>
                          </a:solidFill>
                          <a:effectLst/>
                          <a:latin typeface="Calibri"/>
                        </a:rPr>
                        <a:t> + 0,1X</a:t>
                      </a:r>
                      <a:r>
                        <a:rPr lang="pt-BR" sz="1700" b="0" i="0" u="none" strike="noStrike" baseline="-25000" dirty="0">
                          <a:solidFill>
                            <a:srgbClr val="000000"/>
                          </a:solidFill>
                          <a:effectLst/>
                          <a:latin typeface="Calibri"/>
                        </a:rPr>
                        <a:t>2</a:t>
                      </a:r>
                      <a:r>
                        <a:rPr lang="pt-BR" sz="1700" b="0" i="0" u="none" strike="noStrike" dirty="0">
                          <a:solidFill>
                            <a:srgbClr val="000000"/>
                          </a:solidFill>
                          <a:effectLst/>
                          <a:latin typeface="Calibri"/>
                        </a:rPr>
                        <a:t> </a:t>
                      </a:r>
                      <a:r>
                        <a:rPr lang="pt-BR" sz="1700" b="0" i="0" u="none" strike="noStrike" dirty="0">
                          <a:solidFill>
                            <a:srgbClr val="FF0000"/>
                          </a:solidFill>
                          <a:effectLst/>
                          <a:latin typeface="Calibri"/>
                        </a:rPr>
                        <a:t>+ H</a:t>
                      </a:r>
                      <a:r>
                        <a:rPr lang="pt-BR" sz="1700" b="0" i="0" u="none" strike="noStrike" baseline="-25000" dirty="0">
                          <a:solidFill>
                            <a:srgbClr val="FF0000"/>
                          </a:solidFill>
                          <a:effectLst/>
                          <a:latin typeface="Calibri"/>
                        </a:rPr>
                        <a:t>1</a:t>
                      </a:r>
                      <a:r>
                        <a:rPr lang="pt-BR" sz="1700" b="0" i="0" u="none" strike="noStrike" dirty="0">
                          <a:solidFill>
                            <a:srgbClr val="000000"/>
                          </a:solidFill>
                          <a:effectLst/>
                          <a:latin typeface="Calibri"/>
                        </a:rPr>
                        <a:t>                              = 2,7</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10002"/>
                  </a:ext>
                </a:extLst>
              </a:tr>
              <a:tr h="323434">
                <a:tc>
                  <a:txBody>
                    <a:bodyPr/>
                    <a:lstStyle/>
                    <a:p>
                      <a:pPr algn="l" rtl="0" fontAlgn="ctr"/>
                      <a:r>
                        <a:rPr lang="es-AR" sz="1700" b="0" i="0" u="none" strike="noStrike">
                          <a:solidFill>
                            <a:srgbClr val="000000"/>
                          </a:solidFill>
                          <a:effectLst/>
                          <a:latin typeface="Calibri"/>
                        </a:rPr>
                        <a:t>0,5 X</a:t>
                      </a:r>
                      <a:r>
                        <a:rPr lang="es-AR" sz="1700" b="0" i="0" u="none" strike="noStrike" baseline="-25000">
                          <a:solidFill>
                            <a:srgbClr val="000000"/>
                          </a:solidFill>
                          <a:effectLst/>
                          <a:latin typeface="Calibri"/>
                        </a:rPr>
                        <a:t>1</a:t>
                      </a:r>
                      <a:r>
                        <a:rPr lang="es-AR" sz="1700" b="0" i="0" u="none" strike="noStrike">
                          <a:solidFill>
                            <a:srgbClr val="000000"/>
                          </a:solidFill>
                          <a:effectLst/>
                          <a:latin typeface="Calibri"/>
                        </a:rPr>
                        <a:t> + 0,5 X</a:t>
                      </a:r>
                      <a:r>
                        <a:rPr lang="es-AR" sz="1700" b="0" i="0" u="none" strike="noStrike" baseline="-25000">
                          <a:solidFill>
                            <a:srgbClr val="000000"/>
                          </a:solidFill>
                          <a:effectLst/>
                          <a:latin typeface="Calibri"/>
                        </a:rPr>
                        <a:t>2</a:t>
                      </a:r>
                      <a:r>
                        <a:rPr lang="es-AR" sz="1700" b="0" i="0" u="none" strike="noStrike">
                          <a:solidFill>
                            <a:srgbClr val="000000"/>
                          </a:solidFill>
                          <a:effectLst/>
                          <a:latin typeface="Calibri"/>
                        </a:rPr>
                        <a:t> = 6</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l" rtl="0" fontAlgn="ctr"/>
                      <a:r>
                        <a:rPr lang="pt-BR" sz="1700" b="0" i="0" u="none" strike="noStrike">
                          <a:solidFill>
                            <a:srgbClr val="000000"/>
                          </a:solidFill>
                          <a:effectLst/>
                          <a:latin typeface="Calibri"/>
                        </a:rPr>
                        <a:t>0,5 X</a:t>
                      </a:r>
                      <a:r>
                        <a:rPr lang="pt-BR" sz="1700" b="0" i="0" u="none" strike="noStrike" baseline="-25000">
                          <a:solidFill>
                            <a:srgbClr val="000000"/>
                          </a:solidFill>
                          <a:effectLst/>
                          <a:latin typeface="Calibri"/>
                        </a:rPr>
                        <a:t>1</a:t>
                      </a:r>
                      <a:r>
                        <a:rPr lang="pt-BR" sz="1700" b="0" i="0" u="none" strike="noStrike">
                          <a:solidFill>
                            <a:srgbClr val="000000"/>
                          </a:solidFill>
                          <a:effectLst/>
                          <a:latin typeface="Calibri"/>
                        </a:rPr>
                        <a:t> + 0,5 X</a:t>
                      </a:r>
                      <a:r>
                        <a:rPr lang="pt-BR" sz="1700" b="0" i="0" u="none" strike="noStrike" baseline="-25000">
                          <a:solidFill>
                            <a:srgbClr val="000000"/>
                          </a:solidFill>
                          <a:effectLst/>
                          <a:latin typeface="Calibri"/>
                        </a:rPr>
                        <a:t>2</a:t>
                      </a:r>
                      <a:r>
                        <a:rPr lang="pt-BR" sz="1700" b="0" i="0" u="none" strike="noStrike">
                          <a:solidFill>
                            <a:srgbClr val="000000"/>
                          </a:solidFill>
                          <a:effectLst/>
                          <a:latin typeface="Calibri"/>
                        </a:rPr>
                        <a:t> </a:t>
                      </a:r>
                      <a:r>
                        <a:rPr lang="pt-BR" sz="1700" b="0" i="0" u="none" strike="noStrike">
                          <a:solidFill>
                            <a:srgbClr val="FF0000"/>
                          </a:solidFill>
                          <a:effectLst/>
                          <a:latin typeface="Calibri"/>
                        </a:rPr>
                        <a:t>+ A</a:t>
                      </a:r>
                      <a:r>
                        <a:rPr lang="pt-BR" sz="1700" b="0" i="0" u="none" strike="noStrike" baseline="-25000">
                          <a:solidFill>
                            <a:srgbClr val="FF0000"/>
                          </a:solidFill>
                          <a:effectLst/>
                          <a:latin typeface="Calibri"/>
                        </a:rPr>
                        <a:t>1</a:t>
                      </a:r>
                      <a:r>
                        <a:rPr lang="pt-BR" sz="1700" b="0" i="0" u="none" strike="noStrike" baseline="-25000">
                          <a:solidFill>
                            <a:srgbClr val="000000"/>
                          </a:solidFill>
                          <a:effectLst/>
                          <a:latin typeface="Calibri"/>
                        </a:rPr>
                        <a:t> </a:t>
                      </a:r>
                      <a:r>
                        <a:rPr lang="pt-BR" sz="1700" b="0" i="0" u="none" strike="noStrike">
                          <a:solidFill>
                            <a:srgbClr val="000000"/>
                          </a:solidFill>
                          <a:effectLst/>
                          <a:latin typeface="Calibri"/>
                        </a:rPr>
                        <a:t>= 6</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l" rtl="0" fontAlgn="ctr"/>
                      <a:r>
                        <a:rPr lang="pt-BR" sz="1700" b="0" i="0" u="none" strike="noStrike" dirty="0">
                          <a:solidFill>
                            <a:srgbClr val="000000"/>
                          </a:solidFill>
                          <a:effectLst/>
                          <a:latin typeface="Calibri"/>
                        </a:rPr>
                        <a:t>       0,5X</a:t>
                      </a:r>
                      <a:r>
                        <a:rPr lang="pt-BR" sz="1700" b="0" i="0" u="none" strike="noStrike" baseline="-25000" dirty="0">
                          <a:solidFill>
                            <a:srgbClr val="000000"/>
                          </a:solidFill>
                          <a:effectLst/>
                          <a:latin typeface="Calibri"/>
                        </a:rPr>
                        <a:t>1</a:t>
                      </a:r>
                      <a:r>
                        <a:rPr lang="pt-BR" sz="1700" b="0" i="0" u="none" strike="noStrike" dirty="0">
                          <a:solidFill>
                            <a:srgbClr val="000000"/>
                          </a:solidFill>
                          <a:effectLst/>
                          <a:latin typeface="Calibri"/>
                        </a:rPr>
                        <a:t> + 0,5X</a:t>
                      </a:r>
                      <a:r>
                        <a:rPr lang="pt-BR" sz="1700" b="0" i="0" u="none" strike="noStrike" baseline="-25000" dirty="0">
                          <a:solidFill>
                            <a:srgbClr val="000000"/>
                          </a:solidFill>
                          <a:effectLst/>
                          <a:latin typeface="Calibri"/>
                        </a:rPr>
                        <a:t>2</a:t>
                      </a:r>
                      <a:r>
                        <a:rPr lang="pt-BR" sz="1700" b="0" i="0" u="none" strike="noStrike" dirty="0">
                          <a:solidFill>
                            <a:srgbClr val="000000"/>
                          </a:solidFill>
                          <a:effectLst/>
                          <a:latin typeface="Calibri"/>
                        </a:rPr>
                        <a:t>           </a:t>
                      </a:r>
                      <a:r>
                        <a:rPr lang="pt-BR" sz="1700" b="0" i="0" u="none" strike="noStrike" dirty="0">
                          <a:solidFill>
                            <a:srgbClr val="FF0000"/>
                          </a:solidFill>
                          <a:effectLst/>
                          <a:latin typeface="Calibri"/>
                        </a:rPr>
                        <a:t>+ A</a:t>
                      </a:r>
                      <a:r>
                        <a:rPr lang="pt-BR" sz="1700" b="0" i="0" u="none" strike="noStrike" baseline="-25000" dirty="0">
                          <a:solidFill>
                            <a:srgbClr val="FF0000"/>
                          </a:solidFill>
                          <a:effectLst/>
                          <a:latin typeface="Calibri"/>
                        </a:rPr>
                        <a:t>1</a:t>
                      </a:r>
                      <a:r>
                        <a:rPr lang="pt-BR" sz="1700" b="0" i="0" u="none" strike="noStrike" baseline="-25000" dirty="0">
                          <a:solidFill>
                            <a:srgbClr val="000000"/>
                          </a:solidFill>
                          <a:effectLst/>
                          <a:latin typeface="Calibri"/>
                        </a:rPr>
                        <a:t>                              </a:t>
                      </a:r>
                      <a:r>
                        <a:rPr lang="pt-BR" sz="1700" b="0" i="0" u="none" strike="noStrike" dirty="0">
                          <a:solidFill>
                            <a:srgbClr val="000000"/>
                          </a:solidFill>
                          <a:effectLst/>
                          <a:latin typeface="Calibri"/>
                        </a:rPr>
                        <a:t>= 6</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3"/>
                  </a:ext>
                </a:extLst>
              </a:tr>
              <a:tr h="323434">
                <a:tc>
                  <a:txBody>
                    <a:bodyPr/>
                    <a:lstStyle/>
                    <a:p>
                      <a:pPr algn="l" rtl="0" fontAlgn="ctr"/>
                      <a:r>
                        <a:rPr lang="es-AR" sz="1700" b="0" i="0" u="none" strike="noStrike" dirty="0">
                          <a:solidFill>
                            <a:srgbClr val="000000"/>
                          </a:solidFill>
                          <a:effectLst/>
                          <a:latin typeface="Calibri"/>
                        </a:rPr>
                        <a:t>0,6 X</a:t>
                      </a:r>
                      <a:r>
                        <a:rPr lang="es-AR" sz="1700" b="0" i="0" u="none" strike="noStrike" baseline="-25000" dirty="0">
                          <a:solidFill>
                            <a:srgbClr val="000000"/>
                          </a:solidFill>
                          <a:effectLst/>
                          <a:latin typeface="Calibri"/>
                        </a:rPr>
                        <a:t>1</a:t>
                      </a:r>
                      <a:r>
                        <a:rPr lang="es-AR" sz="1700" b="0" i="0" u="none" strike="noStrike" dirty="0">
                          <a:solidFill>
                            <a:srgbClr val="000000"/>
                          </a:solidFill>
                          <a:effectLst/>
                          <a:latin typeface="Calibri"/>
                        </a:rPr>
                        <a:t> + 0,4 X</a:t>
                      </a:r>
                      <a:r>
                        <a:rPr lang="es-AR" sz="1700" b="0" i="0" u="none" strike="noStrike" baseline="-25000" dirty="0">
                          <a:solidFill>
                            <a:srgbClr val="000000"/>
                          </a:solidFill>
                          <a:effectLst/>
                          <a:latin typeface="Calibri"/>
                        </a:rPr>
                        <a:t>2</a:t>
                      </a:r>
                      <a:r>
                        <a:rPr lang="es-AR" sz="1700" b="0" i="0" u="none" strike="noStrike" dirty="0">
                          <a:solidFill>
                            <a:srgbClr val="000000"/>
                          </a:solidFill>
                          <a:effectLst/>
                          <a:latin typeface="Calibri"/>
                        </a:rPr>
                        <a:t> &gt;= 6</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l" rtl="0" fontAlgn="ctr"/>
                      <a:r>
                        <a:rPr lang="es-AR" sz="1700" b="0" i="0" u="none" strike="noStrike" dirty="0">
                          <a:solidFill>
                            <a:srgbClr val="000000"/>
                          </a:solidFill>
                          <a:effectLst/>
                          <a:latin typeface="Calibri"/>
                        </a:rPr>
                        <a:t>0,6 X</a:t>
                      </a:r>
                      <a:r>
                        <a:rPr lang="es-AR" sz="1700" b="0" i="0" u="none" strike="noStrike" baseline="-25000" dirty="0">
                          <a:solidFill>
                            <a:srgbClr val="000000"/>
                          </a:solidFill>
                          <a:effectLst/>
                          <a:latin typeface="Calibri"/>
                        </a:rPr>
                        <a:t>1</a:t>
                      </a:r>
                      <a:r>
                        <a:rPr lang="es-AR" sz="1700" b="0" i="0" u="none" strike="noStrike" dirty="0">
                          <a:solidFill>
                            <a:srgbClr val="000000"/>
                          </a:solidFill>
                          <a:effectLst/>
                          <a:latin typeface="Calibri"/>
                        </a:rPr>
                        <a:t> + 0,4 X</a:t>
                      </a:r>
                      <a:r>
                        <a:rPr lang="es-AR" sz="1700" b="0" i="0" u="none" strike="noStrike" baseline="-25000" dirty="0">
                          <a:solidFill>
                            <a:srgbClr val="000000"/>
                          </a:solidFill>
                          <a:effectLst/>
                          <a:latin typeface="Calibri"/>
                        </a:rPr>
                        <a:t>2</a:t>
                      </a:r>
                      <a:r>
                        <a:rPr lang="es-AR" sz="1700" b="0" i="0" u="none" strike="noStrike" dirty="0">
                          <a:solidFill>
                            <a:srgbClr val="000000"/>
                          </a:solidFill>
                          <a:effectLst/>
                          <a:latin typeface="Calibri"/>
                        </a:rPr>
                        <a:t> </a:t>
                      </a:r>
                      <a:r>
                        <a:rPr lang="es-AR" sz="1700" b="0" i="0" u="none" strike="noStrike" dirty="0">
                          <a:solidFill>
                            <a:srgbClr val="FF0000"/>
                          </a:solidFill>
                          <a:effectLst/>
                          <a:latin typeface="Calibri"/>
                        </a:rPr>
                        <a:t>– E</a:t>
                      </a:r>
                      <a:r>
                        <a:rPr lang="es-AR" sz="1700" b="0" i="0" u="none" strike="noStrike" baseline="-25000" dirty="0">
                          <a:solidFill>
                            <a:srgbClr val="FF0000"/>
                          </a:solidFill>
                          <a:effectLst/>
                          <a:latin typeface="Calibri"/>
                        </a:rPr>
                        <a:t>1</a:t>
                      </a:r>
                      <a:r>
                        <a:rPr lang="es-AR" sz="1700" b="0" i="0" u="none" strike="noStrike" baseline="0" dirty="0">
                          <a:solidFill>
                            <a:srgbClr val="FF0000"/>
                          </a:solidFill>
                          <a:effectLst/>
                          <a:latin typeface="Calibri"/>
                        </a:rPr>
                        <a:t> + A</a:t>
                      </a:r>
                      <a:r>
                        <a:rPr lang="es-AR" sz="1700" b="0" i="0" u="none" strike="noStrike" baseline="-25000" dirty="0">
                          <a:solidFill>
                            <a:srgbClr val="FF0000"/>
                          </a:solidFill>
                          <a:effectLst/>
                          <a:latin typeface="Calibri"/>
                        </a:rPr>
                        <a:t>2</a:t>
                      </a:r>
                      <a:r>
                        <a:rPr lang="es-AR" sz="1700" b="0" i="0" u="none" strike="noStrike" baseline="0" dirty="0">
                          <a:solidFill>
                            <a:srgbClr val="000000"/>
                          </a:solidFill>
                          <a:effectLst/>
                          <a:latin typeface="Calibri"/>
                        </a:rPr>
                        <a:t> </a:t>
                      </a:r>
                      <a:r>
                        <a:rPr lang="es-AR" sz="1700" b="0" i="0" u="none" strike="noStrike" dirty="0">
                          <a:solidFill>
                            <a:srgbClr val="000000"/>
                          </a:solidFill>
                          <a:effectLst/>
                          <a:latin typeface="Calibri"/>
                        </a:rPr>
                        <a:t>= 6</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l" rtl="0" fontAlgn="ctr"/>
                      <a:r>
                        <a:rPr lang="es-AR" sz="1700" b="0" i="0" u="none" strike="noStrike" dirty="0">
                          <a:solidFill>
                            <a:srgbClr val="000000"/>
                          </a:solidFill>
                          <a:effectLst/>
                          <a:latin typeface="Calibri"/>
                        </a:rPr>
                        <a:t>       0,6X</a:t>
                      </a:r>
                      <a:r>
                        <a:rPr lang="es-AR" sz="1700" b="0" i="0" u="none" strike="noStrike" baseline="-25000" dirty="0">
                          <a:solidFill>
                            <a:srgbClr val="000000"/>
                          </a:solidFill>
                          <a:effectLst/>
                          <a:latin typeface="Calibri"/>
                        </a:rPr>
                        <a:t>1</a:t>
                      </a:r>
                      <a:r>
                        <a:rPr lang="es-AR" sz="1700" b="0" i="0" u="none" strike="noStrike" dirty="0">
                          <a:solidFill>
                            <a:srgbClr val="000000"/>
                          </a:solidFill>
                          <a:effectLst/>
                          <a:latin typeface="Calibri"/>
                        </a:rPr>
                        <a:t> + 0,4X</a:t>
                      </a:r>
                      <a:r>
                        <a:rPr lang="es-AR" sz="1700" b="0" i="0" u="none" strike="noStrike" baseline="-25000" dirty="0">
                          <a:solidFill>
                            <a:srgbClr val="000000"/>
                          </a:solidFill>
                          <a:effectLst/>
                          <a:latin typeface="Calibri"/>
                        </a:rPr>
                        <a:t>2</a:t>
                      </a:r>
                      <a:r>
                        <a:rPr lang="es-AR" sz="1700" b="0" i="0" u="none" strike="noStrike" dirty="0">
                          <a:solidFill>
                            <a:srgbClr val="000000"/>
                          </a:solidFill>
                          <a:effectLst/>
                          <a:latin typeface="Calibri"/>
                        </a:rPr>
                        <a:t>                   </a:t>
                      </a:r>
                      <a:r>
                        <a:rPr lang="es-AR" sz="1700" b="0" i="0" u="none" strike="noStrike" dirty="0">
                          <a:solidFill>
                            <a:srgbClr val="FF0000"/>
                          </a:solidFill>
                          <a:effectLst/>
                          <a:latin typeface="Calibri"/>
                        </a:rPr>
                        <a:t>– E</a:t>
                      </a:r>
                      <a:r>
                        <a:rPr lang="es-AR" sz="1700" b="0" i="0" u="none" strike="noStrike" baseline="-25000" dirty="0">
                          <a:solidFill>
                            <a:srgbClr val="FF0000"/>
                          </a:solidFill>
                          <a:effectLst/>
                          <a:latin typeface="Calibri"/>
                        </a:rPr>
                        <a:t>1</a:t>
                      </a:r>
                      <a:r>
                        <a:rPr lang="es-AR" sz="1700" b="0" i="0" u="none" strike="noStrike" baseline="0" dirty="0">
                          <a:solidFill>
                            <a:srgbClr val="FF0000"/>
                          </a:solidFill>
                          <a:effectLst/>
                          <a:latin typeface="Calibri"/>
                        </a:rPr>
                        <a:t>  + A</a:t>
                      </a:r>
                      <a:r>
                        <a:rPr lang="es-AR" sz="1700" b="0" i="0" u="none" strike="noStrike" baseline="-25000" dirty="0">
                          <a:solidFill>
                            <a:srgbClr val="FF0000"/>
                          </a:solidFill>
                          <a:effectLst/>
                          <a:latin typeface="Calibri"/>
                        </a:rPr>
                        <a:t>2</a:t>
                      </a:r>
                      <a:r>
                        <a:rPr lang="es-AR" sz="1700" b="0" i="0" u="none" strike="noStrike" baseline="0" dirty="0">
                          <a:solidFill>
                            <a:srgbClr val="000000"/>
                          </a:solidFill>
                          <a:effectLst/>
                          <a:latin typeface="Calibri"/>
                        </a:rPr>
                        <a:t> </a:t>
                      </a:r>
                      <a:r>
                        <a:rPr lang="es-AR" sz="1700" b="0" i="0" u="none" strike="noStrike" dirty="0">
                          <a:solidFill>
                            <a:srgbClr val="000000"/>
                          </a:solidFill>
                          <a:effectLst/>
                          <a:latin typeface="Calibri"/>
                        </a:rPr>
                        <a:t>   = 6</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98935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1143000"/>
          </a:xfrm>
        </p:spPr>
        <p:txBody>
          <a:bodyPr/>
          <a:lstStyle/>
          <a:p>
            <a:r>
              <a:rPr lang="es-AR" dirty="0"/>
              <a:t>Método de la gran M</a:t>
            </a:r>
          </a:p>
        </p:txBody>
      </p:sp>
      <p:sp>
        <p:nvSpPr>
          <p:cNvPr id="3" name="2 Marcador de texto"/>
          <p:cNvSpPr>
            <a:spLocks noGrp="1"/>
          </p:cNvSpPr>
          <p:nvPr>
            <p:ph type="body" idx="1"/>
          </p:nvPr>
        </p:nvSpPr>
        <p:spPr>
          <a:xfrm>
            <a:off x="457200" y="980728"/>
            <a:ext cx="8229600" cy="5145435"/>
          </a:xfrm>
        </p:spPr>
        <p:txBody>
          <a:bodyPr/>
          <a:lstStyle/>
          <a:p>
            <a:pPr marL="0" indent="0">
              <a:buNone/>
            </a:pPr>
            <a:r>
              <a:rPr lang="es-AR" dirty="0"/>
              <a:t>Las variables artificiales deben tener coeficientes iguales a cero en la primera fila por lo que, como se procedió anteriormente, realizaremos una operación previa en la matriz del simplex que consistirá en modificar la primera fila de la siguiente manera:</a:t>
            </a:r>
          </a:p>
          <a:p>
            <a:pPr marL="0" indent="0" algn="ctr">
              <a:buNone/>
            </a:pPr>
            <a:r>
              <a:rPr lang="es-AR" dirty="0"/>
              <a:t>F1</a:t>
            </a:r>
            <a:r>
              <a:rPr lang="es-AR" baseline="-25000" dirty="0"/>
              <a:t>N</a:t>
            </a:r>
            <a:r>
              <a:rPr lang="es-AR" dirty="0"/>
              <a:t> = F1 – MF3 - MF4</a:t>
            </a:r>
          </a:p>
          <a:p>
            <a:pPr marL="0" indent="0">
              <a:buNone/>
            </a:pPr>
            <a:r>
              <a:rPr lang="es-AR" dirty="0"/>
              <a:t>Donde F3 y F4 son las filas con las variables artificiales.</a:t>
            </a:r>
          </a:p>
        </p:txBody>
      </p:sp>
    </p:spTree>
    <p:extLst>
      <p:ext uri="{BB962C8B-B14F-4D97-AF65-F5344CB8AC3E}">
        <p14:creationId xmlns:p14="http://schemas.microsoft.com/office/powerpoint/2010/main" val="10545319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Método de la gran M</a:t>
            </a:r>
          </a:p>
        </p:txBody>
      </p:sp>
      <p:sp>
        <p:nvSpPr>
          <p:cNvPr id="3" name="2 Marcador de texto"/>
          <p:cNvSpPr>
            <a:spLocks noGrp="1"/>
          </p:cNvSpPr>
          <p:nvPr>
            <p:ph type="body" idx="1"/>
          </p:nvPr>
        </p:nvSpPr>
        <p:spPr>
          <a:xfrm>
            <a:off x="457200" y="1124744"/>
            <a:ext cx="8229600" cy="5001419"/>
          </a:xfrm>
        </p:spPr>
        <p:txBody>
          <a:bodyPr/>
          <a:lstStyle/>
          <a:p>
            <a:pPr marL="0" indent="0">
              <a:buNone/>
            </a:pPr>
            <a:r>
              <a:rPr lang="es-AR" dirty="0"/>
              <a:t>Si aplicamos la modificación a nuestra tabla:</a:t>
            </a:r>
          </a:p>
          <a:p>
            <a:pPr marL="0" indent="0">
              <a:buNone/>
            </a:pPr>
            <a:endParaRPr lang="es-AR" sz="2500" dirty="0"/>
          </a:p>
          <a:p>
            <a:pPr marL="0" indent="0">
              <a:buNone/>
            </a:pPr>
            <a:endParaRPr lang="es-AR" sz="2500" dirty="0"/>
          </a:p>
          <a:p>
            <a:pPr marL="0" indent="0">
              <a:buNone/>
            </a:pPr>
            <a:endParaRPr lang="es-AR" sz="2500" dirty="0"/>
          </a:p>
          <a:p>
            <a:pPr marL="0" indent="0">
              <a:buNone/>
            </a:pPr>
            <a:endParaRPr lang="es-AR" sz="2500" dirty="0"/>
          </a:p>
          <a:p>
            <a:pPr marL="0" indent="0" algn="ctr">
              <a:buNone/>
            </a:pPr>
            <a:r>
              <a:rPr lang="es-AR" dirty="0"/>
              <a:t>F1</a:t>
            </a:r>
            <a:r>
              <a:rPr lang="es-AR" baseline="-25000" dirty="0"/>
              <a:t>N</a:t>
            </a:r>
            <a:r>
              <a:rPr lang="es-AR" dirty="0"/>
              <a:t> = F1 – MF3 - MF4</a:t>
            </a:r>
          </a:p>
        </p:txBody>
      </p:sp>
      <p:graphicFrame>
        <p:nvGraphicFramePr>
          <p:cNvPr id="5" name="4 Tabla"/>
          <p:cNvGraphicFramePr>
            <a:graphicFrameLocks noGrp="1"/>
          </p:cNvGraphicFramePr>
          <p:nvPr>
            <p:extLst>
              <p:ext uri="{D42A27DB-BD31-4B8C-83A1-F6EECF244321}">
                <p14:modId xmlns:p14="http://schemas.microsoft.com/office/powerpoint/2010/main" val="365230315"/>
              </p:ext>
            </p:extLst>
          </p:nvPr>
        </p:nvGraphicFramePr>
        <p:xfrm>
          <a:off x="467544" y="1772816"/>
          <a:ext cx="8229600" cy="1785274"/>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800000">
                  <a:extLst>
                    <a:ext uri="{9D8B030D-6E8A-4147-A177-3AD203B41FA5}">
                      <a16:colId xmlns:a16="http://schemas.microsoft.com/office/drawing/2014/main" val="20007"/>
                    </a:ext>
                  </a:extLst>
                </a:gridCol>
                <a:gridCol w="1028800">
                  <a:extLst>
                    <a:ext uri="{9D8B030D-6E8A-4147-A177-3AD203B41FA5}">
                      <a16:colId xmlns:a16="http://schemas.microsoft.com/office/drawing/2014/main" val="20008"/>
                    </a:ext>
                  </a:extLst>
                </a:gridCol>
              </a:tblGrid>
              <a:tr h="565187">
                <a:tc>
                  <a:txBody>
                    <a:bodyPr/>
                    <a:lstStyle/>
                    <a:p>
                      <a:pPr algn="ctr" rtl="0" fontAlgn="t"/>
                      <a:r>
                        <a:rPr lang="es-AR" sz="1700" b="1" i="0" u="none" strike="noStrike" dirty="0">
                          <a:solidFill>
                            <a:srgbClr val="FFFFFF"/>
                          </a:solidFill>
                          <a:effectLst/>
                          <a:latin typeface="Calibri"/>
                        </a:rPr>
                        <a:t>Variable Básica</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700" b="0" i="0" u="none" strike="noStrike" dirty="0">
                          <a:solidFill>
                            <a:srgbClr val="FFFFFF"/>
                          </a:solidFill>
                          <a:effectLst/>
                          <a:latin typeface="Arial"/>
                        </a:rPr>
                        <a:t>Z</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700" b="0" i="0" u="none" strike="noStrike" dirty="0">
                          <a:solidFill>
                            <a:srgbClr val="FFFFFF"/>
                          </a:solidFill>
                          <a:effectLst/>
                          <a:latin typeface="Arial"/>
                        </a:rPr>
                        <a:t>X</a:t>
                      </a:r>
                      <a:r>
                        <a:rPr lang="es-AR" sz="1700" b="0" i="0" u="none" strike="noStrike" baseline="-25000" dirty="0">
                          <a:solidFill>
                            <a:srgbClr val="FFFFFF"/>
                          </a:solidFill>
                          <a:effectLst/>
                          <a:latin typeface="Arial"/>
                        </a:rPr>
                        <a:t>1</a:t>
                      </a:r>
                      <a:endParaRPr lang="es-AR" sz="1700" b="0" i="0" u="none" strike="noStrike" dirty="0">
                        <a:solidFill>
                          <a:srgbClr val="FFFFFF"/>
                        </a:solidFill>
                        <a:effectLst/>
                        <a:latin typeface="Arial"/>
                      </a:endParaRP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700" b="0" i="0" u="none" strike="noStrike" dirty="0">
                          <a:solidFill>
                            <a:srgbClr val="FFFFFF"/>
                          </a:solidFill>
                          <a:effectLst/>
                          <a:latin typeface="Arial"/>
                        </a:rPr>
                        <a:t>X</a:t>
                      </a:r>
                      <a:r>
                        <a:rPr lang="es-AR" sz="1700" b="0" i="0" u="none" strike="noStrike" baseline="-25000" dirty="0">
                          <a:solidFill>
                            <a:srgbClr val="FFFFFF"/>
                          </a:solidFill>
                          <a:effectLst/>
                          <a:latin typeface="Arial"/>
                        </a:rPr>
                        <a:t>2</a:t>
                      </a:r>
                      <a:endParaRPr lang="es-AR" sz="1700" b="0" i="0" u="none" strike="noStrike" dirty="0">
                        <a:solidFill>
                          <a:srgbClr val="FFFFFF"/>
                        </a:solidFill>
                        <a:effectLst/>
                        <a:latin typeface="Arial"/>
                      </a:endParaRP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700" b="0" i="0" u="none" strike="noStrike" dirty="0">
                          <a:solidFill>
                            <a:srgbClr val="FFFFFF"/>
                          </a:solidFill>
                          <a:effectLst/>
                          <a:latin typeface="Arial"/>
                        </a:rPr>
                        <a:t>H</a:t>
                      </a:r>
                      <a:r>
                        <a:rPr lang="es-AR" sz="1700" b="0" i="0" u="none" strike="noStrike" baseline="-25000" dirty="0">
                          <a:solidFill>
                            <a:srgbClr val="FFFFFF"/>
                          </a:solidFill>
                          <a:effectLst/>
                          <a:latin typeface="Arial"/>
                        </a:rPr>
                        <a:t>1</a:t>
                      </a:r>
                      <a:endParaRPr lang="es-AR" sz="1700" b="0" i="0" u="none" strike="noStrike" dirty="0">
                        <a:solidFill>
                          <a:srgbClr val="FFFFFF"/>
                        </a:solidFill>
                        <a:effectLst/>
                        <a:latin typeface="Arial"/>
                      </a:endParaRP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AR" sz="1700" b="0" i="0" u="none" strike="noStrike" dirty="0">
                          <a:solidFill>
                            <a:srgbClr val="FFFFFF"/>
                          </a:solidFill>
                          <a:effectLst/>
                          <a:latin typeface="+mn-lt"/>
                        </a:rPr>
                        <a:t>A</a:t>
                      </a:r>
                      <a:r>
                        <a:rPr lang="es-AR" sz="1700" b="0" i="0" u="none" strike="noStrike" baseline="-25000" dirty="0">
                          <a:solidFill>
                            <a:srgbClr val="FFFFFF"/>
                          </a:solidFill>
                          <a:effectLst/>
                          <a:latin typeface="+mn-lt"/>
                        </a:rPr>
                        <a:t>1</a:t>
                      </a:r>
                      <a:endParaRPr lang="es-AR" sz="1700" b="0" i="0" u="none" strike="noStrike" dirty="0">
                        <a:solidFill>
                          <a:srgbClr val="FFFFFF"/>
                        </a:solidFill>
                        <a:effectLst/>
                        <a:latin typeface="+mn-lt"/>
                      </a:endParaRP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700" b="0" i="0" u="none" strike="noStrike" dirty="0">
                          <a:solidFill>
                            <a:srgbClr val="FFFFFF"/>
                          </a:solidFill>
                          <a:effectLst/>
                          <a:latin typeface="Arial"/>
                        </a:rPr>
                        <a:t>E</a:t>
                      </a:r>
                      <a:r>
                        <a:rPr lang="es-AR" sz="1700" b="0" i="0" u="none" strike="noStrike" baseline="-25000" dirty="0">
                          <a:solidFill>
                            <a:srgbClr val="FFFFFF"/>
                          </a:solidFill>
                          <a:effectLst/>
                          <a:latin typeface="Arial"/>
                        </a:rPr>
                        <a:t>1</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700" b="0" i="0" u="none" strike="noStrike" dirty="0">
                          <a:solidFill>
                            <a:srgbClr val="FFFFFF"/>
                          </a:solidFill>
                          <a:effectLst/>
                          <a:latin typeface="Arial"/>
                        </a:rPr>
                        <a:t>A</a:t>
                      </a:r>
                      <a:r>
                        <a:rPr lang="es-AR" sz="1700" b="0" i="0" u="none" strike="noStrike" baseline="-25000" dirty="0">
                          <a:solidFill>
                            <a:srgbClr val="FFFFFF"/>
                          </a:solidFill>
                          <a:effectLst/>
                          <a:latin typeface="Arial"/>
                        </a:rPr>
                        <a:t>2</a:t>
                      </a:r>
                      <a:endParaRPr lang="es-AR" sz="1700" b="0" i="0" u="none" strike="noStrike" dirty="0">
                        <a:solidFill>
                          <a:srgbClr val="FFFFFF"/>
                        </a:solidFill>
                        <a:effectLst/>
                        <a:latin typeface="Arial"/>
                      </a:endParaRP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700" b="1" i="0" u="none" strike="noStrike" dirty="0">
                          <a:solidFill>
                            <a:srgbClr val="FFFFFF"/>
                          </a:solidFill>
                          <a:effectLst/>
                          <a:latin typeface="Calibri"/>
                        </a:rPr>
                        <a:t>Resultado</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296050">
                <a:tc>
                  <a:txBody>
                    <a:bodyPr/>
                    <a:lstStyle/>
                    <a:p>
                      <a:pPr algn="ctr" rtl="0" fontAlgn="t"/>
                      <a:r>
                        <a:rPr lang="es-AR" sz="1700" b="1" i="0" u="none" strike="noStrike" dirty="0">
                          <a:solidFill>
                            <a:srgbClr val="FFFFFF"/>
                          </a:solidFill>
                          <a:effectLst/>
                          <a:latin typeface="Calibri"/>
                        </a:rPr>
                        <a:t>Z</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700" b="0" i="0" u="none" strike="noStrike" dirty="0">
                          <a:solidFill>
                            <a:srgbClr val="000000"/>
                          </a:solidFill>
                          <a:effectLst/>
                          <a:latin typeface="Calibri"/>
                        </a:rPr>
                        <a:t>-1</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4</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5</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a:solidFill>
                            <a:srgbClr val="000000"/>
                          </a:solidFill>
                          <a:effectLst/>
                          <a:latin typeface="Calibri"/>
                        </a:rPr>
                        <a:t>0</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M</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0</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M</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0</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1"/>
                  </a:ext>
                </a:extLst>
              </a:tr>
              <a:tr h="313993">
                <a:tc>
                  <a:txBody>
                    <a:bodyPr/>
                    <a:lstStyle/>
                    <a:p>
                      <a:pPr algn="ctr" rtl="0" fontAlgn="ctr"/>
                      <a:r>
                        <a:rPr lang="es-AR" sz="1700" b="0" i="0" u="none" strike="noStrike">
                          <a:solidFill>
                            <a:srgbClr val="FFFFFF"/>
                          </a:solidFill>
                          <a:effectLst/>
                          <a:latin typeface="Arial"/>
                        </a:rPr>
                        <a:t>H</a:t>
                      </a:r>
                      <a:r>
                        <a:rPr lang="es-AR" sz="1700" b="0" i="0" u="none" strike="noStrike" baseline="-25000">
                          <a:solidFill>
                            <a:srgbClr val="FFFFFF"/>
                          </a:solidFill>
                          <a:effectLst/>
                          <a:latin typeface="Arial"/>
                        </a:rPr>
                        <a:t>1</a:t>
                      </a:r>
                      <a:endParaRPr lang="es-AR" sz="1700" b="0" i="0" u="none" strike="noStrike">
                        <a:solidFill>
                          <a:srgbClr val="FFFFFF"/>
                        </a:solidFill>
                        <a:effectLst/>
                        <a:latin typeface="Arial"/>
                      </a:endParaRP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700" b="0" i="0" u="none" strike="noStrike" dirty="0">
                          <a:solidFill>
                            <a:srgbClr val="000000"/>
                          </a:solidFill>
                          <a:effectLst/>
                          <a:latin typeface="Calibri"/>
                        </a:rPr>
                        <a:t>0</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0,3</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0,1</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1</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0</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0</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0</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2,7</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2"/>
                  </a:ext>
                </a:extLst>
              </a:tr>
              <a:tr h="305022">
                <a:tc>
                  <a:txBody>
                    <a:bodyPr/>
                    <a:lstStyle/>
                    <a:p>
                      <a:pPr algn="ctr" rtl="0" fontAlgn="ctr"/>
                      <a:r>
                        <a:rPr lang="es-AR" sz="1700" b="0" i="0" u="none" strike="noStrike" dirty="0">
                          <a:solidFill>
                            <a:srgbClr val="FFFFFF"/>
                          </a:solidFill>
                          <a:effectLst/>
                          <a:latin typeface="Arial"/>
                        </a:rPr>
                        <a:t>A</a:t>
                      </a:r>
                      <a:r>
                        <a:rPr lang="es-AR" sz="1700" b="0" i="0" u="none" strike="noStrike" baseline="-25000" dirty="0">
                          <a:solidFill>
                            <a:srgbClr val="FFFFFF"/>
                          </a:solidFill>
                          <a:effectLst/>
                          <a:latin typeface="Arial"/>
                        </a:rPr>
                        <a:t>1</a:t>
                      </a:r>
                      <a:endParaRPr lang="es-AR" sz="1700" b="0" i="0" u="none" strike="noStrike" dirty="0">
                        <a:solidFill>
                          <a:srgbClr val="FFFFFF"/>
                        </a:solidFill>
                        <a:effectLst/>
                        <a:latin typeface="Arial"/>
                      </a:endParaRP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700" b="0" i="0" u="none" strike="noStrike" dirty="0">
                          <a:solidFill>
                            <a:srgbClr val="000000"/>
                          </a:solidFill>
                          <a:effectLst/>
                          <a:latin typeface="Calibri"/>
                        </a:rPr>
                        <a:t>0</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700" b="0" i="0" u="none" strike="noStrike" dirty="0">
                          <a:solidFill>
                            <a:srgbClr val="000000"/>
                          </a:solidFill>
                          <a:effectLst/>
                          <a:latin typeface="Calibri"/>
                        </a:rPr>
                        <a:t>0,5</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700" b="0" i="0" u="none" strike="noStrike" dirty="0">
                          <a:solidFill>
                            <a:srgbClr val="000000"/>
                          </a:solidFill>
                          <a:effectLst/>
                          <a:latin typeface="Calibri"/>
                        </a:rPr>
                        <a:t>0,5</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700" b="0" i="0" u="none" strike="noStrike" dirty="0">
                          <a:solidFill>
                            <a:srgbClr val="000000"/>
                          </a:solidFill>
                          <a:effectLst/>
                          <a:latin typeface="Calibri"/>
                        </a:rPr>
                        <a:t>0</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700" b="0" i="0" u="none" strike="noStrike" dirty="0">
                          <a:solidFill>
                            <a:srgbClr val="000000"/>
                          </a:solidFill>
                          <a:effectLst/>
                          <a:latin typeface="Calibri"/>
                        </a:rPr>
                        <a:t>1</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700" b="0" i="0" u="none" strike="noStrike" dirty="0">
                          <a:solidFill>
                            <a:srgbClr val="000000"/>
                          </a:solidFill>
                          <a:effectLst/>
                          <a:latin typeface="Calibri"/>
                        </a:rPr>
                        <a:t>0</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700" b="0" i="0" u="none" strike="noStrike" dirty="0">
                          <a:solidFill>
                            <a:srgbClr val="000000"/>
                          </a:solidFill>
                          <a:effectLst/>
                          <a:latin typeface="Calibri"/>
                        </a:rPr>
                        <a:t>0</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700" b="0" i="0" u="none" strike="noStrike" dirty="0">
                          <a:solidFill>
                            <a:srgbClr val="000000"/>
                          </a:solidFill>
                          <a:effectLst/>
                          <a:latin typeface="Calibri"/>
                        </a:rPr>
                        <a:t>6</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10003"/>
                  </a:ext>
                </a:extLst>
              </a:tr>
              <a:tr h="305022">
                <a:tc>
                  <a:txBody>
                    <a:bodyPr/>
                    <a:lstStyle/>
                    <a:p>
                      <a:pPr algn="ctr" rtl="0" fontAlgn="ctr"/>
                      <a:r>
                        <a:rPr lang="es-AR" sz="1700" b="0" i="0" u="none" strike="noStrike" dirty="0">
                          <a:solidFill>
                            <a:srgbClr val="FFFFFF"/>
                          </a:solidFill>
                          <a:effectLst/>
                          <a:latin typeface="Arial"/>
                        </a:rPr>
                        <a:t>A</a:t>
                      </a:r>
                      <a:r>
                        <a:rPr lang="es-AR" sz="1700" b="0" i="0" u="none" strike="noStrike" baseline="-25000" dirty="0">
                          <a:solidFill>
                            <a:srgbClr val="FFFFFF"/>
                          </a:solidFill>
                          <a:effectLst/>
                          <a:latin typeface="Arial"/>
                        </a:rPr>
                        <a:t>2</a:t>
                      </a:r>
                      <a:endParaRPr lang="es-AR" sz="1700" b="0" i="0" u="none" strike="noStrike" dirty="0">
                        <a:solidFill>
                          <a:srgbClr val="FFFFFF"/>
                        </a:solidFill>
                        <a:effectLst/>
                        <a:latin typeface="Arial"/>
                      </a:endParaRP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700" b="0" i="0" u="none" strike="noStrike">
                          <a:solidFill>
                            <a:srgbClr val="000000"/>
                          </a:solidFill>
                          <a:effectLst/>
                          <a:latin typeface="Calibri"/>
                        </a:rPr>
                        <a:t>0</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0,6</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0,4</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0</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0</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-1</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1</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6</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4"/>
                  </a:ext>
                </a:extLst>
              </a:tr>
            </a:tbl>
          </a:graphicData>
        </a:graphic>
      </p:graphicFrame>
      <p:graphicFrame>
        <p:nvGraphicFramePr>
          <p:cNvPr id="7" name="6 Tabla"/>
          <p:cNvGraphicFramePr>
            <a:graphicFrameLocks noGrp="1"/>
          </p:cNvGraphicFramePr>
          <p:nvPr>
            <p:extLst>
              <p:ext uri="{D42A27DB-BD31-4B8C-83A1-F6EECF244321}">
                <p14:modId xmlns:p14="http://schemas.microsoft.com/office/powerpoint/2010/main" val="799098003"/>
              </p:ext>
            </p:extLst>
          </p:nvPr>
        </p:nvGraphicFramePr>
        <p:xfrm>
          <a:off x="467544" y="4221088"/>
          <a:ext cx="8229600" cy="1785274"/>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gridCol w="872008">
                  <a:extLst>
                    <a:ext uri="{9D8B030D-6E8A-4147-A177-3AD203B41FA5}">
                      <a16:colId xmlns:a16="http://schemas.microsoft.com/office/drawing/2014/main" val="20007"/>
                    </a:ext>
                  </a:extLst>
                </a:gridCol>
                <a:gridCol w="956792">
                  <a:extLst>
                    <a:ext uri="{9D8B030D-6E8A-4147-A177-3AD203B41FA5}">
                      <a16:colId xmlns:a16="http://schemas.microsoft.com/office/drawing/2014/main" val="20008"/>
                    </a:ext>
                  </a:extLst>
                </a:gridCol>
              </a:tblGrid>
              <a:tr h="565187">
                <a:tc>
                  <a:txBody>
                    <a:bodyPr/>
                    <a:lstStyle/>
                    <a:p>
                      <a:pPr algn="ctr" rtl="0" fontAlgn="t"/>
                      <a:r>
                        <a:rPr lang="es-AR" sz="1700" b="1" i="0" u="none" strike="noStrike" dirty="0">
                          <a:solidFill>
                            <a:srgbClr val="FFFFFF"/>
                          </a:solidFill>
                          <a:effectLst/>
                          <a:latin typeface="Calibri"/>
                        </a:rPr>
                        <a:t>Variable Básica</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700" b="0" i="0" u="none" strike="noStrike" dirty="0">
                          <a:solidFill>
                            <a:srgbClr val="FFFFFF"/>
                          </a:solidFill>
                          <a:effectLst/>
                          <a:latin typeface="Arial"/>
                        </a:rPr>
                        <a:t>Z</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700" b="0" i="0" u="none" strike="noStrike">
                          <a:solidFill>
                            <a:srgbClr val="FFFFFF"/>
                          </a:solidFill>
                          <a:effectLst/>
                          <a:latin typeface="Arial"/>
                        </a:rPr>
                        <a:t>X</a:t>
                      </a:r>
                      <a:r>
                        <a:rPr lang="es-AR" sz="1700" b="0" i="0" u="none" strike="noStrike" baseline="-25000">
                          <a:solidFill>
                            <a:srgbClr val="FFFFFF"/>
                          </a:solidFill>
                          <a:effectLst/>
                          <a:latin typeface="Arial"/>
                        </a:rPr>
                        <a:t>1</a:t>
                      </a:r>
                      <a:endParaRPr lang="es-AR" sz="1700" b="0" i="0" u="none" strike="noStrike">
                        <a:solidFill>
                          <a:srgbClr val="FFFFFF"/>
                        </a:solidFill>
                        <a:effectLst/>
                        <a:latin typeface="Arial"/>
                      </a:endParaRP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700" b="0" i="0" u="none" strike="noStrike" dirty="0">
                          <a:solidFill>
                            <a:srgbClr val="FFFFFF"/>
                          </a:solidFill>
                          <a:effectLst/>
                          <a:latin typeface="Arial"/>
                        </a:rPr>
                        <a:t>X</a:t>
                      </a:r>
                      <a:r>
                        <a:rPr lang="es-AR" sz="1700" b="0" i="0" u="none" strike="noStrike" baseline="-25000" dirty="0">
                          <a:solidFill>
                            <a:srgbClr val="FFFFFF"/>
                          </a:solidFill>
                          <a:effectLst/>
                          <a:latin typeface="Arial"/>
                        </a:rPr>
                        <a:t>2</a:t>
                      </a:r>
                      <a:endParaRPr lang="es-AR" sz="1700" b="0" i="0" u="none" strike="noStrike" dirty="0">
                        <a:solidFill>
                          <a:srgbClr val="FFFFFF"/>
                        </a:solidFill>
                        <a:effectLst/>
                        <a:latin typeface="Arial"/>
                      </a:endParaRP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700" b="0" i="0" u="none" strike="noStrike">
                          <a:solidFill>
                            <a:srgbClr val="FFFFFF"/>
                          </a:solidFill>
                          <a:effectLst/>
                          <a:latin typeface="Arial"/>
                        </a:rPr>
                        <a:t>H</a:t>
                      </a:r>
                      <a:r>
                        <a:rPr lang="es-AR" sz="1700" b="0" i="0" u="none" strike="noStrike" baseline="-25000">
                          <a:solidFill>
                            <a:srgbClr val="FFFFFF"/>
                          </a:solidFill>
                          <a:effectLst/>
                          <a:latin typeface="Arial"/>
                        </a:rPr>
                        <a:t>1</a:t>
                      </a:r>
                      <a:endParaRPr lang="es-AR" sz="1700" b="0" i="0" u="none" strike="noStrike">
                        <a:solidFill>
                          <a:srgbClr val="FFFFFF"/>
                        </a:solidFill>
                        <a:effectLst/>
                        <a:latin typeface="Arial"/>
                      </a:endParaRP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s-AR" sz="1700" b="0" i="0" u="none" strike="noStrike" dirty="0">
                          <a:solidFill>
                            <a:srgbClr val="FFFFFF"/>
                          </a:solidFill>
                          <a:effectLst/>
                          <a:latin typeface="+mn-lt"/>
                        </a:rPr>
                        <a:t>A</a:t>
                      </a:r>
                      <a:r>
                        <a:rPr lang="es-AR" sz="1700" b="0" i="0" u="none" strike="noStrike" baseline="-25000" dirty="0">
                          <a:solidFill>
                            <a:srgbClr val="FFFFFF"/>
                          </a:solidFill>
                          <a:effectLst/>
                          <a:latin typeface="+mn-lt"/>
                        </a:rPr>
                        <a:t>1</a:t>
                      </a:r>
                      <a:endParaRPr lang="es-AR" sz="1700" b="0" i="0" u="none" strike="noStrike" dirty="0">
                        <a:solidFill>
                          <a:srgbClr val="FFFFFF"/>
                        </a:solidFill>
                        <a:effectLst/>
                        <a:latin typeface="+mn-lt"/>
                      </a:endParaRP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700" b="0" i="0" u="none" strike="noStrike" dirty="0">
                          <a:solidFill>
                            <a:srgbClr val="FFFFFF"/>
                          </a:solidFill>
                          <a:effectLst/>
                          <a:latin typeface="Arial"/>
                        </a:rPr>
                        <a:t>E</a:t>
                      </a:r>
                      <a:r>
                        <a:rPr lang="es-AR" sz="1700" b="0" i="0" u="none" strike="noStrike" baseline="-25000" dirty="0">
                          <a:solidFill>
                            <a:srgbClr val="FFFFFF"/>
                          </a:solidFill>
                          <a:effectLst/>
                          <a:latin typeface="Arial"/>
                        </a:rPr>
                        <a:t>1</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700" b="0" i="0" u="none" strike="noStrike" dirty="0">
                          <a:solidFill>
                            <a:srgbClr val="FFFFFF"/>
                          </a:solidFill>
                          <a:effectLst/>
                          <a:latin typeface="Arial"/>
                        </a:rPr>
                        <a:t>A</a:t>
                      </a:r>
                      <a:r>
                        <a:rPr lang="es-AR" sz="1700" b="0" i="0" u="none" strike="noStrike" baseline="-25000" dirty="0">
                          <a:solidFill>
                            <a:srgbClr val="FFFFFF"/>
                          </a:solidFill>
                          <a:effectLst/>
                          <a:latin typeface="Arial"/>
                        </a:rPr>
                        <a:t>2</a:t>
                      </a:r>
                      <a:endParaRPr lang="es-AR" sz="1700" b="0" i="0" u="none" strike="noStrike" dirty="0">
                        <a:solidFill>
                          <a:srgbClr val="FFFFFF"/>
                        </a:solidFill>
                        <a:effectLst/>
                        <a:latin typeface="Arial"/>
                      </a:endParaRP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700" b="1" i="0" u="none" strike="noStrike">
                          <a:solidFill>
                            <a:srgbClr val="FFFFFF"/>
                          </a:solidFill>
                          <a:effectLst/>
                          <a:latin typeface="Calibri"/>
                        </a:rPr>
                        <a:t>Resultado</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296050">
                <a:tc>
                  <a:txBody>
                    <a:bodyPr/>
                    <a:lstStyle/>
                    <a:p>
                      <a:pPr algn="ctr" rtl="0" fontAlgn="t"/>
                      <a:r>
                        <a:rPr lang="es-AR" sz="1700" b="1" i="0" u="none" strike="noStrike">
                          <a:solidFill>
                            <a:srgbClr val="FFFFFF"/>
                          </a:solidFill>
                          <a:effectLst/>
                          <a:latin typeface="Calibri"/>
                        </a:rPr>
                        <a:t>Z</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700" b="0" i="0" u="none" strike="noStrike" dirty="0">
                          <a:solidFill>
                            <a:srgbClr val="000000"/>
                          </a:solidFill>
                          <a:effectLst/>
                          <a:latin typeface="Calibri"/>
                        </a:rPr>
                        <a:t>-1</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4 – 1,1M</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5 - 0,9M</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0</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0</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M</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0</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-12M</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1"/>
                  </a:ext>
                </a:extLst>
              </a:tr>
              <a:tr h="313993">
                <a:tc>
                  <a:txBody>
                    <a:bodyPr/>
                    <a:lstStyle/>
                    <a:p>
                      <a:pPr algn="ctr" rtl="0" fontAlgn="ctr"/>
                      <a:r>
                        <a:rPr lang="es-AR" sz="1700" b="0" i="0" u="none" strike="noStrike">
                          <a:solidFill>
                            <a:srgbClr val="FFFFFF"/>
                          </a:solidFill>
                          <a:effectLst/>
                          <a:latin typeface="Arial"/>
                        </a:rPr>
                        <a:t>H</a:t>
                      </a:r>
                      <a:r>
                        <a:rPr lang="es-AR" sz="1700" b="0" i="0" u="none" strike="noStrike" baseline="-25000">
                          <a:solidFill>
                            <a:srgbClr val="FFFFFF"/>
                          </a:solidFill>
                          <a:effectLst/>
                          <a:latin typeface="Arial"/>
                        </a:rPr>
                        <a:t>1</a:t>
                      </a:r>
                      <a:endParaRPr lang="es-AR" sz="1700" b="0" i="0" u="none" strike="noStrike">
                        <a:solidFill>
                          <a:srgbClr val="FFFFFF"/>
                        </a:solidFill>
                        <a:effectLst/>
                        <a:latin typeface="Arial"/>
                      </a:endParaRP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700" b="0" i="0" u="none" strike="noStrike">
                          <a:solidFill>
                            <a:srgbClr val="000000"/>
                          </a:solidFill>
                          <a:effectLst/>
                          <a:latin typeface="Calibri"/>
                        </a:rPr>
                        <a:t>0</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0,3</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0,1</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1</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0</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0</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0</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2,7</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2"/>
                  </a:ext>
                </a:extLst>
              </a:tr>
              <a:tr h="305022">
                <a:tc>
                  <a:txBody>
                    <a:bodyPr/>
                    <a:lstStyle/>
                    <a:p>
                      <a:pPr algn="ctr" rtl="0" fontAlgn="ctr"/>
                      <a:r>
                        <a:rPr lang="es-AR" sz="1700" b="0" i="0" u="none" strike="noStrike" dirty="0">
                          <a:solidFill>
                            <a:srgbClr val="FFFFFF"/>
                          </a:solidFill>
                          <a:effectLst/>
                          <a:latin typeface="Arial"/>
                        </a:rPr>
                        <a:t>A</a:t>
                      </a:r>
                      <a:r>
                        <a:rPr lang="es-AR" sz="1700" b="0" i="0" u="none" strike="noStrike" baseline="-25000" dirty="0">
                          <a:solidFill>
                            <a:srgbClr val="FFFFFF"/>
                          </a:solidFill>
                          <a:effectLst/>
                          <a:latin typeface="Arial"/>
                        </a:rPr>
                        <a:t>1</a:t>
                      </a:r>
                      <a:endParaRPr lang="es-AR" sz="1700" b="0" i="0" u="none" strike="noStrike" dirty="0">
                        <a:solidFill>
                          <a:srgbClr val="FFFFFF"/>
                        </a:solidFill>
                        <a:effectLst/>
                        <a:latin typeface="Arial"/>
                      </a:endParaRP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700" b="0" i="0" u="none" strike="noStrike">
                          <a:solidFill>
                            <a:srgbClr val="000000"/>
                          </a:solidFill>
                          <a:effectLst/>
                          <a:latin typeface="Calibri"/>
                        </a:rPr>
                        <a:t>0</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700" b="0" i="0" u="none" strike="noStrike" dirty="0">
                          <a:solidFill>
                            <a:srgbClr val="000000"/>
                          </a:solidFill>
                          <a:effectLst/>
                          <a:latin typeface="Calibri"/>
                        </a:rPr>
                        <a:t>0,5</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700" b="0" i="0" u="none" strike="noStrike" dirty="0">
                          <a:solidFill>
                            <a:srgbClr val="000000"/>
                          </a:solidFill>
                          <a:effectLst/>
                          <a:latin typeface="Calibri"/>
                        </a:rPr>
                        <a:t>0,5</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700" b="0" i="0" u="none" strike="noStrike" dirty="0">
                          <a:solidFill>
                            <a:srgbClr val="000000"/>
                          </a:solidFill>
                          <a:effectLst/>
                          <a:latin typeface="Calibri"/>
                        </a:rPr>
                        <a:t>0</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700" b="0" i="0" u="none" strike="noStrike" dirty="0">
                          <a:solidFill>
                            <a:srgbClr val="000000"/>
                          </a:solidFill>
                          <a:effectLst/>
                          <a:latin typeface="Calibri"/>
                        </a:rPr>
                        <a:t>1</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700" b="0" i="0" u="none" strike="noStrike" dirty="0">
                          <a:solidFill>
                            <a:srgbClr val="000000"/>
                          </a:solidFill>
                          <a:effectLst/>
                          <a:latin typeface="Calibri"/>
                        </a:rPr>
                        <a:t>0</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700" b="0" i="0" u="none" strike="noStrike" dirty="0">
                          <a:solidFill>
                            <a:srgbClr val="000000"/>
                          </a:solidFill>
                          <a:effectLst/>
                          <a:latin typeface="Calibri"/>
                        </a:rPr>
                        <a:t>0</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AR" sz="1700" b="0" i="0" u="none" strike="noStrike" dirty="0">
                          <a:solidFill>
                            <a:srgbClr val="000000"/>
                          </a:solidFill>
                          <a:effectLst/>
                          <a:latin typeface="Calibri"/>
                        </a:rPr>
                        <a:t>6</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10003"/>
                  </a:ext>
                </a:extLst>
              </a:tr>
              <a:tr h="305022">
                <a:tc>
                  <a:txBody>
                    <a:bodyPr/>
                    <a:lstStyle/>
                    <a:p>
                      <a:pPr algn="ctr" rtl="0" fontAlgn="ctr"/>
                      <a:r>
                        <a:rPr lang="es-AR" sz="1700" b="0" i="0" u="none" strike="noStrike" dirty="0">
                          <a:solidFill>
                            <a:srgbClr val="FFFFFF"/>
                          </a:solidFill>
                          <a:effectLst/>
                          <a:latin typeface="Arial"/>
                        </a:rPr>
                        <a:t>A</a:t>
                      </a:r>
                      <a:r>
                        <a:rPr lang="es-AR" sz="1700" b="0" i="0" u="none" strike="noStrike" baseline="-25000" dirty="0">
                          <a:solidFill>
                            <a:srgbClr val="FFFFFF"/>
                          </a:solidFill>
                          <a:effectLst/>
                          <a:latin typeface="Arial"/>
                        </a:rPr>
                        <a:t>2</a:t>
                      </a:r>
                      <a:endParaRPr lang="es-AR" sz="1700" b="0" i="0" u="none" strike="noStrike" dirty="0">
                        <a:solidFill>
                          <a:srgbClr val="FFFFFF"/>
                        </a:solidFill>
                        <a:effectLst/>
                        <a:latin typeface="Arial"/>
                      </a:endParaRP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AR" sz="1700" b="0" i="0" u="none" strike="noStrike">
                          <a:solidFill>
                            <a:srgbClr val="000000"/>
                          </a:solidFill>
                          <a:effectLst/>
                          <a:latin typeface="Calibri"/>
                        </a:rPr>
                        <a:t>0</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0,6</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0,4</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0</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0</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-1</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1</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AR" sz="1700" b="0" i="0" u="none" strike="noStrike" dirty="0">
                          <a:solidFill>
                            <a:srgbClr val="000000"/>
                          </a:solidFill>
                          <a:effectLst/>
                          <a:latin typeface="Calibri"/>
                        </a:rPr>
                        <a:t>6</a:t>
                      </a:r>
                    </a:p>
                  </a:txBody>
                  <a:tcPr marL="8971" marR="8971" marT="897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922046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Iteración 1</a:t>
            </a:r>
          </a:p>
        </p:txBody>
      </p:sp>
      <p:sp>
        <p:nvSpPr>
          <p:cNvPr id="3" name="2 Marcador de texto"/>
          <p:cNvSpPr>
            <a:spLocks noGrp="1"/>
          </p:cNvSpPr>
          <p:nvPr>
            <p:ph type="body" idx="1"/>
          </p:nvPr>
        </p:nvSpPr>
        <p:spPr>
          <a:xfrm>
            <a:off x="457200" y="2852937"/>
            <a:ext cx="8229600" cy="1224136"/>
          </a:xfrm>
        </p:spPr>
        <p:txBody>
          <a:bodyPr/>
          <a:lstStyle/>
          <a:p>
            <a:pPr marL="1588" indent="0">
              <a:buNone/>
            </a:pPr>
            <a:r>
              <a:rPr lang="es-AR" dirty="0"/>
              <a:t>F2</a:t>
            </a:r>
            <a:r>
              <a:rPr lang="es-AR" baseline="-25000" dirty="0"/>
              <a:t>N</a:t>
            </a:r>
            <a:r>
              <a:rPr lang="es-AR" dirty="0"/>
              <a:t>=F2/0,3 		F1</a:t>
            </a:r>
            <a:r>
              <a:rPr lang="es-AR" baseline="-25000" dirty="0"/>
              <a:t>N</a:t>
            </a:r>
            <a:r>
              <a:rPr lang="es-AR" dirty="0"/>
              <a:t>= F1+F2*(-4+1,1M)</a:t>
            </a:r>
          </a:p>
          <a:p>
            <a:pPr marL="1588" indent="0">
              <a:buNone/>
            </a:pPr>
            <a:r>
              <a:rPr lang="es-AR" dirty="0"/>
              <a:t>F3</a:t>
            </a:r>
            <a:r>
              <a:rPr lang="es-AR" baseline="-25000" dirty="0"/>
              <a:t>N</a:t>
            </a:r>
            <a:r>
              <a:rPr lang="es-AR" dirty="0"/>
              <a:t>=F3-F2*0,5 	          F4</a:t>
            </a:r>
            <a:r>
              <a:rPr lang="es-AR" baseline="-25000" dirty="0"/>
              <a:t>N</a:t>
            </a:r>
            <a:r>
              <a:rPr lang="es-AR" dirty="0"/>
              <a:t>=F4-F2*0,6</a:t>
            </a:r>
          </a:p>
        </p:txBody>
      </p:sp>
      <p:graphicFrame>
        <p:nvGraphicFramePr>
          <p:cNvPr id="4" name="3 Tabla"/>
          <p:cNvGraphicFramePr>
            <a:graphicFrameLocks noGrp="1"/>
          </p:cNvGraphicFramePr>
          <p:nvPr>
            <p:extLst>
              <p:ext uri="{D42A27DB-BD31-4B8C-83A1-F6EECF244321}">
                <p14:modId xmlns:p14="http://schemas.microsoft.com/office/powerpoint/2010/main" val="670835248"/>
              </p:ext>
            </p:extLst>
          </p:nvPr>
        </p:nvGraphicFramePr>
        <p:xfrm>
          <a:off x="467544" y="1412776"/>
          <a:ext cx="8229600" cy="1456612"/>
        </p:xfrm>
        <a:graphic>
          <a:graphicData uri="http://schemas.openxmlformats.org/drawingml/2006/table">
            <a:tbl>
              <a:tblPr/>
              <a:tblGrid>
                <a:gridCol w="696219">
                  <a:extLst>
                    <a:ext uri="{9D8B030D-6E8A-4147-A177-3AD203B41FA5}">
                      <a16:colId xmlns:a16="http://schemas.microsoft.com/office/drawing/2014/main" val="20000"/>
                    </a:ext>
                  </a:extLst>
                </a:gridCol>
                <a:gridCol w="588354">
                  <a:extLst>
                    <a:ext uri="{9D8B030D-6E8A-4147-A177-3AD203B41FA5}">
                      <a16:colId xmlns:a16="http://schemas.microsoft.com/office/drawing/2014/main" val="20001"/>
                    </a:ext>
                  </a:extLst>
                </a:gridCol>
                <a:gridCol w="804084">
                  <a:extLst>
                    <a:ext uri="{9D8B030D-6E8A-4147-A177-3AD203B41FA5}">
                      <a16:colId xmlns:a16="http://schemas.microsoft.com/office/drawing/2014/main" val="20002"/>
                    </a:ext>
                  </a:extLst>
                </a:gridCol>
                <a:gridCol w="1049231">
                  <a:extLst>
                    <a:ext uri="{9D8B030D-6E8A-4147-A177-3AD203B41FA5}">
                      <a16:colId xmlns:a16="http://schemas.microsoft.com/office/drawing/2014/main" val="20003"/>
                    </a:ext>
                  </a:extLst>
                </a:gridCol>
                <a:gridCol w="1176708">
                  <a:extLst>
                    <a:ext uri="{9D8B030D-6E8A-4147-A177-3AD203B41FA5}">
                      <a16:colId xmlns:a16="http://schemas.microsoft.com/office/drawing/2014/main" val="20004"/>
                    </a:ext>
                  </a:extLst>
                </a:gridCol>
                <a:gridCol w="588354">
                  <a:extLst>
                    <a:ext uri="{9D8B030D-6E8A-4147-A177-3AD203B41FA5}">
                      <a16:colId xmlns:a16="http://schemas.microsoft.com/office/drawing/2014/main" val="20005"/>
                    </a:ext>
                  </a:extLst>
                </a:gridCol>
                <a:gridCol w="588354">
                  <a:extLst>
                    <a:ext uri="{9D8B030D-6E8A-4147-A177-3AD203B41FA5}">
                      <a16:colId xmlns:a16="http://schemas.microsoft.com/office/drawing/2014/main" val="20006"/>
                    </a:ext>
                  </a:extLst>
                </a:gridCol>
                <a:gridCol w="823695">
                  <a:extLst>
                    <a:ext uri="{9D8B030D-6E8A-4147-A177-3AD203B41FA5}">
                      <a16:colId xmlns:a16="http://schemas.microsoft.com/office/drawing/2014/main" val="20007"/>
                    </a:ext>
                  </a:extLst>
                </a:gridCol>
                <a:gridCol w="921754">
                  <a:extLst>
                    <a:ext uri="{9D8B030D-6E8A-4147-A177-3AD203B41FA5}">
                      <a16:colId xmlns:a16="http://schemas.microsoft.com/office/drawing/2014/main" val="20008"/>
                    </a:ext>
                  </a:extLst>
                </a:gridCol>
                <a:gridCol w="992847">
                  <a:extLst>
                    <a:ext uri="{9D8B030D-6E8A-4147-A177-3AD203B41FA5}">
                      <a16:colId xmlns:a16="http://schemas.microsoft.com/office/drawing/2014/main" val="20009"/>
                    </a:ext>
                  </a:extLst>
                </a:gridCol>
              </a:tblGrid>
              <a:tr h="448754">
                <a:tc>
                  <a:txBody>
                    <a:bodyPr/>
                    <a:lstStyle/>
                    <a:p>
                      <a:pPr algn="ctr" rtl="0" fontAlgn="ctr"/>
                      <a:r>
                        <a:rPr lang="es-AR" sz="1300" b="1" i="0" u="none" strike="noStrike" dirty="0">
                          <a:solidFill>
                            <a:srgbClr val="FFFFFF"/>
                          </a:solidFill>
                          <a:effectLst/>
                          <a:latin typeface="Calibri"/>
                        </a:rPr>
                        <a:t>Variable Básica</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FFFFFF"/>
                          </a:solidFill>
                          <a:effectLst/>
                          <a:latin typeface="Arial"/>
                        </a:rPr>
                        <a:t>Z</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dirty="0">
                          <a:solidFill>
                            <a:srgbClr val="FFFFFF"/>
                          </a:solidFill>
                          <a:effectLst/>
                          <a:latin typeface="Arial"/>
                        </a:rPr>
                        <a:t>X</a:t>
                      </a:r>
                      <a:r>
                        <a:rPr lang="es-AR" sz="1300" b="0" i="0" u="none" strike="noStrike" baseline="-25000" dirty="0">
                          <a:solidFill>
                            <a:srgbClr val="FFFFFF"/>
                          </a:solidFill>
                          <a:effectLst/>
                          <a:latin typeface="Arial"/>
                        </a:rPr>
                        <a:t>1</a:t>
                      </a:r>
                      <a:endParaRPr lang="es-AR" sz="1300" b="0" i="0" u="none" strike="noStrike" dirty="0">
                        <a:solidFill>
                          <a:srgbClr val="FFFFFF"/>
                        </a:solidFill>
                        <a:effectLst/>
                        <a:latin typeface="Arial"/>
                      </a:endParaRP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FFFFFF"/>
                          </a:solidFill>
                          <a:effectLst/>
                          <a:latin typeface="Arial"/>
                        </a:rPr>
                        <a:t>X</a:t>
                      </a:r>
                      <a:r>
                        <a:rPr lang="es-AR" sz="1300" b="0" i="0" u="none" strike="noStrike" baseline="-25000">
                          <a:solidFill>
                            <a:srgbClr val="FFFFFF"/>
                          </a:solidFill>
                          <a:effectLst/>
                          <a:latin typeface="Arial"/>
                        </a:rPr>
                        <a:t>2</a:t>
                      </a:r>
                      <a:endParaRPr lang="es-AR" sz="1300" b="0" i="0" u="none" strike="noStrike">
                        <a:solidFill>
                          <a:srgbClr val="FFFFFF"/>
                        </a:solidFill>
                        <a:effectLst/>
                        <a:latin typeface="Arial"/>
                      </a:endParaRP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FFFFFF"/>
                          </a:solidFill>
                          <a:effectLst/>
                          <a:latin typeface="Arial"/>
                        </a:rPr>
                        <a:t>H</a:t>
                      </a:r>
                      <a:r>
                        <a:rPr lang="es-AR" sz="1300" b="0" i="0" u="none" strike="noStrike" baseline="-25000">
                          <a:solidFill>
                            <a:srgbClr val="FFFFFF"/>
                          </a:solidFill>
                          <a:effectLst/>
                          <a:latin typeface="Arial"/>
                        </a:rPr>
                        <a:t>1</a:t>
                      </a:r>
                      <a:endParaRPr lang="es-AR" sz="1300" b="0" i="0" u="none" strike="noStrike">
                        <a:solidFill>
                          <a:srgbClr val="FFFFFF"/>
                        </a:solidFill>
                        <a:effectLst/>
                        <a:latin typeface="Arial"/>
                      </a:endParaRP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FFFFFF"/>
                          </a:solidFill>
                          <a:effectLst/>
                          <a:latin typeface="Arial"/>
                        </a:rPr>
                        <a:t>A</a:t>
                      </a:r>
                      <a:r>
                        <a:rPr lang="es-AR" sz="1300" b="0" i="0" u="none" strike="noStrike" baseline="-25000">
                          <a:solidFill>
                            <a:srgbClr val="FFFFFF"/>
                          </a:solidFill>
                          <a:effectLst/>
                          <a:latin typeface="Arial"/>
                        </a:rPr>
                        <a:t>1</a:t>
                      </a:r>
                      <a:endParaRPr lang="es-AR" sz="1300" b="0" i="0" u="none" strike="noStrike">
                        <a:solidFill>
                          <a:srgbClr val="FFFFFF"/>
                        </a:solidFill>
                        <a:effectLst/>
                        <a:latin typeface="Arial"/>
                      </a:endParaRP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FFFFFF"/>
                          </a:solidFill>
                          <a:effectLst/>
                          <a:latin typeface="Arial"/>
                        </a:rPr>
                        <a:t>E</a:t>
                      </a:r>
                      <a:r>
                        <a:rPr lang="es-AR" sz="1300" b="0" i="0" u="none" strike="noStrike" baseline="-25000">
                          <a:solidFill>
                            <a:srgbClr val="FFFFFF"/>
                          </a:solidFill>
                          <a:effectLst/>
                          <a:latin typeface="Arial"/>
                        </a:rPr>
                        <a:t>1</a:t>
                      </a:r>
                      <a:endParaRPr lang="es-AR" sz="1300" b="0" i="0" u="none" strike="noStrike">
                        <a:solidFill>
                          <a:srgbClr val="FFFFFF"/>
                        </a:solidFill>
                        <a:effectLst/>
                        <a:latin typeface="Arial"/>
                      </a:endParaRP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FFFFFF"/>
                          </a:solidFill>
                          <a:effectLst/>
                          <a:latin typeface="Arial"/>
                        </a:rPr>
                        <a:t>A</a:t>
                      </a:r>
                      <a:r>
                        <a:rPr lang="es-AR" sz="1300" b="0" i="0" u="none" strike="noStrike" baseline="-25000">
                          <a:solidFill>
                            <a:srgbClr val="FFFFFF"/>
                          </a:solidFill>
                          <a:effectLst/>
                          <a:latin typeface="Arial"/>
                        </a:rPr>
                        <a:t>2</a:t>
                      </a:r>
                      <a:endParaRPr lang="es-AR" sz="1300" b="0" i="0" u="none" strike="noStrike">
                        <a:solidFill>
                          <a:srgbClr val="FFFFFF"/>
                        </a:solidFill>
                        <a:effectLst/>
                        <a:latin typeface="Arial"/>
                      </a:endParaRP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1" i="0" u="none" strike="noStrike">
                          <a:solidFill>
                            <a:srgbClr val="FFFFFF"/>
                          </a:solidFill>
                          <a:effectLst/>
                          <a:latin typeface="Calibri"/>
                        </a:rPr>
                        <a:t>Resultado</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fontAlgn="ctr"/>
                      <a:r>
                        <a:rPr lang="es-AR" sz="1400" b="1" i="0" u="none" strike="noStrike">
                          <a:solidFill>
                            <a:srgbClr val="FFFFFF"/>
                          </a:solidFill>
                          <a:effectLst/>
                          <a:latin typeface="Calibri"/>
                        </a:rPr>
                        <a:t>Coeficiente</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235412">
                <a:tc>
                  <a:txBody>
                    <a:bodyPr/>
                    <a:lstStyle/>
                    <a:p>
                      <a:pPr algn="ctr" rtl="0" fontAlgn="ctr"/>
                      <a:r>
                        <a:rPr lang="es-AR" sz="1300" b="1" i="0" u="none" strike="noStrike">
                          <a:solidFill>
                            <a:srgbClr val="FFFFFF"/>
                          </a:solidFill>
                          <a:effectLst/>
                          <a:latin typeface="Calibri"/>
                        </a:rPr>
                        <a:t>Z</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000000"/>
                          </a:solidFill>
                          <a:effectLst/>
                          <a:latin typeface="Calibri"/>
                        </a:rPr>
                        <a:t>-1</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ctr"/>
                      <a:r>
                        <a:rPr lang="es-AR" sz="1300" b="0" i="0" u="none" strike="noStrike" dirty="0">
                          <a:solidFill>
                            <a:srgbClr val="000000"/>
                          </a:solidFill>
                          <a:effectLst/>
                          <a:latin typeface="Calibri"/>
                        </a:rPr>
                        <a:t>4 – 1,1M</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5 - 0,9M</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ctr"/>
                      <a:r>
                        <a:rPr lang="es-AR" sz="1300" b="0" i="0" u="none" strike="noStrike">
                          <a:solidFill>
                            <a:srgbClr val="000000"/>
                          </a:solidFill>
                          <a:effectLst/>
                          <a:latin typeface="Calibri"/>
                        </a:rPr>
                        <a:t>0</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ctr"/>
                      <a:r>
                        <a:rPr lang="es-AR" sz="1300" b="0" i="0" u="none" strike="noStrike">
                          <a:solidFill>
                            <a:srgbClr val="000000"/>
                          </a:solidFill>
                          <a:effectLst/>
                          <a:latin typeface="Calibri"/>
                        </a:rPr>
                        <a:t>0</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ctr"/>
                      <a:r>
                        <a:rPr lang="es-AR" sz="1300" b="0" i="0" u="none" strike="noStrike">
                          <a:solidFill>
                            <a:srgbClr val="000000"/>
                          </a:solidFill>
                          <a:effectLst/>
                          <a:latin typeface="Calibri"/>
                        </a:rPr>
                        <a:t>M</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ctr"/>
                      <a:r>
                        <a:rPr lang="es-AR" sz="1300" b="0" i="0" u="none" strike="noStrike">
                          <a:solidFill>
                            <a:srgbClr val="000000"/>
                          </a:solidFill>
                          <a:effectLst/>
                          <a:latin typeface="Calibri"/>
                        </a:rPr>
                        <a:t>0</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ctr"/>
                      <a:r>
                        <a:rPr lang="es-AR" sz="1300" b="0" i="0" u="none" strike="noStrike">
                          <a:solidFill>
                            <a:srgbClr val="000000"/>
                          </a:solidFill>
                          <a:effectLst/>
                          <a:latin typeface="Calibri"/>
                        </a:rPr>
                        <a:t>-12M</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ctr"/>
                      <a:r>
                        <a:rPr lang="es-AR" sz="1300" b="0" i="0" u="none" strike="noStrike">
                          <a:solidFill>
                            <a:srgbClr val="000000"/>
                          </a:solidFill>
                          <a:effectLst/>
                          <a:latin typeface="Calibri"/>
                        </a:rPr>
                        <a:t> </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1"/>
                  </a:ext>
                </a:extLst>
              </a:tr>
              <a:tr h="257482">
                <a:tc>
                  <a:txBody>
                    <a:bodyPr/>
                    <a:lstStyle/>
                    <a:p>
                      <a:pPr algn="ctr" rtl="0" fontAlgn="ctr"/>
                      <a:r>
                        <a:rPr lang="es-AR" sz="1300" b="0" i="0" u="none" strike="noStrike">
                          <a:solidFill>
                            <a:srgbClr val="FFFFFF"/>
                          </a:solidFill>
                          <a:effectLst/>
                          <a:latin typeface="Arial"/>
                        </a:rPr>
                        <a:t>H</a:t>
                      </a:r>
                      <a:r>
                        <a:rPr lang="es-AR" sz="1300" b="0" i="0" u="none" strike="noStrike" baseline="-25000">
                          <a:solidFill>
                            <a:srgbClr val="FFFFFF"/>
                          </a:solidFill>
                          <a:effectLst/>
                          <a:latin typeface="Arial"/>
                        </a:rPr>
                        <a:t>1</a:t>
                      </a:r>
                      <a:endParaRPr lang="es-AR" sz="1300" b="0" i="0" u="none" strike="noStrike">
                        <a:solidFill>
                          <a:srgbClr val="FFFFFF"/>
                        </a:solidFill>
                        <a:effectLst/>
                        <a:latin typeface="Arial"/>
                      </a:endParaRP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000000"/>
                          </a:solidFill>
                          <a:effectLst/>
                          <a:latin typeface="Calibri"/>
                        </a:rPr>
                        <a:t>0</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dirty="0">
                          <a:solidFill>
                            <a:srgbClr val="000000"/>
                          </a:solidFill>
                          <a:effectLst/>
                          <a:latin typeface="Calibri"/>
                        </a:rPr>
                        <a:t>0,3</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0,1</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1</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0</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0</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0</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2,7</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 2,7 / 0,3 = 9</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extLst>
                  <a:ext uri="{0D108BD9-81ED-4DB2-BD59-A6C34878D82A}">
                    <a16:rowId xmlns:a16="http://schemas.microsoft.com/office/drawing/2014/main" val="10002"/>
                  </a:ext>
                </a:extLst>
              </a:tr>
              <a:tr h="257482">
                <a:tc>
                  <a:txBody>
                    <a:bodyPr/>
                    <a:lstStyle/>
                    <a:p>
                      <a:pPr algn="ctr" rtl="0" fontAlgn="ctr"/>
                      <a:r>
                        <a:rPr lang="es-AR" sz="1300" b="0" i="0" u="none" strike="noStrike">
                          <a:solidFill>
                            <a:srgbClr val="FFFFFF"/>
                          </a:solidFill>
                          <a:effectLst/>
                          <a:latin typeface="Arial"/>
                        </a:rPr>
                        <a:t>A</a:t>
                      </a:r>
                      <a:r>
                        <a:rPr lang="es-AR" sz="1300" b="0" i="0" u="none" strike="noStrike" baseline="-25000">
                          <a:solidFill>
                            <a:srgbClr val="FFFFFF"/>
                          </a:solidFill>
                          <a:effectLst/>
                          <a:latin typeface="Arial"/>
                        </a:rPr>
                        <a:t>1</a:t>
                      </a:r>
                      <a:endParaRPr lang="es-AR" sz="1300" b="0" i="0" u="none" strike="noStrike">
                        <a:solidFill>
                          <a:srgbClr val="FFFFFF"/>
                        </a:solidFill>
                        <a:effectLst/>
                        <a:latin typeface="Arial"/>
                      </a:endParaRP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000000"/>
                          </a:solidFill>
                          <a:effectLst/>
                          <a:latin typeface="Calibri"/>
                        </a:rPr>
                        <a:t>0</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ctr"/>
                      <a:r>
                        <a:rPr lang="es-AR" sz="1300" b="0" i="0" u="none" strike="noStrike">
                          <a:solidFill>
                            <a:srgbClr val="000000"/>
                          </a:solidFill>
                          <a:effectLst/>
                          <a:latin typeface="Calibri"/>
                        </a:rPr>
                        <a:t>0,5</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0,5</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ctr"/>
                      <a:r>
                        <a:rPr lang="es-AR" sz="1300" b="0" i="0" u="none" strike="noStrike">
                          <a:solidFill>
                            <a:srgbClr val="000000"/>
                          </a:solidFill>
                          <a:effectLst/>
                          <a:latin typeface="Calibri"/>
                        </a:rPr>
                        <a:t>0</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ctr"/>
                      <a:r>
                        <a:rPr lang="es-AR" sz="1300" b="0" i="0" u="none" strike="noStrike">
                          <a:solidFill>
                            <a:srgbClr val="000000"/>
                          </a:solidFill>
                          <a:effectLst/>
                          <a:latin typeface="Calibri"/>
                        </a:rPr>
                        <a:t>1</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ctr"/>
                      <a:r>
                        <a:rPr lang="es-AR" sz="1300" b="0" i="0" u="none" strike="noStrike">
                          <a:solidFill>
                            <a:srgbClr val="000000"/>
                          </a:solidFill>
                          <a:effectLst/>
                          <a:latin typeface="Calibri"/>
                        </a:rPr>
                        <a:t>0</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ctr"/>
                      <a:r>
                        <a:rPr lang="es-AR" sz="1300" b="0" i="0" u="none" strike="noStrike">
                          <a:solidFill>
                            <a:srgbClr val="000000"/>
                          </a:solidFill>
                          <a:effectLst/>
                          <a:latin typeface="Calibri"/>
                        </a:rPr>
                        <a:t>0</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ctr"/>
                      <a:r>
                        <a:rPr lang="es-AR" sz="1300" b="0" i="0" u="none" strike="noStrike">
                          <a:solidFill>
                            <a:srgbClr val="000000"/>
                          </a:solidFill>
                          <a:effectLst/>
                          <a:latin typeface="Calibri"/>
                        </a:rPr>
                        <a:t>6</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ctr"/>
                      <a:r>
                        <a:rPr lang="es-AR" sz="1300" b="0" i="0" u="none" strike="noStrike">
                          <a:solidFill>
                            <a:srgbClr val="000000"/>
                          </a:solidFill>
                          <a:effectLst/>
                          <a:latin typeface="Calibri"/>
                        </a:rPr>
                        <a:t> 6 / 0,5 = 12</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3"/>
                  </a:ext>
                </a:extLst>
              </a:tr>
              <a:tr h="257482">
                <a:tc>
                  <a:txBody>
                    <a:bodyPr/>
                    <a:lstStyle/>
                    <a:p>
                      <a:pPr algn="ctr" rtl="0" fontAlgn="ctr"/>
                      <a:r>
                        <a:rPr lang="es-AR" sz="1300" b="0" i="0" u="none" strike="noStrike">
                          <a:solidFill>
                            <a:srgbClr val="FFFFFF"/>
                          </a:solidFill>
                          <a:effectLst/>
                          <a:latin typeface="Arial"/>
                        </a:rPr>
                        <a:t>A</a:t>
                      </a:r>
                      <a:r>
                        <a:rPr lang="es-AR" sz="1300" b="0" i="0" u="none" strike="noStrike" baseline="-25000">
                          <a:solidFill>
                            <a:srgbClr val="FFFFFF"/>
                          </a:solidFill>
                          <a:effectLst/>
                          <a:latin typeface="Arial"/>
                        </a:rPr>
                        <a:t>2</a:t>
                      </a:r>
                      <a:endParaRPr lang="es-AR" sz="1300" b="0" i="0" u="none" strike="noStrike">
                        <a:solidFill>
                          <a:srgbClr val="FFFFFF"/>
                        </a:solidFill>
                        <a:effectLst/>
                        <a:latin typeface="Arial"/>
                      </a:endParaRP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000000"/>
                          </a:solidFill>
                          <a:effectLst/>
                          <a:latin typeface="Calibri"/>
                        </a:rPr>
                        <a:t>0</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ctr"/>
                      <a:r>
                        <a:rPr lang="es-AR" sz="1300" b="0" i="0" u="none" strike="noStrike">
                          <a:solidFill>
                            <a:srgbClr val="000000"/>
                          </a:solidFill>
                          <a:effectLst/>
                          <a:latin typeface="Calibri"/>
                        </a:rPr>
                        <a:t>0,6</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0,4</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ctr"/>
                      <a:r>
                        <a:rPr lang="es-AR" sz="1300" b="0" i="0" u="none" strike="noStrike">
                          <a:solidFill>
                            <a:srgbClr val="000000"/>
                          </a:solidFill>
                          <a:effectLst/>
                          <a:latin typeface="Calibri"/>
                        </a:rPr>
                        <a:t>0</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ctr"/>
                      <a:r>
                        <a:rPr lang="es-AR" sz="1300" b="0" i="0" u="none" strike="noStrike">
                          <a:solidFill>
                            <a:srgbClr val="000000"/>
                          </a:solidFill>
                          <a:effectLst/>
                          <a:latin typeface="Calibri"/>
                        </a:rPr>
                        <a:t>0</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ctr"/>
                      <a:r>
                        <a:rPr lang="es-AR" sz="1300" b="0" i="0" u="none" strike="noStrike">
                          <a:solidFill>
                            <a:srgbClr val="000000"/>
                          </a:solidFill>
                          <a:effectLst/>
                          <a:latin typeface="Calibri"/>
                        </a:rPr>
                        <a:t>-1</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ctr"/>
                      <a:r>
                        <a:rPr lang="es-AR" sz="1300" b="0" i="0" u="none" strike="noStrike">
                          <a:solidFill>
                            <a:srgbClr val="000000"/>
                          </a:solidFill>
                          <a:effectLst/>
                          <a:latin typeface="Calibri"/>
                        </a:rPr>
                        <a:t>1</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ctr"/>
                      <a:r>
                        <a:rPr lang="es-AR" sz="1300" b="0" i="0" u="none" strike="noStrike">
                          <a:solidFill>
                            <a:srgbClr val="000000"/>
                          </a:solidFill>
                          <a:effectLst/>
                          <a:latin typeface="Calibri"/>
                        </a:rPr>
                        <a:t>6</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fontAlgn="ctr"/>
                      <a:r>
                        <a:rPr lang="es-AR" sz="1400" b="0" i="0" u="none" strike="noStrike" dirty="0">
                          <a:solidFill>
                            <a:srgbClr val="000000"/>
                          </a:solidFill>
                          <a:effectLst/>
                          <a:latin typeface="Calibri"/>
                        </a:rPr>
                        <a:t> 6 / 0,6 = 10</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4"/>
                  </a:ext>
                </a:extLst>
              </a:tr>
            </a:tbl>
          </a:graphicData>
        </a:graphic>
      </p:graphicFrame>
      <p:graphicFrame>
        <p:nvGraphicFramePr>
          <p:cNvPr id="7" name="6 Tabla"/>
          <p:cNvGraphicFramePr>
            <a:graphicFrameLocks noGrp="1"/>
          </p:cNvGraphicFramePr>
          <p:nvPr>
            <p:extLst>
              <p:ext uri="{D42A27DB-BD31-4B8C-83A1-F6EECF244321}">
                <p14:modId xmlns:p14="http://schemas.microsoft.com/office/powerpoint/2010/main" val="3180251751"/>
              </p:ext>
            </p:extLst>
          </p:nvPr>
        </p:nvGraphicFramePr>
        <p:xfrm>
          <a:off x="467544" y="4149080"/>
          <a:ext cx="8229600" cy="1456612"/>
        </p:xfrm>
        <a:graphic>
          <a:graphicData uri="http://schemas.openxmlformats.org/drawingml/2006/table">
            <a:tbl>
              <a:tblPr/>
              <a:tblGrid>
                <a:gridCol w="696219">
                  <a:extLst>
                    <a:ext uri="{9D8B030D-6E8A-4147-A177-3AD203B41FA5}">
                      <a16:colId xmlns:a16="http://schemas.microsoft.com/office/drawing/2014/main" val="20000"/>
                    </a:ext>
                  </a:extLst>
                </a:gridCol>
                <a:gridCol w="588354">
                  <a:extLst>
                    <a:ext uri="{9D8B030D-6E8A-4147-A177-3AD203B41FA5}">
                      <a16:colId xmlns:a16="http://schemas.microsoft.com/office/drawing/2014/main" val="20001"/>
                    </a:ext>
                  </a:extLst>
                </a:gridCol>
                <a:gridCol w="804084">
                  <a:extLst>
                    <a:ext uri="{9D8B030D-6E8A-4147-A177-3AD203B41FA5}">
                      <a16:colId xmlns:a16="http://schemas.microsoft.com/office/drawing/2014/main" val="20002"/>
                    </a:ext>
                  </a:extLst>
                </a:gridCol>
                <a:gridCol w="1049231">
                  <a:extLst>
                    <a:ext uri="{9D8B030D-6E8A-4147-A177-3AD203B41FA5}">
                      <a16:colId xmlns:a16="http://schemas.microsoft.com/office/drawing/2014/main" val="20003"/>
                    </a:ext>
                  </a:extLst>
                </a:gridCol>
                <a:gridCol w="1176708">
                  <a:extLst>
                    <a:ext uri="{9D8B030D-6E8A-4147-A177-3AD203B41FA5}">
                      <a16:colId xmlns:a16="http://schemas.microsoft.com/office/drawing/2014/main" val="20004"/>
                    </a:ext>
                  </a:extLst>
                </a:gridCol>
                <a:gridCol w="588354">
                  <a:extLst>
                    <a:ext uri="{9D8B030D-6E8A-4147-A177-3AD203B41FA5}">
                      <a16:colId xmlns:a16="http://schemas.microsoft.com/office/drawing/2014/main" val="20005"/>
                    </a:ext>
                  </a:extLst>
                </a:gridCol>
                <a:gridCol w="588354">
                  <a:extLst>
                    <a:ext uri="{9D8B030D-6E8A-4147-A177-3AD203B41FA5}">
                      <a16:colId xmlns:a16="http://schemas.microsoft.com/office/drawing/2014/main" val="20006"/>
                    </a:ext>
                  </a:extLst>
                </a:gridCol>
                <a:gridCol w="823695">
                  <a:extLst>
                    <a:ext uri="{9D8B030D-6E8A-4147-A177-3AD203B41FA5}">
                      <a16:colId xmlns:a16="http://schemas.microsoft.com/office/drawing/2014/main" val="20007"/>
                    </a:ext>
                  </a:extLst>
                </a:gridCol>
                <a:gridCol w="921754">
                  <a:extLst>
                    <a:ext uri="{9D8B030D-6E8A-4147-A177-3AD203B41FA5}">
                      <a16:colId xmlns:a16="http://schemas.microsoft.com/office/drawing/2014/main" val="20008"/>
                    </a:ext>
                  </a:extLst>
                </a:gridCol>
                <a:gridCol w="992847">
                  <a:extLst>
                    <a:ext uri="{9D8B030D-6E8A-4147-A177-3AD203B41FA5}">
                      <a16:colId xmlns:a16="http://schemas.microsoft.com/office/drawing/2014/main" val="20009"/>
                    </a:ext>
                  </a:extLst>
                </a:gridCol>
              </a:tblGrid>
              <a:tr h="448754">
                <a:tc>
                  <a:txBody>
                    <a:bodyPr/>
                    <a:lstStyle/>
                    <a:p>
                      <a:pPr algn="ctr" rtl="0" fontAlgn="ctr"/>
                      <a:r>
                        <a:rPr lang="es-AR" sz="1300" b="1" i="0" u="none" strike="noStrike" dirty="0">
                          <a:solidFill>
                            <a:srgbClr val="FFFFFF"/>
                          </a:solidFill>
                          <a:effectLst/>
                          <a:latin typeface="Calibri"/>
                        </a:rPr>
                        <a:t>Variable Básica</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FFFFFF"/>
                          </a:solidFill>
                          <a:effectLst/>
                          <a:latin typeface="Arial"/>
                        </a:rPr>
                        <a:t>Z</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dirty="0">
                          <a:solidFill>
                            <a:srgbClr val="FFFFFF"/>
                          </a:solidFill>
                          <a:effectLst/>
                          <a:latin typeface="Arial"/>
                        </a:rPr>
                        <a:t>X</a:t>
                      </a:r>
                      <a:r>
                        <a:rPr lang="es-AR" sz="1300" b="0" i="0" u="none" strike="noStrike" baseline="-25000" dirty="0">
                          <a:solidFill>
                            <a:srgbClr val="FFFFFF"/>
                          </a:solidFill>
                          <a:effectLst/>
                          <a:latin typeface="Arial"/>
                        </a:rPr>
                        <a:t>1</a:t>
                      </a:r>
                      <a:endParaRPr lang="es-AR" sz="1300" b="0" i="0" u="none" strike="noStrike" dirty="0">
                        <a:solidFill>
                          <a:srgbClr val="FFFFFF"/>
                        </a:solidFill>
                        <a:effectLst/>
                        <a:latin typeface="Arial"/>
                      </a:endParaRP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FFFFFF"/>
                          </a:solidFill>
                          <a:effectLst/>
                          <a:latin typeface="Arial"/>
                        </a:rPr>
                        <a:t>X</a:t>
                      </a:r>
                      <a:r>
                        <a:rPr lang="es-AR" sz="1300" b="0" i="0" u="none" strike="noStrike" baseline="-25000">
                          <a:solidFill>
                            <a:srgbClr val="FFFFFF"/>
                          </a:solidFill>
                          <a:effectLst/>
                          <a:latin typeface="Arial"/>
                        </a:rPr>
                        <a:t>2</a:t>
                      </a:r>
                      <a:endParaRPr lang="es-AR" sz="1300" b="0" i="0" u="none" strike="noStrike">
                        <a:solidFill>
                          <a:srgbClr val="FFFFFF"/>
                        </a:solidFill>
                        <a:effectLst/>
                        <a:latin typeface="Arial"/>
                      </a:endParaRP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FFFFFF"/>
                          </a:solidFill>
                          <a:effectLst/>
                          <a:latin typeface="Arial"/>
                        </a:rPr>
                        <a:t>H</a:t>
                      </a:r>
                      <a:r>
                        <a:rPr lang="es-AR" sz="1300" b="0" i="0" u="none" strike="noStrike" baseline="-25000">
                          <a:solidFill>
                            <a:srgbClr val="FFFFFF"/>
                          </a:solidFill>
                          <a:effectLst/>
                          <a:latin typeface="Arial"/>
                        </a:rPr>
                        <a:t>1</a:t>
                      </a:r>
                      <a:endParaRPr lang="es-AR" sz="1300" b="0" i="0" u="none" strike="noStrike">
                        <a:solidFill>
                          <a:srgbClr val="FFFFFF"/>
                        </a:solidFill>
                        <a:effectLst/>
                        <a:latin typeface="Arial"/>
                      </a:endParaRP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FFFFFF"/>
                          </a:solidFill>
                          <a:effectLst/>
                          <a:latin typeface="Arial"/>
                        </a:rPr>
                        <a:t>A</a:t>
                      </a:r>
                      <a:r>
                        <a:rPr lang="es-AR" sz="1300" b="0" i="0" u="none" strike="noStrike" baseline="-25000">
                          <a:solidFill>
                            <a:srgbClr val="FFFFFF"/>
                          </a:solidFill>
                          <a:effectLst/>
                          <a:latin typeface="Arial"/>
                        </a:rPr>
                        <a:t>1</a:t>
                      </a:r>
                      <a:endParaRPr lang="es-AR" sz="1300" b="0" i="0" u="none" strike="noStrike">
                        <a:solidFill>
                          <a:srgbClr val="FFFFFF"/>
                        </a:solidFill>
                        <a:effectLst/>
                        <a:latin typeface="Arial"/>
                      </a:endParaRP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FFFFFF"/>
                          </a:solidFill>
                          <a:effectLst/>
                          <a:latin typeface="Arial"/>
                        </a:rPr>
                        <a:t>E</a:t>
                      </a:r>
                      <a:r>
                        <a:rPr lang="es-AR" sz="1300" b="0" i="0" u="none" strike="noStrike" baseline="-25000">
                          <a:solidFill>
                            <a:srgbClr val="FFFFFF"/>
                          </a:solidFill>
                          <a:effectLst/>
                          <a:latin typeface="Arial"/>
                        </a:rPr>
                        <a:t>1</a:t>
                      </a:r>
                      <a:endParaRPr lang="es-AR" sz="1300" b="0" i="0" u="none" strike="noStrike">
                        <a:solidFill>
                          <a:srgbClr val="FFFFFF"/>
                        </a:solidFill>
                        <a:effectLst/>
                        <a:latin typeface="Arial"/>
                      </a:endParaRP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FFFFFF"/>
                          </a:solidFill>
                          <a:effectLst/>
                          <a:latin typeface="Arial"/>
                        </a:rPr>
                        <a:t>A</a:t>
                      </a:r>
                      <a:r>
                        <a:rPr lang="es-AR" sz="1300" b="0" i="0" u="none" strike="noStrike" baseline="-25000">
                          <a:solidFill>
                            <a:srgbClr val="FFFFFF"/>
                          </a:solidFill>
                          <a:effectLst/>
                          <a:latin typeface="Arial"/>
                        </a:rPr>
                        <a:t>2</a:t>
                      </a:r>
                      <a:endParaRPr lang="es-AR" sz="1300" b="0" i="0" u="none" strike="noStrike">
                        <a:solidFill>
                          <a:srgbClr val="FFFFFF"/>
                        </a:solidFill>
                        <a:effectLst/>
                        <a:latin typeface="Arial"/>
                      </a:endParaRP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1" i="0" u="none" strike="noStrike">
                          <a:solidFill>
                            <a:srgbClr val="FFFFFF"/>
                          </a:solidFill>
                          <a:effectLst/>
                          <a:latin typeface="Calibri"/>
                        </a:rPr>
                        <a:t>Resultado</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fontAlgn="ctr"/>
                      <a:r>
                        <a:rPr lang="es-AR" sz="1400" b="1" i="0" u="none" strike="noStrike">
                          <a:solidFill>
                            <a:srgbClr val="FFFFFF"/>
                          </a:solidFill>
                          <a:effectLst/>
                          <a:latin typeface="Calibri"/>
                        </a:rPr>
                        <a:t>Coeficiente</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235412">
                <a:tc>
                  <a:txBody>
                    <a:bodyPr/>
                    <a:lstStyle/>
                    <a:p>
                      <a:pPr algn="ctr" rtl="0" fontAlgn="ctr"/>
                      <a:r>
                        <a:rPr lang="es-AR" sz="1300" b="1" i="0" u="none" strike="noStrike">
                          <a:solidFill>
                            <a:srgbClr val="FFFFFF"/>
                          </a:solidFill>
                          <a:effectLst/>
                          <a:latin typeface="Calibri"/>
                        </a:rPr>
                        <a:t>Z</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000000"/>
                          </a:solidFill>
                          <a:effectLst/>
                          <a:latin typeface="Calibri"/>
                        </a:rPr>
                        <a:t>-1</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ctr"/>
                      <a:r>
                        <a:rPr lang="es-AR" sz="1300" b="0" i="0" u="none" strike="noStrike" dirty="0">
                          <a:solidFill>
                            <a:srgbClr val="000000"/>
                          </a:solidFill>
                          <a:effectLst/>
                          <a:latin typeface="Calibri"/>
                        </a:rPr>
                        <a:t>0</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3,67 - 0,53M</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ctr"/>
                      <a:r>
                        <a:rPr lang="es-AR" sz="1300" b="0" i="0" u="none" strike="noStrike">
                          <a:solidFill>
                            <a:srgbClr val="000000"/>
                          </a:solidFill>
                          <a:effectLst/>
                          <a:latin typeface="Calibri"/>
                        </a:rPr>
                        <a:t> - 13,33+3,66M</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ctr"/>
                      <a:r>
                        <a:rPr lang="es-AR" sz="1300" b="0" i="0" u="none" strike="noStrike">
                          <a:solidFill>
                            <a:srgbClr val="000000"/>
                          </a:solidFill>
                          <a:effectLst/>
                          <a:latin typeface="Calibri"/>
                        </a:rPr>
                        <a:t>0</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ctr"/>
                      <a:r>
                        <a:rPr lang="es-AR" sz="1300" b="0" i="0" u="none" strike="noStrike">
                          <a:solidFill>
                            <a:srgbClr val="000000"/>
                          </a:solidFill>
                          <a:effectLst/>
                          <a:latin typeface="Calibri"/>
                        </a:rPr>
                        <a:t>M</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ctr"/>
                      <a:r>
                        <a:rPr lang="es-AR" sz="1300" b="0" i="0" u="none" strike="noStrike">
                          <a:solidFill>
                            <a:srgbClr val="000000"/>
                          </a:solidFill>
                          <a:effectLst/>
                          <a:latin typeface="Calibri"/>
                        </a:rPr>
                        <a:t>0</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ctr"/>
                      <a:r>
                        <a:rPr lang="es-AR" sz="1300" b="0" i="0" u="none" strike="noStrike">
                          <a:solidFill>
                            <a:srgbClr val="000000"/>
                          </a:solidFill>
                          <a:effectLst/>
                          <a:latin typeface="Calibri"/>
                        </a:rPr>
                        <a:t> -36-2,1M</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tc>
                  <a:txBody>
                    <a:bodyPr/>
                    <a:lstStyle/>
                    <a:p>
                      <a:pPr algn="ctr" rtl="0" fontAlgn="ctr"/>
                      <a:r>
                        <a:rPr lang="es-AR" sz="1300" b="0" i="0" u="none" strike="noStrike">
                          <a:solidFill>
                            <a:srgbClr val="000000"/>
                          </a:solidFill>
                          <a:effectLst/>
                          <a:latin typeface="Calibri"/>
                        </a:rPr>
                        <a:t> </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1"/>
                  </a:ext>
                </a:extLst>
              </a:tr>
              <a:tr h="257482">
                <a:tc>
                  <a:txBody>
                    <a:bodyPr/>
                    <a:lstStyle/>
                    <a:p>
                      <a:pPr algn="ctr" rtl="0" fontAlgn="ctr"/>
                      <a:r>
                        <a:rPr lang="es-AR" sz="1300" b="0" i="0" u="none" strike="noStrike">
                          <a:solidFill>
                            <a:srgbClr val="FFFFFF"/>
                          </a:solidFill>
                          <a:effectLst/>
                          <a:latin typeface="Arial"/>
                        </a:rPr>
                        <a:t>X</a:t>
                      </a:r>
                      <a:r>
                        <a:rPr lang="es-AR" sz="1300" b="0" i="0" u="none" strike="noStrike" baseline="-25000">
                          <a:solidFill>
                            <a:srgbClr val="FFFFFF"/>
                          </a:solidFill>
                          <a:effectLst/>
                          <a:latin typeface="Arial"/>
                        </a:rPr>
                        <a:t>1</a:t>
                      </a:r>
                      <a:endParaRPr lang="es-AR" sz="1300" b="0" i="0" u="none" strike="noStrike">
                        <a:solidFill>
                          <a:srgbClr val="FFFFFF"/>
                        </a:solidFill>
                        <a:effectLst/>
                        <a:latin typeface="Arial"/>
                      </a:endParaRP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000000"/>
                          </a:solidFill>
                          <a:effectLst/>
                          <a:latin typeface="Calibri"/>
                        </a:rPr>
                        <a:t>0</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1</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dirty="0">
                          <a:solidFill>
                            <a:srgbClr val="000000"/>
                          </a:solidFill>
                          <a:effectLst/>
                          <a:latin typeface="Calibri"/>
                        </a:rPr>
                        <a:t>0,33</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3,33</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0</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0</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0</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9</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 </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2"/>
                  </a:ext>
                </a:extLst>
              </a:tr>
              <a:tr h="257482">
                <a:tc>
                  <a:txBody>
                    <a:bodyPr/>
                    <a:lstStyle/>
                    <a:p>
                      <a:pPr algn="ctr" rtl="0" fontAlgn="ctr"/>
                      <a:r>
                        <a:rPr lang="es-AR" sz="1300" b="0" i="0" u="none" strike="noStrike">
                          <a:solidFill>
                            <a:srgbClr val="FFFFFF"/>
                          </a:solidFill>
                          <a:effectLst/>
                          <a:latin typeface="Arial"/>
                        </a:rPr>
                        <a:t>A</a:t>
                      </a:r>
                      <a:r>
                        <a:rPr lang="es-AR" sz="1300" b="0" i="0" u="none" strike="noStrike" baseline="-25000">
                          <a:solidFill>
                            <a:srgbClr val="FFFFFF"/>
                          </a:solidFill>
                          <a:effectLst/>
                          <a:latin typeface="Arial"/>
                        </a:rPr>
                        <a:t>1</a:t>
                      </a:r>
                      <a:endParaRPr lang="es-AR" sz="1300" b="0" i="0" u="none" strike="noStrike">
                        <a:solidFill>
                          <a:srgbClr val="FFFFFF"/>
                        </a:solidFill>
                        <a:effectLst/>
                        <a:latin typeface="Arial"/>
                      </a:endParaRP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000000"/>
                          </a:solidFill>
                          <a:effectLst/>
                          <a:latin typeface="Calibri"/>
                        </a:rPr>
                        <a:t>0</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ctr"/>
                      <a:r>
                        <a:rPr lang="es-AR" sz="1300" b="0" i="0" u="none" strike="noStrike" dirty="0">
                          <a:solidFill>
                            <a:srgbClr val="000000"/>
                          </a:solidFill>
                          <a:effectLst/>
                          <a:latin typeface="Calibri"/>
                        </a:rPr>
                        <a:t>0</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0,33</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-1,67</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1</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0</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0</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1,5</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 </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3"/>
                  </a:ext>
                </a:extLst>
              </a:tr>
              <a:tr h="257482">
                <a:tc>
                  <a:txBody>
                    <a:bodyPr/>
                    <a:lstStyle/>
                    <a:p>
                      <a:pPr algn="ctr" rtl="0" fontAlgn="ctr"/>
                      <a:r>
                        <a:rPr lang="es-AR" sz="1300" b="0" i="0" u="none" strike="noStrike">
                          <a:solidFill>
                            <a:srgbClr val="FFFFFF"/>
                          </a:solidFill>
                          <a:effectLst/>
                          <a:latin typeface="Arial"/>
                        </a:rPr>
                        <a:t>A</a:t>
                      </a:r>
                      <a:r>
                        <a:rPr lang="es-AR" sz="1300" b="0" i="0" u="none" strike="noStrike" baseline="-25000">
                          <a:solidFill>
                            <a:srgbClr val="FFFFFF"/>
                          </a:solidFill>
                          <a:effectLst/>
                          <a:latin typeface="Arial"/>
                        </a:rPr>
                        <a:t>2</a:t>
                      </a:r>
                      <a:endParaRPr lang="es-AR" sz="1300" b="0" i="0" u="none" strike="noStrike">
                        <a:solidFill>
                          <a:srgbClr val="FFFFFF"/>
                        </a:solidFill>
                        <a:effectLst/>
                        <a:latin typeface="Arial"/>
                      </a:endParaRP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000000"/>
                          </a:solidFill>
                          <a:effectLst/>
                          <a:latin typeface="Calibri"/>
                        </a:rPr>
                        <a:t>0</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ctr"/>
                      <a:r>
                        <a:rPr lang="es-AR" sz="1300" b="0" i="0" u="none" strike="noStrike">
                          <a:solidFill>
                            <a:srgbClr val="000000"/>
                          </a:solidFill>
                          <a:effectLst/>
                          <a:latin typeface="Calibri"/>
                        </a:rPr>
                        <a:t>0</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0,2</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-2</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0</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-1</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1</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0,6</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dirty="0">
                          <a:solidFill>
                            <a:srgbClr val="000000"/>
                          </a:solidFill>
                          <a:effectLst/>
                          <a:latin typeface="Calibri"/>
                        </a:rPr>
                        <a:t> </a:t>
                      </a:r>
                    </a:p>
                  </a:txBody>
                  <a:tcPr marL="7357" marR="7357" marT="735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14875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Iteración 2</a:t>
            </a:r>
          </a:p>
        </p:txBody>
      </p:sp>
      <p:sp>
        <p:nvSpPr>
          <p:cNvPr id="3" name="2 Marcador de texto"/>
          <p:cNvSpPr>
            <a:spLocks noGrp="1"/>
          </p:cNvSpPr>
          <p:nvPr>
            <p:ph type="body" idx="1"/>
          </p:nvPr>
        </p:nvSpPr>
        <p:spPr>
          <a:xfrm>
            <a:off x="457200" y="2996953"/>
            <a:ext cx="8229600" cy="1152128"/>
          </a:xfrm>
        </p:spPr>
        <p:txBody>
          <a:bodyPr/>
          <a:lstStyle/>
          <a:p>
            <a:pPr marL="1588" indent="0">
              <a:buNone/>
            </a:pPr>
            <a:r>
              <a:rPr lang="es-AR" dirty="0"/>
              <a:t>F4</a:t>
            </a:r>
            <a:r>
              <a:rPr lang="es-AR" baseline="-25000" dirty="0"/>
              <a:t>N</a:t>
            </a:r>
            <a:r>
              <a:rPr lang="es-AR" dirty="0"/>
              <a:t>=F4/0,2	    F1</a:t>
            </a:r>
            <a:r>
              <a:rPr lang="es-AR" baseline="-25000" dirty="0"/>
              <a:t>N</a:t>
            </a:r>
            <a:r>
              <a:rPr lang="es-AR" dirty="0"/>
              <a:t>=F1+F4 * (-3,67+0,53M)</a:t>
            </a:r>
          </a:p>
          <a:p>
            <a:pPr marL="1588" indent="0">
              <a:buNone/>
            </a:pPr>
            <a:r>
              <a:rPr lang="es-AR" dirty="0"/>
              <a:t>F2</a:t>
            </a:r>
            <a:r>
              <a:rPr lang="es-AR" baseline="-25000" dirty="0"/>
              <a:t>N</a:t>
            </a:r>
            <a:r>
              <a:rPr lang="es-AR" dirty="0"/>
              <a:t>=F2-F4*0,33 	    F3</a:t>
            </a:r>
            <a:r>
              <a:rPr lang="es-AR" baseline="-25000" dirty="0"/>
              <a:t>N</a:t>
            </a:r>
            <a:r>
              <a:rPr lang="es-AR" dirty="0"/>
              <a:t>=F3-F4*0,33</a:t>
            </a:r>
          </a:p>
        </p:txBody>
      </p:sp>
      <p:graphicFrame>
        <p:nvGraphicFramePr>
          <p:cNvPr id="4" name="3 Tabla"/>
          <p:cNvGraphicFramePr>
            <a:graphicFrameLocks noGrp="1"/>
          </p:cNvGraphicFramePr>
          <p:nvPr>
            <p:extLst>
              <p:ext uri="{D42A27DB-BD31-4B8C-83A1-F6EECF244321}">
                <p14:modId xmlns:p14="http://schemas.microsoft.com/office/powerpoint/2010/main" val="1613383711"/>
              </p:ext>
            </p:extLst>
          </p:nvPr>
        </p:nvGraphicFramePr>
        <p:xfrm>
          <a:off x="467544" y="1484784"/>
          <a:ext cx="8229597" cy="1315495"/>
        </p:xfrm>
        <a:graphic>
          <a:graphicData uri="http://schemas.openxmlformats.org/drawingml/2006/table">
            <a:tbl>
              <a:tblPr/>
              <a:tblGrid>
                <a:gridCol w="628788">
                  <a:extLst>
                    <a:ext uri="{9D8B030D-6E8A-4147-A177-3AD203B41FA5}">
                      <a16:colId xmlns:a16="http://schemas.microsoft.com/office/drawing/2014/main" val="20000"/>
                    </a:ext>
                  </a:extLst>
                </a:gridCol>
                <a:gridCol w="531370">
                  <a:extLst>
                    <a:ext uri="{9D8B030D-6E8A-4147-A177-3AD203B41FA5}">
                      <a16:colId xmlns:a16="http://schemas.microsoft.com/office/drawing/2014/main" val="20001"/>
                    </a:ext>
                  </a:extLst>
                </a:gridCol>
                <a:gridCol w="726206">
                  <a:extLst>
                    <a:ext uri="{9D8B030D-6E8A-4147-A177-3AD203B41FA5}">
                      <a16:colId xmlns:a16="http://schemas.microsoft.com/office/drawing/2014/main" val="20002"/>
                    </a:ext>
                  </a:extLst>
                </a:gridCol>
                <a:gridCol w="947610">
                  <a:extLst>
                    <a:ext uri="{9D8B030D-6E8A-4147-A177-3AD203B41FA5}">
                      <a16:colId xmlns:a16="http://schemas.microsoft.com/office/drawing/2014/main" val="20003"/>
                    </a:ext>
                  </a:extLst>
                </a:gridCol>
                <a:gridCol w="1062741">
                  <a:extLst>
                    <a:ext uri="{9D8B030D-6E8A-4147-A177-3AD203B41FA5}">
                      <a16:colId xmlns:a16="http://schemas.microsoft.com/office/drawing/2014/main" val="20004"/>
                    </a:ext>
                  </a:extLst>
                </a:gridCol>
                <a:gridCol w="531370">
                  <a:extLst>
                    <a:ext uri="{9D8B030D-6E8A-4147-A177-3AD203B41FA5}">
                      <a16:colId xmlns:a16="http://schemas.microsoft.com/office/drawing/2014/main" val="20005"/>
                    </a:ext>
                  </a:extLst>
                </a:gridCol>
                <a:gridCol w="949825">
                  <a:extLst>
                    <a:ext uri="{9D8B030D-6E8A-4147-A177-3AD203B41FA5}">
                      <a16:colId xmlns:a16="http://schemas.microsoft.com/office/drawing/2014/main" val="20006"/>
                    </a:ext>
                  </a:extLst>
                </a:gridCol>
                <a:gridCol w="991891">
                  <a:extLst>
                    <a:ext uri="{9D8B030D-6E8A-4147-A177-3AD203B41FA5}">
                      <a16:colId xmlns:a16="http://schemas.microsoft.com/office/drawing/2014/main" val="20007"/>
                    </a:ext>
                  </a:extLst>
                </a:gridCol>
                <a:gridCol w="832480">
                  <a:extLst>
                    <a:ext uri="{9D8B030D-6E8A-4147-A177-3AD203B41FA5}">
                      <a16:colId xmlns:a16="http://schemas.microsoft.com/office/drawing/2014/main" val="20008"/>
                    </a:ext>
                  </a:extLst>
                </a:gridCol>
                <a:gridCol w="1027316">
                  <a:extLst>
                    <a:ext uri="{9D8B030D-6E8A-4147-A177-3AD203B41FA5}">
                      <a16:colId xmlns:a16="http://schemas.microsoft.com/office/drawing/2014/main" val="20009"/>
                    </a:ext>
                  </a:extLst>
                </a:gridCol>
              </a:tblGrid>
              <a:tr h="405279">
                <a:tc>
                  <a:txBody>
                    <a:bodyPr/>
                    <a:lstStyle/>
                    <a:p>
                      <a:pPr algn="ctr" rtl="0" fontAlgn="ctr"/>
                      <a:r>
                        <a:rPr lang="es-AR" sz="1300" b="1" i="0" u="none" strike="noStrike" dirty="0">
                          <a:solidFill>
                            <a:srgbClr val="FFFFFF"/>
                          </a:solidFill>
                          <a:effectLst/>
                          <a:latin typeface="Calibri"/>
                        </a:rPr>
                        <a:t>Variable Básica</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dirty="0">
                          <a:solidFill>
                            <a:srgbClr val="FFFFFF"/>
                          </a:solidFill>
                          <a:effectLst/>
                          <a:latin typeface="Arial"/>
                        </a:rPr>
                        <a:t>Z</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dirty="0">
                          <a:solidFill>
                            <a:srgbClr val="FFFFFF"/>
                          </a:solidFill>
                          <a:effectLst/>
                          <a:latin typeface="Arial"/>
                        </a:rPr>
                        <a:t>X</a:t>
                      </a:r>
                      <a:r>
                        <a:rPr lang="es-AR" sz="1300" b="0" i="0" u="none" strike="noStrike" baseline="-25000" dirty="0">
                          <a:solidFill>
                            <a:srgbClr val="FFFFFF"/>
                          </a:solidFill>
                          <a:effectLst/>
                          <a:latin typeface="Arial"/>
                        </a:rPr>
                        <a:t>1</a:t>
                      </a:r>
                      <a:endParaRPr lang="es-AR" sz="1300" b="0" i="0" u="none" strike="noStrike" dirty="0">
                        <a:solidFill>
                          <a:srgbClr val="FFFFFF"/>
                        </a:solidFill>
                        <a:effectLst/>
                        <a:latin typeface="Arial"/>
                      </a:endParaRP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FFFFFF"/>
                          </a:solidFill>
                          <a:effectLst/>
                          <a:latin typeface="Arial"/>
                        </a:rPr>
                        <a:t>X</a:t>
                      </a:r>
                      <a:r>
                        <a:rPr lang="es-AR" sz="1300" b="0" i="0" u="none" strike="noStrike" baseline="-25000">
                          <a:solidFill>
                            <a:srgbClr val="FFFFFF"/>
                          </a:solidFill>
                          <a:effectLst/>
                          <a:latin typeface="Arial"/>
                        </a:rPr>
                        <a:t>2</a:t>
                      </a:r>
                      <a:endParaRPr lang="es-AR" sz="1300" b="0" i="0" u="none" strike="noStrike">
                        <a:solidFill>
                          <a:srgbClr val="FFFFFF"/>
                        </a:solidFill>
                        <a:effectLst/>
                        <a:latin typeface="Arial"/>
                      </a:endParaRP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FFFFFF"/>
                          </a:solidFill>
                          <a:effectLst/>
                          <a:latin typeface="Arial"/>
                        </a:rPr>
                        <a:t>H</a:t>
                      </a:r>
                      <a:r>
                        <a:rPr lang="es-AR" sz="1300" b="0" i="0" u="none" strike="noStrike" baseline="-25000">
                          <a:solidFill>
                            <a:srgbClr val="FFFFFF"/>
                          </a:solidFill>
                          <a:effectLst/>
                          <a:latin typeface="Arial"/>
                        </a:rPr>
                        <a:t>1</a:t>
                      </a:r>
                      <a:endParaRPr lang="es-AR" sz="1300" b="0" i="0" u="none" strike="noStrike">
                        <a:solidFill>
                          <a:srgbClr val="FFFFFF"/>
                        </a:solidFill>
                        <a:effectLst/>
                        <a:latin typeface="Arial"/>
                      </a:endParaRP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FFFFFF"/>
                          </a:solidFill>
                          <a:effectLst/>
                          <a:latin typeface="Arial"/>
                        </a:rPr>
                        <a:t>A</a:t>
                      </a:r>
                      <a:r>
                        <a:rPr lang="es-AR" sz="1300" b="0" i="0" u="none" strike="noStrike" baseline="-25000">
                          <a:solidFill>
                            <a:srgbClr val="FFFFFF"/>
                          </a:solidFill>
                          <a:effectLst/>
                          <a:latin typeface="Arial"/>
                        </a:rPr>
                        <a:t>1</a:t>
                      </a:r>
                      <a:endParaRPr lang="es-AR" sz="1300" b="0" i="0" u="none" strike="noStrike">
                        <a:solidFill>
                          <a:srgbClr val="FFFFFF"/>
                        </a:solidFill>
                        <a:effectLst/>
                        <a:latin typeface="Arial"/>
                      </a:endParaRP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FFFFFF"/>
                          </a:solidFill>
                          <a:effectLst/>
                          <a:latin typeface="Arial"/>
                        </a:rPr>
                        <a:t>E</a:t>
                      </a:r>
                      <a:r>
                        <a:rPr lang="es-AR" sz="1300" b="0" i="0" u="none" strike="noStrike" baseline="-25000">
                          <a:solidFill>
                            <a:srgbClr val="FFFFFF"/>
                          </a:solidFill>
                          <a:effectLst/>
                          <a:latin typeface="Arial"/>
                        </a:rPr>
                        <a:t>1</a:t>
                      </a:r>
                      <a:endParaRPr lang="es-AR" sz="1300" b="0" i="0" u="none" strike="noStrike">
                        <a:solidFill>
                          <a:srgbClr val="FFFFFF"/>
                        </a:solidFill>
                        <a:effectLst/>
                        <a:latin typeface="Arial"/>
                      </a:endParaRP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FFFFFF"/>
                          </a:solidFill>
                          <a:effectLst/>
                          <a:latin typeface="Arial"/>
                        </a:rPr>
                        <a:t>A</a:t>
                      </a:r>
                      <a:r>
                        <a:rPr lang="es-AR" sz="1300" b="0" i="0" u="none" strike="noStrike" baseline="-25000">
                          <a:solidFill>
                            <a:srgbClr val="FFFFFF"/>
                          </a:solidFill>
                          <a:effectLst/>
                          <a:latin typeface="Arial"/>
                        </a:rPr>
                        <a:t>2</a:t>
                      </a:r>
                      <a:endParaRPr lang="es-AR" sz="1300" b="0" i="0" u="none" strike="noStrike">
                        <a:solidFill>
                          <a:srgbClr val="FFFFFF"/>
                        </a:solidFill>
                        <a:effectLst/>
                        <a:latin typeface="Arial"/>
                      </a:endParaRP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1" i="0" u="none" strike="noStrike">
                          <a:solidFill>
                            <a:srgbClr val="FFFFFF"/>
                          </a:solidFill>
                          <a:effectLst/>
                          <a:latin typeface="Calibri"/>
                        </a:rPr>
                        <a:t>Resultado</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fontAlgn="ctr"/>
                      <a:r>
                        <a:rPr lang="es-AR" sz="1300" b="1" i="0" u="none" strike="noStrike">
                          <a:solidFill>
                            <a:srgbClr val="FFFFFF"/>
                          </a:solidFill>
                          <a:effectLst/>
                          <a:latin typeface="Calibri"/>
                        </a:rPr>
                        <a:t>Coeficiente</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212605">
                <a:tc>
                  <a:txBody>
                    <a:bodyPr/>
                    <a:lstStyle/>
                    <a:p>
                      <a:pPr algn="ctr" rtl="0" fontAlgn="ctr"/>
                      <a:r>
                        <a:rPr lang="es-AR" sz="1300" b="1" i="0" u="none" strike="noStrike">
                          <a:solidFill>
                            <a:srgbClr val="FFFFFF"/>
                          </a:solidFill>
                          <a:effectLst/>
                          <a:latin typeface="Calibri"/>
                        </a:rPr>
                        <a:t>Z</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000000"/>
                          </a:solidFill>
                          <a:effectLst/>
                          <a:latin typeface="Calibri"/>
                        </a:rPr>
                        <a:t>-1</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0</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dirty="0">
                          <a:solidFill>
                            <a:srgbClr val="000000"/>
                          </a:solidFill>
                          <a:effectLst/>
                          <a:latin typeface="Calibri"/>
                        </a:rPr>
                        <a:t>3,67 - 0,53M</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 - 13,33+3,66M</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0</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M</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0</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 -36-2,1M</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 </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1"/>
                  </a:ext>
                </a:extLst>
              </a:tr>
              <a:tr h="232537">
                <a:tc>
                  <a:txBody>
                    <a:bodyPr/>
                    <a:lstStyle/>
                    <a:p>
                      <a:pPr algn="ctr" rtl="0" fontAlgn="ctr"/>
                      <a:r>
                        <a:rPr lang="es-AR" sz="1300" b="0" i="0" u="none" strike="noStrike">
                          <a:solidFill>
                            <a:srgbClr val="FFFFFF"/>
                          </a:solidFill>
                          <a:effectLst/>
                          <a:latin typeface="Arial"/>
                        </a:rPr>
                        <a:t>X</a:t>
                      </a:r>
                      <a:r>
                        <a:rPr lang="es-AR" sz="1300" b="0" i="0" u="none" strike="noStrike" baseline="-25000">
                          <a:solidFill>
                            <a:srgbClr val="FFFFFF"/>
                          </a:solidFill>
                          <a:effectLst/>
                          <a:latin typeface="Arial"/>
                        </a:rPr>
                        <a:t>1</a:t>
                      </a:r>
                      <a:endParaRPr lang="es-AR" sz="1300" b="0" i="0" u="none" strike="noStrike">
                        <a:solidFill>
                          <a:srgbClr val="FFFFFF"/>
                        </a:solidFill>
                        <a:effectLst/>
                        <a:latin typeface="Arial"/>
                      </a:endParaRP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000000"/>
                          </a:solidFill>
                          <a:effectLst/>
                          <a:latin typeface="Calibri"/>
                        </a:rPr>
                        <a:t>0</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1</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0,33</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dirty="0">
                          <a:solidFill>
                            <a:srgbClr val="000000"/>
                          </a:solidFill>
                          <a:effectLst/>
                          <a:latin typeface="Calibri"/>
                        </a:rPr>
                        <a:t>3,33</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0</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0</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0</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9</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9/0,33 = 27,27</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2"/>
                  </a:ext>
                </a:extLst>
              </a:tr>
              <a:tr h="232537">
                <a:tc>
                  <a:txBody>
                    <a:bodyPr/>
                    <a:lstStyle/>
                    <a:p>
                      <a:pPr algn="ctr" rtl="0" fontAlgn="ctr"/>
                      <a:r>
                        <a:rPr lang="es-AR" sz="1300" b="0" i="0" u="none" strike="noStrike">
                          <a:solidFill>
                            <a:srgbClr val="FFFFFF"/>
                          </a:solidFill>
                          <a:effectLst/>
                          <a:latin typeface="Arial"/>
                        </a:rPr>
                        <a:t>A</a:t>
                      </a:r>
                      <a:r>
                        <a:rPr lang="es-AR" sz="1300" b="0" i="0" u="none" strike="noStrike" baseline="-25000">
                          <a:solidFill>
                            <a:srgbClr val="FFFFFF"/>
                          </a:solidFill>
                          <a:effectLst/>
                          <a:latin typeface="Arial"/>
                        </a:rPr>
                        <a:t>1</a:t>
                      </a:r>
                      <a:endParaRPr lang="es-AR" sz="1300" b="0" i="0" u="none" strike="noStrike">
                        <a:solidFill>
                          <a:srgbClr val="FFFFFF"/>
                        </a:solidFill>
                        <a:effectLst/>
                        <a:latin typeface="Arial"/>
                      </a:endParaRP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000000"/>
                          </a:solidFill>
                          <a:effectLst/>
                          <a:latin typeface="Calibri"/>
                        </a:rPr>
                        <a:t>0</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0</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0,33</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-1,67</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dirty="0">
                          <a:solidFill>
                            <a:srgbClr val="000000"/>
                          </a:solidFill>
                          <a:effectLst/>
                          <a:latin typeface="Calibri"/>
                        </a:rPr>
                        <a:t>1</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dirty="0">
                          <a:solidFill>
                            <a:srgbClr val="000000"/>
                          </a:solidFill>
                          <a:effectLst/>
                          <a:latin typeface="Calibri"/>
                        </a:rPr>
                        <a:t>0</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dirty="0">
                          <a:solidFill>
                            <a:srgbClr val="000000"/>
                          </a:solidFill>
                          <a:effectLst/>
                          <a:latin typeface="Calibri"/>
                        </a:rPr>
                        <a:t>0</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1,5</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1,5/0,33=4,54</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3"/>
                  </a:ext>
                </a:extLst>
              </a:tr>
              <a:tr h="232537">
                <a:tc>
                  <a:txBody>
                    <a:bodyPr/>
                    <a:lstStyle/>
                    <a:p>
                      <a:pPr algn="ctr" rtl="0" fontAlgn="ctr"/>
                      <a:r>
                        <a:rPr lang="es-AR" sz="1300" b="0" i="0" u="none" strike="noStrike">
                          <a:solidFill>
                            <a:srgbClr val="FFFFFF"/>
                          </a:solidFill>
                          <a:effectLst/>
                          <a:latin typeface="Arial"/>
                        </a:rPr>
                        <a:t>X</a:t>
                      </a:r>
                      <a:r>
                        <a:rPr lang="es-AR" sz="1300" b="0" i="0" u="none" strike="noStrike" baseline="-25000">
                          <a:solidFill>
                            <a:srgbClr val="FFFFFF"/>
                          </a:solidFill>
                          <a:effectLst/>
                          <a:latin typeface="Arial"/>
                        </a:rPr>
                        <a:t>2</a:t>
                      </a:r>
                      <a:endParaRPr lang="es-AR" sz="1300" b="0" i="0" u="none" strike="noStrike">
                        <a:solidFill>
                          <a:srgbClr val="FFFFFF"/>
                        </a:solidFill>
                        <a:effectLst/>
                        <a:latin typeface="Arial"/>
                      </a:endParaRP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000000"/>
                          </a:solidFill>
                          <a:effectLst/>
                          <a:latin typeface="Calibri"/>
                        </a:rPr>
                        <a:t>0</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0</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0,2</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-2</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0</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-1</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dirty="0">
                          <a:solidFill>
                            <a:srgbClr val="000000"/>
                          </a:solidFill>
                          <a:effectLst/>
                          <a:latin typeface="Calibri"/>
                        </a:rPr>
                        <a:t>1</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dirty="0">
                          <a:solidFill>
                            <a:srgbClr val="000000"/>
                          </a:solidFill>
                          <a:effectLst/>
                          <a:latin typeface="Calibri"/>
                        </a:rPr>
                        <a:t>0,6</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dirty="0">
                          <a:solidFill>
                            <a:srgbClr val="000000"/>
                          </a:solidFill>
                          <a:effectLst/>
                          <a:latin typeface="Calibri"/>
                        </a:rPr>
                        <a:t>0,6/0,2=3</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extLst>
                  <a:ext uri="{0D108BD9-81ED-4DB2-BD59-A6C34878D82A}">
                    <a16:rowId xmlns:a16="http://schemas.microsoft.com/office/drawing/2014/main" val="10004"/>
                  </a:ext>
                </a:extLst>
              </a:tr>
            </a:tbl>
          </a:graphicData>
        </a:graphic>
      </p:graphicFrame>
      <p:graphicFrame>
        <p:nvGraphicFramePr>
          <p:cNvPr id="5" name="4 Tabla"/>
          <p:cNvGraphicFramePr>
            <a:graphicFrameLocks noGrp="1"/>
          </p:cNvGraphicFramePr>
          <p:nvPr>
            <p:extLst>
              <p:ext uri="{D42A27DB-BD31-4B8C-83A1-F6EECF244321}">
                <p14:modId xmlns:p14="http://schemas.microsoft.com/office/powerpoint/2010/main" val="4047942818"/>
              </p:ext>
            </p:extLst>
          </p:nvPr>
        </p:nvGraphicFramePr>
        <p:xfrm>
          <a:off x="467544" y="4509120"/>
          <a:ext cx="8229597" cy="1505774"/>
        </p:xfrm>
        <a:graphic>
          <a:graphicData uri="http://schemas.openxmlformats.org/drawingml/2006/table">
            <a:tbl>
              <a:tblPr/>
              <a:tblGrid>
                <a:gridCol w="628788">
                  <a:extLst>
                    <a:ext uri="{9D8B030D-6E8A-4147-A177-3AD203B41FA5}">
                      <a16:colId xmlns:a16="http://schemas.microsoft.com/office/drawing/2014/main" val="20000"/>
                    </a:ext>
                  </a:extLst>
                </a:gridCol>
                <a:gridCol w="531370">
                  <a:extLst>
                    <a:ext uri="{9D8B030D-6E8A-4147-A177-3AD203B41FA5}">
                      <a16:colId xmlns:a16="http://schemas.microsoft.com/office/drawing/2014/main" val="20001"/>
                    </a:ext>
                  </a:extLst>
                </a:gridCol>
                <a:gridCol w="726206">
                  <a:extLst>
                    <a:ext uri="{9D8B030D-6E8A-4147-A177-3AD203B41FA5}">
                      <a16:colId xmlns:a16="http://schemas.microsoft.com/office/drawing/2014/main" val="20002"/>
                    </a:ext>
                  </a:extLst>
                </a:gridCol>
                <a:gridCol w="947610">
                  <a:extLst>
                    <a:ext uri="{9D8B030D-6E8A-4147-A177-3AD203B41FA5}">
                      <a16:colId xmlns:a16="http://schemas.microsoft.com/office/drawing/2014/main" val="20003"/>
                    </a:ext>
                  </a:extLst>
                </a:gridCol>
                <a:gridCol w="1062741">
                  <a:extLst>
                    <a:ext uri="{9D8B030D-6E8A-4147-A177-3AD203B41FA5}">
                      <a16:colId xmlns:a16="http://schemas.microsoft.com/office/drawing/2014/main" val="20004"/>
                    </a:ext>
                  </a:extLst>
                </a:gridCol>
                <a:gridCol w="531370">
                  <a:extLst>
                    <a:ext uri="{9D8B030D-6E8A-4147-A177-3AD203B41FA5}">
                      <a16:colId xmlns:a16="http://schemas.microsoft.com/office/drawing/2014/main" val="20005"/>
                    </a:ext>
                  </a:extLst>
                </a:gridCol>
                <a:gridCol w="949825">
                  <a:extLst>
                    <a:ext uri="{9D8B030D-6E8A-4147-A177-3AD203B41FA5}">
                      <a16:colId xmlns:a16="http://schemas.microsoft.com/office/drawing/2014/main" val="20006"/>
                    </a:ext>
                  </a:extLst>
                </a:gridCol>
                <a:gridCol w="991891">
                  <a:extLst>
                    <a:ext uri="{9D8B030D-6E8A-4147-A177-3AD203B41FA5}">
                      <a16:colId xmlns:a16="http://schemas.microsoft.com/office/drawing/2014/main" val="20007"/>
                    </a:ext>
                  </a:extLst>
                </a:gridCol>
                <a:gridCol w="832480">
                  <a:extLst>
                    <a:ext uri="{9D8B030D-6E8A-4147-A177-3AD203B41FA5}">
                      <a16:colId xmlns:a16="http://schemas.microsoft.com/office/drawing/2014/main" val="20008"/>
                    </a:ext>
                  </a:extLst>
                </a:gridCol>
                <a:gridCol w="1027316">
                  <a:extLst>
                    <a:ext uri="{9D8B030D-6E8A-4147-A177-3AD203B41FA5}">
                      <a16:colId xmlns:a16="http://schemas.microsoft.com/office/drawing/2014/main" val="20009"/>
                    </a:ext>
                  </a:extLst>
                </a:gridCol>
              </a:tblGrid>
              <a:tr h="405279">
                <a:tc>
                  <a:txBody>
                    <a:bodyPr/>
                    <a:lstStyle/>
                    <a:p>
                      <a:pPr algn="ctr" rtl="0" fontAlgn="ctr"/>
                      <a:r>
                        <a:rPr lang="es-AR" sz="1300" b="1" i="0" u="none" strike="noStrike" dirty="0">
                          <a:solidFill>
                            <a:srgbClr val="FFFFFF"/>
                          </a:solidFill>
                          <a:effectLst/>
                          <a:latin typeface="Calibri"/>
                        </a:rPr>
                        <a:t>Variable Básica</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dirty="0">
                          <a:solidFill>
                            <a:srgbClr val="FFFFFF"/>
                          </a:solidFill>
                          <a:effectLst/>
                          <a:latin typeface="Arial"/>
                        </a:rPr>
                        <a:t>Z</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dirty="0">
                          <a:solidFill>
                            <a:srgbClr val="FFFFFF"/>
                          </a:solidFill>
                          <a:effectLst/>
                          <a:latin typeface="Arial"/>
                        </a:rPr>
                        <a:t>X</a:t>
                      </a:r>
                      <a:r>
                        <a:rPr lang="es-AR" sz="1300" b="0" i="0" u="none" strike="noStrike" baseline="-25000" dirty="0">
                          <a:solidFill>
                            <a:srgbClr val="FFFFFF"/>
                          </a:solidFill>
                          <a:effectLst/>
                          <a:latin typeface="Arial"/>
                        </a:rPr>
                        <a:t>1</a:t>
                      </a:r>
                      <a:endParaRPr lang="es-AR" sz="1300" b="0" i="0" u="none" strike="noStrike" dirty="0">
                        <a:solidFill>
                          <a:srgbClr val="FFFFFF"/>
                        </a:solidFill>
                        <a:effectLst/>
                        <a:latin typeface="Arial"/>
                      </a:endParaRP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dirty="0">
                          <a:solidFill>
                            <a:srgbClr val="FFFFFF"/>
                          </a:solidFill>
                          <a:effectLst/>
                          <a:latin typeface="Arial"/>
                        </a:rPr>
                        <a:t>X</a:t>
                      </a:r>
                      <a:r>
                        <a:rPr lang="es-AR" sz="1300" b="0" i="0" u="none" strike="noStrike" baseline="-25000" dirty="0">
                          <a:solidFill>
                            <a:srgbClr val="FFFFFF"/>
                          </a:solidFill>
                          <a:effectLst/>
                          <a:latin typeface="Arial"/>
                        </a:rPr>
                        <a:t>2</a:t>
                      </a:r>
                      <a:endParaRPr lang="es-AR" sz="1300" b="0" i="0" u="none" strike="noStrike" dirty="0">
                        <a:solidFill>
                          <a:srgbClr val="FFFFFF"/>
                        </a:solidFill>
                        <a:effectLst/>
                        <a:latin typeface="Arial"/>
                      </a:endParaRP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dirty="0">
                          <a:solidFill>
                            <a:srgbClr val="FFFFFF"/>
                          </a:solidFill>
                          <a:effectLst/>
                          <a:latin typeface="Arial"/>
                        </a:rPr>
                        <a:t>H</a:t>
                      </a:r>
                      <a:r>
                        <a:rPr lang="es-AR" sz="1300" b="0" i="0" u="none" strike="noStrike" baseline="-25000" dirty="0">
                          <a:solidFill>
                            <a:srgbClr val="FFFFFF"/>
                          </a:solidFill>
                          <a:effectLst/>
                          <a:latin typeface="Arial"/>
                        </a:rPr>
                        <a:t>1</a:t>
                      </a:r>
                      <a:endParaRPr lang="es-AR" sz="1300" b="0" i="0" u="none" strike="noStrike" dirty="0">
                        <a:solidFill>
                          <a:srgbClr val="FFFFFF"/>
                        </a:solidFill>
                        <a:effectLst/>
                        <a:latin typeface="Arial"/>
                      </a:endParaRP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FFFFFF"/>
                          </a:solidFill>
                          <a:effectLst/>
                          <a:latin typeface="Arial"/>
                        </a:rPr>
                        <a:t>A</a:t>
                      </a:r>
                      <a:r>
                        <a:rPr lang="es-AR" sz="1300" b="0" i="0" u="none" strike="noStrike" baseline="-25000">
                          <a:solidFill>
                            <a:srgbClr val="FFFFFF"/>
                          </a:solidFill>
                          <a:effectLst/>
                          <a:latin typeface="Arial"/>
                        </a:rPr>
                        <a:t>1</a:t>
                      </a:r>
                      <a:endParaRPr lang="es-AR" sz="1300" b="0" i="0" u="none" strike="noStrike">
                        <a:solidFill>
                          <a:srgbClr val="FFFFFF"/>
                        </a:solidFill>
                        <a:effectLst/>
                        <a:latin typeface="Arial"/>
                      </a:endParaRP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FFFFFF"/>
                          </a:solidFill>
                          <a:effectLst/>
                          <a:latin typeface="Arial"/>
                        </a:rPr>
                        <a:t>E</a:t>
                      </a:r>
                      <a:r>
                        <a:rPr lang="es-AR" sz="1300" b="0" i="0" u="none" strike="noStrike" baseline="-25000">
                          <a:solidFill>
                            <a:srgbClr val="FFFFFF"/>
                          </a:solidFill>
                          <a:effectLst/>
                          <a:latin typeface="Arial"/>
                        </a:rPr>
                        <a:t>1</a:t>
                      </a:r>
                      <a:endParaRPr lang="es-AR" sz="1300" b="0" i="0" u="none" strike="noStrike">
                        <a:solidFill>
                          <a:srgbClr val="FFFFFF"/>
                        </a:solidFill>
                        <a:effectLst/>
                        <a:latin typeface="Arial"/>
                      </a:endParaRP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FFFFFF"/>
                          </a:solidFill>
                          <a:effectLst/>
                          <a:latin typeface="Arial"/>
                        </a:rPr>
                        <a:t>A</a:t>
                      </a:r>
                      <a:r>
                        <a:rPr lang="es-AR" sz="1300" b="0" i="0" u="none" strike="noStrike" baseline="-25000">
                          <a:solidFill>
                            <a:srgbClr val="FFFFFF"/>
                          </a:solidFill>
                          <a:effectLst/>
                          <a:latin typeface="Arial"/>
                        </a:rPr>
                        <a:t>2</a:t>
                      </a:r>
                      <a:endParaRPr lang="es-AR" sz="1300" b="0" i="0" u="none" strike="noStrike">
                        <a:solidFill>
                          <a:srgbClr val="FFFFFF"/>
                        </a:solidFill>
                        <a:effectLst/>
                        <a:latin typeface="Arial"/>
                      </a:endParaRP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1" i="0" u="none" strike="noStrike">
                          <a:solidFill>
                            <a:srgbClr val="FFFFFF"/>
                          </a:solidFill>
                          <a:effectLst/>
                          <a:latin typeface="Calibri"/>
                        </a:rPr>
                        <a:t>Resultado</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fontAlgn="ctr"/>
                      <a:r>
                        <a:rPr lang="es-AR" sz="1300" b="1" i="0" u="none" strike="noStrike">
                          <a:solidFill>
                            <a:srgbClr val="FFFFFF"/>
                          </a:solidFill>
                          <a:effectLst/>
                          <a:latin typeface="Calibri"/>
                        </a:rPr>
                        <a:t>Coeficiente</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212605">
                <a:tc>
                  <a:txBody>
                    <a:bodyPr/>
                    <a:lstStyle/>
                    <a:p>
                      <a:pPr algn="ctr" rtl="0" fontAlgn="ctr"/>
                      <a:r>
                        <a:rPr lang="es-AR" sz="1300" b="1" i="0" u="none" strike="noStrike">
                          <a:solidFill>
                            <a:srgbClr val="FFFFFF"/>
                          </a:solidFill>
                          <a:effectLst/>
                          <a:latin typeface="Calibri"/>
                        </a:rPr>
                        <a:t>Z</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000000"/>
                          </a:solidFill>
                          <a:effectLst/>
                          <a:latin typeface="Calibri"/>
                        </a:rPr>
                        <a:t>-1</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0</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0</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dirty="0">
                          <a:solidFill>
                            <a:srgbClr val="000000"/>
                          </a:solidFill>
                          <a:effectLst/>
                          <a:latin typeface="Calibri"/>
                        </a:rPr>
                        <a:t>23,27-1,65M</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0</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18,35 - 1,65M</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 -18,35+2,65M</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 -47-0,5M</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 </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1"/>
                  </a:ext>
                </a:extLst>
              </a:tr>
              <a:tr h="232537">
                <a:tc>
                  <a:txBody>
                    <a:bodyPr/>
                    <a:lstStyle/>
                    <a:p>
                      <a:pPr algn="ctr" rtl="0" fontAlgn="ctr"/>
                      <a:r>
                        <a:rPr lang="es-AR" sz="1300" b="0" i="0" u="none" strike="noStrike">
                          <a:solidFill>
                            <a:srgbClr val="FFFFFF"/>
                          </a:solidFill>
                          <a:effectLst/>
                          <a:latin typeface="Arial"/>
                        </a:rPr>
                        <a:t>X</a:t>
                      </a:r>
                      <a:r>
                        <a:rPr lang="es-AR" sz="1300" b="0" i="0" u="none" strike="noStrike" baseline="-25000">
                          <a:solidFill>
                            <a:srgbClr val="FFFFFF"/>
                          </a:solidFill>
                          <a:effectLst/>
                          <a:latin typeface="Arial"/>
                        </a:rPr>
                        <a:t>1</a:t>
                      </a:r>
                      <a:endParaRPr lang="es-AR" sz="1300" b="0" i="0" u="none" strike="noStrike">
                        <a:solidFill>
                          <a:srgbClr val="FFFFFF"/>
                        </a:solidFill>
                        <a:effectLst/>
                        <a:latin typeface="Arial"/>
                      </a:endParaRP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000000"/>
                          </a:solidFill>
                          <a:effectLst/>
                          <a:latin typeface="Calibri"/>
                        </a:rPr>
                        <a:t>0</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1</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0</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dirty="0">
                          <a:solidFill>
                            <a:srgbClr val="000000"/>
                          </a:solidFill>
                          <a:effectLst/>
                          <a:latin typeface="Calibri"/>
                        </a:rPr>
                        <a:t>6,63</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dirty="0">
                          <a:solidFill>
                            <a:srgbClr val="000000"/>
                          </a:solidFill>
                          <a:effectLst/>
                          <a:latin typeface="Calibri"/>
                        </a:rPr>
                        <a:t>0</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dirty="0">
                          <a:solidFill>
                            <a:srgbClr val="000000"/>
                          </a:solidFill>
                          <a:effectLst/>
                          <a:latin typeface="Calibri"/>
                        </a:rPr>
                        <a:t>1,65</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-1,65</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8</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 </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2"/>
                  </a:ext>
                </a:extLst>
              </a:tr>
              <a:tr h="232537">
                <a:tc>
                  <a:txBody>
                    <a:bodyPr/>
                    <a:lstStyle/>
                    <a:p>
                      <a:pPr algn="ctr" rtl="0" fontAlgn="ctr"/>
                      <a:r>
                        <a:rPr lang="es-AR" sz="1300" b="0" i="0" u="none" strike="noStrike">
                          <a:solidFill>
                            <a:srgbClr val="FFFFFF"/>
                          </a:solidFill>
                          <a:effectLst/>
                          <a:latin typeface="Arial"/>
                        </a:rPr>
                        <a:t>A</a:t>
                      </a:r>
                      <a:r>
                        <a:rPr lang="es-AR" sz="1300" b="0" i="0" u="none" strike="noStrike" baseline="-25000">
                          <a:solidFill>
                            <a:srgbClr val="FFFFFF"/>
                          </a:solidFill>
                          <a:effectLst/>
                          <a:latin typeface="Arial"/>
                        </a:rPr>
                        <a:t>1</a:t>
                      </a:r>
                      <a:endParaRPr lang="es-AR" sz="1300" b="0" i="0" u="none" strike="noStrike">
                        <a:solidFill>
                          <a:srgbClr val="FFFFFF"/>
                        </a:solidFill>
                        <a:effectLst/>
                        <a:latin typeface="Arial"/>
                      </a:endParaRP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000000"/>
                          </a:solidFill>
                          <a:effectLst/>
                          <a:latin typeface="Calibri"/>
                        </a:rPr>
                        <a:t>0</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0</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0</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1,63</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1</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dirty="0">
                          <a:solidFill>
                            <a:srgbClr val="000000"/>
                          </a:solidFill>
                          <a:effectLst/>
                          <a:latin typeface="Calibri"/>
                        </a:rPr>
                        <a:t>1,65</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-1,65</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0,5</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 </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3"/>
                  </a:ext>
                </a:extLst>
              </a:tr>
              <a:tr h="232537">
                <a:tc>
                  <a:txBody>
                    <a:bodyPr/>
                    <a:lstStyle/>
                    <a:p>
                      <a:pPr algn="ctr" rtl="0" fontAlgn="ctr"/>
                      <a:r>
                        <a:rPr lang="es-AR" sz="1300" b="0" i="0" u="none" strike="noStrike">
                          <a:solidFill>
                            <a:srgbClr val="FFFFFF"/>
                          </a:solidFill>
                          <a:effectLst/>
                          <a:latin typeface="Arial"/>
                        </a:rPr>
                        <a:t>X</a:t>
                      </a:r>
                      <a:r>
                        <a:rPr lang="es-AR" sz="1300" b="0" i="0" u="none" strike="noStrike" baseline="-25000">
                          <a:solidFill>
                            <a:srgbClr val="FFFFFF"/>
                          </a:solidFill>
                          <a:effectLst/>
                          <a:latin typeface="Arial"/>
                        </a:rPr>
                        <a:t>2</a:t>
                      </a:r>
                      <a:endParaRPr lang="es-AR" sz="1300" b="0" i="0" u="none" strike="noStrike">
                        <a:solidFill>
                          <a:srgbClr val="FFFFFF"/>
                        </a:solidFill>
                        <a:effectLst/>
                        <a:latin typeface="Arial"/>
                      </a:endParaRP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000000"/>
                          </a:solidFill>
                          <a:effectLst/>
                          <a:latin typeface="Calibri"/>
                        </a:rPr>
                        <a:t>0</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0</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1</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-10</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0</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-5</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dirty="0">
                          <a:solidFill>
                            <a:srgbClr val="000000"/>
                          </a:solidFill>
                          <a:effectLst/>
                          <a:latin typeface="Calibri"/>
                        </a:rPr>
                        <a:t>5</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dirty="0">
                          <a:solidFill>
                            <a:srgbClr val="000000"/>
                          </a:solidFill>
                          <a:effectLst/>
                          <a:latin typeface="Calibri"/>
                        </a:rPr>
                        <a:t>3</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dirty="0">
                          <a:solidFill>
                            <a:srgbClr val="000000"/>
                          </a:solidFill>
                          <a:effectLst/>
                          <a:latin typeface="Calibri"/>
                        </a:rPr>
                        <a:t> </a:t>
                      </a:r>
                    </a:p>
                  </a:txBody>
                  <a:tcPr marL="6644" marR="6644" marT="664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944559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Iteración 3</a:t>
            </a:r>
          </a:p>
        </p:txBody>
      </p:sp>
      <p:sp>
        <p:nvSpPr>
          <p:cNvPr id="3" name="2 Marcador de texto"/>
          <p:cNvSpPr>
            <a:spLocks noGrp="1"/>
          </p:cNvSpPr>
          <p:nvPr>
            <p:ph type="body" idx="1"/>
          </p:nvPr>
        </p:nvSpPr>
        <p:spPr>
          <a:xfrm>
            <a:off x="457200" y="3212977"/>
            <a:ext cx="8229600" cy="1224136"/>
          </a:xfrm>
        </p:spPr>
        <p:txBody>
          <a:bodyPr/>
          <a:lstStyle/>
          <a:p>
            <a:pPr marL="1588" indent="0">
              <a:buNone/>
            </a:pPr>
            <a:r>
              <a:rPr lang="es-AR" dirty="0"/>
              <a:t>F3</a:t>
            </a:r>
            <a:r>
              <a:rPr lang="es-AR" baseline="-25000" dirty="0"/>
              <a:t>N</a:t>
            </a:r>
            <a:r>
              <a:rPr lang="es-AR" dirty="0"/>
              <a:t>=F3/1,65	      F1</a:t>
            </a:r>
            <a:r>
              <a:rPr lang="es-AR" baseline="-25000" dirty="0"/>
              <a:t>N</a:t>
            </a:r>
            <a:r>
              <a:rPr lang="es-AR" dirty="0"/>
              <a:t>=F1+F3*(-18,35+1,65M)</a:t>
            </a:r>
          </a:p>
          <a:p>
            <a:pPr marL="1588" indent="0">
              <a:buNone/>
            </a:pPr>
            <a:r>
              <a:rPr lang="es-AR" dirty="0"/>
              <a:t>F2</a:t>
            </a:r>
            <a:r>
              <a:rPr lang="es-AR" baseline="-25000" dirty="0"/>
              <a:t>N</a:t>
            </a:r>
            <a:r>
              <a:rPr lang="es-AR" dirty="0"/>
              <a:t>=F2-F3*1,65 	      F4</a:t>
            </a:r>
            <a:r>
              <a:rPr lang="es-AR" baseline="-25000" dirty="0"/>
              <a:t>N</a:t>
            </a:r>
            <a:r>
              <a:rPr lang="es-AR" dirty="0"/>
              <a:t>=F4+F3*5</a:t>
            </a:r>
          </a:p>
        </p:txBody>
      </p:sp>
      <p:graphicFrame>
        <p:nvGraphicFramePr>
          <p:cNvPr id="4" name="3 Tabla"/>
          <p:cNvGraphicFramePr>
            <a:graphicFrameLocks noGrp="1"/>
          </p:cNvGraphicFramePr>
          <p:nvPr>
            <p:extLst>
              <p:ext uri="{D42A27DB-BD31-4B8C-83A1-F6EECF244321}">
                <p14:modId xmlns:p14="http://schemas.microsoft.com/office/powerpoint/2010/main" val="367701993"/>
              </p:ext>
            </p:extLst>
          </p:nvPr>
        </p:nvGraphicFramePr>
        <p:xfrm>
          <a:off x="457201" y="1484784"/>
          <a:ext cx="8239944" cy="1440161"/>
        </p:xfrm>
        <a:graphic>
          <a:graphicData uri="http://schemas.openxmlformats.org/drawingml/2006/table">
            <a:tbl>
              <a:tblPr/>
              <a:tblGrid>
                <a:gridCol w="605471">
                  <a:extLst>
                    <a:ext uri="{9D8B030D-6E8A-4147-A177-3AD203B41FA5}">
                      <a16:colId xmlns:a16="http://schemas.microsoft.com/office/drawing/2014/main" val="20000"/>
                    </a:ext>
                  </a:extLst>
                </a:gridCol>
                <a:gridCol w="511665">
                  <a:extLst>
                    <a:ext uri="{9D8B030D-6E8A-4147-A177-3AD203B41FA5}">
                      <a16:colId xmlns:a16="http://schemas.microsoft.com/office/drawing/2014/main" val="20001"/>
                    </a:ext>
                  </a:extLst>
                </a:gridCol>
                <a:gridCol w="699276">
                  <a:extLst>
                    <a:ext uri="{9D8B030D-6E8A-4147-A177-3AD203B41FA5}">
                      <a16:colId xmlns:a16="http://schemas.microsoft.com/office/drawing/2014/main" val="20002"/>
                    </a:ext>
                  </a:extLst>
                </a:gridCol>
                <a:gridCol w="642203">
                  <a:extLst>
                    <a:ext uri="{9D8B030D-6E8A-4147-A177-3AD203B41FA5}">
                      <a16:colId xmlns:a16="http://schemas.microsoft.com/office/drawing/2014/main" val="20003"/>
                    </a:ext>
                  </a:extLst>
                </a:gridCol>
                <a:gridCol w="1008112">
                  <a:extLst>
                    <a:ext uri="{9D8B030D-6E8A-4147-A177-3AD203B41FA5}">
                      <a16:colId xmlns:a16="http://schemas.microsoft.com/office/drawing/2014/main" val="20004"/>
                    </a:ext>
                  </a:extLst>
                </a:gridCol>
                <a:gridCol w="504056">
                  <a:extLst>
                    <a:ext uri="{9D8B030D-6E8A-4147-A177-3AD203B41FA5}">
                      <a16:colId xmlns:a16="http://schemas.microsoft.com/office/drawing/2014/main" val="20005"/>
                    </a:ext>
                  </a:extLst>
                </a:gridCol>
                <a:gridCol w="1224136">
                  <a:extLst>
                    <a:ext uri="{9D8B030D-6E8A-4147-A177-3AD203B41FA5}">
                      <a16:colId xmlns:a16="http://schemas.microsoft.com/office/drawing/2014/main" val="20006"/>
                    </a:ext>
                  </a:extLst>
                </a:gridCol>
                <a:gridCol w="1254196">
                  <a:extLst>
                    <a:ext uri="{9D8B030D-6E8A-4147-A177-3AD203B41FA5}">
                      <a16:colId xmlns:a16="http://schemas.microsoft.com/office/drawing/2014/main" val="20007"/>
                    </a:ext>
                  </a:extLst>
                </a:gridCol>
                <a:gridCol w="801609">
                  <a:extLst>
                    <a:ext uri="{9D8B030D-6E8A-4147-A177-3AD203B41FA5}">
                      <a16:colId xmlns:a16="http://schemas.microsoft.com/office/drawing/2014/main" val="20008"/>
                    </a:ext>
                  </a:extLst>
                </a:gridCol>
                <a:gridCol w="989220">
                  <a:extLst>
                    <a:ext uri="{9D8B030D-6E8A-4147-A177-3AD203B41FA5}">
                      <a16:colId xmlns:a16="http://schemas.microsoft.com/office/drawing/2014/main" val="20009"/>
                    </a:ext>
                  </a:extLst>
                </a:gridCol>
              </a:tblGrid>
              <a:tr h="443686">
                <a:tc>
                  <a:txBody>
                    <a:bodyPr/>
                    <a:lstStyle/>
                    <a:p>
                      <a:pPr algn="ctr" rtl="0" fontAlgn="ctr"/>
                      <a:r>
                        <a:rPr lang="es-AR" sz="1300" b="1" i="0" u="none" strike="noStrike" dirty="0">
                          <a:solidFill>
                            <a:srgbClr val="FFFFFF"/>
                          </a:solidFill>
                          <a:effectLst/>
                          <a:latin typeface="Calibri"/>
                        </a:rPr>
                        <a:t>Variable Básica</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dirty="0">
                          <a:solidFill>
                            <a:srgbClr val="FFFFFF"/>
                          </a:solidFill>
                          <a:effectLst/>
                          <a:latin typeface="Arial"/>
                        </a:rPr>
                        <a:t>Z</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dirty="0">
                          <a:solidFill>
                            <a:srgbClr val="FFFFFF"/>
                          </a:solidFill>
                          <a:effectLst/>
                          <a:latin typeface="Arial"/>
                        </a:rPr>
                        <a:t>X</a:t>
                      </a:r>
                      <a:r>
                        <a:rPr lang="es-AR" sz="1300" b="0" i="0" u="none" strike="noStrike" baseline="-25000" dirty="0">
                          <a:solidFill>
                            <a:srgbClr val="FFFFFF"/>
                          </a:solidFill>
                          <a:effectLst/>
                          <a:latin typeface="Arial"/>
                        </a:rPr>
                        <a:t>1</a:t>
                      </a:r>
                      <a:endParaRPr lang="es-AR" sz="1300" b="0" i="0" u="none" strike="noStrike" dirty="0">
                        <a:solidFill>
                          <a:srgbClr val="FFFFFF"/>
                        </a:solidFill>
                        <a:effectLst/>
                        <a:latin typeface="Arial"/>
                      </a:endParaRP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dirty="0">
                          <a:solidFill>
                            <a:srgbClr val="FFFFFF"/>
                          </a:solidFill>
                          <a:effectLst/>
                          <a:latin typeface="Arial"/>
                        </a:rPr>
                        <a:t>X</a:t>
                      </a:r>
                      <a:r>
                        <a:rPr lang="es-AR" sz="1300" b="0" i="0" u="none" strike="noStrike" baseline="-25000" dirty="0">
                          <a:solidFill>
                            <a:srgbClr val="FFFFFF"/>
                          </a:solidFill>
                          <a:effectLst/>
                          <a:latin typeface="Arial"/>
                        </a:rPr>
                        <a:t>2</a:t>
                      </a:r>
                      <a:endParaRPr lang="es-AR" sz="1300" b="0" i="0" u="none" strike="noStrike" dirty="0">
                        <a:solidFill>
                          <a:srgbClr val="FFFFFF"/>
                        </a:solidFill>
                        <a:effectLst/>
                        <a:latin typeface="Arial"/>
                      </a:endParaRP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dirty="0">
                          <a:solidFill>
                            <a:srgbClr val="FFFFFF"/>
                          </a:solidFill>
                          <a:effectLst/>
                          <a:latin typeface="Arial"/>
                        </a:rPr>
                        <a:t>H</a:t>
                      </a:r>
                      <a:r>
                        <a:rPr lang="es-AR" sz="1300" b="0" i="0" u="none" strike="noStrike" baseline="-25000" dirty="0">
                          <a:solidFill>
                            <a:srgbClr val="FFFFFF"/>
                          </a:solidFill>
                          <a:effectLst/>
                          <a:latin typeface="Arial"/>
                        </a:rPr>
                        <a:t>1</a:t>
                      </a:r>
                      <a:endParaRPr lang="es-AR" sz="1300" b="0" i="0" u="none" strike="noStrike" dirty="0">
                        <a:solidFill>
                          <a:srgbClr val="FFFFFF"/>
                        </a:solidFill>
                        <a:effectLst/>
                        <a:latin typeface="Arial"/>
                      </a:endParaRP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FFFFFF"/>
                          </a:solidFill>
                          <a:effectLst/>
                          <a:latin typeface="Arial"/>
                        </a:rPr>
                        <a:t>A</a:t>
                      </a:r>
                      <a:r>
                        <a:rPr lang="es-AR" sz="1300" b="0" i="0" u="none" strike="noStrike" baseline="-25000">
                          <a:solidFill>
                            <a:srgbClr val="FFFFFF"/>
                          </a:solidFill>
                          <a:effectLst/>
                          <a:latin typeface="Arial"/>
                        </a:rPr>
                        <a:t>1</a:t>
                      </a:r>
                      <a:endParaRPr lang="es-AR" sz="1300" b="0" i="0" u="none" strike="noStrike">
                        <a:solidFill>
                          <a:srgbClr val="FFFFFF"/>
                        </a:solidFill>
                        <a:effectLst/>
                        <a:latin typeface="Arial"/>
                      </a:endParaRP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FFFFFF"/>
                          </a:solidFill>
                          <a:effectLst/>
                          <a:latin typeface="Arial"/>
                        </a:rPr>
                        <a:t>E</a:t>
                      </a:r>
                      <a:r>
                        <a:rPr lang="es-AR" sz="1300" b="0" i="0" u="none" strike="noStrike" baseline="-25000">
                          <a:solidFill>
                            <a:srgbClr val="FFFFFF"/>
                          </a:solidFill>
                          <a:effectLst/>
                          <a:latin typeface="Arial"/>
                        </a:rPr>
                        <a:t>1</a:t>
                      </a:r>
                      <a:endParaRPr lang="es-AR" sz="1300" b="0" i="0" u="none" strike="noStrike">
                        <a:solidFill>
                          <a:srgbClr val="FFFFFF"/>
                        </a:solidFill>
                        <a:effectLst/>
                        <a:latin typeface="Arial"/>
                      </a:endParaRP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FFFFFF"/>
                          </a:solidFill>
                          <a:effectLst/>
                          <a:latin typeface="Arial"/>
                        </a:rPr>
                        <a:t>A</a:t>
                      </a:r>
                      <a:r>
                        <a:rPr lang="es-AR" sz="1300" b="0" i="0" u="none" strike="noStrike" baseline="-25000">
                          <a:solidFill>
                            <a:srgbClr val="FFFFFF"/>
                          </a:solidFill>
                          <a:effectLst/>
                          <a:latin typeface="Arial"/>
                        </a:rPr>
                        <a:t>2</a:t>
                      </a:r>
                      <a:endParaRPr lang="es-AR" sz="1300" b="0" i="0" u="none" strike="noStrike">
                        <a:solidFill>
                          <a:srgbClr val="FFFFFF"/>
                        </a:solidFill>
                        <a:effectLst/>
                        <a:latin typeface="Arial"/>
                      </a:endParaRP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1" i="0" u="none" strike="noStrike">
                          <a:solidFill>
                            <a:srgbClr val="FFFFFF"/>
                          </a:solidFill>
                          <a:effectLst/>
                          <a:latin typeface="Calibri"/>
                        </a:rPr>
                        <a:t>Resultado</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fontAlgn="ctr"/>
                      <a:r>
                        <a:rPr lang="es-AR" sz="1300" b="1" i="0" u="none" strike="noStrike">
                          <a:solidFill>
                            <a:srgbClr val="FFFFFF"/>
                          </a:solidFill>
                          <a:effectLst/>
                          <a:latin typeface="Calibri"/>
                        </a:rPr>
                        <a:t>Coeficiente</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232753">
                <a:tc>
                  <a:txBody>
                    <a:bodyPr/>
                    <a:lstStyle/>
                    <a:p>
                      <a:pPr algn="ctr" rtl="0" fontAlgn="ctr"/>
                      <a:r>
                        <a:rPr lang="es-AR" sz="1300" b="1" i="0" u="none" strike="noStrike">
                          <a:solidFill>
                            <a:srgbClr val="FFFFFF"/>
                          </a:solidFill>
                          <a:effectLst/>
                          <a:latin typeface="Calibri"/>
                        </a:rPr>
                        <a:t>Z</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000000"/>
                          </a:solidFill>
                          <a:effectLst/>
                          <a:latin typeface="Calibri"/>
                        </a:rPr>
                        <a:t>-1</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dirty="0">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dirty="0">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23,27-1,65M</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18,35 - 1,65M</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 -18,35+2,65M</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 -47-0,5M</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 </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1"/>
                  </a:ext>
                </a:extLst>
              </a:tr>
              <a:tr h="254574">
                <a:tc>
                  <a:txBody>
                    <a:bodyPr/>
                    <a:lstStyle/>
                    <a:p>
                      <a:pPr algn="ctr" rtl="0" fontAlgn="ctr"/>
                      <a:r>
                        <a:rPr lang="es-AR" sz="1300" b="0" i="0" u="none" strike="noStrike">
                          <a:solidFill>
                            <a:srgbClr val="FFFFFF"/>
                          </a:solidFill>
                          <a:effectLst/>
                          <a:latin typeface="Arial"/>
                        </a:rPr>
                        <a:t>X</a:t>
                      </a:r>
                      <a:r>
                        <a:rPr lang="es-AR" sz="1300" b="0" i="0" u="none" strike="noStrike" baseline="-25000">
                          <a:solidFill>
                            <a:srgbClr val="FFFFFF"/>
                          </a:solidFill>
                          <a:effectLst/>
                          <a:latin typeface="Arial"/>
                        </a:rPr>
                        <a:t>1</a:t>
                      </a:r>
                      <a:endParaRPr lang="es-AR" sz="1300" b="0" i="0" u="none" strike="noStrike">
                        <a:solidFill>
                          <a:srgbClr val="FFFFFF"/>
                        </a:solidFill>
                        <a:effectLst/>
                        <a:latin typeface="Arial"/>
                      </a:endParaRP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1</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dirty="0">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dirty="0">
                          <a:solidFill>
                            <a:srgbClr val="000000"/>
                          </a:solidFill>
                          <a:effectLst/>
                          <a:latin typeface="Calibri"/>
                        </a:rPr>
                        <a:t>6,63</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1,65</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-1,65</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8</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8/1,65= 4,84</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2"/>
                  </a:ext>
                </a:extLst>
              </a:tr>
              <a:tr h="254574">
                <a:tc>
                  <a:txBody>
                    <a:bodyPr/>
                    <a:lstStyle/>
                    <a:p>
                      <a:pPr algn="ctr" rtl="0" fontAlgn="ctr"/>
                      <a:r>
                        <a:rPr lang="es-AR" sz="1300" b="0" i="0" u="none" strike="noStrike">
                          <a:solidFill>
                            <a:srgbClr val="FFFFFF"/>
                          </a:solidFill>
                          <a:effectLst/>
                          <a:latin typeface="Arial"/>
                        </a:rPr>
                        <a:t>E</a:t>
                      </a:r>
                      <a:r>
                        <a:rPr lang="es-AR" sz="1300" b="0" i="0" u="none" strike="noStrike" baseline="-25000">
                          <a:solidFill>
                            <a:srgbClr val="FFFFFF"/>
                          </a:solidFill>
                          <a:effectLst/>
                          <a:latin typeface="Arial"/>
                        </a:rPr>
                        <a:t>1</a:t>
                      </a:r>
                      <a:endParaRPr lang="es-AR" sz="1300" b="0" i="0" u="none" strike="noStrike">
                        <a:solidFill>
                          <a:srgbClr val="FFFFFF"/>
                        </a:solidFill>
                        <a:effectLst/>
                        <a:latin typeface="Arial"/>
                      </a:endParaRP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dirty="0">
                          <a:solidFill>
                            <a:srgbClr val="000000"/>
                          </a:solidFill>
                          <a:effectLst/>
                          <a:latin typeface="Calibri"/>
                        </a:rPr>
                        <a:t>1,63</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dirty="0">
                          <a:solidFill>
                            <a:srgbClr val="000000"/>
                          </a:solidFill>
                          <a:effectLst/>
                          <a:latin typeface="Calibri"/>
                        </a:rPr>
                        <a:t>1</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1,65</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-1,65</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0,5</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0,5/1,65=0,3</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extLst>
                  <a:ext uri="{0D108BD9-81ED-4DB2-BD59-A6C34878D82A}">
                    <a16:rowId xmlns:a16="http://schemas.microsoft.com/office/drawing/2014/main" val="10003"/>
                  </a:ext>
                </a:extLst>
              </a:tr>
              <a:tr h="254574">
                <a:tc>
                  <a:txBody>
                    <a:bodyPr/>
                    <a:lstStyle/>
                    <a:p>
                      <a:pPr algn="ctr" rtl="0" fontAlgn="ctr"/>
                      <a:r>
                        <a:rPr lang="es-AR" sz="1300" b="0" i="0" u="none" strike="noStrike">
                          <a:solidFill>
                            <a:srgbClr val="FFFFFF"/>
                          </a:solidFill>
                          <a:effectLst/>
                          <a:latin typeface="Arial"/>
                        </a:rPr>
                        <a:t>X</a:t>
                      </a:r>
                      <a:r>
                        <a:rPr lang="es-AR" sz="1300" b="0" i="0" u="none" strike="noStrike" baseline="-25000">
                          <a:solidFill>
                            <a:srgbClr val="FFFFFF"/>
                          </a:solidFill>
                          <a:effectLst/>
                          <a:latin typeface="Arial"/>
                        </a:rPr>
                        <a:t>2</a:t>
                      </a:r>
                      <a:endParaRPr lang="es-AR" sz="1300" b="0" i="0" u="none" strike="noStrike">
                        <a:solidFill>
                          <a:srgbClr val="FFFFFF"/>
                        </a:solidFill>
                        <a:effectLst/>
                        <a:latin typeface="Arial"/>
                      </a:endParaRP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1</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-10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dirty="0">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dirty="0">
                          <a:solidFill>
                            <a:srgbClr val="000000"/>
                          </a:solidFill>
                          <a:effectLst/>
                          <a:latin typeface="Calibri"/>
                        </a:rPr>
                        <a:t>-5</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dirty="0">
                          <a:solidFill>
                            <a:srgbClr val="000000"/>
                          </a:solidFill>
                          <a:effectLst/>
                          <a:latin typeface="Calibri"/>
                        </a:rPr>
                        <a:t>5</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dirty="0">
                          <a:solidFill>
                            <a:srgbClr val="000000"/>
                          </a:solidFill>
                          <a:effectLst/>
                          <a:latin typeface="Calibri"/>
                        </a:rPr>
                        <a:t>3</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dirty="0">
                          <a:solidFill>
                            <a:srgbClr val="000000"/>
                          </a:solidFill>
                          <a:effectLst/>
                          <a:latin typeface="Calibri"/>
                        </a:rPr>
                        <a:t> </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4"/>
                  </a:ext>
                </a:extLst>
              </a:tr>
            </a:tbl>
          </a:graphicData>
        </a:graphic>
      </p:graphicFrame>
      <p:graphicFrame>
        <p:nvGraphicFramePr>
          <p:cNvPr id="5" name="4 Tabla"/>
          <p:cNvGraphicFramePr>
            <a:graphicFrameLocks noGrp="1"/>
          </p:cNvGraphicFramePr>
          <p:nvPr>
            <p:extLst>
              <p:ext uri="{D42A27DB-BD31-4B8C-83A1-F6EECF244321}">
                <p14:modId xmlns:p14="http://schemas.microsoft.com/office/powerpoint/2010/main" val="1616886783"/>
              </p:ext>
            </p:extLst>
          </p:nvPr>
        </p:nvGraphicFramePr>
        <p:xfrm>
          <a:off x="539552" y="4869160"/>
          <a:ext cx="8229601" cy="1278028"/>
        </p:xfrm>
        <a:graphic>
          <a:graphicData uri="http://schemas.openxmlformats.org/drawingml/2006/table">
            <a:tbl>
              <a:tblPr/>
              <a:tblGrid>
                <a:gridCol w="604711">
                  <a:extLst>
                    <a:ext uri="{9D8B030D-6E8A-4147-A177-3AD203B41FA5}">
                      <a16:colId xmlns:a16="http://schemas.microsoft.com/office/drawing/2014/main" val="20000"/>
                    </a:ext>
                  </a:extLst>
                </a:gridCol>
                <a:gridCol w="511023">
                  <a:extLst>
                    <a:ext uri="{9D8B030D-6E8A-4147-A177-3AD203B41FA5}">
                      <a16:colId xmlns:a16="http://schemas.microsoft.com/office/drawing/2014/main" val="20001"/>
                    </a:ext>
                  </a:extLst>
                </a:gridCol>
                <a:gridCol w="698398">
                  <a:extLst>
                    <a:ext uri="{9D8B030D-6E8A-4147-A177-3AD203B41FA5}">
                      <a16:colId xmlns:a16="http://schemas.microsoft.com/office/drawing/2014/main" val="20002"/>
                    </a:ext>
                  </a:extLst>
                </a:gridCol>
                <a:gridCol w="911324">
                  <a:extLst>
                    <a:ext uri="{9D8B030D-6E8A-4147-A177-3AD203B41FA5}">
                      <a16:colId xmlns:a16="http://schemas.microsoft.com/office/drawing/2014/main" val="20003"/>
                    </a:ext>
                  </a:extLst>
                </a:gridCol>
                <a:gridCol w="1022046">
                  <a:extLst>
                    <a:ext uri="{9D8B030D-6E8A-4147-A177-3AD203B41FA5}">
                      <a16:colId xmlns:a16="http://schemas.microsoft.com/office/drawing/2014/main" val="20004"/>
                    </a:ext>
                  </a:extLst>
                </a:gridCol>
                <a:gridCol w="826154">
                  <a:extLst>
                    <a:ext uri="{9D8B030D-6E8A-4147-A177-3AD203B41FA5}">
                      <a16:colId xmlns:a16="http://schemas.microsoft.com/office/drawing/2014/main" val="20005"/>
                    </a:ext>
                  </a:extLst>
                </a:gridCol>
                <a:gridCol w="913454">
                  <a:extLst>
                    <a:ext uri="{9D8B030D-6E8A-4147-A177-3AD203B41FA5}">
                      <a16:colId xmlns:a16="http://schemas.microsoft.com/office/drawing/2014/main" val="20006"/>
                    </a:ext>
                  </a:extLst>
                </a:gridCol>
                <a:gridCol w="953910">
                  <a:extLst>
                    <a:ext uri="{9D8B030D-6E8A-4147-A177-3AD203B41FA5}">
                      <a16:colId xmlns:a16="http://schemas.microsoft.com/office/drawing/2014/main" val="20007"/>
                    </a:ext>
                  </a:extLst>
                </a:gridCol>
                <a:gridCol w="800603">
                  <a:extLst>
                    <a:ext uri="{9D8B030D-6E8A-4147-A177-3AD203B41FA5}">
                      <a16:colId xmlns:a16="http://schemas.microsoft.com/office/drawing/2014/main" val="20008"/>
                    </a:ext>
                  </a:extLst>
                </a:gridCol>
                <a:gridCol w="987978">
                  <a:extLst>
                    <a:ext uri="{9D8B030D-6E8A-4147-A177-3AD203B41FA5}">
                      <a16:colId xmlns:a16="http://schemas.microsoft.com/office/drawing/2014/main" val="20009"/>
                    </a:ext>
                  </a:extLst>
                </a:gridCol>
              </a:tblGrid>
              <a:tr h="389756">
                <a:tc>
                  <a:txBody>
                    <a:bodyPr/>
                    <a:lstStyle/>
                    <a:p>
                      <a:pPr algn="ctr" rtl="0" fontAlgn="ctr"/>
                      <a:r>
                        <a:rPr lang="es-AR" sz="1300" b="1" i="0" u="none" strike="noStrike" dirty="0">
                          <a:solidFill>
                            <a:srgbClr val="FFFFFF"/>
                          </a:solidFill>
                          <a:effectLst/>
                          <a:latin typeface="Calibri"/>
                        </a:rPr>
                        <a:t>Variable Básica</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dirty="0">
                          <a:solidFill>
                            <a:srgbClr val="FFFFFF"/>
                          </a:solidFill>
                          <a:effectLst/>
                          <a:latin typeface="Arial"/>
                        </a:rPr>
                        <a:t>Z</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dirty="0">
                          <a:solidFill>
                            <a:srgbClr val="FFFFFF"/>
                          </a:solidFill>
                          <a:effectLst/>
                          <a:latin typeface="Arial"/>
                        </a:rPr>
                        <a:t>X</a:t>
                      </a:r>
                      <a:r>
                        <a:rPr lang="es-AR" sz="1300" b="0" i="0" u="none" strike="noStrike" baseline="-25000" dirty="0">
                          <a:solidFill>
                            <a:srgbClr val="FFFFFF"/>
                          </a:solidFill>
                          <a:effectLst/>
                          <a:latin typeface="Arial"/>
                        </a:rPr>
                        <a:t>1</a:t>
                      </a:r>
                      <a:endParaRPr lang="es-AR" sz="1300" b="0" i="0" u="none" strike="noStrike" dirty="0">
                        <a:solidFill>
                          <a:srgbClr val="FFFFFF"/>
                        </a:solidFill>
                        <a:effectLst/>
                        <a:latin typeface="Arial"/>
                      </a:endParaRP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dirty="0">
                          <a:solidFill>
                            <a:srgbClr val="FFFFFF"/>
                          </a:solidFill>
                          <a:effectLst/>
                          <a:latin typeface="Arial"/>
                        </a:rPr>
                        <a:t>X</a:t>
                      </a:r>
                      <a:r>
                        <a:rPr lang="es-AR" sz="1300" b="0" i="0" u="none" strike="noStrike" baseline="-25000" dirty="0">
                          <a:solidFill>
                            <a:srgbClr val="FFFFFF"/>
                          </a:solidFill>
                          <a:effectLst/>
                          <a:latin typeface="Arial"/>
                        </a:rPr>
                        <a:t>2</a:t>
                      </a:r>
                      <a:endParaRPr lang="es-AR" sz="1300" b="0" i="0" u="none" strike="noStrike" dirty="0">
                        <a:solidFill>
                          <a:srgbClr val="FFFFFF"/>
                        </a:solidFill>
                        <a:effectLst/>
                        <a:latin typeface="Arial"/>
                      </a:endParaRP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dirty="0">
                          <a:solidFill>
                            <a:srgbClr val="FFFFFF"/>
                          </a:solidFill>
                          <a:effectLst/>
                          <a:latin typeface="Arial"/>
                        </a:rPr>
                        <a:t>H</a:t>
                      </a:r>
                      <a:r>
                        <a:rPr lang="es-AR" sz="1300" b="0" i="0" u="none" strike="noStrike" baseline="-25000" dirty="0">
                          <a:solidFill>
                            <a:srgbClr val="FFFFFF"/>
                          </a:solidFill>
                          <a:effectLst/>
                          <a:latin typeface="Arial"/>
                        </a:rPr>
                        <a:t>1</a:t>
                      </a:r>
                      <a:endParaRPr lang="es-AR" sz="1300" b="0" i="0" u="none" strike="noStrike" dirty="0">
                        <a:solidFill>
                          <a:srgbClr val="FFFFFF"/>
                        </a:solidFill>
                        <a:effectLst/>
                        <a:latin typeface="Arial"/>
                      </a:endParaRP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dirty="0">
                          <a:solidFill>
                            <a:srgbClr val="FFFFFF"/>
                          </a:solidFill>
                          <a:effectLst/>
                          <a:latin typeface="Arial"/>
                        </a:rPr>
                        <a:t>A</a:t>
                      </a:r>
                      <a:r>
                        <a:rPr lang="es-AR" sz="1300" b="0" i="0" u="none" strike="noStrike" baseline="-25000" dirty="0">
                          <a:solidFill>
                            <a:srgbClr val="FFFFFF"/>
                          </a:solidFill>
                          <a:effectLst/>
                          <a:latin typeface="Arial"/>
                        </a:rPr>
                        <a:t>1</a:t>
                      </a:r>
                      <a:endParaRPr lang="es-AR" sz="1300" b="0" i="0" u="none" strike="noStrike" dirty="0">
                        <a:solidFill>
                          <a:srgbClr val="FFFFFF"/>
                        </a:solidFill>
                        <a:effectLst/>
                        <a:latin typeface="Arial"/>
                      </a:endParaRP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dirty="0">
                          <a:solidFill>
                            <a:srgbClr val="FFFFFF"/>
                          </a:solidFill>
                          <a:effectLst/>
                          <a:latin typeface="Arial"/>
                        </a:rPr>
                        <a:t>E</a:t>
                      </a:r>
                      <a:r>
                        <a:rPr lang="es-AR" sz="1300" b="0" i="0" u="none" strike="noStrike" baseline="-25000" dirty="0">
                          <a:solidFill>
                            <a:srgbClr val="FFFFFF"/>
                          </a:solidFill>
                          <a:effectLst/>
                          <a:latin typeface="Arial"/>
                        </a:rPr>
                        <a:t>1</a:t>
                      </a:r>
                      <a:endParaRPr lang="es-AR" sz="1300" b="0" i="0" u="none" strike="noStrike" dirty="0">
                        <a:solidFill>
                          <a:srgbClr val="FFFFFF"/>
                        </a:solidFill>
                        <a:effectLst/>
                        <a:latin typeface="Arial"/>
                      </a:endParaRP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FFFFFF"/>
                          </a:solidFill>
                          <a:effectLst/>
                          <a:latin typeface="Arial"/>
                        </a:rPr>
                        <a:t>A</a:t>
                      </a:r>
                      <a:r>
                        <a:rPr lang="es-AR" sz="1300" b="0" i="0" u="none" strike="noStrike" baseline="-25000">
                          <a:solidFill>
                            <a:srgbClr val="FFFFFF"/>
                          </a:solidFill>
                          <a:effectLst/>
                          <a:latin typeface="Arial"/>
                        </a:rPr>
                        <a:t>2</a:t>
                      </a:r>
                      <a:endParaRPr lang="es-AR" sz="1300" b="0" i="0" u="none" strike="noStrike">
                        <a:solidFill>
                          <a:srgbClr val="FFFFFF"/>
                        </a:solidFill>
                        <a:effectLst/>
                        <a:latin typeface="Arial"/>
                      </a:endParaRP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1" i="0" u="none" strike="noStrike">
                          <a:solidFill>
                            <a:srgbClr val="FFFFFF"/>
                          </a:solidFill>
                          <a:effectLst/>
                          <a:latin typeface="Calibri"/>
                        </a:rPr>
                        <a:t>Resultado</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fontAlgn="ctr"/>
                      <a:r>
                        <a:rPr lang="es-AR" sz="1300" b="1" i="0" u="none" strike="noStrike">
                          <a:solidFill>
                            <a:srgbClr val="FFFFFF"/>
                          </a:solidFill>
                          <a:effectLst/>
                          <a:latin typeface="Calibri"/>
                        </a:rPr>
                        <a:t>Coeficiente</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204462">
                <a:tc>
                  <a:txBody>
                    <a:bodyPr/>
                    <a:lstStyle/>
                    <a:p>
                      <a:pPr algn="ctr" rtl="0" fontAlgn="ctr"/>
                      <a:r>
                        <a:rPr lang="es-AR" sz="1300" b="1" i="0" u="none" strike="noStrike">
                          <a:solidFill>
                            <a:srgbClr val="FFFFFF"/>
                          </a:solidFill>
                          <a:effectLst/>
                          <a:latin typeface="Calibri"/>
                        </a:rPr>
                        <a:t>Z</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000000"/>
                          </a:solidFill>
                          <a:effectLst/>
                          <a:latin typeface="Calibri"/>
                        </a:rPr>
                        <a:t>-1</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4,92</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dirty="0">
                          <a:solidFill>
                            <a:srgbClr val="000000"/>
                          </a:solidFill>
                          <a:effectLst/>
                          <a:latin typeface="Calibri"/>
                        </a:rPr>
                        <a:t> -11 + M</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dirty="0">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dirty="0">
                          <a:solidFill>
                            <a:srgbClr val="000000"/>
                          </a:solidFill>
                          <a:effectLst/>
                          <a:latin typeface="Calibri"/>
                        </a:rPr>
                        <a:t>M</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dirty="0">
                          <a:solidFill>
                            <a:srgbClr val="000000"/>
                          </a:solidFill>
                          <a:effectLst/>
                          <a:latin typeface="Calibri"/>
                        </a:rPr>
                        <a:t>-52,5</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 </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1"/>
                  </a:ext>
                </a:extLst>
              </a:tr>
              <a:tr h="223630">
                <a:tc>
                  <a:txBody>
                    <a:bodyPr/>
                    <a:lstStyle/>
                    <a:p>
                      <a:pPr algn="ctr" rtl="0" fontAlgn="ctr"/>
                      <a:r>
                        <a:rPr lang="es-AR" sz="1300" b="0" i="0" u="none" strike="noStrike">
                          <a:solidFill>
                            <a:srgbClr val="FFFFFF"/>
                          </a:solidFill>
                          <a:effectLst/>
                          <a:latin typeface="Arial"/>
                        </a:rPr>
                        <a:t>X</a:t>
                      </a:r>
                      <a:r>
                        <a:rPr lang="es-AR" sz="1300" b="0" i="0" u="none" strike="noStrike" baseline="-25000">
                          <a:solidFill>
                            <a:srgbClr val="FFFFFF"/>
                          </a:solidFill>
                          <a:effectLst/>
                          <a:latin typeface="Arial"/>
                        </a:rPr>
                        <a:t>1</a:t>
                      </a:r>
                      <a:endParaRPr lang="es-AR" sz="1300" b="0" i="0" u="none" strike="noStrike">
                        <a:solidFill>
                          <a:srgbClr val="FFFFFF"/>
                        </a:solidFill>
                        <a:effectLst/>
                        <a:latin typeface="Arial"/>
                      </a:endParaRP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1</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5</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-1</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dirty="0">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7,5</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 </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2"/>
                  </a:ext>
                </a:extLst>
              </a:tr>
              <a:tr h="223630">
                <a:tc>
                  <a:txBody>
                    <a:bodyPr/>
                    <a:lstStyle/>
                    <a:p>
                      <a:pPr algn="ctr" rtl="0" fontAlgn="ctr"/>
                      <a:r>
                        <a:rPr lang="es-AR" sz="1300" b="0" i="0" u="none" strike="noStrike">
                          <a:solidFill>
                            <a:srgbClr val="FFFFFF"/>
                          </a:solidFill>
                          <a:effectLst/>
                          <a:latin typeface="Arial"/>
                        </a:rPr>
                        <a:t>E</a:t>
                      </a:r>
                      <a:r>
                        <a:rPr lang="es-AR" sz="1300" b="0" i="0" u="none" strike="noStrike" baseline="-25000">
                          <a:solidFill>
                            <a:srgbClr val="FFFFFF"/>
                          </a:solidFill>
                          <a:effectLst/>
                          <a:latin typeface="Arial"/>
                        </a:rPr>
                        <a:t>1</a:t>
                      </a:r>
                      <a:endParaRPr lang="es-AR" sz="1300" b="0" i="0" u="none" strike="noStrike">
                        <a:solidFill>
                          <a:srgbClr val="FFFFFF"/>
                        </a:solidFill>
                        <a:effectLst/>
                        <a:latin typeface="Arial"/>
                      </a:endParaRP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1</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0,6</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dirty="0">
                          <a:solidFill>
                            <a:srgbClr val="000000"/>
                          </a:solidFill>
                          <a:effectLst/>
                          <a:latin typeface="Calibri"/>
                        </a:rPr>
                        <a:t>1</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dirty="0">
                          <a:solidFill>
                            <a:srgbClr val="000000"/>
                          </a:solidFill>
                          <a:effectLst/>
                          <a:latin typeface="Calibri"/>
                        </a:rPr>
                        <a:t>-1</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0,3</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a:solidFill>
                            <a:srgbClr val="000000"/>
                          </a:solidFill>
                          <a:effectLst/>
                          <a:latin typeface="Calibri"/>
                        </a:rPr>
                        <a:t> </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3"/>
                  </a:ext>
                </a:extLst>
              </a:tr>
              <a:tr h="223630">
                <a:tc>
                  <a:txBody>
                    <a:bodyPr/>
                    <a:lstStyle/>
                    <a:p>
                      <a:pPr algn="ctr" rtl="0" fontAlgn="ctr"/>
                      <a:r>
                        <a:rPr lang="es-AR" sz="1300" b="0" i="0" u="none" strike="noStrike">
                          <a:solidFill>
                            <a:srgbClr val="FFFFFF"/>
                          </a:solidFill>
                          <a:effectLst/>
                          <a:latin typeface="Arial"/>
                        </a:rPr>
                        <a:t>X</a:t>
                      </a:r>
                      <a:r>
                        <a:rPr lang="es-AR" sz="1300" b="0" i="0" u="none" strike="noStrike" baseline="-25000">
                          <a:solidFill>
                            <a:srgbClr val="FFFFFF"/>
                          </a:solidFill>
                          <a:effectLst/>
                          <a:latin typeface="Arial"/>
                        </a:rPr>
                        <a:t>2</a:t>
                      </a:r>
                      <a:endParaRPr lang="es-AR" sz="1300" b="0" i="0" u="none" strike="noStrike">
                        <a:solidFill>
                          <a:srgbClr val="FFFFFF"/>
                        </a:solidFill>
                        <a:effectLst/>
                        <a:latin typeface="Arial"/>
                      </a:endParaRP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300" b="0" i="0" u="none" strike="noStrike">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1</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-5</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3</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A9694"/>
                    </a:solidFill>
                  </a:tcPr>
                </a:tc>
                <a:tc>
                  <a:txBody>
                    <a:bodyPr/>
                    <a:lstStyle/>
                    <a:p>
                      <a:pPr algn="ctr" rtl="0" fontAlgn="ctr"/>
                      <a:r>
                        <a:rPr lang="es-AR" sz="1300" b="0" i="0" u="none" strike="noStrike" dirty="0">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dirty="0">
                          <a:solidFill>
                            <a:srgbClr val="000000"/>
                          </a:solidFill>
                          <a:effectLst/>
                          <a:latin typeface="Calibri"/>
                        </a:rPr>
                        <a:t>4,5</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8CCE4"/>
                    </a:solidFill>
                  </a:tcPr>
                </a:tc>
                <a:tc>
                  <a:txBody>
                    <a:bodyPr/>
                    <a:lstStyle/>
                    <a:p>
                      <a:pPr algn="ctr" rtl="0" fontAlgn="ctr"/>
                      <a:r>
                        <a:rPr lang="es-AR" sz="1300" b="0" i="0" u="none" strike="noStrike" dirty="0">
                          <a:solidFill>
                            <a:srgbClr val="000000"/>
                          </a:solidFill>
                          <a:effectLst/>
                          <a:latin typeface="Calibri"/>
                        </a:rPr>
                        <a:t> </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B8CCE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927564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Shape 223"/>
          <p:cNvSpPr txBox="1">
            <a:spLocks noGrp="1"/>
          </p:cNvSpPr>
          <p:nvPr>
            <p:ph type="title"/>
          </p:nvPr>
        </p:nvSpPr>
        <p:spPr>
          <a:xfrm>
            <a:off x="395536" y="16807"/>
            <a:ext cx="8229600"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s-AR" sz="4400" b="0" i="0" u="none" strike="noStrike" cap="none" dirty="0">
                <a:solidFill>
                  <a:schemeClr val="dk1"/>
                </a:solidFill>
                <a:latin typeface="Calibri"/>
                <a:ea typeface="Calibri"/>
                <a:cs typeface="Calibri"/>
                <a:sym typeface="Calibri"/>
              </a:rPr>
              <a:t>Solución óptima</a:t>
            </a:r>
          </a:p>
        </p:txBody>
      </p:sp>
      <p:sp>
        <p:nvSpPr>
          <p:cNvPr id="226" name="Shape 226"/>
          <p:cNvSpPr txBox="1"/>
          <p:nvPr/>
        </p:nvSpPr>
        <p:spPr>
          <a:xfrm>
            <a:off x="323528" y="1052736"/>
            <a:ext cx="8229598" cy="5256583"/>
          </a:xfrm>
          <a:prstGeom prst="rect">
            <a:avLst/>
          </a:prstGeom>
          <a:noFill/>
          <a:ln>
            <a:noFill/>
          </a:ln>
        </p:spPr>
        <p:txBody>
          <a:bodyPr lIns="91425" tIns="45700" rIns="91425" bIns="45700" anchor="t" anchorCtr="0">
            <a:noAutofit/>
          </a:bodyPr>
          <a:lstStyle/>
          <a:p>
            <a:pPr marL="285750" lvl="0" indent="-285750">
              <a:buClr>
                <a:schemeClr val="dk1"/>
              </a:buClr>
              <a:buSzPct val="100000"/>
              <a:buFont typeface="Arial"/>
              <a:buChar char="•"/>
            </a:pPr>
            <a:r>
              <a:rPr lang="es-AR" sz="2000" dirty="0">
                <a:solidFill>
                  <a:schemeClr val="dk1"/>
                </a:solidFill>
                <a:latin typeface="Calibri"/>
                <a:ea typeface="Calibri"/>
                <a:cs typeface="Calibri"/>
                <a:sym typeface="Calibri"/>
              </a:rPr>
              <a:t>Los valores de la primera fila son positivos o cero </a:t>
            </a:r>
          </a:p>
          <a:p>
            <a:pPr marL="285750" lvl="0" indent="-285750">
              <a:buClr>
                <a:schemeClr val="dk1"/>
              </a:buClr>
              <a:buSzPct val="100000"/>
              <a:buFont typeface="Arial"/>
              <a:buChar char="•"/>
            </a:pPr>
            <a:endParaRPr lang="es-AR" sz="2000" dirty="0">
              <a:solidFill>
                <a:schemeClr val="dk1"/>
              </a:solidFill>
              <a:latin typeface="Calibri"/>
              <a:ea typeface="Calibri"/>
              <a:cs typeface="Calibri"/>
              <a:sym typeface="Calibri"/>
            </a:endParaRPr>
          </a:p>
          <a:p>
            <a:pPr marL="285750" lvl="0" indent="-285750">
              <a:buClr>
                <a:schemeClr val="dk1"/>
              </a:buClr>
              <a:buSzPct val="100000"/>
              <a:buFont typeface="Arial"/>
              <a:buChar char="•"/>
            </a:pPr>
            <a:endParaRPr lang="es-AR" sz="2000" dirty="0">
              <a:solidFill>
                <a:schemeClr val="dk1"/>
              </a:solidFill>
              <a:latin typeface="Calibri"/>
              <a:ea typeface="Calibri"/>
              <a:cs typeface="Calibri"/>
              <a:sym typeface="Calibri"/>
            </a:endParaRPr>
          </a:p>
          <a:p>
            <a:pPr marL="285750" lvl="0" indent="-285750">
              <a:buClr>
                <a:schemeClr val="dk1"/>
              </a:buClr>
              <a:buSzPct val="100000"/>
              <a:buFont typeface="Arial"/>
              <a:buChar char="•"/>
            </a:pPr>
            <a:endParaRPr lang="es-AR" sz="2000" dirty="0">
              <a:solidFill>
                <a:schemeClr val="dk1"/>
              </a:solidFill>
              <a:latin typeface="Calibri"/>
              <a:ea typeface="Calibri"/>
              <a:cs typeface="Calibri"/>
              <a:sym typeface="Calibri"/>
            </a:endParaRPr>
          </a:p>
          <a:p>
            <a:pPr marL="285750" lvl="0" indent="-285750">
              <a:buClr>
                <a:schemeClr val="dk1"/>
              </a:buClr>
              <a:buSzPct val="100000"/>
              <a:buFont typeface="Arial"/>
              <a:buChar char="•"/>
            </a:pPr>
            <a:endParaRPr lang="es-AR" sz="2000" dirty="0">
              <a:solidFill>
                <a:schemeClr val="dk1"/>
              </a:solidFill>
              <a:latin typeface="Calibri"/>
              <a:ea typeface="Calibri"/>
              <a:cs typeface="Calibri"/>
              <a:sym typeface="Calibri"/>
            </a:endParaRPr>
          </a:p>
          <a:p>
            <a:pPr marL="285750" lvl="0" indent="-285750">
              <a:buClr>
                <a:schemeClr val="dk1"/>
              </a:buClr>
              <a:buSzPct val="100000"/>
              <a:buFont typeface="Arial"/>
              <a:buChar char="•"/>
            </a:pPr>
            <a:endParaRPr lang="es-AR" sz="2000" dirty="0">
              <a:solidFill>
                <a:schemeClr val="dk1"/>
              </a:solidFill>
              <a:latin typeface="Calibri"/>
              <a:ea typeface="Calibri"/>
              <a:cs typeface="Calibri"/>
              <a:sym typeface="Calibri"/>
            </a:endParaRPr>
          </a:p>
          <a:p>
            <a:pPr marL="285750" lvl="0" indent="-285750">
              <a:buClr>
                <a:schemeClr val="dk1"/>
              </a:buClr>
              <a:buSzPct val="100000"/>
              <a:buFont typeface="Arial"/>
              <a:buChar char="•"/>
            </a:pPr>
            <a:endParaRPr lang="es-AR" sz="2000" dirty="0">
              <a:solidFill>
                <a:schemeClr val="dk1"/>
              </a:solidFill>
              <a:latin typeface="Calibri"/>
              <a:ea typeface="Calibri"/>
              <a:cs typeface="Calibri"/>
              <a:sym typeface="Calibri"/>
            </a:endParaRPr>
          </a:p>
          <a:p>
            <a:pPr marL="285750" lvl="0" indent="-285750">
              <a:buClr>
                <a:schemeClr val="dk1"/>
              </a:buClr>
              <a:buSzPct val="100000"/>
              <a:buFont typeface="Arial"/>
              <a:buChar char="•"/>
            </a:pPr>
            <a:endParaRPr lang="es-AR" sz="2000" dirty="0">
              <a:solidFill>
                <a:schemeClr val="dk1"/>
              </a:solidFill>
              <a:latin typeface="Calibri"/>
              <a:ea typeface="Calibri"/>
              <a:cs typeface="Calibri"/>
              <a:sym typeface="Calibri"/>
            </a:endParaRPr>
          </a:p>
          <a:p>
            <a:pPr marL="285750" lvl="0" indent="-285750">
              <a:buClr>
                <a:schemeClr val="dk1"/>
              </a:buClr>
              <a:buSzPct val="100000"/>
              <a:buFont typeface="Arial"/>
              <a:buChar char="•"/>
            </a:pPr>
            <a:r>
              <a:rPr lang="es-AR" sz="2000" dirty="0">
                <a:solidFill>
                  <a:schemeClr val="dk1"/>
                </a:solidFill>
                <a:latin typeface="Calibri"/>
                <a:ea typeface="Calibri"/>
                <a:cs typeface="Calibri"/>
                <a:sym typeface="Calibri"/>
              </a:rPr>
              <a:t>Analizando </a:t>
            </a:r>
            <a:r>
              <a:rPr lang="es-AR" sz="2000" b="0" i="0" u="none" strike="noStrike" cap="none" dirty="0">
                <a:solidFill>
                  <a:schemeClr val="dk1"/>
                </a:solidFill>
                <a:latin typeface="Calibri"/>
                <a:ea typeface="Calibri"/>
                <a:cs typeface="Calibri"/>
                <a:sym typeface="Calibri"/>
              </a:rPr>
              <a:t>la tabla resultante cuando observamos la columna variable básica y la columna resultado obtenemos que:</a:t>
            </a:r>
          </a:p>
          <a:p>
            <a:pPr marL="285750" marR="0" lvl="0" indent="-285750" algn="l" rtl="0">
              <a:lnSpc>
                <a:spcPct val="100000"/>
              </a:lnSpc>
              <a:spcBef>
                <a:spcPts val="0"/>
              </a:spcBef>
              <a:spcAft>
                <a:spcPts val="0"/>
              </a:spcAft>
              <a:buClr>
                <a:schemeClr val="dk1"/>
              </a:buClr>
              <a:buSzPct val="100000"/>
              <a:buFont typeface="Arial"/>
              <a:buChar char="•"/>
            </a:pPr>
            <a:r>
              <a:rPr lang="es-AR" sz="2000" b="0" i="0" u="none" strike="noStrike" cap="none" dirty="0">
                <a:solidFill>
                  <a:schemeClr val="dk1"/>
                </a:solidFill>
                <a:latin typeface="Calibri"/>
                <a:ea typeface="Calibri"/>
                <a:cs typeface="Calibri"/>
                <a:sym typeface="Calibri"/>
              </a:rPr>
              <a:t>El Z óptimo es igual a 52,5 (recordar que hay que multiplicar por (-1)). </a:t>
            </a:r>
          </a:p>
          <a:p>
            <a:pPr marL="285750" lvl="0" indent="-285750">
              <a:buClr>
                <a:schemeClr val="dk1"/>
              </a:buClr>
              <a:buSzPct val="100000"/>
              <a:buFont typeface="Arial"/>
              <a:buChar char="•"/>
            </a:pPr>
            <a:r>
              <a:rPr lang="es-AR" sz="2000" dirty="0"/>
              <a:t>X</a:t>
            </a:r>
            <a:r>
              <a:rPr lang="es-AR" sz="2000" baseline="-25000" dirty="0"/>
              <a:t>1</a:t>
            </a:r>
            <a:r>
              <a:rPr lang="es-AR" sz="2000" dirty="0"/>
              <a:t> </a:t>
            </a:r>
            <a:r>
              <a:rPr lang="es-AR" sz="2000" b="0" i="0" u="none" strike="noStrike" cap="none" dirty="0">
                <a:solidFill>
                  <a:schemeClr val="dk1"/>
                </a:solidFill>
                <a:latin typeface="Calibri"/>
                <a:ea typeface="Calibri"/>
                <a:cs typeface="Calibri"/>
                <a:sym typeface="Calibri"/>
              </a:rPr>
              <a:t>toma un valor de 7,5 cuando Z es óptimo.</a:t>
            </a:r>
          </a:p>
          <a:p>
            <a:pPr marL="285750" lvl="0" indent="-285750">
              <a:buClr>
                <a:schemeClr val="dk1"/>
              </a:buClr>
              <a:buSzPct val="100000"/>
              <a:buFont typeface="Arial"/>
              <a:buChar char="•"/>
            </a:pPr>
            <a:r>
              <a:rPr lang="es-AR" sz="2000" dirty="0"/>
              <a:t>X</a:t>
            </a:r>
            <a:r>
              <a:rPr lang="es-AR" sz="2000" baseline="-25000" dirty="0"/>
              <a:t>2 </a:t>
            </a:r>
            <a:r>
              <a:rPr lang="es-AR" sz="2000" b="0" i="0" u="none" strike="noStrike" cap="none" dirty="0">
                <a:solidFill>
                  <a:schemeClr val="dk1"/>
                </a:solidFill>
                <a:latin typeface="Calibri"/>
                <a:ea typeface="Calibri"/>
                <a:cs typeface="Calibri"/>
                <a:sym typeface="Calibri"/>
              </a:rPr>
              <a:t>toma un valor de 4,5 cuando Z es óptimo.</a:t>
            </a:r>
          </a:p>
          <a:p>
            <a:pPr marL="285750" lvl="0" indent="-285750">
              <a:buClr>
                <a:schemeClr val="dk1"/>
              </a:buClr>
              <a:buSzPct val="100000"/>
              <a:buFont typeface="Arial"/>
              <a:buChar char="•"/>
            </a:pPr>
            <a:r>
              <a:rPr lang="es-AR" sz="2000" dirty="0"/>
              <a:t>E</a:t>
            </a:r>
            <a:r>
              <a:rPr lang="es-AR" sz="2000" baseline="-25000" dirty="0"/>
              <a:t>1 </a:t>
            </a:r>
            <a:r>
              <a:rPr lang="es-AR" sz="2000" dirty="0">
                <a:solidFill>
                  <a:schemeClr val="dk1"/>
                </a:solidFill>
                <a:latin typeface="Calibri"/>
                <a:ea typeface="Calibri"/>
                <a:cs typeface="Calibri"/>
                <a:sym typeface="Calibri"/>
              </a:rPr>
              <a:t>toma un valor de 0,3 cuando Z es óptimo</a:t>
            </a:r>
          </a:p>
          <a:p>
            <a:pPr marL="285750" lvl="0" indent="-285750">
              <a:buClr>
                <a:schemeClr val="dk1"/>
              </a:buClr>
              <a:buSzPct val="100000"/>
              <a:buFont typeface="Arial"/>
              <a:buChar char="•"/>
            </a:pPr>
            <a:r>
              <a:rPr lang="es-AR" sz="2000" dirty="0">
                <a:latin typeface="Calibri" pitchFamily="34" charset="0"/>
                <a:cs typeface="Calibri" pitchFamily="34" charset="0"/>
              </a:rPr>
              <a:t>H</a:t>
            </a:r>
            <a:r>
              <a:rPr lang="es-AR" sz="2000" baseline="-25000" dirty="0">
                <a:latin typeface="Calibri" pitchFamily="34" charset="0"/>
                <a:cs typeface="Calibri" pitchFamily="34" charset="0"/>
              </a:rPr>
              <a:t>1</a:t>
            </a:r>
            <a:r>
              <a:rPr lang="es-AR" sz="2000" dirty="0">
                <a:latin typeface="Calibri" pitchFamily="34" charset="0"/>
                <a:cs typeface="Calibri" pitchFamily="34" charset="0"/>
              </a:rPr>
              <a:t>, A</a:t>
            </a:r>
            <a:r>
              <a:rPr lang="es-AR" sz="2000" baseline="-25000" dirty="0">
                <a:latin typeface="Calibri" pitchFamily="34" charset="0"/>
                <a:cs typeface="Calibri" pitchFamily="34" charset="0"/>
              </a:rPr>
              <a:t>1</a:t>
            </a:r>
            <a:r>
              <a:rPr lang="es-AR" sz="2000" dirty="0">
                <a:latin typeface="Calibri" pitchFamily="34" charset="0"/>
                <a:cs typeface="Calibri" pitchFamily="34" charset="0"/>
              </a:rPr>
              <a:t> y A</a:t>
            </a:r>
            <a:r>
              <a:rPr lang="es-AR" sz="2000" baseline="-25000" dirty="0">
                <a:latin typeface="Calibri" pitchFamily="34" charset="0"/>
                <a:cs typeface="Calibri" pitchFamily="34" charset="0"/>
              </a:rPr>
              <a:t>2</a:t>
            </a:r>
            <a:r>
              <a:rPr lang="es-AR" sz="2000" dirty="0">
                <a:latin typeface="Calibri" pitchFamily="34" charset="0"/>
                <a:cs typeface="Calibri" pitchFamily="34" charset="0"/>
              </a:rPr>
              <a:t> son variables no básicas por lo tanto son cero y </a:t>
            </a:r>
            <a:r>
              <a:rPr lang="es-AR" sz="2000" dirty="0">
                <a:solidFill>
                  <a:schemeClr val="dk1"/>
                </a:solidFill>
                <a:latin typeface="Calibri" pitchFamily="34" charset="0"/>
                <a:cs typeface="Calibri" pitchFamily="34" charset="0"/>
                <a:sym typeface="Calibri"/>
              </a:rPr>
              <a:t>estamos en condiciones de </a:t>
            </a:r>
            <a:r>
              <a:rPr lang="es-AR" sz="2000" dirty="0">
                <a:solidFill>
                  <a:schemeClr val="dk1"/>
                </a:solidFill>
                <a:latin typeface="Calibri" pitchFamily="34" charset="0"/>
                <a:ea typeface="Calibri"/>
                <a:cs typeface="Calibri" pitchFamily="34" charset="0"/>
                <a:sym typeface="Calibri"/>
              </a:rPr>
              <a:t>confirmar que se cumple la tercera restricción y la última restricción.</a:t>
            </a:r>
          </a:p>
        </p:txBody>
      </p:sp>
      <p:graphicFrame>
        <p:nvGraphicFramePr>
          <p:cNvPr id="7" name="6 Tabla"/>
          <p:cNvGraphicFramePr>
            <a:graphicFrameLocks noGrp="1"/>
          </p:cNvGraphicFramePr>
          <p:nvPr>
            <p:extLst>
              <p:ext uri="{D42A27DB-BD31-4B8C-83A1-F6EECF244321}">
                <p14:modId xmlns:p14="http://schemas.microsoft.com/office/powerpoint/2010/main" val="2703838810"/>
              </p:ext>
            </p:extLst>
          </p:nvPr>
        </p:nvGraphicFramePr>
        <p:xfrm>
          <a:off x="657905" y="1700808"/>
          <a:ext cx="7416824" cy="1650713"/>
        </p:xfrm>
        <a:graphic>
          <a:graphicData uri="http://schemas.openxmlformats.org/drawingml/2006/table">
            <a:tbl>
              <a:tblPr/>
              <a:tblGrid>
                <a:gridCol w="619341">
                  <a:extLst>
                    <a:ext uri="{9D8B030D-6E8A-4147-A177-3AD203B41FA5}">
                      <a16:colId xmlns:a16="http://schemas.microsoft.com/office/drawing/2014/main" val="20000"/>
                    </a:ext>
                  </a:extLst>
                </a:gridCol>
                <a:gridCol w="523386">
                  <a:extLst>
                    <a:ext uri="{9D8B030D-6E8A-4147-A177-3AD203B41FA5}">
                      <a16:colId xmlns:a16="http://schemas.microsoft.com/office/drawing/2014/main" val="20001"/>
                    </a:ext>
                  </a:extLst>
                </a:gridCol>
                <a:gridCol w="715295">
                  <a:extLst>
                    <a:ext uri="{9D8B030D-6E8A-4147-A177-3AD203B41FA5}">
                      <a16:colId xmlns:a16="http://schemas.microsoft.com/office/drawing/2014/main" val="20002"/>
                    </a:ext>
                  </a:extLst>
                </a:gridCol>
                <a:gridCol w="933372">
                  <a:extLst>
                    <a:ext uri="{9D8B030D-6E8A-4147-A177-3AD203B41FA5}">
                      <a16:colId xmlns:a16="http://schemas.microsoft.com/office/drawing/2014/main" val="20003"/>
                    </a:ext>
                  </a:extLst>
                </a:gridCol>
                <a:gridCol w="1046773">
                  <a:extLst>
                    <a:ext uri="{9D8B030D-6E8A-4147-A177-3AD203B41FA5}">
                      <a16:colId xmlns:a16="http://schemas.microsoft.com/office/drawing/2014/main" val="20004"/>
                    </a:ext>
                  </a:extLst>
                </a:gridCol>
                <a:gridCol w="846142">
                  <a:extLst>
                    <a:ext uri="{9D8B030D-6E8A-4147-A177-3AD203B41FA5}">
                      <a16:colId xmlns:a16="http://schemas.microsoft.com/office/drawing/2014/main" val="20005"/>
                    </a:ext>
                  </a:extLst>
                </a:gridCol>
                <a:gridCol w="935554">
                  <a:extLst>
                    <a:ext uri="{9D8B030D-6E8A-4147-A177-3AD203B41FA5}">
                      <a16:colId xmlns:a16="http://schemas.microsoft.com/office/drawing/2014/main" val="20006"/>
                    </a:ext>
                  </a:extLst>
                </a:gridCol>
                <a:gridCol w="976988">
                  <a:extLst>
                    <a:ext uri="{9D8B030D-6E8A-4147-A177-3AD203B41FA5}">
                      <a16:colId xmlns:a16="http://schemas.microsoft.com/office/drawing/2014/main" val="20007"/>
                    </a:ext>
                  </a:extLst>
                </a:gridCol>
                <a:gridCol w="819973">
                  <a:extLst>
                    <a:ext uri="{9D8B030D-6E8A-4147-A177-3AD203B41FA5}">
                      <a16:colId xmlns:a16="http://schemas.microsoft.com/office/drawing/2014/main" val="20008"/>
                    </a:ext>
                  </a:extLst>
                </a:gridCol>
              </a:tblGrid>
              <a:tr h="414253">
                <a:tc>
                  <a:txBody>
                    <a:bodyPr/>
                    <a:lstStyle/>
                    <a:p>
                      <a:pPr algn="ctr" rtl="0" fontAlgn="ctr"/>
                      <a:r>
                        <a:rPr lang="es-AR" sz="1100" b="1" i="0" u="none" strike="noStrike" dirty="0">
                          <a:solidFill>
                            <a:srgbClr val="FFFFFF"/>
                          </a:solidFill>
                          <a:effectLst/>
                          <a:latin typeface="Calibri"/>
                        </a:rPr>
                        <a:t>Variable Básica</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100" b="0" i="0" u="none" strike="noStrike">
                          <a:solidFill>
                            <a:srgbClr val="FFFFFF"/>
                          </a:solidFill>
                          <a:effectLst/>
                          <a:latin typeface="Arial"/>
                        </a:rPr>
                        <a:t>Z</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100" b="0" i="0" u="none" strike="noStrike" dirty="0">
                          <a:solidFill>
                            <a:srgbClr val="FFFFFF"/>
                          </a:solidFill>
                          <a:effectLst/>
                          <a:latin typeface="Arial"/>
                        </a:rPr>
                        <a:t>X</a:t>
                      </a:r>
                      <a:r>
                        <a:rPr lang="es-AR" sz="1100" b="0" i="0" u="none" strike="noStrike" baseline="-25000" dirty="0">
                          <a:solidFill>
                            <a:srgbClr val="FFFFFF"/>
                          </a:solidFill>
                          <a:effectLst/>
                          <a:latin typeface="Arial"/>
                        </a:rPr>
                        <a:t>1</a:t>
                      </a:r>
                      <a:endParaRPr lang="es-AR" sz="1100" b="0" i="0" u="none" strike="noStrike" dirty="0">
                        <a:solidFill>
                          <a:srgbClr val="FFFFFF"/>
                        </a:solidFill>
                        <a:effectLst/>
                        <a:latin typeface="Arial"/>
                      </a:endParaRP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100" b="0" i="0" u="none" strike="noStrike">
                          <a:solidFill>
                            <a:srgbClr val="FFFFFF"/>
                          </a:solidFill>
                          <a:effectLst/>
                          <a:latin typeface="Arial"/>
                        </a:rPr>
                        <a:t>X</a:t>
                      </a:r>
                      <a:r>
                        <a:rPr lang="es-AR" sz="1100" b="0" i="0" u="none" strike="noStrike" baseline="-25000">
                          <a:solidFill>
                            <a:srgbClr val="FFFFFF"/>
                          </a:solidFill>
                          <a:effectLst/>
                          <a:latin typeface="Arial"/>
                        </a:rPr>
                        <a:t>2</a:t>
                      </a:r>
                      <a:endParaRPr lang="es-AR" sz="1100" b="0" i="0" u="none" strike="noStrike">
                        <a:solidFill>
                          <a:srgbClr val="FFFFFF"/>
                        </a:solidFill>
                        <a:effectLst/>
                        <a:latin typeface="Arial"/>
                      </a:endParaRP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100" b="0" i="0" u="none" strike="noStrike">
                          <a:solidFill>
                            <a:srgbClr val="FFFFFF"/>
                          </a:solidFill>
                          <a:effectLst/>
                          <a:latin typeface="Arial"/>
                        </a:rPr>
                        <a:t>H</a:t>
                      </a:r>
                      <a:r>
                        <a:rPr lang="es-AR" sz="1100" b="0" i="0" u="none" strike="noStrike" baseline="-25000">
                          <a:solidFill>
                            <a:srgbClr val="FFFFFF"/>
                          </a:solidFill>
                          <a:effectLst/>
                          <a:latin typeface="Arial"/>
                        </a:rPr>
                        <a:t>1</a:t>
                      </a:r>
                      <a:endParaRPr lang="es-AR" sz="1100" b="0" i="0" u="none" strike="noStrike">
                        <a:solidFill>
                          <a:srgbClr val="FFFFFF"/>
                        </a:solidFill>
                        <a:effectLst/>
                        <a:latin typeface="Arial"/>
                      </a:endParaRP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100" b="0" i="0" u="none" strike="noStrike">
                          <a:solidFill>
                            <a:srgbClr val="FFFFFF"/>
                          </a:solidFill>
                          <a:effectLst/>
                          <a:latin typeface="Arial"/>
                        </a:rPr>
                        <a:t>A</a:t>
                      </a:r>
                      <a:r>
                        <a:rPr lang="es-AR" sz="1100" b="0" i="0" u="none" strike="noStrike" baseline="-25000">
                          <a:solidFill>
                            <a:srgbClr val="FFFFFF"/>
                          </a:solidFill>
                          <a:effectLst/>
                          <a:latin typeface="Arial"/>
                        </a:rPr>
                        <a:t>1</a:t>
                      </a:r>
                      <a:endParaRPr lang="es-AR" sz="1100" b="0" i="0" u="none" strike="noStrike">
                        <a:solidFill>
                          <a:srgbClr val="FFFFFF"/>
                        </a:solidFill>
                        <a:effectLst/>
                        <a:latin typeface="Arial"/>
                      </a:endParaRP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100" b="0" i="0" u="none" strike="noStrike">
                          <a:solidFill>
                            <a:srgbClr val="FFFFFF"/>
                          </a:solidFill>
                          <a:effectLst/>
                          <a:latin typeface="Arial"/>
                        </a:rPr>
                        <a:t>E</a:t>
                      </a:r>
                      <a:r>
                        <a:rPr lang="es-AR" sz="1100" b="0" i="0" u="none" strike="noStrike" baseline="-25000">
                          <a:solidFill>
                            <a:srgbClr val="FFFFFF"/>
                          </a:solidFill>
                          <a:effectLst/>
                          <a:latin typeface="Arial"/>
                        </a:rPr>
                        <a:t>1</a:t>
                      </a:r>
                      <a:endParaRPr lang="es-AR" sz="1100" b="0" i="0" u="none" strike="noStrike">
                        <a:solidFill>
                          <a:srgbClr val="FFFFFF"/>
                        </a:solidFill>
                        <a:effectLst/>
                        <a:latin typeface="Arial"/>
                      </a:endParaRP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100" b="0" i="0" u="none" strike="noStrike">
                          <a:solidFill>
                            <a:srgbClr val="FFFFFF"/>
                          </a:solidFill>
                          <a:effectLst/>
                          <a:latin typeface="Arial"/>
                        </a:rPr>
                        <a:t>A</a:t>
                      </a:r>
                      <a:r>
                        <a:rPr lang="es-AR" sz="1100" b="0" i="0" u="none" strike="noStrike" baseline="-25000">
                          <a:solidFill>
                            <a:srgbClr val="FFFFFF"/>
                          </a:solidFill>
                          <a:effectLst/>
                          <a:latin typeface="Arial"/>
                        </a:rPr>
                        <a:t>2</a:t>
                      </a:r>
                      <a:endParaRPr lang="es-AR" sz="1100" b="0" i="0" u="none" strike="noStrike">
                        <a:solidFill>
                          <a:srgbClr val="FFFFFF"/>
                        </a:solidFill>
                        <a:effectLst/>
                        <a:latin typeface="Arial"/>
                      </a:endParaRP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100" b="1" i="0" u="none" strike="noStrike" dirty="0">
                          <a:solidFill>
                            <a:srgbClr val="FFFFFF"/>
                          </a:solidFill>
                          <a:effectLst/>
                          <a:latin typeface="Calibri"/>
                        </a:rPr>
                        <a:t>Resultado</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288808">
                <a:tc>
                  <a:txBody>
                    <a:bodyPr/>
                    <a:lstStyle/>
                    <a:p>
                      <a:pPr algn="ctr" rtl="0" fontAlgn="ctr"/>
                      <a:r>
                        <a:rPr lang="es-AR" sz="1100" b="1" i="0" u="none" strike="noStrike" dirty="0">
                          <a:solidFill>
                            <a:srgbClr val="FFFFFF"/>
                          </a:solidFill>
                          <a:effectLst/>
                          <a:latin typeface="Calibri"/>
                        </a:rPr>
                        <a:t>Z</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3">
                        <a:lumMod val="75000"/>
                      </a:schemeClr>
                    </a:solidFill>
                  </a:tcPr>
                </a:tc>
                <a:tc>
                  <a:txBody>
                    <a:bodyPr/>
                    <a:lstStyle/>
                    <a:p>
                      <a:pPr algn="ctr" rtl="0" fontAlgn="ctr"/>
                      <a:r>
                        <a:rPr lang="es-AR" sz="1100" b="0" i="0" u="none" strike="noStrike" dirty="0">
                          <a:solidFill>
                            <a:srgbClr val="000000"/>
                          </a:solidFill>
                          <a:effectLst/>
                          <a:latin typeface="Calibri"/>
                        </a:rPr>
                        <a:t>-1</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3">
                        <a:lumMod val="75000"/>
                      </a:schemeClr>
                    </a:solidFill>
                  </a:tcPr>
                </a:tc>
                <a:tc>
                  <a:txBody>
                    <a:bodyPr/>
                    <a:lstStyle/>
                    <a:p>
                      <a:pPr algn="ctr" rtl="0" fontAlgn="ctr"/>
                      <a:r>
                        <a:rPr lang="es-AR" sz="1100" b="0" i="0" u="none" strike="noStrike" dirty="0">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rtl="0" fontAlgn="ctr"/>
                      <a:r>
                        <a:rPr lang="es-AR" sz="1100" b="0" i="0" u="none" strike="noStrike" dirty="0">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rtl="0" fontAlgn="ctr"/>
                      <a:r>
                        <a:rPr lang="es-AR" sz="1100" b="0" i="0" u="none" strike="noStrike" dirty="0">
                          <a:solidFill>
                            <a:srgbClr val="000000"/>
                          </a:solidFill>
                          <a:effectLst/>
                          <a:latin typeface="Calibri"/>
                        </a:rPr>
                        <a:t>4,92</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rtl="0" fontAlgn="ctr"/>
                      <a:r>
                        <a:rPr lang="es-AR" sz="1100" b="0" i="0" u="none" strike="noStrike">
                          <a:solidFill>
                            <a:srgbClr val="000000"/>
                          </a:solidFill>
                          <a:effectLst/>
                          <a:latin typeface="Calibri"/>
                        </a:rPr>
                        <a:t> -11 + M</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rtl="0" fontAlgn="ctr"/>
                      <a:r>
                        <a:rPr lang="es-AR" sz="1100" b="0" i="0" u="none" strike="noStrike">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rtl="0" fontAlgn="ctr"/>
                      <a:r>
                        <a:rPr lang="es-AR" sz="1100" b="0" i="0" u="none" strike="noStrike">
                          <a:solidFill>
                            <a:srgbClr val="000000"/>
                          </a:solidFill>
                          <a:effectLst/>
                          <a:latin typeface="Calibri"/>
                        </a:rPr>
                        <a:t>M</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rtl="0" fontAlgn="ctr"/>
                      <a:r>
                        <a:rPr lang="es-AR" sz="1100" b="0" i="0" u="none" strike="noStrike" dirty="0">
                          <a:solidFill>
                            <a:schemeClr val="bg1"/>
                          </a:solidFill>
                          <a:effectLst/>
                          <a:latin typeface="Calibri"/>
                        </a:rPr>
                        <a:t>-52,5</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3">
                        <a:lumMod val="75000"/>
                      </a:schemeClr>
                    </a:solidFill>
                  </a:tcPr>
                </a:tc>
                <a:extLst>
                  <a:ext uri="{0D108BD9-81ED-4DB2-BD59-A6C34878D82A}">
                    <a16:rowId xmlns:a16="http://schemas.microsoft.com/office/drawing/2014/main" val="10001"/>
                  </a:ext>
                </a:extLst>
              </a:tr>
              <a:tr h="315884">
                <a:tc>
                  <a:txBody>
                    <a:bodyPr/>
                    <a:lstStyle/>
                    <a:p>
                      <a:pPr algn="ctr" rtl="0" fontAlgn="ctr"/>
                      <a:r>
                        <a:rPr lang="es-AR" sz="1100" b="0" i="0" u="none" strike="noStrike" dirty="0">
                          <a:solidFill>
                            <a:srgbClr val="FFFFFF"/>
                          </a:solidFill>
                          <a:effectLst/>
                          <a:latin typeface="Arial"/>
                        </a:rPr>
                        <a:t>X</a:t>
                      </a:r>
                      <a:r>
                        <a:rPr lang="es-AR" sz="1100" b="0" i="0" u="none" strike="noStrike" baseline="-25000" dirty="0">
                          <a:solidFill>
                            <a:srgbClr val="FFFFFF"/>
                          </a:solidFill>
                          <a:effectLst/>
                          <a:latin typeface="Arial"/>
                        </a:rPr>
                        <a:t>1</a:t>
                      </a:r>
                      <a:endParaRPr lang="es-AR" sz="1100" b="0" i="0" u="none" strike="noStrike" dirty="0">
                        <a:solidFill>
                          <a:srgbClr val="FFFFFF"/>
                        </a:solidFill>
                        <a:effectLst/>
                        <a:latin typeface="Arial"/>
                      </a:endParaRP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75000"/>
                      </a:schemeClr>
                    </a:solidFill>
                  </a:tcPr>
                </a:tc>
                <a:tc>
                  <a:txBody>
                    <a:bodyPr/>
                    <a:lstStyle/>
                    <a:p>
                      <a:pPr algn="ctr" rtl="0" fontAlgn="ctr"/>
                      <a:r>
                        <a:rPr lang="es-AR" sz="1100" b="0" i="0" u="none" strike="noStrike" dirty="0">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rtl="0" fontAlgn="ctr"/>
                      <a:r>
                        <a:rPr lang="es-AR" sz="1100" b="0" i="0" u="none" strike="noStrike" dirty="0">
                          <a:solidFill>
                            <a:srgbClr val="000000"/>
                          </a:solidFill>
                          <a:effectLst/>
                          <a:latin typeface="Calibri"/>
                        </a:rPr>
                        <a:t>1</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rtl="0" fontAlgn="ctr"/>
                      <a:r>
                        <a:rPr lang="es-AR" sz="1100" b="0" i="0" u="none" strike="noStrike" dirty="0">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rtl="0" fontAlgn="ctr"/>
                      <a:r>
                        <a:rPr lang="es-AR" sz="1100" b="0" i="0" u="none" strike="noStrike" dirty="0">
                          <a:solidFill>
                            <a:srgbClr val="000000"/>
                          </a:solidFill>
                          <a:effectLst/>
                          <a:latin typeface="Calibri"/>
                        </a:rPr>
                        <a:t>5</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rtl="0" fontAlgn="ctr"/>
                      <a:r>
                        <a:rPr lang="es-AR" sz="1100" b="0" i="0" u="none" strike="noStrike" dirty="0">
                          <a:solidFill>
                            <a:srgbClr val="000000"/>
                          </a:solidFill>
                          <a:effectLst/>
                          <a:latin typeface="Calibri"/>
                        </a:rPr>
                        <a:t>-1</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rtl="0" fontAlgn="ctr"/>
                      <a:r>
                        <a:rPr lang="es-AR" sz="1100" b="0" i="0" u="none" strike="noStrike" dirty="0">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rtl="0" fontAlgn="ctr"/>
                      <a:r>
                        <a:rPr lang="es-AR" sz="1100" b="0" i="0" u="none" strike="noStrike">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rtl="0" fontAlgn="ctr"/>
                      <a:r>
                        <a:rPr lang="es-AR" sz="1100" b="0" i="0" u="none" strike="noStrike" dirty="0">
                          <a:solidFill>
                            <a:schemeClr val="bg1"/>
                          </a:solidFill>
                          <a:effectLst/>
                          <a:latin typeface="Calibri"/>
                        </a:rPr>
                        <a:t>7,5</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2"/>
                  </a:ext>
                </a:extLst>
              </a:tr>
              <a:tr h="315884">
                <a:tc>
                  <a:txBody>
                    <a:bodyPr/>
                    <a:lstStyle/>
                    <a:p>
                      <a:pPr algn="ctr" rtl="0" fontAlgn="ctr"/>
                      <a:r>
                        <a:rPr lang="es-AR" sz="1100" b="0" i="0" u="none" strike="noStrike">
                          <a:solidFill>
                            <a:srgbClr val="FFFFFF"/>
                          </a:solidFill>
                          <a:effectLst/>
                          <a:latin typeface="Arial"/>
                        </a:rPr>
                        <a:t>E</a:t>
                      </a:r>
                      <a:r>
                        <a:rPr lang="es-AR" sz="1100" b="0" i="0" u="none" strike="noStrike" baseline="-25000">
                          <a:solidFill>
                            <a:srgbClr val="FFFFFF"/>
                          </a:solidFill>
                          <a:effectLst/>
                          <a:latin typeface="Arial"/>
                        </a:rPr>
                        <a:t>1</a:t>
                      </a:r>
                      <a:endParaRPr lang="es-AR" sz="1100" b="0" i="0" u="none" strike="noStrike">
                        <a:solidFill>
                          <a:srgbClr val="FFFFFF"/>
                        </a:solidFill>
                        <a:effectLst/>
                        <a:latin typeface="Arial"/>
                      </a:endParaRP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100" b="0" i="0" u="none" strike="noStrike">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rtl="0" fontAlgn="ctr"/>
                      <a:r>
                        <a:rPr lang="es-AR" sz="1100" b="0" i="0" u="none" strike="noStrike">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rtl="0" fontAlgn="ctr"/>
                      <a:r>
                        <a:rPr lang="es-AR" sz="1100" b="0" i="0" u="none" strike="noStrike">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rtl="0" fontAlgn="ctr"/>
                      <a:r>
                        <a:rPr lang="es-AR" sz="1100" b="0" i="0" u="none" strike="noStrike">
                          <a:solidFill>
                            <a:srgbClr val="000000"/>
                          </a:solidFill>
                          <a:effectLst/>
                          <a:latin typeface="Calibri"/>
                        </a:rPr>
                        <a:t>1</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rtl="0" fontAlgn="ctr"/>
                      <a:r>
                        <a:rPr lang="es-AR" sz="1100" b="0" i="0" u="none" strike="noStrike">
                          <a:solidFill>
                            <a:srgbClr val="000000"/>
                          </a:solidFill>
                          <a:effectLst/>
                          <a:latin typeface="Calibri"/>
                        </a:rPr>
                        <a:t>0,6</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rtl="0" fontAlgn="ctr"/>
                      <a:r>
                        <a:rPr lang="es-AR" sz="1100" b="0" i="0" u="none" strike="noStrike" dirty="0">
                          <a:solidFill>
                            <a:srgbClr val="000000"/>
                          </a:solidFill>
                          <a:effectLst/>
                          <a:latin typeface="Calibri"/>
                        </a:rPr>
                        <a:t>1</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rtl="0" fontAlgn="ctr"/>
                      <a:r>
                        <a:rPr lang="es-AR" sz="1100" b="0" i="0" u="none" strike="noStrike" dirty="0">
                          <a:solidFill>
                            <a:srgbClr val="000000"/>
                          </a:solidFill>
                          <a:effectLst/>
                          <a:latin typeface="Calibri"/>
                        </a:rPr>
                        <a:t>-1</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rtl="0" fontAlgn="ctr"/>
                      <a:r>
                        <a:rPr lang="es-AR" sz="1100" b="0" i="0" u="none" strike="noStrike">
                          <a:solidFill>
                            <a:srgbClr val="000000"/>
                          </a:solidFill>
                          <a:effectLst/>
                          <a:latin typeface="Calibri"/>
                        </a:rPr>
                        <a:t>0,3</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3"/>
                  </a:ext>
                </a:extLst>
              </a:tr>
              <a:tr h="315884">
                <a:tc>
                  <a:txBody>
                    <a:bodyPr/>
                    <a:lstStyle/>
                    <a:p>
                      <a:pPr algn="ctr" rtl="0" fontAlgn="ctr"/>
                      <a:r>
                        <a:rPr lang="es-AR" sz="1100" b="0" i="0" u="none" strike="noStrike" dirty="0">
                          <a:solidFill>
                            <a:srgbClr val="FFFFFF"/>
                          </a:solidFill>
                          <a:effectLst/>
                          <a:latin typeface="Arial"/>
                        </a:rPr>
                        <a:t>X</a:t>
                      </a:r>
                      <a:r>
                        <a:rPr lang="es-AR" sz="1100" b="0" i="0" u="none" strike="noStrike" baseline="-25000" dirty="0">
                          <a:solidFill>
                            <a:srgbClr val="FFFFFF"/>
                          </a:solidFill>
                          <a:effectLst/>
                          <a:latin typeface="Arial"/>
                        </a:rPr>
                        <a:t>2</a:t>
                      </a:r>
                      <a:endParaRPr lang="es-AR" sz="1100" b="0" i="0" u="none" strike="noStrike" dirty="0">
                        <a:solidFill>
                          <a:srgbClr val="FFFFFF"/>
                        </a:solidFill>
                        <a:effectLst/>
                        <a:latin typeface="Arial"/>
                      </a:endParaRP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4">
                        <a:lumMod val="75000"/>
                      </a:schemeClr>
                    </a:solidFill>
                  </a:tcPr>
                </a:tc>
                <a:tc>
                  <a:txBody>
                    <a:bodyPr/>
                    <a:lstStyle/>
                    <a:p>
                      <a:pPr algn="ctr" rtl="0" fontAlgn="ctr"/>
                      <a:r>
                        <a:rPr lang="es-AR" sz="1100" b="0" i="0" u="none" strike="noStrike">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rtl="0" fontAlgn="ctr"/>
                      <a:r>
                        <a:rPr lang="es-AR" sz="1100" b="0" i="0" u="none" strike="noStrike">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rtl="0" fontAlgn="ctr"/>
                      <a:r>
                        <a:rPr lang="es-AR" sz="1100" b="0" i="0" u="none" strike="noStrike">
                          <a:solidFill>
                            <a:srgbClr val="000000"/>
                          </a:solidFill>
                          <a:effectLst/>
                          <a:latin typeface="Calibri"/>
                        </a:rPr>
                        <a:t>1</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rtl="0" fontAlgn="ctr"/>
                      <a:r>
                        <a:rPr lang="es-AR" sz="1100" b="0" i="0" u="none" strike="noStrike">
                          <a:solidFill>
                            <a:srgbClr val="000000"/>
                          </a:solidFill>
                          <a:effectLst/>
                          <a:latin typeface="Calibri"/>
                        </a:rPr>
                        <a:t>-5</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rtl="0" fontAlgn="ctr"/>
                      <a:r>
                        <a:rPr lang="es-AR" sz="1100" b="0" i="0" u="none" strike="noStrike">
                          <a:solidFill>
                            <a:srgbClr val="000000"/>
                          </a:solidFill>
                          <a:effectLst/>
                          <a:latin typeface="Calibri"/>
                        </a:rPr>
                        <a:t>3</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rtl="0" fontAlgn="ctr"/>
                      <a:r>
                        <a:rPr lang="es-AR" sz="1100" b="0" i="0" u="none" strike="noStrike">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rtl="0" fontAlgn="ctr"/>
                      <a:r>
                        <a:rPr lang="es-AR" sz="1100" b="0" i="0" u="none" strike="noStrike">
                          <a:solidFill>
                            <a:srgbClr val="000000"/>
                          </a:solidFill>
                          <a:effectLst/>
                          <a:latin typeface="Calibri"/>
                        </a:rPr>
                        <a:t>0</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rtl="0" fontAlgn="ctr"/>
                      <a:r>
                        <a:rPr lang="es-AR" sz="1100" b="0" i="0" u="none" strike="noStrike" dirty="0">
                          <a:solidFill>
                            <a:schemeClr val="bg1"/>
                          </a:solidFill>
                          <a:effectLst/>
                          <a:latin typeface="Calibri"/>
                        </a:rPr>
                        <a:t>4,5</a:t>
                      </a:r>
                    </a:p>
                  </a:txBody>
                  <a:tcPr marL="6389" marR="6389" marT="6389"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4">
                        <a:lumMod val="75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930699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1143000"/>
          </a:xfrm>
        </p:spPr>
        <p:txBody>
          <a:bodyPr/>
          <a:lstStyle/>
          <a:p>
            <a:r>
              <a:rPr lang="es-AR" dirty="0"/>
              <a:t>Sin soluciones factibles</a:t>
            </a:r>
          </a:p>
        </p:txBody>
      </p:sp>
      <p:sp>
        <p:nvSpPr>
          <p:cNvPr id="3" name="2 Marcador de texto"/>
          <p:cNvSpPr>
            <a:spLocks noGrp="1"/>
          </p:cNvSpPr>
          <p:nvPr>
            <p:ph type="body" idx="1"/>
          </p:nvPr>
        </p:nvSpPr>
        <p:spPr>
          <a:xfrm>
            <a:off x="323528" y="980728"/>
            <a:ext cx="8568952" cy="5145435"/>
          </a:xfrm>
        </p:spPr>
        <p:txBody>
          <a:bodyPr/>
          <a:lstStyle/>
          <a:p>
            <a:pPr marL="1588" indent="0">
              <a:buNone/>
            </a:pPr>
            <a:r>
              <a:rPr lang="es-AR" dirty="0"/>
              <a:t>Recordemos que al construir un nuevo problema artificial hemos modificado la región factible, por tal motivo el método simplex puede darnos un falso positivo o una supuesta solución óptima.</a:t>
            </a:r>
          </a:p>
          <a:p>
            <a:pPr marL="1588" indent="0">
              <a:buNone/>
            </a:pPr>
            <a:r>
              <a:rPr lang="es-ES" dirty="0"/>
              <a:t>Por lo que si el problema original </a:t>
            </a:r>
            <a:r>
              <a:rPr lang="es-ES" b="1" i="1" dirty="0"/>
              <a:t>no tiene soluciones factibles</a:t>
            </a:r>
            <a:r>
              <a:rPr lang="es-ES" dirty="0"/>
              <a:t>, cualquier solución óptima que se obtenga con el método de la </a:t>
            </a:r>
            <a:r>
              <a:rPr lang="es-ES" i="1" dirty="0"/>
              <a:t>M </a:t>
            </a:r>
            <a:r>
              <a:rPr lang="es-ES" dirty="0"/>
              <a:t>lleva a una solución final que contiene al menos una </a:t>
            </a:r>
            <a:r>
              <a:rPr lang="es-ES" b="1" dirty="0"/>
              <a:t>variable artificial </a:t>
            </a:r>
            <a:r>
              <a:rPr lang="es-ES" b="1" i="1" dirty="0"/>
              <a:t>mayor </a:t>
            </a:r>
            <a:r>
              <a:rPr lang="es-ES" b="1" dirty="0"/>
              <a:t>que cero</a:t>
            </a:r>
            <a:r>
              <a:rPr lang="es-ES" dirty="0"/>
              <a:t>. De otra manera, </a:t>
            </a:r>
            <a:r>
              <a:rPr lang="es-ES" i="1" dirty="0"/>
              <a:t>todas </a:t>
            </a:r>
            <a:r>
              <a:rPr lang="es-ES" dirty="0"/>
              <a:t>son iguales a cero.</a:t>
            </a:r>
            <a:endParaRPr lang="es-AR" dirty="0"/>
          </a:p>
        </p:txBody>
      </p:sp>
    </p:spTree>
    <p:extLst>
      <p:ext uri="{BB962C8B-B14F-4D97-AF65-F5344CB8AC3E}">
        <p14:creationId xmlns:p14="http://schemas.microsoft.com/office/powerpoint/2010/main" val="25430955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Introducción al análisis Pos óptimo</a:t>
            </a:r>
          </a:p>
        </p:txBody>
      </p:sp>
      <p:sp>
        <p:nvSpPr>
          <p:cNvPr id="3" name="2 Marcador de texto"/>
          <p:cNvSpPr>
            <a:spLocks noGrp="1"/>
          </p:cNvSpPr>
          <p:nvPr>
            <p:ph type="body" idx="1"/>
          </p:nvPr>
        </p:nvSpPr>
        <p:spPr/>
        <p:txBody>
          <a:bodyPr/>
          <a:lstStyle/>
          <a:p>
            <a:r>
              <a:rPr lang="es-AR" sz="3600" dirty="0"/>
              <a:t>Es el análisis que se </a:t>
            </a:r>
            <a:r>
              <a:rPr lang="es-ES" sz="3600" dirty="0"/>
              <a:t>hace </a:t>
            </a:r>
            <a:r>
              <a:rPr lang="es-ES" sz="3600" i="1" dirty="0"/>
              <a:t>después </a:t>
            </a:r>
            <a:r>
              <a:rPr lang="es-ES" sz="3600" dirty="0"/>
              <a:t>de obtener una solución óptima para la versión inicial del modelo.</a:t>
            </a:r>
          </a:p>
          <a:p>
            <a:r>
              <a:rPr lang="es-ES" sz="3600" dirty="0"/>
              <a:t>El método simplex juega un papel importante cuando se realiza este análisis.</a:t>
            </a:r>
            <a:endParaRPr lang="es-AR" sz="3600" dirty="0"/>
          </a:p>
        </p:txBody>
      </p:sp>
    </p:spTree>
    <p:extLst>
      <p:ext uri="{BB962C8B-B14F-4D97-AF65-F5344CB8AC3E}">
        <p14:creationId xmlns:p14="http://schemas.microsoft.com/office/powerpoint/2010/main" val="2988546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67544" y="0"/>
            <a:ext cx="8229600"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s-AR" dirty="0"/>
              <a:t>Revisión - Repaso</a:t>
            </a:r>
            <a:endParaRPr lang="es-AR" sz="4400" b="0" i="0" u="none" strike="noStrike" cap="none" dirty="0">
              <a:solidFill>
                <a:schemeClr val="dk1"/>
              </a:solidFill>
              <a:latin typeface="Calibri"/>
              <a:ea typeface="Calibri"/>
              <a:cs typeface="Calibri"/>
              <a:sym typeface="Calibri"/>
            </a:endParaRPr>
          </a:p>
        </p:txBody>
      </p:sp>
      <p:sp>
        <p:nvSpPr>
          <p:cNvPr id="98" name="Shape 98"/>
          <p:cNvSpPr txBox="1">
            <a:spLocks noGrp="1"/>
          </p:cNvSpPr>
          <p:nvPr>
            <p:ph type="body" idx="1"/>
          </p:nvPr>
        </p:nvSpPr>
        <p:spPr>
          <a:xfrm>
            <a:off x="457200" y="908720"/>
            <a:ext cx="8229600" cy="5112568"/>
          </a:xfrm>
          <a:prstGeom prst="rect">
            <a:avLst/>
          </a:prstGeom>
          <a:noFill/>
          <a:ln>
            <a:noFill/>
          </a:ln>
        </p:spPr>
        <p:txBody>
          <a:bodyPr lIns="91425" tIns="45700" rIns="91425" bIns="45700" anchor="t" anchorCtr="0">
            <a:noAutofit/>
          </a:bodyPr>
          <a:lstStyle/>
          <a:p>
            <a:pPr marL="0" indent="0">
              <a:lnSpc>
                <a:spcPct val="80000"/>
              </a:lnSpc>
              <a:spcBef>
                <a:spcPts val="0"/>
              </a:spcBef>
              <a:buSzPct val="101486"/>
              <a:buNone/>
            </a:pPr>
            <a:r>
              <a:rPr lang="es-AR" dirty="0"/>
              <a:t>Para ilustrar los conceptos geométricos se definió un caso práctico con 2 dimensiones.</a:t>
            </a:r>
          </a:p>
          <a:p>
            <a:pPr marL="0" indent="0">
              <a:lnSpc>
                <a:spcPct val="80000"/>
              </a:lnSpc>
              <a:spcBef>
                <a:spcPts val="0"/>
              </a:spcBef>
              <a:buSzPct val="101486"/>
              <a:buNone/>
            </a:pPr>
            <a:r>
              <a:rPr lang="es-AR" dirty="0"/>
              <a:t>Se representó el problema de manera tabular para encontrar sus restricciones.</a:t>
            </a:r>
          </a:p>
          <a:p>
            <a:pPr marL="0" indent="0">
              <a:lnSpc>
                <a:spcPct val="80000"/>
              </a:lnSpc>
              <a:spcBef>
                <a:spcPts val="0"/>
              </a:spcBef>
              <a:buSzPct val="101486"/>
              <a:buNone/>
            </a:pPr>
            <a:r>
              <a:rPr lang="es-AR" dirty="0"/>
              <a:t>Determinamos que el modelo generado se correspondía con la forma estándar.</a:t>
            </a:r>
          </a:p>
          <a:p>
            <a:pPr marL="0" indent="0">
              <a:lnSpc>
                <a:spcPct val="80000"/>
              </a:lnSpc>
              <a:spcBef>
                <a:spcPts val="0"/>
              </a:spcBef>
              <a:buSzPct val="101486"/>
              <a:buNone/>
            </a:pPr>
            <a:r>
              <a:rPr lang="es-AR" dirty="0"/>
              <a:t>Se encontraron las variables de holgura en sus restricciones para obtener el modelo aumentado.</a:t>
            </a:r>
          </a:p>
          <a:p>
            <a:pPr marL="0" indent="0">
              <a:lnSpc>
                <a:spcPct val="80000"/>
              </a:lnSpc>
              <a:spcBef>
                <a:spcPts val="0"/>
              </a:spcBef>
              <a:buSzPct val="101486"/>
              <a:buNone/>
            </a:pPr>
            <a:r>
              <a:rPr lang="es-AR" dirty="0"/>
              <a:t>Se representó este modelo aumentado en forma tabular.</a:t>
            </a:r>
          </a:p>
          <a:p>
            <a:pPr marL="0" indent="0">
              <a:lnSpc>
                <a:spcPct val="80000"/>
              </a:lnSpc>
              <a:spcBef>
                <a:spcPts val="0"/>
              </a:spcBef>
              <a:buSzPct val="101486"/>
              <a:buNone/>
            </a:pPr>
            <a:r>
              <a:rPr lang="es-AR" dirty="0"/>
              <a:t>Se realizaron las sucesivas iteraciones para llegar a un resultado.</a:t>
            </a:r>
          </a:p>
          <a:p>
            <a:pPr marL="0" indent="0">
              <a:lnSpc>
                <a:spcPct val="80000"/>
              </a:lnSpc>
              <a:spcBef>
                <a:spcPts val="0"/>
              </a:spcBef>
              <a:buSzPct val="101486"/>
              <a:buNone/>
            </a:pPr>
            <a:endParaRPr lang="es-AR" sz="3000" dirty="0"/>
          </a:p>
          <a:p>
            <a:pPr marL="457200" indent="-457200">
              <a:lnSpc>
                <a:spcPct val="80000"/>
              </a:lnSpc>
              <a:spcBef>
                <a:spcPts val="0"/>
              </a:spcBef>
              <a:buSzPct val="101486"/>
            </a:pPr>
            <a:endParaRPr lang="es-AR" sz="3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9739"/>
            <a:ext cx="8229600" cy="1143000"/>
          </a:xfrm>
        </p:spPr>
        <p:txBody>
          <a:bodyPr/>
          <a:lstStyle/>
          <a:p>
            <a:r>
              <a:rPr lang="es-AR" dirty="0"/>
              <a:t>Tabla de Tareas y Técnicas</a:t>
            </a:r>
          </a:p>
        </p:txBody>
      </p:sp>
      <p:graphicFrame>
        <p:nvGraphicFramePr>
          <p:cNvPr id="5" name="4 Tabla"/>
          <p:cNvGraphicFramePr>
            <a:graphicFrameLocks noGrp="1"/>
          </p:cNvGraphicFramePr>
          <p:nvPr>
            <p:extLst>
              <p:ext uri="{D42A27DB-BD31-4B8C-83A1-F6EECF244321}">
                <p14:modId xmlns:p14="http://schemas.microsoft.com/office/powerpoint/2010/main" val="1736496091"/>
              </p:ext>
            </p:extLst>
          </p:nvPr>
        </p:nvGraphicFramePr>
        <p:xfrm>
          <a:off x="755576" y="1268760"/>
          <a:ext cx="7488832" cy="5052222"/>
        </p:xfrm>
        <a:graphic>
          <a:graphicData uri="http://schemas.openxmlformats.org/drawingml/2006/table">
            <a:tbl>
              <a:tblPr/>
              <a:tblGrid>
                <a:gridCol w="2499636">
                  <a:extLst>
                    <a:ext uri="{9D8B030D-6E8A-4147-A177-3AD203B41FA5}">
                      <a16:colId xmlns:a16="http://schemas.microsoft.com/office/drawing/2014/main" val="20000"/>
                    </a:ext>
                  </a:extLst>
                </a:gridCol>
                <a:gridCol w="2741539">
                  <a:extLst>
                    <a:ext uri="{9D8B030D-6E8A-4147-A177-3AD203B41FA5}">
                      <a16:colId xmlns:a16="http://schemas.microsoft.com/office/drawing/2014/main" val="20001"/>
                    </a:ext>
                  </a:extLst>
                </a:gridCol>
                <a:gridCol w="2247657">
                  <a:extLst>
                    <a:ext uri="{9D8B030D-6E8A-4147-A177-3AD203B41FA5}">
                      <a16:colId xmlns:a16="http://schemas.microsoft.com/office/drawing/2014/main" val="20002"/>
                    </a:ext>
                  </a:extLst>
                </a:gridCol>
              </a:tblGrid>
              <a:tr h="286900">
                <a:tc>
                  <a:txBody>
                    <a:bodyPr/>
                    <a:lstStyle/>
                    <a:p>
                      <a:pPr algn="ctr" rtl="0" fontAlgn="ctr"/>
                      <a:r>
                        <a:rPr lang="es-AR" sz="1800" b="0" i="0" u="none" strike="noStrike" dirty="0">
                          <a:solidFill>
                            <a:srgbClr val="FFFFFF"/>
                          </a:solidFill>
                          <a:effectLst/>
                          <a:latin typeface="Arial"/>
                        </a:rPr>
                        <a:t>Tarea</a:t>
                      </a:r>
                    </a:p>
                  </a:txBody>
                  <a:tcPr marL="8491" marR="8491" marT="849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800" b="0" i="0" u="none" strike="noStrike">
                          <a:solidFill>
                            <a:srgbClr val="FFFFFF"/>
                          </a:solidFill>
                          <a:effectLst/>
                          <a:latin typeface="Arial"/>
                        </a:rPr>
                        <a:t>Propósito</a:t>
                      </a:r>
                    </a:p>
                  </a:txBody>
                  <a:tcPr marL="8491" marR="8491" marT="849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algn="ctr" rtl="0" fontAlgn="ctr"/>
                      <a:r>
                        <a:rPr lang="es-AR" sz="1800" b="0" i="0" u="none" strike="noStrike">
                          <a:solidFill>
                            <a:srgbClr val="FFFFFF"/>
                          </a:solidFill>
                          <a:effectLst/>
                          <a:latin typeface="Arial"/>
                        </a:rPr>
                        <a:t>Técnica</a:t>
                      </a:r>
                    </a:p>
                  </a:txBody>
                  <a:tcPr marL="8491" marR="8491" marT="849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565186">
                <a:tc>
                  <a:txBody>
                    <a:bodyPr/>
                    <a:lstStyle/>
                    <a:p>
                      <a:pPr algn="l" rtl="0" fontAlgn="ctr"/>
                      <a:r>
                        <a:rPr lang="es-ES" sz="1800" b="1" i="0" u="none" strike="noStrike" dirty="0">
                          <a:solidFill>
                            <a:srgbClr val="000000"/>
                          </a:solidFill>
                          <a:effectLst/>
                          <a:latin typeface="Calibri"/>
                        </a:rPr>
                        <a:t>Extracción de errores del modelo</a:t>
                      </a:r>
                    </a:p>
                  </a:txBody>
                  <a:tcPr marL="8491" marR="8491" marT="849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7DEE8"/>
                    </a:solidFill>
                  </a:tcPr>
                </a:tc>
                <a:tc>
                  <a:txBody>
                    <a:bodyPr/>
                    <a:lstStyle/>
                    <a:p>
                      <a:pPr algn="l" rtl="0" fontAlgn="ctr"/>
                      <a:r>
                        <a:rPr lang="es-ES" sz="1800" b="0" i="0" u="none" strike="noStrike" dirty="0">
                          <a:solidFill>
                            <a:srgbClr val="000000"/>
                          </a:solidFill>
                          <a:effectLst/>
                          <a:latin typeface="Arial"/>
                        </a:rPr>
                        <a:t>Errores y debilidades del modelo</a:t>
                      </a:r>
                    </a:p>
                  </a:txBody>
                  <a:tcPr marL="8491" marR="8491" marT="849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7DEE8"/>
                    </a:solidFill>
                  </a:tcPr>
                </a:tc>
                <a:tc>
                  <a:txBody>
                    <a:bodyPr/>
                    <a:lstStyle/>
                    <a:p>
                      <a:pPr algn="l" rtl="0" fontAlgn="ctr"/>
                      <a:r>
                        <a:rPr lang="es-AR" sz="1800" b="0" i="0" u="none" strike="noStrike">
                          <a:solidFill>
                            <a:srgbClr val="000000"/>
                          </a:solidFill>
                          <a:effectLst/>
                          <a:latin typeface="Arial"/>
                        </a:rPr>
                        <a:t>Reoptimización</a:t>
                      </a:r>
                    </a:p>
                  </a:txBody>
                  <a:tcPr marL="8491" marR="8491" marT="849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7DEE8"/>
                    </a:solidFill>
                  </a:tcPr>
                </a:tc>
                <a:extLst>
                  <a:ext uri="{0D108BD9-81ED-4DB2-BD59-A6C34878D82A}">
                    <a16:rowId xmlns:a16="http://schemas.microsoft.com/office/drawing/2014/main" val="10001"/>
                  </a:ext>
                </a:extLst>
              </a:tr>
              <a:tr h="1956618">
                <a:tc>
                  <a:txBody>
                    <a:bodyPr/>
                    <a:lstStyle/>
                    <a:p>
                      <a:pPr algn="l" rtl="0" fontAlgn="ctr"/>
                      <a:r>
                        <a:rPr lang="es-ES" sz="1800" b="1" i="0" u="none" strike="noStrike" dirty="0">
                          <a:solidFill>
                            <a:srgbClr val="000000"/>
                          </a:solidFill>
                          <a:effectLst/>
                          <a:latin typeface="Calibri"/>
                        </a:rPr>
                        <a:t>Decisión administrativa final sobre asignación de recursos (los valores </a:t>
                      </a:r>
                      <a:r>
                        <a:rPr lang="es-ES" sz="1800" b="1" i="0" u="none" strike="noStrike" dirty="0" err="1">
                          <a:solidFill>
                            <a:srgbClr val="000000"/>
                          </a:solidFill>
                          <a:effectLst/>
                          <a:latin typeface="Calibri"/>
                        </a:rPr>
                        <a:t>b</a:t>
                      </a:r>
                      <a:r>
                        <a:rPr lang="es-ES" sz="1800" b="1" i="0" u="none" strike="noStrike" baseline="-25000" dirty="0" err="1">
                          <a:solidFill>
                            <a:srgbClr val="000000"/>
                          </a:solidFill>
                          <a:effectLst/>
                          <a:latin typeface="Calibri"/>
                        </a:rPr>
                        <a:t>i</a:t>
                      </a:r>
                      <a:r>
                        <a:rPr lang="es-ES" sz="1800" b="1" i="0" u="none" strike="noStrike" dirty="0">
                          <a:solidFill>
                            <a:srgbClr val="000000"/>
                          </a:solidFill>
                          <a:effectLst/>
                          <a:latin typeface="Calibri"/>
                        </a:rPr>
                        <a:t> )</a:t>
                      </a:r>
                    </a:p>
                  </a:txBody>
                  <a:tcPr marL="8491" marR="8491" marT="849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CDDC"/>
                    </a:solidFill>
                  </a:tcPr>
                </a:tc>
                <a:tc>
                  <a:txBody>
                    <a:bodyPr/>
                    <a:lstStyle/>
                    <a:p>
                      <a:pPr algn="l" rtl="0" fontAlgn="ctr"/>
                      <a:r>
                        <a:rPr lang="es-ES" sz="1800" b="0" i="0" u="none" strike="noStrike" dirty="0">
                          <a:solidFill>
                            <a:srgbClr val="000000"/>
                          </a:solidFill>
                          <a:effectLst/>
                          <a:latin typeface="Arial"/>
                        </a:rPr>
                        <a:t>Efectuar una división apropiada de los recursos de la organización de actividades bajo estudio y otras actividades importantes</a:t>
                      </a:r>
                    </a:p>
                  </a:txBody>
                  <a:tcPr marL="8491" marR="8491" marT="849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CDDC"/>
                    </a:solidFill>
                  </a:tcPr>
                </a:tc>
                <a:tc>
                  <a:txBody>
                    <a:bodyPr/>
                    <a:lstStyle/>
                    <a:p>
                      <a:pPr algn="l" rtl="0" fontAlgn="ctr"/>
                      <a:r>
                        <a:rPr lang="es-AR" sz="1800" b="0" i="0" u="none" strike="noStrike" dirty="0">
                          <a:solidFill>
                            <a:srgbClr val="000000"/>
                          </a:solidFill>
                          <a:effectLst/>
                          <a:latin typeface="Arial"/>
                        </a:rPr>
                        <a:t>Precios sombra</a:t>
                      </a:r>
                    </a:p>
                  </a:txBody>
                  <a:tcPr marL="8491" marR="8491" marT="849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CDDC"/>
                    </a:solidFill>
                  </a:tcPr>
                </a:tc>
                <a:extLst>
                  <a:ext uri="{0D108BD9-81ED-4DB2-BD59-A6C34878D82A}">
                    <a16:rowId xmlns:a16="http://schemas.microsoft.com/office/drawing/2014/main" val="10002"/>
                  </a:ext>
                </a:extLst>
              </a:tr>
              <a:tr h="1400045">
                <a:tc>
                  <a:txBody>
                    <a:bodyPr/>
                    <a:lstStyle/>
                    <a:p>
                      <a:pPr algn="l" rtl="0" fontAlgn="ctr"/>
                      <a:r>
                        <a:rPr lang="es-ES" sz="1800" b="1" i="0" u="none" strike="noStrike">
                          <a:solidFill>
                            <a:srgbClr val="000000"/>
                          </a:solidFill>
                          <a:effectLst/>
                          <a:latin typeface="Calibri"/>
                        </a:rPr>
                        <a:t>Evaluación de las estimaciones de los parámetros del modelo</a:t>
                      </a:r>
                    </a:p>
                  </a:txBody>
                  <a:tcPr marL="8491" marR="8491" marT="849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7DEE8"/>
                    </a:solidFill>
                  </a:tcPr>
                </a:tc>
                <a:tc>
                  <a:txBody>
                    <a:bodyPr/>
                    <a:lstStyle/>
                    <a:p>
                      <a:pPr algn="l" rtl="0" fontAlgn="ctr"/>
                      <a:r>
                        <a:rPr lang="es-ES" sz="1800" b="0" i="0" u="none" strike="noStrike" dirty="0">
                          <a:solidFill>
                            <a:srgbClr val="000000"/>
                          </a:solidFill>
                          <a:effectLst/>
                          <a:latin typeface="Arial"/>
                        </a:rPr>
                        <a:t>Determinar las estimaciones cruciales  que pueden afectar la solución óptima de un estudio más amplio</a:t>
                      </a:r>
                    </a:p>
                  </a:txBody>
                  <a:tcPr marL="8491" marR="8491" marT="849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7DEE8"/>
                    </a:solidFill>
                  </a:tcPr>
                </a:tc>
                <a:tc>
                  <a:txBody>
                    <a:bodyPr/>
                    <a:lstStyle/>
                    <a:p>
                      <a:pPr algn="l" rtl="0" fontAlgn="ctr"/>
                      <a:r>
                        <a:rPr lang="es-AR" sz="1800" b="0" i="0" u="none" strike="noStrike" dirty="0">
                          <a:solidFill>
                            <a:srgbClr val="000000"/>
                          </a:solidFill>
                          <a:effectLst/>
                          <a:latin typeface="Arial"/>
                        </a:rPr>
                        <a:t>Análisis de sensibilidad</a:t>
                      </a:r>
                    </a:p>
                  </a:txBody>
                  <a:tcPr marL="8491" marR="8491" marT="849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B7DEE8"/>
                    </a:solidFill>
                  </a:tcPr>
                </a:tc>
                <a:extLst>
                  <a:ext uri="{0D108BD9-81ED-4DB2-BD59-A6C34878D82A}">
                    <a16:rowId xmlns:a16="http://schemas.microsoft.com/office/drawing/2014/main" val="10003"/>
                  </a:ext>
                </a:extLst>
              </a:tr>
              <a:tr h="843473">
                <a:tc>
                  <a:txBody>
                    <a:bodyPr/>
                    <a:lstStyle/>
                    <a:p>
                      <a:pPr algn="l" rtl="0" fontAlgn="ctr"/>
                      <a:r>
                        <a:rPr lang="es-ES" sz="1800" b="1" i="0" u="none" strike="noStrike">
                          <a:solidFill>
                            <a:srgbClr val="000000"/>
                          </a:solidFill>
                          <a:effectLst/>
                          <a:latin typeface="Calibri"/>
                        </a:rPr>
                        <a:t>Evaluación de trueques entre los parámetros del modelo</a:t>
                      </a:r>
                    </a:p>
                  </a:txBody>
                  <a:tcPr marL="8491" marR="8491" marT="849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92CDDC"/>
                    </a:solidFill>
                  </a:tcPr>
                </a:tc>
                <a:tc>
                  <a:txBody>
                    <a:bodyPr/>
                    <a:lstStyle/>
                    <a:p>
                      <a:pPr algn="l" rtl="0" fontAlgn="ctr"/>
                      <a:r>
                        <a:rPr lang="es-AR" sz="1800" b="0" i="0" u="none" strike="noStrike">
                          <a:solidFill>
                            <a:srgbClr val="000000"/>
                          </a:solidFill>
                          <a:effectLst/>
                          <a:latin typeface="Arial"/>
                        </a:rPr>
                        <a:t>Determinar el mejor trueque</a:t>
                      </a:r>
                    </a:p>
                  </a:txBody>
                  <a:tcPr marL="8491" marR="8491" marT="849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2CDDC"/>
                    </a:solidFill>
                  </a:tcPr>
                </a:tc>
                <a:tc>
                  <a:txBody>
                    <a:bodyPr/>
                    <a:lstStyle/>
                    <a:p>
                      <a:pPr algn="l" rtl="0" fontAlgn="ctr"/>
                      <a:r>
                        <a:rPr lang="es-AR" sz="1800" b="0" i="0" u="none" strike="noStrike" dirty="0">
                          <a:solidFill>
                            <a:srgbClr val="000000"/>
                          </a:solidFill>
                          <a:effectLst/>
                          <a:latin typeface="Arial"/>
                        </a:rPr>
                        <a:t>Programación lineal paramétrica</a:t>
                      </a:r>
                    </a:p>
                  </a:txBody>
                  <a:tcPr marL="8491" marR="8491" marT="8491"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92CDDC"/>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286843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4624"/>
            <a:ext cx="8229600" cy="1143000"/>
          </a:xfrm>
        </p:spPr>
        <p:txBody>
          <a:bodyPr/>
          <a:lstStyle/>
          <a:p>
            <a:r>
              <a:rPr lang="es-AR" dirty="0" err="1"/>
              <a:t>Reoptimización</a:t>
            </a:r>
            <a:endParaRPr lang="es-AR" dirty="0"/>
          </a:p>
        </p:txBody>
      </p:sp>
      <p:sp>
        <p:nvSpPr>
          <p:cNvPr id="3" name="2 Marcador de texto"/>
          <p:cNvSpPr>
            <a:spLocks noGrp="1"/>
          </p:cNvSpPr>
          <p:nvPr>
            <p:ph type="body" idx="1"/>
          </p:nvPr>
        </p:nvSpPr>
        <p:spPr>
          <a:xfrm>
            <a:off x="179512" y="836712"/>
            <a:ext cx="8784976" cy="5289451"/>
          </a:xfrm>
        </p:spPr>
        <p:txBody>
          <a:bodyPr/>
          <a:lstStyle/>
          <a:p>
            <a:pPr marL="1588" indent="0">
              <a:buNone/>
            </a:pPr>
            <a:r>
              <a:rPr lang="es-AR" sz="2800" dirty="0"/>
              <a:t>Una vez encontrada una solución mediante el método simplex es muy probable que se deba corregir el modelo durante las pruebas </a:t>
            </a:r>
            <a:r>
              <a:rPr lang="es-ES" sz="2800" dirty="0"/>
              <a:t>para extraer errores. </a:t>
            </a:r>
          </a:p>
          <a:p>
            <a:pPr marL="1588" indent="0">
              <a:buNone/>
            </a:pPr>
            <a:r>
              <a:rPr lang="es-ES" sz="2800" dirty="0"/>
              <a:t>Una forma sencilla sería hacer los ajustes al problema original y volver a resolver, pero en problemas grandes esto se puede volver tedioso.</a:t>
            </a:r>
          </a:p>
          <a:p>
            <a:pPr marL="1588" indent="0">
              <a:buNone/>
            </a:pPr>
            <a:r>
              <a:rPr lang="es-ES" sz="2800" dirty="0"/>
              <a:t>Por esto es mas eficiente </a:t>
            </a:r>
            <a:r>
              <a:rPr lang="es-ES" sz="2800" dirty="0" err="1"/>
              <a:t>reoptimizar</a:t>
            </a:r>
            <a:r>
              <a:rPr lang="es-ES" sz="2800" dirty="0"/>
              <a:t>, la cual es una técnica que deduce los cambios que deben introducirse en la tabla simplex final, y utiliza esta tabla revisada junto con la solución óptima original como modelo inicial para resolver el nuevo modelo.</a:t>
            </a:r>
            <a:endParaRPr lang="es-AR" sz="2800" dirty="0"/>
          </a:p>
        </p:txBody>
      </p:sp>
    </p:spTree>
    <p:extLst>
      <p:ext uri="{BB962C8B-B14F-4D97-AF65-F5344CB8AC3E}">
        <p14:creationId xmlns:p14="http://schemas.microsoft.com/office/powerpoint/2010/main" val="13927190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1143000"/>
          </a:xfrm>
        </p:spPr>
        <p:txBody>
          <a:bodyPr/>
          <a:lstStyle/>
          <a:p>
            <a:r>
              <a:rPr lang="es-AR" dirty="0"/>
              <a:t>Precios sombra</a:t>
            </a:r>
          </a:p>
        </p:txBody>
      </p:sp>
      <p:sp>
        <p:nvSpPr>
          <p:cNvPr id="3" name="2 Marcador de texto"/>
          <p:cNvSpPr>
            <a:spLocks noGrp="1"/>
          </p:cNvSpPr>
          <p:nvPr>
            <p:ph type="body" idx="1"/>
          </p:nvPr>
        </p:nvSpPr>
        <p:spPr>
          <a:xfrm>
            <a:off x="457200" y="908720"/>
            <a:ext cx="8229600" cy="5217443"/>
          </a:xfrm>
        </p:spPr>
        <p:txBody>
          <a:bodyPr/>
          <a:lstStyle/>
          <a:p>
            <a:pPr marL="1588" indent="0">
              <a:buNone/>
            </a:pPr>
            <a:r>
              <a:rPr lang="es-ES" dirty="0"/>
              <a:t>Los problemas de programación lineal se pueden interpretar como la asignación de recursos a las actividades.</a:t>
            </a:r>
          </a:p>
          <a:p>
            <a:pPr marL="1588" indent="0">
              <a:buNone/>
            </a:pPr>
            <a:r>
              <a:rPr lang="es-ES" dirty="0"/>
              <a:t>Muchas veces al comienzo pueden haber dudas en cuanto a la asignación de los recursos y  puede ser que el modelo inicial sea una decisión tentativa.</a:t>
            </a:r>
          </a:p>
          <a:p>
            <a:pPr marL="1588" indent="0">
              <a:buNone/>
            </a:pPr>
            <a:r>
              <a:rPr lang="es-ES" dirty="0"/>
              <a:t>Bajo este punto de vista alguno recursos se pueden incrementar en un modelo revisado en vista a un beneficio aun mayor.</a:t>
            </a:r>
            <a:endParaRPr lang="es-AR" dirty="0"/>
          </a:p>
        </p:txBody>
      </p:sp>
    </p:spTree>
    <p:extLst>
      <p:ext uri="{BB962C8B-B14F-4D97-AF65-F5344CB8AC3E}">
        <p14:creationId xmlns:p14="http://schemas.microsoft.com/office/powerpoint/2010/main" val="27351271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030"/>
            <a:ext cx="8229600" cy="1143000"/>
          </a:xfrm>
        </p:spPr>
        <p:txBody>
          <a:bodyPr/>
          <a:lstStyle/>
          <a:p>
            <a:r>
              <a:rPr lang="es-AR" dirty="0"/>
              <a:t>Precios sombra</a:t>
            </a:r>
          </a:p>
        </p:txBody>
      </p:sp>
      <p:sp>
        <p:nvSpPr>
          <p:cNvPr id="3" name="2 Marcador de texto"/>
          <p:cNvSpPr>
            <a:spLocks noGrp="1"/>
          </p:cNvSpPr>
          <p:nvPr>
            <p:ph type="body" idx="1"/>
          </p:nvPr>
        </p:nvSpPr>
        <p:spPr>
          <a:xfrm>
            <a:off x="457200" y="908721"/>
            <a:ext cx="8229600" cy="2664295"/>
          </a:xfrm>
        </p:spPr>
        <p:txBody>
          <a:bodyPr/>
          <a:lstStyle/>
          <a:p>
            <a:pPr marL="1588" indent="0">
              <a:buNone/>
            </a:pPr>
            <a:r>
              <a:rPr lang="es-AR" sz="2800" dirty="0"/>
              <a:t>Afortunadamente podemos ver la contribución económica de los recursos a la medida de desempeño de Z . </a:t>
            </a:r>
            <a:r>
              <a:rPr lang="es-ES" sz="2800" dirty="0"/>
              <a:t>El método simplex proporciona esta información en forma de precios sombra </a:t>
            </a:r>
            <a:r>
              <a:rPr lang="es-ES" sz="2800" b="1" dirty="0"/>
              <a:t>y*</a:t>
            </a:r>
            <a:r>
              <a:rPr lang="es-ES" sz="2800" dirty="0"/>
              <a:t> para los recursos respectivos observando las variables de holgura en la primera fila. En nuestro ejemplo en NARANJA</a:t>
            </a:r>
            <a:endParaRPr lang="es-AR" sz="2800" dirty="0"/>
          </a:p>
        </p:txBody>
      </p:sp>
      <p:graphicFrame>
        <p:nvGraphicFramePr>
          <p:cNvPr id="4" name="3 Tabla"/>
          <p:cNvGraphicFramePr>
            <a:graphicFrameLocks noGrp="1"/>
          </p:cNvGraphicFramePr>
          <p:nvPr>
            <p:extLst>
              <p:ext uri="{D42A27DB-BD31-4B8C-83A1-F6EECF244321}">
                <p14:modId xmlns:p14="http://schemas.microsoft.com/office/powerpoint/2010/main" val="2934570444"/>
              </p:ext>
            </p:extLst>
          </p:nvPr>
        </p:nvGraphicFramePr>
        <p:xfrm>
          <a:off x="755576" y="3861048"/>
          <a:ext cx="7344818" cy="1921075"/>
        </p:xfrm>
        <a:graphic>
          <a:graphicData uri="http://schemas.openxmlformats.org/drawingml/2006/table">
            <a:tbl>
              <a:tblPr/>
              <a:tblGrid>
                <a:gridCol w="965458">
                  <a:extLst>
                    <a:ext uri="{9D8B030D-6E8A-4147-A177-3AD203B41FA5}">
                      <a16:colId xmlns:a16="http://schemas.microsoft.com/office/drawing/2014/main" val="20000"/>
                    </a:ext>
                  </a:extLst>
                </a:gridCol>
                <a:gridCol w="733260">
                  <a:extLst>
                    <a:ext uri="{9D8B030D-6E8A-4147-A177-3AD203B41FA5}">
                      <a16:colId xmlns:a16="http://schemas.microsoft.com/office/drawing/2014/main" val="20001"/>
                    </a:ext>
                  </a:extLst>
                </a:gridCol>
                <a:gridCol w="733260">
                  <a:extLst>
                    <a:ext uri="{9D8B030D-6E8A-4147-A177-3AD203B41FA5}">
                      <a16:colId xmlns:a16="http://schemas.microsoft.com/office/drawing/2014/main" val="20002"/>
                    </a:ext>
                  </a:extLst>
                </a:gridCol>
                <a:gridCol w="733260">
                  <a:extLst>
                    <a:ext uri="{9D8B030D-6E8A-4147-A177-3AD203B41FA5}">
                      <a16:colId xmlns:a16="http://schemas.microsoft.com/office/drawing/2014/main" val="20003"/>
                    </a:ext>
                  </a:extLst>
                </a:gridCol>
                <a:gridCol w="733260">
                  <a:extLst>
                    <a:ext uri="{9D8B030D-6E8A-4147-A177-3AD203B41FA5}">
                      <a16:colId xmlns:a16="http://schemas.microsoft.com/office/drawing/2014/main" val="20004"/>
                    </a:ext>
                  </a:extLst>
                </a:gridCol>
                <a:gridCol w="733260">
                  <a:extLst>
                    <a:ext uri="{9D8B030D-6E8A-4147-A177-3AD203B41FA5}">
                      <a16:colId xmlns:a16="http://schemas.microsoft.com/office/drawing/2014/main" val="20005"/>
                    </a:ext>
                  </a:extLst>
                </a:gridCol>
                <a:gridCol w="733260">
                  <a:extLst>
                    <a:ext uri="{9D8B030D-6E8A-4147-A177-3AD203B41FA5}">
                      <a16:colId xmlns:a16="http://schemas.microsoft.com/office/drawing/2014/main" val="20006"/>
                    </a:ext>
                  </a:extLst>
                </a:gridCol>
                <a:gridCol w="1026563">
                  <a:extLst>
                    <a:ext uri="{9D8B030D-6E8A-4147-A177-3AD203B41FA5}">
                      <a16:colId xmlns:a16="http://schemas.microsoft.com/office/drawing/2014/main" val="20007"/>
                    </a:ext>
                  </a:extLst>
                </a:gridCol>
                <a:gridCol w="953237">
                  <a:extLst>
                    <a:ext uri="{9D8B030D-6E8A-4147-A177-3AD203B41FA5}">
                      <a16:colId xmlns:a16="http://schemas.microsoft.com/office/drawing/2014/main" val="20008"/>
                    </a:ext>
                  </a:extLst>
                </a:gridCol>
              </a:tblGrid>
              <a:tr h="504056">
                <a:tc>
                  <a:txBody>
                    <a:bodyPr/>
                    <a:lstStyle/>
                    <a:p>
                      <a:pPr algn="ctr" rtl="0" fontAlgn="t"/>
                      <a:r>
                        <a:rPr lang="es-ES" sz="1800" b="1" i="0" u="none" strike="noStrike" dirty="0">
                          <a:solidFill>
                            <a:srgbClr val="FFFFFF"/>
                          </a:solidFill>
                          <a:latin typeface="Calibri"/>
                        </a:rPr>
                        <a:t>Variable Básica</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4F81BD"/>
                    </a:solidFill>
                  </a:tcPr>
                </a:tc>
                <a:tc>
                  <a:txBody>
                    <a:bodyPr/>
                    <a:lstStyle/>
                    <a:p>
                      <a:pPr marL="0" marR="0" lvl="0" indent="0" algn="ctr" rtl="0" fontAlgn="t">
                        <a:lnSpc>
                          <a:spcPct val="100000"/>
                        </a:lnSpc>
                        <a:spcBef>
                          <a:spcPts val="0"/>
                        </a:spcBef>
                        <a:spcAft>
                          <a:spcPts val="0"/>
                        </a:spcAft>
                        <a:buClr>
                          <a:srgbClr val="000000"/>
                        </a:buClr>
                        <a:buSzPct val="25000"/>
                        <a:buFont typeface="Arial"/>
                        <a:buNone/>
                      </a:pPr>
                      <a:r>
                        <a:rPr lang="es-ES" sz="1800" b="0" i="0" u="none" strike="noStrike" cap="none" dirty="0">
                          <a:solidFill>
                            <a:schemeClr val="bg1"/>
                          </a:solidFill>
                          <a:latin typeface="+mn-lt"/>
                          <a:ea typeface="+mn-ea"/>
                          <a:cs typeface="+mn-cs"/>
                          <a:sym typeface="Arial"/>
                        </a:rPr>
                        <a:t>Z</a:t>
                      </a:r>
                    </a:p>
                  </a:txBody>
                  <a:tcPr marL="8610" marR="8610" marT="8610"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es-AR" sz="1800" u="none" strike="noStrike" cap="none" dirty="0">
                          <a:solidFill>
                            <a:schemeClr val="bg1"/>
                          </a:solidFill>
                        </a:rPr>
                        <a:t>X</a:t>
                      </a:r>
                      <a:r>
                        <a:rPr lang="es-AR" sz="1800" u="none" strike="noStrike" cap="none" baseline="-25000" dirty="0">
                          <a:solidFill>
                            <a:schemeClr val="bg1"/>
                          </a:solidFill>
                        </a:rPr>
                        <a:t>1</a:t>
                      </a:r>
                    </a:p>
                  </a:txBody>
                  <a:tcPr marL="91450" marR="91450" marT="45725" marB="457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es-AR" sz="1800" u="none" strike="noStrike" cap="none" dirty="0">
                          <a:solidFill>
                            <a:schemeClr val="bg1"/>
                          </a:solidFill>
                        </a:rPr>
                        <a:t>X</a:t>
                      </a:r>
                      <a:r>
                        <a:rPr lang="es-AR" sz="1800" u="none" strike="noStrike" cap="none" baseline="-25000" dirty="0">
                          <a:solidFill>
                            <a:schemeClr val="bg1"/>
                          </a:solidFill>
                        </a:rPr>
                        <a:t>2</a:t>
                      </a:r>
                    </a:p>
                  </a:txBody>
                  <a:tcPr marL="91450" marR="91450" marT="45725" marB="457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es-AR" sz="1800" u="none" strike="noStrike" cap="none" dirty="0">
                          <a:solidFill>
                            <a:schemeClr val="bg1"/>
                          </a:solidFill>
                        </a:rPr>
                        <a:t>H</a:t>
                      </a:r>
                      <a:r>
                        <a:rPr lang="es-AR" sz="1800" u="none" strike="noStrike" cap="none" baseline="-25000" dirty="0">
                          <a:solidFill>
                            <a:schemeClr val="bg1"/>
                          </a:solidFill>
                        </a:rPr>
                        <a:t>1</a:t>
                      </a:r>
                    </a:p>
                  </a:txBody>
                  <a:tcPr marL="91450" marR="91450" marT="45725" marB="457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es-AR" sz="1800" u="none" strike="noStrike" cap="none" dirty="0">
                          <a:solidFill>
                            <a:schemeClr val="bg1"/>
                          </a:solidFill>
                        </a:rPr>
                        <a:t>H</a:t>
                      </a:r>
                      <a:r>
                        <a:rPr lang="es-AR" sz="1800" u="none" strike="noStrike" cap="none" baseline="-25000" dirty="0">
                          <a:solidFill>
                            <a:schemeClr val="bg1"/>
                          </a:solidFill>
                        </a:rPr>
                        <a:t>2</a:t>
                      </a:r>
                    </a:p>
                  </a:txBody>
                  <a:tcPr marL="91450" marR="91450" marT="45725" marB="457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es-AR" sz="1800" u="none" strike="noStrike" cap="none" dirty="0">
                          <a:solidFill>
                            <a:schemeClr val="bg1"/>
                          </a:solidFill>
                        </a:rPr>
                        <a:t>H</a:t>
                      </a:r>
                      <a:r>
                        <a:rPr lang="es-AR" sz="1800" u="none" strike="noStrike" cap="none" baseline="-25000" dirty="0">
                          <a:solidFill>
                            <a:schemeClr val="bg1"/>
                          </a:solidFill>
                        </a:rPr>
                        <a:t>3</a:t>
                      </a:r>
                    </a:p>
                  </a:txBody>
                  <a:tcPr marL="91450" marR="91450" marT="45725" marB="457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ES" sz="1800" b="1" i="0" u="none" strike="noStrike" dirty="0">
                          <a:solidFill>
                            <a:srgbClr val="FFFFFF"/>
                          </a:solidFill>
                          <a:latin typeface="Calibri"/>
                        </a:rPr>
                        <a:t>Resultado</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ctr" rtl="0" fontAlgn="t"/>
                      <a:r>
                        <a:rPr lang="es-ES" sz="1800" b="1" i="0" u="none" strike="noStrike">
                          <a:solidFill>
                            <a:srgbClr val="FFFFFF"/>
                          </a:solidFill>
                          <a:latin typeface="Calibri"/>
                        </a:rPr>
                        <a:t>Fila</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341207">
                <a:tc>
                  <a:txBody>
                    <a:bodyPr/>
                    <a:lstStyle/>
                    <a:p>
                      <a:pPr marL="0" marR="0" lvl="0" indent="0" algn="ctr" rtl="0" fontAlgn="t">
                        <a:lnSpc>
                          <a:spcPct val="100000"/>
                        </a:lnSpc>
                        <a:spcBef>
                          <a:spcPts val="0"/>
                        </a:spcBef>
                        <a:spcAft>
                          <a:spcPts val="0"/>
                        </a:spcAft>
                        <a:buClr>
                          <a:srgbClr val="000000"/>
                        </a:buClr>
                        <a:buSzPct val="25000"/>
                        <a:buFont typeface="Arial"/>
                        <a:buNone/>
                      </a:pPr>
                      <a:r>
                        <a:rPr lang="es-ES" sz="1800" b="0" i="0" u="none" strike="noStrike" cap="none" dirty="0">
                          <a:solidFill>
                            <a:schemeClr val="bg1"/>
                          </a:solidFill>
                          <a:latin typeface="+mn-lt"/>
                          <a:ea typeface="+mn-ea"/>
                          <a:cs typeface="+mn-cs"/>
                          <a:sym typeface="Arial"/>
                        </a:rPr>
                        <a:t>Z</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60000"/>
                        <a:lumOff val="40000"/>
                      </a:schemeClr>
                    </a:solidFill>
                  </a:tcPr>
                </a:tc>
                <a:tc>
                  <a:txBody>
                    <a:bodyPr/>
                    <a:lstStyle/>
                    <a:p>
                      <a:pPr algn="ctr" rtl="0" fontAlgn="t"/>
                      <a:r>
                        <a:rPr lang="es-ES" sz="1800" b="0" i="0" u="none" strike="noStrike" dirty="0">
                          <a:solidFill>
                            <a:srgbClr val="000000"/>
                          </a:solidFill>
                          <a:latin typeface="Calibri"/>
                        </a:rPr>
                        <a:t>1</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ES" sz="1800" b="0" i="0" u="none" strike="noStrike">
                          <a:solidFill>
                            <a:srgbClr val="000000"/>
                          </a:solidFill>
                          <a:latin typeface="Calibri"/>
                        </a:rPr>
                        <a:t>0</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ES" sz="1800" b="0" i="0" u="none" strike="noStrike" dirty="0">
                          <a:solidFill>
                            <a:srgbClr val="000000"/>
                          </a:solidFill>
                          <a:latin typeface="Calibri"/>
                        </a:rPr>
                        <a:t>0</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ES" sz="1800" b="0" i="0" u="none" strike="noStrike" dirty="0">
                          <a:solidFill>
                            <a:srgbClr val="000000"/>
                          </a:solidFill>
                          <a:latin typeface="Calibri"/>
                        </a:rPr>
                        <a:t>0</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75000"/>
                      </a:schemeClr>
                    </a:solidFill>
                  </a:tcPr>
                </a:tc>
                <a:tc>
                  <a:txBody>
                    <a:bodyPr/>
                    <a:lstStyle/>
                    <a:p>
                      <a:pPr algn="ctr" rtl="0" fontAlgn="t"/>
                      <a:r>
                        <a:rPr lang="es-ES" sz="1800" b="0" i="0" u="none" strike="noStrike" dirty="0">
                          <a:solidFill>
                            <a:srgbClr val="000000"/>
                          </a:solidFill>
                          <a:latin typeface="Calibri"/>
                        </a:rPr>
                        <a:t> 3/2</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75000"/>
                      </a:schemeClr>
                    </a:solidFill>
                  </a:tcPr>
                </a:tc>
                <a:tc>
                  <a:txBody>
                    <a:bodyPr/>
                    <a:lstStyle/>
                    <a:p>
                      <a:pPr algn="ctr" rtl="0" fontAlgn="t"/>
                      <a:r>
                        <a:rPr lang="es-ES" sz="1800" b="0" i="0" u="none" strike="noStrike" dirty="0">
                          <a:solidFill>
                            <a:srgbClr val="000000"/>
                          </a:solidFill>
                          <a:latin typeface="Calibri"/>
                        </a:rPr>
                        <a:t>1</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75000"/>
                      </a:schemeClr>
                    </a:solidFill>
                  </a:tcPr>
                </a:tc>
                <a:tc>
                  <a:txBody>
                    <a:bodyPr/>
                    <a:lstStyle/>
                    <a:p>
                      <a:pPr algn="ctr" rtl="0" fontAlgn="t"/>
                      <a:r>
                        <a:rPr lang="es-ES" sz="1800" b="0" i="0" u="none" strike="noStrike" dirty="0">
                          <a:solidFill>
                            <a:srgbClr val="000000"/>
                          </a:solidFill>
                          <a:latin typeface="Calibri"/>
                        </a:rPr>
                        <a:t>36</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rtl="0" fontAlgn="t"/>
                      <a:r>
                        <a:rPr lang="es-ES" sz="1800" b="0" i="0" u="none" strike="noStrike" dirty="0">
                          <a:solidFill>
                            <a:srgbClr val="000000"/>
                          </a:solidFill>
                          <a:latin typeface="Calibri"/>
                        </a:rPr>
                        <a:t>F1</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1"/>
                  </a:ext>
                </a:extLst>
              </a:tr>
              <a:tr h="341207">
                <a:tc>
                  <a:txBody>
                    <a:bodyPr/>
                    <a:lstStyle/>
                    <a:p>
                      <a:pPr marL="0" marR="0" lvl="0" indent="0" algn="ctr" rtl="0">
                        <a:lnSpc>
                          <a:spcPct val="100000"/>
                        </a:lnSpc>
                        <a:spcBef>
                          <a:spcPts val="0"/>
                        </a:spcBef>
                        <a:spcAft>
                          <a:spcPts val="0"/>
                        </a:spcAft>
                        <a:buClr>
                          <a:srgbClr val="000000"/>
                        </a:buClr>
                        <a:buSzPct val="25000"/>
                        <a:buFont typeface="Arial"/>
                        <a:buNone/>
                      </a:pPr>
                      <a:r>
                        <a:rPr lang="es-AR" sz="1800" u="none" strike="noStrike" cap="none" dirty="0">
                          <a:solidFill>
                            <a:schemeClr val="bg1"/>
                          </a:solidFill>
                        </a:rPr>
                        <a:t>H</a:t>
                      </a:r>
                      <a:r>
                        <a:rPr lang="es-AR" sz="1800" u="none" strike="noStrike" cap="none" baseline="-25000" dirty="0">
                          <a:solidFill>
                            <a:schemeClr val="bg1"/>
                          </a:solidFill>
                        </a:rPr>
                        <a:t>1</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60000"/>
                        <a:lumOff val="40000"/>
                      </a:schemeClr>
                    </a:solidFill>
                  </a:tcPr>
                </a:tc>
                <a:tc>
                  <a:txBody>
                    <a:bodyPr/>
                    <a:lstStyle/>
                    <a:p>
                      <a:pPr algn="ctr" rtl="0" fontAlgn="t"/>
                      <a:r>
                        <a:rPr lang="es-ES" sz="1800" b="0" i="0" u="none" strike="noStrike">
                          <a:solidFill>
                            <a:srgbClr val="000000"/>
                          </a:solidFill>
                          <a:latin typeface="Calibri"/>
                        </a:rPr>
                        <a:t>0</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ES" sz="1800" b="0" i="0" u="none" strike="noStrike">
                          <a:solidFill>
                            <a:srgbClr val="000000"/>
                          </a:solidFill>
                          <a:latin typeface="Calibri"/>
                        </a:rPr>
                        <a:t>0</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ES" sz="1800" b="0" i="0" u="none" strike="noStrike" dirty="0">
                          <a:solidFill>
                            <a:srgbClr val="000000"/>
                          </a:solidFill>
                          <a:latin typeface="Calibri"/>
                        </a:rPr>
                        <a:t>0</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ES" sz="1800" b="0" i="0" u="none" strike="noStrike">
                          <a:solidFill>
                            <a:srgbClr val="000000"/>
                          </a:solidFill>
                          <a:latin typeface="Calibri"/>
                        </a:rPr>
                        <a:t>1</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ES" sz="1800" b="0" i="0" u="none" strike="noStrike" dirty="0">
                          <a:solidFill>
                            <a:srgbClr val="000000"/>
                          </a:solidFill>
                          <a:latin typeface="Calibri"/>
                        </a:rPr>
                        <a:t> 1/3</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ES" sz="1800" b="0" i="0" u="none" strike="noStrike" dirty="0">
                          <a:solidFill>
                            <a:srgbClr val="000000"/>
                          </a:solidFill>
                          <a:latin typeface="Calibri"/>
                        </a:rPr>
                        <a:t> -1/3</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ES" sz="1800" b="0" i="0" u="none" strike="noStrike" dirty="0">
                          <a:solidFill>
                            <a:srgbClr val="000000"/>
                          </a:solidFill>
                          <a:latin typeface="Calibri"/>
                        </a:rPr>
                        <a:t>2</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ES" sz="1800" b="0" i="0" u="none" strike="noStrike">
                          <a:solidFill>
                            <a:srgbClr val="000000"/>
                          </a:solidFill>
                          <a:latin typeface="Calibri"/>
                        </a:rPr>
                        <a:t>F2</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10002"/>
                  </a:ext>
                </a:extLst>
              </a:tr>
              <a:tr h="341207">
                <a:tc>
                  <a:txBody>
                    <a:bodyPr/>
                    <a:lstStyle/>
                    <a:p>
                      <a:pPr marL="0" marR="0" lvl="0" indent="0" algn="ctr" rtl="0">
                        <a:lnSpc>
                          <a:spcPct val="100000"/>
                        </a:lnSpc>
                        <a:spcBef>
                          <a:spcPts val="0"/>
                        </a:spcBef>
                        <a:spcAft>
                          <a:spcPts val="0"/>
                        </a:spcAft>
                        <a:buClr>
                          <a:srgbClr val="000000"/>
                        </a:buClr>
                        <a:buSzPct val="25000"/>
                        <a:buFont typeface="Arial"/>
                        <a:buNone/>
                      </a:pPr>
                      <a:r>
                        <a:rPr lang="es-AR" sz="1800" u="none" strike="noStrike" cap="none" dirty="0">
                          <a:solidFill>
                            <a:schemeClr val="bg1"/>
                          </a:solidFill>
                        </a:rPr>
                        <a:t>X</a:t>
                      </a:r>
                      <a:r>
                        <a:rPr lang="es-AR" sz="1800" u="none" strike="noStrike" cap="none" baseline="-25000" dirty="0">
                          <a:solidFill>
                            <a:schemeClr val="bg1"/>
                          </a:solidFill>
                        </a:rPr>
                        <a:t>2</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bg2">
                        <a:lumMod val="60000"/>
                        <a:lumOff val="40000"/>
                      </a:schemeClr>
                    </a:solidFill>
                  </a:tcPr>
                </a:tc>
                <a:tc>
                  <a:txBody>
                    <a:bodyPr/>
                    <a:lstStyle/>
                    <a:p>
                      <a:pPr algn="ctr" rtl="0" fontAlgn="t"/>
                      <a:r>
                        <a:rPr lang="es-ES" sz="1800" b="0" i="0" u="none" strike="noStrike">
                          <a:solidFill>
                            <a:srgbClr val="000000"/>
                          </a:solidFill>
                          <a:latin typeface="Calibri"/>
                        </a:rPr>
                        <a:t>0</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ES" sz="1800" b="0" i="0" u="none" strike="noStrike">
                          <a:solidFill>
                            <a:srgbClr val="000000"/>
                          </a:solidFill>
                          <a:latin typeface="Calibri"/>
                        </a:rPr>
                        <a:t>0</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ES" sz="1800" b="0" i="0" u="none" strike="noStrike">
                          <a:solidFill>
                            <a:srgbClr val="000000"/>
                          </a:solidFill>
                          <a:latin typeface="Calibri"/>
                        </a:rPr>
                        <a:t>1</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ES" sz="1800" b="0" i="0" u="none" strike="noStrike">
                          <a:solidFill>
                            <a:srgbClr val="000000"/>
                          </a:solidFill>
                          <a:latin typeface="Calibri"/>
                        </a:rPr>
                        <a:t>0</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ES" sz="1800" b="0" i="0" u="none" strike="noStrike">
                          <a:solidFill>
                            <a:srgbClr val="000000"/>
                          </a:solidFill>
                          <a:latin typeface="Calibri"/>
                        </a:rPr>
                        <a:t> 1/2</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ES" sz="1800" b="0" i="0" u="none" strike="noStrike" dirty="0">
                          <a:solidFill>
                            <a:srgbClr val="000000"/>
                          </a:solidFill>
                          <a:latin typeface="Calibri"/>
                        </a:rPr>
                        <a:t>0</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ctr" rtl="0" fontAlgn="t"/>
                      <a:r>
                        <a:rPr lang="es-ES" sz="1800" b="0" i="0" u="none" strike="noStrike" dirty="0">
                          <a:solidFill>
                            <a:srgbClr val="000000"/>
                          </a:solidFill>
                          <a:latin typeface="Calibri"/>
                        </a:rPr>
                        <a:t>6</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40000"/>
                        <a:lumOff val="60000"/>
                      </a:schemeClr>
                    </a:solidFill>
                  </a:tcPr>
                </a:tc>
                <a:tc>
                  <a:txBody>
                    <a:bodyPr/>
                    <a:lstStyle/>
                    <a:p>
                      <a:pPr algn="ctr" rtl="0" fontAlgn="t"/>
                      <a:r>
                        <a:rPr lang="es-ES" sz="1800" b="0" i="0" u="none" strike="noStrike" dirty="0">
                          <a:solidFill>
                            <a:srgbClr val="000000"/>
                          </a:solidFill>
                          <a:latin typeface="Calibri"/>
                        </a:rPr>
                        <a:t>F3</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3"/>
                  </a:ext>
                </a:extLst>
              </a:tr>
              <a:tr h="341207">
                <a:tc>
                  <a:txBody>
                    <a:bodyPr/>
                    <a:lstStyle/>
                    <a:p>
                      <a:pPr marL="0" marR="0" lvl="0" indent="0" algn="ctr" rtl="0">
                        <a:lnSpc>
                          <a:spcPct val="100000"/>
                        </a:lnSpc>
                        <a:spcBef>
                          <a:spcPts val="0"/>
                        </a:spcBef>
                        <a:spcAft>
                          <a:spcPts val="0"/>
                        </a:spcAft>
                        <a:buClr>
                          <a:srgbClr val="000000"/>
                        </a:buClr>
                        <a:buSzPct val="25000"/>
                        <a:buFont typeface="Arial"/>
                        <a:buNone/>
                      </a:pPr>
                      <a:r>
                        <a:rPr lang="es-AR" sz="1800" u="none" strike="noStrike" cap="none" dirty="0">
                          <a:solidFill>
                            <a:schemeClr val="bg1"/>
                          </a:solidFill>
                        </a:rPr>
                        <a:t>X</a:t>
                      </a:r>
                      <a:r>
                        <a:rPr lang="es-AR" sz="1800" u="none" strike="noStrike" cap="none" baseline="-25000" dirty="0">
                          <a:solidFill>
                            <a:schemeClr val="bg1"/>
                          </a:solidFill>
                        </a:rPr>
                        <a:t>1</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bg2">
                        <a:lumMod val="60000"/>
                        <a:lumOff val="40000"/>
                      </a:schemeClr>
                    </a:solidFill>
                  </a:tcPr>
                </a:tc>
                <a:tc>
                  <a:txBody>
                    <a:bodyPr/>
                    <a:lstStyle/>
                    <a:p>
                      <a:pPr algn="ctr" rtl="0" fontAlgn="t"/>
                      <a:r>
                        <a:rPr lang="es-ES" sz="1800" b="0" i="0" u="none" strike="noStrike" dirty="0">
                          <a:solidFill>
                            <a:srgbClr val="000000"/>
                          </a:solidFill>
                          <a:latin typeface="Calibri"/>
                        </a:rPr>
                        <a:t>0</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ES" sz="1800" b="0" i="0" u="none" strike="noStrike">
                          <a:solidFill>
                            <a:srgbClr val="000000"/>
                          </a:solidFill>
                          <a:latin typeface="Calibri"/>
                        </a:rPr>
                        <a:t>1</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ES" sz="1800" b="0" i="0" u="none" strike="noStrike">
                          <a:solidFill>
                            <a:srgbClr val="000000"/>
                          </a:solidFill>
                          <a:latin typeface="Calibri"/>
                        </a:rPr>
                        <a:t>0</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ES" sz="1800" b="0" i="0" u="none" strike="noStrike" dirty="0">
                          <a:solidFill>
                            <a:srgbClr val="000000"/>
                          </a:solidFill>
                          <a:latin typeface="Calibri"/>
                        </a:rPr>
                        <a:t>0</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ES" sz="1800" b="0" i="0" u="none" strike="noStrike">
                          <a:solidFill>
                            <a:srgbClr val="000000"/>
                          </a:solidFill>
                          <a:latin typeface="Calibri"/>
                        </a:rPr>
                        <a:t> -1/3</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ES" sz="1800" b="0" i="0" u="none" strike="noStrike">
                          <a:solidFill>
                            <a:srgbClr val="000000"/>
                          </a:solidFill>
                          <a:latin typeface="Calibri"/>
                        </a:rPr>
                        <a:t> 1/3</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ctr" rtl="0" fontAlgn="t"/>
                      <a:r>
                        <a:rPr lang="es-ES" sz="1800" b="0" i="0" u="none" strike="noStrike" dirty="0">
                          <a:solidFill>
                            <a:srgbClr val="000000"/>
                          </a:solidFill>
                          <a:latin typeface="Calibri"/>
                        </a:rPr>
                        <a:t>2</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1">
                        <a:lumMod val="20000"/>
                        <a:lumOff val="80000"/>
                      </a:schemeClr>
                    </a:solidFill>
                  </a:tcPr>
                </a:tc>
                <a:tc>
                  <a:txBody>
                    <a:bodyPr/>
                    <a:lstStyle/>
                    <a:p>
                      <a:pPr algn="ctr" rtl="0" fontAlgn="t"/>
                      <a:r>
                        <a:rPr lang="es-ES" sz="1800" b="0" i="0" u="none" strike="noStrike" dirty="0">
                          <a:solidFill>
                            <a:srgbClr val="000000"/>
                          </a:solidFill>
                          <a:latin typeface="Calibri"/>
                        </a:rPr>
                        <a:t>F4</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943387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1143000"/>
          </a:xfrm>
        </p:spPr>
        <p:txBody>
          <a:bodyPr/>
          <a:lstStyle/>
          <a:p>
            <a:r>
              <a:rPr lang="es-AR" dirty="0"/>
              <a:t>Precios sombra</a:t>
            </a:r>
          </a:p>
        </p:txBody>
      </p:sp>
      <p:sp>
        <p:nvSpPr>
          <p:cNvPr id="3" name="2 Marcador de texto"/>
          <p:cNvSpPr>
            <a:spLocks noGrp="1"/>
          </p:cNvSpPr>
          <p:nvPr>
            <p:ph type="body" idx="1"/>
          </p:nvPr>
        </p:nvSpPr>
        <p:spPr>
          <a:xfrm>
            <a:off x="457200" y="836712"/>
            <a:ext cx="8229600" cy="5289451"/>
          </a:xfrm>
        </p:spPr>
        <p:txBody>
          <a:bodyPr/>
          <a:lstStyle/>
          <a:p>
            <a:pPr marL="1588" indent="0">
              <a:buNone/>
            </a:pPr>
            <a:r>
              <a:rPr lang="es-AR" dirty="0"/>
              <a:t>La tabla del ejemplo anterior es la solución del primer caso práctico presentado cuyo modelo era:</a:t>
            </a:r>
          </a:p>
          <a:p>
            <a:pPr lvl="0" indent="0">
              <a:buNone/>
            </a:pPr>
            <a:r>
              <a:rPr lang="es-AR" dirty="0"/>
              <a:t>Maximizar:    Z = 3 X</a:t>
            </a:r>
            <a:r>
              <a:rPr lang="es-AR" baseline="-25000" dirty="0"/>
              <a:t>1</a:t>
            </a:r>
            <a:r>
              <a:rPr lang="es-AR" dirty="0"/>
              <a:t> + 5 X</a:t>
            </a:r>
            <a:r>
              <a:rPr lang="es-AR" baseline="-25000" dirty="0"/>
              <a:t>2</a:t>
            </a:r>
            <a:endParaRPr lang="es-AR" dirty="0"/>
          </a:p>
          <a:p>
            <a:pPr lvl="0" indent="0">
              <a:buNone/>
            </a:pPr>
            <a:r>
              <a:rPr lang="es-AR" dirty="0"/>
              <a:t>Restringido a:</a:t>
            </a:r>
          </a:p>
          <a:p>
            <a:pPr marL="2327275" lvl="0" indent="0">
              <a:spcBef>
                <a:spcPts val="0"/>
              </a:spcBef>
              <a:buNone/>
            </a:pPr>
            <a:r>
              <a:rPr lang="es-AR" dirty="0"/>
              <a:t>X</a:t>
            </a:r>
            <a:r>
              <a:rPr lang="es-AR" baseline="-25000" dirty="0"/>
              <a:t>1</a:t>
            </a:r>
            <a:r>
              <a:rPr lang="es-AR" dirty="0"/>
              <a:t>			≤ 4</a:t>
            </a:r>
          </a:p>
          <a:p>
            <a:pPr marL="2327275" lvl="0" indent="0">
              <a:buNone/>
            </a:pPr>
            <a:r>
              <a:rPr lang="es-AR" dirty="0"/>
              <a:t>          	2X</a:t>
            </a:r>
            <a:r>
              <a:rPr lang="es-AR" baseline="-25000" dirty="0"/>
              <a:t>2</a:t>
            </a:r>
            <a:r>
              <a:rPr lang="es-AR" dirty="0"/>
              <a:t> 	 ≤  12</a:t>
            </a:r>
          </a:p>
          <a:p>
            <a:pPr marL="2327275" lvl="0" indent="0">
              <a:buNone/>
            </a:pPr>
            <a:r>
              <a:rPr lang="es-AR" dirty="0"/>
              <a:t>3 X</a:t>
            </a:r>
            <a:r>
              <a:rPr lang="es-AR" baseline="-25000" dirty="0"/>
              <a:t>1</a:t>
            </a:r>
            <a:r>
              <a:rPr lang="es-AR" dirty="0"/>
              <a:t>  + 	2X</a:t>
            </a:r>
            <a:r>
              <a:rPr lang="es-AR" baseline="-25000" dirty="0"/>
              <a:t>2</a:t>
            </a:r>
            <a:r>
              <a:rPr lang="es-AR" dirty="0"/>
              <a:t> 	 ≤ 18</a:t>
            </a:r>
          </a:p>
          <a:p>
            <a:pPr marL="2327275" lvl="0" indent="0">
              <a:buNone/>
            </a:pPr>
            <a:endParaRPr lang="es-AR" dirty="0"/>
          </a:p>
          <a:p>
            <a:pPr marL="2327275" lvl="0" indent="0">
              <a:buNone/>
            </a:pPr>
            <a:r>
              <a:rPr lang="es-AR" dirty="0"/>
              <a:t>X</a:t>
            </a:r>
            <a:r>
              <a:rPr lang="es-AR" baseline="-25000" dirty="0"/>
              <a:t>1</a:t>
            </a:r>
            <a:r>
              <a:rPr lang="es-AR" dirty="0"/>
              <a:t> ≥ 0 , X</a:t>
            </a:r>
            <a:r>
              <a:rPr lang="es-AR" baseline="-25000" dirty="0"/>
              <a:t>2</a:t>
            </a:r>
            <a:r>
              <a:rPr lang="es-AR" dirty="0"/>
              <a:t> ≥ 0</a:t>
            </a:r>
          </a:p>
        </p:txBody>
      </p:sp>
    </p:spTree>
    <p:extLst>
      <p:ext uri="{BB962C8B-B14F-4D97-AF65-F5344CB8AC3E}">
        <p14:creationId xmlns:p14="http://schemas.microsoft.com/office/powerpoint/2010/main" val="2478428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030"/>
            <a:ext cx="8229600" cy="1143000"/>
          </a:xfrm>
        </p:spPr>
        <p:txBody>
          <a:bodyPr/>
          <a:lstStyle/>
          <a:p>
            <a:r>
              <a:rPr lang="es-AR" dirty="0"/>
              <a:t>Precios sombra</a:t>
            </a:r>
          </a:p>
        </p:txBody>
      </p:sp>
      <p:sp>
        <p:nvSpPr>
          <p:cNvPr id="3" name="2 Marcador de texto"/>
          <p:cNvSpPr>
            <a:spLocks noGrp="1"/>
          </p:cNvSpPr>
          <p:nvPr>
            <p:ph type="body" idx="1"/>
          </p:nvPr>
        </p:nvSpPr>
        <p:spPr>
          <a:xfrm>
            <a:off x="457200" y="980728"/>
            <a:ext cx="8229600" cy="5145435"/>
          </a:xfrm>
        </p:spPr>
        <p:txBody>
          <a:bodyPr/>
          <a:lstStyle/>
          <a:p>
            <a:pPr marL="0" indent="0">
              <a:buNone/>
            </a:pPr>
            <a:r>
              <a:rPr lang="es-AR" dirty="0"/>
              <a:t>En base al modelo y su solución encontramos los precios sombra de cada una de las restricciones funcionales:</a:t>
            </a:r>
          </a:p>
          <a:p>
            <a:pPr marL="176213" lvl="0" indent="0">
              <a:spcBef>
                <a:spcPts val="0"/>
              </a:spcBef>
              <a:buNone/>
            </a:pPr>
            <a:r>
              <a:rPr lang="es-AR" dirty="0"/>
              <a:t>X</a:t>
            </a:r>
            <a:r>
              <a:rPr lang="es-AR" baseline="-25000" dirty="0"/>
              <a:t>1</a:t>
            </a:r>
            <a:r>
              <a:rPr lang="es-AR" dirty="0"/>
              <a:t>	           ≤  4     </a:t>
            </a:r>
            <a:r>
              <a:rPr lang="es-AR" dirty="0">
                <a:sym typeface="Wingdings" pitchFamily="2" charset="2"/>
              </a:rPr>
              <a:t>	y</a:t>
            </a:r>
            <a:r>
              <a:rPr lang="es-AR" baseline="-25000" dirty="0">
                <a:sym typeface="Wingdings" pitchFamily="2" charset="2"/>
              </a:rPr>
              <a:t>1</a:t>
            </a:r>
            <a:r>
              <a:rPr lang="es-AR" dirty="0">
                <a:sym typeface="Wingdings" pitchFamily="2" charset="2"/>
              </a:rPr>
              <a:t>* = 0</a:t>
            </a:r>
            <a:endParaRPr lang="es-AR" dirty="0"/>
          </a:p>
          <a:p>
            <a:pPr marL="176213" indent="0">
              <a:buNone/>
            </a:pPr>
            <a:r>
              <a:rPr lang="es-AR" dirty="0"/>
              <a:t>           2X</a:t>
            </a:r>
            <a:r>
              <a:rPr lang="es-AR" baseline="-25000" dirty="0"/>
              <a:t>2</a:t>
            </a:r>
            <a:r>
              <a:rPr lang="es-AR" dirty="0"/>
              <a:t>  ≤ 12    </a:t>
            </a:r>
            <a:r>
              <a:rPr lang="es-AR" dirty="0">
                <a:sym typeface="Wingdings" pitchFamily="2" charset="2"/>
              </a:rPr>
              <a:t>	y</a:t>
            </a:r>
            <a:r>
              <a:rPr lang="es-AR" baseline="-25000" dirty="0">
                <a:sym typeface="Wingdings" pitchFamily="2" charset="2"/>
              </a:rPr>
              <a:t>2</a:t>
            </a:r>
            <a:r>
              <a:rPr lang="es-AR" dirty="0">
                <a:sym typeface="Wingdings" pitchFamily="2" charset="2"/>
              </a:rPr>
              <a:t>* = 3/2</a:t>
            </a:r>
            <a:endParaRPr lang="es-AR" dirty="0"/>
          </a:p>
          <a:p>
            <a:pPr marL="176213" indent="0">
              <a:buNone/>
            </a:pPr>
            <a:r>
              <a:rPr lang="es-AR" dirty="0"/>
              <a:t>3 X</a:t>
            </a:r>
            <a:r>
              <a:rPr lang="es-AR" baseline="-25000" dirty="0"/>
              <a:t>1</a:t>
            </a:r>
            <a:r>
              <a:rPr lang="es-AR" dirty="0"/>
              <a:t> + 2X</a:t>
            </a:r>
            <a:r>
              <a:rPr lang="es-AR" baseline="-25000" dirty="0"/>
              <a:t>2</a:t>
            </a:r>
            <a:r>
              <a:rPr lang="es-AR" dirty="0"/>
              <a:t>  ≤ 18    </a:t>
            </a:r>
            <a:r>
              <a:rPr lang="es-AR" dirty="0">
                <a:sym typeface="Wingdings" pitchFamily="2" charset="2"/>
              </a:rPr>
              <a:t>	y</a:t>
            </a:r>
            <a:r>
              <a:rPr lang="es-AR" baseline="-25000" dirty="0">
                <a:sym typeface="Wingdings" pitchFamily="2" charset="2"/>
              </a:rPr>
              <a:t>3</a:t>
            </a:r>
            <a:r>
              <a:rPr lang="es-AR" dirty="0">
                <a:sym typeface="Wingdings" pitchFamily="2" charset="2"/>
              </a:rPr>
              <a:t>* = 1</a:t>
            </a:r>
            <a:endParaRPr lang="es-AR" dirty="0"/>
          </a:p>
        </p:txBody>
      </p:sp>
      <p:graphicFrame>
        <p:nvGraphicFramePr>
          <p:cNvPr id="4" name="3 Tabla"/>
          <p:cNvGraphicFramePr>
            <a:graphicFrameLocks noGrp="1"/>
          </p:cNvGraphicFramePr>
          <p:nvPr>
            <p:extLst>
              <p:ext uri="{D42A27DB-BD31-4B8C-83A1-F6EECF244321}">
                <p14:modId xmlns:p14="http://schemas.microsoft.com/office/powerpoint/2010/main" val="326391441"/>
              </p:ext>
            </p:extLst>
          </p:nvPr>
        </p:nvGraphicFramePr>
        <p:xfrm>
          <a:off x="5796136" y="2924944"/>
          <a:ext cx="2631828" cy="1152128"/>
        </p:xfrm>
        <a:graphic>
          <a:graphicData uri="http://schemas.openxmlformats.org/drawingml/2006/table">
            <a:tbl>
              <a:tblPr/>
              <a:tblGrid>
                <a:gridCol w="877276">
                  <a:extLst>
                    <a:ext uri="{9D8B030D-6E8A-4147-A177-3AD203B41FA5}">
                      <a16:colId xmlns:a16="http://schemas.microsoft.com/office/drawing/2014/main" val="20000"/>
                    </a:ext>
                  </a:extLst>
                </a:gridCol>
                <a:gridCol w="877276">
                  <a:extLst>
                    <a:ext uri="{9D8B030D-6E8A-4147-A177-3AD203B41FA5}">
                      <a16:colId xmlns:a16="http://schemas.microsoft.com/office/drawing/2014/main" val="20001"/>
                    </a:ext>
                  </a:extLst>
                </a:gridCol>
                <a:gridCol w="877276">
                  <a:extLst>
                    <a:ext uri="{9D8B030D-6E8A-4147-A177-3AD203B41FA5}">
                      <a16:colId xmlns:a16="http://schemas.microsoft.com/office/drawing/2014/main" val="20002"/>
                    </a:ext>
                  </a:extLst>
                </a:gridCol>
              </a:tblGrid>
              <a:tr h="687049">
                <a:tc>
                  <a:txBody>
                    <a:bodyPr/>
                    <a:lstStyle/>
                    <a:p>
                      <a:pPr marL="0" marR="0" lvl="0" indent="0" algn="ctr" rtl="0">
                        <a:lnSpc>
                          <a:spcPct val="100000"/>
                        </a:lnSpc>
                        <a:spcBef>
                          <a:spcPts val="0"/>
                        </a:spcBef>
                        <a:spcAft>
                          <a:spcPts val="0"/>
                        </a:spcAft>
                        <a:buClr>
                          <a:srgbClr val="000000"/>
                        </a:buClr>
                        <a:buSzPct val="25000"/>
                        <a:buFont typeface="Arial"/>
                        <a:buNone/>
                      </a:pPr>
                      <a:r>
                        <a:rPr lang="es-AR" sz="2600" u="none" strike="noStrike" cap="none" dirty="0">
                          <a:solidFill>
                            <a:schemeClr val="bg1"/>
                          </a:solidFill>
                        </a:rPr>
                        <a:t>H</a:t>
                      </a:r>
                      <a:r>
                        <a:rPr lang="es-AR" sz="2600" u="none" strike="noStrike" cap="none" baseline="-25000" dirty="0">
                          <a:solidFill>
                            <a:schemeClr val="bg1"/>
                          </a:solidFill>
                        </a:rPr>
                        <a:t>1</a:t>
                      </a:r>
                    </a:p>
                  </a:txBody>
                  <a:tcPr marL="91450" marR="91450" marT="45725" marB="457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es-AR" sz="2600" u="none" strike="noStrike" cap="none" dirty="0">
                          <a:solidFill>
                            <a:schemeClr val="bg1"/>
                          </a:solidFill>
                        </a:rPr>
                        <a:t>H</a:t>
                      </a:r>
                      <a:r>
                        <a:rPr lang="es-AR" sz="2600" u="none" strike="noStrike" cap="none" baseline="-25000" dirty="0">
                          <a:solidFill>
                            <a:schemeClr val="bg1"/>
                          </a:solidFill>
                        </a:rPr>
                        <a:t>2</a:t>
                      </a:r>
                    </a:p>
                  </a:txBody>
                  <a:tcPr marL="91450" marR="91450" marT="45725" marB="457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marL="0" marR="0" lvl="0" indent="0" algn="ctr" rtl="0">
                        <a:lnSpc>
                          <a:spcPct val="100000"/>
                        </a:lnSpc>
                        <a:spcBef>
                          <a:spcPts val="0"/>
                        </a:spcBef>
                        <a:spcAft>
                          <a:spcPts val="0"/>
                        </a:spcAft>
                        <a:buClr>
                          <a:srgbClr val="000000"/>
                        </a:buClr>
                        <a:buSzPct val="25000"/>
                        <a:buFont typeface="Arial"/>
                        <a:buNone/>
                      </a:pPr>
                      <a:r>
                        <a:rPr lang="es-AR" sz="2600" u="none" strike="noStrike" cap="none" dirty="0">
                          <a:solidFill>
                            <a:schemeClr val="bg1"/>
                          </a:solidFill>
                        </a:rPr>
                        <a:t>H</a:t>
                      </a:r>
                      <a:r>
                        <a:rPr lang="es-AR" sz="2600" u="none" strike="noStrike" cap="none" baseline="-25000" dirty="0">
                          <a:solidFill>
                            <a:schemeClr val="bg1"/>
                          </a:solidFill>
                        </a:rPr>
                        <a:t>3</a:t>
                      </a:r>
                    </a:p>
                  </a:txBody>
                  <a:tcPr marL="91450" marR="91450" marT="45725" marB="45725"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465079">
                <a:tc>
                  <a:txBody>
                    <a:bodyPr/>
                    <a:lstStyle/>
                    <a:p>
                      <a:pPr algn="ctr" rtl="0" fontAlgn="t"/>
                      <a:r>
                        <a:rPr lang="es-ES" sz="2600" b="0" i="0" u="none" strike="noStrike" dirty="0">
                          <a:solidFill>
                            <a:srgbClr val="000000"/>
                          </a:solidFill>
                          <a:latin typeface="Calibri"/>
                        </a:rPr>
                        <a:t>0</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75000"/>
                      </a:schemeClr>
                    </a:solidFill>
                  </a:tcPr>
                </a:tc>
                <a:tc>
                  <a:txBody>
                    <a:bodyPr/>
                    <a:lstStyle/>
                    <a:p>
                      <a:pPr algn="ctr" rtl="0" fontAlgn="t"/>
                      <a:r>
                        <a:rPr lang="es-ES" sz="2600" b="0" i="0" u="none" strike="noStrike" dirty="0">
                          <a:solidFill>
                            <a:srgbClr val="000000"/>
                          </a:solidFill>
                          <a:latin typeface="Calibri"/>
                        </a:rPr>
                        <a:t> 3/2</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75000"/>
                      </a:schemeClr>
                    </a:solidFill>
                  </a:tcPr>
                </a:tc>
                <a:tc>
                  <a:txBody>
                    <a:bodyPr/>
                    <a:lstStyle/>
                    <a:p>
                      <a:pPr algn="ctr" rtl="0" fontAlgn="t"/>
                      <a:r>
                        <a:rPr lang="es-ES" sz="2600" b="0" i="0" u="none" strike="noStrike" dirty="0">
                          <a:solidFill>
                            <a:srgbClr val="000000"/>
                          </a:solidFill>
                          <a:latin typeface="Calibri"/>
                        </a:rPr>
                        <a:t>1</a:t>
                      </a:r>
                    </a:p>
                  </a:txBody>
                  <a:tcPr marL="7607" marR="7607" marT="760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19476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0503"/>
            <a:ext cx="8229600" cy="1143000"/>
          </a:xfrm>
        </p:spPr>
        <p:txBody>
          <a:bodyPr/>
          <a:lstStyle/>
          <a:p>
            <a:r>
              <a:rPr lang="es-AR" dirty="0"/>
              <a:t>Precios sombra</a:t>
            </a:r>
          </a:p>
        </p:txBody>
      </p:sp>
      <p:sp>
        <p:nvSpPr>
          <p:cNvPr id="3" name="2 Marcador de texto"/>
          <p:cNvSpPr>
            <a:spLocks noGrp="1"/>
          </p:cNvSpPr>
          <p:nvPr>
            <p:ph type="body" idx="1"/>
          </p:nvPr>
        </p:nvSpPr>
        <p:spPr>
          <a:xfrm>
            <a:off x="251520" y="836712"/>
            <a:ext cx="8640960" cy="5145435"/>
          </a:xfrm>
        </p:spPr>
        <p:txBody>
          <a:bodyPr/>
          <a:lstStyle/>
          <a:p>
            <a:pPr marL="1588" indent="0">
              <a:buNone/>
            </a:pPr>
            <a:r>
              <a:rPr lang="es-ES" dirty="0"/>
              <a:t>Podemos afirmar que un incremento individual de 1 en cualquier restricción aumentara el valor de Z en </a:t>
            </a:r>
            <a:r>
              <a:rPr lang="es-ES" b="1" dirty="0" err="1"/>
              <a:t>y</a:t>
            </a:r>
            <a:r>
              <a:rPr lang="es-ES" b="1" baseline="-25000" dirty="0" err="1"/>
              <a:t>i</a:t>
            </a:r>
            <a:r>
              <a:rPr lang="es-ES" b="1" dirty="0"/>
              <a:t>*</a:t>
            </a:r>
            <a:r>
              <a:rPr lang="es-ES" dirty="0"/>
              <a:t>.</a:t>
            </a:r>
            <a:endParaRPr lang="es-AR" dirty="0"/>
          </a:p>
          <a:p>
            <a:pPr marL="1588" indent="0">
              <a:buNone/>
            </a:pPr>
            <a:r>
              <a:rPr lang="es-ES" dirty="0"/>
              <a:t>A modo de ejemplo modifiquemos la segunda restricción de manera que incremente en una unidad el valor del recurso, quedando </a:t>
            </a:r>
            <a:r>
              <a:rPr lang="es-AR" b="1" dirty="0"/>
              <a:t>2X</a:t>
            </a:r>
            <a:r>
              <a:rPr lang="es-AR" b="1" baseline="-25000" dirty="0"/>
              <a:t>2</a:t>
            </a:r>
            <a:r>
              <a:rPr lang="es-AR" b="1" dirty="0"/>
              <a:t>  ≤ 13</a:t>
            </a:r>
            <a:r>
              <a:rPr lang="es-AR" dirty="0"/>
              <a:t> (antes era 12).</a:t>
            </a:r>
          </a:p>
          <a:p>
            <a:pPr marL="1588" indent="0">
              <a:buNone/>
            </a:pPr>
            <a:r>
              <a:rPr lang="es-AR" dirty="0"/>
              <a:t>Entonces si Z era 36 ahora debería ser 37,5</a:t>
            </a:r>
          </a:p>
          <a:p>
            <a:pPr marL="1588" indent="0" algn="ctr">
              <a:buNone/>
            </a:pPr>
            <a:r>
              <a:rPr lang="es-AR" dirty="0"/>
              <a:t>Z = 36 + </a:t>
            </a:r>
            <a:r>
              <a:rPr lang="es-ES" b="1" dirty="0"/>
              <a:t>y</a:t>
            </a:r>
            <a:r>
              <a:rPr lang="es-ES" b="1" baseline="-25000" dirty="0"/>
              <a:t>2</a:t>
            </a:r>
            <a:r>
              <a:rPr lang="es-ES" b="1" dirty="0"/>
              <a:t>*</a:t>
            </a:r>
            <a:r>
              <a:rPr lang="es-ES" dirty="0"/>
              <a:t>  </a:t>
            </a:r>
            <a:r>
              <a:rPr lang="es-ES" dirty="0">
                <a:sym typeface="Wingdings" pitchFamily="2" charset="2"/>
              </a:rPr>
              <a:t> Z = 36 + 3/2 = 37,5</a:t>
            </a:r>
            <a:endParaRPr lang="es-AR" dirty="0"/>
          </a:p>
        </p:txBody>
      </p:sp>
    </p:spTree>
    <p:extLst>
      <p:ext uri="{BB962C8B-B14F-4D97-AF65-F5344CB8AC3E}">
        <p14:creationId xmlns:p14="http://schemas.microsoft.com/office/powerpoint/2010/main" val="13899756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1143000"/>
          </a:xfrm>
        </p:spPr>
        <p:txBody>
          <a:bodyPr/>
          <a:lstStyle/>
          <a:p>
            <a:r>
              <a:rPr lang="es-AR" dirty="0"/>
              <a:t>Precios sombra</a:t>
            </a:r>
          </a:p>
        </p:txBody>
      </p:sp>
      <p:sp>
        <p:nvSpPr>
          <p:cNvPr id="3" name="2 Marcador de texto"/>
          <p:cNvSpPr>
            <a:spLocks noGrp="1"/>
          </p:cNvSpPr>
          <p:nvPr>
            <p:ph type="body" idx="1"/>
          </p:nvPr>
        </p:nvSpPr>
        <p:spPr>
          <a:xfrm>
            <a:off x="457200" y="908721"/>
            <a:ext cx="8229600" cy="1080120"/>
          </a:xfrm>
        </p:spPr>
        <p:txBody>
          <a:bodyPr/>
          <a:lstStyle/>
          <a:p>
            <a:pPr marL="1588" indent="0">
              <a:buNone/>
            </a:pPr>
            <a:r>
              <a:rPr lang="es-ES" sz="2800" dirty="0"/>
              <a:t>Con sólo dos variables de decisión podemos verificarlo en forma gráfica</a:t>
            </a:r>
            <a:r>
              <a:rPr lang="es-ES" dirty="0"/>
              <a:t>:</a:t>
            </a:r>
          </a:p>
          <a:p>
            <a:pPr marL="1588" indent="0">
              <a:buNone/>
            </a:pPr>
            <a:endParaRPr lang="es-AR" dirty="0"/>
          </a:p>
          <a:p>
            <a:endParaRPr lang="es-AR"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056260"/>
            <a:ext cx="6192688" cy="4433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52322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1143000"/>
          </a:xfrm>
        </p:spPr>
        <p:txBody>
          <a:bodyPr/>
          <a:lstStyle/>
          <a:p>
            <a:r>
              <a:rPr lang="es-AR" dirty="0"/>
              <a:t>Precios sombra</a:t>
            </a:r>
          </a:p>
        </p:txBody>
      </p:sp>
      <p:sp>
        <p:nvSpPr>
          <p:cNvPr id="3" name="2 Marcador de texto"/>
          <p:cNvSpPr>
            <a:spLocks noGrp="1"/>
          </p:cNvSpPr>
          <p:nvPr>
            <p:ph type="body" idx="1"/>
          </p:nvPr>
        </p:nvSpPr>
        <p:spPr>
          <a:xfrm>
            <a:off x="457200" y="908720"/>
            <a:ext cx="8229600" cy="5217443"/>
          </a:xfrm>
        </p:spPr>
        <p:txBody>
          <a:bodyPr/>
          <a:lstStyle/>
          <a:p>
            <a:pPr marL="0" indent="0">
              <a:buNone/>
            </a:pPr>
            <a:r>
              <a:rPr lang="es-AR" sz="2800" dirty="0"/>
              <a:t>Analizando el grafico y los precios sombra encontrados:</a:t>
            </a:r>
          </a:p>
          <a:p>
            <a:pPr marL="176213" lvl="0" indent="0">
              <a:spcBef>
                <a:spcPts val="0"/>
              </a:spcBef>
              <a:buNone/>
            </a:pPr>
            <a:r>
              <a:rPr lang="es-AR" sz="2800" dirty="0"/>
              <a:t>X</a:t>
            </a:r>
            <a:r>
              <a:rPr lang="es-AR" sz="2800" baseline="-25000" dirty="0"/>
              <a:t>1</a:t>
            </a:r>
            <a:r>
              <a:rPr lang="es-AR" sz="2800" dirty="0"/>
              <a:t>	           ≤  4     </a:t>
            </a:r>
            <a:r>
              <a:rPr lang="es-AR" sz="2800" dirty="0">
                <a:sym typeface="Wingdings" pitchFamily="2" charset="2"/>
              </a:rPr>
              <a:t>	y</a:t>
            </a:r>
            <a:r>
              <a:rPr lang="es-AR" sz="2800" baseline="-25000" dirty="0">
                <a:sym typeface="Wingdings" pitchFamily="2" charset="2"/>
              </a:rPr>
              <a:t>1</a:t>
            </a:r>
            <a:r>
              <a:rPr lang="es-AR" sz="2800" dirty="0">
                <a:sym typeface="Wingdings" pitchFamily="2" charset="2"/>
              </a:rPr>
              <a:t>* = 0</a:t>
            </a:r>
            <a:endParaRPr lang="es-AR" sz="2800" dirty="0"/>
          </a:p>
          <a:p>
            <a:pPr marL="176213" indent="0">
              <a:buNone/>
            </a:pPr>
            <a:r>
              <a:rPr lang="es-AR" sz="2800" dirty="0"/>
              <a:t>           2X</a:t>
            </a:r>
            <a:r>
              <a:rPr lang="es-AR" sz="2800" baseline="-25000" dirty="0"/>
              <a:t>2</a:t>
            </a:r>
            <a:r>
              <a:rPr lang="es-AR" sz="2800" dirty="0"/>
              <a:t>  ≤ 12    </a:t>
            </a:r>
            <a:r>
              <a:rPr lang="es-AR" sz="2800" dirty="0">
                <a:sym typeface="Wingdings" pitchFamily="2" charset="2"/>
              </a:rPr>
              <a:t>	y</a:t>
            </a:r>
            <a:r>
              <a:rPr lang="es-AR" sz="2800" baseline="-25000" dirty="0">
                <a:sym typeface="Wingdings" pitchFamily="2" charset="2"/>
              </a:rPr>
              <a:t>2</a:t>
            </a:r>
            <a:r>
              <a:rPr lang="es-AR" sz="2800" dirty="0">
                <a:sym typeface="Wingdings" pitchFamily="2" charset="2"/>
              </a:rPr>
              <a:t>* = 3/2</a:t>
            </a:r>
            <a:endParaRPr lang="es-AR" sz="2800" dirty="0"/>
          </a:p>
          <a:p>
            <a:pPr marL="176213" indent="0">
              <a:buNone/>
            </a:pPr>
            <a:r>
              <a:rPr lang="es-AR" sz="2800" dirty="0"/>
              <a:t>3 X</a:t>
            </a:r>
            <a:r>
              <a:rPr lang="es-AR" sz="2800" baseline="-25000" dirty="0"/>
              <a:t>1</a:t>
            </a:r>
            <a:r>
              <a:rPr lang="es-AR" sz="2800" dirty="0"/>
              <a:t> + 2X</a:t>
            </a:r>
            <a:r>
              <a:rPr lang="es-AR" sz="2800" baseline="-25000" dirty="0"/>
              <a:t>2</a:t>
            </a:r>
            <a:r>
              <a:rPr lang="es-AR" sz="2800" dirty="0"/>
              <a:t>  ≤ 18    </a:t>
            </a:r>
            <a:r>
              <a:rPr lang="es-AR" sz="2800" dirty="0">
                <a:sym typeface="Wingdings" pitchFamily="2" charset="2"/>
              </a:rPr>
              <a:t>	y</a:t>
            </a:r>
            <a:r>
              <a:rPr lang="es-AR" sz="2800" baseline="-25000" dirty="0">
                <a:sym typeface="Wingdings" pitchFamily="2" charset="2"/>
              </a:rPr>
              <a:t>3</a:t>
            </a:r>
            <a:r>
              <a:rPr lang="es-AR" sz="2800" dirty="0">
                <a:sym typeface="Wingdings" pitchFamily="2" charset="2"/>
              </a:rPr>
              <a:t>* = 1</a:t>
            </a:r>
            <a:endParaRPr lang="es-AR" sz="2800" dirty="0"/>
          </a:p>
          <a:p>
            <a:pPr marL="0" lvl="0" indent="0">
              <a:buNone/>
            </a:pPr>
            <a:r>
              <a:rPr lang="es-AR" sz="2800" dirty="0"/>
              <a:t>Observando la primera restricción encontramos que esta no actúa en su frontera en la solución óptima y que su </a:t>
            </a:r>
            <a:r>
              <a:rPr lang="es-AR" sz="2800" dirty="0">
                <a:sym typeface="Wingdings" pitchFamily="2" charset="2"/>
              </a:rPr>
              <a:t>y</a:t>
            </a:r>
            <a:r>
              <a:rPr lang="es-AR" sz="2800" baseline="-25000" dirty="0">
                <a:sym typeface="Wingdings" pitchFamily="2" charset="2"/>
              </a:rPr>
              <a:t>1</a:t>
            </a:r>
            <a:r>
              <a:rPr lang="es-AR" sz="2800" dirty="0">
                <a:sym typeface="Wingdings" pitchFamily="2" charset="2"/>
              </a:rPr>
              <a:t>* es igual a 0, por tal motivo podemos decir que existe un </a:t>
            </a:r>
            <a:r>
              <a:rPr lang="es-AR" sz="2800" b="1" dirty="0">
                <a:sym typeface="Wingdings" pitchFamily="2" charset="2"/>
              </a:rPr>
              <a:t>excedente de este recurso</a:t>
            </a:r>
            <a:r>
              <a:rPr lang="es-AR" sz="2800" dirty="0">
                <a:sym typeface="Wingdings" pitchFamily="2" charset="2"/>
              </a:rPr>
              <a:t>.</a:t>
            </a:r>
          </a:p>
          <a:p>
            <a:pPr marL="0" lvl="0" indent="0">
              <a:buNone/>
            </a:pPr>
            <a:r>
              <a:rPr lang="es-AR" sz="2800" dirty="0">
                <a:sym typeface="Wingdings" pitchFamily="2" charset="2"/>
              </a:rPr>
              <a:t>Las otras restricciones si actúan como frontera y sus precios sombra son mayores a cero, por eso son </a:t>
            </a:r>
            <a:r>
              <a:rPr lang="es-AR" sz="2800" b="1" dirty="0">
                <a:sym typeface="Wingdings" pitchFamily="2" charset="2"/>
              </a:rPr>
              <a:t>recursos escasos</a:t>
            </a:r>
            <a:r>
              <a:rPr lang="es-AR" sz="2800" dirty="0">
                <a:sym typeface="Wingdings" pitchFamily="2" charset="2"/>
              </a:rPr>
              <a:t>.</a:t>
            </a:r>
            <a:endParaRPr lang="es-AR" sz="2800" dirty="0"/>
          </a:p>
          <a:p>
            <a:pPr marL="0" indent="0">
              <a:buNone/>
            </a:pPr>
            <a:endParaRPr lang="es-AR" dirty="0"/>
          </a:p>
        </p:txBody>
      </p:sp>
    </p:spTree>
    <p:extLst>
      <p:ext uri="{BB962C8B-B14F-4D97-AF65-F5344CB8AC3E}">
        <p14:creationId xmlns:p14="http://schemas.microsoft.com/office/powerpoint/2010/main" val="14579223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1143000"/>
          </a:xfrm>
        </p:spPr>
        <p:txBody>
          <a:bodyPr/>
          <a:lstStyle/>
          <a:p>
            <a:r>
              <a:rPr lang="es-AR" dirty="0"/>
              <a:t>Análisis de sensibilidad</a:t>
            </a:r>
          </a:p>
        </p:txBody>
      </p:sp>
      <p:sp>
        <p:nvSpPr>
          <p:cNvPr id="3" name="2 Marcador de texto"/>
          <p:cNvSpPr>
            <a:spLocks noGrp="1"/>
          </p:cNvSpPr>
          <p:nvPr>
            <p:ph type="body" idx="1"/>
          </p:nvPr>
        </p:nvSpPr>
        <p:spPr>
          <a:xfrm>
            <a:off x="179512" y="836712"/>
            <a:ext cx="8784976" cy="5289451"/>
          </a:xfrm>
        </p:spPr>
        <p:txBody>
          <a:bodyPr/>
          <a:lstStyle/>
          <a:p>
            <a:pPr marL="0" indent="0">
              <a:buNone/>
            </a:pPr>
            <a:r>
              <a:rPr lang="es-AR" sz="2900" dirty="0"/>
              <a:t>El propósito es encontrar los parámetros del modelo que al cambiar modifican la solución óptima.</a:t>
            </a:r>
          </a:p>
          <a:p>
            <a:pPr marL="457200" indent="-457200"/>
            <a:r>
              <a:rPr lang="es-AR" sz="2900" dirty="0"/>
              <a:t>Restricciones: Ya vimos como se pueden analizar por medio de los precios sombra.</a:t>
            </a:r>
          </a:p>
          <a:p>
            <a:pPr marL="457200" indent="-457200"/>
            <a:r>
              <a:rPr lang="es-AR" sz="2900" dirty="0"/>
              <a:t>Coeficiente de cada variable de decisión en la función objetivo: cambiarlos pueden modificar la solución óptima ya que modifica la pendiente de Z.</a:t>
            </a:r>
          </a:p>
          <a:p>
            <a:pPr marL="457200" indent="-457200"/>
            <a:r>
              <a:rPr lang="es-AR" sz="2900" dirty="0"/>
              <a:t>La cantidad de recurso consumido por cada actividad o producto: generalmente es un valor con muy poco grado de incertidumbre ya que en líneas generales son coeficientes determinados por la tecnología. </a:t>
            </a:r>
          </a:p>
        </p:txBody>
      </p:sp>
    </p:spTree>
    <p:extLst>
      <p:ext uri="{BB962C8B-B14F-4D97-AF65-F5344CB8AC3E}">
        <p14:creationId xmlns:p14="http://schemas.microsoft.com/office/powerpoint/2010/main" val="2755200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1143000"/>
          </a:xfrm>
        </p:spPr>
        <p:txBody>
          <a:bodyPr/>
          <a:lstStyle/>
          <a:p>
            <a:r>
              <a:rPr lang="es-AR" dirty="0"/>
              <a:t>Simplex y otras formas legitimas</a:t>
            </a:r>
          </a:p>
        </p:txBody>
      </p:sp>
      <p:sp>
        <p:nvSpPr>
          <p:cNvPr id="3" name="2 Marcador de texto"/>
          <p:cNvSpPr>
            <a:spLocks noGrp="1"/>
          </p:cNvSpPr>
          <p:nvPr>
            <p:ph type="body" idx="1"/>
          </p:nvPr>
        </p:nvSpPr>
        <p:spPr>
          <a:xfrm>
            <a:off x="457200" y="1196752"/>
            <a:ext cx="8229600" cy="4929411"/>
          </a:xfrm>
        </p:spPr>
        <p:txBody>
          <a:bodyPr/>
          <a:lstStyle/>
          <a:p>
            <a:pPr marL="0" indent="0">
              <a:buNone/>
            </a:pPr>
            <a:r>
              <a:rPr lang="es-AR" dirty="0"/>
              <a:t>Para resolver otras formas del modelo necesitamos adaptar nuestro problema a la forma estándar, para lo que se agregarán nuevas variables, llamadas variables ARTIFICIALES y variables de EXCESO.</a:t>
            </a:r>
          </a:p>
          <a:p>
            <a:pPr marL="0" indent="0">
              <a:buNone/>
            </a:pPr>
            <a:r>
              <a:rPr lang="es-AR" dirty="0"/>
              <a:t>Citaremos ejemplos para comprender los distintos casos.</a:t>
            </a:r>
          </a:p>
          <a:p>
            <a:pPr marL="0" indent="0">
              <a:buNone/>
            </a:pPr>
            <a:endParaRPr lang="es-AR" dirty="0"/>
          </a:p>
        </p:txBody>
      </p:sp>
    </p:spTree>
    <p:extLst>
      <p:ext uri="{BB962C8B-B14F-4D97-AF65-F5344CB8AC3E}">
        <p14:creationId xmlns:p14="http://schemas.microsoft.com/office/powerpoint/2010/main" val="1601099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0"/>
            <a:ext cx="8229600" cy="1143000"/>
          </a:xfrm>
        </p:spPr>
        <p:txBody>
          <a:bodyPr/>
          <a:lstStyle/>
          <a:p>
            <a:r>
              <a:rPr lang="es-AR" dirty="0"/>
              <a:t>Análisis de sensibilidad</a:t>
            </a:r>
          </a:p>
        </p:txBody>
      </p:sp>
      <p:sp>
        <p:nvSpPr>
          <p:cNvPr id="3" name="2 Marcador de texto"/>
          <p:cNvSpPr>
            <a:spLocks noGrp="1"/>
          </p:cNvSpPr>
          <p:nvPr>
            <p:ph type="body" idx="1"/>
          </p:nvPr>
        </p:nvSpPr>
        <p:spPr>
          <a:xfrm>
            <a:off x="107504" y="836713"/>
            <a:ext cx="8856984" cy="1512168"/>
          </a:xfrm>
        </p:spPr>
        <p:txBody>
          <a:bodyPr/>
          <a:lstStyle/>
          <a:p>
            <a:pPr marL="1588" indent="0">
              <a:buNone/>
            </a:pPr>
            <a:r>
              <a:rPr lang="es-AR" sz="2800" dirty="0"/>
              <a:t>Al modificar los coeficientes de cada variable de decisión en la función objetivo modificamos la pendiente de la recta, la que puede variar mientras no modifique la solución óptima:</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348880"/>
            <a:ext cx="4245452" cy="3875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20504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0503"/>
            <a:ext cx="8229600" cy="1143000"/>
          </a:xfrm>
        </p:spPr>
        <p:txBody>
          <a:bodyPr/>
          <a:lstStyle/>
          <a:p>
            <a:r>
              <a:rPr lang="es-AR" dirty="0"/>
              <a:t>Programación lineal paramétrica</a:t>
            </a:r>
          </a:p>
        </p:txBody>
      </p:sp>
      <p:sp>
        <p:nvSpPr>
          <p:cNvPr id="3" name="2 Marcador de texto"/>
          <p:cNvSpPr>
            <a:spLocks noGrp="1"/>
          </p:cNvSpPr>
          <p:nvPr>
            <p:ph type="body" idx="1"/>
          </p:nvPr>
        </p:nvSpPr>
        <p:spPr>
          <a:xfrm>
            <a:off x="457200" y="980728"/>
            <a:ext cx="8229600" cy="5145435"/>
          </a:xfrm>
        </p:spPr>
        <p:txBody>
          <a:bodyPr/>
          <a:lstStyle/>
          <a:p>
            <a:pPr marL="1588" indent="0">
              <a:buNone/>
            </a:pPr>
            <a:r>
              <a:rPr lang="es-ES" dirty="0"/>
              <a:t>El análisis de sensibilidad requiere el cambio de un parámetro a la vez en el modelo original para</a:t>
            </a:r>
          </a:p>
          <a:p>
            <a:pPr marL="1588" indent="0">
              <a:buNone/>
            </a:pPr>
            <a:r>
              <a:rPr lang="es-ES" dirty="0"/>
              <a:t>examinar su efecto sobre la solución óptima. Por el contrario, la programación lineal paramétrica se refiere al estudio sistemático de los cambios en la solución óptima cuando cambia el valor de muchos parámetros al mismo tiempo dentro de un intervalo.</a:t>
            </a:r>
            <a:endParaRPr lang="es-AR" dirty="0"/>
          </a:p>
        </p:txBody>
      </p:sp>
    </p:spTree>
    <p:extLst>
      <p:ext uri="{BB962C8B-B14F-4D97-AF65-F5344CB8AC3E}">
        <p14:creationId xmlns:p14="http://schemas.microsoft.com/office/powerpoint/2010/main" val="2806747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6406" y="0"/>
            <a:ext cx="8229600" cy="1143000"/>
          </a:xfrm>
        </p:spPr>
        <p:txBody>
          <a:bodyPr/>
          <a:lstStyle/>
          <a:p>
            <a:r>
              <a:rPr lang="es-AR" dirty="0"/>
              <a:t>LINDO – Precios sombra</a:t>
            </a:r>
          </a:p>
        </p:txBody>
      </p:sp>
      <p:sp>
        <p:nvSpPr>
          <p:cNvPr id="3" name="2 Marcador de texto"/>
          <p:cNvSpPr>
            <a:spLocks noGrp="1"/>
          </p:cNvSpPr>
          <p:nvPr>
            <p:ph type="body" idx="1"/>
          </p:nvPr>
        </p:nvSpPr>
        <p:spPr>
          <a:xfrm>
            <a:off x="100668" y="980729"/>
            <a:ext cx="8935827" cy="1152127"/>
          </a:xfrm>
        </p:spPr>
        <p:txBody>
          <a:bodyPr/>
          <a:lstStyle/>
          <a:p>
            <a:pPr marL="1588" indent="0">
              <a:buNone/>
            </a:pPr>
            <a:r>
              <a:rPr lang="es-AR" dirty="0"/>
              <a:t>Con la herramienta lindo podemos ver los precios sombra y algunos valores adicionales:</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625" y="2420888"/>
            <a:ext cx="7523163" cy="3600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4571206" y="4797152"/>
            <a:ext cx="1512962" cy="10801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4 CuadroTexto"/>
          <p:cNvSpPr txBox="1"/>
          <p:nvPr/>
        </p:nvSpPr>
        <p:spPr>
          <a:xfrm>
            <a:off x="6444208" y="5075602"/>
            <a:ext cx="994183" cy="523220"/>
          </a:xfrm>
          <a:prstGeom prst="rect">
            <a:avLst/>
          </a:prstGeom>
          <a:noFill/>
        </p:spPr>
        <p:txBody>
          <a:bodyPr wrap="none" rtlCol="0">
            <a:spAutoFit/>
          </a:bodyPr>
          <a:lstStyle/>
          <a:p>
            <a:r>
              <a:rPr lang="es-AR" dirty="0">
                <a:solidFill>
                  <a:schemeClr val="bg2"/>
                </a:solidFill>
              </a:rPr>
              <a:t>PRECIOS</a:t>
            </a:r>
          </a:p>
          <a:p>
            <a:r>
              <a:rPr lang="es-AR" dirty="0">
                <a:solidFill>
                  <a:schemeClr val="bg2"/>
                </a:solidFill>
              </a:rPr>
              <a:t>SOMBRA</a:t>
            </a:r>
          </a:p>
        </p:txBody>
      </p:sp>
    </p:spTree>
    <p:extLst>
      <p:ext uri="{BB962C8B-B14F-4D97-AF65-F5344CB8AC3E}">
        <p14:creationId xmlns:p14="http://schemas.microsoft.com/office/powerpoint/2010/main" val="24330465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2030"/>
            <a:ext cx="8229600" cy="1143000"/>
          </a:xfrm>
        </p:spPr>
        <p:txBody>
          <a:bodyPr/>
          <a:lstStyle/>
          <a:p>
            <a:r>
              <a:rPr lang="es-AR" dirty="0"/>
              <a:t>Lindo rangos permitidos</a:t>
            </a:r>
          </a:p>
        </p:txBody>
      </p:sp>
      <p:sp>
        <p:nvSpPr>
          <p:cNvPr id="3" name="2 Marcador de texto"/>
          <p:cNvSpPr>
            <a:spLocks noGrp="1"/>
          </p:cNvSpPr>
          <p:nvPr>
            <p:ph type="body" idx="1"/>
          </p:nvPr>
        </p:nvSpPr>
        <p:spPr>
          <a:xfrm>
            <a:off x="251520" y="980728"/>
            <a:ext cx="8784976" cy="1512168"/>
          </a:xfrm>
        </p:spPr>
        <p:txBody>
          <a:bodyPr/>
          <a:lstStyle/>
          <a:p>
            <a:pPr marL="0" indent="0">
              <a:buNone/>
            </a:pPr>
            <a:r>
              <a:rPr lang="es-AR" dirty="0"/>
              <a:t>También podemos ver los rangos permitidos para los parámetros para los que no se modifica la solución objetivo.</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2564903"/>
            <a:ext cx="6561137" cy="381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3 Rectángulo"/>
          <p:cNvSpPr/>
          <p:nvPr/>
        </p:nvSpPr>
        <p:spPr>
          <a:xfrm>
            <a:off x="4540200" y="3789039"/>
            <a:ext cx="2984128" cy="6856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4 Rectángulo"/>
          <p:cNvSpPr/>
          <p:nvPr/>
        </p:nvSpPr>
        <p:spPr>
          <a:xfrm>
            <a:off x="4756015" y="5373216"/>
            <a:ext cx="2736304" cy="936104"/>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902248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0"/>
            <a:ext cx="8229600" cy="1124745"/>
          </a:xfrm>
        </p:spPr>
        <p:txBody>
          <a:bodyPr/>
          <a:lstStyle/>
          <a:p>
            <a:r>
              <a:rPr lang="es-AR" sz="3800" dirty="0"/>
              <a:t>Caso Práctico 1 – Restricción IGUAL</a:t>
            </a:r>
          </a:p>
        </p:txBody>
      </p:sp>
      <p:sp>
        <p:nvSpPr>
          <p:cNvPr id="3" name="2 Marcador de texto"/>
          <p:cNvSpPr>
            <a:spLocks noGrp="1"/>
          </p:cNvSpPr>
          <p:nvPr>
            <p:ph type="body" idx="1"/>
          </p:nvPr>
        </p:nvSpPr>
        <p:spPr>
          <a:xfrm>
            <a:off x="323528" y="908720"/>
            <a:ext cx="8496944" cy="5433467"/>
          </a:xfrm>
        </p:spPr>
        <p:txBody>
          <a:bodyPr/>
          <a:lstStyle/>
          <a:p>
            <a:pPr marL="1588" indent="0">
              <a:buNone/>
            </a:pPr>
            <a:r>
              <a:rPr lang="es-AR" sz="2800" dirty="0"/>
              <a:t>Dos hermanos comenzaron con un emprendimiento que consiste en fabricar mesas y sillas de madera para camping, las venderán a $500 y $300 respectivamente. Por el momento poseen una </a:t>
            </a:r>
            <a:r>
              <a:rPr lang="es-AR" sz="2800" dirty="0" err="1"/>
              <a:t>agujereadora</a:t>
            </a:r>
            <a:r>
              <a:rPr lang="es-AR" sz="2800" dirty="0"/>
              <a:t> de banco y una fresadora que limitan su producción diaria ya que disponen de la por </a:t>
            </a:r>
            <a:r>
              <a:rPr lang="es-AR" sz="2800" dirty="0" err="1"/>
              <a:t>agujereadora</a:t>
            </a:r>
            <a:r>
              <a:rPr lang="es-AR" sz="2800" dirty="0"/>
              <a:t> 4 </a:t>
            </a:r>
            <a:r>
              <a:rPr lang="es-AR" sz="2800" dirty="0" err="1"/>
              <a:t>hs</a:t>
            </a:r>
            <a:r>
              <a:rPr lang="es-AR" sz="2800" dirty="0"/>
              <a:t> y el torno 12hs. También necesitan de una sierra pero al no disponer de una deben ir a otro taller donde es necesario que la usen 18 horas exactas. Para fabricar una mesa necesitan 2hs de torno y 2hs de la sierra, mientras que para una silla se necesita 1hs de la </a:t>
            </a:r>
            <a:r>
              <a:rPr lang="es-AR" sz="2800" dirty="0" err="1"/>
              <a:t>agujereadora</a:t>
            </a:r>
            <a:r>
              <a:rPr lang="es-AR" sz="2800" dirty="0"/>
              <a:t> y 3hs de la sierra. En base a esto ¿Cuál será la producción que maximizará su ganancia?</a:t>
            </a:r>
          </a:p>
        </p:txBody>
      </p:sp>
    </p:spTree>
    <p:extLst>
      <p:ext uri="{BB962C8B-B14F-4D97-AF65-F5344CB8AC3E}">
        <p14:creationId xmlns:p14="http://schemas.microsoft.com/office/powerpoint/2010/main" val="310743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Formalizando el problema</a:t>
            </a:r>
          </a:p>
        </p:txBody>
      </p:sp>
      <p:sp>
        <p:nvSpPr>
          <p:cNvPr id="3" name="2 Marcador de texto"/>
          <p:cNvSpPr>
            <a:spLocks noGrp="1"/>
          </p:cNvSpPr>
          <p:nvPr>
            <p:ph type="body" idx="1"/>
          </p:nvPr>
        </p:nvSpPr>
        <p:spPr>
          <a:xfrm>
            <a:off x="457200" y="1412776"/>
            <a:ext cx="8229600" cy="4713387"/>
          </a:xfrm>
        </p:spPr>
        <p:txBody>
          <a:bodyPr/>
          <a:lstStyle/>
          <a:p>
            <a:pPr lvl="0" indent="0">
              <a:buNone/>
            </a:pPr>
            <a:r>
              <a:rPr lang="es-AR" dirty="0"/>
              <a:t>Con X</a:t>
            </a:r>
            <a:r>
              <a:rPr lang="es-AR" baseline="-25000" dirty="0"/>
              <a:t>1 </a:t>
            </a:r>
            <a:r>
              <a:rPr lang="es-AR" dirty="0"/>
              <a:t>= Sillas y X</a:t>
            </a:r>
            <a:r>
              <a:rPr lang="es-AR" baseline="-25000" dirty="0"/>
              <a:t>2 </a:t>
            </a:r>
            <a:r>
              <a:rPr lang="es-AR" dirty="0"/>
              <a:t>= Mesas</a:t>
            </a:r>
          </a:p>
          <a:p>
            <a:pPr lvl="0" indent="0">
              <a:buNone/>
            </a:pPr>
            <a:r>
              <a:rPr lang="es-AR" dirty="0"/>
              <a:t>Maximizar:    Z = 300 X</a:t>
            </a:r>
            <a:r>
              <a:rPr lang="es-AR" baseline="-25000" dirty="0"/>
              <a:t>1</a:t>
            </a:r>
            <a:r>
              <a:rPr lang="es-AR" dirty="0"/>
              <a:t> + 500 X</a:t>
            </a:r>
            <a:r>
              <a:rPr lang="es-AR" baseline="-25000" dirty="0"/>
              <a:t>2</a:t>
            </a:r>
            <a:endParaRPr lang="es-AR" dirty="0"/>
          </a:p>
          <a:p>
            <a:pPr lvl="0" indent="0">
              <a:buNone/>
            </a:pPr>
            <a:r>
              <a:rPr lang="es-AR" dirty="0"/>
              <a:t>Restringido a:</a:t>
            </a:r>
          </a:p>
          <a:p>
            <a:pPr marL="2327275" lvl="0" indent="0">
              <a:spcBef>
                <a:spcPts val="0"/>
              </a:spcBef>
              <a:buNone/>
            </a:pPr>
            <a:r>
              <a:rPr lang="es-AR" dirty="0"/>
              <a:t>X</a:t>
            </a:r>
            <a:r>
              <a:rPr lang="es-AR" baseline="-25000" dirty="0"/>
              <a:t>1</a:t>
            </a:r>
            <a:r>
              <a:rPr lang="es-AR" dirty="0"/>
              <a:t>			&lt;= 4</a:t>
            </a:r>
          </a:p>
          <a:p>
            <a:pPr marL="2327275" lvl="0" indent="0">
              <a:buNone/>
            </a:pPr>
            <a:r>
              <a:rPr lang="es-AR" dirty="0"/>
              <a:t>          	2X</a:t>
            </a:r>
            <a:r>
              <a:rPr lang="es-AR" baseline="-25000" dirty="0"/>
              <a:t>2</a:t>
            </a:r>
            <a:r>
              <a:rPr lang="es-AR" dirty="0"/>
              <a:t> 	&lt;= 12</a:t>
            </a:r>
          </a:p>
          <a:p>
            <a:pPr marL="2327275" lvl="0" indent="0">
              <a:buNone/>
            </a:pPr>
            <a:r>
              <a:rPr lang="es-AR" dirty="0"/>
              <a:t>3 X</a:t>
            </a:r>
            <a:r>
              <a:rPr lang="es-AR" baseline="-25000" dirty="0"/>
              <a:t>1</a:t>
            </a:r>
            <a:r>
              <a:rPr lang="es-AR" dirty="0"/>
              <a:t>  + 	2X</a:t>
            </a:r>
            <a:r>
              <a:rPr lang="es-AR" baseline="-25000" dirty="0"/>
              <a:t>2</a:t>
            </a:r>
            <a:r>
              <a:rPr lang="es-AR" dirty="0"/>
              <a:t> 	 = 18</a:t>
            </a:r>
          </a:p>
          <a:p>
            <a:pPr marL="2327275" lvl="0" indent="0">
              <a:buNone/>
            </a:pPr>
            <a:endParaRPr lang="es-AR" dirty="0"/>
          </a:p>
          <a:p>
            <a:pPr marL="2327275" lvl="0" indent="0">
              <a:buNone/>
            </a:pPr>
            <a:r>
              <a:rPr lang="es-AR" dirty="0"/>
              <a:t>X</a:t>
            </a:r>
            <a:r>
              <a:rPr lang="es-AR" baseline="-25000" dirty="0"/>
              <a:t>1</a:t>
            </a:r>
            <a:r>
              <a:rPr lang="es-AR" dirty="0"/>
              <a:t> &gt;= 0 , X</a:t>
            </a:r>
            <a:r>
              <a:rPr lang="es-AR" baseline="-25000" dirty="0"/>
              <a:t>2</a:t>
            </a:r>
            <a:r>
              <a:rPr lang="es-AR" dirty="0"/>
              <a:t> &gt;= 0</a:t>
            </a:r>
          </a:p>
        </p:txBody>
      </p:sp>
      <p:sp>
        <p:nvSpPr>
          <p:cNvPr id="4" name="3 Rectángulo"/>
          <p:cNvSpPr/>
          <p:nvPr/>
        </p:nvSpPr>
        <p:spPr>
          <a:xfrm>
            <a:off x="2699792" y="4221088"/>
            <a:ext cx="3384376"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526304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44624"/>
            <a:ext cx="8229600" cy="1143000"/>
          </a:xfrm>
        </p:spPr>
        <p:txBody>
          <a:bodyPr/>
          <a:lstStyle/>
          <a:p>
            <a:r>
              <a:rPr lang="es-AR" dirty="0"/>
              <a:t>Graficando</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1133778"/>
            <a:ext cx="5616624" cy="5091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1964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3765" y="0"/>
            <a:ext cx="8229600" cy="1124744"/>
          </a:xfrm>
        </p:spPr>
        <p:txBody>
          <a:bodyPr/>
          <a:lstStyle/>
          <a:p>
            <a:r>
              <a:rPr lang="es-AR" dirty="0"/>
              <a:t>Procedimiento Algebraico</a:t>
            </a:r>
          </a:p>
        </p:txBody>
      </p:sp>
      <p:sp>
        <p:nvSpPr>
          <p:cNvPr id="3" name="2 Marcador de texto"/>
          <p:cNvSpPr>
            <a:spLocks noGrp="1"/>
          </p:cNvSpPr>
          <p:nvPr>
            <p:ph type="body" idx="1"/>
          </p:nvPr>
        </p:nvSpPr>
        <p:spPr>
          <a:xfrm>
            <a:off x="453765" y="980728"/>
            <a:ext cx="8229600" cy="2304256"/>
          </a:xfrm>
        </p:spPr>
        <p:txBody>
          <a:bodyPr/>
          <a:lstStyle/>
          <a:p>
            <a:pPr marL="1588" indent="0">
              <a:buNone/>
            </a:pPr>
            <a:r>
              <a:rPr lang="es-ES" sz="2700" dirty="0"/>
              <a:t>El procedimiento algebraico del método simplex se basa en la solución de sistemas de ecuaciones por lo que debemos convertir las restricciones funcionales de desigualdad en restricciones de igualdad equivalentes. Para esto agregaremos </a:t>
            </a:r>
            <a:r>
              <a:rPr lang="es-ES" sz="2700" b="1" dirty="0"/>
              <a:t>variables de holgura:</a:t>
            </a:r>
          </a:p>
        </p:txBody>
      </p:sp>
      <p:graphicFrame>
        <p:nvGraphicFramePr>
          <p:cNvPr id="7" name="6 Tabla"/>
          <p:cNvGraphicFramePr>
            <a:graphicFrameLocks noGrp="1"/>
          </p:cNvGraphicFramePr>
          <p:nvPr>
            <p:extLst>
              <p:ext uri="{D42A27DB-BD31-4B8C-83A1-F6EECF244321}">
                <p14:modId xmlns:p14="http://schemas.microsoft.com/office/powerpoint/2010/main" val="1370914666"/>
              </p:ext>
            </p:extLst>
          </p:nvPr>
        </p:nvGraphicFramePr>
        <p:xfrm>
          <a:off x="611560" y="4149080"/>
          <a:ext cx="8229600" cy="1590217"/>
        </p:xfrm>
        <a:graphic>
          <a:graphicData uri="http://schemas.openxmlformats.org/drawingml/2006/table">
            <a:tbl>
              <a:tblPr firstRow="1" bandRow="1"/>
              <a:tblGrid>
                <a:gridCol w="2142689">
                  <a:extLst>
                    <a:ext uri="{9D8B030D-6E8A-4147-A177-3AD203B41FA5}">
                      <a16:colId xmlns:a16="http://schemas.microsoft.com/office/drawing/2014/main" val="20000"/>
                    </a:ext>
                  </a:extLst>
                </a:gridCol>
                <a:gridCol w="2576613">
                  <a:extLst>
                    <a:ext uri="{9D8B030D-6E8A-4147-A177-3AD203B41FA5}">
                      <a16:colId xmlns:a16="http://schemas.microsoft.com/office/drawing/2014/main" val="20001"/>
                    </a:ext>
                  </a:extLst>
                </a:gridCol>
                <a:gridCol w="3510298">
                  <a:extLst>
                    <a:ext uri="{9D8B030D-6E8A-4147-A177-3AD203B41FA5}">
                      <a16:colId xmlns:a16="http://schemas.microsoft.com/office/drawing/2014/main" val="20002"/>
                    </a:ext>
                  </a:extLst>
                </a:gridCol>
              </a:tblGrid>
              <a:tr h="287497">
                <a:tc>
                  <a:txBody>
                    <a:bodyPr/>
                    <a:lstStyle/>
                    <a:p>
                      <a:pPr algn="l" rtl="0" fontAlgn="ctr"/>
                      <a:r>
                        <a:rPr lang="es-AR" sz="1700" b="1" i="0" u="none" strike="noStrike" dirty="0">
                          <a:solidFill>
                            <a:srgbClr val="FFFFFF"/>
                          </a:solidFill>
                          <a:effectLst/>
                          <a:latin typeface="Calibri"/>
                        </a:rPr>
                        <a:t>MODELO INICIAL</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l" rtl="0" fontAlgn="ctr"/>
                      <a:r>
                        <a:rPr lang="es-AR" sz="1700" b="1" i="0" u="none" strike="noStrike">
                          <a:solidFill>
                            <a:srgbClr val="FFFFFF"/>
                          </a:solidFill>
                          <a:effectLst/>
                          <a:latin typeface="Calibri"/>
                        </a:rPr>
                        <a:t>MODELO AUMENTADO</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tc>
                  <a:txBody>
                    <a:bodyPr/>
                    <a:lstStyle/>
                    <a:p>
                      <a:pPr algn="l" rtl="0" fontAlgn="ctr"/>
                      <a:r>
                        <a:rPr lang="es-AR" sz="1700" b="1" i="0" u="none" strike="noStrike">
                          <a:solidFill>
                            <a:srgbClr val="FFFFFF"/>
                          </a:solidFill>
                          <a:effectLst/>
                          <a:latin typeface="Calibri"/>
                        </a:rPr>
                        <a:t>O bien…</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332418">
                <a:tc>
                  <a:txBody>
                    <a:bodyPr/>
                    <a:lstStyle/>
                    <a:p>
                      <a:pPr algn="l" rtl="0" fontAlgn="ctr"/>
                      <a:r>
                        <a:rPr lang="es-AR" sz="1700" b="0" i="0" u="none" strike="noStrike">
                          <a:solidFill>
                            <a:srgbClr val="000000"/>
                          </a:solidFill>
                          <a:effectLst/>
                          <a:latin typeface="Calibri"/>
                        </a:rPr>
                        <a:t>Z = 3X</a:t>
                      </a:r>
                      <a:r>
                        <a:rPr lang="es-AR" sz="1700" b="0" i="0" u="none" strike="noStrike" baseline="-25000">
                          <a:solidFill>
                            <a:srgbClr val="000000"/>
                          </a:solidFill>
                          <a:effectLst/>
                          <a:latin typeface="Calibri"/>
                        </a:rPr>
                        <a:t>1</a:t>
                      </a:r>
                      <a:r>
                        <a:rPr lang="es-AR" sz="1700" b="0" i="0" u="none" strike="noStrike">
                          <a:solidFill>
                            <a:srgbClr val="000000"/>
                          </a:solidFill>
                          <a:effectLst/>
                          <a:latin typeface="Calibri"/>
                        </a:rPr>
                        <a:t> + 5X</a:t>
                      </a:r>
                      <a:r>
                        <a:rPr lang="es-AR" sz="1700" b="0" i="0" u="none" strike="noStrike" baseline="-25000">
                          <a:solidFill>
                            <a:srgbClr val="000000"/>
                          </a:solidFill>
                          <a:effectLst/>
                          <a:latin typeface="Calibri"/>
                        </a:rPr>
                        <a:t>2</a:t>
                      </a:r>
                      <a:endParaRPr lang="es-AR" sz="1700" b="0" i="0" u="none" strike="noStrike">
                        <a:solidFill>
                          <a:srgbClr val="000000"/>
                        </a:solidFill>
                        <a:effectLst/>
                        <a:latin typeface="Calibri"/>
                      </a:endParaRP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l" rtl="0" fontAlgn="ctr"/>
                      <a:r>
                        <a:rPr lang="pt-BR" sz="1700" b="0" i="0" u="none" strike="noStrike" dirty="0">
                          <a:solidFill>
                            <a:srgbClr val="000000"/>
                          </a:solidFill>
                          <a:effectLst/>
                          <a:latin typeface="Calibri"/>
                        </a:rPr>
                        <a:t>Z = 3X</a:t>
                      </a:r>
                      <a:r>
                        <a:rPr lang="pt-BR" sz="1700" b="0" i="0" u="none" strike="noStrike" baseline="-25000" dirty="0">
                          <a:solidFill>
                            <a:srgbClr val="000000"/>
                          </a:solidFill>
                          <a:effectLst/>
                          <a:latin typeface="Calibri"/>
                        </a:rPr>
                        <a:t>1</a:t>
                      </a:r>
                      <a:r>
                        <a:rPr lang="pt-BR" sz="1700" b="0" i="0" u="none" strike="noStrike" dirty="0">
                          <a:solidFill>
                            <a:srgbClr val="000000"/>
                          </a:solidFill>
                          <a:effectLst/>
                          <a:latin typeface="Calibri"/>
                        </a:rPr>
                        <a:t> + 5X</a:t>
                      </a:r>
                      <a:r>
                        <a:rPr lang="pt-BR" sz="1700" b="0" i="0" u="none" strike="noStrike" baseline="-25000" dirty="0">
                          <a:solidFill>
                            <a:srgbClr val="000000"/>
                          </a:solidFill>
                          <a:effectLst/>
                          <a:latin typeface="Calibri"/>
                        </a:rPr>
                        <a:t>2</a:t>
                      </a:r>
                      <a:endParaRPr lang="pt-BR" sz="1700" b="0" i="0" u="none" strike="noStrike" dirty="0">
                        <a:solidFill>
                          <a:srgbClr val="000000"/>
                        </a:solidFill>
                        <a:effectLst/>
                        <a:latin typeface="Calibri"/>
                      </a:endParaRP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l" rtl="0" fontAlgn="ctr"/>
                      <a:r>
                        <a:rPr lang="pt-BR" sz="1700" b="0" i="0" u="none" strike="noStrike" dirty="0">
                          <a:solidFill>
                            <a:srgbClr val="000000"/>
                          </a:solidFill>
                          <a:effectLst/>
                          <a:latin typeface="Calibri"/>
                        </a:rPr>
                        <a:t>Z - 3X</a:t>
                      </a:r>
                      <a:r>
                        <a:rPr lang="pt-BR" sz="1700" b="0" i="0" u="none" strike="noStrike" baseline="-25000" dirty="0">
                          <a:solidFill>
                            <a:srgbClr val="000000"/>
                          </a:solidFill>
                          <a:effectLst/>
                          <a:latin typeface="Calibri"/>
                        </a:rPr>
                        <a:t>1</a:t>
                      </a:r>
                      <a:r>
                        <a:rPr lang="pt-BR" sz="1700" b="0" i="0" u="none" strike="noStrike" dirty="0">
                          <a:solidFill>
                            <a:srgbClr val="000000"/>
                          </a:solidFill>
                          <a:effectLst/>
                          <a:latin typeface="Calibri"/>
                        </a:rPr>
                        <a:t> -  5X</a:t>
                      </a:r>
                      <a:r>
                        <a:rPr lang="pt-BR" sz="1700" b="0" i="0" u="none" strike="noStrike" baseline="-25000" dirty="0">
                          <a:solidFill>
                            <a:srgbClr val="000000"/>
                          </a:solidFill>
                          <a:effectLst/>
                          <a:latin typeface="Calibri"/>
                        </a:rPr>
                        <a:t>2</a:t>
                      </a:r>
                      <a:r>
                        <a:rPr lang="pt-BR" sz="1700" b="0" i="0" u="none" strike="noStrike" dirty="0">
                          <a:solidFill>
                            <a:srgbClr val="000000"/>
                          </a:solidFill>
                          <a:effectLst/>
                          <a:latin typeface="Calibri"/>
                        </a:rPr>
                        <a:t>    </a:t>
                      </a:r>
                      <a:r>
                        <a:rPr lang="pt-BR" sz="1700" b="0" i="0" u="none" strike="noStrike" dirty="0">
                          <a:solidFill>
                            <a:srgbClr val="FF0000"/>
                          </a:solidFill>
                          <a:effectLst/>
                          <a:latin typeface="Calibri"/>
                        </a:rPr>
                        <a:t>    </a:t>
                      </a:r>
                      <a:r>
                        <a:rPr lang="pt-BR" sz="1700" b="0" i="0" u="none" strike="noStrike" baseline="-25000" dirty="0">
                          <a:solidFill>
                            <a:srgbClr val="FF0000"/>
                          </a:solidFill>
                          <a:effectLst/>
                          <a:latin typeface="Calibri"/>
                        </a:rPr>
                        <a:t> </a:t>
                      </a:r>
                      <a:r>
                        <a:rPr lang="pt-BR" sz="1700" b="0" i="0" u="none" strike="noStrike" dirty="0">
                          <a:solidFill>
                            <a:srgbClr val="FF0000"/>
                          </a:solidFill>
                          <a:effectLst/>
                          <a:latin typeface="Calibri"/>
                        </a:rPr>
                        <a:t>                </a:t>
                      </a:r>
                      <a:r>
                        <a:rPr lang="pt-BR" sz="1700" b="0" i="0" u="none" strike="noStrike" dirty="0">
                          <a:solidFill>
                            <a:srgbClr val="000000"/>
                          </a:solidFill>
                          <a:effectLst/>
                          <a:latin typeface="Calibri"/>
                        </a:rPr>
                        <a:t>   = 0</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1"/>
                  </a:ext>
                </a:extLst>
              </a:tr>
              <a:tr h="323434">
                <a:tc>
                  <a:txBody>
                    <a:bodyPr/>
                    <a:lstStyle/>
                    <a:p>
                      <a:pPr algn="l" rtl="0" fontAlgn="ctr"/>
                      <a:r>
                        <a:rPr lang="es-AR" sz="1700" b="0" i="0" u="none" strike="noStrike">
                          <a:solidFill>
                            <a:srgbClr val="000000"/>
                          </a:solidFill>
                          <a:effectLst/>
                          <a:latin typeface="Calibri"/>
                        </a:rPr>
                        <a:t>X</a:t>
                      </a:r>
                      <a:r>
                        <a:rPr lang="es-AR" sz="1700" b="0" i="0" u="none" strike="noStrike" baseline="-25000">
                          <a:solidFill>
                            <a:srgbClr val="000000"/>
                          </a:solidFill>
                          <a:effectLst/>
                          <a:latin typeface="Calibri"/>
                        </a:rPr>
                        <a:t>1</a:t>
                      </a:r>
                      <a:r>
                        <a:rPr lang="es-AR" sz="1700" b="0" i="0" u="none" strike="noStrike">
                          <a:solidFill>
                            <a:srgbClr val="000000"/>
                          </a:solidFill>
                          <a:effectLst/>
                          <a:latin typeface="Calibri"/>
                        </a:rPr>
                        <a:t> &lt;= 4</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l" rtl="0" fontAlgn="ctr"/>
                      <a:r>
                        <a:rPr lang="es-AR" sz="1700" b="0" i="0" u="none" strike="noStrike">
                          <a:solidFill>
                            <a:srgbClr val="000000"/>
                          </a:solidFill>
                          <a:effectLst/>
                          <a:latin typeface="Calibri"/>
                        </a:rPr>
                        <a:t>X</a:t>
                      </a:r>
                      <a:r>
                        <a:rPr lang="es-AR" sz="1700" b="0" i="0" u="none" strike="noStrike" baseline="-25000">
                          <a:solidFill>
                            <a:srgbClr val="000000"/>
                          </a:solidFill>
                          <a:effectLst/>
                          <a:latin typeface="Calibri"/>
                        </a:rPr>
                        <a:t>1 </a:t>
                      </a:r>
                      <a:r>
                        <a:rPr lang="es-AR" sz="1700" b="0" i="0" u="none" strike="noStrike">
                          <a:solidFill>
                            <a:srgbClr val="FF0000"/>
                          </a:solidFill>
                          <a:effectLst/>
                          <a:latin typeface="Calibri"/>
                        </a:rPr>
                        <a:t>+ H</a:t>
                      </a:r>
                      <a:r>
                        <a:rPr lang="es-AR" sz="1700" b="0" i="0" u="none" strike="noStrike" baseline="-25000">
                          <a:solidFill>
                            <a:srgbClr val="FF0000"/>
                          </a:solidFill>
                          <a:effectLst/>
                          <a:latin typeface="Calibri"/>
                        </a:rPr>
                        <a:t>1</a:t>
                      </a:r>
                      <a:r>
                        <a:rPr lang="es-AR" sz="1700" b="0" i="0" u="none" strike="noStrike">
                          <a:solidFill>
                            <a:srgbClr val="FF0000"/>
                          </a:solidFill>
                          <a:effectLst/>
                          <a:latin typeface="Calibri"/>
                        </a:rPr>
                        <a:t> </a:t>
                      </a:r>
                      <a:r>
                        <a:rPr lang="es-AR" sz="1700" b="0" i="0" u="none" strike="noStrike">
                          <a:solidFill>
                            <a:srgbClr val="000000"/>
                          </a:solidFill>
                          <a:effectLst/>
                          <a:latin typeface="Calibri"/>
                        </a:rPr>
                        <a:t>= 4</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l" rtl="0" fontAlgn="ctr"/>
                      <a:r>
                        <a:rPr lang="es-AR" sz="1700" b="0" i="0" u="none" strike="noStrike">
                          <a:solidFill>
                            <a:srgbClr val="000000"/>
                          </a:solidFill>
                          <a:effectLst/>
                          <a:latin typeface="Calibri"/>
                        </a:rPr>
                        <a:t>        X</a:t>
                      </a:r>
                      <a:r>
                        <a:rPr lang="es-AR" sz="1700" b="0" i="0" u="none" strike="noStrike" baseline="-25000">
                          <a:solidFill>
                            <a:srgbClr val="000000"/>
                          </a:solidFill>
                          <a:effectLst/>
                          <a:latin typeface="Calibri"/>
                        </a:rPr>
                        <a:t>1</a:t>
                      </a:r>
                      <a:r>
                        <a:rPr lang="es-AR" sz="1700" b="0" i="0" u="none" strike="noStrike">
                          <a:solidFill>
                            <a:srgbClr val="000000"/>
                          </a:solidFill>
                          <a:effectLst/>
                          <a:latin typeface="Calibri"/>
                        </a:rPr>
                        <a:t>                </a:t>
                      </a:r>
                      <a:r>
                        <a:rPr lang="es-AR" sz="1700" b="0" i="0" u="none" strike="noStrike">
                          <a:solidFill>
                            <a:srgbClr val="FF0000"/>
                          </a:solidFill>
                          <a:effectLst/>
                          <a:latin typeface="Calibri"/>
                        </a:rPr>
                        <a:t>+ H</a:t>
                      </a:r>
                      <a:r>
                        <a:rPr lang="es-AR" sz="1700" b="0" i="0" u="none" strike="noStrike" baseline="-25000">
                          <a:solidFill>
                            <a:srgbClr val="FF0000"/>
                          </a:solidFill>
                          <a:effectLst/>
                          <a:latin typeface="Calibri"/>
                        </a:rPr>
                        <a:t>1</a:t>
                      </a:r>
                      <a:r>
                        <a:rPr lang="es-AR" sz="1700" b="0" i="0" u="none" strike="noStrike">
                          <a:solidFill>
                            <a:srgbClr val="FF0000"/>
                          </a:solidFill>
                          <a:effectLst/>
                          <a:latin typeface="Calibri"/>
                        </a:rPr>
                        <a:t>               </a:t>
                      </a:r>
                      <a:r>
                        <a:rPr lang="es-AR" sz="1700" b="0" i="0" u="none" strike="noStrike">
                          <a:solidFill>
                            <a:srgbClr val="000000"/>
                          </a:solidFill>
                          <a:effectLst/>
                          <a:latin typeface="Calibri"/>
                        </a:rPr>
                        <a:t>= 4</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10002"/>
                  </a:ext>
                </a:extLst>
              </a:tr>
              <a:tr h="323434">
                <a:tc>
                  <a:txBody>
                    <a:bodyPr/>
                    <a:lstStyle/>
                    <a:p>
                      <a:pPr algn="l" rtl="0" fontAlgn="ctr"/>
                      <a:r>
                        <a:rPr lang="es-AR" sz="1700" b="0" i="0" u="none" strike="noStrike">
                          <a:solidFill>
                            <a:srgbClr val="000000"/>
                          </a:solidFill>
                          <a:effectLst/>
                          <a:latin typeface="Calibri"/>
                        </a:rPr>
                        <a:t>2X</a:t>
                      </a:r>
                      <a:r>
                        <a:rPr lang="es-AR" sz="1700" b="0" i="0" u="none" strike="noStrike" baseline="-25000">
                          <a:solidFill>
                            <a:srgbClr val="000000"/>
                          </a:solidFill>
                          <a:effectLst/>
                          <a:latin typeface="Calibri"/>
                        </a:rPr>
                        <a:t>2</a:t>
                      </a:r>
                      <a:r>
                        <a:rPr lang="es-AR" sz="1700" b="0" i="0" u="none" strike="noStrike">
                          <a:solidFill>
                            <a:srgbClr val="000000"/>
                          </a:solidFill>
                          <a:effectLst/>
                          <a:latin typeface="Calibri"/>
                        </a:rPr>
                        <a:t> &lt;= 12</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l" rtl="0" fontAlgn="ctr"/>
                      <a:r>
                        <a:rPr lang="es-AR" sz="1700" b="0" i="0" u="none" strike="noStrike">
                          <a:solidFill>
                            <a:srgbClr val="000000"/>
                          </a:solidFill>
                          <a:effectLst/>
                          <a:latin typeface="Calibri"/>
                        </a:rPr>
                        <a:t>2X</a:t>
                      </a:r>
                      <a:r>
                        <a:rPr lang="es-AR" sz="1700" b="0" i="0" u="none" strike="noStrike" baseline="-25000">
                          <a:solidFill>
                            <a:srgbClr val="000000"/>
                          </a:solidFill>
                          <a:effectLst/>
                          <a:latin typeface="Calibri"/>
                        </a:rPr>
                        <a:t>2</a:t>
                      </a:r>
                      <a:r>
                        <a:rPr lang="es-AR" sz="1700" b="0" i="0" u="none" strike="noStrike">
                          <a:solidFill>
                            <a:srgbClr val="000000"/>
                          </a:solidFill>
                          <a:effectLst/>
                          <a:latin typeface="Calibri"/>
                        </a:rPr>
                        <a:t>  </a:t>
                      </a:r>
                      <a:r>
                        <a:rPr lang="es-AR" sz="1700" b="0" i="0" u="none" strike="noStrike">
                          <a:solidFill>
                            <a:srgbClr val="FF0000"/>
                          </a:solidFill>
                          <a:effectLst/>
                          <a:latin typeface="Calibri"/>
                        </a:rPr>
                        <a:t>+ H</a:t>
                      </a:r>
                      <a:r>
                        <a:rPr lang="es-AR" sz="1700" b="0" i="0" u="none" strike="noStrike" baseline="-25000">
                          <a:solidFill>
                            <a:srgbClr val="FF0000"/>
                          </a:solidFill>
                          <a:effectLst/>
                          <a:latin typeface="Calibri"/>
                        </a:rPr>
                        <a:t>2</a:t>
                      </a:r>
                      <a:r>
                        <a:rPr lang="es-AR" sz="1700" b="0" i="0" u="none" strike="noStrike">
                          <a:solidFill>
                            <a:srgbClr val="FF0000"/>
                          </a:solidFill>
                          <a:effectLst/>
                          <a:latin typeface="Calibri"/>
                        </a:rPr>
                        <a:t> </a:t>
                      </a:r>
                      <a:r>
                        <a:rPr lang="es-AR" sz="1700" b="0" i="0" u="none" strike="noStrike">
                          <a:solidFill>
                            <a:srgbClr val="000000"/>
                          </a:solidFill>
                          <a:effectLst/>
                          <a:latin typeface="Calibri"/>
                        </a:rPr>
                        <a:t>= 12</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tc>
                  <a:txBody>
                    <a:bodyPr/>
                    <a:lstStyle/>
                    <a:p>
                      <a:pPr algn="l" rtl="0" fontAlgn="ctr"/>
                      <a:r>
                        <a:rPr lang="es-AR" sz="1700" b="0" i="0" u="none" strike="noStrike">
                          <a:solidFill>
                            <a:srgbClr val="000000"/>
                          </a:solidFill>
                          <a:effectLst/>
                          <a:latin typeface="Calibri"/>
                        </a:rPr>
                        <a:t>                  2X</a:t>
                      </a:r>
                      <a:r>
                        <a:rPr lang="es-AR" sz="1700" b="0" i="0" u="none" strike="noStrike" baseline="-25000">
                          <a:solidFill>
                            <a:srgbClr val="000000"/>
                          </a:solidFill>
                          <a:effectLst/>
                          <a:latin typeface="Calibri"/>
                        </a:rPr>
                        <a:t>2</a:t>
                      </a:r>
                      <a:r>
                        <a:rPr lang="es-AR" sz="1700" b="0" i="0" u="none" strike="noStrike">
                          <a:solidFill>
                            <a:srgbClr val="000000"/>
                          </a:solidFill>
                          <a:effectLst/>
                          <a:latin typeface="Calibri"/>
                        </a:rPr>
                        <a:t>               </a:t>
                      </a:r>
                      <a:r>
                        <a:rPr lang="es-AR" sz="1700" b="0" i="0" u="none" strike="noStrike">
                          <a:solidFill>
                            <a:srgbClr val="FF0000"/>
                          </a:solidFill>
                          <a:effectLst/>
                          <a:latin typeface="Calibri"/>
                        </a:rPr>
                        <a:t>+ H</a:t>
                      </a:r>
                      <a:r>
                        <a:rPr lang="es-AR" sz="1700" b="0" i="0" u="none" strike="noStrike" baseline="-25000">
                          <a:solidFill>
                            <a:srgbClr val="FF0000"/>
                          </a:solidFill>
                          <a:effectLst/>
                          <a:latin typeface="Calibri"/>
                        </a:rPr>
                        <a:t>2</a:t>
                      </a:r>
                      <a:r>
                        <a:rPr lang="es-AR" sz="1700" b="0" i="0" u="none" strike="noStrike">
                          <a:solidFill>
                            <a:srgbClr val="FF0000"/>
                          </a:solidFill>
                          <a:effectLst/>
                          <a:latin typeface="Calibri"/>
                        </a:rPr>
                        <a:t>   </a:t>
                      </a:r>
                      <a:r>
                        <a:rPr lang="es-AR" sz="1700" b="0" i="0" u="none" strike="noStrike">
                          <a:solidFill>
                            <a:srgbClr val="000000"/>
                          </a:solidFill>
                          <a:effectLst/>
                          <a:latin typeface="Calibri"/>
                        </a:rPr>
                        <a:t>= 12</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10003"/>
                  </a:ext>
                </a:extLst>
              </a:tr>
              <a:tr h="323434">
                <a:tc>
                  <a:txBody>
                    <a:bodyPr/>
                    <a:lstStyle/>
                    <a:p>
                      <a:pPr algn="l" rtl="0" fontAlgn="ctr"/>
                      <a:r>
                        <a:rPr lang="es-AR" sz="1700" b="0" i="0" u="none" strike="noStrike" dirty="0">
                          <a:solidFill>
                            <a:srgbClr val="000000"/>
                          </a:solidFill>
                          <a:effectLst/>
                          <a:latin typeface="Calibri"/>
                        </a:rPr>
                        <a:t>3X</a:t>
                      </a:r>
                      <a:r>
                        <a:rPr lang="es-AR" sz="1700" b="0" i="0" u="none" strike="noStrike" baseline="-25000" dirty="0">
                          <a:solidFill>
                            <a:srgbClr val="000000"/>
                          </a:solidFill>
                          <a:effectLst/>
                          <a:latin typeface="Calibri"/>
                        </a:rPr>
                        <a:t>1</a:t>
                      </a:r>
                      <a:r>
                        <a:rPr lang="es-AR" sz="1700" b="0" i="0" u="none" strike="noStrike" dirty="0">
                          <a:solidFill>
                            <a:srgbClr val="000000"/>
                          </a:solidFill>
                          <a:effectLst/>
                          <a:latin typeface="Calibri"/>
                        </a:rPr>
                        <a:t> + 2X</a:t>
                      </a:r>
                      <a:r>
                        <a:rPr lang="es-AR" sz="1700" b="0" i="0" u="none" strike="noStrike" baseline="-25000" dirty="0">
                          <a:solidFill>
                            <a:srgbClr val="000000"/>
                          </a:solidFill>
                          <a:effectLst/>
                          <a:latin typeface="Calibri"/>
                        </a:rPr>
                        <a:t>2</a:t>
                      </a:r>
                      <a:r>
                        <a:rPr lang="es-AR" sz="1700" b="0" i="0" u="none" strike="noStrike" dirty="0">
                          <a:solidFill>
                            <a:srgbClr val="000000"/>
                          </a:solidFill>
                          <a:effectLst/>
                          <a:latin typeface="Calibri"/>
                        </a:rPr>
                        <a:t> = 18</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l" rtl="0" fontAlgn="ctr"/>
                      <a:r>
                        <a:rPr lang="es-AR" sz="1700" b="0" i="0" u="none" strike="noStrike" dirty="0">
                          <a:solidFill>
                            <a:srgbClr val="000000"/>
                          </a:solidFill>
                          <a:effectLst/>
                          <a:latin typeface="Calibri"/>
                        </a:rPr>
                        <a:t>3X</a:t>
                      </a:r>
                      <a:r>
                        <a:rPr lang="es-AR" sz="1700" b="0" i="0" u="none" strike="noStrike" baseline="-25000" dirty="0">
                          <a:solidFill>
                            <a:srgbClr val="000000"/>
                          </a:solidFill>
                          <a:effectLst/>
                          <a:latin typeface="Calibri"/>
                        </a:rPr>
                        <a:t>1</a:t>
                      </a:r>
                      <a:r>
                        <a:rPr lang="es-AR" sz="1700" b="0" i="0" u="none" strike="noStrike" dirty="0">
                          <a:solidFill>
                            <a:srgbClr val="000000"/>
                          </a:solidFill>
                          <a:effectLst/>
                          <a:latin typeface="Calibri"/>
                        </a:rPr>
                        <a:t> + 2X</a:t>
                      </a:r>
                      <a:r>
                        <a:rPr lang="es-AR" sz="1700" b="0" i="0" u="none" strike="noStrike" baseline="-25000" dirty="0">
                          <a:solidFill>
                            <a:srgbClr val="000000"/>
                          </a:solidFill>
                          <a:effectLst/>
                          <a:latin typeface="Calibri"/>
                        </a:rPr>
                        <a:t>2</a:t>
                      </a:r>
                      <a:r>
                        <a:rPr lang="es-AR" sz="1700" b="0" i="0" u="none" strike="noStrike" dirty="0">
                          <a:solidFill>
                            <a:srgbClr val="000000"/>
                          </a:solidFill>
                          <a:effectLst/>
                          <a:latin typeface="Calibri"/>
                        </a:rPr>
                        <a:t>  = 18</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tc>
                  <a:txBody>
                    <a:bodyPr/>
                    <a:lstStyle/>
                    <a:p>
                      <a:pPr algn="l" rtl="0" fontAlgn="ctr"/>
                      <a:r>
                        <a:rPr lang="es-AR" sz="1700" b="0" i="0" u="none" strike="noStrike" dirty="0">
                          <a:solidFill>
                            <a:srgbClr val="000000"/>
                          </a:solidFill>
                          <a:effectLst/>
                          <a:latin typeface="Calibri"/>
                        </a:rPr>
                        <a:t>      3X</a:t>
                      </a:r>
                      <a:r>
                        <a:rPr lang="es-AR" sz="1700" b="0" i="0" u="none" strike="noStrike" baseline="-25000" dirty="0">
                          <a:solidFill>
                            <a:srgbClr val="000000"/>
                          </a:solidFill>
                          <a:effectLst/>
                          <a:latin typeface="Calibri"/>
                        </a:rPr>
                        <a:t>1</a:t>
                      </a:r>
                      <a:r>
                        <a:rPr lang="es-AR" sz="1700" b="0" i="0" u="none" strike="noStrike" dirty="0">
                          <a:solidFill>
                            <a:srgbClr val="000000"/>
                          </a:solidFill>
                          <a:effectLst/>
                          <a:latin typeface="Calibri"/>
                        </a:rPr>
                        <a:t>  + 2X</a:t>
                      </a:r>
                      <a:r>
                        <a:rPr lang="es-AR" sz="1700" b="0" i="0" u="none" strike="noStrike" baseline="-25000" dirty="0">
                          <a:solidFill>
                            <a:srgbClr val="000000"/>
                          </a:solidFill>
                          <a:effectLst/>
                          <a:latin typeface="Calibri"/>
                        </a:rPr>
                        <a:t>2</a:t>
                      </a:r>
                      <a:r>
                        <a:rPr lang="es-AR" sz="1700" b="0" i="0" u="none" strike="noStrike" dirty="0">
                          <a:solidFill>
                            <a:srgbClr val="000000"/>
                          </a:solidFill>
                          <a:effectLst/>
                          <a:latin typeface="Calibri"/>
                        </a:rPr>
                        <a:t>                  </a:t>
                      </a:r>
                      <a:r>
                        <a:rPr lang="es-AR" sz="1700" b="0" i="0" u="none" strike="noStrike" dirty="0">
                          <a:solidFill>
                            <a:srgbClr val="FF0000"/>
                          </a:solidFill>
                          <a:effectLst/>
                          <a:latin typeface="Calibri"/>
                        </a:rPr>
                        <a:t>        </a:t>
                      </a:r>
                      <a:r>
                        <a:rPr lang="es-AR" sz="1700" b="0" i="0" u="none" strike="noStrike" dirty="0">
                          <a:solidFill>
                            <a:srgbClr val="000000"/>
                          </a:solidFill>
                          <a:effectLst/>
                          <a:latin typeface="Calibri"/>
                        </a:rPr>
                        <a:t>= 18</a:t>
                      </a:r>
                    </a:p>
                  </a:txBody>
                  <a:tcPr marL="8984" marR="8984" marT="8984"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E8ECF4"/>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10674462"/>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1718</TotalTime>
  <Words>4571</Words>
  <Application>Microsoft Office PowerPoint</Application>
  <PresentationFormat>Presentación en pantalla (4:3)</PresentationFormat>
  <Paragraphs>1230</Paragraphs>
  <Slides>53</Slides>
  <Notes>6</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53</vt:i4>
      </vt:variant>
    </vt:vector>
  </HeadingPairs>
  <TitlesOfParts>
    <vt:vector size="56" baseType="lpstr">
      <vt:lpstr>Arial</vt:lpstr>
      <vt:lpstr>Calibri</vt:lpstr>
      <vt:lpstr>Tema de Office</vt:lpstr>
      <vt:lpstr>Presentación de PowerPoint</vt:lpstr>
      <vt:lpstr>Revisión - Características</vt:lpstr>
      <vt:lpstr>Revisión – Conceptos básicos</vt:lpstr>
      <vt:lpstr>Revisión - Repaso</vt:lpstr>
      <vt:lpstr>Simplex y otras formas legitimas</vt:lpstr>
      <vt:lpstr>Caso Práctico 1 – Restricción IGUAL</vt:lpstr>
      <vt:lpstr>Formalizando el problema</vt:lpstr>
      <vt:lpstr>Graficando</vt:lpstr>
      <vt:lpstr>Procedimiento Algebraico</vt:lpstr>
      <vt:lpstr>Análisis preliminar del problema</vt:lpstr>
      <vt:lpstr>Técnica de la variable artificial</vt:lpstr>
      <vt:lpstr>Método de la gran M</vt:lpstr>
      <vt:lpstr>Método de la gran M</vt:lpstr>
      <vt:lpstr>Método de la gran M</vt:lpstr>
      <vt:lpstr>Preparando el método simplex</vt:lpstr>
      <vt:lpstr>Método de la gran M</vt:lpstr>
      <vt:lpstr>Aplicando simplex</vt:lpstr>
      <vt:lpstr>Iteración 1</vt:lpstr>
      <vt:lpstr>Iteración 2</vt:lpstr>
      <vt:lpstr>Iteración 3</vt:lpstr>
      <vt:lpstr>Solución óptima</vt:lpstr>
      <vt:lpstr>Lados derechos Negativos</vt:lpstr>
      <vt:lpstr>Caso Práctico 1 – Restricción MAYOR</vt:lpstr>
      <vt:lpstr>Formalizando el problema</vt:lpstr>
      <vt:lpstr>Graficando</vt:lpstr>
      <vt:lpstr>Procedimiento Algebraico</vt:lpstr>
      <vt:lpstr>Restricción de mayor o igual</vt:lpstr>
      <vt:lpstr>Restricción de mayor o igual</vt:lpstr>
      <vt:lpstr>Preparando el modelo</vt:lpstr>
      <vt:lpstr>Minimización</vt:lpstr>
      <vt:lpstr>Minimizar a Maximizar</vt:lpstr>
      <vt:lpstr>Método de la gran M</vt:lpstr>
      <vt:lpstr>Método de la gran M</vt:lpstr>
      <vt:lpstr>Iteración 1</vt:lpstr>
      <vt:lpstr>Iteración 2</vt:lpstr>
      <vt:lpstr>Iteración 3</vt:lpstr>
      <vt:lpstr>Solución óptima</vt:lpstr>
      <vt:lpstr>Sin soluciones factibles</vt:lpstr>
      <vt:lpstr>Introducción al análisis Pos óptimo</vt:lpstr>
      <vt:lpstr>Tabla de Tareas y Técnicas</vt:lpstr>
      <vt:lpstr>Reoptimización</vt:lpstr>
      <vt:lpstr>Precios sombra</vt:lpstr>
      <vt:lpstr>Precios sombra</vt:lpstr>
      <vt:lpstr>Precios sombra</vt:lpstr>
      <vt:lpstr>Precios sombra</vt:lpstr>
      <vt:lpstr>Precios sombra</vt:lpstr>
      <vt:lpstr>Precios sombra</vt:lpstr>
      <vt:lpstr>Precios sombra</vt:lpstr>
      <vt:lpstr>Análisis de sensibilidad</vt:lpstr>
      <vt:lpstr>Análisis de sensibilidad</vt:lpstr>
      <vt:lpstr>Programación lineal paramétrica</vt:lpstr>
      <vt:lpstr>LINDO – Precios sombra</vt:lpstr>
      <vt:lpstr>Lindo rangos permitidos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Lineal – El método SIMPLEX</dc:title>
  <dc:creator>Acer</dc:creator>
  <cp:lastModifiedBy>Jose Eduardo Leta</cp:lastModifiedBy>
  <cp:revision>238</cp:revision>
  <dcterms:modified xsi:type="dcterms:W3CDTF">2020-05-15T03:38:39Z</dcterms:modified>
</cp:coreProperties>
</file>