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6" r:id="rId12"/>
    <p:sldId id="267" r:id="rId13"/>
    <p:sldId id="268" r:id="rId14"/>
    <p:sldId id="269" r:id="rId15"/>
    <p:sldId id="275" r:id="rId16"/>
    <p:sldId id="265" r:id="rId17"/>
    <p:sldId id="277" r:id="rId18"/>
    <p:sldId id="278" r:id="rId19"/>
    <p:sldId id="279" r:id="rId20"/>
    <p:sldId id="280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806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978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9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69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631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45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654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106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158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651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90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78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4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207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357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83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921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5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16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68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33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6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00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090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26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ttabyte.es/discreta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251520" y="4149080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Docentes:</a:t>
            </a:r>
          </a:p>
          <a:p>
            <a:pPr algn="l"/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Juan </a:t>
            </a:r>
            <a:r>
              <a:rPr lang="es-ES" sz="3500" dirty="0" err="1" smtClean="0">
                <a:solidFill>
                  <a:prstClr val="black"/>
                </a:solidFill>
                <a:latin typeface="Calibri"/>
              </a:rPr>
              <a:t>Otaegui</a:t>
            </a:r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jotaegui@unlam.edu.ar</a:t>
            </a:r>
          </a:p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José </a:t>
            </a:r>
            <a:r>
              <a:rPr lang="es-AR" sz="3500" dirty="0" err="1" smtClean="0">
                <a:solidFill>
                  <a:prstClr val="black"/>
                </a:solidFill>
                <a:latin typeface="Calibri"/>
              </a:rPr>
              <a:t>Leta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	jleta@unlam.edu.ar</a:t>
            </a:r>
            <a:endParaRPr lang="es-ES" sz="35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51520" y="116632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  <a:b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/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4200" b="1" dirty="0" smtClean="0">
                <a:solidFill>
                  <a:prstClr val="black"/>
                </a:solidFill>
                <a:latin typeface="Calibri"/>
              </a:rPr>
              <a:t>Investigación Operativa</a:t>
            </a:r>
            <a:endParaRPr lang="es-ES" sz="4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132856"/>
            <a:ext cx="8568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400" kern="1200" dirty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- </a:t>
            </a:r>
            <a:r>
              <a:rPr lang="es-ES" sz="6400" kern="1200" dirty="0" err="1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Shortest</a:t>
            </a:r>
            <a:r>
              <a:rPr lang="es-ES" sz="6400" kern="1200" dirty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ES" sz="6400" kern="1200" dirty="0" err="1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Path</a:t>
            </a:r>
            <a:r>
              <a:rPr lang="es-ES" sz="6400" kern="1200" dirty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-           </a:t>
            </a:r>
            <a:r>
              <a:rPr lang="es-ES" sz="6400" kern="1200" dirty="0" smtClean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Camino </a:t>
            </a:r>
            <a:r>
              <a:rPr lang="es-ES" sz="6400" kern="1200" dirty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más </a:t>
            </a:r>
            <a:r>
              <a:rPr lang="es-ES" sz="6400" kern="1200" dirty="0" smtClean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corto</a:t>
            </a:r>
            <a:endParaRPr lang="es-ES" sz="6400" kern="1200" dirty="0">
              <a:ln>
                <a:solidFill>
                  <a:srgbClr val="4F81BD"/>
                </a:solidFill>
              </a:ln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dirty="0"/>
              <a:t>Resolviendo – Paso </a:t>
            </a:r>
            <a:r>
              <a:rPr lang="es-AR" dirty="0" smtClean="0"/>
              <a:t>2</a:t>
            </a:r>
            <a:endParaRPr lang="es-A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2821576"/>
            <a:ext cx="6840760" cy="355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43608" y="4765794"/>
            <a:ext cx="7920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[0, -]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843808" y="2931791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186442" y="5983556"/>
            <a:ext cx="87045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693815" y="4665692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[ 4 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23528" y="1187498"/>
            <a:ext cx="8712967" cy="170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Analizo las etiquetas de los nodos candidatos y marco como definitivo el nodo con menor distancia, en nuestro caso el nodo A.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 analizo y etiqueto todos  los nodos adyacentes que no hayan sido marcados como definitivos.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caso de los nodos que ya tienen etiqueta si la nueva distancia es menor, entonces reemplazo la etiqueta por la nueva. De no ser así queda la etiqueta anterior.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1437567" y="4217386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Oval 9"/>
          <p:cNvSpPr/>
          <p:nvPr/>
        </p:nvSpPr>
        <p:spPr>
          <a:xfrm>
            <a:off x="2186442" y="2984637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Shape 142"/>
          <p:cNvSpPr txBox="1"/>
          <p:nvPr/>
        </p:nvSpPr>
        <p:spPr>
          <a:xfrm>
            <a:off x="3431964" y="4765794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5, O ]</a:t>
            </a:r>
          </a:p>
        </p:txBody>
      </p:sp>
      <p:sp>
        <p:nvSpPr>
          <p:cNvPr id="13" name="Shape 153"/>
          <p:cNvSpPr txBox="1"/>
          <p:nvPr/>
        </p:nvSpPr>
        <p:spPr>
          <a:xfrm>
            <a:off x="5508104" y="3847421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[ 9 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544718" y="4819833"/>
            <a:ext cx="470386" cy="3571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0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dirty="0"/>
              <a:t>Resolviendo – Paso </a:t>
            </a:r>
            <a:r>
              <a:rPr lang="es-AR" dirty="0" smtClean="0"/>
              <a:t>3</a:t>
            </a:r>
            <a:endParaRPr lang="es-A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577" y="3006243"/>
            <a:ext cx="6912768" cy="3334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184577" y="4799693"/>
            <a:ext cx="7920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[0, -]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400600" y="3185774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267744" y="597134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O ]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719937" y="4643984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A ]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20481" y="1061615"/>
            <a:ext cx="8640960" cy="19625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Analizo todas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etiquetas de los nodos candidatos y marco como definitivo el nodo con menor distancia, en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caso hay empate entre B y C con una distancia de 4. Elegimos cualquiera de ellos en nuestro caso B.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Vuelvo a analizar los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nodos adyacentes que no hayan sido marcados como definitivos.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Recordar que en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caso de los nodos que ya tienen etiqueta si la nueva distancia es menor, entonces reemplazo la etiqueta por la nueva. De no ser así queda la etiqueta anterior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652119" y="388775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[ 9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364088" y="6189551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[4+3, B ]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267744" y="626383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4+1, B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12" name="Oval 11"/>
          <p:cNvSpPr/>
          <p:nvPr/>
        </p:nvSpPr>
        <p:spPr>
          <a:xfrm>
            <a:off x="1354331" y="4296252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Oval 12"/>
          <p:cNvSpPr/>
          <p:nvPr/>
        </p:nvSpPr>
        <p:spPr>
          <a:xfrm>
            <a:off x="2102165" y="3139459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Oval 13"/>
          <p:cNvSpPr/>
          <p:nvPr/>
        </p:nvSpPr>
        <p:spPr>
          <a:xfrm>
            <a:off x="3301595" y="4257091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Shape 167"/>
          <p:cNvSpPr txBox="1"/>
          <p:nvPr/>
        </p:nvSpPr>
        <p:spPr>
          <a:xfrm>
            <a:off x="5534094" y="3649392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81124" y="6306850"/>
            <a:ext cx="470386" cy="3571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874965" y="3914293"/>
            <a:ext cx="470386" cy="3571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dirty="0"/>
              <a:t>Resolviendo – Paso </a:t>
            </a:r>
            <a:r>
              <a:rPr lang="es-AR" dirty="0" smtClean="0"/>
              <a:t>4</a:t>
            </a:r>
            <a:endParaRPr lang="es-A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26" y="2640397"/>
            <a:ext cx="7128792" cy="360969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702426" y="4551620"/>
            <a:ext cx="7920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[0, -]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267744" y="2636911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782425" y="5884242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O ]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070186" y="465470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A ]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23528" y="1253659"/>
            <a:ext cx="8640960" cy="11352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Nuevamente busco el nodo cuya etiqueta tenga menor distancia  y lo marco como definitivo. En este caso el nodo C.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Vuelvo calcular las nuevas etiquetas para los nodos adyacentes, en este caso solo E.</a:t>
            </a: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5679539" y="611364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[ 8 , C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858709" y="606542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[7, B ]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325750" y="359789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13" name="Oval 12"/>
          <p:cNvSpPr/>
          <p:nvPr/>
        </p:nvSpPr>
        <p:spPr>
          <a:xfrm>
            <a:off x="1653592" y="2764669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Oval 13"/>
          <p:cNvSpPr/>
          <p:nvPr/>
        </p:nvSpPr>
        <p:spPr>
          <a:xfrm>
            <a:off x="876062" y="4069410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Oval 14"/>
          <p:cNvSpPr/>
          <p:nvPr/>
        </p:nvSpPr>
        <p:spPr>
          <a:xfrm>
            <a:off x="2992254" y="4040726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/>
          <p:cNvSpPr/>
          <p:nvPr/>
        </p:nvSpPr>
        <p:spPr>
          <a:xfrm>
            <a:off x="2378102" y="5492844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858260" y="6099879"/>
            <a:ext cx="470386" cy="3571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dirty="0"/>
              <a:t>Resolviendo – Paso </a:t>
            </a:r>
            <a:r>
              <a:rPr lang="es-AR" dirty="0" smtClean="0"/>
              <a:t>5</a:t>
            </a:r>
            <a:endParaRPr lang="es-A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2636911"/>
            <a:ext cx="7056783" cy="346014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683568" y="4592271"/>
            <a:ext cx="7920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[0, -]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273928" y="2689812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411759" y="5912394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O ]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337806" y="4441944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A ]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57200" y="1339137"/>
            <a:ext cx="8640960" cy="10497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Nuevamente busco el nodo cuya etiqueta tenga menor distancia  y lo marco como definitivo. En este caso el nodo </a:t>
            </a: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Vuelvo calcular las nuevas etiquetas para los nodos adyacentes, en este caso solo E</a:t>
            </a: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076055" y="5877271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[7, B ]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423945" y="364502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[8, B ]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423945" y="326960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[8, E ]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004519" y="315000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[ 14 , E ]</a:t>
            </a:r>
            <a:endParaRPr lang="es-AR"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05519" y="3959299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Oval 14"/>
          <p:cNvSpPr/>
          <p:nvPr/>
        </p:nvSpPr>
        <p:spPr>
          <a:xfrm>
            <a:off x="1794006" y="2795559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/>
          <p:cNvSpPr/>
          <p:nvPr/>
        </p:nvSpPr>
        <p:spPr>
          <a:xfrm>
            <a:off x="3019798" y="3943306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Oval 16"/>
          <p:cNvSpPr/>
          <p:nvPr/>
        </p:nvSpPr>
        <p:spPr>
          <a:xfrm>
            <a:off x="2408158" y="5344590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/>
          <p:cNvSpPr/>
          <p:nvPr/>
        </p:nvSpPr>
        <p:spPr>
          <a:xfrm>
            <a:off x="5113776" y="5312739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</a:t>
            </a:r>
            <a:r>
              <a:rPr lang="es-AR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– Paso 6</a:t>
            </a:r>
            <a:endParaRPr lang="es-A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2420887"/>
            <a:ext cx="6912767" cy="338399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043608" y="4648887"/>
            <a:ext cx="7920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[0, -]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417943" y="257642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[ 2, O ]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411759" y="579548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O ]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417231" y="427955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A ]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12914" y="1375608"/>
            <a:ext cx="864096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Selecciono el nodo D como definitivo y calculo la distancia al nodo T</a:t>
            </a: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finalizar se tiene el camino menos costoso Origen-Destino.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Nótese que en nodo D hay un empate y es equivalente ir al nodo B o al nodo 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5580112" y="347152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[8, B ]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076055" y="573325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[7, B ]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338630" y="391022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[13, D ]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564620" y="320890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[8, E ]</a:t>
            </a:r>
          </a:p>
        </p:txBody>
      </p:sp>
      <p:sp>
        <p:nvSpPr>
          <p:cNvPr id="13" name="Oval 12"/>
          <p:cNvSpPr/>
          <p:nvPr/>
        </p:nvSpPr>
        <p:spPr>
          <a:xfrm>
            <a:off x="1193096" y="3717032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Oval 13"/>
          <p:cNvSpPr/>
          <p:nvPr/>
        </p:nvSpPr>
        <p:spPr>
          <a:xfrm>
            <a:off x="3203849" y="3684885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Oval 14"/>
          <p:cNvSpPr/>
          <p:nvPr/>
        </p:nvSpPr>
        <p:spPr>
          <a:xfrm>
            <a:off x="1942928" y="2538205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/>
          <p:cNvSpPr/>
          <p:nvPr/>
        </p:nvSpPr>
        <p:spPr>
          <a:xfrm>
            <a:off x="2625047" y="5033224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Oval 16"/>
          <p:cNvSpPr/>
          <p:nvPr/>
        </p:nvSpPr>
        <p:spPr>
          <a:xfrm>
            <a:off x="5240139" y="5033224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Shape 198"/>
          <p:cNvSpPr txBox="1"/>
          <p:nvPr/>
        </p:nvSpPr>
        <p:spPr>
          <a:xfrm>
            <a:off x="7136907" y="303407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[ 14 , E ]</a:t>
            </a:r>
            <a:endParaRPr lang="es-AR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80112" y="3757622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38630" y="3043689"/>
            <a:ext cx="470386" cy="3571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Resolviendo – Paso </a:t>
            </a:r>
            <a:r>
              <a:rPr lang="es-A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1748" y="1121285"/>
            <a:ext cx="5652946" cy="2835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213994" y="2273726"/>
            <a:ext cx="83504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[ 0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-]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817047" y="46391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O ]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779912" y="3172679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O ]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636093" y="1956699"/>
            <a:ext cx="863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5, O 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58156"/>
              </p:ext>
            </p:extLst>
          </p:nvPr>
        </p:nvGraphicFramePr>
        <p:xfrm>
          <a:off x="1165498" y="4140098"/>
          <a:ext cx="6449197" cy="2270760"/>
        </p:xfrm>
        <a:graphic>
          <a:graphicData uri="http://schemas.openxmlformats.org/drawingml/2006/table">
            <a:tbl>
              <a:tblPr/>
              <a:tblGrid>
                <a:gridCol w="663001"/>
                <a:gridCol w="964366"/>
                <a:gridCol w="964366"/>
                <a:gridCol w="964366"/>
                <a:gridCol w="964366"/>
                <a:gridCol w="964366"/>
                <a:gridCol w="964366"/>
              </a:tblGrid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8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847918" y="2141365"/>
            <a:ext cx="936104" cy="2539161"/>
            <a:chOff x="1835696" y="2141906"/>
            <a:chExt cx="936104" cy="2539161"/>
          </a:xfrm>
        </p:grpSpPr>
        <p:sp>
          <p:nvSpPr>
            <p:cNvPr id="14" name="Oval 13"/>
            <p:cNvSpPr/>
            <p:nvPr/>
          </p:nvSpPr>
          <p:spPr>
            <a:xfrm>
              <a:off x="2041231" y="2141906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35696" y="4402163"/>
              <a:ext cx="936104" cy="278904"/>
            </a:xfrm>
            <a:prstGeom prst="rect">
              <a:avLst/>
            </a:prstGeom>
            <a:solidFill>
              <a:srgbClr val="92D05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1" name="Shape 140"/>
          <p:cNvSpPr txBox="1"/>
          <p:nvPr/>
        </p:nvSpPr>
        <p:spPr>
          <a:xfrm>
            <a:off x="3226249" y="1204458"/>
            <a:ext cx="8196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O ]</a:t>
            </a:r>
          </a:p>
        </p:txBody>
      </p:sp>
      <p:sp>
        <p:nvSpPr>
          <p:cNvPr id="22" name="Shape 139"/>
          <p:cNvSpPr txBox="1"/>
          <p:nvPr/>
        </p:nvSpPr>
        <p:spPr>
          <a:xfrm>
            <a:off x="1854221" y="4330737"/>
            <a:ext cx="83504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[ 0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-]</a:t>
            </a:r>
          </a:p>
        </p:txBody>
      </p:sp>
      <p:sp>
        <p:nvSpPr>
          <p:cNvPr id="24" name="Shape 142"/>
          <p:cNvSpPr txBox="1"/>
          <p:nvPr/>
        </p:nvSpPr>
        <p:spPr>
          <a:xfrm>
            <a:off x="1854221" y="4941766"/>
            <a:ext cx="863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5, O ]</a:t>
            </a:r>
          </a:p>
        </p:txBody>
      </p:sp>
      <p:sp>
        <p:nvSpPr>
          <p:cNvPr id="25" name="Shape 141"/>
          <p:cNvSpPr txBox="1"/>
          <p:nvPr/>
        </p:nvSpPr>
        <p:spPr>
          <a:xfrm>
            <a:off x="1845057" y="5191828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O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7185" y="5339677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192211" y="4446482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5-Point Star 27"/>
          <p:cNvSpPr/>
          <p:nvPr/>
        </p:nvSpPr>
        <p:spPr>
          <a:xfrm>
            <a:off x="4076492" y="4483110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5-Point Star 28"/>
          <p:cNvSpPr/>
          <p:nvPr/>
        </p:nvSpPr>
        <p:spPr>
          <a:xfrm>
            <a:off x="5071116" y="4482067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5-Point Star 29"/>
          <p:cNvSpPr/>
          <p:nvPr/>
        </p:nvSpPr>
        <p:spPr>
          <a:xfrm>
            <a:off x="5960338" y="4482067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5-Point Star 30"/>
          <p:cNvSpPr/>
          <p:nvPr/>
        </p:nvSpPr>
        <p:spPr>
          <a:xfrm>
            <a:off x="6950021" y="4482067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TextBox 31"/>
          <p:cNvSpPr txBox="1"/>
          <p:nvPr/>
        </p:nvSpPr>
        <p:spPr>
          <a:xfrm>
            <a:off x="2011782" y="5648136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11781" y="5889558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930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dirty="0"/>
              <a:t>Resolviendo – Paso </a:t>
            </a:r>
            <a:r>
              <a:rPr lang="es-AR" dirty="0" smtClean="0"/>
              <a:t>2</a:t>
            </a:r>
            <a:endParaRPr lang="es-A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30751" y="1027387"/>
            <a:ext cx="5832648" cy="3024336"/>
            <a:chOff x="1043608" y="2821576"/>
            <a:chExt cx="7056784" cy="3559751"/>
          </a:xfrm>
        </p:grpSpPr>
        <p:pic>
          <p:nvPicPr>
            <p:cNvPr id="149" name="Shape 1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9632" y="2821576"/>
              <a:ext cx="6840760" cy="3559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Shape 150"/>
            <p:cNvSpPr txBox="1"/>
            <p:nvPr/>
          </p:nvSpPr>
          <p:spPr>
            <a:xfrm>
              <a:off x="1043608" y="4765794"/>
              <a:ext cx="7920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[0, -]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2843808" y="2931791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[2, O ]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1835695" y="5680733"/>
              <a:ext cx="1086482" cy="4415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600" dirty="0" smtClean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 </a:t>
              </a:r>
              <a:r>
                <a:rPr lang="es-AR" sz="16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4, O ]</a:t>
              </a: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2494249" y="4565291"/>
              <a:ext cx="1050469" cy="56703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600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[ 4 , </a:t>
              </a:r>
              <a:r>
                <a:rPr lang="es-AR" sz="16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 ]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437567" y="4217386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Oval 9"/>
            <p:cNvSpPr/>
            <p:nvPr/>
          </p:nvSpPr>
          <p:spPr>
            <a:xfrm>
              <a:off x="2186442" y="2984637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Shape 142"/>
            <p:cNvSpPr txBox="1"/>
            <p:nvPr/>
          </p:nvSpPr>
          <p:spPr>
            <a:xfrm>
              <a:off x="3431964" y="4765794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 smtClean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 </a:t>
              </a: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5, O ]</a:t>
              </a:r>
            </a:p>
          </p:txBody>
        </p:sp>
        <p:sp>
          <p:nvSpPr>
            <p:cNvPr id="13" name="Shape 153"/>
            <p:cNvSpPr txBox="1"/>
            <p:nvPr/>
          </p:nvSpPr>
          <p:spPr>
            <a:xfrm>
              <a:off x="5508104" y="3847421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[ 9 , </a:t>
              </a:r>
              <a:r>
                <a:rPr lang="es-AR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 ]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3544718" y="4819833"/>
              <a:ext cx="470386" cy="3571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02976"/>
              </p:ext>
            </p:extLst>
          </p:nvPr>
        </p:nvGraphicFramePr>
        <p:xfrm>
          <a:off x="1165498" y="4140098"/>
          <a:ext cx="6449197" cy="2270760"/>
        </p:xfrm>
        <a:graphic>
          <a:graphicData uri="http://schemas.openxmlformats.org/drawingml/2006/table">
            <a:tbl>
              <a:tblPr/>
              <a:tblGrid>
                <a:gridCol w="663001"/>
                <a:gridCol w="964366"/>
                <a:gridCol w="964366"/>
                <a:gridCol w="964366"/>
                <a:gridCol w="964366"/>
                <a:gridCol w="964366"/>
                <a:gridCol w="964366"/>
              </a:tblGrid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8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06685"/>
              </p:ext>
            </p:extLst>
          </p:nvPr>
        </p:nvGraphicFramePr>
        <p:xfrm>
          <a:off x="1165498" y="4140098"/>
          <a:ext cx="6449197" cy="2270760"/>
        </p:xfrm>
        <a:graphic>
          <a:graphicData uri="http://schemas.openxmlformats.org/drawingml/2006/table">
            <a:tbl>
              <a:tblPr/>
              <a:tblGrid>
                <a:gridCol w="663001"/>
                <a:gridCol w="964366"/>
                <a:gridCol w="964366"/>
                <a:gridCol w="964366"/>
                <a:gridCol w="964366"/>
                <a:gridCol w="964366"/>
                <a:gridCol w="964366"/>
              </a:tblGrid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8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Shape 139"/>
          <p:cNvSpPr txBox="1"/>
          <p:nvPr/>
        </p:nvSpPr>
        <p:spPr>
          <a:xfrm>
            <a:off x="1903245" y="4356266"/>
            <a:ext cx="83504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[ 0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7185" y="5339677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20" name="5-Point Star 19"/>
          <p:cNvSpPr/>
          <p:nvPr/>
        </p:nvSpPr>
        <p:spPr>
          <a:xfrm>
            <a:off x="3192211" y="4446482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5-Point Star 20"/>
          <p:cNvSpPr/>
          <p:nvPr/>
        </p:nvSpPr>
        <p:spPr>
          <a:xfrm>
            <a:off x="4076492" y="4483110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5-Point Star 21"/>
          <p:cNvSpPr/>
          <p:nvPr/>
        </p:nvSpPr>
        <p:spPr>
          <a:xfrm>
            <a:off x="5071116" y="4482067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5-Point Star 22"/>
          <p:cNvSpPr/>
          <p:nvPr/>
        </p:nvSpPr>
        <p:spPr>
          <a:xfrm>
            <a:off x="5960338" y="4482067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5-Point Star 23"/>
          <p:cNvSpPr/>
          <p:nvPr/>
        </p:nvSpPr>
        <p:spPr>
          <a:xfrm>
            <a:off x="6950021" y="4482067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TextBox 24"/>
          <p:cNvSpPr txBox="1"/>
          <p:nvPr/>
        </p:nvSpPr>
        <p:spPr>
          <a:xfrm>
            <a:off x="2011782" y="5648136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11781" y="5889558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38" name="Shape 151"/>
          <p:cNvSpPr txBox="1"/>
          <p:nvPr/>
        </p:nvSpPr>
        <p:spPr>
          <a:xfrm>
            <a:off x="1895364" y="4628073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39" name="Shape 142"/>
          <p:cNvSpPr txBox="1"/>
          <p:nvPr/>
        </p:nvSpPr>
        <p:spPr>
          <a:xfrm>
            <a:off x="1870679" y="4944868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5, O ]</a:t>
            </a:r>
          </a:p>
        </p:txBody>
      </p:sp>
      <p:sp>
        <p:nvSpPr>
          <p:cNvPr id="40" name="Shape 152"/>
          <p:cNvSpPr txBox="1"/>
          <p:nvPr/>
        </p:nvSpPr>
        <p:spPr>
          <a:xfrm>
            <a:off x="1854221" y="5272939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18916" y="4395968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angle 42"/>
          <p:cNvSpPr/>
          <p:nvPr/>
        </p:nvSpPr>
        <p:spPr>
          <a:xfrm>
            <a:off x="2793616" y="4716493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Shape 151"/>
          <p:cNvSpPr txBox="1"/>
          <p:nvPr/>
        </p:nvSpPr>
        <p:spPr>
          <a:xfrm>
            <a:off x="2839349" y="4643313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[2,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46" name="Shape 153"/>
          <p:cNvSpPr txBox="1"/>
          <p:nvPr/>
        </p:nvSpPr>
        <p:spPr>
          <a:xfrm>
            <a:off x="2836690" y="4964235"/>
            <a:ext cx="868245" cy="481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[ 4 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47" name="Shape 152"/>
          <p:cNvSpPr txBox="1"/>
          <p:nvPr/>
        </p:nvSpPr>
        <p:spPr>
          <a:xfrm>
            <a:off x="2847707" y="5261812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49" name="Shape 153"/>
          <p:cNvSpPr txBox="1"/>
          <p:nvPr/>
        </p:nvSpPr>
        <p:spPr>
          <a:xfrm>
            <a:off x="2794677" y="5490755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[ 9 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71999" y="5648136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83446" y="5916885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53" name="5-Point Star 52"/>
          <p:cNvSpPr/>
          <p:nvPr/>
        </p:nvSpPr>
        <p:spPr>
          <a:xfrm>
            <a:off x="4076492" y="474246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-Point Star 53"/>
          <p:cNvSpPr/>
          <p:nvPr/>
        </p:nvSpPr>
        <p:spPr>
          <a:xfrm>
            <a:off x="5071116" y="4741423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5-Point Star 54"/>
          <p:cNvSpPr/>
          <p:nvPr/>
        </p:nvSpPr>
        <p:spPr>
          <a:xfrm>
            <a:off x="5960338" y="4741423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-Point Star 55"/>
          <p:cNvSpPr/>
          <p:nvPr/>
        </p:nvSpPr>
        <p:spPr>
          <a:xfrm>
            <a:off x="6950021" y="4741423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dirty="0"/>
              <a:t>Resolviendo – Paso </a:t>
            </a:r>
            <a:r>
              <a:rPr lang="es-AR" dirty="0" smtClean="0"/>
              <a:t>3</a:t>
            </a:r>
            <a:endParaRPr lang="es-A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63688" y="1124744"/>
            <a:ext cx="6048672" cy="3024336"/>
            <a:chOff x="1115616" y="2976766"/>
            <a:chExt cx="6912768" cy="3813478"/>
          </a:xfrm>
        </p:grpSpPr>
        <p:pic>
          <p:nvPicPr>
            <p:cNvPr id="160" name="Shape 16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2976766"/>
              <a:ext cx="6912768" cy="33344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Shape 161"/>
            <p:cNvSpPr txBox="1"/>
            <p:nvPr/>
          </p:nvSpPr>
          <p:spPr>
            <a:xfrm>
              <a:off x="1184577" y="4799693"/>
              <a:ext cx="7920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[0, -]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1400600" y="3185774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[2, O ]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2437498" y="6097578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[4, O ]</a:t>
              </a: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2719937" y="4643984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[4, A ]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5652119" y="388775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 smtClean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[ 9 , </a:t>
              </a: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 ]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5364088" y="6189551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[4+3, B ]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2437498" y="6390068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lang="es-AR" sz="1800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4+1, B </a:t>
              </a:r>
              <a:r>
                <a:rPr lang="es-AR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354331" y="4296252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Oval 12"/>
            <p:cNvSpPr/>
            <p:nvPr/>
          </p:nvSpPr>
          <p:spPr>
            <a:xfrm>
              <a:off x="2102165" y="3139459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Oval 13"/>
            <p:cNvSpPr/>
            <p:nvPr/>
          </p:nvSpPr>
          <p:spPr>
            <a:xfrm>
              <a:off x="3301595" y="4257091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Shape 167"/>
            <p:cNvSpPr txBox="1"/>
            <p:nvPr/>
          </p:nvSpPr>
          <p:spPr>
            <a:xfrm>
              <a:off x="5534094" y="364939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[ 8 , </a:t>
              </a:r>
              <a:r>
                <a:rPr lang="es-AR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 ]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650878" y="6433082"/>
              <a:ext cx="470386" cy="3571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874965" y="3914293"/>
              <a:ext cx="470386" cy="3571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43201"/>
              </p:ext>
            </p:extLst>
          </p:nvPr>
        </p:nvGraphicFramePr>
        <p:xfrm>
          <a:off x="1259632" y="4168430"/>
          <a:ext cx="6449197" cy="2270760"/>
        </p:xfrm>
        <a:graphic>
          <a:graphicData uri="http://schemas.openxmlformats.org/drawingml/2006/table">
            <a:tbl>
              <a:tblPr/>
              <a:tblGrid>
                <a:gridCol w="663001"/>
                <a:gridCol w="964366"/>
                <a:gridCol w="964366"/>
                <a:gridCol w="964366"/>
                <a:gridCol w="964366"/>
                <a:gridCol w="964366"/>
                <a:gridCol w="964366"/>
              </a:tblGrid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8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5-Point Star 20"/>
          <p:cNvSpPr/>
          <p:nvPr/>
        </p:nvSpPr>
        <p:spPr>
          <a:xfrm>
            <a:off x="3286345" y="4474814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5-Point Star 21"/>
          <p:cNvSpPr/>
          <p:nvPr/>
        </p:nvSpPr>
        <p:spPr>
          <a:xfrm>
            <a:off x="4170626" y="4511442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5-Point Star 22"/>
          <p:cNvSpPr/>
          <p:nvPr/>
        </p:nvSpPr>
        <p:spPr>
          <a:xfrm>
            <a:off x="5165250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5-Point Star 23"/>
          <p:cNvSpPr/>
          <p:nvPr/>
        </p:nvSpPr>
        <p:spPr>
          <a:xfrm>
            <a:off x="6054472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5-Point Star 24"/>
          <p:cNvSpPr/>
          <p:nvPr/>
        </p:nvSpPr>
        <p:spPr>
          <a:xfrm>
            <a:off x="7044155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TextBox 25"/>
          <p:cNvSpPr txBox="1"/>
          <p:nvPr/>
        </p:nvSpPr>
        <p:spPr>
          <a:xfrm>
            <a:off x="2105916" y="5676468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05915" y="5917890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28" name="Shape 151"/>
          <p:cNvSpPr txBox="1"/>
          <p:nvPr/>
        </p:nvSpPr>
        <p:spPr>
          <a:xfrm>
            <a:off x="1986099" y="4643066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29" name="Shape 142"/>
          <p:cNvSpPr txBox="1"/>
          <p:nvPr/>
        </p:nvSpPr>
        <p:spPr>
          <a:xfrm>
            <a:off x="1964813" y="4973200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5, O ]</a:t>
            </a:r>
          </a:p>
        </p:txBody>
      </p:sp>
      <p:sp>
        <p:nvSpPr>
          <p:cNvPr id="30" name="Shape 152"/>
          <p:cNvSpPr txBox="1"/>
          <p:nvPr/>
        </p:nvSpPr>
        <p:spPr>
          <a:xfrm>
            <a:off x="1948355" y="5301271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42052" y="4429954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Shape 151"/>
          <p:cNvSpPr txBox="1"/>
          <p:nvPr/>
        </p:nvSpPr>
        <p:spPr>
          <a:xfrm>
            <a:off x="2933483" y="4671645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[2,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33" name="Shape 153"/>
          <p:cNvSpPr txBox="1"/>
          <p:nvPr/>
        </p:nvSpPr>
        <p:spPr>
          <a:xfrm>
            <a:off x="2930824" y="4992567"/>
            <a:ext cx="868245" cy="481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[ 4 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34" name="Shape 153"/>
          <p:cNvSpPr txBox="1"/>
          <p:nvPr/>
        </p:nvSpPr>
        <p:spPr>
          <a:xfrm>
            <a:off x="2888811" y="5519087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[ 9 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66133" y="5676468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77580" y="5945217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37" name="5-Point Star 36"/>
          <p:cNvSpPr/>
          <p:nvPr/>
        </p:nvSpPr>
        <p:spPr>
          <a:xfrm>
            <a:off x="4170626" y="4770798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5-Point Star 37"/>
          <p:cNvSpPr/>
          <p:nvPr/>
        </p:nvSpPr>
        <p:spPr>
          <a:xfrm>
            <a:off x="5165250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5-Point Star 38"/>
          <p:cNvSpPr/>
          <p:nvPr/>
        </p:nvSpPr>
        <p:spPr>
          <a:xfrm>
            <a:off x="6054472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5-Point Star 39"/>
          <p:cNvSpPr/>
          <p:nvPr/>
        </p:nvSpPr>
        <p:spPr>
          <a:xfrm>
            <a:off x="7044155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Shape 152"/>
          <p:cNvSpPr txBox="1"/>
          <p:nvPr/>
        </p:nvSpPr>
        <p:spPr>
          <a:xfrm>
            <a:off x="2917082" y="5271054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0240" y="5381142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01037" y="4732321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Shape 139"/>
          <p:cNvSpPr txBox="1"/>
          <p:nvPr/>
        </p:nvSpPr>
        <p:spPr>
          <a:xfrm>
            <a:off x="2038330" y="4397296"/>
            <a:ext cx="83504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[ 0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-]</a:t>
            </a:r>
          </a:p>
        </p:txBody>
      </p:sp>
      <p:sp>
        <p:nvSpPr>
          <p:cNvPr id="45" name="Shape 153"/>
          <p:cNvSpPr txBox="1"/>
          <p:nvPr/>
        </p:nvSpPr>
        <p:spPr>
          <a:xfrm>
            <a:off x="3888240" y="4979931"/>
            <a:ext cx="868245" cy="481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[ 4 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46" name="Shape 152"/>
          <p:cNvSpPr txBox="1"/>
          <p:nvPr/>
        </p:nvSpPr>
        <p:spPr>
          <a:xfrm>
            <a:off x="3885752" y="5245995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47" name="Shape 167"/>
          <p:cNvSpPr txBox="1"/>
          <p:nvPr/>
        </p:nvSpPr>
        <p:spPr>
          <a:xfrm>
            <a:off x="3925683" y="5522340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48" name="Shape 167"/>
          <p:cNvSpPr txBox="1"/>
          <p:nvPr/>
        </p:nvSpPr>
        <p:spPr>
          <a:xfrm>
            <a:off x="3916357" y="5815244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[ 7 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22026" y="5961696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85752" y="5008078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-Point Star 50"/>
          <p:cNvSpPr/>
          <p:nvPr/>
        </p:nvSpPr>
        <p:spPr>
          <a:xfrm>
            <a:off x="5154753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5-Point Star 51"/>
          <p:cNvSpPr/>
          <p:nvPr/>
        </p:nvSpPr>
        <p:spPr>
          <a:xfrm>
            <a:off x="6043975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-Point Star 52"/>
          <p:cNvSpPr/>
          <p:nvPr/>
        </p:nvSpPr>
        <p:spPr>
          <a:xfrm>
            <a:off x="7033658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25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dirty="0"/>
              <a:t>Resolviendo – Paso </a:t>
            </a:r>
            <a:r>
              <a:rPr lang="es-AR" dirty="0" smtClean="0"/>
              <a:t>4</a:t>
            </a:r>
            <a:endParaRPr lang="es-A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1680" y="1196753"/>
            <a:ext cx="5410029" cy="2624240"/>
            <a:chOff x="309872" y="2636911"/>
            <a:chExt cx="7521346" cy="385458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2426" y="2640397"/>
              <a:ext cx="7128792" cy="3609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309872" y="4551619"/>
              <a:ext cx="1184643" cy="4724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[0, -]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2267744" y="2636911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[2, O ]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1782425" y="588424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[4, O ]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3070186" y="465470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[4, A ]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5679538" y="6113647"/>
              <a:ext cx="1411298" cy="3778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[ 8 , C </a:t>
              </a:r>
              <a:r>
                <a:rPr lang="es-AR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4858709" y="6065423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[7, B ]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5325750" y="3597898"/>
              <a:ext cx="1376119" cy="44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 smtClean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[ 8 , </a:t>
              </a: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B ]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653592" y="2764669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Oval 13"/>
            <p:cNvSpPr/>
            <p:nvPr/>
          </p:nvSpPr>
          <p:spPr>
            <a:xfrm>
              <a:off x="876062" y="4069410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Oval 14"/>
            <p:cNvSpPr/>
            <p:nvPr/>
          </p:nvSpPr>
          <p:spPr>
            <a:xfrm>
              <a:off x="2992254" y="4040726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Oval 15"/>
            <p:cNvSpPr/>
            <p:nvPr/>
          </p:nvSpPr>
          <p:spPr>
            <a:xfrm>
              <a:off x="2378102" y="5492844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858260" y="6099879"/>
              <a:ext cx="470386" cy="3571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5-Point Star 19"/>
          <p:cNvSpPr/>
          <p:nvPr/>
        </p:nvSpPr>
        <p:spPr>
          <a:xfrm>
            <a:off x="3286345" y="4474814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5-Point Star 20"/>
          <p:cNvSpPr/>
          <p:nvPr/>
        </p:nvSpPr>
        <p:spPr>
          <a:xfrm>
            <a:off x="4170626" y="4511442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5-Point Star 21"/>
          <p:cNvSpPr/>
          <p:nvPr/>
        </p:nvSpPr>
        <p:spPr>
          <a:xfrm>
            <a:off x="5165250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5-Point Star 22"/>
          <p:cNvSpPr/>
          <p:nvPr/>
        </p:nvSpPr>
        <p:spPr>
          <a:xfrm>
            <a:off x="6054472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5-Point Star 23"/>
          <p:cNvSpPr/>
          <p:nvPr/>
        </p:nvSpPr>
        <p:spPr>
          <a:xfrm>
            <a:off x="7044155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TextBox 24"/>
          <p:cNvSpPr txBox="1"/>
          <p:nvPr/>
        </p:nvSpPr>
        <p:spPr>
          <a:xfrm>
            <a:off x="2105915" y="5917890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26" name="Shape 151"/>
          <p:cNvSpPr txBox="1"/>
          <p:nvPr/>
        </p:nvSpPr>
        <p:spPr>
          <a:xfrm>
            <a:off x="1986099" y="4643066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27" name="Shape 142"/>
          <p:cNvSpPr txBox="1"/>
          <p:nvPr/>
        </p:nvSpPr>
        <p:spPr>
          <a:xfrm>
            <a:off x="1964813" y="4973200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5, O ]</a:t>
            </a:r>
          </a:p>
        </p:txBody>
      </p:sp>
      <p:sp>
        <p:nvSpPr>
          <p:cNvPr id="28" name="Shape 152"/>
          <p:cNvSpPr txBox="1"/>
          <p:nvPr/>
        </p:nvSpPr>
        <p:spPr>
          <a:xfrm>
            <a:off x="1948355" y="5301271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29" name="Shape 153"/>
          <p:cNvSpPr txBox="1"/>
          <p:nvPr/>
        </p:nvSpPr>
        <p:spPr>
          <a:xfrm>
            <a:off x="2872301" y="4981165"/>
            <a:ext cx="868245" cy="481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[ 4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30" name="Shape 153"/>
          <p:cNvSpPr txBox="1"/>
          <p:nvPr/>
        </p:nvSpPr>
        <p:spPr>
          <a:xfrm>
            <a:off x="2888811" y="5519087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[ 9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77580" y="5945217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32" name="5-Point Star 31"/>
          <p:cNvSpPr/>
          <p:nvPr/>
        </p:nvSpPr>
        <p:spPr>
          <a:xfrm>
            <a:off x="4170626" y="4770798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5-Point Star 32"/>
          <p:cNvSpPr/>
          <p:nvPr/>
        </p:nvSpPr>
        <p:spPr>
          <a:xfrm>
            <a:off x="5165250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5-Point Star 33"/>
          <p:cNvSpPr/>
          <p:nvPr/>
        </p:nvSpPr>
        <p:spPr>
          <a:xfrm>
            <a:off x="6054472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5-Point Star 34"/>
          <p:cNvSpPr/>
          <p:nvPr/>
        </p:nvSpPr>
        <p:spPr>
          <a:xfrm>
            <a:off x="7044155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Shape 152"/>
          <p:cNvSpPr txBox="1"/>
          <p:nvPr/>
        </p:nvSpPr>
        <p:spPr>
          <a:xfrm>
            <a:off x="2917082" y="5271054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10240" y="5381142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01037" y="4732321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Shape 139"/>
          <p:cNvSpPr txBox="1"/>
          <p:nvPr/>
        </p:nvSpPr>
        <p:spPr>
          <a:xfrm>
            <a:off x="2038330" y="4397296"/>
            <a:ext cx="83504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[ 0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-]</a:t>
            </a:r>
          </a:p>
        </p:txBody>
      </p:sp>
      <p:sp>
        <p:nvSpPr>
          <p:cNvPr id="40" name="Shape 152"/>
          <p:cNvSpPr txBox="1"/>
          <p:nvPr/>
        </p:nvSpPr>
        <p:spPr>
          <a:xfrm>
            <a:off x="3885752" y="5245995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41" name="Shape 167"/>
          <p:cNvSpPr txBox="1"/>
          <p:nvPr/>
        </p:nvSpPr>
        <p:spPr>
          <a:xfrm>
            <a:off x="3925683" y="5522340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42" name="Shape 167"/>
          <p:cNvSpPr txBox="1"/>
          <p:nvPr/>
        </p:nvSpPr>
        <p:spPr>
          <a:xfrm>
            <a:off x="3916357" y="5815244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[ 7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22026" y="5961696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885752" y="5008078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5-Point Star 44"/>
          <p:cNvSpPr/>
          <p:nvPr/>
        </p:nvSpPr>
        <p:spPr>
          <a:xfrm>
            <a:off x="5154753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5-Point Star 45"/>
          <p:cNvSpPr/>
          <p:nvPr/>
        </p:nvSpPr>
        <p:spPr>
          <a:xfrm>
            <a:off x="6043975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5-Point Star 46"/>
          <p:cNvSpPr/>
          <p:nvPr/>
        </p:nvSpPr>
        <p:spPr>
          <a:xfrm>
            <a:off x="7033658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24227"/>
              </p:ext>
            </p:extLst>
          </p:nvPr>
        </p:nvGraphicFramePr>
        <p:xfrm>
          <a:off x="1209254" y="4127035"/>
          <a:ext cx="6593212" cy="2352904"/>
        </p:xfrm>
        <a:graphic>
          <a:graphicData uri="http://schemas.openxmlformats.org/drawingml/2006/table">
            <a:tbl>
              <a:tblPr/>
              <a:tblGrid>
                <a:gridCol w="677806"/>
                <a:gridCol w="985901"/>
                <a:gridCol w="856572"/>
                <a:gridCol w="1115230"/>
                <a:gridCol w="985901"/>
                <a:gridCol w="985901"/>
                <a:gridCol w="985901"/>
              </a:tblGrid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101385" y="5652594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96318" y="4439708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3081547" y="5662400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70" name="Shape 176"/>
          <p:cNvSpPr txBox="1"/>
          <p:nvPr/>
        </p:nvSpPr>
        <p:spPr>
          <a:xfrm>
            <a:off x="2871826" y="4652021"/>
            <a:ext cx="828714" cy="251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72" name="Shape 178"/>
          <p:cNvSpPr txBox="1"/>
          <p:nvPr/>
        </p:nvSpPr>
        <p:spPr>
          <a:xfrm>
            <a:off x="3818357" y="5009002"/>
            <a:ext cx="828714" cy="271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A ]</a:t>
            </a:r>
          </a:p>
        </p:txBody>
      </p:sp>
      <p:sp>
        <p:nvSpPr>
          <p:cNvPr id="73" name="Shape 178"/>
          <p:cNvSpPr txBox="1"/>
          <p:nvPr/>
        </p:nvSpPr>
        <p:spPr>
          <a:xfrm>
            <a:off x="4869031" y="5282837"/>
            <a:ext cx="828714" cy="271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</a:t>
            </a: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77" name="Shape 167"/>
          <p:cNvSpPr txBox="1"/>
          <p:nvPr/>
        </p:nvSpPr>
        <p:spPr>
          <a:xfrm>
            <a:off x="4843640" y="5568336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79" name="Shape 167"/>
          <p:cNvSpPr txBox="1"/>
          <p:nvPr/>
        </p:nvSpPr>
        <p:spPr>
          <a:xfrm>
            <a:off x="4873914" y="5841129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[ 7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62505" y="5978820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802853" y="5310870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5-Point Star 82"/>
          <p:cNvSpPr/>
          <p:nvPr/>
        </p:nvSpPr>
        <p:spPr>
          <a:xfrm>
            <a:off x="6102128" y="5350277"/>
            <a:ext cx="292095" cy="192658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5-Point Star 83"/>
          <p:cNvSpPr/>
          <p:nvPr/>
        </p:nvSpPr>
        <p:spPr>
          <a:xfrm>
            <a:off x="6991350" y="5350277"/>
            <a:ext cx="292095" cy="192658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7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AR" dirty="0"/>
              <a:t>Resolviendo – Paso </a:t>
            </a:r>
            <a:r>
              <a:rPr lang="es-AR" dirty="0" smtClean="0"/>
              <a:t>5</a:t>
            </a:r>
            <a:endParaRPr lang="es-A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19571" y="1268760"/>
            <a:ext cx="5924872" cy="2664297"/>
            <a:chOff x="449439" y="2636911"/>
            <a:chExt cx="7707208" cy="3644815"/>
          </a:xfrm>
        </p:grpSpPr>
        <p:pic>
          <p:nvPicPr>
            <p:cNvPr id="189" name="Shape 18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7584" y="2636911"/>
              <a:ext cx="7056783" cy="34601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Shape 190"/>
            <p:cNvSpPr txBox="1"/>
            <p:nvPr/>
          </p:nvSpPr>
          <p:spPr>
            <a:xfrm>
              <a:off x="449439" y="4592270"/>
              <a:ext cx="1026215" cy="40884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[0, -]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2273928" y="268981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[2, O ]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2411759" y="5912394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[4, O ]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2337806" y="4441944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[4, A ]</a:t>
              </a: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5076055" y="5877271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[7, B ]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5423945" y="3645023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[8, B ]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5423945" y="3269600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[8, E ]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6668179" y="3059144"/>
              <a:ext cx="1488468" cy="4601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 smtClean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[ 14 , E ]</a:t>
              </a:r>
              <a:endPara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05519" y="3959299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Oval 14"/>
            <p:cNvSpPr/>
            <p:nvPr/>
          </p:nvSpPr>
          <p:spPr>
            <a:xfrm>
              <a:off x="1794006" y="2795559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Oval 15"/>
            <p:cNvSpPr/>
            <p:nvPr/>
          </p:nvSpPr>
          <p:spPr>
            <a:xfrm>
              <a:off x="3019798" y="3943306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Oval 16"/>
            <p:cNvSpPr/>
            <p:nvPr/>
          </p:nvSpPr>
          <p:spPr>
            <a:xfrm>
              <a:off x="2408158" y="5344590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Oval 17"/>
            <p:cNvSpPr/>
            <p:nvPr/>
          </p:nvSpPr>
          <p:spPr>
            <a:xfrm>
              <a:off x="5113776" y="5312739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5987"/>
              </p:ext>
            </p:extLst>
          </p:nvPr>
        </p:nvGraphicFramePr>
        <p:xfrm>
          <a:off x="1226093" y="4110530"/>
          <a:ext cx="6593212" cy="2352904"/>
        </p:xfrm>
        <a:graphic>
          <a:graphicData uri="http://schemas.openxmlformats.org/drawingml/2006/table">
            <a:tbl>
              <a:tblPr/>
              <a:tblGrid>
                <a:gridCol w="677806"/>
                <a:gridCol w="985901"/>
                <a:gridCol w="856572"/>
                <a:gridCol w="1115230"/>
                <a:gridCol w="985901"/>
                <a:gridCol w="985901"/>
                <a:gridCol w="985901"/>
              </a:tblGrid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896318" y="4439708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5-Point Star 20"/>
          <p:cNvSpPr/>
          <p:nvPr/>
        </p:nvSpPr>
        <p:spPr>
          <a:xfrm>
            <a:off x="3286345" y="4474814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5-Point Star 21"/>
          <p:cNvSpPr/>
          <p:nvPr/>
        </p:nvSpPr>
        <p:spPr>
          <a:xfrm>
            <a:off x="4170626" y="4511442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5-Point Star 22"/>
          <p:cNvSpPr/>
          <p:nvPr/>
        </p:nvSpPr>
        <p:spPr>
          <a:xfrm>
            <a:off x="5165250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5-Point Star 23"/>
          <p:cNvSpPr/>
          <p:nvPr/>
        </p:nvSpPr>
        <p:spPr>
          <a:xfrm>
            <a:off x="6054472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5-Point Star 24"/>
          <p:cNvSpPr/>
          <p:nvPr/>
        </p:nvSpPr>
        <p:spPr>
          <a:xfrm>
            <a:off x="7044155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Shape 151"/>
          <p:cNvSpPr txBox="1"/>
          <p:nvPr/>
        </p:nvSpPr>
        <p:spPr>
          <a:xfrm>
            <a:off x="2036477" y="4643066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27" name="Shape 142"/>
          <p:cNvSpPr txBox="1"/>
          <p:nvPr/>
        </p:nvSpPr>
        <p:spPr>
          <a:xfrm>
            <a:off x="2015191" y="4973200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5, O ]</a:t>
            </a:r>
          </a:p>
        </p:txBody>
      </p:sp>
      <p:sp>
        <p:nvSpPr>
          <p:cNvPr id="28" name="Shape 152"/>
          <p:cNvSpPr txBox="1"/>
          <p:nvPr/>
        </p:nvSpPr>
        <p:spPr>
          <a:xfrm>
            <a:off x="1948355" y="5301271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29" name="Shape 153"/>
          <p:cNvSpPr txBox="1"/>
          <p:nvPr/>
        </p:nvSpPr>
        <p:spPr>
          <a:xfrm>
            <a:off x="2872301" y="4981165"/>
            <a:ext cx="868245" cy="481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[ 4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30" name="5-Point Star 29"/>
          <p:cNvSpPr/>
          <p:nvPr/>
        </p:nvSpPr>
        <p:spPr>
          <a:xfrm>
            <a:off x="4170626" y="4770798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5-Point Star 30"/>
          <p:cNvSpPr/>
          <p:nvPr/>
        </p:nvSpPr>
        <p:spPr>
          <a:xfrm>
            <a:off x="5165250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5-Point Star 31"/>
          <p:cNvSpPr/>
          <p:nvPr/>
        </p:nvSpPr>
        <p:spPr>
          <a:xfrm>
            <a:off x="6054472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5-Point Star 32"/>
          <p:cNvSpPr/>
          <p:nvPr/>
        </p:nvSpPr>
        <p:spPr>
          <a:xfrm>
            <a:off x="7044155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Shape 152"/>
          <p:cNvSpPr txBox="1"/>
          <p:nvPr/>
        </p:nvSpPr>
        <p:spPr>
          <a:xfrm>
            <a:off x="2917082" y="5271054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60618" y="5381142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01037" y="4732321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Shape 152"/>
          <p:cNvSpPr txBox="1"/>
          <p:nvPr/>
        </p:nvSpPr>
        <p:spPr>
          <a:xfrm>
            <a:off x="3885752" y="5245995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38" name="Shape 167"/>
          <p:cNvSpPr txBox="1"/>
          <p:nvPr/>
        </p:nvSpPr>
        <p:spPr>
          <a:xfrm>
            <a:off x="3925683" y="5522340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39" name="Shape 167"/>
          <p:cNvSpPr txBox="1"/>
          <p:nvPr/>
        </p:nvSpPr>
        <p:spPr>
          <a:xfrm>
            <a:off x="3916357" y="5815244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[ 7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22026" y="5961696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5752" y="5008078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5-Point Star 41"/>
          <p:cNvSpPr/>
          <p:nvPr/>
        </p:nvSpPr>
        <p:spPr>
          <a:xfrm>
            <a:off x="5154753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5-Point Star 42"/>
          <p:cNvSpPr/>
          <p:nvPr/>
        </p:nvSpPr>
        <p:spPr>
          <a:xfrm>
            <a:off x="6043975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5-Point Star 43"/>
          <p:cNvSpPr/>
          <p:nvPr/>
        </p:nvSpPr>
        <p:spPr>
          <a:xfrm>
            <a:off x="7033658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TextBox 44"/>
          <p:cNvSpPr txBox="1"/>
          <p:nvPr/>
        </p:nvSpPr>
        <p:spPr>
          <a:xfrm>
            <a:off x="2117683" y="5685924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81547" y="5662400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48" name="Shape 176"/>
          <p:cNvSpPr txBox="1"/>
          <p:nvPr/>
        </p:nvSpPr>
        <p:spPr>
          <a:xfrm>
            <a:off x="2871826" y="4652021"/>
            <a:ext cx="828714" cy="251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49" name="Shape 178"/>
          <p:cNvSpPr txBox="1"/>
          <p:nvPr/>
        </p:nvSpPr>
        <p:spPr>
          <a:xfrm>
            <a:off x="3818357" y="5009002"/>
            <a:ext cx="828714" cy="271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A ]</a:t>
            </a:r>
          </a:p>
        </p:txBody>
      </p:sp>
      <p:sp>
        <p:nvSpPr>
          <p:cNvPr id="50" name="Shape 167"/>
          <p:cNvSpPr txBox="1"/>
          <p:nvPr/>
        </p:nvSpPr>
        <p:spPr>
          <a:xfrm>
            <a:off x="4843640" y="5568336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51" name="Shape 167"/>
          <p:cNvSpPr txBox="1"/>
          <p:nvPr/>
        </p:nvSpPr>
        <p:spPr>
          <a:xfrm>
            <a:off x="4873914" y="5841129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[ 7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62505" y="5978820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802853" y="5310870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-Point Star 53"/>
          <p:cNvSpPr/>
          <p:nvPr/>
        </p:nvSpPr>
        <p:spPr>
          <a:xfrm>
            <a:off x="6102128" y="5350277"/>
            <a:ext cx="292095" cy="192658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5-Point Star 54"/>
          <p:cNvSpPr/>
          <p:nvPr/>
        </p:nvSpPr>
        <p:spPr>
          <a:xfrm>
            <a:off x="6991350" y="5350277"/>
            <a:ext cx="292095" cy="192658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Shape 190"/>
          <p:cNvSpPr txBox="1"/>
          <p:nvPr/>
        </p:nvSpPr>
        <p:spPr>
          <a:xfrm>
            <a:off x="2023431" y="4391958"/>
            <a:ext cx="788897" cy="2988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[0, -]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43981" y="5981832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97221" y="5978820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98" name="Shape 152"/>
          <p:cNvSpPr txBox="1"/>
          <p:nvPr/>
        </p:nvSpPr>
        <p:spPr>
          <a:xfrm>
            <a:off x="4884326" y="5247220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100" name="Shape 166"/>
          <p:cNvSpPr txBox="1"/>
          <p:nvPr/>
        </p:nvSpPr>
        <p:spPr>
          <a:xfrm>
            <a:off x="2880661" y="5557855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[ 9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101" name="Shape 167"/>
          <p:cNvSpPr txBox="1"/>
          <p:nvPr/>
        </p:nvSpPr>
        <p:spPr>
          <a:xfrm>
            <a:off x="5902011" y="5841129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[ 7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102" name="5-Point Star 101"/>
          <p:cNvSpPr/>
          <p:nvPr/>
        </p:nvSpPr>
        <p:spPr>
          <a:xfrm>
            <a:off x="7012503" y="5928571"/>
            <a:ext cx="292095" cy="192658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Rectangle 104"/>
          <p:cNvSpPr/>
          <p:nvPr/>
        </p:nvSpPr>
        <p:spPr>
          <a:xfrm>
            <a:off x="5810404" y="5887522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Shape 198"/>
          <p:cNvSpPr txBox="1"/>
          <p:nvPr/>
        </p:nvSpPr>
        <p:spPr>
          <a:xfrm>
            <a:off x="5864883" y="6124626"/>
            <a:ext cx="1144251" cy="3363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[ 14 , E ]</a:t>
            </a:r>
            <a:endParaRPr lang="es-AR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67"/>
          <p:cNvSpPr txBox="1"/>
          <p:nvPr/>
        </p:nvSpPr>
        <p:spPr>
          <a:xfrm>
            <a:off x="5914222" y="5529832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</p:spTree>
    <p:extLst>
      <p:ext uri="{BB962C8B-B14F-4D97-AF65-F5344CB8AC3E}">
        <p14:creationId xmlns:p14="http://schemas.microsoft.com/office/powerpoint/2010/main" val="23223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pic>
        <p:nvPicPr>
          <p:cNvPr id="95" name="Shape 9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664" y="1340767"/>
            <a:ext cx="9068367" cy="482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</a:t>
            </a:r>
            <a:r>
              <a:rPr lang="es-AR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– Paso 6</a:t>
            </a:r>
            <a:endParaRPr lang="es-A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91680" y="1052736"/>
            <a:ext cx="6151006" cy="2736305"/>
            <a:chOff x="1043608" y="2420887"/>
            <a:chExt cx="7447150" cy="3743934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3608" y="2420887"/>
              <a:ext cx="6912767" cy="33839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Shape 206"/>
            <p:cNvSpPr txBox="1"/>
            <p:nvPr/>
          </p:nvSpPr>
          <p:spPr>
            <a:xfrm>
              <a:off x="1043608" y="4648887"/>
              <a:ext cx="7920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[0, -]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2417943" y="2576428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[ 2, O ]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2411759" y="579548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[4, O ]</a:t>
              </a: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417231" y="4279555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[4, A ]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5580112" y="3471520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[8, B ]</a:t>
              </a: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5076055" y="5733255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[7, B ]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7338630" y="3910223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[13, D ]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5564620" y="320890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[8, E ]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193096" y="3717032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Oval 13"/>
            <p:cNvSpPr/>
            <p:nvPr/>
          </p:nvSpPr>
          <p:spPr>
            <a:xfrm>
              <a:off x="3203849" y="3684885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Oval 14"/>
            <p:cNvSpPr/>
            <p:nvPr/>
          </p:nvSpPr>
          <p:spPr>
            <a:xfrm>
              <a:off x="1942928" y="2538205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Oval 15"/>
            <p:cNvSpPr/>
            <p:nvPr/>
          </p:nvSpPr>
          <p:spPr>
            <a:xfrm>
              <a:off x="2625047" y="5033224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Oval 16"/>
            <p:cNvSpPr/>
            <p:nvPr/>
          </p:nvSpPr>
          <p:spPr>
            <a:xfrm>
              <a:off x="5240139" y="5033224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Shape 198"/>
            <p:cNvSpPr txBox="1"/>
            <p:nvPr/>
          </p:nvSpPr>
          <p:spPr>
            <a:xfrm>
              <a:off x="7136907" y="3034078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800" dirty="0" smtClean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[ 14 , E ]</a:t>
              </a:r>
              <a:endPara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580112" y="3757622"/>
              <a:ext cx="614152" cy="632972"/>
            </a:xfrm>
            <a:prstGeom prst="ellipse">
              <a:avLst/>
            </a:prstGeom>
            <a:solidFill>
              <a:srgbClr val="92D05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7338630" y="3043689"/>
              <a:ext cx="470386" cy="3571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1896318" y="4439708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5-Point Star 32"/>
          <p:cNvSpPr/>
          <p:nvPr/>
        </p:nvSpPr>
        <p:spPr>
          <a:xfrm>
            <a:off x="3286345" y="4474814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5-Point Star 33"/>
          <p:cNvSpPr/>
          <p:nvPr/>
        </p:nvSpPr>
        <p:spPr>
          <a:xfrm>
            <a:off x="4170626" y="4511442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5-Point Star 34"/>
          <p:cNvSpPr/>
          <p:nvPr/>
        </p:nvSpPr>
        <p:spPr>
          <a:xfrm>
            <a:off x="5165250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5-Point Star 35"/>
          <p:cNvSpPr/>
          <p:nvPr/>
        </p:nvSpPr>
        <p:spPr>
          <a:xfrm>
            <a:off x="6054472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5-Point Star 36"/>
          <p:cNvSpPr/>
          <p:nvPr/>
        </p:nvSpPr>
        <p:spPr>
          <a:xfrm>
            <a:off x="7044155" y="4510399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Shape 151"/>
          <p:cNvSpPr txBox="1"/>
          <p:nvPr/>
        </p:nvSpPr>
        <p:spPr>
          <a:xfrm>
            <a:off x="2036477" y="4643066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39" name="Shape 142"/>
          <p:cNvSpPr txBox="1"/>
          <p:nvPr/>
        </p:nvSpPr>
        <p:spPr>
          <a:xfrm>
            <a:off x="2015191" y="4973200"/>
            <a:ext cx="952269" cy="313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5, O ]</a:t>
            </a:r>
          </a:p>
        </p:txBody>
      </p:sp>
      <p:sp>
        <p:nvSpPr>
          <p:cNvPr id="40" name="Shape 152"/>
          <p:cNvSpPr txBox="1"/>
          <p:nvPr/>
        </p:nvSpPr>
        <p:spPr>
          <a:xfrm>
            <a:off x="1948355" y="5301271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41" name="Shape 153"/>
          <p:cNvSpPr txBox="1"/>
          <p:nvPr/>
        </p:nvSpPr>
        <p:spPr>
          <a:xfrm>
            <a:off x="2872301" y="4981165"/>
            <a:ext cx="868245" cy="481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[ 4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42" name="5-Point Star 41"/>
          <p:cNvSpPr/>
          <p:nvPr/>
        </p:nvSpPr>
        <p:spPr>
          <a:xfrm>
            <a:off x="4170626" y="4770798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5-Point Star 42"/>
          <p:cNvSpPr/>
          <p:nvPr/>
        </p:nvSpPr>
        <p:spPr>
          <a:xfrm>
            <a:off x="5165250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5-Point Star 43"/>
          <p:cNvSpPr/>
          <p:nvPr/>
        </p:nvSpPr>
        <p:spPr>
          <a:xfrm>
            <a:off x="6054472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5-Point Star 44"/>
          <p:cNvSpPr/>
          <p:nvPr/>
        </p:nvSpPr>
        <p:spPr>
          <a:xfrm>
            <a:off x="7044155" y="4769755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Shape 152"/>
          <p:cNvSpPr txBox="1"/>
          <p:nvPr/>
        </p:nvSpPr>
        <p:spPr>
          <a:xfrm>
            <a:off x="2917082" y="5271054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60618" y="5381142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1037" y="4732321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Shape 152"/>
          <p:cNvSpPr txBox="1"/>
          <p:nvPr/>
        </p:nvSpPr>
        <p:spPr>
          <a:xfrm>
            <a:off x="3885752" y="5245995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50" name="Shape 167"/>
          <p:cNvSpPr txBox="1"/>
          <p:nvPr/>
        </p:nvSpPr>
        <p:spPr>
          <a:xfrm>
            <a:off x="3925683" y="5522340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22026" y="5961696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52" name="5-Point Star 51"/>
          <p:cNvSpPr/>
          <p:nvPr/>
        </p:nvSpPr>
        <p:spPr>
          <a:xfrm>
            <a:off x="5154753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-Point Star 52"/>
          <p:cNvSpPr/>
          <p:nvPr/>
        </p:nvSpPr>
        <p:spPr>
          <a:xfrm>
            <a:off x="6043975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-Point Star 53"/>
          <p:cNvSpPr/>
          <p:nvPr/>
        </p:nvSpPr>
        <p:spPr>
          <a:xfrm>
            <a:off x="7033658" y="5060016"/>
            <a:ext cx="249787" cy="1927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Shape 176"/>
          <p:cNvSpPr txBox="1"/>
          <p:nvPr/>
        </p:nvSpPr>
        <p:spPr>
          <a:xfrm>
            <a:off x="2871826" y="4652021"/>
            <a:ext cx="828714" cy="251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[2, O ]</a:t>
            </a:r>
          </a:p>
        </p:txBody>
      </p:sp>
      <p:sp>
        <p:nvSpPr>
          <p:cNvPr id="56" name="Shape 178"/>
          <p:cNvSpPr txBox="1"/>
          <p:nvPr/>
        </p:nvSpPr>
        <p:spPr>
          <a:xfrm>
            <a:off x="3818357" y="5009002"/>
            <a:ext cx="828714" cy="271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[4, A ]</a:t>
            </a:r>
          </a:p>
        </p:txBody>
      </p:sp>
      <p:sp>
        <p:nvSpPr>
          <p:cNvPr id="57" name="Shape 167"/>
          <p:cNvSpPr txBox="1"/>
          <p:nvPr/>
        </p:nvSpPr>
        <p:spPr>
          <a:xfrm>
            <a:off x="4843640" y="5568336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58" name="Shape 167"/>
          <p:cNvSpPr txBox="1"/>
          <p:nvPr/>
        </p:nvSpPr>
        <p:spPr>
          <a:xfrm>
            <a:off x="4873914" y="5841129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[ 7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62505" y="5978820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60" name="5-Point Star 59"/>
          <p:cNvSpPr/>
          <p:nvPr/>
        </p:nvSpPr>
        <p:spPr>
          <a:xfrm>
            <a:off x="6102128" y="5350277"/>
            <a:ext cx="292095" cy="192658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5-Point Star 60"/>
          <p:cNvSpPr/>
          <p:nvPr/>
        </p:nvSpPr>
        <p:spPr>
          <a:xfrm>
            <a:off x="6991350" y="5350277"/>
            <a:ext cx="292095" cy="192658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Shape 190"/>
          <p:cNvSpPr txBox="1"/>
          <p:nvPr/>
        </p:nvSpPr>
        <p:spPr>
          <a:xfrm>
            <a:off x="2023431" y="4391958"/>
            <a:ext cx="788897" cy="2988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[0, -]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43981" y="5981832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97221" y="5978820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65" name="Shape 152"/>
          <p:cNvSpPr txBox="1"/>
          <p:nvPr/>
        </p:nvSpPr>
        <p:spPr>
          <a:xfrm>
            <a:off x="4884326" y="5247220"/>
            <a:ext cx="884067" cy="3466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4, O ]</a:t>
            </a:r>
          </a:p>
        </p:txBody>
      </p:sp>
      <p:sp>
        <p:nvSpPr>
          <p:cNvPr id="66" name="Shape 166"/>
          <p:cNvSpPr txBox="1"/>
          <p:nvPr/>
        </p:nvSpPr>
        <p:spPr>
          <a:xfrm>
            <a:off x="2880661" y="5557855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[ 9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]</a:t>
            </a:r>
          </a:p>
        </p:txBody>
      </p:sp>
      <p:sp>
        <p:nvSpPr>
          <p:cNvPr id="67" name="5-Point Star 66"/>
          <p:cNvSpPr/>
          <p:nvPr/>
        </p:nvSpPr>
        <p:spPr>
          <a:xfrm>
            <a:off x="7012503" y="5928571"/>
            <a:ext cx="292095" cy="192658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Rectangle 67"/>
          <p:cNvSpPr/>
          <p:nvPr/>
        </p:nvSpPr>
        <p:spPr>
          <a:xfrm>
            <a:off x="5810404" y="5887522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Shape 198"/>
          <p:cNvSpPr txBox="1"/>
          <p:nvPr/>
        </p:nvSpPr>
        <p:spPr>
          <a:xfrm>
            <a:off x="5864883" y="6124626"/>
            <a:ext cx="1144251" cy="3363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[ 14 , E ]</a:t>
            </a:r>
            <a:endParaRPr lang="es-AR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67"/>
          <p:cNvSpPr txBox="1"/>
          <p:nvPr/>
        </p:nvSpPr>
        <p:spPr>
          <a:xfrm>
            <a:off x="5914222" y="5529832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6179"/>
              </p:ext>
            </p:extLst>
          </p:nvPr>
        </p:nvGraphicFramePr>
        <p:xfrm>
          <a:off x="1226093" y="4110530"/>
          <a:ext cx="6593212" cy="2352904"/>
        </p:xfrm>
        <a:graphic>
          <a:graphicData uri="http://schemas.openxmlformats.org/drawingml/2006/table">
            <a:tbl>
              <a:tblPr/>
              <a:tblGrid>
                <a:gridCol w="677806"/>
                <a:gridCol w="985901"/>
                <a:gridCol w="856572"/>
                <a:gridCol w="1115230"/>
                <a:gridCol w="985901"/>
                <a:gridCol w="985901"/>
                <a:gridCol w="985901"/>
              </a:tblGrid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PASO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1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3764662" y="5036117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angle 72"/>
          <p:cNvSpPr/>
          <p:nvPr/>
        </p:nvSpPr>
        <p:spPr>
          <a:xfrm>
            <a:off x="4827872" y="5281543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TextBox 74"/>
          <p:cNvSpPr txBox="1"/>
          <p:nvPr/>
        </p:nvSpPr>
        <p:spPr>
          <a:xfrm>
            <a:off x="2117500" y="5669007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06001" y="5669007"/>
            <a:ext cx="6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∞</a:t>
            </a:r>
          </a:p>
        </p:txBody>
      </p:sp>
      <p:sp>
        <p:nvSpPr>
          <p:cNvPr id="77" name="Shape 167"/>
          <p:cNvSpPr txBox="1"/>
          <p:nvPr/>
        </p:nvSpPr>
        <p:spPr>
          <a:xfrm>
            <a:off x="3916357" y="5815244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[ 7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78" name="Shape 167"/>
          <p:cNvSpPr txBox="1"/>
          <p:nvPr/>
        </p:nvSpPr>
        <p:spPr>
          <a:xfrm>
            <a:off x="5882969" y="5815244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[ 7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79" name="Shape 213"/>
          <p:cNvSpPr txBox="1"/>
          <p:nvPr/>
        </p:nvSpPr>
        <p:spPr>
          <a:xfrm>
            <a:off x="6827789" y="6147903"/>
            <a:ext cx="951605" cy="2486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[13, D ]</a:t>
            </a:r>
          </a:p>
        </p:txBody>
      </p:sp>
      <p:sp>
        <p:nvSpPr>
          <p:cNvPr id="81" name="Shape 167"/>
          <p:cNvSpPr txBox="1"/>
          <p:nvPr/>
        </p:nvSpPr>
        <p:spPr>
          <a:xfrm>
            <a:off x="6763134" y="5517847"/>
            <a:ext cx="1008112" cy="292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[ 8 ,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 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825249" y="5547850"/>
            <a:ext cx="936104" cy="278904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7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 Web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260491"/>
            <a:ext cx="8229600" cy="12398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https://www.yottabyte.es/discreta/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68430"/>
            <a:ext cx="9162386" cy="442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</a:p>
        </p:txBody>
      </p:sp>
      <p:pic>
        <p:nvPicPr>
          <p:cNvPr id="227" name="Shape 2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8041" y="1417637"/>
            <a:ext cx="6739402" cy="532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aplicaciones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siempre se trata de representar distancias recorridas o a recorrer.</a:t>
            </a: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arcos pueden representar otras actividades</a:t>
            </a: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a abstraer es la búsqueda de la mejor secuencia de actividades.</a:t>
            </a: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Ejemplos: Costos de actividades o Tiempos de actividades.</a:t>
            </a: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 la ruta más corta del origen a todos los nodos: No detenerse hasta que todos los nodos estén resueltos.</a:t>
            </a: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 la ruta mas corta de cada nodo a cualquier otro de la red.</a:t>
            </a: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versiones que surgen a través de los casos prácticos.</a:t>
            </a: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Dirigido - Resolver</a:t>
            </a:r>
          </a:p>
        </p:txBody>
      </p:sp>
      <p:pic>
        <p:nvPicPr>
          <p:cNvPr id="239" name="Shape 2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1102" y="1988840"/>
            <a:ext cx="7427526" cy="36724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hape 240"/>
          <p:cNvCxnSpPr/>
          <p:nvPr/>
        </p:nvCxnSpPr>
        <p:spPr>
          <a:xfrm flipH="1">
            <a:off x="1331639" y="2708919"/>
            <a:ext cx="576064" cy="7920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1" name="Shape 241"/>
          <p:cNvCxnSpPr/>
          <p:nvPr/>
        </p:nvCxnSpPr>
        <p:spPr>
          <a:xfrm rot="10800000">
            <a:off x="2267744" y="2636912"/>
            <a:ext cx="936103" cy="8847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2" name="Shape 242"/>
          <p:cNvCxnSpPr/>
          <p:nvPr/>
        </p:nvCxnSpPr>
        <p:spPr>
          <a:xfrm>
            <a:off x="1547663" y="3717032"/>
            <a:ext cx="16561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3" name="Shape 243"/>
          <p:cNvCxnSpPr/>
          <p:nvPr/>
        </p:nvCxnSpPr>
        <p:spPr>
          <a:xfrm>
            <a:off x="1383957" y="4003589"/>
            <a:ext cx="1243826" cy="108159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244"/>
          <p:cNvCxnSpPr/>
          <p:nvPr/>
        </p:nvCxnSpPr>
        <p:spPr>
          <a:xfrm rot="10800000" flipH="1">
            <a:off x="2915816" y="4092878"/>
            <a:ext cx="314822" cy="84829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245"/>
          <p:cNvCxnSpPr/>
          <p:nvPr/>
        </p:nvCxnSpPr>
        <p:spPr>
          <a:xfrm rot="10800000" flipH="1">
            <a:off x="3073226" y="5157191"/>
            <a:ext cx="2290860" cy="15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652119" y="4003589"/>
            <a:ext cx="288032" cy="9375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3742964" y="3737700"/>
            <a:ext cx="205317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8" name="Shape 248"/>
          <p:cNvCxnSpPr/>
          <p:nvPr/>
        </p:nvCxnSpPr>
        <p:spPr>
          <a:xfrm>
            <a:off x="3635896" y="3932317"/>
            <a:ext cx="1728191" cy="11528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 flipH="1">
            <a:off x="6228184" y="3356992"/>
            <a:ext cx="1152129" cy="2880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5796135" y="3471812"/>
            <a:ext cx="1728191" cy="15413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1" name="Shape 251"/>
          <p:cNvCxnSpPr/>
          <p:nvPr/>
        </p:nvCxnSpPr>
        <p:spPr>
          <a:xfrm rot="10800000">
            <a:off x="2370620" y="2607788"/>
            <a:ext cx="3368942" cy="10579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3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Surge a mediados de los 50’.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encontrar diversas implementaciones.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aplican en búsquedas de rutas como Google Maps y Soft GPS entre otros.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redes sociales.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Telecomunicaciones.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 que los nodos pueden representar estados y los arcos transiciones este tipo de algoritmos se utilizan para encontrar una secuencia optima de transiciones hasta llegar a un estado final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s-AR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 </a:t>
            </a:r>
            <a:r>
              <a:rPr lang="es-AR" sz="3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AR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</a:t>
            </a:r>
            <a:r>
              <a:rPr lang="es-AR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esimo</a:t>
            </a:r>
            <a:r>
              <a:rPr lang="es-AR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nodo más cercano. (finaliza cuando el nodo es el destino).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s-AR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guardan los datos (n-1) desde donde se proviene y la distancia acumulada.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s-AR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nodo resuelto con un arco a uno no resuelto (</a:t>
            </a:r>
            <a:r>
              <a:rPr lang="es-AR" sz="3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aún no evaluado</a:t>
            </a:r>
            <a:r>
              <a:rPr lang="es-AR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es un nodo candidato. Se vuelve a evaluar 1).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del Parque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40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Distancia total más corta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desde la entrada O hasta la estación del mirador T, que deben recorrer los tranvías.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3356992"/>
            <a:ext cx="6624735" cy="3275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Cronómetro</a:t>
            </a:r>
          </a:p>
        </p:txBody>
      </p:sp>
      <p:pic>
        <p:nvPicPr>
          <p:cNvPr id="120" name="Shape 1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1937543"/>
            <a:ext cx="6657448" cy="329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Cronómetro</a:t>
            </a:r>
          </a:p>
        </p:txBody>
      </p:sp>
      <p:pic>
        <p:nvPicPr>
          <p:cNvPr id="126" name="Shape 126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913" y="1456183"/>
            <a:ext cx="5627422" cy="499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Dijkstra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251519" y="1600200"/>
            <a:ext cx="864096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 U</a:t>
            </a:r>
            <a:r>
              <a:rPr lang="es-AR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distancia más corta desde el nodo origen 1 hasta el nodo i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Definimos d</a:t>
            </a:r>
            <a:r>
              <a:rPr lang="es-AR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0 como la longitud de arco entre dos nodos i, j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nodos serán nomenclados como [U</a:t>
            </a:r>
            <a:r>
              <a:rPr lang="es-AR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d</a:t>
            </a:r>
            <a:r>
              <a:rPr lang="es-AR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i]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s-AR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d</a:t>
            </a:r>
            <a:r>
              <a:rPr lang="es-AR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  Distancia hasta el nodo j desde Origen.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: Nodo inmediato anterior al j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otras palabras: j es un nodo candidato.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Resolviendo – Paso </a:t>
            </a:r>
            <a:r>
              <a:rPr lang="es-A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731" y="2625660"/>
            <a:ext cx="6696743" cy="3491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720732" y="4587969"/>
            <a:ext cx="83504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[ 0</a:t>
            </a:r>
            <a:r>
              <a:rPr lang="es-A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-]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535557" y="2733844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O ]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535557" y="600903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O ]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636093" y="431779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5, O ]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23528" y="1268760"/>
            <a:ext cx="8640960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 un origen O y un destino Terminal T</a:t>
            </a: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comenzamos seleccionando O como nodo inicial, por ser seleccionado se convierte en nodo </a:t>
            </a:r>
            <a:r>
              <a:rPr lang="es-AR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definitivo</a:t>
            </a: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 el nodo O identificamos los nodos adyacentes que serán los nodos </a:t>
            </a:r>
            <a:r>
              <a:rPr lang="es-AR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candidatos</a:t>
            </a: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Etiquetamos los nodos candidatos con la distancia y el nodo </a:t>
            </a:r>
            <a:r>
              <a:rPr lang="es-A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 el cual se </a:t>
            </a:r>
            <a:r>
              <a:rPr lang="es-A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viene.</a:t>
            </a:r>
            <a:endParaRPr lang="es-A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5895" y="3283325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Inicial</a:t>
            </a:r>
          </a:p>
          <a:p>
            <a:r>
              <a:rPr lang="es-AR" dirty="0" smtClean="0"/>
              <a:t>Se marca como</a:t>
            </a:r>
          </a:p>
          <a:p>
            <a:r>
              <a:rPr lang="es-AR" dirty="0" smtClean="0"/>
              <a:t>definitivo</a:t>
            </a:r>
            <a:endParaRPr lang="es-AR" dirty="0"/>
          </a:p>
        </p:txBody>
      </p:sp>
      <p:grpSp>
        <p:nvGrpSpPr>
          <p:cNvPr id="16" name="Group 15"/>
          <p:cNvGrpSpPr/>
          <p:nvPr/>
        </p:nvGrpSpPr>
        <p:grpSpPr>
          <a:xfrm>
            <a:off x="857354" y="4994875"/>
            <a:ext cx="1726755" cy="564387"/>
            <a:chOff x="857354" y="4994875"/>
            <a:chExt cx="1726755" cy="564387"/>
          </a:xfrm>
        </p:grpSpPr>
        <p:sp>
          <p:nvSpPr>
            <p:cNvPr id="4" name="TextBox 3"/>
            <p:cNvSpPr txBox="1"/>
            <p:nvPr/>
          </p:nvSpPr>
          <p:spPr>
            <a:xfrm>
              <a:off x="857354" y="5251485"/>
              <a:ext cx="1726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Desde donde viene</a:t>
              </a:r>
              <a:endParaRPr lang="es-AR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159731" y="4994875"/>
              <a:ext cx="108013" cy="235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63776" y="4292227"/>
            <a:ext cx="1063979" cy="348300"/>
            <a:chOff x="863776" y="4292227"/>
            <a:chExt cx="1063979" cy="348300"/>
          </a:xfrm>
        </p:grpSpPr>
        <p:sp>
          <p:nvSpPr>
            <p:cNvPr id="3" name="TextBox 2"/>
            <p:cNvSpPr txBox="1"/>
            <p:nvPr/>
          </p:nvSpPr>
          <p:spPr>
            <a:xfrm>
              <a:off x="863776" y="4292227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Distancia</a:t>
              </a:r>
              <a:endParaRPr lang="es-AR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20731" y="4446116"/>
              <a:ext cx="207024" cy="19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2286099" y="3975585"/>
            <a:ext cx="614152" cy="63297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2" grpId="0"/>
      <p:bldP spid="2" grpId="0"/>
      <p:bldP spid="1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1695</Words>
  <Application>Microsoft Office PowerPoint</Application>
  <PresentationFormat>On-screen Show (4:3)</PresentationFormat>
  <Paragraphs>657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de Office</vt:lpstr>
      <vt:lpstr>PowerPoint Presentation</vt:lpstr>
      <vt:lpstr>Introducción</vt:lpstr>
      <vt:lpstr>Introducción</vt:lpstr>
      <vt:lpstr>Algoritmo</vt:lpstr>
      <vt:lpstr>Caso del Parque</vt:lpstr>
      <vt:lpstr>Cronómetro</vt:lpstr>
      <vt:lpstr>Cronómetro</vt:lpstr>
      <vt:lpstr>Dijkstra</vt:lpstr>
      <vt:lpstr>Resolviendo – Paso 1</vt:lpstr>
      <vt:lpstr>Resolviendo – Paso 2</vt:lpstr>
      <vt:lpstr>Resolviendo – Paso 3</vt:lpstr>
      <vt:lpstr>Resolviendo – Paso 4</vt:lpstr>
      <vt:lpstr>Resolviendo – Paso 5</vt:lpstr>
      <vt:lpstr>Resultado final – Paso 6</vt:lpstr>
      <vt:lpstr>Resolviendo – Paso 1</vt:lpstr>
      <vt:lpstr>Resolviendo – Paso 2</vt:lpstr>
      <vt:lpstr>Resolviendo – Paso 3</vt:lpstr>
      <vt:lpstr>Resolviendo – Paso 4</vt:lpstr>
      <vt:lpstr>Resolviendo – Paso 5</vt:lpstr>
      <vt:lpstr>Resultado final – Paso 6</vt:lpstr>
      <vt:lpstr>Herramienta Web</vt:lpstr>
      <vt:lpstr>Resultado</vt:lpstr>
      <vt:lpstr>Otras aplicaciones</vt:lpstr>
      <vt:lpstr>Dirigido - Resolver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Shortest Path -           Camino/ruta más corto/a </dc:title>
  <cp:lastModifiedBy>Jose</cp:lastModifiedBy>
  <cp:revision>49</cp:revision>
  <dcterms:modified xsi:type="dcterms:W3CDTF">2020-03-28T22:58:09Z</dcterms:modified>
</cp:coreProperties>
</file>