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2054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61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004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659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07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655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17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86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679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98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48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896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43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251520" y="4149080"/>
            <a:ext cx="8640960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Docentes:</a:t>
            </a:r>
          </a:p>
          <a:p>
            <a:pPr algn="l"/>
            <a:r>
              <a:rPr lang="es-ES" sz="3500" dirty="0" smtClean="0">
                <a:solidFill>
                  <a:prstClr val="black"/>
                </a:solidFill>
                <a:latin typeface="Calibri"/>
              </a:rPr>
              <a:t>	Juan </a:t>
            </a:r>
            <a:r>
              <a:rPr lang="es-ES" sz="3500" dirty="0" err="1" smtClean="0">
                <a:solidFill>
                  <a:prstClr val="black"/>
                </a:solidFill>
                <a:latin typeface="Calibri"/>
              </a:rPr>
              <a:t>Otaegui</a:t>
            </a:r>
            <a:r>
              <a:rPr lang="es-ES" sz="3500" dirty="0" smtClean="0">
                <a:solidFill>
                  <a:prstClr val="black"/>
                </a:solidFill>
                <a:latin typeface="Calibri"/>
              </a:rPr>
              <a:t>	</a:t>
            </a:r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jotaegui@unlam.edu.ar</a:t>
            </a:r>
          </a:p>
          <a:p>
            <a:pPr algn="l"/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	José </a:t>
            </a:r>
            <a:r>
              <a:rPr lang="es-AR" sz="3500" dirty="0" err="1" smtClean="0">
                <a:solidFill>
                  <a:prstClr val="black"/>
                </a:solidFill>
                <a:latin typeface="Calibri"/>
              </a:rPr>
              <a:t>Leta</a:t>
            </a:r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		jleta@unlam.edu.ar</a:t>
            </a:r>
            <a:endParaRPr lang="es-ES" sz="35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2516891"/>
            <a:ext cx="8604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6400" kern="1200" dirty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Flujo Máximo</a:t>
            </a:r>
            <a:endParaRPr lang="es-AR" sz="6400" kern="1200" dirty="0">
              <a:ln>
                <a:solidFill>
                  <a:srgbClr val="4F81BD"/>
                </a:solidFill>
              </a:ln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51520" y="116632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  <a:b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/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4200" b="1" dirty="0" smtClean="0">
                <a:solidFill>
                  <a:prstClr val="black"/>
                </a:solidFill>
                <a:latin typeface="Calibri"/>
              </a:rPr>
              <a:t>Investigación Operativa</a:t>
            </a:r>
            <a:endParaRPr lang="es-ES" sz="4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Iteración 3 y 4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240161"/>
            <a:ext cx="8229600" cy="1396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asigna un flujo de 1 a la trayectoria de aumento              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asigna un flujo de 1 a la trayectoria de aumento               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612" y="3284983"/>
            <a:ext cx="7447812" cy="280831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2771800" y="4438271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 rot="2752266">
            <a:off x="2974672" y="3983014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 rot="2752266">
            <a:off x="2441398" y="5097946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 rot="1997234">
            <a:off x="4391981" y="5074956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3988996" y="5661248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4601746" y="4449385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 rot="1036933">
            <a:off x="4169015" y="3836364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 rot="-3183022">
            <a:off x="2188289" y="3962988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 rot="-2460313">
            <a:off x="6343672" y="4953133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 rot="6727806">
            <a:off x="3336160" y="5074955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 rot="-1166009">
            <a:off x="6541896" y="4302135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8028384" y="4005064"/>
            <a:ext cx="52252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971600" y="4365103"/>
            <a:ext cx="522527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152303" y="3491716"/>
            <a:ext cx="319609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1804117" y="4005064"/>
            <a:ext cx="319609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1" name="Shape 201"/>
          <p:cNvSpPr/>
          <p:nvPr/>
        </p:nvSpPr>
        <p:spPr>
          <a:xfrm>
            <a:off x="2230930" y="4322239"/>
            <a:ext cx="298136" cy="2067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193743" y="4335392"/>
            <a:ext cx="298136" cy="2067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057839" y="4293096"/>
            <a:ext cx="298136" cy="2067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004048" y="4350816"/>
            <a:ext cx="298136" cy="20679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6218080" y="4266103"/>
            <a:ext cx="184870" cy="1424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7048847" y="4077071"/>
            <a:ext cx="184870" cy="1424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6218080" y="4185955"/>
            <a:ext cx="298136" cy="3231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948264" y="3933055"/>
            <a:ext cx="298136" cy="3231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203848" y="4253392"/>
            <a:ext cx="298136" cy="3231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267743" y="4253392"/>
            <a:ext cx="298136" cy="3231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129848" y="4253392"/>
            <a:ext cx="298136" cy="3231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152816" y="4267680"/>
            <a:ext cx="298136" cy="3231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3" name="Shape 213"/>
          <p:cNvSpPr/>
          <p:nvPr/>
        </p:nvSpPr>
        <p:spPr>
          <a:xfrm>
            <a:off x="3002111" y="3745607"/>
            <a:ext cx="184870" cy="1424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3595042" y="4177655"/>
            <a:ext cx="184870" cy="1424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915816" y="3645023"/>
            <a:ext cx="298136" cy="3231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428239" y="4071000"/>
            <a:ext cx="298136" cy="3231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7" name="Shape 217"/>
          <p:cNvSpPr/>
          <p:nvPr/>
        </p:nvSpPr>
        <p:spPr>
          <a:xfrm rot="-3934835">
            <a:off x="5602469" y="4917930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Iteración 5 y 6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528192"/>
            <a:ext cx="8229600" cy="1396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asigna un flujo de 1 a la trayectoria de aumento              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asigna un flujo de 2 a la trayectoria de aumento               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39552" y="5948712"/>
            <a:ext cx="8229600" cy="8640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 no existen trayectorias de aumento por lo cual el patrón de flujo es óptimo. 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394" y="3184967"/>
            <a:ext cx="7713059" cy="290832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2771800" y="4438271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/>
          <p:nvPr/>
        </p:nvSpPr>
        <p:spPr>
          <a:xfrm rot="2752266">
            <a:off x="2974672" y="3983014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/>
          <p:nvPr/>
        </p:nvSpPr>
        <p:spPr>
          <a:xfrm rot="2752266">
            <a:off x="2441398" y="5097946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/>
          <p:nvPr/>
        </p:nvSpPr>
        <p:spPr>
          <a:xfrm rot="1997234">
            <a:off x="4391981" y="5074956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3988996" y="5661248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4601746" y="4449385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/>
          <p:nvPr/>
        </p:nvSpPr>
        <p:spPr>
          <a:xfrm rot="1036933">
            <a:off x="4169015" y="3836364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/>
          <p:nvPr/>
        </p:nvSpPr>
        <p:spPr>
          <a:xfrm rot="-3183022">
            <a:off x="2188289" y="3962988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/>
          <p:nvPr/>
        </p:nvSpPr>
        <p:spPr>
          <a:xfrm rot="-2460313">
            <a:off x="6343672" y="4953133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/>
          <p:nvPr/>
        </p:nvSpPr>
        <p:spPr>
          <a:xfrm rot="6727806">
            <a:off x="3336160" y="5074955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/>
          <p:nvPr/>
        </p:nvSpPr>
        <p:spPr>
          <a:xfrm rot="-1166009">
            <a:off x="6541896" y="4302135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/>
          <p:nvPr/>
        </p:nvSpPr>
        <p:spPr>
          <a:xfrm rot="-3934835">
            <a:off x="5602469" y="4917930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 versiones con refinamiento: Ejemplo Iteración 7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457200" y="1528192"/>
            <a:ext cx="8229600" cy="1396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asigna un flujo de 1 a la trayectoria de aumento </a:t>
            </a:r>
            <a:r>
              <a:rPr lang="es-AR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5" y="2531442"/>
            <a:ext cx="6995482" cy="291378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590872" y="5488632"/>
            <a:ext cx="8229600" cy="11807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refinamiento permite “cancelar” flujo.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una Iteración 7 se cancela el flujo 1 que se asignó en la iteración 1 O -&gt; B -&gt; E -&gt; T.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base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flujo a través de una red conexa dirigida se origina en un nodo, llamado </a:t>
            </a:r>
            <a:r>
              <a:rPr lang="es-AR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origen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 termina en otro nodo llamado </a:t>
            </a:r>
            <a:r>
              <a:rPr lang="es-AR" sz="248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destino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nodos restantes son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nodos de </a:t>
            </a:r>
            <a:r>
              <a:rPr lang="es-AR" sz="248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trasbordo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permite el flujo a través de un arco sólo en la dirección indicada por la flecha, donde la cantidad máxima de flujo está dada por la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capacidad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arco. En el origen, todos los arcos señalan hacia afuera. En el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destino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todos señalan hacia el nodo.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es maximizar la cantidad total de flujo del origen al destino. Esta cantidad se mide en cualquiera de las dos maneras equivalentes, esto es, la cantidad que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 del origen 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la cantidad que </a:t>
            </a:r>
            <a:r>
              <a:rPr lang="es-AR" sz="248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 al </a:t>
            </a:r>
            <a:r>
              <a:rPr lang="es-AR" sz="248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destino</a:t>
            </a: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 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412775"/>
            <a:ext cx="8229600" cy="51411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Maximizar el flujo a través de la red de distribución de una compañía desde sus fábricas hasta sus clientes.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Maximizar el flujo a través de la red de suministros de una compañía de proveedores a las fábricas.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Maximizar el flujo de petróleo por un sistema de tuberías.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Maximizar el flujo de agua a través de un sistema de acueductos.</a:t>
            </a: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Maximizar el flujo de vehículos por una red de transporte.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caso del parque</a:t>
            </a:r>
          </a:p>
        </p:txBody>
      </p:sp>
      <p:pic>
        <p:nvPicPr>
          <p:cNvPr id="107" name="Shape 10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03648" y="1176654"/>
            <a:ext cx="6334204" cy="304443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115616" y="4150821"/>
            <a:ext cx="691276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 de red residual: capacidades restantes.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 los flujos asignados incluyen un flujo de 5 a través de O-B.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624" y="4854673"/>
            <a:ext cx="28384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1115616" y="5662989"/>
            <a:ext cx="6912767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 de trayectoria de aumento: Trayectoria dirigida del nodo origen al nodo destino en la red residual, tal que todos los arcos en esta trayectoria tienen capacidad residual estrictamente positiva.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40159"/>
            <a:ext cx="8229600" cy="506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s-A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identifica una trayectoria de aumento cuando se encuentra alguna trayectoria dirigida del origen al destino en la red residual, tal que cada arco sobre ella tenga capacidad residual estrictamente positiva.</a:t>
            </a:r>
          </a:p>
          <a:p>
            <a:pPr marL="742950" marR="0" lvl="0" indent="-742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s-A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encuentra el mínimo de las capacidades residuales de los arcos sobre esta trayectoria se identifica la capacidad residual c* de esta trayectoria de aumento. Se aumenta en c* el flujo de esta trayectoria.</a:t>
            </a:r>
          </a:p>
          <a:p>
            <a:pPr marL="742950" marR="0" lvl="0" indent="-742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s-A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disminuye en c* la capacidad residual de cada arco en esta trayectoria de aumento. Se aumenta en c* la capacidad residual de cada arco en la dirección opuesta en esta trayectoria.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(dicho de otra forma)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determina el origen y el destino.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encuentra el flujo máximo residual posible de los nodos adyacentes candidatos.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Nodo a Nodo se avanza de O a D.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actualizan los flujos residuales.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evalúa condición de fin:                               ¿Se puede aumentar el flujo?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vuelve al paso 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residual inicial - el caso del parque</a:t>
            </a:r>
          </a:p>
        </p:txBody>
      </p:sp>
      <p:pic>
        <p:nvPicPr>
          <p:cNvPr id="128" name="Shape 1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19671" y="2204864"/>
            <a:ext cx="6181609" cy="302433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2771800" y="3501007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 rot="2752266">
            <a:off x="2974672" y="3045750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 rot="2752266">
            <a:off x="2441398" y="4160684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 rot="1997234">
            <a:off x="4391981" y="4137692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3988996" y="4723985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4601746" y="3512123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/>
        </p:nvSpPr>
        <p:spPr>
          <a:xfrm rot="1036933">
            <a:off x="4169015" y="2899101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 rot="-3183022">
            <a:off x="2188289" y="3025725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 rot="-1166009">
            <a:off x="6450957" y="3364871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 rot="-2460313">
            <a:off x="6343672" y="4015869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 rot="-3934835">
            <a:off x="5559606" y="4066395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 rot="6727806">
            <a:off x="3336160" y="4137693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Iteración 1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528192"/>
            <a:ext cx="8229600" cy="1396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de las trayectorias de aumento es O → B → E → T que tiene capacidad residual igual al min {7, 5, 6} = 5.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asigna un flujo de 5 a esta trayectoria, la red residual que resulta es: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1" y="3164367"/>
            <a:ext cx="7454735" cy="307294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2771800" y="4510278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 rot="2752266">
            <a:off x="2974672" y="4055021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 rot="2752266">
            <a:off x="2441398" y="5169954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 rot="1997234">
            <a:off x="4391981" y="5146963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988996" y="5733255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4601746" y="4521394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 rot="1036933">
            <a:off x="4169015" y="3908373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 rot="-3183022">
            <a:off x="2188289" y="4034995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 rot="-1166009">
            <a:off x="6450957" y="4374142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 rot="-2460313">
            <a:off x="6343672" y="5025140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 rot="-3934835">
            <a:off x="5559606" y="5075666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 rot="6727806">
            <a:off x="3336160" y="5146963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Iteración 2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528192"/>
            <a:ext cx="8229600" cy="1396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asigna un flujo de 3 a la trayectoria de aumento </a:t>
            </a:r>
            <a:r>
              <a:rPr lang="es-AR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s-AR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819" y="3183264"/>
            <a:ext cx="7364610" cy="309634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2771800" y="4438271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 rot="2752266">
            <a:off x="2974672" y="3983014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 rot="2752266">
            <a:off x="2441398" y="5097946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 rot="1997234">
            <a:off x="4391981" y="5074956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3988996" y="5661248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4601746" y="4449385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 rot="1036933">
            <a:off x="4169015" y="3836364"/>
            <a:ext cx="360040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 rot="-3183022">
            <a:off x="2188289" y="3962988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 rot="-1166009">
            <a:off x="6450957" y="4302135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 rot="-2460313">
            <a:off x="6343672" y="4953133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 rot="-3934835">
            <a:off x="5559606" y="5003657"/>
            <a:ext cx="360040" cy="216024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 rot="6727806">
            <a:off x="3336160" y="5074955"/>
            <a:ext cx="360039" cy="216023"/>
          </a:xfrm>
          <a:prstGeom prst="rightArrow">
            <a:avLst>
              <a:gd name="adj1" fmla="val 50000"/>
              <a:gd name="adj2" fmla="val 46032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On-screen Show (4:3)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PowerPoint Presentation</vt:lpstr>
      <vt:lpstr>Problema base</vt:lpstr>
      <vt:lpstr>Aplicaciones </vt:lpstr>
      <vt:lpstr>El caso del parque</vt:lpstr>
      <vt:lpstr>Algoritmo</vt:lpstr>
      <vt:lpstr>Algoritmo (dicho de otra forma)</vt:lpstr>
      <vt:lpstr>Red residual inicial - el caso del parque</vt:lpstr>
      <vt:lpstr>Iteración 1</vt:lpstr>
      <vt:lpstr>Iteración 2</vt:lpstr>
      <vt:lpstr>Iteración 3 y 4</vt:lpstr>
      <vt:lpstr>Iteración 5 y 6</vt:lpstr>
      <vt:lpstr>Existen versiones con refinamiento: Ejemplo Iteración 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</cp:lastModifiedBy>
  <cp:revision>1</cp:revision>
  <dcterms:modified xsi:type="dcterms:W3CDTF">2020-03-28T23:01:47Z</dcterms:modified>
</cp:coreProperties>
</file>