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15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724865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86" name="Shape 8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3387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9" name="Shape 15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66690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0" name="Shape 17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32810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6" name="Shape 17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6302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hape 1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84" name="Shape 18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575812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hape 23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38" name="Shape 23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59112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45" name="Shape 24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338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2" name="Shape 9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71154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8" name="Shape 9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29142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6" name="Shape 10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44852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2" name="Shape 11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1300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686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2433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0158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Shape 146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183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640"/>
              </a:spcBef>
              <a:buClr>
                <a:srgbClr val="888888"/>
              </a:buClr>
              <a:buFont typeface="Arial"/>
              <a:buNone/>
              <a:defRPr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spcBef>
                <a:spcPts val="560"/>
              </a:spcBef>
              <a:buClr>
                <a:srgbClr val="888888"/>
              </a:buClr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spcBef>
                <a:spcPts val="480"/>
              </a:spcBef>
              <a:buClr>
                <a:srgbClr val="888888"/>
              </a:buClr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ítulo y texto vertical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Shape 7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Título vertical y texto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00"/>
              </a:spcBef>
              <a:buClr>
                <a:srgbClr val="888888"/>
              </a:buClr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360"/>
              </a:spcBef>
              <a:buClr>
                <a:srgbClr val="888888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20"/>
              </a:spcBef>
              <a:buClr>
                <a:srgbClr val="888888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280"/>
              </a:spcBef>
              <a:buClr>
                <a:srgbClr val="888888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6510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3335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ació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360"/>
              </a:spcBef>
              <a:buClr>
                <a:schemeClr val="dk1"/>
              </a:buClr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320"/>
              </a:spcBef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905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27000" algn="l" rtl="0">
              <a:spcBef>
                <a:spcPts val="320"/>
              </a:spcBef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ólo el título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 blanc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ido con título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Imagen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67" name="Shape 6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640"/>
              </a:spcBef>
              <a:buClr>
                <a:schemeClr val="dk1"/>
              </a:buClr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56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480"/>
              </a:spcBef>
              <a:buClr>
                <a:schemeClr val="dk1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400"/>
              </a:spcBef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280"/>
              </a:spcBef>
              <a:buClr>
                <a:schemeClr val="dk1"/>
              </a:buClr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240"/>
              </a:spcBef>
              <a:buClr>
                <a:schemeClr val="dk1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200"/>
              </a:spcBef>
              <a:buClr>
                <a:schemeClr val="dk1"/>
              </a:buClr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180"/>
              </a:spcBef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-1397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spcBef>
                <a:spcPts val="560"/>
              </a:spcBef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spcBef>
                <a:spcPts val="480"/>
              </a:spcBef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s-AR"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lang="es-AR" sz="12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2 Subtítulo"/>
          <p:cNvSpPr txBox="1">
            <a:spLocks/>
          </p:cNvSpPr>
          <p:nvPr/>
        </p:nvSpPr>
        <p:spPr>
          <a:xfrm>
            <a:off x="403920" y="4301480"/>
            <a:ext cx="8640960" cy="2160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Docentes:</a:t>
            </a:r>
          </a:p>
          <a:p>
            <a:pPr algn="l"/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Juan </a:t>
            </a:r>
            <a:r>
              <a:rPr lang="es-ES" sz="3500" dirty="0" err="1" smtClean="0">
                <a:solidFill>
                  <a:prstClr val="black"/>
                </a:solidFill>
                <a:latin typeface="Calibri"/>
              </a:rPr>
              <a:t>Otaegui</a:t>
            </a:r>
            <a:r>
              <a:rPr lang="es-ES" sz="3500" dirty="0" smtClean="0">
                <a:solidFill>
                  <a:prstClr val="black"/>
                </a:solidFill>
                <a:latin typeface="Calibri"/>
              </a:rPr>
              <a:t>	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jotaegui@unlam.edu.ar</a:t>
            </a:r>
          </a:p>
          <a:p>
            <a:pPr algn="l"/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José </a:t>
            </a:r>
            <a:r>
              <a:rPr lang="es-AR" sz="3500" dirty="0" err="1" smtClean="0">
                <a:solidFill>
                  <a:prstClr val="black"/>
                </a:solidFill>
                <a:latin typeface="Calibri"/>
              </a:rPr>
              <a:t>Leta</a:t>
            </a:r>
            <a:r>
              <a:rPr lang="es-AR" sz="3500" dirty="0" smtClean="0">
                <a:solidFill>
                  <a:prstClr val="black"/>
                </a:solidFill>
                <a:latin typeface="Calibri"/>
              </a:rPr>
              <a:t>		jleta@unlam.edu.ar</a:t>
            </a:r>
            <a:endParaRPr lang="es-ES" sz="35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2602359"/>
            <a:ext cx="85689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AR" sz="6400" kern="1200" smtClean="0">
                <a:ln>
                  <a:solidFill>
                    <a:srgbClr val="4F81BD"/>
                  </a:solidFill>
                </a:ln>
                <a:solidFill>
                  <a:srgbClr val="1F497D"/>
                </a:solidFill>
                <a:latin typeface="Calibri"/>
                <a:ea typeface="+mn-ea"/>
                <a:cs typeface="+mn-cs"/>
              </a:rPr>
              <a:t>Grafos</a:t>
            </a:r>
            <a:endParaRPr lang="es-AR" sz="6400" kern="1200" dirty="0" smtClean="0">
              <a:ln>
                <a:solidFill>
                  <a:srgbClr val="4F81BD"/>
                </a:solidFill>
              </a:ln>
              <a:solidFill>
                <a:srgbClr val="1F497D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1 Título"/>
          <p:cNvSpPr txBox="1">
            <a:spLocks/>
          </p:cNvSpPr>
          <p:nvPr/>
        </p:nvSpPr>
        <p:spPr>
          <a:xfrm>
            <a:off x="251520" y="116632"/>
            <a:ext cx="8640960" cy="2016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  <a:br>
              <a:rPr lang="es-ES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  <a:t/>
            </a:r>
            <a:br>
              <a:rPr lang="es-AR" sz="3100" dirty="0" smtClean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AR" sz="4200" b="1" dirty="0" smtClean="0">
                <a:solidFill>
                  <a:prstClr val="black"/>
                </a:solidFill>
                <a:latin typeface="Calibri"/>
              </a:rPr>
              <a:t>Investigación Operativa</a:t>
            </a:r>
            <a:endParaRPr lang="es-ES" sz="4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Búsqueda en un grafo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304324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Explorar un grafo.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Partiendo de un nodo “S” quiero conocer el camino para llegar a un nodo “t”.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quiero conocer todos los caminos.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Quiero explorar todos los nodos de un grafo.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quiero explorar todos los arcos de un grafo.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Todos estos son problemas referidos a “explorar un grafo”.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None/>
            </a:pPr>
            <a:endParaRPr sz="248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Shape 163"/>
          <p:cNvSpPr/>
          <p:nvPr/>
        </p:nvSpPr>
        <p:spPr>
          <a:xfrm>
            <a:off x="2500298" y="5143512"/>
            <a:ext cx="857255" cy="78581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</a:p>
        </p:txBody>
      </p:sp>
      <p:sp>
        <p:nvSpPr>
          <p:cNvPr id="164" name="Shape 164"/>
          <p:cNvSpPr/>
          <p:nvPr/>
        </p:nvSpPr>
        <p:spPr>
          <a:xfrm>
            <a:off x="5786446" y="5072073"/>
            <a:ext cx="857255" cy="785818"/>
          </a:xfrm>
          <a:prstGeom prst="ellipse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</a:t>
            </a:r>
          </a:p>
        </p:txBody>
      </p:sp>
      <p:cxnSp>
        <p:nvCxnSpPr>
          <p:cNvPr id="165" name="Shape 165"/>
          <p:cNvCxnSpPr>
            <a:stCxn id="163" idx="6"/>
            <a:endCxn id="164" idx="2"/>
          </p:cNvCxnSpPr>
          <p:nvPr/>
        </p:nvCxnSpPr>
        <p:spPr>
          <a:xfrm rot="10800000" flipH="1">
            <a:off x="3357554" y="5465021"/>
            <a:ext cx="2428800" cy="71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6" name="Shape 166"/>
          <p:cNvCxnSpPr>
            <a:stCxn id="163" idx="7"/>
          </p:cNvCxnSpPr>
          <p:nvPr/>
        </p:nvCxnSpPr>
        <p:spPr>
          <a:xfrm rot="10800000" flipH="1">
            <a:off x="3232011" y="4929192"/>
            <a:ext cx="2054400" cy="329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67" name="Shape 167"/>
          <p:cNvCxnSpPr>
            <a:stCxn id="163" idx="5"/>
          </p:cNvCxnSpPr>
          <p:nvPr/>
        </p:nvCxnSpPr>
        <p:spPr>
          <a:xfrm>
            <a:off x="3232011" y="5814249"/>
            <a:ext cx="1697100" cy="4008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Aplicaciones de búsqueda en grafos</a:t>
            </a:r>
          </a:p>
        </p:txBody>
      </p:sp>
      <p:sp>
        <p:nvSpPr>
          <p:cNvPr id="173" name="Shape 17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8291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Crawling: Seguir links indexados. Buscar todas las paginas nuevas para indexarlas (partiendo de las que ya tenemos indexadas).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Social Networks: recomendaciones, sugerencias a niveles cercanos.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Broadcasting.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Collector: Lenguajes modernos no requieren liberar memoria. Si hay variables no “alcanzables” se pueden desechar.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Testeos de Modelos: Probar que hacen lo esperable.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Lenguajes y Compiladores.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Resolver juegos. (Ejemplo cubo RUBIK)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100740"/>
              <a:buFont typeface="Arial"/>
              <a:buNone/>
            </a:pPr>
            <a:endParaRPr sz="2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7829576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puede representar en un grafo de configuración donde cada estado posible del cubo es representado por un nodo.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Cada movimiento lleva de una posible configuración a otra.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Como cada movimiento puede ser “deshecho” se trata de un grafo no dirigido.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Nodos en cubo 2x2 = 8! 3</a:t>
            </a:r>
            <a:r>
              <a:rPr lang="es-AR" sz="2720" b="0" i="0" u="none" strike="noStrike" cap="none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264.549.520 conf. posibles.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 “cubie” tiene 3 caras.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544"/>
              </a:spcBef>
              <a:buClr>
                <a:schemeClr val="dk1"/>
              </a:buClr>
              <a:buSzPct val="100740"/>
              <a:buFont typeface="Arial"/>
              <a:buChar char="•"/>
            </a:pPr>
            <a:r>
              <a:rPr lang="es-AR" sz="272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 2x2 son en total 8.</a:t>
            </a:r>
          </a:p>
        </p:txBody>
      </p:sp>
      <p:sp>
        <p:nvSpPr>
          <p:cNvPr id="179" name="Shape 17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caso cubo Rubik</a:t>
            </a:r>
          </a:p>
        </p:txBody>
      </p:sp>
      <p:sp>
        <p:nvSpPr>
          <p:cNvPr id="180" name="Shape 180" descr="Resultado de imagen para rubik cube 2x2"/>
          <p:cNvSpPr/>
          <p:nvPr/>
        </p:nvSpPr>
        <p:spPr>
          <a:xfrm>
            <a:off x="155575" y="-144463"/>
            <a:ext cx="304799" cy="304801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1" name="Shape 181" descr="Resultado de imagen para rubik cube 2x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7817" y="3571876"/>
            <a:ext cx="2286015" cy="26010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Configuración en grafo</a:t>
            </a:r>
          </a:p>
        </p:txBody>
      </p:sp>
      <p:sp>
        <p:nvSpPr>
          <p:cNvPr id="187" name="Shape 187"/>
          <p:cNvSpPr/>
          <p:nvPr/>
        </p:nvSpPr>
        <p:spPr>
          <a:xfrm>
            <a:off x="642910" y="2857496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solved</a:t>
            </a:r>
          </a:p>
        </p:txBody>
      </p:sp>
      <p:sp>
        <p:nvSpPr>
          <p:cNvPr id="188" name="Shape 188"/>
          <p:cNvSpPr/>
          <p:nvPr/>
        </p:nvSpPr>
        <p:spPr>
          <a:xfrm>
            <a:off x="2428859" y="1643050"/>
            <a:ext cx="714379" cy="6429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Shape 189"/>
          <p:cNvSpPr/>
          <p:nvPr/>
        </p:nvSpPr>
        <p:spPr>
          <a:xfrm>
            <a:off x="2428859" y="2500306"/>
            <a:ext cx="714379" cy="6429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/>
          <p:nvPr/>
        </p:nvSpPr>
        <p:spPr>
          <a:xfrm>
            <a:off x="2428859" y="3357562"/>
            <a:ext cx="714379" cy="6429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Shape 191"/>
          <p:cNvSpPr/>
          <p:nvPr/>
        </p:nvSpPr>
        <p:spPr>
          <a:xfrm>
            <a:off x="2428859" y="4214817"/>
            <a:ext cx="714379" cy="642941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2" name="Shape 192"/>
          <p:cNvCxnSpPr>
            <a:stCxn id="188" idx="2"/>
            <a:endCxn id="187" idx="6"/>
          </p:cNvCxnSpPr>
          <p:nvPr/>
        </p:nvCxnSpPr>
        <p:spPr>
          <a:xfrm flipH="1">
            <a:off x="1643159" y="1964520"/>
            <a:ext cx="785700" cy="1357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3" name="Shape 193"/>
          <p:cNvCxnSpPr>
            <a:stCxn id="189" idx="2"/>
            <a:endCxn id="187" idx="6"/>
          </p:cNvCxnSpPr>
          <p:nvPr/>
        </p:nvCxnSpPr>
        <p:spPr>
          <a:xfrm flipH="1">
            <a:off x="1643159" y="2821777"/>
            <a:ext cx="785700" cy="5001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Shape 194"/>
          <p:cNvCxnSpPr>
            <a:stCxn id="190" idx="2"/>
            <a:endCxn id="187" idx="6"/>
          </p:cNvCxnSpPr>
          <p:nvPr/>
        </p:nvCxnSpPr>
        <p:spPr>
          <a:xfrm rot="10800000">
            <a:off x="1643159" y="3321733"/>
            <a:ext cx="785700" cy="3573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" name="Shape 195"/>
          <p:cNvCxnSpPr>
            <a:stCxn id="191" idx="2"/>
            <a:endCxn id="187" idx="6"/>
          </p:cNvCxnSpPr>
          <p:nvPr/>
        </p:nvCxnSpPr>
        <p:spPr>
          <a:xfrm rot="10800000">
            <a:off x="1643159" y="3321888"/>
            <a:ext cx="785700" cy="12144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6" name="Shape 196"/>
          <p:cNvSpPr/>
          <p:nvPr/>
        </p:nvSpPr>
        <p:spPr>
          <a:xfrm rot="-5400000">
            <a:off x="2428860" y="4786323"/>
            <a:ext cx="428627" cy="100013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Shape 197"/>
          <p:cNvSpPr txBox="1"/>
          <p:nvPr/>
        </p:nvSpPr>
        <p:spPr>
          <a:xfrm>
            <a:off x="428595" y="4714883"/>
            <a:ext cx="1071570" cy="46166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Movimientos posibles</a:t>
            </a:r>
          </a:p>
        </p:txBody>
      </p:sp>
      <p:sp>
        <p:nvSpPr>
          <p:cNvPr id="198" name="Shape 198"/>
          <p:cNvSpPr txBox="1"/>
          <p:nvPr/>
        </p:nvSpPr>
        <p:spPr>
          <a:xfrm>
            <a:off x="2143108" y="5429264"/>
            <a:ext cx="1071570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Movimiento</a:t>
            </a:r>
          </a:p>
        </p:txBody>
      </p:sp>
      <p:sp>
        <p:nvSpPr>
          <p:cNvPr id="199" name="Shape 199"/>
          <p:cNvSpPr/>
          <p:nvPr/>
        </p:nvSpPr>
        <p:spPr>
          <a:xfrm>
            <a:off x="4214810" y="1214421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Shape 200"/>
          <p:cNvSpPr/>
          <p:nvPr/>
        </p:nvSpPr>
        <p:spPr>
          <a:xfrm>
            <a:off x="4214810" y="1785925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Shape 201"/>
          <p:cNvSpPr/>
          <p:nvPr/>
        </p:nvSpPr>
        <p:spPr>
          <a:xfrm>
            <a:off x="4214810" y="2357430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Shape 202"/>
          <p:cNvSpPr/>
          <p:nvPr/>
        </p:nvSpPr>
        <p:spPr>
          <a:xfrm>
            <a:off x="4214810" y="2928933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Shape 203"/>
          <p:cNvSpPr/>
          <p:nvPr/>
        </p:nvSpPr>
        <p:spPr>
          <a:xfrm>
            <a:off x="4214810" y="3500437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/>
          <p:nvPr/>
        </p:nvSpPr>
        <p:spPr>
          <a:xfrm>
            <a:off x="4214810" y="4071942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5" name="Shape 205"/>
          <p:cNvCxnSpPr>
            <a:stCxn id="199" idx="2"/>
            <a:endCxn id="188" idx="6"/>
          </p:cNvCxnSpPr>
          <p:nvPr/>
        </p:nvCxnSpPr>
        <p:spPr>
          <a:xfrm flipH="1">
            <a:off x="3143210" y="1464454"/>
            <a:ext cx="1071600" cy="5001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6" name="Shape 206"/>
          <p:cNvCxnSpPr>
            <a:stCxn id="200" idx="2"/>
            <a:endCxn id="188" idx="6"/>
          </p:cNvCxnSpPr>
          <p:nvPr/>
        </p:nvCxnSpPr>
        <p:spPr>
          <a:xfrm rot="10800000">
            <a:off x="3143210" y="1964558"/>
            <a:ext cx="1071600" cy="714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7" name="Shape 207"/>
          <p:cNvCxnSpPr>
            <a:stCxn id="201" idx="2"/>
            <a:endCxn id="188" idx="6"/>
          </p:cNvCxnSpPr>
          <p:nvPr/>
        </p:nvCxnSpPr>
        <p:spPr>
          <a:xfrm rot="10800000">
            <a:off x="3143210" y="1964563"/>
            <a:ext cx="107160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Shape 208"/>
          <p:cNvCxnSpPr>
            <a:stCxn id="202" idx="2"/>
            <a:endCxn id="188" idx="6"/>
          </p:cNvCxnSpPr>
          <p:nvPr/>
        </p:nvCxnSpPr>
        <p:spPr>
          <a:xfrm rot="10800000">
            <a:off x="3143210" y="1964566"/>
            <a:ext cx="1071600" cy="12144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" name="Shape 209"/>
          <p:cNvCxnSpPr>
            <a:stCxn id="199" idx="2"/>
            <a:endCxn id="189" idx="6"/>
          </p:cNvCxnSpPr>
          <p:nvPr/>
        </p:nvCxnSpPr>
        <p:spPr>
          <a:xfrm flipH="1">
            <a:off x="3143210" y="1464454"/>
            <a:ext cx="1071600" cy="1357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" name="Shape 210"/>
          <p:cNvCxnSpPr>
            <a:stCxn id="200" idx="2"/>
            <a:endCxn id="189" idx="6"/>
          </p:cNvCxnSpPr>
          <p:nvPr/>
        </p:nvCxnSpPr>
        <p:spPr>
          <a:xfrm flipH="1">
            <a:off x="3143210" y="2035958"/>
            <a:ext cx="1071600" cy="7857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Shape 211"/>
          <p:cNvCxnSpPr>
            <a:stCxn id="201" idx="2"/>
            <a:endCxn id="189" idx="6"/>
          </p:cNvCxnSpPr>
          <p:nvPr/>
        </p:nvCxnSpPr>
        <p:spPr>
          <a:xfrm flipH="1">
            <a:off x="3143210" y="2607463"/>
            <a:ext cx="1071600" cy="2142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2" name="Shape 212"/>
          <p:cNvCxnSpPr>
            <a:stCxn id="202" idx="2"/>
            <a:endCxn id="189" idx="6"/>
          </p:cNvCxnSpPr>
          <p:nvPr/>
        </p:nvCxnSpPr>
        <p:spPr>
          <a:xfrm rot="10800000">
            <a:off x="3143210" y="2821666"/>
            <a:ext cx="1071600" cy="3573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3" name="Shape 213"/>
          <p:cNvCxnSpPr>
            <a:stCxn id="203" idx="2"/>
            <a:endCxn id="189" idx="6"/>
          </p:cNvCxnSpPr>
          <p:nvPr/>
        </p:nvCxnSpPr>
        <p:spPr>
          <a:xfrm rot="10800000">
            <a:off x="3143210" y="2821670"/>
            <a:ext cx="1071600" cy="9288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4" name="Shape 214"/>
          <p:cNvCxnSpPr>
            <a:stCxn id="204" idx="2"/>
            <a:endCxn id="189" idx="6"/>
          </p:cNvCxnSpPr>
          <p:nvPr/>
        </p:nvCxnSpPr>
        <p:spPr>
          <a:xfrm rot="10800000">
            <a:off x="3143210" y="2821675"/>
            <a:ext cx="1071600" cy="15003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5" name="Shape 215"/>
          <p:cNvSpPr/>
          <p:nvPr/>
        </p:nvSpPr>
        <p:spPr>
          <a:xfrm rot="-5400000">
            <a:off x="4143371" y="4786323"/>
            <a:ext cx="428627" cy="100013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Shape 216"/>
          <p:cNvSpPr txBox="1"/>
          <p:nvPr/>
        </p:nvSpPr>
        <p:spPr>
          <a:xfrm>
            <a:off x="3714744" y="5438017"/>
            <a:ext cx="1143007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Movimientos</a:t>
            </a:r>
          </a:p>
        </p:txBody>
      </p:sp>
      <p:sp>
        <p:nvSpPr>
          <p:cNvPr id="217" name="Shape 217"/>
          <p:cNvSpPr txBox="1"/>
          <p:nvPr/>
        </p:nvSpPr>
        <p:spPr>
          <a:xfrm>
            <a:off x="4286248" y="4857760"/>
            <a:ext cx="50006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2571735" y="4857760"/>
            <a:ext cx="50006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19" name="Shape 219"/>
          <p:cNvSpPr txBox="1"/>
          <p:nvPr/>
        </p:nvSpPr>
        <p:spPr>
          <a:xfrm>
            <a:off x="5072066" y="2500306"/>
            <a:ext cx="50006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sp>
        <p:nvSpPr>
          <p:cNvPr id="220" name="Shape 220"/>
          <p:cNvSpPr/>
          <p:nvPr/>
        </p:nvSpPr>
        <p:spPr>
          <a:xfrm>
            <a:off x="6858015" y="2000240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Shape 221"/>
          <p:cNvSpPr/>
          <p:nvPr/>
        </p:nvSpPr>
        <p:spPr>
          <a:xfrm>
            <a:off x="6858015" y="2786058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Shape 222"/>
          <p:cNvSpPr/>
          <p:nvPr/>
        </p:nvSpPr>
        <p:spPr>
          <a:xfrm>
            <a:off x="6858015" y="3571876"/>
            <a:ext cx="571503" cy="500065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Shape 223"/>
          <p:cNvSpPr txBox="1"/>
          <p:nvPr/>
        </p:nvSpPr>
        <p:spPr>
          <a:xfrm>
            <a:off x="6929453" y="4233453"/>
            <a:ext cx="500065" cy="33855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</a:p>
        </p:txBody>
      </p:sp>
      <p:cxnSp>
        <p:nvCxnSpPr>
          <p:cNvPr id="224" name="Shape 224"/>
          <p:cNvCxnSpPr>
            <a:stCxn id="220" idx="2"/>
          </p:cNvCxnSpPr>
          <p:nvPr/>
        </p:nvCxnSpPr>
        <p:spPr>
          <a:xfrm rot="10800000">
            <a:off x="6072315" y="1928673"/>
            <a:ext cx="785700" cy="3216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Shape 225"/>
          <p:cNvCxnSpPr>
            <a:stCxn id="220" idx="2"/>
          </p:cNvCxnSpPr>
          <p:nvPr/>
        </p:nvCxnSpPr>
        <p:spPr>
          <a:xfrm flipH="1">
            <a:off x="6000615" y="2250273"/>
            <a:ext cx="857400" cy="3216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Shape 226"/>
          <p:cNvCxnSpPr>
            <a:stCxn id="220" idx="2"/>
          </p:cNvCxnSpPr>
          <p:nvPr/>
        </p:nvCxnSpPr>
        <p:spPr>
          <a:xfrm rot="10800000">
            <a:off x="6000615" y="2214573"/>
            <a:ext cx="857400" cy="357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Shape 227"/>
          <p:cNvCxnSpPr>
            <a:stCxn id="221" idx="2"/>
          </p:cNvCxnSpPr>
          <p:nvPr/>
        </p:nvCxnSpPr>
        <p:spPr>
          <a:xfrm rot="10800000">
            <a:off x="6143715" y="2786191"/>
            <a:ext cx="714300" cy="249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8" name="Shape 228"/>
          <p:cNvCxnSpPr>
            <a:stCxn id="221" idx="2"/>
          </p:cNvCxnSpPr>
          <p:nvPr/>
        </p:nvCxnSpPr>
        <p:spPr>
          <a:xfrm flipH="1">
            <a:off x="6072315" y="3036091"/>
            <a:ext cx="785700" cy="357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9" name="Shape 229"/>
          <p:cNvCxnSpPr>
            <a:stCxn id="221" idx="2"/>
          </p:cNvCxnSpPr>
          <p:nvPr/>
        </p:nvCxnSpPr>
        <p:spPr>
          <a:xfrm flipH="1">
            <a:off x="6215115" y="3036091"/>
            <a:ext cx="642900" cy="3216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0" name="Shape 230"/>
          <p:cNvCxnSpPr>
            <a:stCxn id="222" idx="2"/>
          </p:cNvCxnSpPr>
          <p:nvPr/>
        </p:nvCxnSpPr>
        <p:spPr>
          <a:xfrm rot="10800000">
            <a:off x="6286515" y="3572009"/>
            <a:ext cx="571500" cy="249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1" name="Shape 231"/>
          <p:cNvCxnSpPr>
            <a:stCxn id="222" idx="2"/>
          </p:cNvCxnSpPr>
          <p:nvPr/>
        </p:nvCxnSpPr>
        <p:spPr>
          <a:xfrm flipH="1">
            <a:off x="6215115" y="3821909"/>
            <a:ext cx="642900" cy="357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2" name="Shape 232"/>
          <p:cNvCxnSpPr>
            <a:stCxn id="222" idx="2"/>
          </p:cNvCxnSpPr>
          <p:nvPr/>
        </p:nvCxnSpPr>
        <p:spPr>
          <a:xfrm flipH="1">
            <a:off x="6357915" y="3821909"/>
            <a:ext cx="500100" cy="249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3" name="Shape 233"/>
          <p:cNvSpPr/>
          <p:nvPr/>
        </p:nvSpPr>
        <p:spPr>
          <a:xfrm rot="-5400000">
            <a:off x="6858016" y="4643446"/>
            <a:ext cx="428627" cy="1000131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Shape 234"/>
          <p:cNvSpPr txBox="1"/>
          <p:nvPr/>
        </p:nvSpPr>
        <p:spPr>
          <a:xfrm>
            <a:off x="6500826" y="5357826"/>
            <a:ext cx="1285883" cy="276998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 Movimientos</a:t>
            </a:r>
          </a:p>
        </p:txBody>
      </p:sp>
      <p:sp>
        <p:nvSpPr>
          <p:cNvPr id="235" name="Shape 235"/>
          <p:cNvSpPr txBox="1"/>
          <p:nvPr/>
        </p:nvSpPr>
        <p:spPr>
          <a:xfrm>
            <a:off x="214282" y="5703705"/>
            <a:ext cx="8786873" cy="107721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NOTA: Bajo cualquier estado posible del cubo el camino más corto para resolverlo será de 11 movimientos para uno 2x2x2.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2: Para uno de 3x3x3 son 20 movimientos.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 3: Para uno de 4x4x4 aun no calculado y para 5x5x5 infinito…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Shape 24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Adyacencias</a:t>
            </a:r>
          </a:p>
        </p:txBody>
      </p:sp>
      <p:sp>
        <p:nvSpPr>
          <p:cNvPr id="241" name="Shape 2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828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 de adyacencias: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A: B, C, D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B: C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C: E</a:t>
            </a:r>
          </a:p>
          <a:p>
            <a:pPr marL="0" marR="0" lvl="0" indent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D: E</a:t>
            </a:r>
          </a:p>
          <a:p>
            <a:pPr marL="0" marR="0" lvl="0" indent="0" algn="l" rtl="0">
              <a:spcBef>
                <a:spcPts val="56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E: D</a:t>
            </a:r>
          </a:p>
        </p:txBody>
      </p:sp>
      <p:pic>
        <p:nvPicPr>
          <p:cNvPr id="242" name="Shape 2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59832" y="2233613"/>
            <a:ext cx="4212917" cy="2995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Representación de un grafo</a:t>
            </a:r>
          </a:p>
        </p:txBody>
      </p:sp>
      <p:sp>
        <p:nvSpPr>
          <p:cNvPr id="248" name="Shape 248"/>
          <p:cNvSpPr txBox="1">
            <a:spLocks noGrp="1"/>
          </p:cNvSpPr>
          <p:nvPr>
            <p:ph type="body" idx="1"/>
          </p:nvPr>
        </p:nvSpPr>
        <p:spPr>
          <a:xfrm>
            <a:off x="457200" y="1260491"/>
            <a:ext cx="8229600" cy="1239814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realiza mediante las adyacencias.</a:t>
            </a: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Matriz de Adyacencias:</a:t>
            </a:r>
          </a:p>
          <a:p>
            <a:pPr marL="342900" marR="0" lvl="0" indent="-342900" algn="l" rtl="0">
              <a:spcBef>
                <a:spcPts val="64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9" name="Shape 2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4900" y="2428867"/>
            <a:ext cx="6661808" cy="4286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Introducción</a:t>
            </a:r>
          </a:p>
        </p:txBody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Las representaciones en la vida diaria se pueden encontrar en: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Redes eléctricas, de transporte o comunicación.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Producción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Distribución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Planeamiento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Localización de instalaciones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Char char="•"/>
            </a:pPr>
            <a:r>
              <a:rPr lang="es-AR" sz="2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de recursos.</a:t>
            </a: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592"/>
              </a:spcBef>
              <a:buClr>
                <a:schemeClr val="dk1"/>
              </a:buClr>
              <a:buSzPct val="98666"/>
              <a:buFont typeface="Arial"/>
              <a:buNone/>
            </a:pPr>
            <a:endParaRPr sz="29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Ejemplo Red de distribución</a:t>
            </a:r>
          </a:p>
        </p:txBody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89269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s-AR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¿Qué opciones tiene la fabrica 1 para envíos a la Almacén 2?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Char char="•"/>
            </a:pPr>
            <a:r>
              <a:rPr lang="es-AR" sz="22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 desea minimizar los costos de envío.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80000"/>
              </a:lnSpc>
              <a:spcBef>
                <a:spcPts val="448"/>
              </a:spcBef>
              <a:buClr>
                <a:schemeClr val="dk1"/>
              </a:buClr>
              <a:buSzPct val="101818"/>
              <a:buFont typeface="Arial"/>
              <a:buNone/>
            </a:pPr>
            <a:endParaRPr sz="224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Shape 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8303" y="2530176"/>
            <a:ext cx="5410200" cy="406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Shape 10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677" y="3645023"/>
            <a:ext cx="4131283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Problemas Típicos</a:t>
            </a:r>
          </a:p>
        </p:txBody>
      </p:sp>
      <p:sp>
        <p:nvSpPr>
          <p:cNvPr id="109" name="Shape 10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ruta más corta.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Árbol de mínima expansión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Árbol de flujo máximo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de costo mínimo *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es-AR" sz="4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 CPM </a:t>
            </a: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del Parque</a:t>
            </a:r>
          </a:p>
        </p:txBody>
      </p:sp>
      <p:sp>
        <p:nvSpPr>
          <p:cNvPr id="115" name="Shape 1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1540767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lang="es-AR" sz="176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Distancia total más corta</a:t>
            </a:r>
            <a:r>
              <a:rPr lang="es-AR" sz="1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desde la entrada O hasta la estación del mirador T, que deben recorrer los tranvías.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lang="es-AR" sz="176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Mínima expansión </a:t>
            </a:r>
            <a:r>
              <a:rPr lang="es-AR" sz="1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redes de telefónicas para que estén comunicadas todas las estaciones.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97777"/>
              <a:buFont typeface="Arial"/>
              <a:buChar char="•"/>
            </a:pPr>
            <a:r>
              <a:rPr lang="es-AR" sz="176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Maximizar</a:t>
            </a:r>
            <a:r>
              <a:rPr lang="es-AR" sz="17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el numero total de viajes (en temporada todos los turistas quieren ir al mirador y ya no importa hacer la ruta más corta).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352"/>
              </a:spcBef>
              <a:buClr>
                <a:schemeClr val="dk1"/>
              </a:buClr>
              <a:buSzPct val="97777"/>
              <a:buFont typeface="Arial"/>
              <a:buNone/>
            </a:pPr>
            <a:endParaRPr sz="176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6" name="Shape 1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7624" y="3356992"/>
            <a:ext cx="6624735" cy="3275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395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diferencia entre lo académico y la realidad</a:t>
            </a:r>
          </a:p>
        </p:txBody>
      </p:sp>
      <p:pic>
        <p:nvPicPr>
          <p:cNvPr id="122" name="Shape 122" descr="Imagen relacionada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968913" y="1700808"/>
            <a:ext cx="5627422" cy="4997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Grafos</a:t>
            </a:r>
          </a:p>
        </p:txBody>
      </p:sp>
      <p:sp>
        <p:nvSpPr>
          <p:cNvPr id="128" name="Shape 1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257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(gr. dibujo) “G” 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Nodos o vértices “V”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Arcos “E” (Edges)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s-AR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Pares Desordenados (no dirigidos) e={V,W} </a:t>
            </a:r>
            <a:r>
              <a:rPr lang="es-AR" sz="2170" b="0" i="1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ligaduras</a:t>
            </a:r>
          </a:p>
          <a:p>
            <a:pPr marL="742950" marR="0" lvl="1" indent="-285750" algn="l" rtl="0">
              <a:lnSpc>
                <a:spcPct val="80000"/>
              </a:lnSpc>
              <a:spcBef>
                <a:spcPts val="434"/>
              </a:spcBef>
              <a:spcAft>
                <a:spcPts val="0"/>
              </a:spcAft>
              <a:buClr>
                <a:schemeClr val="dk1"/>
              </a:buClr>
              <a:buSzPct val="98636"/>
              <a:buFont typeface="Arial"/>
              <a:buChar char="–"/>
            </a:pPr>
            <a:r>
              <a:rPr lang="es-AR" sz="21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Pares Ordenados (dirigidos) e=(v,e)  </a:t>
            </a:r>
            <a:r>
              <a:rPr lang="es-AR" sz="2170" b="0" i="1" u="none" strike="noStrike" cap="none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arcos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es finito.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orden del grafo esta dado por la cantidad de elementos en V.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grado de un nodo esta dado por la cantidad de arcos asociados.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 Conexa: Cada par de nodos están conectados por una trayectoria.</a:t>
            </a:r>
          </a:p>
          <a:p>
            <a:pPr marL="342900" marR="0" lvl="0" indent="-342900" algn="l" rtl="0">
              <a:lnSpc>
                <a:spcPct val="80000"/>
              </a:lnSpc>
              <a:spcBef>
                <a:spcPts val="496"/>
              </a:spcBef>
              <a:buClr>
                <a:schemeClr val="dk1"/>
              </a:buClr>
              <a:buSzPct val="99200"/>
              <a:buFont typeface="Arial"/>
              <a:buChar char="•"/>
            </a:pPr>
            <a:r>
              <a:rPr lang="es-AR" sz="248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Árbol: tiene n-1 arcos. Es la cantidad mínima para asegurar una red conexa. Es la cantidad máxima para impedir ciclos.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No Dirigido</a:t>
            </a:r>
          </a:p>
        </p:txBody>
      </p:sp>
      <p:sp>
        <p:nvSpPr>
          <p:cNvPr id="134" name="Shape 134"/>
          <p:cNvSpPr/>
          <p:nvPr/>
        </p:nvSpPr>
        <p:spPr>
          <a:xfrm>
            <a:off x="2786050" y="1736513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35" name="Shape 135"/>
          <p:cNvSpPr/>
          <p:nvPr/>
        </p:nvSpPr>
        <p:spPr>
          <a:xfrm>
            <a:off x="4786314" y="1736513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36" name="Shape 136"/>
          <p:cNvSpPr/>
          <p:nvPr/>
        </p:nvSpPr>
        <p:spPr>
          <a:xfrm>
            <a:off x="2786050" y="330814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sp>
        <p:nvSpPr>
          <p:cNvPr id="137" name="Shape 137"/>
          <p:cNvSpPr/>
          <p:nvPr/>
        </p:nvSpPr>
        <p:spPr>
          <a:xfrm>
            <a:off x="4786314" y="3308148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</a:p>
        </p:txBody>
      </p:sp>
      <p:cxnSp>
        <p:nvCxnSpPr>
          <p:cNvPr id="138" name="Shape 138"/>
          <p:cNvCxnSpPr>
            <a:stCxn id="137" idx="0"/>
            <a:endCxn id="135" idx="4"/>
          </p:cNvCxnSpPr>
          <p:nvPr/>
        </p:nvCxnSpPr>
        <p:spPr>
          <a:xfrm rot="10800000">
            <a:off x="5286380" y="2665248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" name="Shape 139"/>
          <p:cNvCxnSpPr>
            <a:stCxn id="136" idx="0"/>
            <a:endCxn id="134" idx="4"/>
          </p:cNvCxnSpPr>
          <p:nvPr/>
        </p:nvCxnSpPr>
        <p:spPr>
          <a:xfrm rot="10800000">
            <a:off x="3286115" y="2665248"/>
            <a:ext cx="0" cy="6429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" name="Shape 140"/>
          <p:cNvCxnSpPr>
            <a:stCxn id="135" idx="2"/>
            <a:endCxn id="134" idx="6"/>
          </p:cNvCxnSpPr>
          <p:nvPr/>
        </p:nvCxnSpPr>
        <p:spPr>
          <a:xfrm rot="10800000">
            <a:off x="3786114" y="2200860"/>
            <a:ext cx="10002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" name="Shape 141"/>
          <p:cNvCxnSpPr>
            <a:stCxn id="137" idx="2"/>
            <a:endCxn id="136" idx="6"/>
          </p:cNvCxnSpPr>
          <p:nvPr/>
        </p:nvCxnSpPr>
        <p:spPr>
          <a:xfrm rot="10800000">
            <a:off x="3786114" y="3772495"/>
            <a:ext cx="1000200" cy="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" name="Shape 142"/>
          <p:cNvCxnSpPr>
            <a:stCxn id="135" idx="3"/>
            <a:endCxn id="136" idx="7"/>
          </p:cNvCxnSpPr>
          <p:nvPr/>
        </p:nvCxnSpPr>
        <p:spPr>
          <a:xfrm flipH="1">
            <a:off x="3639780" y="2529203"/>
            <a:ext cx="1293000" cy="915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" name="Shape 143"/>
          <p:cNvSpPr txBox="1"/>
          <p:nvPr/>
        </p:nvSpPr>
        <p:spPr>
          <a:xfrm>
            <a:off x="714347" y="4546594"/>
            <a:ext cx="764386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{ a, b, c, d}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{ {a,b}, {a,c}, {b,c}, {b,d}, {c, d} }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s-AR"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Grafo Dirigido</a:t>
            </a:r>
          </a:p>
        </p:txBody>
      </p:sp>
      <p:sp>
        <p:nvSpPr>
          <p:cNvPr id="149" name="Shape 149"/>
          <p:cNvSpPr/>
          <p:nvPr/>
        </p:nvSpPr>
        <p:spPr>
          <a:xfrm>
            <a:off x="3786182" y="1643050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</a:p>
        </p:txBody>
      </p:sp>
      <p:sp>
        <p:nvSpPr>
          <p:cNvPr id="150" name="Shape 150"/>
          <p:cNvSpPr/>
          <p:nvPr/>
        </p:nvSpPr>
        <p:spPr>
          <a:xfrm>
            <a:off x="2714611" y="3071809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</a:p>
        </p:txBody>
      </p:sp>
      <p:sp>
        <p:nvSpPr>
          <p:cNvPr id="151" name="Shape 151"/>
          <p:cNvSpPr/>
          <p:nvPr/>
        </p:nvSpPr>
        <p:spPr>
          <a:xfrm>
            <a:off x="4714876" y="3071809"/>
            <a:ext cx="1000131" cy="928694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SzPct val="25000"/>
              <a:buNone/>
            </a:pPr>
            <a:r>
              <a:rPr lang="es-A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</a:p>
        </p:txBody>
      </p:sp>
      <p:cxnSp>
        <p:nvCxnSpPr>
          <p:cNvPr id="152" name="Shape 152"/>
          <p:cNvCxnSpPr>
            <a:stCxn id="150" idx="0"/>
            <a:endCxn id="149" idx="3"/>
          </p:cNvCxnSpPr>
          <p:nvPr/>
        </p:nvCxnSpPr>
        <p:spPr>
          <a:xfrm rot="10800000" flipH="1">
            <a:off x="3214677" y="2435809"/>
            <a:ext cx="717900" cy="636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3" name="Shape 153"/>
          <p:cNvCxnSpPr>
            <a:stCxn id="149" idx="5"/>
            <a:endCxn id="151" idx="0"/>
          </p:cNvCxnSpPr>
          <p:nvPr/>
        </p:nvCxnSpPr>
        <p:spPr>
          <a:xfrm>
            <a:off x="4639848" y="2435739"/>
            <a:ext cx="575100" cy="636000"/>
          </a:xfrm>
          <a:prstGeom prst="straightConnector1">
            <a:avLst/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4" name="Shape 154"/>
          <p:cNvCxnSpPr>
            <a:stCxn id="150" idx="5"/>
            <a:endCxn id="151" idx="3"/>
          </p:cNvCxnSpPr>
          <p:nvPr/>
        </p:nvCxnSpPr>
        <p:spPr>
          <a:xfrm rot="-5400000" flipH="1">
            <a:off x="4214477" y="3218299"/>
            <a:ext cx="600" cy="1293000"/>
          </a:xfrm>
          <a:prstGeom prst="curvedConnector3">
            <a:avLst>
              <a:gd name="adj1" fmla="val 60635016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55" name="Shape 155"/>
          <p:cNvCxnSpPr>
            <a:stCxn id="151" idx="1"/>
            <a:endCxn id="150" idx="7"/>
          </p:cNvCxnSpPr>
          <p:nvPr/>
        </p:nvCxnSpPr>
        <p:spPr>
          <a:xfrm rot="5400000">
            <a:off x="4214542" y="2561614"/>
            <a:ext cx="600" cy="1293000"/>
          </a:xfrm>
          <a:prstGeom prst="curvedConnector3">
            <a:avLst>
              <a:gd name="adj1" fmla="val -60635016"/>
            </a:avLst>
          </a:prstGeom>
          <a:noFill/>
          <a:ln w="9525" cap="flat" cmpd="sng">
            <a:solidFill>
              <a:srgbClr val="BD4B48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56" name="Shape 156"/>
          <p:cNvSpPr txBox="1"/>
          <p:nvPr/>
        </p:nvSpPr>
        <p:spPr>
          <a:xfrm>
            <a:off x="714347" y="4546594"/>
            <a:ext cx="7643865" cy="95410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 = { a, b, c}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= { (</a:t>
            </a: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a,c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b,a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(</a:t>
            </a:r>
            <a:r>
              <a:rPr lang="es-AR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b,c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), </a:t>
            </a:r>
            <a:r>
              <a:rPr lang="es-AR" sz="28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AR" sz="2800" dirty="0" err="1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c,b</a:t>
            </a:r>
            <a:r>
              <a:rPr lang="es-A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}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675</Words>
  <Application>Microsoft Office PowerPoint</Application>
  <PresentationFormat>On-screen Show (4:3)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Tema de Office</vt:lpstr>
      <vt:lpstr>PowerPoint Presentation</vt:lpstr>
      <vt:lpstr>Introducción</vt:lpstr>
      <vt:lpstr>Ejemplo Red de distribución</vt:lpstr>
      <vt:lpstr>Problemas Típicos</vt:lpstr>
      <vt:lpstr>Caso del Parque</vt:lpstr>
      <vt:lpstr>La diferencia entre lo académico y la realidad</vt:lpstr>
      <vt:lpstr>Grafos</vt:lpstr>
      <vt:lpstr>Grafo No Dirigido</vt:lpstr>
      <vt:lpstr>Grafo Dirigido</vt:lpstr>
      <vt:lpstr>Búsqueda en un grafo</vt:lpstr>
      <vt:lpstr>Aplicaciones de búsqueda en grafos</vt:lpstr>
      <vt:lpstr>El caso cubo Rubik</vt:lpstr>
      <vt:lpstr>Configuración en grafo</vt:lpstr>
      <vt:lpstr>Adyacencias</vt:lpstr>
      <vt:lpstr>Representación de un grafo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Grafos</dc:title>
  <cp:lastModifiedBy>Jose</cp:lastModifiedBy>
  <cp:revision>3</cp:revision>
  <dcterms:modified xsi:type="dcterms:W3CDTF">2020-03-28T23:04:55Z</dcterms:modified>
</cp:coreProperties>
</file>