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125" autoAdjust="0"/>
  </p:normalViewPr>
  <p:slideViewPr>
    <p:cSldViewPr>
      <p:cViewPr varScale="1">
        <p:scale>
          <a:sx n="85" d="100"/>
          <a:sy n="85" d="100"/>
        </p:scale>
        <p:origin x="168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934835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253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Activity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Arcs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271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Activity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Arcs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12731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Notese</a:t>
            </a:r>
            <a:r>
              <a:rPr lang="es-AR" dirty="0"/>
              <a:t> la mayor preponderancia al tiempo más probable por sobre los</a:t>
            </a:r>
            <a:r>
              <a:rPr lang="es-AR" baseline="0" dirty="0"/>
              <a:t> tiempos optimistas y el pesimista.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634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9599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noProof="0" dirty="0"/>
              <a:t>Al progresar el proyecto, barras secundarias pueden ser añadidas para indicar progreso de las actividades.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noProof="0" dirty="0"/>
              <a:t>Una línea vertical indica la fecha del reporte.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noProof="0" dirty="0"/>
              <a:t>pero un problema con ellas es que no indican claramente dependencias de tareas (no puedes saber como el retraso de una tarea afectara a otras).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noProof="0" dirty="0"/>
              <a:t>Diagramas Gantt automatizados guardan mas información sobre las actividades, como recursos asignados, precedencias y notas. También son mas fáciles de cambiar.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1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6496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Activity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Arcs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151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Activity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Arcs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375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Activity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Arcs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6593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Activity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Arcs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522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 err="1"/>
              <a:t>Activity</a:t>
            </a:r>
            <a:r>
              <a:rPr lang="es-AR" dirty="0"/>
              <a:t> </a:t>
            </a:r>
            <a:r>
              <a:rPr lang="es-AR" dirty="0" err="1"/>
              <a:t>on</a:t>
            </a:r>
            <a:r>
              <a:rPr lang="es-AR" dirty="0"/>
              <a:t> </a:t>
            </a:r>
            <a:r>
              <a:rPr lang="es-AR" dirty="0" err="1"/>
              <a:t>Arcs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2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51520" y="116632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1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31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31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  <a:br>
              <a:rPr lang="es-ES" sz="31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br>
              <a:rPr lang="es-AR" sz="31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4200" b="1" dirty="0">
                <a:solidFill>
                  <a:prstClr val="black"/>
                </a:solidFill>
                <a:latin typeface="Calibri"/>
              </a:rPr>
              <a:t>Investigación Operativa</a:t>
            </a:r>
            <a:endParaRPr lang="es-ES" sz="4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2602359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6400" kern="1200" dirty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CPM / PERT</a:t>
            </a:r>
          </a:p>
        </p:txBody>
      </p:sp>
      <p:sp>
        <p:nvSpPr>
          <p:cNvPr id="7" name="2 Subtítulo"/>
          <p:cNvSpPr txBox="1">
            <a:spLocks/>
          </p:cNvSpPr>
          <p:nvPr/>
        </p:nvSpPr>
        <p:spPr>
          <a:xfrm>
            <a:off x="251520" y="4149080"/>
            <a:ext cx="8640960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3500" dirty="0">
                <a:solidFill>
                  <a:prstClr val="black"/>
                </a:solidFill>
                <a:latin typeface="Calibri"/>
              </a:rPr>
              <a:t>Docentes:</a:t>
            </a:r>
          </a:p>
          <a:p>
            <a:pPr algn="l"/>
            <a:r>
              <a:rPr lang="es-ES" sz="3500" dirty="0">
                <a:solidFill>
                  <a:prstClr val="black"/>
                </a:solidFill>
                <a:latin typeface="Calibri"/>
              </a:rPr>
              <a:t>	Juan </a:t>
            </a:r>
            <a:r>
              <a:rPr lang="es-ES" sz="3500" dirty="0" err="1">
                <a:solidFill>
                  <a:prstClr val="black"/>
                </a:solidFill>
                <a:latin typeface="Calibri"/>
              </a:rPr>
              <a:t>Otaegui</a:t>
            </a:r>
            <a:r>
              <a:rPr lang="es-ES" sz="3500" dirty="0">
                <a:solidFill>
                  <a:prstClr val="black"/>
                </a:solidFill>
                <a:latin typeface="Calibri"/>
              </a:rPr>
              <a:t>	</a:t>
            </a:r>
            <a:r>
              <a:rPr lang="es-AR" sz="3500" dirty="0">
                <a:solidFill>
                  <a:prstClr val="black"/>
                </a:solidFill>
                <a:latin typeface="Calibri"/>
              </a:rPr>
              <a:t>jotaegui@unlam.edu.ar</a:t>
            </a:r>
          </a:p>
          <a:p>
            <a:pPr algn="l"/>
            <a:r>
              <a:rPr lang="es-AR" sz="3500" dirty="0">
                <a:solidFill>
                  <a:prstClr val="black"/>
                </a:solidFill>
                <a:latin typeface="Calibri"/>
              </a:rPr>
              <a:t>	José </a:t>
            </a:r>
            <a:r>
              <a:rPr lang="es-AR" sz="3500" dirty="0" err="1">
                <a:solidFill>
                  <a:prstClr val="black"/>
                </a:solidFill>
                <a:latin typeface="Calibri"/>
              </a:rPr>
              <a:t>Leta</a:t>
            </a:r>
            <a:r>
              <a:rPr lang="es-AR" sz="3500" dirty="0">
                <a:solidFill>
                  <a:prstClr val="black"/>
                </a:solidFill>
                <a:latin typeface="Calibri"/>
              </a:rPr>
              <a:t>		jleta@unlam.edu.ar</a:t>
            </a:r>
            <a:endParaRPr lang="es-ES" sz="35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s-ES" dirty="0"/>
              <a:t>¿Cómo se encuentra la ruta crítica?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12168"/>
            <a:ext cx="8229600" cy="3701008"/>
          </a:xfrm>
        </p:spPr>
        <p:txBody>
          <a:bodyPr/>
          <a:lstStyle/>
          <a:p>
            <a:r>
              <a:rPr lang="es-ES" sz="2400" dirty="0"/>
              <a:t> Para cada actividad se calcularán 4 tiempos</a:t>
            </a:r>
          </a:p>
          <a:p>
            <a:r>
              <a:rPr lang="es-ES" sz="2400" dirty="0"/>
              <a:t> Se denotarán: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 ES: </a:t>
            </a:r>
            <a:r>
              <a:rPr lang="es-ES" sz="2400" dirty="0" err="1"/>
              <a:t>Early</a:t>
            </a:r>
            <a:r>
              <a:rPr lang="es-ES" sz="2400" dirty="0"/>
              <a:t> </a:t>
            </a:r>
            <a:r>
              <a:rPr lang="es-ES" sz="2400" dirty="0" err="1"/>
              <a:t>Start</a:t>
            </a:r>
            <a:endParaRPr lang="es-ES" sz="2400" dirty="0"/>
          </a:p>
          <a:p>
            <a:r>
              <a:rPr lang="es-ES" sz="2400" dirty="0"/>
              <a:t> EF: </a:t>
            </a:r>
            <a:r>
              <a:rPr lang="es-ES" sz="2400" dirty="0" err="1"/>
              <a:t>Early</a:t>
            </a:r>
            <a:r>
              <a:rPr lang="es-ES" sz="2400" dirty="0"/>
              <a:t> </a:t>
            </a:r>
            <a:r>
              <a:rPr lang="es-ES" sz="2400" dirty="0" err="1"/>
              <a:t>Finish</a:t>
            </a:r>
            <a:endParaRPr lang="es-ES" sz="2400" dirty="0"/>
          </a:p>
          <a:p>
            <a:r>
              <a:rPr lang="es-ES" sz="2400" dirty="0"/>
              <a:t> LS: Late </a:t>
            </a:r>
            <a:r>
              <a:rPr lang="es-ES" sz="2400" dirty="0" err="1"/>
              <a:t>Start</a:t>
            </a:r>
            <a:endParaRPr lang="es-ES" sz="2400" dirty="0"/>
          </a:p>
          <a:p>
            <a:r>
              <a:rPr lang="es-ES" sz="2400" dirty="0"/>
              <a:t> LF: Late </a:t>
            </a:r>
            <a:r>
              <a:rPr lang="es-ES" sz="2400" dirty="0" err="1"/>
              <a:t>Finish</a:t>
            </a:r>
            <a:endParaRPr lang="es-ES" sz="2400" dirty="0"/>
          </a:p>
          <a:p>
            <a:endParaRPr lang="es-ES" sz="2400" dirty="0"/>
          </a:p>
          <a:p>
            <a:endParaRPr lang="es-AR" sz="2400" dirty="0"/>
          </a:p>
        </p:txBody>
      </p:sp>
      <p:grpSp>
        <p:nvGrpSpPr>
          <p:cNvPr id="27" name="Group 10"/>
          <p:cNvGrpSpPr>
            <a:grpSpLocks/>
          </p:cNvGrpSpPr>
          <p:nvPr/>
        </p:nvGrpSpPr>
        <p:grpSpPr bwMode="auto">
          <a:xfrm>
            <a:off x="3421063" y="2452787"/>
            <a:ext cx="1871662" cy="1655762"/>
            <a:chOff x="1973" y="2387"/>
            <a:chExt cx="1179" cy="1043"/>
          </a:xfrm>
        </p:grpSpPr>
        <p:sp>
          <p:nvSpPr>
            <p:cNvPr id="28" name="Line 4"/>
            <p:cNvSpPr>
              <a:spLocks noChangeShapeType="1"/>
            </p:cNvSpPr>
            <p:nvPr/>
          </p:nvSpPr>
          <p:spPr bwMode="auto">
            <a:xfrm>
              <a:off x="2608" y="2387"/>
              <a:ext cx="0" cy="104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9" name="Line 5"/>
            <p:cNvSpPr>
              <a:spLocks noChangeShapeType="1"/>
            </p:cNvSpPr>
            <p:nvPr/>
          </p:nvSpPr>
          <p:spPr bwMode="auto">
            <a:xfrm>
              <a:off x="1973" y="2886"/>
              <a:ext cx="1179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109" y="2475"/>
              <a:ext cx="4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 sz="3200" dirty="0"/>
                <a:t>ES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649" y="2475"/>
              <a:ext cx="44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 sz="3200"/>
                <a:t>EF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104" y="2931"/>
              <a:ext cx="42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 sz="3200"/>
                <a:t>LS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2649" y="2929"/>
              <a:ext cx="41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 sz="3200" dirty="0"/>
                <a:t>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7712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encuentra la ruta crítica?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229600" cy="4525963"/>
          </a:xfrm>
        </p:spPr>
        <p:txBody>
          <a:bodyPr/>
          <a:lstStyle/>
          <a:p>
            <a:pPr marL="571500" indent="-571500">
              <a:buFont typeface="Wingdings" pitchFamily="2" charset="2"/>
              <a:buAutoNum type="arabicPeriod"/>
            </a:pPr>
            <a:r>
              <a:rPr lang="es-ES" altLang="es-AR" sz="2400" dirty="0"/>
              <a:t>Tiempo de inicio temprano: Es el tiempo más temprano posible para iniciar una actividad</a:t>
            </a:r>
          </a:p>
          <a:p>
            <a:pPr marL="839788" lvl="1" indent="-495300"/>
            <a:r>
              <a:rPr lang="es-ES" altLang="es-AR" sz="2400" dirty="0"/>
              <a:t>ES = EF más alto de la(s) actividad(es) anterior(es)</a:t>
            </a:r>
          </a:p>
          <a:p>
            <a:pPr marL="344488" lvl="1" indent="0">
              <a:buNone/>
            </a:pPr>
            <a:endParaRPr lang="es-AR" altLang="es-AR" sz="1800" dirty="0"/>
          </a:p>
          <a:p>
            <a:pPr marL="571500" indent="-571500">
              <a:buFont typeface="Wingdings" pitchFamily="2" charset="2"/>
              <a:buAutoNum type="arabicPeriod" startAt="2"/>
            </a:pPr>
            <a:r>
              <a:rPr lang="es-ES" altLang="es-AR" sz="2400" dirty="0"/>
              <a:t>Tiempo de terminación temprano: Es el tiempo de inicio temprano más el tiempo para completar la actividad</a:t>
            </a:r>
          </a:p>
          <a:p>
            <a:pPr marL="839788" lvl="1" indent="-495300"/>
            <a:r>
              <a:rPr lang="es-ES" altLang="es-AR" sz="2400" dirty="0"/>
              <a:t>EF = ES de la actividad más duración de la actividad</a:t>
            </a:r>
          </a:p>
          <a:p>
            <a:pPr marL="839788" lvl="1" indent="-495300"/>
            <a:r>
              <a:rPr lang="es-ES" altLang="es-AR" sz="2400" dirty="0"/>
              <a:t>El ES y el EF se calculan recorriendo la red de izquierda a derecha</a:t>
            </a:r>
          </a:p>
          <a:p>
            <a:pPr marL="0" indent="0">
              <a:buNone/>
            </a:pPr>
            <a:endParaRPr lang="es-ES" altLang="es-AR" sz="2800" dirty="0"/>
          </a:p>
        </p:txBody>
      </p:sp>
    </p:spTree>
    <p:extLst>
      <p:ext uri="{BB962C8B-B14F-4D97-AF65-F5344CB8AC3E}">
        <p14:creationId xmlns:p14="http://schemas.microsoft.com/office/powerpoint/2010/main" val="223201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encuentra la ruta crítica?</a:t>
            </a:r>
            <a:endParaRPr lang="es-AR" dirty="0"/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57200" y="2054374"/>
            <a:ext cx="8229600" cy="3856037"/>
            <a:chOff x="288" y="931"/>
            <a:chExt cx="5184" cy="2429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88" y="2016"/>
              <a:ext cx="528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>
                  <a:latin typeface="Times New Roman" pitchFamily="18" charset="0"/>
                </a:rPr>
                <a:t>Inicio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248" y="2064"/>
              <a:ext cx="480" cy="3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84" y="1152"/>
              <a:ext cx="480" cy="3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784" y="2064"/>
              <a:ext cx="480" cy="3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4" y="2976"/>
              <a:ext cx="480" cy="3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128" y="2064"/>
              <a:ext cx="480" cy="3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992" y="2064"/>
              <a:ext cx="480" cy="3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>
                  <a:latin typeface="Times New Roman" pitchFamily="18" charset="0"/>
                </a:rPr>
                <a:t>Fin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816" y="2256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728" y="1488"/>
              <a:ext cx="1104" cy="7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256"/>
              <a:ext cx="10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728" y="2304"/>
              <a:ext cx="1104" cy="7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264" y="2256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264" y="1392"/>
              <a:ext cx="912" cy="7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608" y="2256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3264" y="2352"/>
              <a:ext cx="1776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61" y="17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0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383" y="18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4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925" y="93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2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925" y="183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3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925" y="275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1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272" y="183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5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5135" y="18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0</a:t>
              </a:r>
            </a:p>
          </p:txBody>
        </p:sp>
      </p:grp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539750" y="2710011"/>
            <a:ext cx="719138" cy="719138"/>
            <a:chOff x="295" y="981"/>
            <a:chExt cx="453" cy="453"/>
          </a:xfrm>
        </p:grpSpPr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521" y="981"/>
              <a:ext cx="0" cy="45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95" y="1207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0" name="Group 33"/>
          <p:cNvGrpSpPr>
            <a:grpSpLocks/>
          </p:cNvGrpSpPr>
          <p:nvPr/>
        </p:nvGrpSpPr>
        <p:grpSpPr bwMode="auto">
          <a:xfrm>
            <a:off x="1981200" y="2710011"/>
            <a:ext cx="719138" cy="719138"/>
            <a:chOff x="295" y="981"/>
            <a:chExt cx="453" cy="453"/>
          </a:xfrm>
        </p:grpSpPr>
        <p:sp>
          <p:nvSpPr>
            <p:cNvPr id="31" name="Line 34"/>
            <p:cNvSpPr>
              <a:spLocks noChangeShapeType="1"/>
            </p:cNvSpPr>
            <p:nvPr/>
          </p:nvSpPr>
          <p:spPr bwMode="auto">
            <a:xfrm>
              <a:off x="521" y="981"/>
              <a:ext cx="0" cy="45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2" name="Line 35"/>
            <p:cNvSpPr>
              <a:spLocks noChangeShapeType="1"/>
            </p:cNvSpPr>
            <p:nvPr/>
          </p:nvSpPr>
          <p:spPr bwMode="auto">
            <a:xfrm>
              <a:off x="295" y="1207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4932363" y="1557486"/>
            <a:ext cx="719137" cy="719138"/>
            <a:chOff x="295" y="981"/>
            <a:chExt cx="453" cy="453"/>
          </a:xfrm>
        </p:grpSpPr>
        <p:sp>
          <p:nvSpPr>
            <p:cNvPr id="34" name="Line 37"/>
            <p:cNvSpPr>
              <a:spLocks noChangeShapeType="1"/>
            </p:cNvSpPr>
            <p:nvPr/>
          </p:nvSpPr>
          <p:spPr bwMode="auto">
            <a:xfrm>
              <a:off x="521" y="981"/>
              <a:ext cx="0" cy="45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>
              <a:off x="295" y="1207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6" name="Group 39"/>
          <p:cNvGrpSpPr>
            <a:grpSpLocks/>
          </p:cNvGrpSpPr>
          <p:nvPr/>
        </p:nvGrpSpPr>
        <p:grpSpPr bwMode="auto">
          <a:xfrm>
            <a:off x="5003800" y="3357711"/>
            <a:ext cx="719138" cy="719138"/>
            <a:chOff x="295" y="981"/>
            <a:chExt cx="453" cy="453"/>
          </a:xfrm>
        </p:grpSpPr>
        <p:sp>
          <p:nvSpPr>
            <p:cNvPr id="37" name="Line 40"/>
            <p:cNvSpPr>
              <a:spLocks noChangeShapeType="1"/>
            </p:cNvSpPr>
            <p:nvPr/>
          </p:nvSpPr>
          <p:spPr bwMode="auto">
            <a:xfrm>
              <a:off x="521" y="981"/>
              <a:ext cx="0" cy="45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38" name="Line 41"/>
            <p:cNvSpPr>
              <a:spLocks noChangeShapeType="1"/>
            </p:cNvSpPr>
            <p:nvPr/>
          </p:nvSpPr>
          <p:spPr bwMode="auto">
            <a:xfrm>
              <a:off x="295" y="1207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39" name="Group 42"/>
          <p:cNvGrpSpPr>
            <a:grpSpLocks/>
          </p:cNvGrpSpPr>
          <p:nvPr/>
        </p:nvGrpSpPr>
        <p:grpSpPr bwMode="auto">
          <a:xfrm>
            <a:off x="5148263" y="5734199"/>
            <a:ext cx="719137" cy="719137"/>
            <a:chOff x="295" y="981"/>
            <a:chExt cx="453" cy="453"/>
          </a:xfrm>
        </p:grpSpPr>
        <p:sp>
          <p:nvSpPr>
            <p:cNvPr id="40" name="Line 43"/>
            <p:cNvSpPr>
              <a:spLocks noChangeShapeType="1"/>
            </p:cNvSpPr>
            <p:nvPr/>
          </p:nvSpPr>
          <p:spPr bwMode="auto">
            <a:xfrm>
              <a:off x="521" y="981"/>
              <a:ext cx="0" cy="45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1" name="Line 44"/>
            <p:cNvSpPr>
              <a:spLocks noChangeShapeType="1"/>
            </p:cNvSpPr>
            <p:nvPr/>
          </p:nvSpPr>
          <p:spPr bwMode="auto">
            <a:xfrm>
              <a:off x="295" y="1207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42" name="Group 45"/>
          <p:cNvGrpSpPr>
            <a:grpSpLocks/>
          </p:cNvGrpSpPr>
          <p:nvPr/>
        </p:nvGrpSpPr>
        <p:grpSpPr bwMode="auto">
          <a:xfrm>
            <a:off x="6804025" y="2852886"/>
            <a:ext cx="719138" cy="719138"/>
            <a:chOff x="295" y="981"/>
            <a:chExt cx="453" cy="453"/>
          </a:xfrm>
        </p:grpSpPr>
        <p:sp>
          <p:nvSpPr>
            <p:cNvPr id="43" name="Line 46"/>
            <p:cNvSpPr>
              <a:spLocks noChangeShapeType="1"/>
            </p:cNvSpPr>
            <p:nvPr/>
          </p:nvSpPr>
          <p:spPr bwMode="auto">
            <a:xfrm>
              <a:off x="521" y="981"/>
              <a:ext cx="0" cy="45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4" name="Line 47"/>
            <p:cNvSpPr>
              <a:spLocks noChangeShapeType="1"/>
            </p:cNvSpPr>
            <p:nvPr/>
          </p:nvSpPr>
          <p:spPr bwMode="auto">
            <a:xfrm>
              <a:off x="295" y="1207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45" name="Group 48"/>
          <p:cNvGrpSpPr>
            <a:grpSpLocks/>
          </p:cNvGrpSpPr>
          <p:nvPr/>
        </p:nvGrpSpPr>
        <p:grpSpPr bwMode="auto">
          <a:xfrm>
            <a:off x="8101013" y="2852886"/>
            <a:ext cx="719137" cy="719138"/>
            <a:chOff x="295" y="981"/>
            <a:chExt cx="453" cy="453"/>
          </a:xfrm>
        </p:grpSpPr>
        <p:sp>
          <p:nvSpPr>
            <p:cNvPr id="46" name="Line 49"/>
            <p:cNvSpPr>
              <a:spLocks noChangeShapeType="1"/>
            </p:cNvSpPr>
            <p:nvPr/>
          </p:nvSpPr>
          <p:spPr bwMode="auto">
            <a:xfrm>
              <a:off x="521" y="981"/>
              <a:ext cx="0" cy="45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47" name="Line 50"/>
            <p:cNvSpPr>
              <a:spLocks noChangeShapeType="1"/>
            </p:cNvSpPr>
            <p:nvPr/>
          </p:nvSpPr>
          <p:spPr bwMode="auto">
            <a:xfrm>
              <a:off x="295" y="1207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48" name="Text Box 51"/>
          <p:cNvSpPr txBox="1">
            <a:spLocks noChangeArrowheads="1"/>
          </p:cNvSpPr>
          <p:nvPr/>
        </p:nvSpPr>
        <p:spPr bwMode="auto">
          <a:xfrm>
            <a:off x="519113" y="265762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0</a:t>
            </a:r>
          </a:p>
        </p:txBody>
      </p:sp>
      <p:sp>
        <p:nvSpPr>
          <p:cNvPr id="49" name="Text Box 52"/>
          <p:cNvSpPr txBox="1">
            <a:spLocks noChangeArrowheads="1"/>
          </p:cNvSpPr>
          <p:nvPr/>
        </p:nvSpPr>
        <p:spPr bwMode="auto">
          <a:xfrm>
            <a:off x="950913" y="265762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0</a:t>
            </a:r>
          </a:p>
        </p:txBody>
      </p:sp>
      <p:sp>
        <p:nvSpPr>
          <p:cNvPr id="50" name="Line 53"/>
          <p:cNvSpPr>
            <a:spLocks noChangeShapeType="1"/>
          </p:cNvSpPr>
          <p:nvPr/>
        </p:nvSpPr>
        <p:spPr bwMode="auto">
          <a:xfrm flipH="1">
            <a:off x="1258888" y="2852886"/>
            <a:ext cx="7207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1" name="Text Box 54"/>
          <p:cNvSpPr txBox="1">
            <a:spLocks noChangeArrowheads="1"/>
          </p:cNvSpPr>
          <p:nvPr/>
        </p:nvSpPr>
        <p:spPr bwMode="auto">
          <a:xfrm>
            <a:off x="1958975" y="265762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0</a:t>
            </a:r>
          </a:p>
        </p:txBody>
      </p:sp>
      <p:sp>
        <p:nvSpPr>
          <p:cNvPr id="52" name="Text Box 55"/>
          <p:cNvSpPr txBox="1">
            <a:spLocks noChangeArrowheads="1"/>
          </p:cNvSpPr>
          <p:nvPr/>
        </p:nvSpPr>
        <p:spPr bwMode="auto">
          <a:xfrm>
            <a:off x="2319338" y="265762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4</a:t>
            </a:r>
          </a:p>
        </p:txBody>
      </p:sp>
      <p:sp>
        <p:nvSpPr>
          <p:cNvPr id="53" name="Text Box 56"/>
          <p:cNvSpPr txBox="1">
            <a:spLocks noChangeArrowheads="1"/>
          </p:cNvSpPr>
          <p:nvPr/>
        </p:nvSpPr>
        <p:spPr bwMode="auto">
          <a:xfrm>
            <a:off x="2032000" y="2224236"/>
            <a:ext cx="704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 dirty="0"/>
              <a:t>0+4=</a:t>
            </a: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 flipH="1">
            <a:off x="2700338" y="1701949"/>
            <a:ext cx="2303462" cy="11509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4984750" y="1505099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4</a:t>
            </a:r>
          </a:p>
        </p:txBody>
      </p:sp>
      <p:sp>
        <p:nvSpPr>
          <p:cNvPr id="56" name="Text Box 59"/>
          <p:cNvSpPr txBox="1">
            <a:spLocks noChangeArrowheads="1"/>
          </p:cNvSpPr>
          <p:nvPr/>
        </p:nvSpPr>
        <p:spPr bwMode="auto">
          <a:xfrm>
            <a:off x="5343525" y="1505099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6</a:t>
            </a:r>
          </a:p>
        </p:txBody>
      </p:sp>
      <p:sp>
        <p:nvSpPr>
          <p:cNvPr id="57" name="Line 60"/>
          <p:cNvSpPr>
            <a:spLocks noChangeShapeType="1"/>
          </p:cNvSpPr>
          <p:nvPr/>
        </p:nvSpPr>
        <p:spPr bwMode="auto">
          <a:xfrm flipH="1" flipV="1">
            <a:off x="2700338" y="2852886"/>
            <a:ext cx="2303462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58" name="Text Box 61"/>
          <p:cNvSpPr txBox="1">
            <a:spLocks noChangeArrowheads="1"/>
          </p:cNvSpPr>
          <p:nvPr/>
        </p:nvSpPr>
        <p:spPr bwMode="auto">
          <a:xfrm>
            <a:off x="5056188" y="330532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4</a:t>
            </a:r>
          </a:p>
        </p:txBody>
      </p:sp>
      <p:sp>
        <p:nvSpPr>
          <p:cNvPr id="59" name="Text Box 62"/>
          <p:cNvSpPr txBox="1">
            <a:spLocks noChangeArrowheads="1"/>
          </p:cNvSpPr>
          <p:nvPr/>
        </p:nvSpPr>
        <p:spPr bwMode="auto">
          <a:xfrm>
            <a:off x="5416550" y="3305324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7</a:t>
            </a:r>
          </a:p>
        </p:txBody>
      </p:sp>
      <p:sp>
        <p:nvSpPr>
          <p:cNvPr id="60" name="Line 63"/>
          <p:cNvSpPr>
            <a:spLocks noChangeShapeType="1"/>
          </p:cNvSpPr>
          <p:nvPr/>
        </p:nvSpPr>
        <p:spPr bwMode="auto">
          <a:xfrm>
            <a:off x="2700338" y="2852886"/>
            <a:ext cx="2519362" cy="302418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1" name="Text Box 64"/>
          <p:cNvSpPr txBox="1">
            <a:spLocks noChangeArrowheads="1"/>
          </p:cNvSpPr>
          <p:nvPr/>
        </p:nvSpPr>
        <p:spPr bwMode="auto">
          <a:xfrm>
            <a:off x="5200650" y="568181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4</a:t>
            </a:r>
          </a:p>
        </p:txBody>
      </p:sp>
      <p:sp>
        <p:nvSpPr>
          <p:cNvPr id="62" name="Text Box 65"/>
          <p:cNvSpPr txBox="1">
            <a:spLocks noChangeArrowheads="1"/>
          </p:cNvSpPr>
          <p:nvPr/>
        </p:nvSpPr>
        <p:spPr bwMode="auto">
          <a:xfrm>
            <a:off x="5559425" y="5681811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5</a:t>
            </a:r>
          </a:p>
        </p:txBody>
      </p:sp>
      <p:sp>
        <p:nvSpPr>
          <p:cNvPr id="63" name="Line 66"/>
          <p:cNvSpPr>
            <a:spLocks noChangeShapeType="1"/>
          </p:cNvSpPr>
          <p:nvPr/>
        </p:nvSpPr>
        <p:spPr bwMode="auto">
          <a:xfrm flipV="1">
            <a:off x="5651500" y="3068786"/>
            <a:ext cx="1152525" cy="4318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4" name="Line 67"/>
          <p:cNvSpPr>
            <a:spLocks noChangeShapeType="1"/>
          </p:cNvSpPr>
          <p:nvPr/>
        </p:nvSpPr>
        <p:spPr bwMode="auto">
          <a:xfrm>
            <a:off x="5651500" y="1701949"/>
            <a:ext cx="1152525" cy="115093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6784975" y="2800499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7</a:t>
            </a:r>
          </a:p>
        </p:txBody>
      </p:sp>
      <p:sp>
        <p:nvSpPr>
          <p:cNvPr id="66" name="Text Box 69"/>
          <p:cNvSpPr txBox="1">
            <a:spLocks noChangeArrowheads="1"/>
          </p:cNvSpPr>
          <p:nvPr/>
        </p:nvSpPr>
        <p:spPr bwMode="auto">
          <a:xfrm>
            <a:off x="7143750" y="2800499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12</a:t>
            </a:r>
          </a:p>
        </p:txBody>
      </p:sp>
      <p:sp>
        <p:nvSpPr>
          <p:cNvPr id="67" name="Line 70"/>
          <p:cNvSpPr>
            <a:spLocks noChangeShapeType="1"/>
          </p:cNvSpPr>
          <p:nvPr/>
        </p:nvSpPr>
        <p:spPr bwMode="auto">
          <a:xfrm flipH="1">
            <a:off x="7596188" y="2997349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8" name="Line 71"/>
          <p:cNvSpPr>
            <a:spLocks noChangeShapeType="1"/>
          </p:cNvSpPr>
          <p:nvPr/>
        </p:nvSpPr>
        <p:spPr bwMode="auto">
          <a:xfrm flipH="1">
            <a:off x="5867400" y="3068786"/>
            <a:ext cx="2233613" cy="27368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9" name="Text Box 72"/>
          <p:cNvSpPr txBox="1">
            <a:spLocks noChangeArrowheads="1"/>
          </p:cNvSpPr>
          <p:nvPr/>
        </p:nvSpPr>
        <p:spPr bwMode="auto">
          <a:xfrm>
            <a:off x="8027988" y="2846536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12</a:t>
            </a:r>
          </a:p>
        </p:txBody>
      </p:sp>
      <p:sp>
        <p:nvSpPr>
          <p:cNvPr id="70" name="Text Box 73"/>
          <p:cNvSpPr txBox="1">
            <a:spLocks noChangeArrowheads="1"/>
          </p:cNvSpPr>
          <p:nvPr/>
        </p:nvSpPr>
        <p:spPr bwMode="auto">
          <a:xfrm>
            <a:off x="8440738" y="2846536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12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323528" y="6002124"/>
            <a:ext cx="329406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Max ( Ci , </a:t>
            </a:r>
            <a:r>
              <a:rPr lang="es-AR" dirty="0" err="1"/>
              <a:t>Cj</a:t>
            </a:r>
            <a:r>
              <a:rPr lang="es-AR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Nótese el caso del nodo E o el Fin.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811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 animBg="1"/>
      <p:bldP spid="51" grpId="0"/>
      <p:bldP spid="52" grpId="0"/>
      <p:bldP spid="53" grpId="0"/>
      <p:bldP spid="54" grpId="0" animBg="1"/>
      <p:bldP spid="55" grpId="0"/>
      <p:bldP spid="56" grpId="0"/>
      <p:bldP spid="57" grpId="0" animBg="1"/>
      <p:bldP spid="58" grpId="0"/>
      <p:bldP spid="59" grpId="0"/>
      <p:bldP spid="60" grpId="0" animBg="1"/>
      <p:bldP spid="61" grpId="0"/>
      <p:bldP spid="62" grpId="0"/>
      <p:bldP spid="63" grpId="0" animBg="1"/>
      <p:bldP spid="64" grpId="0" animBg="1"/>
      <p:bldP spid="65" grpId="0"/>
      <p:bldP spid="66" grpId="0"/>
      <p:bldP spid="67" grpId="0" animBg="1"/>
      <p:bldP spid="68" grpId="0" animBg="1"/>
      <p:bldP spid="69" grpId="0"/>
      <p:bldP spid="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encuentra la ruta crítica?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075240" cy="4752528"/>
          </a:xfrm>
        </p:spPr>
        <p:txBody>
          <a:bodyPr/>
          <a:lstStyle/>
          <a:p>
            <a:pPr marL="571500" indent="-571500">
              <a:buFont typeface="Wingdings" pitchFamily="2" charset="2"/>
              <a:buAutoNum type="arabicPeriod" startAt="3"/>
            </a:pPr>
            <a:r>
              <a:rPr lang="es-ES" altLang="es-AR" sz="2400" dirty="0"/>
              <a:t>Tiempo de terminación más lejana: Es el tiempo más tardío en que se puede completar la actividad sin afectar la duración total del proyecto</a:t>
            </a:r>
          </a:p>
          <a:p>
            <a:pPr marL="344488" lvl="1" indent="0">
              <a:buNone/>
            </a:pPr>
            <a:r>
              <a:rPr lang="es-ES" altLang="es-AR" sz="2400" dirty="0"/>
              <a:t>    -   LF = LS más bajo de la(s) actividad(es) próxima(s)</a:t>
            </a:r>
          </a:p>
          <a:p>
            <a:pPr marL="344488" lvl="1" indent="0">
              <a:buNone/>
            </a:pPr>
            <a:endParaRPr lang="es-AR" altLang="es-AR" sz="2400" dirty="0"/>
          </a:p>
          <a:p>
            <a:pPr marL="571500" indent="-571500">
              <a:buFont typeface="Wingdings" pitchFamily="2" charset="2"/>
              <a:buAutoNum type="arabicPeriod" startAt="4"/>
            </a:pPr>
            <a:r>
              <a:rPr lang="es-ES" altLang="es-AR" sz="2400" dirty="0"/>
              <a:t>Tiempo de inicio más lejano: Es el tiempo de terminación más lejano de la actividad anterior menos la duración de la actividad</a:t>
            </a:r>
          </a:p>
          <a:p>
            <a:pPr marL="344488" lvl="1" indent="0">
              <a:buNone/>
            </a:pPr>
            <a:r>
              <a:rPr lang="es-ES" altLang="es-AR" sz="2400" dirty="0"/>
              <a:t>    -   LS = LF de la actividad – duración de la actividad</a:t>
            </a:r>
          </a:p>
          <a:p>
            <a:pPr marL="344488" lvl="1" indent="0">
              <a:buNone/>
            </a:pPr>
            <a:r>
              <a:rPr lang="es-ES" altLang="es-AR" sz="2400" dirty="0"/>
              <a:t>    -   Para calcular LF y LS la red se recorre de derecha a izquierda</a:t>
            </a:r>
          </a:p>
          <a:p>
            <a:pPr marL="0" indent="0">
              <a:buNone/>
            </a:pPr>
            <a:endParaRPr lang="es-ES" altLang="es-AR" sz="2400" dirty="0"/>
          </a:p>
        </p:txBody>
      </p:sp>
    </p:spTree>
    <p:extLst>
      <p:ext uri="{BB962C8B-B14F-4D97-AF65-F5344CB8AC3E}">
        <p14:creationId xmlns:p14="http://schemas.microsoft.com/office/powerpoint/2010/main" val="381612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/>
          <a:p>
            <a:r>
              <a:rPr lang="es-ES" dirty="0"/>
              <a:t>¿Cómo se encuentra la ruta crítica?</a:t>
            </a:r>
            <a:endParaRPr lang="es-AR" dirty="0"/>
          </a:p>
        </p:txBody>
      </p:sp>
      <p:grpSp>
        <p:nvGrpSpPr>
          <p:cNvPr id="4" name="Group 46"/>
          <p:cNvGrpSpPr>
            <a:grpSpLocks/>
          </p:cNvGrpSpPr>
          <p:nvPr/>
        </p:nvGrpSpPr>
        <p:grpSpPr bwMode="auto">
          <a:xfrm>
            <a:off x="8027988" y="2492375"/>
            <a:ext cx="719137" cy="719138"/>
            <a:chOff x="295" y="981"/>
            <a:chExt cx="453" cy="453"/>
          </a:xfrm>
        </p:grpSpPr>
        <p:sp>
          <p:nvSpPr>
            <p:cNvPr id="5" name="Line 47"/>
            <p:cNvSpPr>
              <a:spLocks noChangeShapeType="1"/>
            </p:cNvSpPr>
            <p:nvPr/>
          </p:nvSpPr>
          <p:spPr bwMode="auto">
            <a:xfrm>
              <a:off x="521" y="981"/>
              <a:ext cx="0" cy="45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6" name="Line 48"/>
            <p:cNvSpPr>
              <a:spLocks noChangeShapeType="1"/>
            </p:cNvSpPr>
            <p:nvPr/>
          </p:nvSpPr>
          <p:spPr bwMode="auto">
            <a:xfrm>
              <a:off x="295" y="1207"/>
              <a:ext cx="453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7" name="Group 72"/>
          <p:cNvGrpSpPr>
            <a:grpSpLocks/>
          </p:cNvGrpSpPr>
          <p:nvPr/>
        </p:nvGrpSpPr>
        <p:grpSpPr bwMode="auto">
          <a:xfrm>
            <a:off x="395288" y="1144588"/>
            <a:ext cx="8229600" cy="4948237"/>
            <a:chOff x="424" y="721"/>
            <a:chExt cx="5184" cy="3117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424" y="1067"/>
              <a:ext cx="5184" cy="2429"/>
              <a:chOff x="288" y="931"/>
              <a:chExt cx="5184" cy="2429"/>
            </a:xfrm>
          </p:grpSpPr>
          <p:sp>
            <p:nvSpPr>
              <p:cNvPr id="40" name="Oval 6"/>
              <p:cNvSpPr>
                <a:spLocks noChangeArrowheads="1"/>
              </p:cNvSpPr>
              <p:nvPr/>
            </p:nvSpPr>
            <p:spPr bwMode="auto">
              <a:xfrm>
                <a:off x="288" y="2016"/>
                <a:ext cx="528" cy="48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s-ES_tradnl" altLang="es-AR" sz="2400">
                    <a:latin typeface="Times New Roman" pitchFamily="18" charset="0"/>
                  </a:rPr>
                  <a:t>Inicio</a:t>
                </a:r>
              </a:p>
            </p:txBody>
          </p:sp>
          <p:sp>
            <p:nvSpPr>
              <p:cNvPr id="41" name="Oval 7"/>
              <p:cNvSpPr>
                <a:spLocks noChangeArrowheads="1"/>
              </p:cNvSpPr>
              <p:nvPr/>
            </p:nvSpPr>
            <p:spPr bwMode="auto">
              <a:xfrm>
                <a:off x="1248" y="2064"/>
                <a:ext cx="480" cy="38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s-ES_tradnl" altLang="es-AR" sz="2400"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42" name="Oval 8"/>
              <p:cNvSpPr>
                <a:spLocks noChangeArrowheads="1"/>
              </p:cNvSpPr>
              <p:nvPr/>
            </p:nvSpPr>
            <p:spPr bwMode="auto">
              <a:xfrm>
                <a:off x="2784" y="1152"/>
                <a:ext cx="480" cy="38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s-ES_tradnl" altLang="es-AR" sz="2400"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43" name="Oval 9"/>
              <p:cNvSpPr>
                <a:spLocks noChangeArrowheads="1"/>
              </p:cNvSpPr>
              <p:nvPr/>
            </p:nvSpPr>
            <p:spPr bwMode="auto">
              <a:xfrm>
                <a:off x="2784" y="2064"/>
                <a:ext cx="480" cy="38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s-ES_tradnl" altLang="es-AR" sz="2400">
                    <a:latin typeface="Times New Roman" pitchFamily="18" charset="0"/>
                  </a:rPr>
                  <a:t>C</a:t>
                </a:r>
              </a:p>
            </p:txBody>
          </p:sp>
          <p:sp>
            <p:nvSpPr>
              <p:cNvPr id="44" name="Oval 10"/>
              <p:cNvSpPr>
                <a:spLocks noChangeArrowheads="1"/>
              </p:cNvSpPr>
              <p:nvPr/>
            </p:nvSpPr>
            <p:spPr bwMode="auto">
              <a:xfrm>
                <a:off x="2784" y="2976"/>
                <a:ext cx="480" cy="38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s-ES_tradnl" altLang="es-AR" sz="2400">
                    <a:latin typeface="Times New Roman" pitchFamily="18" charset="0"/>
                  </a:rPr>
                  <a:t>D</a:t>
                </a:r>
              </a:p>
            </p:txBody>
          </p:sp>
          <p:sp>
            <p:nvSpPr>
              <p:cNvPr id="45" name="Oval 11"/>
              <p:cNvSpPr>
                <a:spLocks noChangeArrowheads="1"/>
              </p:cNvSpPr>
              <p:nvPr/>
            </p:nvSpPr>
            <p:spPr bwMode="auto">
              <a:xfrm>
                <a:off x="4128" y="2064"/>
                <a:ext cx="480" cy="38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s-ES_tradnl" altLang="es-AR" sz="2400">
                    <a:latin typeface="Times New Roman" pitchFamily="18" charset="0"/>
                  </a:rPr>
                  <a:t>E</a:t>
                </a:r>
              </a:p>
            </p:txBody>
          </p:sp>
          <p:sp>
            <p:nvSpPr>
              <p:cNvPr id="46" name="Oval 12"/>
              <p:cNvSpPr>
                <a:spLocks noChangeArrowheads="1"/>
              </p:cNvSpPr>
              <p:nvPr/>
            </p:nvSpPr>
            <p:spPr bwMode="auto">
              <a:xfrm>
                <a:off x="4992" y="2064"/>
                <a:ext cx="480" cy="384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s-ES_tradnl" altLang="es-AR" sz="2400">
                    <a:latin typeface="Times New Roman" pitchFamily="18" charset="0"/>
                  </a:rPr>
                  <a:t>Fin</a:t>
                </a:r>
              </a:p>
            </p:txBody>
          </p:sp>
          <p:sp>
            <p:nvSpPr>
              <p:cNvPr id="47" name="Line 13"/>
              <p:cNvSpPr>
                <a:spLocks noChangeShapeType="1"/>
              </p:cNvSpPr>
              <p:nvPr/>
            </p:nvSpPr>
            <p:spPr bwMode="auto">
              <a:xfrm>
                <a:off x="816" y="2256"/>
                <a:ext cx="432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8" name="Line 14"/>
              <p:cNvSpPr>
                <a:spLocks noChangeShapeType="1"/>
              </p:cNvSpPr>
              <p:nvPr/>
            </p:nvSpPr>
            <p:spPr bwMode="auto">
              <a:xfrm flipV="1">
                <a:off x="1728" y="1488"/>
                <a:ext cx="1104" cy="76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49" name="Line 15"/>
              <p:cNvSpPr>
                <a:spLocks noChangeShapeType="1"/>
              </p:cNvSpPr>
              <p:nvPr/>
            </p:nvSpPr>
            <p:spPr bwMode="auto">
              <a:xfrm>
                <a:off x="1776" y="2256"/>
                <a:ext cx="1008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50" name="Line 16"/>
              <p:cNvSpPr>
                <a:spLocks noChangeShapeType="1"/>
              </p:cNvSpPr>
              <p:nvPr/>
            </p:nvSpPr>
            <p:spPr bwMode="auto">
              <a:xfrm>
                <a:off x="1728" y="2304"/>
                <a:ext cx="1104" cy="768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51" name="Line 17"/>
              <p:cNvSpPr>
                <a:spLocks noChangeShapeType="1"/>
              </p:cNvSpPr>
              <p:nvPr/>
            </p:nvSpPr>
            <p:spPr bwMode="auto">
              <a:xfrm>
                <a:off x="3264" y="2256"/>
                <a:ext cx="86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52" name="Line 18"/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912" cy="72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53" name="Line 19"/>
              <p:cNvSpPr>
                <a:spLocks noChangeShapeType="1"/>
              </p:cNvSpPr>
              <p:nvPr/>
            </p:nvSpPr>
            <p:spPr bwMode="auto">
              <a:xfrm>
                <a:off x="4608" y="2256"/>
                <a:ext cx="384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54" name="Line 20"/>
              <p:cNvSpPr>
                <a:spLocks noChangeShapeType="1"/>
              </p:cNvSpPr>
              <p:nvPr/>
            </p:nvSpPr>
            <p:spPr bwMode="auto">
              <a:xfrm flipV="1">
                <a:off x="3264" y="2352"/>
                <a:ext cx="1776" cy="816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AR"/>
              </a:p>
            </p:txBody>
          </p:sp>
          <p:sp>
            <p:nvSpPr>
              <p:cNvPr id="55" name="Text Box 21"/>
              <p:cNvSpPr txBox="1">
                <a:spLocks noChangeArrowheads="1"/>
              </p:cNvSpPr>
              <p:nvPr/>
            </p:nvSpPr>
            <p:spPr bwMode="auto">
              <a:xfrm>
                <a:off x="461" y="179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0</a:t>
                </a:r>
              </a:p>
            </p:txBody>
          </p:sp>
          <p:sp>
            <p:nvSpPr>
              <p:cNvPr id="56" name="Text Box 22"/>
              <p:cNvSpPr txBox="1">
                <a:spLocks noChangeArrowheads="1"/>
              </p:cNvSpPr>
              <p:nvPr/>
            </p:nvSpPr>
            <p:spPr bwMode="auto">
              <a:xfrm>
                <a:off x="1383" y="185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4</a:t>
                </a:r>
              </a:p>
            </p:txBody>
          </p:sp>
          <p:sp>
            <p:nvSpPr>
              <p:cNvPr id="57" name="Text Box 23"/>
              <p:cNvSpPr txBox="1">
                <a:spLocks noChangeArrowheads="1"/>
              </p:cNvSpPr>
              <p:nvPr/>
            </p:nvSpPr>
            <p:spPr bwMode="auto">
              <a:xfrm>
                <a:off x="2925" y="93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2</a:t>
                </a:r>
              </a:p>
            </p:txBody>
          </p:sp>
          <p:sp>
            <p:nvSpPr>
              <p:cNvPr id="58" name="Text Box 24"/>
              <p:cNvSpPr txBox="1">
                <a:spLocks noChangeArrowheads="1"/>
              </p:cNvSpPr>
              <p:nvPr/>
            </p:nvSpPr>
            <p:spPr bwMode="auto">
              <a:xfrm>
                <a:off x="2925" y="183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3</a:t>
                </a:r>
              </a:p>
            </p:txBody>
          </p:sp>
          <p:sp>
            <p:nvSpPr>
              <p:cNvPr id="59" name="Text Box 25"/>
              <p:cNvSpPr txBox="1">
                <a:spLocks noChangeArrowheads="1"/>
              </p:cNvSpPr>
              <p:nvPr/>
            </p:nvSpPr>
            <p:spPr bwMode="auto">
              <a:xfrm>
                <a:off x="2925" y="275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1</a:t>
                </a:r>
              </a:p>
            </p:txBody>
          </p:sp>
          <p:sp>
            <p:nvSpPr>
              <p:cNvPr id="60" name="Text Box 26"/>
              <p:cNvSpPr txBox="1">
                <a:spLocks noChangeArrowheads="1"/>
              </p:cNvSpPr>
              <p:nvPr/>
            </p:nvSpPr>
            <p:spPr bwMode="auto">
              <a:xfrm>
                <a:off x="4272" y="183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5</a:t>
                </a:r>
              </a:p>
            </p:txBody>
          </p:sp>
          <p:sp>
            <p:nvSpPr>
              <p:cNvPr id="61" name="Text Box 27"/>
              <p:cNvSpPr txBox="1">
                <a:spLocks noChangeArrowheads="1"/>
              </p:cNvSpPr>
              <p:nvPr/>
            </p:nvSpPr>
            <p:spPr bwMode="auto">
              <a:xfrm>
                <a:off x="5135" y="185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0</a:t>
                </a:r>
              </a:p>
            </p:txBody>
          </p:sp>
        </p:grpSp>
        <p:grpSp>
          <p:nvGrpSpPr>
            <p:cNvPr id="9" name="Group 28"/>
            <p:cNvGrpSpPr>
              <a:grpSpLocks/>
            </p:cNvGrpSpPr>
            <p:nvPr/>
          </p:nvGrpSpPr>
          <p:grpSpPr bwMode="auto">
            <a:xfrm>
              <a:off x="476" y="1480"/>
              <a:ext cx="453" cy="453"/>
              <a:chOff x="295" y="981"/>
              <a:chExt cx="453" cy="453"/>
            </a:xfrm>
          </p:grpSpPr>
          <p:sp>
            <p:nvSpPr>
              <p:cNvPr id="38" name="Line 29"/>
              <p:cNvSpPr>
                <a:spLocks noChangeShapeType="1"/>
              </p:cNvSpPr>
              <p:nvPr/>
            </p:nvSpPr>
            <p:spPr bwMode="auto">
              <a:xfrm>
                <a:off x="521" y="981"/>
                <a:ext cx="0" cy="45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9" name="Line 30"/>
              <p:cNvSpPr>
                <a:spLocks noChangeShapeType="1"/>
              </p:cNvSpPr>
              <p:nvPr/>
            </p:nvSpPr>
            <p:spPr bwMode="auto">
              <a:xfrm>
                <a:off x="295" y="1207"/>
                <a:ext cx="45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0" name="Group 31"/>
            <p:cNvGrpSpPr>
              <a:grpSpLocks/>
            </p:cNvGrpSpPr>
            <p:nvPr/>
          </p:nvGrpSpPr>
          <p:grpSpPr bwMode="auto">
            <a:xfrm>
              <a:off x="1384" y="1480"/>
              <a:ext cx="453" cy="453"/>
              <a:chOff x="295" y="981"/>
              <a:chExt cx="453" cy="453"/>
            </a:xfrm>
          </p:grpSpPr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521" y="981"/>
                <a:ext cx="0" cy="45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7" name="Line 33"/>
              <p:cNvSpPr>
                <a:spLocks noChangeShapeType="1"/>
              </p:cNvSpPr>
              <p:nvPr/>
            </p:nvSpPr>
            <p:spPr bwMode="auto">
              <a:xfrm>
                <a:off x="295" y="1207"/>
                <a:ext cx="45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1" name="Group 34"/>
            <p:cNvGrpSpPr>
              <a:grpSpLocks/>
            </p:cNvGrpSpPr>
            <p:nvPr/>
          </p:nvGrpSpPr>
          <p:grpSpPr bwMode="auto">
            <a:xfrm>
              <a:off x="3243" y="754"/>
              <a:ext cx="453" cy="453"/>
              <a:chOff x="295" y="981"/>
              <a:chExt cx="453" cy="453"/>
            </a:xfrm>
          </p:grpSpPr>
          <p:sp>
            <p:nvSpPr>
              <p:cNvPr id="34" name="Line 35"/>
              <p:cNvSpPr>
                <a:spLocks noChangeShapeType="1"/>
              </p:cNvSpPr>
              <p:nvPr/>
            </p:nvSpPr>
            <p:spPr bwMode="auto">
              <a:xfrm>
                <a:off x="521" y="981"/>
                <a:ext cx="0" cy="45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5" name="Line 36"/>
              <p:cNvSpPr>
                <a:spLocks noChangeShapeType="1"/>
              </p:cNvSpPr>
              <p:nvPr/>
            </p:nvSpPr>
            <p:spPr bwMode="auto">
              <a:xfrm>
                <a:off x="295" y="1207"/>
                <a:ext cx="45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2" name="Group 37"/>
            <p:cNvGrpSpPr>
              <a:grpSpLocks/>
            </p:cNvGrpSpPr>
            <p:nvPr/>
          </p:nvGrpSpPr>
          <p:grpSpPr bwMode="auto">
            <a:xfrm>
              <a:off x="3288" y="1888"/>
              <a:ext cx="453" cy="453"/>
              <a:chOff x="295" y="981"/>
              <a:chExt cx="453" cy="453"/>
            </a:xfrm>
          </p:grpSpPr>
          <p:sp>
            <p:nvSpPr>
              <p:cNvPr id="32" name="Line 38"/>
              <p:cNvSpPr>
                <a:spLocks noChangeShapeType="1"/>
              </p:cNvSpPr>
              <p:nvPr/>
            </p:nvSpPr>
            <p:spPr bwMode="auto">
              <a:xfrm>
                <a:off x="521" y="981"/>
                <a:ext cx="0" cy="45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3" name="Line 39"/>
              <p:cNvSpPr>
                <a:spLocks noChangeShapeType="1"/>
              </p:cNvSpPr>
              <p:nvPr/>
            </p:nvSpPr>
            <p:spPr bwMode="auto">
              <a:xfrm>
                <a:off x="295" y="1207"/>
                <a:ext cx="45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3" name="Group 40"/>
            <p:cNvGrpSpPr>
              <a:grpSpLocks/>
            </p:cNvGrpSpPr>
            <p:nvPr/>
          </p:nvGrpSpPr>
          <p:grpSpPr bwMode="auto">
            <a:xfrm>
              <a:off x="3379" y="3385"/>
              <a:ext cx="453" cy="453"/>
              <a:chOff x="295" y="981"/>
              <a:chExt cx="453" cy="453"/>
            </a:xfrm>
          </p:grpSpPr>
          <p:sp>
            <p:nvSpPr>
              <p:cNvPr id="30" name="Line 41"/>
              <p:cNvSpPr>
                <a:spLocks noChangeShapeType="1"/>
              </p:cNvSpPr>
              <p:nvPr/>
            </p:nvSpPr>
            <p:spPr bwMode="auto">
              <a:xfrm>
                <a:off x="521" y="981"/>
                <a:ext cx="0" cy="45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31" name="Line 42"/>
              <p:cNvSpPr>
                <a:spLocks noChangeShapeType="1"/>
              </p:cNvSpPr>
              <p:nvPr/>
            </p:nvSpPr>
            <p:spPr bwMode="auto">
              <a:xfrm>
                <a:off x="295" y="1207"/>
                <a:ext cx="45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4" name="Group 43"/>
            <p:cNvGrpSpPr>
              <a:grpSpLocks/>
            </p:cNvGrpSpPr>
            <p:nvPr/>
          </p:nvGrpSpPr>
          <p:grpSpPr bwMode="auto">
            <a:xfrm>
              <a:off x="4422" y="1570"/>
              <a:ext cx="453" cy="453"/>
              <a:chOff x="295" y="981"/>
              <a:chExt cx="453" cy="453"/>
            </a:xfrm>
          </p:grpSpPr>
          <p:sp>
            <p:nvSpPr>
              <p:cNvPr id="28" name="Line 44"/>
              <p:cNvSpPr>
                <a:spLocks noChangeShapeType="1"/>
              </p:cNvSpPr>
              <p:nvPr/>
            </p:nvSpPr>
            <p:spPr bwMode="auto">
              <a:xfrm>
                <a:off x="521" y="981"/>
                <a:ext cx="0" cy="45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29" name="Line 45"/>
              <p:cNvSpPr>
                <a:spLocks noChangeShapeType="1"/>
              </p:cNvSpPr>
              <p:nvPr/>
            </p:nvSpPr>
            <p:spPr bwMode="auto">
              <a:xfrm>
                <a:off x="295" y="1207"/>
                <a:ext cx="45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sp>
          <p:nvSpPr>
            <p:cNvPr id="15" name="Text Box 49"/>
            <p:cNvSpPr txBox="1">
              <a:spLocks noChangeArrowheads="1"/>
            </p:cNvSpPr>
            <p:nvPr/>
          </p:nvSpPr>
          <p:spPr bwMode="auto">
            <a:xfrm>
              <a:off x="463" y="144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0</a:t>
              </a:r>
            </a:p>
          </p:txBody>
        </p:sp>
        <p:sp>
          <p:nvSpPr>
            <p:cNvPr id="16" name="Text Box 50"/>
            <p:cNvSpPr txBox="1">
              <a:spLocks noChangeArrowheads="1"/>
            </p:cNvSpPr>
            <p:nvPr/>
          </p:nvSpPr>
          <p:spPr bwMode="auto">
            <a:xfrm>
              <a:off x="735" y="144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0</a:t>
              </a:r>
            </a:p>
          </p:txBody>
        </p:sp>
        <p:sp>
          <p:nvSpPr>
            <p:cNvPr id="17" name="Text Box 52"/>
            <p:cNvSpPr txBox="1">
              <a:spLocks noChangeArrowheads="1"/>
            </p:cNvSpPr>
            <p:nvPr/>
          </p:nvSpPr>
          <p:spPr bwMode="auto">
            <a:xfrm>
              <a:off x="1370" y="144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0</a:t>
              </a:r>
            </a:p>
          </p:txBody>
        </p:sp>
        <p:sp>
          <p:nvSpPr>
            <p:cNvPr id="18" name="Text Box 53"/>
            <p:cNvSpPr txBox="1">
              <a:spLocks noChangeArrowheads="1"/>
            </p:cNvSpPr>
            <p:nvPr/>
          </p:nvSpPr>
          <p:spPr bwMode="auto">
            <a:xfrm>
              <a:off x="1597" y="144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4</a:t>
              </a:r>
            </a:p>
          </p:txBody>
        </p:sp>
        <p:sp>
          <p:nvSpPr>
            <p:cNvPr id="19" name="Text Box 56"/>
            <p:cNvSpPr txBox="1">
              <a:spLocks noChangeArrowheads="1"/>
            </p:cNvSpPr>
            <p:nvPr/>
          </p:nvSpPr>
          <p:spPr bwMode="auto">
            <a:xfrm>
              <a:off x="3276" y="7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 dirty="0"/>
                <a:t>4</a:t>
              </a:r>
            </a:p>
          </p:txBody>
        </p:sp>
        <p:sp>
          <p:nvSpPr>
            <p:cNvPr id="20" name="Text Box 57"/>
            <p:cNvSpPr txBox="1">
              <a:spLocks noChangeArrowheads="1"/>
            </p:cNvSpPr>
            <p:nvPr/>
          </p:nvSpPr>
          <p:spPr bwMode="auto">
            <a:xfrm>
              <a:off x="3502" y="72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 dirty="0"/>
                <a:t>6</a:t>
              </a:r>
            </a:p>
          </p:txBody>
        </p:sp>
        <p:sp>
          <p:nvSpPr>
            <p:cNvPr id="21" name="Text Box 59"/>
            <p:cNvSpPr txBox="1">
              <a:spLocks noChangeArrowheads="1"/>
            </p:cNvSpPr>
            <p:nvPr/>
          </p:nvSpPr>
          <p:spPr bwMode="auto">
            <a:xfrm>
              <a:off x="3321" y="18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4</a:t>
              </a:r>
            </a:p>
          </p:txBody>
        </p:sp>
        <p:sp>
          <p:nvSpPr>
            <p:cNvPr id="22" name="Text Box 60"/>
            <p:cNvSpPr txBox="1">
              <a:spLocks noChangeArrowheads="1"/>
            </p:cNvSpPr>
            <p:nvPr/>
          </p:nvSpPr>
          <p:spPr bwMode="auto">
            <a:xfrm>
              <a:off x="3548" y="18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7</a:t>
              </a:r>
            </a:p>
          </p:txBody>
        </p:sp>
        <p:sp>
          <p:nvSpPr>
            <p:cNvPr id="23" name="Text Box 62"/>
            <p:cNvSpPr txBox="1">
              <a:spLocks noChangeArrowheads="1"/>
            </p:cNvSpPr>
            <p:nvPr/>
          </p:nvSpPr>
          <p:spPr bwMode="auto">
            <a:xfrm>
              <a:off x="3412" y="33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4</a:t>
              </a:r>
            </a:p>
          </p:txBody>
        </p:sp>
        <p:sp>
          <p:nvSpPr>
            <p:cNvPr id="24" name="Text Box 63"/>
            <p:cNvSpPr txBox="1">
              <a:spLocks noChangeArrowheads="1"/>
            </p:cNvSpPr>
            <p:nvPr/>
          </p:nvSpPr>
          <p:spPr bwMode="auto">
            <a:xfrm>
              <a:off x="3638" y="335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5</a:t>
              </a:r>
            </a:p>
          </p:txBody>
        </p:sp>
        <p:sp>
          <p:nvSpPr>
            <p:cNvPr id="25" name="Text Box 66"/>
            <p:cNvSpPr txBox="1">
              <a:spLocks noChangeArrowheads="1"/>
            </p:cNvSpPr>
            <p:nvPr/>
          </p:nvSpPr>
          <p:spPr bwMode="auto">
            <a:xfrm>
              <a:off x="4410" y="153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7</a:t>
              </a:r>
            </a:p>
          </p:txBody>
        </p:sp>
        <p:sp>
          <p:nvSpPr>
            <p:cNvPr id="26" name="Text Box 67"/>
            <p:cNvSpPr txBox="1">
              <a:spLocks noChangeArrowheads="1"/>
            </p:cNvSpPr>
            <p:nvPr/>
          </p:nvSpPr>
          <p:spPr bwMode="auto">
            <a:xfrm>
              <a:off x="4636" y="153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12</a:t>
              </a:r>
            </a:p>
          </p:txBody>
        </p:sp>
        <p:sp>
          <p:nvSpPr>
            <p:cNvPr id="27" name="Text Box 70"/>
            <p:cNvSpPr txBox="1">
              <a:spLocks noChangeArrowheads="1"/>
            </p:cNvSpPr>
            <p:nvPr/>
          </p:nvSpPr>
          <p:spPr bwMode="auto">
            <a:xfrm>
              <a:off x="5193" y="1566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12</a:t>
              </a:r>
            </a:p>
          </p:txBody>
        </p:sp>
      </p:grpSp>
      <p:sp>
        <p:nvSpPr>
          <p:cNvPr id="62" name="Text Box 71"/>
          <p:cNvSpPr txBox="1">
            <a:spLocks noChangeArrowheads="1"/>
          </p:cNvSpPr>
          <p:nvPr/>
        </p:nvSpPr>
        <p:spPr bwMode="auto">
          <a:xfrm>
            <a:off x="8382000" y="24860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12</a:t>
            </a:r>
          </a:p>
        </p:txBody>
      </p:sp>
      <p:sp>
        <p:nvSpPr>
          <p:cNvPr id="63" name="Line 74"/>
          <p:cNvSpPr>
            <a:spLocks noChangeShapeType="1"/>
          </p:cNvSpPr>
          <p:nvPr/>
        </p:nvSpPr>
        <p:spPr bwMode="auto">
          <a:xfrm>
            <a:off x="9036050" y="2636838"/>
            <a:ext cx="0" cy="5048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4" name="Line 75"/>
          <p:cNvSpPr>
            <a:spLocks noChangeShapeType="1"/>
          </p:cNvSpPr>
          <p:nvPr/>
        </p:nvSpPr>
        <p:spPr bwMode="auto">
          <a:xfrm flipH="1">
            <a:off x="8818563" y="3141663"/>
            <a:ext cx="2174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5" name="Line 76"/>
          <p:cNvSpPr>
            <a:spLocks noChangeShapeType="1"/>
          </p:cNvSpPr>
          <p:nvPr/>
        </p:nvSpPr>
        <p:spPr bwMode="auto">
          <a:xfrm flipH="1">
            <a:off x="8820150" y="2636838"/>
            <a:ext cx="217488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6" name="Text Box 77"/>
          <p:cNvSpPr txBox="1">
            <a:spLocks noChangeArrowheads="1"/>
          </p:cNvSpPr>
          <p:nvPr/>
        </p:nvSpPr>
        <p:spPr bwMode="auto">
          <a:xfrm>
            <a:off x="8382000" y="29241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12</a:t>
            </a:r>
          </a:p>
        </p:txBody>
      </p:sp>
      <p:sp>
        <p:nvSpPr>
          <p:cNvPr id="67" name="Text Box 78"/>
          <p:cNvSpPr txBox="1">
            <a:spLocks noChangeArrowheads="1"/>
          </p:cNvSpPr>
          <p:nvPr/>
        </p:nvSpPr>
        <p:spPr bwMode="auto">
          <a:xfrm>
            <a:off x="7950200" y="29241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12</a:t>
            </a:r>
          </a:p>
        </p:txBody>
      </p:sp>
      <p:sp>
        <p:nvSpPr>
          <p:cNvPr id="68" name="Line 79"/>
          <p:cNvSpPr>
            <a:spLocks noChangeShapeType="1"/>
          </p:cNvSpPr>
          <p:nvPr/>
        </p:nvSpPr>
        <p:spPr bwMode="auto">
          <a:xfrm>
            <a:off x="7451725" y="3068638"/>
            <a:ext cx="504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9" name="Line 80"/>
          <p:cNvSpPr>
            <a:spLocks noChangeShapeType="1"/>
          </p:cNvSpPr>
          <p:nvPr/>
        </p:nvSpPr>
        <p:spPr bwMode="auto">
          <a:xfrm flipV="1">
            <a:off x="5867400" y="3068638"/>
            <a:ext cx="2160588" cy="28082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0" name="Text Box 81"/>
          <p:cNvSpPr txBox="1">
            <a:spLocks noChangeArrowheads="1"/>
          </p:cNvSpPr>
          <p:nvPr/>
        </p:nvSpPr>
        <p:spPr bwMode="auto">
          <a:xfrm>
            <a:off x="5429250" y="57340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12</a:t>
            </a:r>
          </a:p>
        </p:txBody>
      </p:sp>
      <p:sp>
        <p:nvSpPr>
          <p:cNvPr id="71" name="Text Box 82"/>
          <p:cNvSpPr txBox="1">
            <a:spLocks noChangeArrowheads="1"/>
          </p:cNvSpPr>
          <p:nvPr/>
        </p:nvSpPr>
        <p:spPr bwMode="auto">
          <a:xfrm>
            <a:off x="7086600" y="285273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12</a:t>
            </a:r>
          </a:p>
        </p:txBody>
      </p:sp>
      <p:sp>
        <p:nvSpPr>
          <p:cNvPr id="72" name="Text Box 83"/>
          <p:cNvSpPr txBox="1">
            <a:spLocks noChangeArrowheads="1"/>
          </p:cNvSpPr>
          <p:nvPr/>
        </p:nvSpPr>
        <p:spPr bwMode="auto">
          <a:xfrm>
            <a:off x="6732588" y="28733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7</a:t>
            </a:r>
          </a:p>
        </p:txBody>
      </p:sp>
      <p:sp>
        <p:nvSpPr>
          <p:cNvPr id="73" name="Text Box 84"/>
          <p:cNvSpPr txBox="1">
            <a:spLocks noChangeArrowheads="1"/>
          </p:cNvSpPr>
          <p:nvPr/>
        </p:nvSpPr>
        <p:spPr bwMode="auto">
          <a:xfrm>
            <a:off x="5003800" y="57340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11</a:t>
            </a:r>
          </a:p>
        </p:txBody>
      </p:sp>
      <p:sp>
        <p:nvSpPr>
          <p:cNvPr id="74" name="Line 85"/>
          <p:cNvSpPr>
            <a:spLocks noChangeShapeType="1"/>
          </p:cNvSpPr>
          <p:nvPr/>
        </p:nvSpPr>
        <p:spPr bwMode="auto">
          <a:xfrm>
            <a:off x="5580063" y="1844675"/>
            <a:ext cx="1152525" cy="11525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5" name="Text Box 86"/>
          <p:cNvSpPr txBox="1">
            <a:spLocks noChangeArrowheads="1"/>
          </p:cNvSpPr>
          <p:nvPr/>
        </p:nvSpPr>
        <p:spPr bwMode="auto">
          <a:xfrm>
            <a:off x="5272088" y="15763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7</a:t>
            </a:r>
          </a:p>
        </p:txBody>
      </p:sp>
      <p:sp>
        <p:nvSpPr>
          <p:cNvPr id="76" name="Text Box 87"/>
          <p:cNvSpPr txBox="1">
            <a:spLocks noChangeArrowheads="1"/>
          </p:cNvSpPr>
          <p:nvPr/>
        </p:nvSpPr>
        <p:spPr bwMode="auto">
          <a:xfrm>
            <a:off x="4908550" y="155733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5</a:t>
            </a:r>
          </a:p>
        </p:txBody>
      </p:sp>
      <p:sp>
        <p:nvSpPr>
          <p:cNvPr id="77" name="Line 88"/>
          <p:cNvSpPr>
            <a:spLocks noChangeShapeType="1"/>
          </p:cNvSpPr>
          <p:nvPr/>
        </p:nvSpPr>
        <p:spPr bwMode="auto">
          <a:xfrm flipV="1">
            <a:off x="5651500" y="2997200"/>
            <a:ext cx="1081088" cy="5032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78" name="Text Box 89"/>
          <p:cNvSpPr txBox="1">
            <a:spLocks noChangeArrowheads="1"/>
          </p:cNvSpPr>
          <p:nvPr/>
        </p:nvSpPr>
        <p:spPr bwMode="auto">
          <a:xfrm>
            <a:off x="5340350" y="3376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7</a:t>
            </a:r>
          </a:p>
        </p:txBody>
      </p:sp>
      <p:sp>
        <p:nvSpPr>
          <p:cNvPr id="79" name="Text Box 90"/>
          <p:cNvSpPr txBox="1">
            <a:spLocks noChangeArrowheads="1"/>
          </p:cNvSpPr>
          <p:nvPr/>
        </p:nvSpPr>
        <p:spPr bwMode="auto">
          <a:xfrm>
            <a:off x="5003800" y="33575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4</a:t>
            </a:r>
          </a:p>
        </p:txBody>
      </p:sp>
      <p:sp>
        <p:nvSpPr>
          <p:cNvPr id="80" name="Line 91"/>
          <p:cNvSpPr>
            <a:spLocks noChangeShapeType="1"/>
          </p:cNvSpPr>
          <p:nvPr/>
        </p:nvSpPr>
        <p:spPr bwMode="auto">
          <a:xfrm flipV="1">
            <a:off x="2555875" y="1773238"/>
            <a:ext cx="2303463" cy="10795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1" name="Line 92"/>
          <p:cNvSpPr>
            <a:spLocks noChangeShapeType="1"/>
          </p:cNvSpPr>
          <p:nvPr/>
        </p:nvSpPr>
        <p:spPr bwMode="auto">
          <a:xfrm>
            <a:off x="2555875" y="2924175"/>
            <a:ext cx="24479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2" name="Line 93"/>
          <p:cNvSpPr>
            <a:spLocks noChangeShapeType="1"/>
          </p:cNvSpPr>
          <p:nvPr/>
        </p:nvSpPr>
        <p:spPr bwMode="auto">
          <a:xfrm>
            <a:off x="2555875" y="2997200"/>
            <a:ext cx="2592388" cy="2952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3" name="Text Box 94"/>
          <p:cNvSpPr txBox="1">
            <a:spLocks noChangeArrowheads="1"/>
          </p:cNvSpPr>
          <p:nvPr/>
        </p:nvSpPr>
        <p:spPr bwMode="auto">
          <a:xfrm>
            <a:off x="2244725" y="27082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4</a:t>
            </a:r>
          </a:p>
        </p:txBody>
      </p:sp>
      <p:sp>
        <p:nvSpPr>
          <p:cNvPr id="84" name="Text Box 95"/>
          <p:cNvSpPr txBox="1">
            <a:spLocks noChangeArrowheads="1"/>
          </p:cNvSpPr>
          <p:nvPr/>
        </p:nvSpPr>
        <p:spPr bwMode="auto">
          <a:xfrm>
            <a:off x="1908175" y="27289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0</a:t>
            </a:r>
          </a:p>
        </p:txBody>
      </p:sp>
      <p:sp>
        <p:nvSpPr>
          <p:cNvPr id="85" name="Line 96"/>
          <p:cNvSpPr>
            <a:spLocks noChangeShapeType="1"/>
          </p:cNvSpPr>
          <p:nvPr/>
        </p:nvSpPr>
        <p:spPr bwMode="auto">
          <a:xfrm>
            <a:off x="1187450" y="2924175"/>
            <a:ext cx="6477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arrow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6" name="Text Box 97"/>
          <p:cNvSpPr txBox="1">
            <a:spLocks noChangeArrowheads="1"/>
          </p:cNvSpPr>
          <p:nvPr/>
        </p:nvSpPr>
        <p:spPr bwMode="auto">
          <a:xfrm>
            <a:off x="900113" y="27813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0</a:t>
            </a:r>
          </a:p>
        </p:txBody>
      </p:sp>
      <p:sp>
        <p:nvSpPr>
          <p:cNvPr id="87" name="Text Box 98"/>
          <p:cNvSpPr txBox="1">
            <a:spLocks noChangeArrowheads="1"/>
          </p:cNvSpPr>
          <p:nvPr/>
        </p:nvSpPr>
        <p:spPr bwMode="auto">
          <a:xfrm>
            <a:off x="468313" y="27813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0</a:t>
            </a:r>
          </a:p>
        </p:txBody>
      </p:sp>
      <p:sp>
        <p:nvSpPr>
          <p:cNvPr id="88" name="CuadroTexto 87"/>
          <p:cNvSpPr txBox="1"/>
          <p:nvPr/>
        </p:nvSpPr>
        <p:spPr>
          <a:xfrm>
            <a:off x="323528" y="6002124"/>
            <a:ext cx="3294063" cy="5232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Min ( Ci , </a:t>
            </a:r>
            <a:r>
              <a:rPr lang="es-AR" dirty="0" err="1"/>
              <a:t>Cj</a:t>
            </a:r>
            <a:r>
              <a:rPr lang="es-AR" dirty="0"/>
              <a:t>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Nótese el caso del nodo 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513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/>
      <p:bldP spid="71" grpId="0"/>
      <p:bldP spid="72" grpId="0"/>
      <p:bldP spid="73" grpId="0"/>
      <p:bldP spid="74" grpId="0" animBg="1"/>
      <p:bldP spid="75" grpId="0"/>
      <p:bldP spid="76" grpId="0"/>
      <p:bldP spid="77" grpId="0" animBg="1"/>
      <p:bldP spid="78" grpId="0"/>
      <p:bldP spid="79" grpId="0"/>
      <p:bldP spid="80" grpId="0" animBg="1"/>
      <p:bldP spid="81" grpId="0" animBg="1"/>
      <p:bldP spid="82" grpId="0" animBg="1"/>
      <p:bldP spid="83" grpId="0"/>
      <p:bldP spid="84" grpId="0"/>
      <p:bldP spid="85" grpId="0" animBg="1"/>
      <p:bldP spid="86" grpId="0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s-ES" dirty="0"/>
              <a:t>¿Cómo se encuentra la ruta crítica?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94826" y="1033270"/>
            <a:ext cx="8075240" cy="1750634"/>
          </a:xfrm>
        </p:spPr>
        <p:txBody>
          <a:bodyPr/>
          <a:lstStyle/>
          <a:p>
            <a:r>
              <a:rPr lang="es-ES" altLang="es-AR" sz="1600" dirty="0"/>
              <a:t> Después de calculados los cuatro tiempos de cada actividad, se calculan las holguras</a:t>
            </a:r>
          </a:p>
          <a:p>
            <a:r>
              <a:rPr lang="es-ES" altLang="es-AR" sz="1600" dirty="0"/>
              <a:t> La holgura es el tiempo que se puede atrasar una actividad sin afectar la duración total del proyecto</a:t>
            </a:r>
          </a:p>
          <a:p>
            <a:r>
              <a:rPr lang="es-ES" altLang="es-AR" sz="1600" dirty="0"/>
              <a:t> H = LF – EF </a:t>
            </a:r>
          </a:p>
          <a:p>
            <a:pPr marL="0" indent="0">
              <a:buNone/>
            </a:pPr>
            <a:endParaRPr lang="es-ES" altLang="es-AR" sz="1800" dirty="0"/>
          </a:p>
        </p:txBody>
      </p:sp>
      <p:grpSp>
        <p:nvGrpSpPr>
          <p:cNvPr id="10" name="Group 88"/>
          <p:cNvGrpSpPr>
            <a:grpSpLocks/>
          </p:cNvGrpSpPr>
          <p:nvPr/>
        </p:nvGrpSpPr>
        <p:grpSpPr bwMode="auto">
          <a:xfrm>
            <a:off x="238124" y="1857201"/>
            <a:ext cx="8424863" cy="4956175"/>
            <a:chOff x="385" y="857"/>
            <a:chExt cx="5307" cy="3122"/>
          </a:xfrm>
        </p:grpSpPr>
        <p:grpSp>
          <p:nvGrpSpPr>
            <p:cNvPr id="11" name="Group 4"/>
            <p:cNvGrpSpPr>
              <a:grpSpLocks/>
            </p:cNvGrpSpPr>
            <p:nvPr/>
          </p:nvGrpSpPr>
          <p:grpSpPr bwMode="auto">
            <a:xfrm>
              <a:off x="5193" y="1706"/>
              <a:ext cx="453" cy="453"/>
              <a:chOff x="295" y="981"/>
              <a:chExt cx="453" cy="453"/>
            </a:xfrm>
          </p:grpSpPr>
          <p:sp>
            <p:nvSpPr>
              <p:cNvPr id="82" name="Line 5"/>
              <p:cNvSpPr>
                <a:spLocks noChangeShapeType="1"/>
              </p:cNvSpPr>
              <p:nvPr/>
            </p:nvSpPr>
            <p:spPr bwMode="auto">
              <a:xfrm>
                <a:off x="521" y="981"/>
                <a:ext cx="0" cy="453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  <p:sp>
            <p:nvSpPr>
              <p:cNvPr id="83" name="Line 6"/>
              <p:cNvSpPr>
                <a:spLocks noChangeShapeType="1"/>
              </p:cNvSpPr>
              <p:nvPr/>
            </p:nvSpPr>
            <p:spPr bwMode="auto">
              <a:xfrm>
                <a:off x="295" y="1207"/>
                <a:ext cx="453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s-AR"/>
              </a:p>
            </p:txBody>
          </p:sp>
        </p:grpSp>
        <p:grpSp>
          <p:nvGrpSpPr>
            <p:cNvPr id="12" name="Group 7"/>
            <p:cNvGrpSpPr>
              <a:grpSpLocks/>
            </p:cNvGrpSpPr>
            <p:nvPr/>
          </p:nvGrpSpPr>
          <p:grpSpPr bwMode="auto">
            <a:xfrm>
              <a:off x="385" y="857"/>
              <a:ext cx="5184" cy="3117"/>
              <a:chOff x="424" y="721"/>
              <a:chExt cx="5184" cy="3117"/>
            </a:xfrm>
          </p:grpSpPr>
          <p:grpSp>
            <p:nvGrpSpPr>
              <p:cNvPr id="28" name="Group 8"/>
              <p:cNvGrpSpPr>
                <a:grpSpLocks/>
              </p:cNvGrpSpPr>
              <p:nvPr/>
            </p:nvGrpSpPr>
            <p:grpSpPr bwMode="auto">
              <a:xfrm>
                <a:off x="424" y="1067"/>
                <a:ext cx="5184" cy="2429"/>
                <a:chOff x="288" y="931"/>
                <a:chExt cx="5184" cy="2429"/>
              </a:xfrm>
            </p:grpSpPr>
            <p:sp>
              <p:nvSpPr>
                <p:cNvPr id="60" name="Oval 9"/>
                <p:cNvSpPr>
                  <a:spLocks noChangeArrowheads="1"/>
                </p:cNvSpPr>
                <p:nvPr/>
              </p:nvSpPr>
              <p:spPr bwMode="auto">
                <a:xfrm>
                  <a:off x="288" y="2016"/>
                  <a:ext cx="528" cy="48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s-ES_tradnl" altLang="es-AR" sz="2400">
                      <a:latin typeface="Times New Roman" pitchFamily="18" charset="0"/>
                    </a:rPr>
                    <a:t>Inicio</a:t>
                  </a:r>
                </a:p>
              </p:txBody>
            </p:sp>
            <p:sp>
              <p:nvSpPr>
                <p:cNvPr id="61" name="Oval 10"/>
                <p:cNvSpPr>
                  <a:spLocks noChangeArrowheads="1"/>
                </p:cNvSpPr>
                <p:nvPr/>
              </p:nvSpPr>
              <p:spPr bwMode="auto">
                <a:xfrm>
                  <a:off x="1248" y="2064"/>
                  <a:ext cx="480" cy="38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s-ES_tradnl" altLang="es-AR" sz="2400">
                      <a:latin typeface="Times New Roman" pitchFamily="18" charset="0"/>
                    </a:rPr>
                    <a:t>A</a:t>
                  </a:r>
                </a:p>
              </p:txBody>
            </p:sp>
            <p:sp>
              <p:nvSpPr>
                <p:cNvPr id="62" name="Oval 11"/>
                <p:cNvSpPr>
                  <a:spLocks noChangeArrowheads="1"/>
                </p:cNvSpPr>
                <p:nvPr/>
              </p:nvSpPr>
              <p:spPr bwMode="auto">
                <a:xfrm>
                  <a:off x="2784" y="1152"/>
                  <a:ext cx="480" cy="38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s-ES_tradnl" altLang="es-AR" sz="2400">
                      <a:latin typeface="Times New Roman" pitchFamily="18" charset="0"/>
                    </a:rPr>
                    <a:t>B</a:t>
                  </a:r>
                </a:p>
              </p:txBody>
            </p:sp>
            <p:sp>
              <p:nvSpPr>
                <p:cNvPr id="63" name="Oval 12"/>
                <p:cNvSpPr>
                  <a:spLocks noChangeArrowheads="1"/>
                </p:cNvSpPr>
                <p:nvPr/>
              </p:nvSpPr>
              <p:spPr bwMode="auto">
                <a:xfrm>
                  <a:off x="2784" y="2064"/>
                  <a:ext cx="480" cy="38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s-ES_tradnl" altLang="es-AR" sz="2400">
                      <a:latin typeface="Times New Roman" pitchFamily="18" charset="0"/>
                    </a:rPr>
                    <a:t>C</a:t>
                  </a:r>
                </a:p>
              </p:txBody>
            </p:sp>
            <p:sp>
              <p:nvSpPr>
                <p:cNvPr id="64" name="Oval 13"/>
                <p:cNvSpPr>
                  <a:spLocks noChangeArrowheads="1"/>
                </p:cNvSpPr>
                <p:nvPr/>
              </p:nvSpPr>
              <p:spPr bwMode="auto">
                <a:xfrm>
                  <a:off x="2784" y="2976"/>
                  <a:ext cx="480" cy="38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s-ES_tradnl" altLang="es-AR" sz="2400">
                      <a:latin typeface="Times New Roman" pitchFamily="18" charset="0"/>
                    </a:rPr>
                    <a:t>D</a:t>
                  </a:r>
                </a:p>
              </p:txBody>
            </p:sp>
            <p:sp>
              <p:nvSpPr>
                <p:cNvPr id="65" name="Oval 14"/>
                <p:cNvSpPr>
                  <a:spLocks noChangeArrowheads="1"/>
                </p:cNvSpPr>
                <p:nvPr/>
              </p:nvSpPr>
              <p:spPr bwMode="auto">
                <a:xfrm>
                  <a:off x="4128" y="2064"/>
                  <a:ext cx="480" cy="38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s-ES_tradnl" altLang="es-AR" sz="2400" dirty="0">
                      <a:latin typeface="Times New Roman" pitchFamily="18" charset="0"/>
                    </a:rPr>
                    <a:t>E</a:t>
                  </a:r>
                </a:p>
              </p:txBody>
            </p:sp>
            <p:sp>
              <p:nvSpPr>
                <p:cNvPr id="66" name="Oval 15"/>
                <p:cNvSpPr>
                  <a:spLocks noChangeArrowheads="1"/>
                </p:cNvSpPr>
                <p:nvPr/>
              </p:nvSpPr>
              <p:spPr bwMode="auto">
                <a:xfrm>
                  <a:off x="4992" y="2064"/>
                  <a:ext cx="480" cy="38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s-ES_tradnl" altLang="es-AR" sz="2400">
                      <a:latin typeface="Times New Roman" pitchFamily="18" charset="0"/>
                    </a:rPr>
                    <a:t>Fin</a:t>
                  </a:r>
                </a:p>
              </p:txBody>
            </p:sp>
            <p:sp>
              <p:nvSpPr>
                <p:cNvPr id="67" name="Line 16"/>
                <p:cNvSpPr>
                  <a:spLocks noChangeShapeType="1"/>
                </p:cNvSpPr>
                <p:nvPr/>
              </p:nvSpPr>
              <p:spPr bwMode="auto">
                <a:xfrm>
                  <a:off x="816" y="2256"/>
                  <a:ext cx="432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8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728" y="1488"/>
                  <a:ext cx="1104" cy="76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69" name="Line 18"/>
                <p:cNvSpPr>
                  <a:spLocks noChangeShapeType="1"/>
                </p:cNvSpPr>
                <p:nvPr/>
              </p:nvSpPr>
              <p:spPr bwMode="auto">
                <a:xfrm>
                  <a:off x="1776" y="2256"/>
                  <a:ext cx="1008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70" name="Line 19"/>
                <p:cNvSpPr>
                  <a:spLocks noChangeShapeType="1"/>
                </p:cNvSpPr>
                <p:nvPr/>
              </p:nvSpPr>
              <p:spPr bwMode="auto">
                <a:xfrm>
                  <a:off x="1728" y="2304"/>
                  <a:ext cx="1104" cy="768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71" name="Line 20"/>
                <p:cNvSpPr>
                  <a:spLocks noChangeShapeType="1"/>
                </p:cNvSpPr>
                <p:nvPr/>
              </p:nvSpPr>
              <p:spPr bwMode="auto">
                <a:xfrm>
                  <a:off x="3264" y="2256"/>
                  <a:ext cx="86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72" name="Line 21"/>
                <p:cNvSpPr>
                  <a:spLocks noChangeShapeType="1"/>
                </p:cNvSpPr>
                <p:nvPr/>
              </p:nvSpPr>
              <p:spPr bwMode="auto">
                <a:xfrm>
                  <a:off x="3264" y="1392"/>
                  <a:ext cx="912" cy="72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73" name="Line 22"/>
                <p:cNvSpPr>
                  <a:spLocks noChangeShapeType="1"/>
                </p:cNvSpPr>
                <p:nvPr/>
              </p:nvSpPr>
              <p:spPr bwMode="auto">
                <a:xfrm>
                  <a:off x="4608" y="2256"/>
                  <a:ext cx="384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74" name="Line 23"/>
                <p:cNvSpPr>
                  <a:spLocks noChangeShapeType="1"/>
                </p:cNvSpPr>
                <p:nvPr/>
              </p:nvSpPr>
              <p:spPr bwMode="auto">
                <a:xfrm flipV="1">
                  <a:off x="3264" y="2352"/>
                  <a:ext cx="1776" cy="816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s-AR"/>
                </a:p>
              </p:txBody>
            </p:sp>
            <p:sp>
              <p:nvSpPr>
                <p:cNvPr id="75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461" y="179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0</a:t>
                  </a:r>
                </a:p>
              </p:txBody>
            </p:sp>
            <p:sp>
              <p:nvSpPr>
                <p:cNvPr id="76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83" y="185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4</a:t>
                  </a:r>
                </a:p>
              </p:txBody>
            </p:sp>
            <p:sp>
              <p:nvSpPr>
                <p:cNvPr id="77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925" y="93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2</a:t>
                  </a:r>
                </a:p>
              </p:txBody>
            </p:sp>
            <p:sp>
              <p:nvSpPr>
                <p:cNvPr id="7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925" y="1838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3</a:t>
                  </a:r>
                </a:p>
              </p:txBody>
            </p:sp>
            <p:sp>
              <p:nvSpPr>
                <p:cNvPr id="79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25" y="2750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1</a:t>
                  </a:r>
                </a:p>
              </p:txBody>
            </p:sp>
            <p:sp>
              <p:nvSpPr>
                <p:cNvPr id="80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272" y="1838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5</a:t>
                  </a:r>
                </a:p>
              </p:txBody>
            </p:sp>
            <p:sp>
              <p:nvSpPr>
                <p:cNvPr id="81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5135" y="185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0</a:t>
                  </a:r>
                </a:p>
              </p:txBody>
            </p:sp>
          </p:grpSp>
          <p:grpSp>
            <p:nvGrpSpPr>
              <p:cNvPr id="29" name="Group 31"/>
              <p:cNvGrpSpPr>
                <a:grpSpLocks/>
              </p:cNvGrpSpPr>
              <p:nvPr/>
            </p:nvGrpSpPr>
            <p:grpSpPr bwMode="auto">
              <a:xfrm>
                <a:off x="476" y="1480"/>
                <a:ext cx="453" cy="453"/>
                <a:chOff x="295" y="981"/>
                <a:chExt cx="453" cy="453"/>
              </a:xfrm>
            </p:grpSpPr>
            <p:sp>
              <p:nvSpPr>
                <p:cNvPr id="58" name="Line 32"/>
                <p:cNvSpPr>
                  <a:spLocks noChangeShapeType="1"/>
                </p:cNvSpPr>
                <p:nvPr/>
              </p:nvSpPr>
              <p:spPr bwMode="auto">
                <a:xfrm>
                  <a:off x="521" y="981"/>
                  <a:ext cx="0" cy="453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9" name="Line 33"/>
                <p:cNvSpPr>
                  <a:spLocks noChangeShapeType="1"/>
                </p:cNvSpPr>
                <p:nvPr/>
              </p:nvSpPr>
              <p:spPr bwMode="auto">
                <a:xfrm>
                  <a:off x="295" y="1207"/>
                  <a:ext cx="453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30" name="Group 34"/>
              <p:cNvGrpSpPr>
                <a:grpSpLocks/>
              </p:cNvGrpSpPr>
              <p:nvPr/>
            </p:nvGrpSpPr>
            <p:grpSpPr bwMode="auto">
              <a:xfrm>
                <a:off x="1384" y="1480"/>
                <a:ext cx="453" cy="453"/>
                <a:chOff x="295" y="981"/>
                <a:chExt cx="453" cy="453"/>
              </a:xfrm>
            </p:grpSpPr>
            <p:sp>
              <p:nvSpPr>
                <p:cNvPr id="56" name="Line 35"/>
                <p:cNvSpPr>
                  <a:spLocks noChangeShapeType="1"/>
                </p:cNvSpPr>
                <p:nvPr/>
              </p:nvSpPr>
              <p:spPr bwMode="auto">
                <a:xfrm>
                  <a:off x="521" y="981"/>
                  <a:ext cx="0" cy="453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7" name="Line 36"/>
                <p:cNvSpPr>
                  <a:spLocks noChangeShapeType="1"/>
                </p:cNvSpPr>
                <p:nvPr/>
              </p:nvSpPr>
              <p:spPr bwMode="auto">
                <a:xfrm>
                  <a:off x="295" y="1207"/>
                  <a:ext cx="453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31" name="Group 37"/>
              <p:cNvGrpSpPr>
                <a:grpSpLocks/>
              </p:cNvGrpSpPr>
              <p:nvPr/>
            </p:nvGrpSpPr>
            <p:grpSpPr bwMode="auto">
              <a:xfrm>
                <a:off x="3243" y="754"/>
                <a:ext cx="453" cy="453"/>
                <a:chOff x="295" y="981"/>
                <a:chExt cx="453" cy="453"/>
              </a:xfrm>
            </p:grpSpPr>
            <p:sp>
              <p:nvSpPr>
                <p:cNvPr id="54" name="Line 38"/>
                <p:cNvSpPr>
                  <a:spLocks noChangeShapeType="1"/>
                </p:cNvSpPr>
                <p:nvPr/>
              </p:nvSpPr>
              <p:spPr bwMode="auto">
                <a:xfrm>
                  <a:off x="521" y="981"/>
                  <a:ext cx="0" cy="453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5" name="Line 39"/>
                <p:cNvSpPr>
                  <a:spLocks noChangeShapeType="1"/>
                </p:cNvSpPr>
                <p:nvPr/>
              </p:nvSpPr>
              <p:spPr bwMode="auto">
                <a:xfrm>
                  <a:off x="295" y="1207"/>
                  <a:ext cx="453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32" name="Group 40"/>
              <p:cNvGrpSpPr>
                <a:grpSpLocks/>
              </p:cNvGrpSpPr>
              <p:nvPr/>
            </p:nvGrpSpPr>
            <p:grpSpPr bwMode="auto">
              <a:xfrm>
                <a:off x="3288" y="1888"/>
                <a:ext cx="453" cy="453"/>
                <a:chOff x="295" y="981"/>
                <a:chExt cx="453" cy="453"/>
              </a:xfrm>
            </p:grpSpPr>
            <p:sp>
              <p:nvSpPr>
                <p:cNvPr id="52" name="Line 41"/>
                <p:cNvSpPr>
                  <a:spLocks noChangeShapeType="1"/>
                </p:cNvSpPr>
                <p:nvPr/>
              </p:nvSpPr>
              <p:spPr bwMode="auto">
                <a:xfrm>
                  <a:off x="521" y="981"/>
                  <a:ext cx="0" cy="453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3" name="Line 42"/>
                <p:cNvSpPr>
                  <a:spLocks noChangeShapeType="1"/>
                </p:cNvSpPr>
                <p:nvPr/>
              </p:nvSpPr>
              <p:spPr bwMode="auto">
                <a:xfrm>
                  <a:off x="295" y="1207"/>
                  <a:ext cx="453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33" name="Group 43"/>
              <p:cNvGrpSpPr>
                <a:grpSpLocks/>
              </p:cNvGrpSpPr>
              <p:nvPr/>
            </p:nvGrpSpPr>
            <p:grpSpPr bwMode="auto">
              <a:xfrm>
                <a:off x="3379" y="3385"/>
                <a:ext cx="453" cy="453"/>
                <a:chOff x="295" y="981"/>
                <a:chExt cx="453" cy="453"/>
              </a:xfrm>
            </p:grpSpPr>
            <p:sp>
              <p:nvSpPr>
                <p:cNvPr id="50" name="Line 44"/>
                <p:cNvSpPr>
                  <a:spLocks noChangeShapeType="1"/>
                </p:cNvSpPr>
                <p:nvPr/>
              </p:nvSpPr>
              <p:spPr bwMode="auto">
                <a:xfrm>
                  <a:off x="521" y="981"/>
                  <a:ext cx="0" cy="453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51" name="Line 45"/>
                <p:cNvSpPr>
                  <a:spLocks noChangeShapeType="1"/>
                </p:cNvSpPr>
                <p:nvPr/>
              </p:nvSpPr>
              <p:spPr bwMode="auto">
                <a:xfrm>
                  <a:off x="295" y="1207"/>
                  <a:ext cx="453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34" name="Group 46"/>
              <p:cNvGrpSpPr>
                <a:grpSpLocks/>
              </p:cNvGrpSpPr>
              <p:nvPr/>
            </p:nvGrpSpPr>
            <p:grpSpPr bwMode="auto">
              <a:xfrm>
                <a:off x="4422" y="1570"/>
                <a:ext cx="453" cy="453"/>
                <a:chOff x="295" y="981"/>
                <a:chExt cx="453" cy="453"/>
              </a:xfrm>
            </p:grpSpPr>
            <p:sp>
              <p:nvSpPr>
                <p:cNvPr id="48" name="Line 47"/>
                <p:cNvSpPr>
                  <a:spLocks noChangeShapeType="1"/>
                </p:cNvSpPr>
                <p:nvPr/>
              </p:nvSpPr>
              <p:spPr bwMode="auto">
                <a:xfrm>
                  <a:off x="521" y="981"/>
                  <a:ext cx="0" cy="453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49" name="Line 48"/>
                <p:cNvSpPr>
                  <a:spLocks noChangeShapeType="1"/>
                </p:cNvSpPr>
                <p:nvPr/>
              </p:nvSpPr>
              <p:spPr bwMode="auto">
                <a:xfrm>
                  <a:off x="295" y="1207"/>
                  <a:ext cx="453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sp>
            <p:nvSpPr>
              <p:cNvPr id="35" name="Text Box 49"/>
              <p:cNvSpPr txBox="1">
                <a:spLocks noChangeArrowheads="1"/>
              </p:cNvSpPr>
              <p:nvPr/>
            </p:nvSpPr>
            <p:spPr bwMode="auto">
              <a:xfrm>
                <a:off x="463" y="144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0</a:t>
                </a:r>
              </a:p>
            </p:txBody>
          </p:sp>
          <p:sp>
            <p:nvSpPr>
              <p:cNvPr id="36" name="Text Box 50"/>
              <p:cNvSpPr txBox="1">
                <a:spLocks noChangeArrowheads="1"/>
              </p:cNvSpPr>
              <p:nvPr/>
            </p:nvSpPr>
            <p:spPr bwMode="auto">
              <a:xfrm>
                <a:off x="735" y="144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0</a:t>
                </a:r>
              </a:p>
            </p:txBody>
          </p:sp>
          <p:sp>
            <p:nvSpPr>
              <p:cNvPr id="37" name="Text Box 51"/>
              <p:cNvSpPr txBox="1">
                <a:spLocks noChangeArrowheads="1"/>
              </p:cNvSpPr>
              <p:nvPr/>
            </p:nvSpPr>
            <p:spPr bwMode="auto">
              <a:xfrm>
                <a:off x="1370" y="144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0</a:t>
                </a:r>
              </a:p>
            </p:txBody>
          </p:sp>
          <p:sp>
            <p:nvSpPr>
              <p:cNvPr id="38" name="Text Box 52"/>
              <p:cNvSpPr txBox="1">
                <a:spLocks noChangeArrowheads="1"/>
              </p:cNvSpPr>
              <p:nvPr/>
            </p:nvSpPr>
            <p:spPr bwMode="auto">
              <a:xfrm>
                <a:off x="1597" y="144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4</a:t>
                </a:r>
              </a:p>
            </p:txBody>
          </p:sp>
          <p:sp>
            <p:nvSpPr>
              <p:cNvPr id="39" name="Text Box 53"/>
              <p:cNvSpPr txBox="1">
                <a:spLocks noChangeArrowheads="1"/>
              </p:cNvSpPr>
              <p:nvPr/>
            </p:nvSpPr>
            <p:spPr bwMode="auto">
              <a:xfrm>
                <a:off x="3276" y="72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4</a:t>
                </a:r>
              </a:p>
            </p:txBody>
          </p:sp>
          <p:sp>
            <p:nvSpPr>
              <p:cNvPr id="40" name="Text Box 54"/>
              <p:cNvSpPr txBox="1">
                <a:spLocks noChangeArrowheads="1"/>
              </p:cNvSpPr>
              <p:nvPr/>
            </p:nvSpPr>
            <p:spPr bwMode="auto">
              <a:xfrm>
                <a:off x="3502" y="72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6</a:t>
                </a:r>
              </a:p>
            </p:txBody>
          </p:sp>
          <p:sp>
            <p:nvSpPr>
              <p:cNvPr id="41" name="Text Box 55"/>
              <p:cNvSpPr txBox="1">
                <a:spLocks noChangeArrowheads="1"/>
              </p:cNvSpPr>
              <p:nvPr/>
            </p:nvSpPr>
            <p:spPr bwMode="auto">
              <a:xfrm>
                <a:off x="3321" y="185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4</a:t>
                </a:r>
              </a:p>
            </p:txBody>
          </p:sp>
          <p:sp>
            <p:nvSpPr>
              <p:cNvPr id="42" name="Text Box 56"/>
              <p:cNvSpPr txBox="1">
                <a:spLocks noChangeArrowheads="1"/>
              </p:cNvSpPr>
              <p:nvPr/>
            </p:nvSpPr>
            <p:spPr bwMode="auto">
              <a:xfrm>
                <a:off x="3548" y="185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7</a:t>
                </a:r>
              </a:p>
            </p:txBody>
          </p:sp>
          <p:sp>
            <p:nvSpPr>
              <p:cNvPr id="43" name="Text Box 57"/>
              <p:cNvSpPr txBox="1">
                <a:spLocks noChangeArrowheads="1"/>
              </p:cNvSpPr>
              <p:nvPr/>
            </p:nvSpPr>
            <p:spPr bwMode="auto">
              <a:xfrm>
                <a:off x="3412" y="335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4</a:t>
                </a:r>
              </a:p>
            </p:txBody>
          </p:sp>
          <p:sp>
            <p:nvSpPr>
              <p:cNvPr id="44" name="Text Box 58"/>
              <p:cNvSpPr txBox="1">
                <a:spLocks noChangeArrowheads="1"/>
              </p:cNvSpPr>
              <p:nvPr/>
            </p:nvSpPr>
            <p:spPr bwMode="auto">
              <a:xfrm>
                <a:off x="3638" y="335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5</a:t>
                </a:r>
              </a:p>
            </p:txBody>
          </p:sp>
          <p:sp>
            <p:nvSpPr>
              <p:cNvPr id="45" name="Text Box 59"/>
              <p:cNvSpPr txBox="1">
                <a:spLocks noChangeArrowheads="1"/>
              </p:cNvSpPr>
              <p:nvPr/>
            </p:nvSpPr>
            <p:spPr bwMode="auto">
              <a:xfrm>
                <a:off x="4410" y="153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7</a:t>
                </a:r>
              </a:p>
            </p:txBody>
          </p:sp>
          <p:sp>
            <p:nvSpPr>
              <p:cNvPr id="46" name="Text Box 60"/>
              <p:cNvSpPr txBox="1">
                <a:spLocks noChangeArrowheads="1"/>
              </p:cNvSpPr>
              <p:nvPr/>
            </p:nvSpPr>
            <p:spPr bwMode="auto">
              <a:xfrm>
                <a:off x="4636" y="1537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12</a:t>
                </a:r>
              </a:p>
            </p:txBody>
          </p:sp>
          <p:sp>
            <p:nvSpPr>
              <p:cNvPr id="47" name="Text Box 61"/>
              <p:cNvSpPr txBox="1">
                <a:spLocks noChangeArrowheads="1"/>
              </p:cNvSpPr>
              <p:nvPr/>
            </p:nvSpPr>
            <p:spPr bwMode="auto">
              <a:xfrm>
                <a:off x="5193" y="1566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12</a:t>
                </a:r>
              </a:p>
            </p:txBody>
          </p:sp>
        </p:grpSp>
        <p:sp>
          <p:nvSpPr>
            <p:cNvPr id="13" name="Text Box 62"/>
            <p:cNvSpPr txBox="1">
              <a:spLocks noChangeArrowheads="1"/>
            </p:cNvSpPr>
            <p:nvPr/>
          </p:nvSpPr>
          <p:spPr bwMode="auto">
            <a:xfrm>
              <a:off x="5416" y="170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12</a:t>
              </a:r>
            </a:p>
          </p:txBody>
        </p:sp>
        <p:sp>
          <p:nvSpPr>
            <p:cNvPr id="14" name="Text Box 66"/>
            <p:cNvSpPr txBox="1">
              <a:spLocks noChangeArrowheads="1"/>
            </p:cNvSpPr>
            <p:nvPr/>
          </p:nvSpPr>
          <p:spPr bwMode="auto">
            <a:xfrm>
              <a:off x="5416" y="197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12</a:t>
              </a:r>
            </a:p>
          </p:txBody>
        </p:sp>
        <p:sp>
          <p:nvSpPr>
            <p:cNvPr id="15" name="Text Box 67"/>
            <p:cNvSpPr txBox="1">
              <a:spLocks noChangeArrowheads="1"/>
            </p:cNvSpPr>
            <p:nvPr/>
          </p:nvSpPr>
          <p:spPr bwMode="auto">
            <a:xfrm>
              <a:off x="5144" y="197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12</a:t>
              </a:r>
            </a:p>
          </p:txBody>
        </p:sp>
        <p:sp>
          <p:nvSpPr>
            <p:cNvPr id="16" name="Text Box 70"/>
            <p:cNvSpPr txBox="1">
              <a:spLocks noChangeArrowheads="1"/>
            </p:cNvSpPr>
            <p:nvPr/>
          </p:nvSpPr>
          <p:spPr bwMode="auto">
            <a:xfrm>
              <a:off x="3556" y="374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12</a:t>
              </a:r>
            </a:p>
          </p:txBody>
        </p:sp>
        <p:sp>
          <p:nvSpPr>
            <p:cNvPr id="17" name="Text Box 71"/>
            <p:cNvSpPr txBox="1">
              <a:spLocks noChangeArrowheads="1"/>
            </p:cNvSpPr>
            <p:nvPr/>
          </p:nvSpPr>
          <p:spPr bwMode="auto">
            <a:xfrm>
              <a:off x="4600" y="193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12</a:t>
              </a:r>
            </a:p>
          </p:txBody>
        </p:sp>
        <p:sp>
          <p:nvSpPr>
            <p:cNvPr id="18" name="Text Box 72"/>
            <p:cNvSpPr txBox="1">
              <a:spLocks noChangeArrowheads="1"/>
            </p:cNvSpPr>
            <p:nvPr/>
          </p:nvSpPr>
          <p:spPr bwMode="auto">
            <a:xfrm>
              <a:off x="4377" y="194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7</a:t>
              </a:r>
            </a:p>
          </p:txBody>
        </p:sp>
        <p:sp>
          <p:nvSpPr>
            <p:cNvPr id="19" name="Text Box 73"/>
            <p:cNvSpPr txBox="1">
              <a:spLocks noChangeArrowheads="1"/>
            </p:cNvSpPr>
            <p:nvPr/>
          </p:nvSpPr>
          <p:spPr bwMode="auto">
            <a:xfrm>
              <a:off x="3288" y="374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11</a:t>
              </a:r>
            </a:p>
          </p:txBody>
        </p:sp>
        <p:sp>
          <p:nvSpPr>
            <p:cNvPr id="20" name="Text Box 75"/>
            <p:cNvSpPr txBox="1">
              <a:spLocks noChangeArrowheads="1"/>
            </p:cNvSpPr>
            <p:nvPr/>
          </p:nvSpPr>
          <p:spPr bwMode="auto">
            <a:xfrm>
              <a:off x="3457" y="1129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7</a:t>
              </a:r>
            </a:p>
          </p:txBody>
        </p:sp>
        <p:sp>
          <p:nvSpPr>
            <p:cNvPr id="21" name="Text Box 76"/>
            <p:cNvSpPr txBox="1">
              <a:spLocks noChangeArrowheads="1"/>
            </p:cNvSpPr>
            <p:nvPr/>
          </p:nvSpPr>
          <p:spPr bwMode="auto">
            <a:xfrm>
              <a:off x="3228" y="111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5</a:t>
              </a:r>
            </a:p>
          </p:txBody>
        </p:sp>
        <p:sp>
          <p:nvSpPr>
            <p:cNvPr id="22" name="Text Box 78"/>
            <p:cNvSpPr txBox="1">
              <a:spLocks noChangeArrowheads="1"/>
            </p:cNvSpPr>
            <p:nvPr/>
          </p:nvSpPr>
          <p:spPr bwMode="auto">
            <a:xfrm>
              <a:off x="3500" y="2263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7</a:t>
              </a:r>
            </a:p>
          </p:txBody>
        </p:sp>
        <p:sp>
          <p:nvSpPr>
            <p:cNvPr id="23" name="Text Box 79"/>
            <p:cNvSpPr txBox="1">
              <a:spLocks noChangeArrowheads="1"/>
            </p:cNvSpPr>
            <p:nvPr/>
          </p:nvSpPr>
          <p:spPr bwMode="auto">
            <a:xfrm>
              <a:off x="3288" y="225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4</a:t>
              </a:r>
            </a:p>
          </p:txBody>
        </p:sp>
        <p:sp>
          <p:nvSpPr>
            <p:cNvPr id="24" name="Text Box 83"/>
            <p:cNvSpPr txBox="1">
              <a:spLocks noChangeArrowheads="1"/>
            </p:cNvSpPr>
            <p:nvPr/>
          </p:nvSpPr>
          <p:spPr bwMode="auto">
            <a:xfrm>
              <a:off x="1550" y="184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4</a:t>
              </a:r>
            </a:p>
          </p:txBody>
        </p:sp>
        <p:sp>
          <p:nvSpPr>
            <p:cNvPr id="25" name="Text Box 84"/>
            <p:cNvSpPr txBox="1">
              <a:spLocks noChangeArrowheads="1"/>
            </p:cNvSpPr>
            <p:nvPr/>
          </p:nvSpPr>
          <p:spPr bwMode="auto">
            <a:xfrm>
              <a:off x="1338" y="18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0</a:t>
              </a:r>
            </a:p>
          </p:txBody>
        </p:sp>
        <p:sp>
          <p:nvSpPr>
            <p:cNvPr id="26" name="Text Box 86"/>
            <p:cNvSpPr txBox="1">
              <a:spLocks noChangeArrowheads="1"/>
            </p:cNvSpPr>
            <p:nvPr/>
          </p:nvSpPr>
          <p:spPr bwMode="auto">
            <a:xfrm>
              <a:off x="703" y="1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0</a:t>
              </a:r>
            </a:p>
          </p:txBody>
        </p:sp>
        <p:sp>
          <p:nvSpPr>
            <p:cNvPr id="27" name="Text Box 87"/>
            <p:cNvSpPr txBox="1">
              <a:spLocks noChangeArrowheads="1"/>
            </p:cNvSpPr>
            <p:nvPr/>
          </p:nvSpPr>
          <p:spPr bwMode="auto">
            <a:xfrm>
              <a:off x="431" y="18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0</a:t>
              </a:r>
            </a:p>
          </p:txBody>
        </p:sp>
      </p:grpSp>
      <p:sp>
        <p:nvSpPr>
          <p:cNvPr id="84" name="Text Box 89"/>
          <p:cNvSpPr txBox="1">
            <a:spLocks noChangeArrowheads="1"/>
          </p:cNvSpPr>
          <p:nvPr/>
        </p:nvSpPr>
        <p:spPr bwMode="auto">
          <a:xfrm>
            <a:off x="8570912" y="3387551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H=0</a:t>
            </a:r>
          </a:p>
        </p:txBody>
      </p:sp>
      <p:sp>
        <p:nvSpPr>
          <p:cNvPr id="85" name="Text Box 90"/>
          <p:cNvSpPr txBox="1">
            <a:spLocks noChangeArrowheads="1"/>
          </p:cNvSpPr>
          <p:nvPr/>
        </p:nvSpPr>
        <p:spPr bwMode="auto">
          <a:xfrm>
            <a:off x="6613524" y="2785888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H=0</a:t>
            </a:r>
          </a:p>
        </p:txBody>
      </p:sp>
      <p:sp>
        <p:nvSpPr>
          <p:cNvPr id="86" name="Text Box 91"/>
          <p:cNvSpPr txBox="1">
            <a:spLocks noChangeArrowheads="1"/>
          </p:cNvSpPr>
          <p:nvPr/>
        </p:nvSpPr>
        <p:spPr bwMode="auto">
          <a:xfrm>
            <a:off x="5638799" y="6241876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H=7</a:t>
            </a:r>
          </a:p>
        </p:txBody>
      </p:sp>
      <p:sp>
        <p:nvSpPr>
          <p:cNvPr id="87" name="Text Box 92"/>
          <p:cNvSpPr txBox="1">
            <a:spLocks noChangeArrowheads="1"/>
          </p:cNvSpPr>
          <p:nvPr/>
        </p:nvSpPr>
        <p:spPr bwMode="auto">
          <a:xfrm>
            <a:off x="4918074" y="4586113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H=0</a:t>
            </a:r>
          </a:p>
        </p:txBody>
      </p:sp>
      <p:sp>
        <p:nvSpPr>
          <p:cNvPr id="88" name="Text Box 93"/>
          <p:cNvSpPr txBox="1">
            <a:spLocks noChangeArrowheads="1"/>
          </p:cNvSpPr>
          <p:nvPr/>
        </p:nvSpPr>
        <p:spPr bwMode="auto">
          <a:xfrm>
            <a:off x="5387974" y="2073101"/>
            <a:ext cx="609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H=1</a:t>
            </a:r>
          </a:p>
        </p:txBody>
      </p:sp>
      <p:sp>
        <p:nvSpPr>
          <p:cNvPr id="89" name="Text Box 94"/>
          <p:cNvSpPr txBox="1">
            <a:spLocks noChangeArrowheads="1"/>
          </p:cNvSpPr>
          <p:nvPr/>
        </p:nvSpPr>
        <p:spPr bwMode="auto">
          <a:xfrm>
            <a:off x="2436812" y="3224038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H=0</a:t>
            </a:r>
          </a:p>
        </p:txBody>
      </p:sp>
      <p:sp>
        <p:nvSpPr>
          <p:cNvPr id="90" name="Text Box 95"/>
          <p:cNvSpPr txBox="1">
            <a:spLocks noChangeArrowheads="1"/>
          </p:cNvSpPr>
          <p:nvPr/>
        </p:nvSpPr>
        <p:spPr bwMode="auto">
          <a:xfrm>
            <a:off x="957262" y="3224038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/>
              <a:t>H=0</a:t>
            </a:r>
          </a:p>
        </p:txBody>
      </p:sp>
      <p:sp>
        <p:nvSpPr>
          <p:cNvPr id="91" name="Line 4"/>
          <p:cNvSpPr>
            <a:spLocks noChangeShapeType="1"/>
          </p:cNvSpPr>
          <p:nvPr/>
        </p:nvSpPr>
        <p:spPr bwMode="auto">
          <a:xfrm>
            <a:off x="1188120" y="5157614"/>
            <a:ext cx="0" cy="16557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2" name="Line 5"/>
          <p:cNvSpPr>
            <a:spLocks noChangeShapeType="1"/>
          </p:cNvSpPr>
          <p:nvPr/>
        </p:nvSpPr>
        <p:spPr bwMode="auto">
          <a:xfrm>
            <a:off x="180058" y="5949776"/>
            <a:ext cx="18716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93" name="Text Box 6"/>
          <p:cNvSpPr txBox="1">
            <a:spLocks noChangeArrowheads="1"/>
          </p:cNvSpPr>
          <p:nvPr/>
        </p:nvSpPr>
        <p:spPr bwMode="auto">
          <a:xfrm>
            <a:off x="395958" y="5297314"/>
            <a:ext cx="7270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 sz="3200" dirty="0"/>
              <a:t>ES</a:t>
            </a:r>
          </a:p>
        </p:txBody>
      </p:sp>
      <p:sp>
        <p:nvSpPr>
          <p:cNvPr id="94" name="Text Box 7"/>
          <p:cNvSpPr txBox="1">
            <a:spLocks noChangeArrowheads="1"/>
          </p:cNvSpPr>
          <p:nvPr/>
        </p:nvSpPr>
        <p:spPr bwMode="auto">
          <a:xfrm>
            <a:off x="1253208" y="5297314"/>
            <a:ext cx="703262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 sz="3200"/>
              <a:t>EF</a:t>
            </a:r>
          </a:p>
        </p:txBody>
      </p:sp>
      <p:sp>
        <p:nvSpPr>
          <p:cNvPr id="95" name="Text Box 8"/>
          <p:cNvSpPr txBox="1">
            <a:spLocks noChangeArrowheads="1"/>
          </p:cNvSpPr>
          <p:nvPr/>
        </p:nvSpPr>
        <p:spPr bwMode="auto">
          <a:xfrm>
            <a:off x="388020" y="6021214"/>
            <a:ext cx="681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 sz="3200"/>
              <a:t>LS</a:t>
            </a:r>
          </a:p>
        </p:txBody>
      </p:sp>
      <p:sp>
        <p:nvSpPr>
          <p:cNvPr id="96" name="Text Box 9"/>
          <p:cNvSpPr txBox="1">
            <a:spLocks noChangeArrowheads="1"/>
          </p:cNvSpPr>
          <p:nvPr/>
        </p:nvSpPr>
        <p:spPr bwMode="auto">
          <a:xfrm>
            <a:off x="1253208" y="6018039"/>
            <a:ext cx="6572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es-AR" sz="3200" dirty="0"/>
              <a:t>LF</a:t>
            </a:r>
          </a:p>
        </p:txBody>
      </p:sp>
    </p:spTree>
    <p:extLst>
      <p:ext uri="{BB962C8B-B14F-4D97-AF65-F5344CB8AC3E}">
        <p14:creationId xmlns:p14="http://schemas.microsoft.com/office/powerpoint/2010/main" val="278587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  <p:bldP spid="85" grpId="0"/>
      <p:bldP spid="86" grpId="0"/>
      <p:bldP spid="87" grpId="0"/>
      <p:bldP spid="88" grpId="0"/>
      <p:bldP spid="89" grpId="0"/>
      <p:bldP spid="9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encuentra la ruta crítica?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56792"/>
            <a:ext cx="8075240" cy="4752528"/>
          </a:xfrm>
        </p:spPr>
        <p:txBody>
          <a:bodyPr/>
          <a:lstStyle/>
          <a:p>
            <a:r>
              <a:rPr lang="es-ES" altLang="es-AR" sz="3400" dirty="0"/>
              <a:t>  La ruta crítica se encuentra como aquella ruta para la cual todas sus actividades tienen holgura igual a cero</a:t>
            </a:r>
          </a:p>
          <a:p>
            <a:r>
              <a:rPr lang="es-ES" altLang="es-AR" sz="3400" dirty="0"/>
              <a:t>  Generalmente se marca en la red la ruta crítica</a:t>
            </a:r>
          </a:p>
          <a:p>
            <a:r>
              <a:rPr lang="es-ES" altLang="es-AR" sz="3400" dirty="0"/>
              <a:t>  En este caso es la ruta:</a:t>
            </a:r>
          </a:p>
          <a:p>
            <a:pPr lvl="1"/>
            <a:r>
              <a:rPr lang="es-ES" altLang="es-AR" sz="3400" dirty="0"/>
              <a:t>Inicio – A – C – E – Fin </a:t>
            </a:r>
          </a:p>
          <a:p>
            <a:pPr marL="0" indent="0">
              <a:buNone/>
            </a:pPr>
            <a:endParaRPr lang="es-ES" altLang="es-AR" sz="2400" dirty="0"/>
          </a:p>
        </p:txBody>
      </p:sp>
    </p:spTree>
    <p:extLst>
      <p:ext uri="{BB962C8B-B14F-4D97-AF65-F5344CB8AC3E}">
        <p14:creationId xmlns:p14="http://schemas.microsoft.com/office/powerpoint/2010/main" val="99460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Ruta crítica AON</a:t>
            </a:r>
          </a:p>
        </p:txBody>
      </p:sp>
      <p:grpSp>
        <p:nvGrpSpPr>
          <p:cNvPr id="4" name="Group 85"/>
          <p:cNvGrpSpPr>
            <a:grpSpLocks/>
          </p:cNvGrpSpPr>
          <p:nvPr/>
        </p:nvGrpSpPr>
        <p:grpSpPr bwMode="auto">
          <a:xfrm>
            <a:off x="179388" y="1700808"/>
            <a:ext cx="8942387" cy="4956175"/>
            <a:chOff x="204" y="845"/>
            <a:chExt cx="5633" cy="3122"/>
          </a:xfrm>
        </p:grpSpPr>
        <p:grpSp>
          <p:nvGrpSpPr>
            <p:cNvPr id="5" name="Group 4"/>
            <p:cNvGrpSpPr>
              <a:grpSpLocks/>
            </p:cNvGrpSpPr>
            <p:nvPr/>
          </p:nvGrpSpPr>
          <p:grpSpPr bwMode="auto">
            <a:xfrm>
              <a:off x="204" y="845"/>
              <a:ext cx="5307" cy="3122"/>
              <a:chOff x="385" y="857"/>
              <a:chExt cx="5307" cy="3122"/>
            </a:xfrm>
          </p:grpSpPr>
          <p:grpSp>
            <p:nvGrpSpPr>
              <p:cNvPr id="13" name="Group 5"/>
              <p:cNvGrpSpPr>
                <a:grpSpLocks/>
              </p:cNvGrpSpPr>
              <p:nvPr/>
            </p:nvGrpSpPr>
            <p:grpSpPr bwMode="auto">
              <a:xfrm>
                <a:off x="5193" y="1706"/>
                <a:ext cx="453" cy="453"/>
                <a:chOff x="295" y="981"/>
                <a:chExt cx="453" cy="453"/>
              </a:xfrm>
            </p:grpSpPr>
            <p:sp>
              <p:nvSpPr>
                <p:cNvPr id="84" name="Line 6"/>
                <p:cNvSpPr>
                  <a:spLocks noChangeShapeType="1"/>
                </p:cNvSpPr>
                <p:nvPr/>
              </p:nvSpPr>
              <p:spPr bwMode="auto">
                <a:xfrm>
                  <a:off x="521" y="981"/>
                  <a:ext cx="0" cy="453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  <p:sp>
              <p:nvSpPr>
                <p:cNvPr id="85" name="Line 7"/>
                <p:cNvSpPr>
                  <a:spLocks noChangeShapeType="1"/>
                </p:cNvSpPr>
                <p:nvPr/>
              </p:nvSpPr>
              <p:spPr bwMode="auto">
                <a:xfrm>
                  <a:off x="295" y="1207"/>
                  <a:ext cx="453" cy="0"/>
                </a:xfrm>
                <a:prstGeom prst="line">
                  <a:avLst/>
                </a:prstGeom>
                <a:no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s-AR"/>
                </a:p>
              </p:txBody>
            </p:sp>
          </p:grpSp>
          <p:grpSp>
            <p:nvGrpSpPr>
              <p:cNvPr id="14" name="Group 8"/>
              <p:cNvGrpSpPr>
                <a:grpSpLocks/>
              </p:cNvGrpSpPr>
              <p:nvPr/>
            </p:nvGrpSpPr>
            <p:grpSpPr bwMode="auto">
              <a:xfrm>
                <a:off x="385" y="857"/>
                <a:ext cx="5184" cy="3117"/>
                <a:chOff x="424" y="721"/>
                <a:chExt cx="5184" cy="3117"/>
              </a:xfrm>
            </p:grpSpPr>
            <p:grpSp>
              <p:nvGrpSpPr>
                <p:cNvPr id="30" name="Group 9"/>
                <p:cNvGrpSpPr>
                  <a:grpSpLocks/>
                </p:cNvGrpSpPr>
                <p:nvPr/>
              </p:nvGrpSpPr>
              <p:grpSpPr bwMode="auto">
                <a:xfrm>
                  <a:off x="424" y="1067"/>
                  <a:ext cx="5184" cy="2429"/>
                  <a:chOff x="288" y="931"/>
                  <a:chExt cx="5184" cy="2429"/>
                </a:xfrm>
              </p:grpSpPr>
              <p:sp>
                <p:nvSpPr>
                  <p:cNvPr id="6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016"/>
                    <a:ext cx="528" cy="480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s-ES_tradnl" altLang="es-AR" sz="2400" dirty="0">
                        <a:latin typeface="Times New Roman" pitchFamily="18" charset="0"/>
                      </a:rPr>
                      <a:t>Inicio</a:t>
                    </a:r>
                  </a:p>
                </p:txBody>
              </p:sp>
              <p:sp>
                <p:nvSpPr>
                  <p:cNvPr id="63" name="Oval 11"/>
                  <p:cNvSpPr>
                    <a:spLocks noChangeArrowheads="1"/>
                  </p:cNvSpPr>
                  <p:nvPr/>
                </p:nvSpPr>
                <p:spPr bwMode="auto">
                  <a:xfrm>
                    <a:off x="1248" y="2064"/>
                    <a:ext cx="480" cy="38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s-ES_tradnl" altLang="es-AR" sz="2400">
                        <a:latin typeface="Times New Roman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64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1152"/>
                    <a:ext cx="480" cy="38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s-ES_tradnl" altLang="es-AR" sz="2400">
                        <a:latin typeface="Times New Roman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65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064"/>
                    <a:ext cx="480" cy="38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s-ES_tradnl" altLang="es-AR" sz="2400">
                        <a:latin typeface="Times New Roman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66" name="Oval 14"/>
                  <p:cNvSpPr>
                    <a:spLocks noChangeArrowheads="1"/>
                  </p:cNvSpPr>
                  <p:nvPr/>
                </p:nvSpPr>
                <p:spPr bwMode="auto">
                  <a:xfrm>
                    <a:off x="2784" y="2976"/>
                    <a:ext cx="480" cy="38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s-ES_tradnl" altLang="es-AR" sz="2400">
                        <a:latin typeface="Times New Roman" pitchFamily="18" charset="0"/>
                      </a:rPr>
                      <a:t>D</a:t>
                    </a:r>
                  </a:p>
                </p:txBody>
              </p:sp>
              <p:sp>
                <p:nvSpPr>
                  <p:cNvPr id="67" name="Oval 15"/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2064"/>
                    <a:ext cx="480" cy="38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s-ES_tradnl" altLang="es-AR" sz="2400">
                        <a:latin typeface="Times New Roman" pitchFamily="18" charset="0"/>
                      </a:rPr>
                      <a:t>E</a:t>
                    </a:r>
                  </a:p>
                </p:txBody>
              </p:sp>
              <p:sp>
                <p:nvSpPr>
                  <p:cNvPr id="68" name="Oval 16"/>
                  <p:cNvSpPr>
                    <a:spLocks noChangeArrowheads="1"/>
                  </p:cNvSpPr>
                  <p:nvPr/>
                </p:nvSpPr>
                <p:spPr bwMode="auto">
                  <a:xfrm>
                    <a:off x="4992" y="2064"/>
                    <a:ext cx="480" cy="384"/>
                  </a:xfrm>
                  <a:prstGeom prst="ellipse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 eaLnBrk="0" hangingPunct="0"/>
                    <a:r>
                      <a:rPr lang="es-ES_tradnl" altLang="es-AR" sz="2400">
                        <a:latin typeface="Times New Roman" pitchFamily="18" charset="0"/>
                      </a:rPr>
                      <a:t>Fin</a:t>
                    </a:r>
                  </a:p>
                </p:txBody>
              </p:sp>
              <p:sp>
                <p:nvSpPr>
                  <p:cNvPr id="69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256"/>
                    <a:ext cx="432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70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28" y="1488"/>
                    <a:ext cx="1104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71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1776" y="2256"/>
                    <a:ext cx="1008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72" name="Line 20"/>
                  <p:cNvSpPr>
                    <a:spLocks noChangeShapeType="1"/>
                  </p:cNvSpPr>
                  <p:nvPr/>
                </p:nvSpPr>
                <p:spPr bwMode="auto">
                  <a:xfrm>
                    <a:off x="1728" y="2304"/>
                    <a:ext cx="1104" cy="768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73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2256"/>
                    <a:ext cx="864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74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3264" y="1392"/>
                    <a:ext cx="912" cy="72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75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4608" y="2256"/>
                    <a:ext cx="384" cy="0"/>
                  </a:xfrm>
                  <a:prstGeom prst="line">
                    <a:avLst/>
                  </a:prstGeom>
                  <a:noFill/>
                  <a:ln w="76200" cap="sq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76" name="Line 2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64" y="2352"/>
                    <a:ext cx="1776" cy="816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s-AR"/>
                  </a:p>
                </p:txBody>
              </p:sp>
              <p:sp>
                <p:nvSpPr>
                  <p:cNvPr id="77" name="Text 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1" y="1797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AR"/>
                      <a:t>0</a:t>
                    </a:r>
                  </a:p>
                </p:txBody>
              </p:sp>
              <p:sp>
                <p:nvSpPr>
                  <p:cNvPr id="78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383" y="1855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AR"/>
                      <a:t>4</a:t>
                    </a:r>
                  </a:p>
                </p:txBody>
              </p:sp>
              <p:sp>
                <p:nvSpPr>
                  <p:cNvPr id="79" name="Text Box 2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931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AR"/>
                      <a:t>2</a:t>
                    </a:r>
                  </a:p>
                </p:txBody>
              </p:sp>
              <p:sp>
                <p:nvSpPr>
                  <p:cNvPr id="80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1838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AR"/>
                      <a:t>3</a:t>
                    </a:r>
                  </a:p>
                </p:txBody>
              </p:sp>
              <p:sp>
                <p:nvSpPr>
                  <p:cNvPr id="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25" y="2750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AR"/>
                      <a:t>1</a:t>
                    </a:r>
                  </a:p>
                </p:txBody>
              </p:sp>
              <p:sp>
                <p:nvSpPr>
                  <p:cNvPr id="82" name="Text Box 3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272" y="1838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AR"/>
                      <a:t>5</a:t>
                    </a:r>
                  </a:p>
                </p:txBody>
              </p:sp>
              <p:sp>
                <p:nvSpPr>
                  <p:cNvPr id="83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5" y="1855"/>
                    <a:ext cx="19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 cap="sq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s-ES" altLang="es-AR"/>
                      <a:t>0</a:t>
                    </a:r>
                  </a:p>
                </p:txBody>
              </p:sp>
            </p:grpSp>
            <p:grpSp>
              <p:nvGrpSpPr>
                <p:cNvPr id="31" name="Group 32"/>
                <p:cNvGrpSpPr>
                  <a:grpSpLocks/>
                </p:cNvGrpSpPr>
                <p:nvPr/>
              </p:nvGrpSpPr>
              <p:grpSpPr bwMode="auto">
                <a:xfrm>
                  <a:off x="476" y="1480"/>
                  <a:ext cx="453" cy="453"/>
                  <a:chOff x="295" y="981"/>
                  <a:chExt cx="453" cy="453"/>
                </a:xfrm>
              </p:grpSpPr>
              <p:sp>
                <p:nvSpPr>
                  <p:cNvPr id="60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981"/>
                    <a:ext cx="0" cy="453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61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1207"/>
                    <a:ext cx="453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grpSp>
              <p:nvGrpSpPr>
                <p:cNvPr id="32" name="Group 35"/>
                <p:cNvGrpSpPr>
                  <a:grpSpLocks/>
                </p:cNvGrpSpPr>
                <p:nvPr/>
              </p:nvGrpSpPr>
              <p:grpSpPr bwMode="auto">
                <a:xfrm>
                  <a:off x="1384" y="1480"/>
                  <a:ext cx="453" cy="453"/>
                  <a:chOff x="295" y="981"/>
                  <a:chExt cx="453" cy="453"/>
                </a:xfrm>
              </p:grpSpPr>
              <p:sp>
                <p:nvSpPr>
                  <p:cNvPr id="58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981"/>
                    <a:ext cx="0" cy="453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59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1207"/>
                    <a:ext cx="453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grpSp>
              <p:nvGrpSpPr>
                <p:cNvPr id="33" name="Group 38"/>
                <p:cNvGrpSpPr>
                  <a:grpSpLocks/>
                </p:cNvGrpSpPr>
                <p:nvPr/>
              </p:nvGrpSpPr>
              <p:grpSpPr bwMode="auto">
                <a:xfrm>
                  <a:off x="3243" y="754"/>
                  <a:ext cx="453" cy="453"/>
                  <a:chOff x="295" y="981"/>
                  <a:chExt cx="453" cy="453"/>
                </a:xfrm>
              </p:grpSpPr>
              <p:sp>
                <p:nvSpPr>
                  <p:cNvPr id="56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981"/>
                    <a:ext cx="0" cy="453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57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1207"/>
                    <a:ext cx="453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grpSp>
              <p:nvGrpSpPr>
                <p:cNvPr id="34" name="Group 41"/>
                <p:cNvGrpSpPr>
                  <a:grpSpLocks/>
                </p:cNvGrpSpPr>
                <p:nvPr/>
              </p:nvGrpSpPr>
              <p:grpSpPr bwMode="auto">
                <a:xfrm>
                  <a:off x="3288" y="1888"/>
                  <a:ext cx="453" cy="453"/>
                  <a:chOff x="295" y="981"/>
                  <a:chExt cx="453" cy="453"/>
                </a:xfrm>
              </p:grpSpPr>
              <p:sp>
                <p:nvSpPr>
                  <p:cNvPr id="54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981"/>
                    <a:ext cx="0" cy="453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55" name="Line 43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1207"/>
                    <a:ext cx="453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grpSp>
              <p:nvGrpSpPr>
                <p:cNvPr id="35" name="Group 44"/>
                <p:cNvGrpSpPr>
                  <a:grpSpLocks/>
                </p:cNvGrpSpPr>
                <p:nvPr/>
              </p:nvGrpSpPr>
              <p:grpSpPr bwMode="auto">
                <a:xfrm>
                  <a:off x="3379" y="3385"/>
                  <a:ext cx="453" cy="453"/>
                  <a:chOff x="295" y="981"/>
                  <a:chExt cx="453" cy="453"/>
                </a:xfrm>
              </p:grpSpPr>
              <p:sp>
                <p:nvSpPr>
                  <p:cNvPr id="52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981"/>
                    <a:ext cx="0" cy="453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53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1207"/>
                    <a:ext cx="453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grpSp>
              <p:nvGrpSpPr>
                <p:cNvPr id="36" name="Group 47"/>
                <p:cNvGrpSpPr>
                  <a:grpSpLocks/>
                </p:cNvGrpSpPr>
                <p:nvPr/>
              </p:nvGrpSpPr>
              <p:grpSpPr bwMode="auto">
                <a:xfrm>
                  <a:off x="4422" y="1570"/>
                  <a:ext cx="453" cy="453"/>
                  <a:chOff x="295" y="981"/>
                  <a:chExt cx="453" cy="453"/>
                </a:xfrm>
              </p:grpSpPr>
              <p:sp>
                <p:nvSpPr>
                  <p:cNvPr id="50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521" y="981"/>
                    <a:ext cx="0" cy="453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  <p:sp>
                <p:nvSpPr>
                  <p:cNvPr id="51" name="Line 49"/>
                  <p:cNvSpPr>
                    <a:spLocks noChangeShapeType="1"/>
                  </p:cNvSpPr>
                  <p:nvPr/>
                </p:nvSpPr>
                <p:spPr bwMode="auto">
                  <a:xfrm>
                    <a:off x="295" y="1207"/>
                    <a:ext cx="453" cy="0"/>
                  </a:xfrm>
                  <a:prstGeom prst="line">
                    <a:avLst/>
                  </a:prstGeom>
                  <a:noFill/>
                  <a:ln w="12700" cap="sq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es-AR"/>
                  </a:p>
                </p:txBody>
              </p:sp>
            </p:grpSp>
            <p:sp>
              <p:nvSpPr>
                <p:cNvPr id="37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463" y="144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0</a:t>
                  </a:r>
                </a:p>
              </p:txBody>
            </p:sp>
            <p:sp>
              <p:nvSpPr>
                <p:cNvPr id="38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735" y="144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0</a:t>
                  </a:r>
                </a:p>
              </p:txBody>
            </p:sp>
            <p:sp>
              <p:nvSpPr>
                <p:cNvPr id="39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1370" y="144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0</a:t>
                  </a:r>
                </a:p>
              </p:txBody>
            </p:sp>
            <p:sp>
              <p:nvSpPr>
                <p:cNvPr id="40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1597" y="144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4</a:t>
                  </a:r>
                </a:p>
              </p:txBody>
            </p:sp>
            <p:sp>
              <p:nvSpPr>
                <p:cNvPr id="41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276" y="72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4</a:t>
                  </a:r>
                </a:p>
              </p:txBody>
            </p:sp>
            <p:sp>
              <p:nvSpPr>
                <p:cNvPr id="4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502" y="721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6</a:t>
                  </a:r>
                </a:p>
              </p:txBody>
            </p:sp>
            <p:sp>
              <p:nvSpPr>
                <p:cNvPr id="43" name="Text Box 56"/>
                <p:cNvSpPr txBox="1">
                  <a:spLocks noChangeArrowheads="1"/>
                </p:cNvSpPr>
                <p:nvPr/>
              </p:nvSpPr>
              <p:spPr bwMode="auto">
                <a:xfrm>
                  <a:off x="3321" y="185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4</a:t>
                  </a:r>
                </a:p>
              </p:txBody>
            </p:sp>
            <p:sp>
              <p:nvSpPr>
                <p:cNvPr id="44" name="Text Box 57"/>
                <p:cNvSpPr txBox="1">
                  <a:spLocks noChangeArrowheads="1"/>
                </p:cNvSpPr>
                <p:nvPr/>
              </p:nvSpPr>
              <p:spPr bwMode="auto">
                <a:xfrm>
                  <a:off x="3548" y="1855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7</a:t>
                  </a:r>
                </a:p>
              </p:txBody>
            </p:sp>
            <p:sp>
              <p:nvSpPr>
                <p:cNvPr id="45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3412" y="3352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4</a:t>
                  </a:r>
                </a:p>
              </p:txBody>
            </p:sp>
            <p:sp>
              <p:nvSpPr>
                <p:cNvPr id="46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3638" y="3352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5</a:t>
                  </a:r>
                </a:p>
              </p:txBody>
            </p:sp>
            <p:sp>
              <p:nvSpPr>
                <p:cNvPr id="47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410" y="1537"/>
                  <a:ext cx="19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7</a:t>
                  </a:r>
                </a:p>
              </p:txBody>
            </p:sp>
            <p:sp>
              <p:nvSpPr>
                <p:cNvPr id="48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636" y="1537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12</a:t>
                  </a:r>
                </a:p>
              </p:txBody>
            </p:sp>
            <p:sp>
              <p:nvSpPr>
                <p:cNvPr id="49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5193" y="1566"/>
                  <a:ext cx="276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cap="sq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s-ES" altLang="es-AR"/>
                    <a:t>12</a:t>
                  </a:r>
                </a:p>
              </p:txBody>
            </p:sp>
          </p:grpSp>
          <p:sp>
            <p:nvSpPr>
              <p:cNvPr id="15" name="Text Box 63"/>
              <p:cNvSpPr txBox="1">
                <a:spLocks noChangeArrowheads="1"/>
              </p:cNvSpPr>
              <p:nvPr/>
            </p:nvSpPr>
            <p:spPr bwMode="auto">
              <a:xfrm>
                <a:off x="5416" y="1702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12</a:t>
                </a:r>
              </a:p>
            </p:txBody>
          </p:sp>
          <p:sp>
            <p:nvSpPr>
              <p:cNvPr id="16" name="Text Box 64"/>
              <p:cNvSpPr txBox="1">
                <a:spLocks noChangeArrowheads="1"/>
              </p:cNvSpPr>
              <p:nvPr/>
            </p:nvSpPr>
            <p:spPr bwMode="auto">
              <a:xfrm>
                <a:off x="5416" y="197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12</a:t>
                </a:r>
              </a:p>
            </p:txBody>
          </p:sp>
          <p:sp>
            <p:nvSpPr>
              <p:cNvPr id="17" name="Text Box 65"/>
              <p:cNvSpPr txBox="1">
                <a:spLocks noChangeArrowheads="1"/>
              </p:cNvSpPr>
              <p:nvPr/>
            </p:nvSpPr>
            <p:spPr bwMode="auto">
              <a:xfrm>
                <a:off x="5144" y="197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12</a:t>
                </a:r>
              </a:p>
            </p:txBody>
          </p:sp>
          <p:sp>
            <p:nvSpPr>
              <p:cNvPr id="18" name="Text Box 66"/>
              <p:cNvSpPr txBox="1">
                <a:spLocks noChangeArrowheads="1"/>
              </p:cNvSpPr>
              <p:nvPr/>
            </p:nvSpPr>
            <p:spPr bwMode="auto">
              <a:xfrm>
                <a:off x="3556" y="374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12</a:t>
                </a:r>
              </a:p>
            </p:txBody>
          </p:sp>
          <p:sp>
            <p:nvSpPr>
              <p:cNvPr id="19" name="Text Box 67"/>
              <p:cNvSpPr txBox="1">
                <a:spLocks noChangeArrowheads="1"/>
              </p:cNvSpPr>
              <p:nvPr/>
            </p:nvSpPr>
            <p:spPr bwMode="auto">
              <a:xfrm>
                <a:off x="4600" y="1933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12</a:t>
                </a:r>
              </a:p>
            </p:txBody>
          </p:sp>
          <p:sp>
            <p:nvSpPr>
              <p:cNvPr id="20" name="Text Box 68"/>
              <p:cNvSpPr txBox="1">
                <a:spLocks noChangeArrowheads="1"/>
              </p:cNvSpPr>
              <p:nvPr/>
            </p:nvSpPr>
            <p:spPr bwMode="auto">
              <a:xfrm>
                <a:off x="4377" y="1946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7</a:t>
                </a:r>
              </a:p>
            </p:txBody>
          </p:sp>
          <p:sp>
            <p:nvSpPr>
              <p:cNvPr id="21" name="Text Box 69"/>
              <p:cNvSpPr txBox="1">
                <a:spLocks noChangeArrowheads="1"/>
              </p:cNvSpPr>
              <p:nvPr/>
            </p:nvSpPr>
            <p:spPr bwMode="auto">
              <a:xfrm>
                <a:off x="3288" y="3748"/>
                <a:ext cx="27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11</a:t>
                </a:r>
              </a:p>
            </p:txBody>
          </p:sp>
          <p:sp>
            <p:nvSpPr>
              <p:cNvPr id="22" name="Text Box 70"/>
              <p:cNvSpPr txBox="1">
                <a:spLocks noChangeArrowheads="1"/>
              </p:cNvSpPr>
              <p:nvPr/>
            </p:nvSpPr>
            <p:spPr bwMode="auto">
              <a:xfrm>
                <a:off x="3457" y="1129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7</a:t>
                </a:r>
              </a:p>
            </p:txBody>
          </p:sp>
          <p:sp>
            <p:nvSpPr>
              <p:cNvPr id="23" name="Text Box 71"/>
              <p:cNvSpPr txBox="1">
                <a:spLocks noChangeArrowheads="1"/>
              </p:cNvSpPr>
              <p:nvPr/>
            </p:nvSpPr>
            <p:spPr bwMode="auto">
              <a:xfrm>
                <a:off x="3228" y="1117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5</a:t>
                </a:r>
              </a:p>
            </p:txBody>
          </p:sp>
          <p:sp>
            <p:nvSpPr>
              <p:cNvPr id="24" name="Text Box 72"/>
              <p:cNvSpPr txBox="1">
                <a:spLocks noChangeArrowheads="1"/>
              </p:cNvSpPr>
              <p:nvPr/>
            </p:nvSpPr>
            <p:spPr bwMode="auto">
              <a:xfrm>
                <a:off x="3500" y="2263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7</a:t>
                </a:r>
              </a:p>
            </p:txBody>
          </p:sp>
          <p:sp>
            <p:nvSpPr>
              <p:cNvPr id="25" name="Text Box 73"/>
              <p:cNvSpPr txBox="1">
                <a:spLocks noChangeArrowheads="1"/>
              </p:cNvSpPr>
              <p:nvPr/>
            </p:nvSpPr>
            <p:spPr bwMode="auto">
              <a:xfrm>
                <a:off x="3288" y="2251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4</a:t>
                </a:r>
              </a:p>
            </p:txBody>
          </p:sp>
          <p:sp>
            <p:nvSpPr>
              <p:cNvPr id="26" name="Text Box 74"/>
              <p:cNvSpPr txBox="1">
                <a:spLocks noChangeArrowheads="1"/>
              </p:cNvSpPr>
              <p:nvPr/>
            </p:nvSpPr>
            <p:spPr bwMode="auto">
              <a:xfrm>
                <a:off x="1550" y="1842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4</a:t>
                </a:r>
              </a:p>
            </p:txBody>
          </p:sp>
          <p:sp>
            <p:nvSpPr>
              <p:cNvPr id="27" name="Text Box 75"/>
              <p:cNvSpPr txBox="1">
                <a:spLocks noChangeArrowheads="1"/>
              </p:cNvSpPr>
              <p:nvPr/>
            </p:nvSpPr>
            <p:spPr bwMode="auto">
              <a:xfrm>
                <a:off x="1338" y="1855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0</a:t>
                </a:r>
              </a:p>
            </p:txBody>
          </p:sp>
          <p:sp>
            <p:nvSpPr>
              <p:cNvPr id="28" name="Text Box 76"/>
              <p:cNvSpPr txBox="1">
                <a:spLocks noChangeArrowheads="1"/>
              </p:cNvSpPr>
              <p:nvPr/>
            </p:nvSpPr>
            <p:spPr bwMode="auto">
              <a:xfrm>
                <a:off x="703" y="188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0</a:t>
                </a:r>
              </a:p>
            </p:txBody>
          </p:sp>
          <p:sp>
            <p:nvSpPr>
              <p:cNvPr id="29" name="Text Box 77"/>
              <p:cNvSpPr txBox="1">
                <a:spLocks noChangeArrowheads="1"/>
              </p:cNvSpPr>
              <p:nvPr/>
            </p:nvSpPr>
            <p:spPr bwMode="auto">
              <a:xfrm>
                <a:off x="431" y="1888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s-ES" altLang="es-AR"/>
                  <a:t>0</a:t>
                </a:r>
              </a:p>
            </p:txBody>
          </p:sp>
        </p:grpSp>
        <p:sp>
          <p:nvSpPr>
            <p:cNvPr id="6" name="Text Box 78"/>
            <p:cNvSpPr txBox="1">
              <a:spLocks noChangeArrowheads="1"/>
            </p:cNvSpPr>
            <p:nvPr/>
          </p:nvSpPr>
          <p:spPr bwMode="auto">
            <a:xfrm>
              <a:off x="5453" y="1809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H=0</a:t>
              </a:r>
            </a:p>
          </p:txBody>
        </p:sp>
        <p:sp>
          <p:nvSpPr>
            <p:cNvPr id="7" name="Text Box 79"/>
            <p:cNvSpPr txBox="1">
              <a:spLocks noChangeArrowheads="1"/>
            </p:cNvSpPr>
            <p:nvPr/>
          </p:nvSpPr>
          <p:spPr bwMode="auto">
            <a:xfrm>
              <a:off x="4220" y="1430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H=0</a:t>
              </a:r>
            </a:p>
          </p:txBody>
        </p:sp>
        <p:sp>
          <p:nvSpPr>
            <p:cNvPr id="8" name="Text Box 80"/>
            <p:cNvSpPr txBox="1">
              <a:spLocks noChangeArrowheads="1"/>
            </p:cNvSpPr>
            <p:nvPr/>
          </p:nvSpPr>
          <p:spPr bwMode="auto">
            <a:xfrm>
              <a:off x="3742" y="3607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H=7</a:t>
              </a:r>
            </a:p>
          </p:txBody>
        </p:sp>
        <p:sp>
          <p:nvSpPr>
            <p:cNvPr id="9" name="Text Box 81"/>
            <p:cNvSpPr txBox="1">
              <a:spLocks noChangeArrowheads="1"/>
            </p:cNvSpPr>
            <p:nvPr/>
          </p:nvSpPr>
          <p:spPr bwMode="auto">
            <a:xfrm>
              <a:off x="3152" y="256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H=0</a:t>
              </a:r>
            </a:p>
          </p:txBody>
        </p:sp>
        <p:sp>
          <p:nvSpPr>
            <p:cNvPr id="10" name="Text Box 82"/>
            <p:cNvSpPr txBox="1">
              <a:spLocks noChangeArrowheads="1"/>
            </p:cNvSpPr>
            <p:nvPr/>
          </p:nvSpPr>
          <p:spPr bwMode="auto">
            <a:xfrm>
              <a:off x="3448" y="981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H=1</a:t>
              </a:r>
            </a:p>
          </p:txBody>
        </p:sp>
        <p:sp>
          <p:nvSpPr>
            <p:cNvPr id="11" name="Text Box 83"/>
            <p:cNvSpPr txBox="1">
              <a:spLocks noChangeArrowheads="1"/>
            </p:cNvSpPr>
            <p:nvPr/>
          </p:nvSpPr>
          <p:spPr bwMode="auto">
            <a:xfrm>
              <a:off x="1589" y="170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H=0</a:t>
              </a:r>
            </a:p>
          </p:txBody>
        </p:sp>
        <p:sp>
          <p:nvSpPr>
            <p:cNvPr id="12" name="Text Box 84"/>
            <p:cNvSpPr txBox="1">
              <a:spLocks noChangeArrowheads="1"/>
            </p:cNvSpPr>
            <p:nvPr/>
          </p:nvSpPr>
          <p:spPr bwMode="auto">
            <a:xfrm>
              <a:off x="657" y="1706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H=0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6062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 ejemplo CPM en AOA</a:t>
            </a:r>
            <a:endParaRPr lang="es-E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28750" y="357505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612063" y="3575050"/>
            <a:ext cx="382587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533775" y="210343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178425" y="287020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467100" y="5684838"/>
            <a:ext cx="384175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467100" y="4086225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57363" y="2349500"/>
            <a:ext cx="1763712" cy="1225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927475" y="1773238"/>
            <a:ext cx="1897063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224588" y="1838325"/>
            <a:ext cx="1441450" cy="17240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862388" y="2424113"/>
            <a:ext cx="1303337" cy="5635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572125" y="3127375"/>
            <a:ext cx="2027238" cy="6286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824038" y="3765550"/>
            <a:ext cx="1631950" cy="4365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02325" y="472598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862388" y="4341813"/>
            <a:ext cx="2027237" cy="5000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757363" y="3957638"/>
            <a:ext cx="1763712" cy="17811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US">
              <a:latin typeface="Arial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862388" y="5035550"/>
            <a:ext cx="2093912" cy="8413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6294438" y="3948113"/>
            <a:ext cx="1371600" cy="9048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25663" y="2490788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a, 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370388" y="1581150"/>
            <a:ext cx="53059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f, 15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527300" y="35417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b, 8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909888" y="4732338"/>
            <a:ext cx="4712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c, 5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292600" y="50784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e, 9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437063" y="4029075"/>
            <a:ext cx="58990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d, 13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56125" y="2282825"/>
            <a:ext cx="58028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g, 17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870700" y="2212975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h, 9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080125" y="2840038"/>
            <a:ext cx="421591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i, 6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323013" y="3959225"/>
            <a:ext cx="5209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j, 12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840413" y="1581150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878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CMP en AOA</a:t>
            </a:r>
            <a:endParaRPr lang="es-E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80089" y="198884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0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Rutas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		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Ruta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	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Longitud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Ruta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		a-f-h		6 + 15 + 9   = 30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		a-g-I		6 + 17 + 6   = 29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		b-d-j		8 + 13 + 12 = 33*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		c-e-j		5 + 9 + 12   = 26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endParaRPr kumimoji="0" lang="en-US" sz="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			*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Ruta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Critica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282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y Plan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 indent="-342900">
              <a:lnSpc>
                <a:spcPct val="80000"/>
              </a:lnSpc>
              <a:spcBef>
                <a:spcPts val="0"/>
              </a:spcBef>
              <a:buSzPct val="99200"/>
            </a:pPr>
            <a:r>
              <a:rPr lang="es-ES" b="1" i="1" dirty="0"/>
              <a:t>“Un proyecto es cualquier empresa humana con un claro principio y un claro final”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buSzPct val="99200"/>
              <a:buNone/>
            </a:pPr>
            <a:endParaRPr lang="es-AR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 comunes:</a:t>
            </a:r>
          </a:p>
          <a:p>
            <a:pPr lvl="1" indent="-342900">
              <a:lnSpc>
                <a:spcPct val="80000"/>
              </a:lnSpc>
              <a:spcBef>
                <a:spcPts val="496"/>
              </a:spcBef>
              <a:buSzPct val="99200"/>
            </a:pPr>
            <a:r>
              <a:rPr lang="es-ES" dirty="0"/>
              <a:t>Combinación de actividades.</a:t>
            </a:r>
          </a:p>
          <a:p>
            <a:pPr lvl="1" indent="-342900">
              <a:lnSpc>
                <a:spcPct val="80000"/>
              </a:lnSpc>
              <a:spcBef>
                <a:spcPts val="496"/>
              </a:spcBef>
              <a:buSzPct val="99200"/>
            </a:pPr>
            <a:r>
              <a:rPr lang="es-ES" dirty="0"/>
              <a:t>Relación secuencial entre actividades.</a:t>
            </a:r>
          </a:p>
          <a:p>
            <a:pPr lvl="1" indent="-342900">
              <a:lnSpc>
                <a:spcPct val="80000"/>
              </a:lnSpc>
              <a:spcBef>
                <a:spcPts val="496"/>
              </a:spcBef>
              <a:buSzPct val="99200"/>
            </a:pPr>
            <a:r>
              <a:rPr lang="es-ES" dirty="0"/>
              <a:t>Preocupación por el tiempo.</a:t>
            </a:r>
          </a:p>
          <a:p>
            <a:pPr lvl="1" indent="-342900">
              <a:lnSpc>
                <a:spcPct val="80000"/>
              </a:lnSpc>
              <a:spcBef>
                <a:spcPts val="496"/>
              </a:spcBef>
              <a:buSzPct val="99200"/>
            </a:pPr>
            <a:r>
              <a:rPr lang="es-ES" dirty="0"/>
              <a:t>Preocupación por los recursos</a:t>
            </a:r>
            <a:r>
              <a:rPr lang="es-AR" b="0" i="0" u="none" strike="noStrike" cap="none" dirty="0">
                <a:solidFill>
                  <a:schemeClr val="dk1"/>
                </a:solidFill>
                <a:sym typeface="Calibri"/>
              </a:rPr>
              <a:t>.</a:t>
            </a:r>
          </a:p>
          <a:p>
            <a:pPr lvl="1" indent="-342900">
              <a:lnSpc>
                <a:spcPct val="80000"/>
              </a:lnSpc>
              <a:spcBef>
                <a:spcPts val="496"/>
              </a:spcBef>
              <a:buSzPct val="99200"/>
            </a:pPr>
            <a:r>
              <a:rPr lang="es-AR" dirty="0"/>
              <a:t>Seguimiento.</a:t>
            </a:r>
            <a:endParaRPr lang="es-AR" b="0" i="0" u="none" strike="noStrike" cap="none" dirty="0">
              <a:solidFill>
                <a:schemeClr val="dk1"/>
              </a:solidFill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 ejemplo CPM en AOA</a:t>
            </a:r>
            <a:endParaRPr lang="es-E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28750" y="357505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612063" y="3575050"/>
            <a:ext cx="382587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533775" y="210343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178425" y="287020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467100" y="5684838"/>
            <a:ext cx="384175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467100" y="4086225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57363" y="2349500"/>
            <a:ext cx="1763712" cy="1225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927475" y="1773238"/>
            <a:ext cx="1897063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224588" y="1838325"/>
            <a:ext cx="1441450" cy="17240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862388" y="2424113"/>
            <a:ext cx="1303337" cy="5635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572125" y="3127375"/>
            <a:ext cx="2027238" cy="6286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824038" y="3765550"/>
            <a:ext cx="1631950" cy="4365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02325" y="472598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862388" y="4341813"/>
            <a:ext cx="2027237" cy="5000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757363" y="3957638"/>
            <a:ext cx="1763712" cy="17811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US">
              <a:latin typeface="Arial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862388" y="5035550"/>
            <a:ext cx="2093912" cy="8413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6294438" y="3948113"/>
            <a:ext cx="1371600" cy="9048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25663" y="2490788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a, 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370388" y="1581150"/>
            <a:ext cx="53059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f, 15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527300" y="35417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b, 8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909888" y="4732338"/>
            <a:ext cx="4712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c, 5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292600" y="50784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e, 9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437063" y="4029075"/>
            <a:ext cx="58990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d, 13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556125" y="2282825"/>
            <a:ext cx="58028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g, 17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870700" y="2212975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h, 9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080125" y="2840038"/>
            <a:ext cx="421591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i, 6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323013" y="3959225"/>
            <a:ext cx="5209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j, 12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840413" y="1581150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32" name="Rectangle 1056"/>
          <p:cNvSpPr>
            <a:spLocks noChangeArrowheads="1"/>
          </p:cNvSpPr>
          <p:nvPr/>
        </p:nvSpPr>
        <p:spPr bwMode="auto">
          <a:xfrm>
            <a:off x="1835696" y="278092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3" name="Rectangle 1057"/>
          <p:cNvSpPr>
            <a:spLocks noChangeArrowheads="1"/>
          </p:cNvSpPr>
          <p:nvPr/>
        </p:nvSpPr>
        <p:spPr bwMode="auto">
          <a:xfrm>
            <a:off x="2292896" y="278092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34" name="Rectangle 1058"/>
          <p:cNvSpPr>
            <a:spLocks noChangeArrowheads="1"/>
          </p:cNvSpPr>
          <p:nvPr/>
        </p:nvSpPr>
        <p:spPr bwMode="auto">
          <a:xfrm>
            <a:off x="2216696" y="38603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5" name="Rectangle 1059"/>
          <p:cNvSpPr>
            <a:spLocks noChangeArrowheads="1"/>
          </p:cNvSpPr>
          <p:nvPr/>
        </p:nvSpPr>
        <p:spPr bwMode="auto">
          <a:xfrm>
            <a:off x="2673896" y="38603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6" name="Rectangle 1060"/>
          <p:cNvSpPr>
            <a:spLocks noChangeArrowheads="1"/>
          </p:cNvSpPr>
          <p:nvPr/>
        </p:nvSpPr>
        <p:spPr bwMode="auto">
          <a:xfrm>
            <a:off x="2292896" y="50795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7" name="Rectangle 1061"/>
          <p:cNvSpPr>
            <a:spLocks noChangeArrowheads="1"/>
          </p:cNvSpPr>
          <p:nvPr/>
        </p:nvSpPr>
        <p:spPr bwMode="auto">
          <a:xfrm>
            <a:off x="2750096" y="50795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4096" y="1302161"/>
            <a:ext cx="7772400" cy="436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ES y EF</a:t>
            </a:r>
          </a:p>
        </p:txBody>
      </p:sp>
      <p:sp>
        <p:nvSpPr>
          <p:cNvPr id="39" name="Line 1076"/>
          <p:cNvSpPr>
            <a:spLocks noChangeShapeType="1"/>
          </p:cNvSpPr>
          <p:nvPr/>
        </p:nvSpPr>
        <p:spPr bwMode="auto">
          <a:xfrm>
            <a:off x="845096" y="1911761"/>
            <a:ext cx="1447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122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 ejemplo CPM en AOA</a:t>
            </a:r>
            <a:endParaRPr lang="es-E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28750" y="357505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612063" y="3575050"/>
            <a:ext cx="382587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533775" y="210343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178425" y="287020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467100" y="5684838"/>
            <a:ext cx="384175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467100" y="4086225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57363" y="2349500"/>
            <a:ext cx="1763712" cy="1225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927475" y="1773238"/>
            <a:ext cx="1897063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224588" y="1838325"/>
            <a:ext cx="1441450" cy="17240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862388" y="2424113"/>
            <a:ext cx="1303337" cy="5635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572125" y="3127375"/>
            <a:ext cx="2027238" cy="6286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824038" y="3765550"/>
            <a:ext cx="1631950" cy="4365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02325" y="472598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862388" y="4341813"/>
            <a:ext cx="2027237" cy="5000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757363" y="3957638"/>
            <a:ext cx="1763712" cy="17811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US">
              <a:latin typeface="Arial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862388" y="5035550"/>
            <a:ext cx="2093912" cy="8413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6294438" y="3948113"/>
            <a:ext cx="1371600" cy="9048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25663" y="2490788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a, 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370388" y="1467604"/>
            <a:ext cx="53059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f, 15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527300" y="35417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b, 8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909888" y="4732338"/>
            <a:ext cx="4712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c, 5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292600" y="50784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e, 9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437063" y="4029075"/>
            <a:ext cx="58990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d, 13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211960" y="2475716"/>
            <a:ext cx="58028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g, 17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870700" y="2212975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h, 9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080125" y="2840038"/>
            <a:ext cx="421591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i, 6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323013" y="3959225"/>
            <a:ext cx="5209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j, 12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840413" y="1581150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32" name="Rectangle 1056"/>
          <p:cNvSpPr>
            <a:spLocks noChangeArrowheads="1"/>
          </p:cNvSpPr>
          <p:nvPr/>
        </p:nvSpPr>
        <p:spPr bwMode="auto">
          <a:xfrm>
            <a:off x="1835696" y="278092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3" name="Rectangle 1057"/>
          <p:cNvSpPr>
            <a:spLocks noChangeArrowheads="1"/>
          </p:cNvSpPr>
          <p:nvPr/>
        </p:nvSpPr>
        <p:spPr bwMode="auto">
          <a:xfrm>
            <a:off x="2292896" y="278092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34" name="Rectangle 1058"/>
          <p:cNvSpPr>
            <a:spLocks noChangeArrowheads="1"/>
          </p:cNvSpPr>
          <p:nvPr/>
        </p:nvSpPr>
        <p:spPr bwMode="auto">
          <a:xfrm>
            <a:off x="2216696" y="38603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5" name="Rectangle 1059"/>
          <p:cNvSpPr>
            <a:spLocks noChangeArrowheads="1"/>
          </p:cNvSpPr>
          <p:nvPr/>
        </p:nvSpPr>
        <p:spPr bwMode="auto">
          <a:xfrm>
            <a:off x="2673896" y="38603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6" name="Rectangle 1060"/>
          <p:cNvSpPr>
            <a:spLocks noChangeArrowheads="1"/>
          </p:cNvSpPr>
          <p:nvPr/>
        </p:nvSpPr>
        <p:spPr bwMode="auto">
          <a:xfrm>
            <a:off x="2292896" y="50795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7" name="Rectangle 1061"/>
          <p:cNvSpPr>
            <a:spLocks noChangeArrowheads="1"/>
          </p:cNvSpPr>
          <p:nvPr/>
        </p:nvSpPr>
        <p:spPr bwMode="auto">
          <a:xfrm>
            <a:off x="2750096" y="50795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8" name="Rectangle 1062"/>
          <p:cNvSpPr>
            <a:spLocks noChangeArrowheads="1"/>
          </p:cNvSpPr>
          <p:nvPr/>
        </p:nvSpPr>
        <p:spPr bwMode="auto">
          <a:xfrm>
            <a:off x="4067944" y="537321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</a:t>
            </a:r>
          </a:p>
        </p:txBody>
      </p:sp>
      <p:sp>
        <p:nvSpPr>
          <p:cNvPr id="39" name="Rectangle 1063"/>
          <p:cNvSpPr>
            <a:spLocks noChangeArrowheads="1"/>
          </p:cNvSpPr>
          <p:nvPr/>
        </p:nvSpPr>
        <p:spPr bwMode="auto">
          <a:xfrm>
            <a:off x="4525144" y="537321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</a:t>
            </a:r>
          </a:p>
        </p:txBody>
      </p:sp>
      <p:sp>
        <p:nvSpPr>
          <p:cNvPr id="40" name="Rectangle 1064"/>
          <p:cNvSpPr>
            <a:spLocks noChangeArrowheads="1"/>
          </p:cNvSpPr>
          <p:nvPr/>
        </p:nvSpPr>
        <p:spPr bwMode="auto">
          <a:xfrm>
            <a:off x="4271752" y="4328120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 </a:t>
            </a:r>
          </a:p>
        </p:txBody>
      </p:sp>
      <p:sp>
        <p:nvSpPr>
          <p:cNvPr id="41" name="Rectangle 1065"/>
          <p:cNvSpPr>
            <a:spLocks noChangeArrowheads="1"/>
          </p:cNvSpPr>
          <p:nvPr/>
        </p:nvSpPr>
        <p:spPr bwMode="auto">
          <a:xfrm>
            <a:off x="4724400" y="4330289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42" name="Rectangle 1068"/>
          <p:cNvSpPr>
            <a:spLocks noChangeArrowheads="1"/>
          </p:cNvSpPr>
          <p:nvPr/>
        </p:nvSpPr>
        <p:spPr bwMode="auto">
          <a:xfrm>
            <a:off x="4017640" y="2831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</a:t>
            </a:r>
          </a:p>
        </p:txBody>
      </p:sp>
      <p:sp>
        <p:nvSpPr>
          <p:cNvPr id="43" name="Rectangle 1069"/>
          <p:cNvSpPr>
            <a:spLocks noChangeArrowheads="1"/>
          </p:cNvSpPr>
          <p:nvPr/>
        </p:nvSpPr>
        <p:spPr bwMode="auto">
          <a:xfrm>
            <a:off x="4474840" y="2831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23 </a:t>
            </a:r>
          </a:p>
        </p:txBody>
      </p:sp>
      <p:sp>
        <p:nvSpPr>
          <p:cNvPr id="44" name="Rectangle 1075"/>
          <p:cNvSpPr>
            <a:spLocks noChangeArrowheads="1"/>
          </p:cNvSpPr>
          <p:nvPr/>
        </p:nvSpPr>
        <p:spPr bwMode="auto">
          <a:xfrm>
            <a:off x="4618112" y="1751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52" name="Rectangle 1074"/>
          <p:cNvSpPr>
            <a:spLocks noChangeArrowheads="1"/>
          </p:cNvSpPr>
          <p:nvPr/>
        </p:nvSpPr>
        <p:spPr bwMode="auto">
          <a:xfrm>
            <a:off x="4160912" y="1751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</a:t>
            </a:r>
          </a:p>
        </p:txBody>
      </p:sp>
      <p:sp>
        <p:nvSpPr>
          <p:cNvPr id="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4096" y="1302161"/>
            <a:ext cx="7772400" cy="436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ES y EF</a:t>
            </a:r>
          </a:p>
        </p:txBody>
      </p:sp>
      <p:sp>
        <p:nvSpPr>
          <p:cNvPr id="62" name="Line 1076"/>
          <p:cNvSpPr>
            <a:spLocks noChangeShapeType="1"/>
          </p:cNvSpPr>
          <p:nvPr/>
        </p:nvSpPr>
        <p:spPr bwMode="auto">
          <a:xfrm>
            <a:off x="845096" y="1911761"/>
            <a:ext cx="1447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062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 ejemplo CPM en AOA</a:t>
            </a:r>
            <a:endParaRPr lang="es-E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28750" y="357505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612063" y="3575050"/>
            <a:ext cx="382587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533775" y="210343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178425" y="287020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467100" y="5684838"/>
            <a:ext cx="384175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467100" y="4086225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57363" y="2349500"/>
            <a:ext cx="1763712" cy="1225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927475" y="1773238"/>
            <a:ext cx="1897063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224588" y="1838325"/>
            <a:ext cx="1441450" cy="17240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862388" y="2424113"/>
            <a:ext cx="1303337" cy="5635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572125" y="3127375"/>
            <a:ext cx="2027238" cy="6286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824038" y="3765550"/>
            <a:ext cx="1631950" cy="4365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02325" y="472598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862388" y="4341813"/>
            <a:ext cx="2027237" cy="5000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757363" y="3957638"/>
            <a:ext cx="1763712" cy="17811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US">
              <a:latin typeface="Arial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862388" y="5035550"/>
            <a:ext cx="2093912" cy="8413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6294438" y="3948113"/>
            <a:ext cx="1371600" cy="9048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25663" y="2490788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a, 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370388" y="1467604"/>
            <a:ext cx="53059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f, 15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527300" y="35417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b, 8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909888" y="4732338"/>
            <a:ext cx="4712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c, 5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292600" y="50784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e, 9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437063" y="4029075"/>
            <a:ext cx="58990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d, 13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211960" y="2475716"/>
            <a:ext cx="58028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g, 17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870700" y="2212975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h, 9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080125" y="2840038"/>
            <a:ext cx="421591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i, 6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660232" y="4077072"/>
            <a:ext cx="5209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j, 12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840413" y="1581150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32" name="Rectangle 1056"/>
          <p:cNvSpPr>
            <a:spLocks noChangeArrowheads="1"/>
          </p:cNvSpPr>
          <p:nvPr/>
        </p:nvSpPr>
        <p:spPr bwMode="auto">
          <a:xfrm>
            <a:off x="1835696" y="278092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3" name="Rectangle 1057"/>
          <p:cNvSpPr>
            <a:spLocks noChangeArrowheads="1"/>
          </p:cNvSpPr>
          <p:nvPr/>
        </p:nvSpPr>
        <p:spPr bwMode="auto">
          <a:xfrm>
            <a:off x="2292896" y="278092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34" name="Rectangle 1058"/>
          <p:cNvSpPr>
            <a:spLocks noChangeArrowheads="1"/>
          </p:cNvSpPr>
          <p:nvPr/>
        </p:nvSpPr>
        <p:spPr bwMode="auto">
          <a:xfrm>
            <a:off x="2216696" y="38603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5" name="Rectangle 1059"/>
          <p:cNvSpPr>
            <a:spLocks noChangeArrowheads="1"/>
          </p:cNvSpPr>
          <p:nvPr/>
        </p:nvSpPr>
        <p:spPr bwMode="auto">
          <a:xfrm>
            <a:off x="2673896" y="38603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6" name="Rectangle 1060"/>
          <p:cNvSpPr>
            <a:spLocks noChangeArrowheads="1"/>
          </p:cNvSpPr>
          <p:nvPr/>
        </p:nvSpPr>
        <p:spPr bwMode="auto">
          <a:xfrm>
            <a:off x="2292896" y="50795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7" name="Rectangle 1061"/>
          <p:cNvSpPr>
            <a:spLocks noChangeArrowheads="1"/>
          </p:cNvSpPr>
          <p:nvPr/>
        </p:nvSpPr>
        <p:spPr bwMode="auto">
          <a:xfrm>
            <a:off x="2750096" y="50795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8" name="Rectangle 1062"/>
          <p:cNvSpPr>
            <a:spLocks noChangeArrowheads="1"/>
          </p:cNvSpPr>
          <p:nvPr/>
        </p:nvSpPr>
        <p:spPr bwMode="auto">
          <a:xfrm>
            <a:off x="4067944" y="537321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</a:t>
            </a:r>
          </a:p>
        </p:txBody>
      </p:sp>
      <p:sp>
        <p:nvSpPr>
          <p:cNvPr id="39" name="Rectangle 1063"/>
          <p:cNvSpPr>
            <a:spLocks noChangeArrowheads="1"/>
          </p:cNvSpPr>
          <p:nvPr/>
        </p:nvSpPr>
        <p:spPr bwMode="auto">
          <a:xfrm>
            <a:off x="4525144" y="537321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</a:t>
            </a:r>
          </a:p>
        </p:txBody>
      </p:sp>
      <p:sp>
        <p:nvSpPr>
          <p:cNvPr id="40" name="Rectangle 1064"/>
          <p:cNvSpPr>
            <a:spLocks noChangeArrowheads="1"/>
          </p:cNvSpPr>
          <p:nvPr/>
        </p:nvSpPr>
        <p:spPr bwMode="auto">
          <a:xfrm>
            <a:off x="4271752" y="4328120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 </a:t>
            </a:r>
          </a:p>
        </p:txBody>
      </p:sp>
      <p:sp>
        <p:nvSpPr>
          <p:cNvPr id="41" name="Rectangle 1065"/>
          <p:cNvSpPr>
            <a:spLocks noChangeArrowheads="1"/>
          </p:cNvSpPr>
          <p:nvPr/>
        </p:nvSpPr>
        <p:spPr bwMode="auto">
          <a:xfrm>
            <a:off x="4724400" y="4330289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42" name="Rectangle 1068"/>
          <p:cNvSpPr>
            <a:spLocks noChangeArrowheads="1"/>
          </p:cNvSpPr>
          <p:nvPr/>
        </p:nvSpPr>
        <p:spPr bwMode="auto">
          <a:xfrm>
            <a:off x="4017640" y="2831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</a:t>
            </a:r>
          </a:p>
        </p:txBody>
      </p:sp>
      <p:sp>
        <p:nvSpPr>
          <p:cNvPr id="43" name="Rectangle 1069"/>
          <p:cNvSpPr>
            <a:spLocks noChangeArrowheads="1"/>
          </p:cNvSpPr>
          <p:nvPr/>
        </p:nvSpPr>
        <p:spPr bwMode="auto">
          <a:xfrm>
            <a:off x="4474840" y="2831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23 </a:t>
            </a:r>
          </a:p>
        </p:txBody>
      </p:sp>
      <p:sp>
        <p:nvSpPr>
          <p:cNvPr id="44" name="Rectangle 1075"/>
          <p:cNvSpPr>
            <a:spLocks noChangeArrowheads="1"/>
          </p:cNvSpPr>
          <p:nvPr/>
        </p:nvSpPr>
        <p:spPr bwMode="auto">
          <a:xfrm>
            <a:off x="4618112" y="1751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52" name="Rectangle 1074"/>
          <p:cNvSpPr>
            <a:spLocks noChangeArrowheads="1"/>
          </p:cNvSpPr>
          <p:nvPr/>
        </p:nvSpPr>
        <p:spPr bwMode="auto">
          <a:xfrm>
            <a:off x="4160912" y="1751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</a:t>
            </a:r>
          </a:p>
        </p:txBody>
      </p:sp>
      <p:sp>
        <p:nvSpPr>
          <p:cNvPr id="53" name="Rectangle 1066"/>
          <p:cNvSpPr>
            <a:spLocks noChangeArrowheads="1"/>
          </p:cNvSpPr>
          <p:nvPr/>
        </p:nvSpPr>
        <p:spPr bwMode="auto">
          <a:xfrm>
            <a:off x="6587835" y="44602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</a:t>
            </a:r>
          </a:p>
        </p:txBody>
      </p:sp>
      <p:sp>
        <p:nvSpPr>
          <p:cNvPr id="54" name="Rectangle 1067"/>
          <p:cNvSpPr>
            <a:spLocks noChangeArrowheads="1"/>
          </p:cNvSpPr>
          <p:nvPr/>
        </p:nvSpPr>
        <p:spPr bwMode="auto">
          <a:xfrm>
            <a:off x="7045035" y="44602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</a:t>
            </a:r>
          </a:p>
        </p:txBody>
      </p:sp>
      <p:sp>
        <p:nvSpPr>
          <p:cNvPr id="55" name="Rectangle 1070"/>
          <p:cNvSpPr>
            <a:spLocks noChangeArrowheads="1"/>
          </p:cNvSpPr>
          <p:nvPr/>
        </p:nvSpPr>
        <p:spPr bwMode="auto">
          <a:xfrm>
            <a:off x="6892635" y="24790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56" name="Rectangle 1071"/>
          <p:cNvSpPr>
            <a:spLocks noChangeArrowheads="1"/>
          </p:cNvSpPr>
          <p:nvPr/>
        </p:nvSpPr>
        <p:spPr bwMode="auto">
          <a:xfrm>
            <a:off x="7349835" y="24790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30 </a:t>
            </a:r>
          </a:p>
        </p:txBody>
      </p:sp>
      <p:sp>
        <p:nvSpPr>
          <p:cNvPr id="57" name="Rectangle 1072"/>
          <p:cNvSpPr>
            <a:spLocks noChangeArrowheads="1"/>
          </p:cNvSpPr>
          <p:nvPr/>
        </p:nvSpPr>
        <p:spPr bwMode="auto">
          <a:xfrm>
            <a:off x="5902035" y="31648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23 </a:t>
            </a:r>
          </a:p>
        </p:txBody>
      </p:sp>
      <p:sp>
        <p:nvSpPr>
          <p:cNvPr id="58" name="Rectangle 1073"/>
          <p:cNvSpPr>
            <a:spLocks noChangeArrowheads="1"/>
          </p:cNvSpPr>
          <p:nvPr/>
        </p:nvSpPr>
        <p:spPr bwMode="auto">
          <a:xfrm>
            <a:off x="6359235" y="31648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29</a:t>
            </a:r>
          </a:p>
        </p:txBody>
      </p:sp>
      <p:sp>
        <p:nvSpPr>
          <p:cNvPr id="59" name="Text Box 1077"/>
          <p:cNvSpPr txBox="1">
            <a:spLocks noChangeArrowheads="1"/>
          </p:cNvSpPr>
          <p:nvPr/>
        </p:nvSpPr>
        <p:spPr bwMode="auto">
          <a:xfrm>
            <a:off x="6172200" y="5486400"/>
            <a:ext cx="2667000" cy="30777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charset="0"/>
              </a:rPr>
              <a:t>Proyecto EF = 33</a:t>
            </a:r>
          </a:p>
        </p:txBody>
      </p:sp>
      <p:sp>
        <p:nvSpPr>
          <p:cNvPr id="60" name="Line 1078"/>
          <p:cNvSpPr>
            <a:spLocks noChangeShapeType="1"/>
          </p:cNvSpPr>
          <p:nvPr/>
        </p:nvSpPr>
        <p:spPr bwMode="auto">
          <a:xfrm flipV="1">
            <a:off x="7391400" y="50292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4096" y="1302161"/>
            <a:ext cx="7772400" cy="436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ES y EF</a:t>
            </a:r>
          </a:p>
        </p:txBody>
      </p:sp>
      <p:sp>
        <p:nvSpPr>
          <p:cNvPr id="62" name="Line 1076"/>
          <p:cNvSpPr>
            <a:spLocks noChangeShapeType="1"/>
          </p:cNvSpPr>
          <p:nvPr/>
        </p:nvSpPr>
        <p:spPr bwMode="auto">
          <a:xfrm>
            <a:off x="845096" y="1911761"/>
            <a:ext cx="14478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142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 ejemplo CPM en AOA</a:t>
            </a:r>
            <a:endParaRPr lang="es-E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28750" y="357505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612063" y="3575050"/>
            <a:ext cx="382587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533775" y="210343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178425" y="287020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467100" y="5684838"/>
            <a:ext cx="384175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467100" y="4086225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57363" y="2349500"/>
            <a:ext cx="1763712" cy="1225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927475" y="1773238"/>
            <a:ext cx="1897063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224588" y="1838325"/>
            <a:ext cx="1441450" cy="17240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862388" y="2424113"/>
            <a:ext cx="1303337" cy="5635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572125" y="3127375"/>
            <a:ext cx="2027238" cy="6286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824038" y="3765550"/>
            <a:ext cx="1631950" cy="4365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02325" y="472598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862388" y="4341813"/>
            <a:ext cx="2027237" cy="5000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757363" y="3957638"/>
            <a:ext cx="1763712" cy="17811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US">
              <a:latin typeface="Arial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862388" y="5035550"/>
            <a:ext cx="2093912" cy="8413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6294438" y="3948113"/>
            <a:ext cx="1371600" cy="9048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25663" y="2490788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a, 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370388" y="1467604"/>
            <a:ext cx="53059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f, 15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527300" y="35417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b, 8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909888" y="4732338"/>
            <a:ext cx="4712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c, 5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292600" y="50784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e, 9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437063" y="4029075"/>
            <a:ext cx="58990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d, 13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211960" y="2475716"/>
            <a:ext cx="58028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g, 17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870700" y="2212975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h, 9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080125" y="2840038"/>
            <a:ext cx="421591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i, 6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660232" y="4132492"/>
            <a:ext cx="5209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j, 12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840413" y="1581150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32" name="Rectangle 1056"/>
          <p:cNvSpPr>
            <a:spLocks noChangeArrowheads="1"/>
          </p:cNvSpPr>
          <p:nvPr/>
        </p:nvSpPr>
        <p:spPr bwMode="auto">
          <a:xfrm>
            <a:off x="1835696" y="278092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3" name="Rectangle 1057"/>
          <p:cNvSpPr>
            <a:spLocks noChangeArrowheads="1"/>
          </p:cNvSpPr>
          <p:nvPr/>
        </p:nvSpPr>
        <p:spPr bwMode="auto">
          <a:xfrm>
            <a:off x="2292896" y="278092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34" name="Rectangle 1058"/>
          <p:cNvSpPr>
            <a:spLocks noChangeArrowheads="1"/>
          </p:cNvSpPr>
          <p:nvPr/>
        </p:nvSpPr>
        <p:spPr bwMode="auto">
          <a:xfrm>
            <a:off x="2216696" y="38603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5" name="Rectangle 1059"/>
          <p:cNvSpPr>
            <a:spLocks noChangeArrowheads="1"/>
          </p:cNvSpPr>
          <p:nvPr/>
        </p:nvSpPr>
        <p:spPr bwMode="auto">
          <a:xfrm>
            <a:off x="2673896" y="38603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6" name="Rectangle 1060"/>
          <p:cNvSpPr>
            <a:spLocks noChangeArrowheads="1"/>
          </p:cNvSpPr>
          <p:nvPr/>
        </p:nvSpPr>
        <p:spPr bwMode="auto">
          <a:xfrm>
            <a:off x="2292896" y="50795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7" name="Rectangle 1061"/>
          <p:cNvSpPr>
            <a:spLocks noChangeArrowheads="1"/>
          </p:cNvSpPr>
          <p:nvPr/>
        </p:nvSpPr>
        <p:spPr bwMode="auto">
          <a:xfrm>
            <a:off x="2750096" y="50795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8" name="Rectangle 1062"/>
          <p:cNvSpPr>
            <a:spLocks noChangeArrowheads="1"/>
          </p:cNvSpPr>
          <p:nvPr/>
        </p:nvSpPr>
        <p:spPr bwMode="auto">
          <a:xfrm>
            <a:off x="4067944" y="537321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</a:t>
            </a:r>
          </a:p>
        </p:txBody>
      </p:sp>
      <p:sp>
        <p:nvSpPr>
          <p:cNvPr id="39" name="Rectangle 1063"/>
          <p:cNvSpPr>
            <a:spLocks noChangeArrowheads="1"/>
          </p:cNvSpPr>
          <p:nvPr/>
        </p:nvSpPr>
        <p:spPr bwMode="auto">
          <a:xfrm>
            <a:off x="4525144" y="537321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</a:t>
            </a:r>
          </a:p>
        </p:txBody>
      </p:sp>
      <p:sp>
        <p:nvSpPr>
          <p:cNvPr id="40" name="Rectangle 1064"/>
          <p:cNvSpPr>
            <a:spLocks noChangeArrowheads="1"/>
          </p:cNvSpPr>
          <p:nvPr/>
        </p:nvSpPr>
        <p:spPr bwMode="auto">
          <a:xfrm>
            <a:off x="4271752" y="4328120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 </a:t>
            </a:r>
          </a:p>
        </p:txBody>
      </p:sp>
      <p:sp>
        <p:nvSpPr>
          <p:cNvPr id="41" name="Rectangle 1065"/>
          <p:cNvSpPr>
            <a:spLocks noChangeArrowheads="1"/>
          </p:cNvSpPr>
          <p:nvPr/>
        </p:nvSpPr>
        <p:spPr bwMode="auto">
          <a:xfrm>
            <a:off x="4724400" y="4330289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42" name="Rectangle 1068"/>
          <p:cNvSpPr>
            <a:spLocks noChangeArrowheads="1"/>
          </p:cNvSpPr>
          <p:nvPr/>
        </p:nvSpPr>
        <p:spPr bwMode="auto">
          <a:xfrm>
            <a:off x="4017640" y="2831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</a:t>
            </a:r>
          </a:p>
        </p:txBody>
      </p:sp>
      <p:sp>
        <p:nvSpPr>
          <p:cNvPr id="43" name="Rectangle 1069"/>
          <p:cNvSpPr>
            <a:spLocks noChangeArrowheads="1"/>
          </p:cNvSpPr>
          <p:nvPr/>
        </p:nvSpPr>
        <p:spPr bwMode="auto">
          <a:xfrm>
            <a:off x="4474840" y="2831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23 </a:t>
            </a:r>
          </a:p>
        </p:txBody>
      </p:sp>
      <p:sp>
        <p:nvSpPr>
          <p:cNvPr id="44" name="Rectangle 1075"/>
          <p:cNvSpPr>
            <a:spLocks noChangeArrowheads="1"/>
          </p:cNvSpPr>
          <p:nvPr/>
        </p:nvSpPr>
        <p:spPr bwMode="auto">
          <a:xfrm>
            <a:off x="4618112" y="1751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52" name="Rectangle 1074"/>
          <p:cNvSpPr>
            <a:spLocks noChangeArrowheads="1"/>
          </p:cNvSpPr>
          <p:nvPr/>
        </p:nvSpPr>
        <p:spPr bwMode="auto">
          <a:xfrm>
            <a:off x="4160912" y="1751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</a:t>
            </a:r>
          </a:p>
        </p:txBody>
      </p:sp>
      <p:sp>
        <p:nvSpPr>
          <p:cNvPr id="53" name="Rectangle 1066"/>
          <p:cNvSpPr>
            <a:spLocks noChangeArrowheads="1"/>
          </p:cNvSpPr>
          <p:nvPr/>
        </p:nvSpPr>
        <p:spPr bwMode="auto">
          <a:xfrm>
            <a:off x="6587835" y="44602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</a:t>
            </a:r>
          </a:p>
        </p:txBody>
      </p:sp>
      <p:sp>
        <p:nvSpPr>
          <p:cNvPr id="54" name="Rectangle 1067"/>
          <p:cNvSpPr>
            <a:spLocks noChangeArrowheads="1"/>
          </p:cNvSpPr>
          <p:nvPr/>
        </p:nvSpPr>
        <p:spPr bwMode="auto">
          <a:xfrm>
            <a:off x="7045035" y="44602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</a:t>
            </a:r>
          </a:p>
        </p:txBody>
      </p:sp>
      <p:sp>
        <p:nvSpPr>
          <p:cNvPr id="55" name="Rectangle 1070"/>
          <p:cNvSpPr>
            <a:spLocks noChangeArrowheads="1"/>
          </p:cNvSpPr>
          <p:nvPr/>
        </p:nvSpPr>
        <p:spPr bwMode="auto">
          <a:xfrm>
            <a:off x="6892635" y="24790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56" name="Rectangle 1071"/>
          <p:cNvSpPr>
            <a:spLocks noChangeArrowheads="1"/>
          </p:cNvSpPr>
          <p:nvPr/>
        </p:nvSpPr>
        <p:spPr bwMode="auto">
          <a:xfrm>
            <a:off x="7349835" y="24790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30 </a:t>
            </a:r>
          </a:p>
        </p:txBody>
      </p:sp>
      <p:sp>
        <p:nvSpPr>
          <p:cNvPr id="57" name="Rectangle 1072"/>
          <p:cNvSpPr>
            <a:spLocks noChangeArrowheads="1"/>
          </p:cNvSpPr>
          <p:nvPr/>
        </p:nvSpPr>
        <p:spPr bwMode="auto">
          <a:xfrm>
            <a:off x="5902035" y="31648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23 </a:t>
            </a:r>
          </a:p>
        </p:txBody>
      </p:sp>
      <p:sp>
        <p:nvSpPr>
          <p:cNvPr id="58" name="Rectangle 1073"/>
          <p:cNvSpPr>
            <a:spLocks noChangeArrowheads="1"/>
          </p:cNvSpPr>
          <p:nvPr/>
        </p:nvSpPr>
        <p:spPr bwMode="auto">
          <a:xfrm>
            <a:off x="6359235" y="31648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29</a:t>
            </a:r>
          </a:p>
        </p:txBody>
      </p:sp>
      <p:sp>
        <p:nvSpPr>
          <p:cNvPr id="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4096" y="1302161"/>
            <a:ext cx="7772400" cy="436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LS y LF</a:t>
            </a:r>
          </a:p>
        </p:txBody>
      </p:sp>
      <p:sp>
        <p:nvSpPr>
          <p:cNvPr id="62" name="Line 1076"/>
          <p:cNvSpPr>
            <a:spLocks noChangeShapeType="1"/>
          </p:cNvSpPr>
          <p:nvPr/>
        </p:nvSpPr>
        <p:spPr bwMode="auto">
          <a:xfrm flipH="1" flipV="1">
            <a:off x="963738" y="1844823"/>
            <a:ext cx="951829" cy="424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63" name="Rectangle 1085"/>
          <p:cNvSpPr>
            <a:spLocks noChangeArrowheads="1"/>
          </p:cNvSpPr>
          <p:nvPr/>
        </p:nvSpPr>
        <p:spPr bwMode="auto">
          <a:xfrm>
            <a:off x="6574369" y="4841450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64" name="Rectangle 1086"/>
          <p:cNvSpPr>
            <a:spLocks noChangeArrowheads="1"/>
          </p:cNvSpPr>
          <p:nvPr/>
        </p:nvSpPr>
        <p:spPr bwMode="auto">
          <a:xfrm>
            <a:off x="7031569" y="4841450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</a:t>
            </a:r>
          </a:p>
        </p:txBody>
      </p:sp>
      <p:sp>
        <p:nvSpPr>
          <p:cNvPr id="65" name="Rectangle 1087"/>
          <p:cNvSpPr>
            <a:spLocks noChangeArrowheads="1"/>
          </p:cNvSpPr>
          <p:nvPr/>
        </p:nvSpPr>
        <p:spPr bwMode="auto">
          <a:xfrm>
            <a:off x="5907360" y="3514863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</a:p>
        </p:txBody>
      </p:sp>
      <p:sp>
        <p:nvSpPr>
          <p:cNvPr id="66" name="Rectangle 1088"/>
          <p:cNvSpPr>
            <a:spLocks noChangeArrowheads="1"/>
          </p:cNvSpPr>
          <p:nvPr/>
        </p:nvSpPr>
        <p:spPr bwMode="auto">
          <a:xfrm>
            <a:off x="6364560" y="3514863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</a:t>
            </a:r>
          </a:p>
        </p:txBody>
      </p:sp>
      <p:sp>
        <p:nvSpPr>
          <p:cNvPr id="67" name="Rectangle 1093"/>
          <p:cNvSpPr>
            <a:spLocks noChangeArrowheads="1"/>
          </p:cNvSpPr>
          <p:nvPr/>
        </p:nvSpPr>
        <p:spPr bwMode="auto">
          <a:xfrm>
            <a:off x="6884105" y="283908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24 </a:t>
            </a:r>
          </a:p>
        </p:txBody>
      </p:sp>
      <p:sp>
        <p:nvSpPr>
          <p:cNvPr id="68" name="Rectangle 1094"/>
          <p:cNvSpPr>
            <a:spLocks noChangeArrowheads="1"/>
          </p:cNvSpPr>
          <p:nvPr/>
        </p:nvSpPr>
        <p:spPr bwMode="auto">
          <a:xfrm>
            <a:off x="7341305" y="283908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 </a:t>
            </a:r>
          </a:p>
        </p:txBody>
      </p:sp>
    </p:spTree>
    <p:extLst>
      <p:ext uri="{BB962C8B-B14F-4D97-AF65-F5344CB8AC3E}">
        <p14:creationId xmlns:p14="http://schemas.microsoft.com/office/powerpoint/2010/main" val="672599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Otro ejemplo CPM en AOA</a:t>
            </a:r>
            <a:endParaRPr lang="es-E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28750" y="357505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612063" y="3575050"/>
            <a:ext cx="382587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533775" y="210343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178425" y="287020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467100" y="5684838"/>
            <a:ext cx="384175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467100" y="4086225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57363" y="2349500"/>
            <a:ext cx="1763712" cy="1225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927475" y="1773238"/>
            <a:ext cx="1897063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224588" y="1838325"/>
            <a:ext cx="1441450" cy="17240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862388" y="2424113"/>
            <a:ext cx="1303337" cy="5635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572125" y="3127375"/>
            <a:ext cx="2027238" cy="6286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824038" y="3765550"/>
            <a:ext cx="1631950" cy="4365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02325" y="472598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862388" y="4341813"/>
            <a:ext cx="2027237" cy="5000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757363" y="3957638"/>
            <a:ext cx="1763712" cy="17811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US">
              <a:latin typeface="Arial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862388" y="5035550"/>
            <a:ext cx="2093912" cy="8413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6294438" y="3948113"/>
            <a:ext cx="1371600" cy="9048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25663" y="2490788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a, 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370388" y="1467604"/>
            <a:ext cx="53059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f, 15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527300" y="35417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b, 8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909888" y="4732338"/>
            <a:ext cx="4712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c, 5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292600" y="50784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e, 9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437063" y="4029075"/>
            <a:ext cx="58990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d, 13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211960" y="2475716"/>
            <a:ext cx="58028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g, 17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870700" y="2212975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h, 9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080125" y="2840038"/>
            <a:ext cx="421591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i, 6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660232" y="4132492"/>
            <a:ext cx="5209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j, 12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840413" y="1581150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32" name="Rectangle 1056"/>
          <p:cNvSpPr>
            <a:spLocks noChangeArrowheads="1"/>
          </p:cNvSpPr>
          <p:nvPr/>
        </p:nvSpPr>
        <p:spPr bwMode="auto">
          <a:xfrm>
            <a:off x="1835696" y="278092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3" name="Rectangle 1057"/>
          <p:cNvSpPr>
            <a:spLocks noChangeArrowheads="1"/>
          </p:cNvSpPr>
          <p:nvPr/>
        </p:nvSpPr>
        <p:spPr bwMode="auto">
          <a:xfrm>
            <a:off x="2292896" y="278092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34" name="Rectangle 1058"/>
          <p:cNvSpPr>
            <a:spLocks noChangeArrowheads="1"/>
          </p:cNvSpPr>
          <p:nvPr/>
        </p:nvSpPr>
        <p:spPr bwMode="auto">
          <a:xfrm>
            <a:off x="2216696" y="38603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5" name="Rectangle 1059"/>
          <p:cNvSpPr>
            <a:spLocks noChangeArrowheads="1"/>
          </p:cNvSpPr>
          <p:nvPr/>
        </p:nvSpPr>
        <p:spPr bwMode="auto">
          <a:xfrm>
            <a:off x="2673896" y="38603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6" name="Rectangle 1060"/>
          <p:cNvSpPr>
            <a:spLocks noChangeArrowheads="1"/>
          </p:cNvSpPr>
          <p:nvPr/>
        </p:nvSpPr>
        <p:spPr bwMode="auto">
          <a:xfrm>
            <a:off x="2292896" y="50795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7" name="Rectangle 1061"/>
          <p:cNvSpPr>
            <a:spLocks noChangeArrowheads="1"/>
          </p:cNvSpPr>
          <p:nvPr/>
        </p:nvSpPr>
        <p:spPr bwMode="auto">
          <a:xfrm>
            <a:off x="2750096" y="50795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8" name="Rectangle 1062"/>
          <p:cNvSpPr>
            <a:spLocks noChangeArrowheads="1"/>
          </p:cNvSpPr>
          <p:nvPr/>
        </p:nvSpPr>
        <p:spPr bwMode="auto">
          <a:xfrm>
            <a:off x="4067944" y="537321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</a:t>
            </a:r>
          </a:p>
        </p:txBody>
      </p:sp>
      <p:sp>
        <p:nvSpPr>
          <p:cNvPr id="39" name="Rectangle 1063"/>
          <p:cNvSpPr>
            <a:spLocks noChangeArrowheads="1"/>
          </p:cNvSpPr>
          <p:nvPr/>
        </p:nvSpPr>
        <p:spPr bwMode="auto">
          <a:xfrm>
            <a:off x="4525144" y="537321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</a:t>
            </a:r>
          </a:p>
        </p:txBody>
      </p:sp>
      <p:sp>
        <p:nvSpPr>
          <p:cNvPr id="40" name="Rectangle 1064"/>
          <p:cNvSpPr>
            <a:spLocks noChangeArrowheads="1"/>
          </p:cNvSpPr>
          <p:nvPr/>
        </p:nvSpPr>
        <p:spPr bwMode="auto">
          <a:xfrm>
            <a:off x="4271752" y="4328120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 </a:t>
            </a:r>
          </a:p>
        </p:txBody>
      </p:sp>
      <p:sp>
        <p:nvSpPr>
          <p:cNvPr id="41" name="Rectangle 1065"/>
          <p:cNvSpPr>
            <a:spLocks noChangeArrowheads="1"/>
          </p:cNvSpPr>
          <p:nvPr/>
        </p:nvSpPr>
        <p:spPr bwMode="auto">
          <a:xfrm>
            <a:off x="4724400" y="4330289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42" name="Rectangle 1068"/>
          <p:cNvSpPr>
            <a:spLocks noChangeArrowheads="1"/>
          </p:cNvSpPr>
          <p:nvPr/>
        </p:nvSpPr>
        <p:spPr bwMode="auto">
          <a:xfrm>
            <a:off x="4017640" y="2831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</a:t>
            </a:r>
          </a:p>
        </p:txBody>
      </p:sp>
      <p:sp>
        <p:nvSpPr>
          <p:cNvPr id="43" name="Rectangle 1069"/>
          <p:cNvSpPr>
            <a:spLocks noChangeArrowheads="1"/>
          </p:cNvSpPr>
          <p:nvPr/>
        </p:nvSpPr>
        <p:spPr bwMode="auto">
          <a:xfrm>
            <a:off x="4474840" y="2831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23 </a:t>
            </a:r>
          </a:p>
        </p:txBody>
      </p:sp>
      <p:sp>
        <p:nvSpPr>
          <p:cNvPr id="44" name="Rectangle 1075"/>
          <p:cNvSpPr>
            <a:spLocks noChangeArrowheads="1"/>
          </p:cNvSpPr>
          <p:nvPr/>
        </p:nvSpPr>
        <p:spPr bwMode="auto">
          <a:xfrm>
            <a:off x="4618112" y="1751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52" name="Rectangle 1074"/>
          <p:cNvSpPr>
            <a:spLocks noChangeArrowheads="1"/>
          </p:cNvSpPr>
          <p:nvPr/>
        </p:nvSpPr>
        <p:spPr bwMode="auto">
          <a:xfrm>
            <a:off x="4160912" y="1751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</a:t>
            </a:r>
          </a:p>
        </p:txBody>
      </p:sp>
      <p:sp>
        <p:nvSpPr>
          <p:cNvPr id="53" name="Rectangle 1066"/>
          <p:cNvSpPr>
            <a:spLocks noChangeArrowheads="1"/>
          </p:cNvSpPr>
          <p:nvPr/>
        </p:nvSpPr>
        <p:spPr bwMode="auto">
          <a:xfrm>
            <a:off x="6587835" y="44602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</a:t>
            </a:r>
          </a:p>
        </p:txBody>
      </p:sp>
      <p:sp>
        <p:nvSpPr>
          <p:cNvPr id="54" name="Rectangle 1067"/>
          <p:cNvSpPr>
            <a:spLocks noChangeArrowheads="1"/>
          </p:cNvSpPr>
          <p:nvPr/>
        </p:nvSpPr>
        <p:spPr bwMode="auto">
          <a:xfrm>
            <a:off x="7045035" y="44602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</a:t>
            </a:r>
          </a:p>
        </p:txBody>
      </p:sp>
      <p:sp>
        <p:nvSpPr>
          <p:cNvPr id="55" name="Rectangle 1070"/>
          <p:cNvSpPr>
            <a:spLocks noChangeArrowheads="1"/>
          </p:cNvSpPr>
          <p:nvPr/>
        </p:nvSpPr>
        <p:spPr bwMode="auto">
          <a:xfrm>
            <a:off x="6892635" y="24790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56" name="Rectangle 1071"/>
          <p:cNvSpPr>
            <a:spLocks noChangeArrowheads="1"/>
          </p:cNvSpPr>
          <p:nvPr/>
        </p:nvSpPr>
        <p:spPr bwMode="auto">
          <a:xfrm>
            <a:off x="7349835" y="24790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30 </a:t>
            </a:r>
          </a:p>
        </p:txBody>
      </p:sp>
      <p:sp>
        <p:nvSpPr>
          <p:cNvPr id="57" name="Rectangle 1072"/>
          <p:cNvSpPr>
            <a:spLocks noChangeArrowheads="1"/>
          </p:cNvSpPr>
          <p:nvPr/>
        </p:nvSpPr>
        <p:spPr bwMode="auto">
          <a:xfrm>
            <a:off x="5902035" y="31648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23 </a:t>
            </a:r>
          </a:p>
        </p:txBody>
      </p:sp>
      <p:sp>
        <p:nvSpPr>
          <p:cNvPr id="58" name="Rectangle 1073"/>
          <p:cNvSpPr>
            <a:spLocks noChangeArrowheads="1"/>
          </p:cNvSpPr>
          <p:nvPr/>
        </p:nvSpPr>
        <p:spPr bwMode="auto">
          <a:xfrm>
            <a:off x="6359235" y="31648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29</a:t>
            </a:r>
          </a:p>
        </p:txBody>
      </p:sp>
      <p:sp>
        <p:nvSpPr>
          <p:cNvPr id="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4096" y="1302161"/>
            <a:ext cx="7772400" cy="436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LS y LF</a:t>
            </a:r>
          </a:p>
        </p:txBody>
      </p:sp>
      <p:sp>
        <p:nvSpPr>
          <p:cNvPr id="62" name="Line 1076"/>
          <p:cNvSpPr>
            <a:spLocks noChangeShapeType="1"/>
          </p:cNvSpPr>
          <p:nvPr/>
        </p:nvSpPr>
        <p:spPr bwMode="auto">
          <a:xfrm flipH="1" flipV="1">
            <a:off x="963738" y="1844823"/>
            <a:ext cx="951829" cy="424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63" name="Rectangle 1085"/>
          <p:cNvSpPr>
            <a:spLocks noChangeArrowheads="1"/>
          </p:cNvSpPr>
          <p:nvPr/>
        </p:nvSpPr>
        <p:spPr bwMode="auto">
          <a:xfrm>
            <a:off x="6574369" y="4841450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64" name="Rectangle 1086"/>
          <p:cNvSpPr>
            <a:spLocks noChangeArrowheads="1"/>
          </p:cNvSpPr>
          <p:nvPr/>
        </p:nvSpPr>
        <p:spPr bwMode="auto">
          <a:xfrm>
            <a:off x="7031569" y="4841450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</a:t>
            </a:r>
          </a:p>
        </p:txBody>
      </p:sp>
      <p:sp>
        <p:nvSpPr>
          <p:cNvPr id="65" name="Rectangle 1087"/>
          <p:cNvSpPr>
            <a:spLocks noChangeArrowheads="1"/>
          </p:cNvSpPr>
          <p:nvPr/>
        </p:nvSpPr>
        <p:spPr bwMode="auto">
          <a:xfrm>
            <a:off x="5907360" y="3514863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</a:p>
        </p:txBody>
      </p:sp>
      <p:sp>
        <p:nvSpPr>
          <p:cNvPr id="66" name="Rectangle 1088"/>
          <p:cNvSpPr>
            <a:spLocks noChangeArrowheads="1"/>
          </p:cNvSpPr>
          <p:nvPr/>
        </p:nvSpPr>
        <p:spPr bwMode="auto">
          <a:xfrm>
            <a:off x="6364560" y="3514863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</a:t>
            </a:r>
          </a:p>
        </p:txBody>
      </p:sp>
      <p:sp>
        <p:nvSpPr>
          <p:cNvPr id="67" name="Rectangle 1093"/>
          <p:cNvSpPr>
            <a:spLocks noChangeArrowheads="1"/>
          </p:cNvSpPr>
          <p:nvPr/>
        </p:nvSpPr>
        <p:spPr bwMode="auto">
          <a:xfrm>
            <a:off x="6884105" y="283908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24 </a:t>
            </a:r>
          </a:p>
        </p:txBody>
      </p:sp>
      <p:sp>
        <p:nvSpPr>
          <p:cNvPr id="68" name="Rectangle 1094"/>
          <p:cNvSpPr>
            <a:spLocks noChangeArrowheads="1"/>
          </p:cNvSpPr>
          <p:nvPr/>
        </p:nvSpPr>
        <p:spPr bwMode="auto">
          <a:xfrm>
            <a:off x="7341305" y="283908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 </a:t>
            </a:r>
          </a:p>
        </p:txBody>
      </p:sp>
      <p:sp>
        <p:nvSpPr>
          <p:cNvPr id="81" name="Rectangle 53"/>
          <p:cNvSpPr>
            <a:spLocks noChangeArrowheads="1"/>
          </p:cNvSpPr>
          <p:nvPr/>
        </p:nvSpPr>
        <p:spPr bwMode="auto">
          <a:xfrm>
            <a:off x="1826991" y="3163742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</a:p>
        </p:txBody>
      </p:sp>
      <p:sp>
        <p:nvSpPr>
          <p:cNvPr id="82" name="Rectangle 54"/>
          <p:cNvSpPr>
            <a:spLocks noChangeArrowheads="1"/>
          </p:cNvSpPr>
          <p:nvPr/>
        </p:nvSpPr>
        <p:spPr bwMode="auto">
          <a:xfrm>
            <a:off x="2284191" y="3163742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9 </a:t>
            </a:r>
          </a:p>
        </p:txBody>
      </p:sp>
      <p:sp>
        <p:nvSpPr>
          <p:cNvPr id="83" name="Rectangle 55"/>
          <p:cNvSpPr>
            <a:spLocks noChangeArrowheads="1"/>
          </p:cNvSpPr>
          <p:nvPr/>
        </p:nvSpPr>
        <p:spPr bwMode="auto">
          <a:xfrm>
            <a:off x="2217440" y="42376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84" name="Rectangle 56"/>
          <p:cNvSpPr>
            <a:spLocks noChangeArrowheads="1"/>
          </p:cNvSpPr>
          <p:nvPr/>
        </p:nvSpPr>
        <p:spPr bwMode="auto">
          <a:xfrm>
            <a:off x="2674640" y="42376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85" name="Rectangle 57"/>
          <p:cNvSpPr>
            <a:spLocks noChangeArrowheads="1"/>
          </p:cNvSpPr>
          <p:nvPr/>
        </p:nvSpPr>
        <p:spPr bwMode="auto">
          <a:xfrm>
            <a:off x="2281599" y="5459079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86" name="Rectangle 58"/>
          <p:cNvSpPr>
            <a:spLocks noChangeArrowheads="1"/>
          </p:cNvSpPr>
          <p:nvPr/>
        </p:nvSpPr>
        <p:spPr bwMode="auto">
          <a:xfrm>
            <a:off x="2738799" y="5459079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</a:t>
            </a:r>
          </a:p>
        </p:txBody>
      </p:sp>
      <p:sp>
        <p:nvSpPr>
          <p:cNvPr id="87" name="Rectangle 59"/>
          <p:cNvSpPr>
            <a:spLocks noChangeArrowheads="1"/>
          </p:cNvSpPr>
          <p:nvPr/>
        </p:nvSpPr>
        <p:spPr bwMode="auto">
          <a:xfrm>
            <a:off x="4067944" y="574984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</a:t>
            </a:r>
          </a:p>
        </p:txBody>
      </p:sp>
      <p:sp>
        <p:nvSpPr>
          <p:cNvPr id="88" name="Rectangle 60"/>
          <p:cNvSpPr>
            <a:spLocks noChangeArrowheads="1"/>
          </p:cNvSpPr>
          <p:nvPr/>
        </p:nvSpPr>
        <p:spPr bwMode="auto">
          <a:xfrm>
            <a:off x="4525144" y="574984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4267380" y="47085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8  </a:t>
            </a:r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4724580" y="47085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21  </a:t>
            </a:r>
          </a:p>
        </p:txBody>
      </p:sp>
      <p:sp>
        <p:nvSpPr>
          <p:cNvPr id="91" name="Rectangle 67"/>
          <p:cNvSpPr>
            <a:spLocks noChangeArrowheads="1"/>
          </p:cNvSpPr>
          <p:nvPr/>
        </p:nvSpPr>
        <p:spPr bwMode="auto">
          <a:xfrm>
            <a:off x="4023646" y="3212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10  </a:t>
            </a:r>
          </a:p>
        </p:txBody>
      </p:sp>
      <p:sp>
        <p:nvSpPr>
          <p:cNvPr id="92" name="Rectangle 68"/>
          <p:cNvSpPr>
            <a:spLocks noChangeArrowheads="1"/>
          </p:cNvSpPr>
          <p:nvPr/>
        </p:nvSpPr>
        <p:spPr bwMode="auto">
          <a:xfrm>
            <a:off x="4480846" y="3212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27  </a:t>
            </a:r>
          </a:p>
        </p:txBody>
      </p:sp>
      <p:sp>
        <p:nvSpPr>
          <p:cNvPr id="93" name="Rectangle 71"/>
          <p:cNvSpPr>
            <a:spLocks noChangeArrowheads="1"/>
          </p:cNvSpPr>
          <p:nvPr/>
        </p:nvSpPr>
        <p:spPr bwMode="auto">
          <a:xfrm>
            <a:off x="4153807" y="2132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9  </a:t>
            </a:r>
          </a:p>
        </p:txBody>
      </p:sp>
      <p:sp>
        <p:nvSpPr>
          <p:cNvPr id="94" name="Rectangle 72"/>
          <p:cNvSpPr>
            <a:spLocks noChangeArrowheads="1"/>
          </p:cNvSpPr>
          <p:nvPr/>
        </p:nvSpPr>
        <p:spPr bwMode="auto">
          <a:xfrm>
            <a:off x="4611007" y="2132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24  </a:t>
            </a:r>
          </a:p>
        </p:txBody>
      </p:sp>
    </p:spTree>
    <p:extLst>
      <p:ext uri="{BB962C8B-B14F-4D97-AF65-F5344CB8AC3E}">
        <p14:creationId xmlns:p14="http://schemas.microsoft.com/office/powerpoint/2010/main" val="40985126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Holgura</a:t>
            </a:r>
            <a:endParaRPr lang="es-E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1428750" y="357505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612063" y="3575050"/>
            <a:ext cx="382587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533775" y="210343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178425" y="2870200"/>
            <a:ext cx="382588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3467100" y="5684838"/>
            <a:ext cx="384175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467100" y="4086225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V="1">
            <a:off x="1757363" y="2349500"/>
            <a:ext cx="1763712" cy="12255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V="1">
            <a:off x="3927475" y="1773238"/>
            <a:ext cx="1897063" cy="45720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6224588" y="1838325"/>
            <a:ext cx="1441450" cy="17240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862388" y="2424113"/>
            <a:ext cx="1303337" cy="5635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5572125" y="3127375"/>
            <a:ext cx="2027238" cy="6286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1824038" y="3765550"/>
            <a:ext cx="1631950" cy="43656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5902325" y="4725988"/>
            <a:ext cx="382588" cy="373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3862388" y="4341813"/>
            <a:ext cx="2027237" cy="5000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1757363" y="3957638"/>
            <a:ext cx="1763712" cy="17811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s-US">
              <a:latin typeface="Arial" charset="0"/>
            </a:endParaRPr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V="1">
            <a:off x="3862388" y="5035550"/>
            <a:ext cx="2093912" cy="8413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V="1">
            <a:off x="6294438" y="3948113"/>
            <a:ext cx="1371600" cy="9048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2125663" y="2490788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a, 6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4370388" y="1467604"/>
            <a:ext cx="530595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f, 15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527300" y="35417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b, 8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2909888" y="4732338"/>
            <a:ext cx="471284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c, 5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292600" y="5078413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e, 9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4437063" y="4029075"/>
            <a:ext cx="589906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chemeClr val="tx1"/>
                </a:solidFill>
                <a:latin typeface="Arial" charset="0"/>
              </a:rPr>
              <a:t>d, 13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4211960" y="2475716"/>
            <a:ext cx="580288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g, 17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870700" y="2212975"/>
            <a:ext cx="480902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h, 9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6080125" y="2840038"/>
            <a:ext cx="421591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1"/>
                </a:solidFill>
                <a:latin typeface="Arial" charset="0"/>
              </a:rPr>
              <a:t>i, 6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6660232" y="4132492"/>
            <a:ext cx="520977" cy="3052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1"/>
                </a:solidFill>
                <a:latin typeface="Arial" charset="0"/>
              </a:rPr>
              <a:t>j, 12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840413" y="1581150"/>
            <a:ext cx="384175" cy="3730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32" name="Rectangle 1056"/>
          <p:cNvSpPr>
            <a:spLocks noChangeArrowheads="1"/>
          </p:cNvSpPr>
          <p:nvPr/>
        </p:nvSpPr>
        <p:spPr bwMode="auto">
          <a:xfrm>
            <a:off x="1835696" y="278092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3" name="Rectangle 1057"/>
          <p:cNvSpPr>
            <a:spLocks noChangeArrowheads="1"/>
          </p:cNvSpPr>
          <p:nvPr/>
        </p:nvSpPr>
        <p:spPr bwMode="auto">
          <a:xfrm>
            <a:off x="2292896" y="278092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34" name="Rectangle 1058"/>
          <p:cNvSpPr>
            <a:spLocks noChangeArrowheads="1"/>
          </p:cNvSpPr>
          <p:nvPr/>
        </p:nvSpPr>
        <p:spPr bwMode="auto">
          <a:xfrm>
            <a:off x="2216696" y="38603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5" name="Rectangle 1059"/>
          <p:cNvSpPr>
            <a:spLocks noChangeArrowheads="1"/>
          </p:cNvSpPr>
          <p:nvPr/>
        </p:nvSpPr>
        <p:spPr bwMode="auto">
          <a:xfrm>
            <a:off x="2673896" y="38603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36" name="Rectangle 1060"/>
          <p:cNvSpPr>
            <a:spLocks noChangeArrowheads="1"/>
          </p:cNvSpPr>
          <p:nvPr/>
        </p:nvSpPr>
        <p:spPr bwMode="auto">
          <a:xfrm>
            <a:off x="2292896" y="50795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37" name="Rectangle 1061"/>
          <p:cNvSpPr>
            <a:spLocks noChangeArrowheads="1"/>
          </p:cNvSpPr>
          <p:nvPr/>
        </p:nvSpPr>
        <p:spPr bwMode="auto">
          <a:xfrm>
            <a:off x="2750096" y="507950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38" name="Rectangle 1062"/>
          <p:cNvSpPr>
            <a:spLocks noChangeArrowheads="1"/>
          </p:cNvSpPr>
          <p:nvPr/>
        </p:nvSpPr>
        <p:spPr bwMode="auto">
          <a:xfrm>
            <a:off x="4067944" y="537321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5</a:t>
            </a:r>
          </a:p>
        </p:txBody>
      </p:sp>
      <p:sp>
        <p:nvSpPr>
          <p:cNvPr id="39" name="Rectangle 1063"/>
          <p:cNvSpPr>
            <a:spLocks noChangeArrowheads="1"/>
          </p:cNvSpPr>
          <p:nvPr/>
        </p:nvSpPr>
        <p:spPr bwMode="auto">
          <a:xfrm>
            <a:off x="4525144" y="537321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14 </a:t>
            </a:r>
          </a:p>
        </p:txBody>
      </p:sp>
      <p:sp>
        <p:nvSpPr>
          <p:cNvPr id="40" name="Rectangle 1064"/>
          <p:cNvSpPr>
            <a:spLocks noChangeArrowheads="1"/>
          </p:cNvSpPr>
          <p:nvPr/>
        </p:nvSpPr>
        <p:spPr bwMode="auto">
          <a:xfrm>
            <a:off x="4271752" y="4328120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8 </a:t>
            </a:r>
          </a:p>
        </p:txBody>
      </p:sp>
      <p:sp>
        <p:nvSpPr>
          <p:cNvPr id="41" name="Rectangle 1065"/>
          <p:cNvSpPr>
            <a:spLocks noChangeArrowheads="1"/>
          </p:cNvSpPr>
          <p:nvPr/>
        </p:nvSpPr>
        <p:spPr bwMode="auto">
          <a:xfrm>
            <a:off x="4724400" y="4330289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42" name="Rectangle 1068"/>
          <p:cNvSpPr>
            <a:spLocks noChangeArrowheads="1"/>
          </p:cNvSpPr>
          <p:nvPr/>
        </p:nvSpPr>
        <p:spPr bwMode="auto">
          <a:xfrm>
            <a:off x="4017640" y="2831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 </a:t>
            </a:r>
          </a:p>
        </p:txBody>
      </p:sp>
      <p:sp>
        <p:nvSpPr>
          <p:cNvPr id="43" name="Rectangle 1069"/>
          <p:cNvSpPr>
            <a:spLocks noChangeArrowheads="1"/>
          </p:cNvSpPr>
          <p:nvPr/>
        </p:nvSpPr>
        <p:spPr bwMode="auto">
          <a:xfrm>
            <a:off x="4474840" y="2831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23 </a:t>
            </a:r>
          </a:p>
        </p:txBody>
      </p:sp>
      <p:sp>
        <p:nvSpPr>
          <p:cNvPr id="44" name="Rectangle 1075"/>
          <p:cNvSpPr>
            <a:spLocks noChangeArrowheads="1"/>
          </p:cNvSpPr>
          <p:nvPr/>
        </p:nvSpPr>
        <p:spPr bwMode="auto">
          <a:xfrm>
            <a:off x="4618112" y="1751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52" name="Rectangle 1074"/>
          <p:cNvSpPr>
            <a:spLocks noChangeArrowheads="1"/>
          </p:cNvSpPr>
          <p:nvPr/>
        </p:nvSpPr>
        <p:spPr bwMode="auto">
          <a:xfrm>
            <a:off x="4160912" y="1751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6</a:t>
            </a:r>
          </a:p>
        </p:txBody>
      </p:sp>
      <p:sp>
        <p:nvSpPr>
          <p:cNvPr id="53" name="Rectangle 1066"/>
          <p:cNvSpPr>
            <a:spLocks noChangeArrowheads="1"/>
          </p:cNvSpPr>
          <p:nvPr/>
        </p:nvSpPr>
        <p:spPr bwMode="auto">
          <a:xfrm>
            <a:off x="6587835" y="44602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</a:t>
            </a:r>
          </a:p>
        </p:txBody>
      </p:sp>
      <p:sp>
        <p:nvSpPr>
          <p:cNvPr id="54" name="Rectangle 1067"/>
          <p:cNvSpPr>
            <a:spLocks noChangeArrowheads="1"/>
          </p:cNvSpPr>
          <p:nvPr/>
        </p:nvSpPr>
        <p:spPr bwMode="auto">
          <a:xfrm>
            <a:off x="7045035" y="44602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</a:t>
            </a:r>
          </a:p>
        </p:txBody>
      </p:sp>
      <p:sp>
        <p:nvSpPr>
          <p:cNvPr id="55" name="Rectangle 1070"/>
          <p:cNvSpPr>
            <a:spLocks noChangeArrowheads="1"/>
          </p:cNvSpPr>
          <p:nvPr/>
        </p:nvSpPr>
        <p:spPr bwMode="auto">
          <a:xfrm>
            <a:off x="6892635" y="24790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56" name="Rectangle 1071"/>
          <p:cNvSpPr>
            <a:spLocks noChangeArrowheads="1"/>
          </p:cNvSpPr>
          <p:nvPr/>
        </p:nvSpPr>
        <p:spPr bwMode="auto">
          <a:xfrm>
            <a:off x="7349835" y="24790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30 </a:t>
            </a:r>
          </a:p>
        </p:txBody>
      </p:sp>
      <p:sp>
        <p:nvSpPr>
          <p:cNvPr id="57" name="Rectangle 1072"/>
          <p:cNvSpPr>
            <a:spLocks noChangeArrowheads="1"/>
          </p:cNvSpPr>
          <p:nvPr/>
        </p:nvSpPr>
        <p:spPr bwMode="auto">
          <a:xfrm>
            <a:off x="5902035" y="31648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23 </a:t>
            </a:r>
          </a:p>
        </p:txBody>
      </p:sp>
      <p:sp>
        <p:nvSpPr>
          <p:cNvPr id="58" name="Rectangle 1073"/>
          <p:cNvSpPr>
            <a:spLocks noChangeArrowheads="1"/>
          </p:cNvSpPr>
          <p:nvPr/>
        </p:nvSpPr>
        <p:spPr bwMode="auto">
          <a:xfrm>
            <a:off x="6359235" y="31648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29</a:t>
            </a:r>
          </a:p>
        </p:txBody>
      </p:sp>
      <p:sp>
        <p:nvSpPr>
          <p:cNvPr id="6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64096" y="1302161"/>
            <a:ext cx="7772400" cy="4365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LS y LF</a:t>
            </a:r>
          </a:p>
        </p:txBody>
      </p:sp>
      <p:sp>
        <p:nvSpPr>
          <p:cNvPr id="62" name="Line 1076"/>
          <p:cNvSpPr>
            <a:spLocks noChangeShapeType="1"/>
          </p:cNvSpPr>
          <p:nvPr/>
        </p:nvSpPr>
        <p:spPr bwMode="auto">
          <a:xfrm flipH="1" flipV="1">
            <a:off x="963738" y="1844823"/>
            <a:ext cx="951829" cy="424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63" name="Rectangle 1085"/>
          <p:cNvSpPr>
            <a:spLocks noChangeArrowheads="1"/>
          </p:cNvSpPr>
          <p:nvPr/>
        </p:nvSpPr>
        <p:spPr bwMode="auto">
          <a:xfrm>
            <a:off x="6574369" y="4841450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sp>
        <p:nvSpPr>
          <p:cNvPr id="64" name="Rectangle 1086"/>
          <p:cNvSpPr>
            <a:spLocks noChangeArrowheads="1"/>
          </p:cNvSpPr>
          <p:nvPr/>
        </p:nvSpPr>
        <p:spPr bwMode="auto">
          <a:xfrm>
            <a:off x="7031569" y="4841450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</a:t>
            </a:r>
          </a:p>
        </p:txBody>
      </p:sp>
      <p:sp>
        <p:nvSpPr>
          <p:cNvPr id="65" name="Rectangle 1087"/>
          <p:cNvSpPr>
            <a:spLocks noChangeArrowheads="1"/>
          </p:cNvSpPr>
          <p:nvPr/>
        </p:nvSpPr>
        <p:spPr bwMode="auto">
          <a:xfrm>
            <a:off x="5907360" y="3514863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27</a:t>
            </a:r>
          </a:p>
        </p:txBody>
      </p:sp>
      <p:sp>
        <p:nvSpPr>
          <p:cNvPr id="66" name="Rectangle 1088"/>
          <p:cNvSpPr>
            <a:spLocks noChangeArrowheads="1"/>
          </p:cNvSpPr>
          <p:nvPr/>
        </p:nvSpPr>
        <p:spPr bwMode="auto">
          <a:xfrm>
            <a:off x="6364560" y="3514863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</a:t>
            </a:r>
          </a:p>
        </p:txBody>
      </p:sp>
      <p:sp>
        <p:nvSpPr>
          <p:cNvPr id="67" name="Rectangle 1093"/>
          <p:cNvSpPr>
            <a:spLocks noChangeArrowheads="1"/>
          </p:cNvSpPr>
          <p:nvPr/>
        </p:nvSpPr>
        <p:spPr bwMode="auto">
          <a:xfrm>
            <a:off x="6884105" y="283908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24 </a:t>
            </a:r>
          </a:p>
        </p:txBody>
      </p:sp>
      <p:sp>
        <p:nvSpPr>
          <p:cNvPr id="68" name="Rectangle 1094"/>
          <p:cNvSpPr>
            <a:spLocks noChangeArrowheads="1"/>
          </p:cNvSpPr>
          <p:nvPr/>
        </p:nvSpPr>
        <p:spPr bwMode="auto">
          <a:xfrm>
            <a:off x="7341305" y="283908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33 </a:t>
            </a:r>
          </a:p>
        </p:txBody>
      </p:sp>
      <p:sp>
        <p:nvSpPr>
          <p:cNvPr id="81" name="Rectangle 53"/>
          <p:cNvSpPr>
            <a:spLocks noChangeArrowheads="1"/>
          </p:cNvSpPr>
          <p:nvPr/>
        </p:nvSpPr>
        <p:spPr bwMode="auto">
          <a:xfrm>
            <a:off x="1826991" y="3163742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</a:t>
            </a:r>
          </a:p>
        </p:txBody>
      </p:sp>
      <p:sp>
        <p:nvSpPr>
          <p:cNvPr id="82" name="Rectangle 54"/>
          <p:cNvSpPr>
            <a:spLocks noChangeArrowheads="1"/>
          </p:cNvSpPr>
          <p:nvPr/>
        </p:nvSpPr>
        <p:spPr bwMode="auto">
          <a:xfrm>
            <a:off x="2284191" y="3163742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10 </a:t>
            </a:r>
          </a:p>
        </p:txBody>
      </p:sp>
      <p:sp>
        <p:nvSpPr>
          <p:cNvPr id="83" name="Rectangle 55"/>
          <p:cNvSpPr>
            <a:spLocks noChangeArrowheads="1"/>
          </p:cNvSpPr>
          <p:nvPr/>
        </p:nvSpPr>
        <p:spPr bwMode="auto">
          <a:xfrm>
            <a:off x="2217440" y="42376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84" name="Rectangle 56"/>
          <p:cNvSpPr>
            <a:spLocks noChangeArrowheads="1"/>
          </p:cNvSpPr>
          <p:nvPr/>
        </p:nvSpPr>
        <p:spPr bwMode="auto">
          <a:xfrm>
            <a:off x="2674640" y="42376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sp>
        <p:nvSpPr>
          <p:cNvPr id="85" name="Rectangle 57"/>
          <p:cNvSpPr>
            <a:spLocks noChangeArrowheads="1"/>
          </p:cNvSpPr>
          <p:nvPr/>
        </p:nvSpPr>
        <p:spPr bwMode="auto">
          <a:xfrm>
            <a:off x="2281599" y="5459079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86" name="Rectangle 58"/>
          <p:cNvSpPr>
            <a:spLocks noChangeArrowheads="1"/>
          </p:cNvSpPr>
          <p:nvPr/>
        </p:nvSpPr>
        <p:spPr bwMode="auto">
          <a:xfrm>
            <a:off x="2738799" y="5459079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</a:t>
            </a:r>
          </a:p>
        </p:txBody>
      </p:sp>
      <p:sp>
        <p:nvSpPr>
          <p:cNvPr id="87" name="Rectangle 59"/>
          <p:cNvSpPr>
            <a:spLocks noChangeArrowheads="1"/>
          </p:cNvSpPr>
          <p:nvPr/>
        </p:nvSpPr>
        <p:spPr bwMode="auto">
          <a:xfrm>
            <a:off x="4067944" y="574984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 </a:t>
            </a:r>
          </a:p>
        </p:txBody>
      </p:sp>
      <p:sp>
        <p:nvSpPr>
          <p:cNvPr id="88" name="Rectangle 60"/>
          <p:cNvSpPr>
            <a:spLocks noChangeArrowheads="1"/>
          </p:cNvSpPr>
          <p:nvPr/>
        </p:nvSpPr>
        <p:spPr bwMode="auto">
          <a:xfrm>
            <a:off x="4525144" y="574984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21 </a:t>
            </a:r>
          </a:p>
        </p:txBody>
      </p:sp>
      <p:sp>
        <p:nvSpPr>
          <p:cNvPr id="89" name="Rectangle 65"/>
          <p:cNvSpPr>
            <a:spLocks noChangeArrowheads="1"/>
          </p:cNvSpPr>
          <p:nvPr/>
        </p:nvSpPr>
        <p:spPr bwMode="auto">
          <a:xfrm>
            <a:off x="4267380" y="47085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8  </a:t>
            </a:r>
          </a:p>
        </p:txBody>
      </p:sp>
      <p:sp>
        <p:nvSpPr>
          <p:cNvPr id="90" name="Rectangle 66"/>
          <p:cNvSpPr>
            <a:spLocks noChangeArrowheads="1"/>
          </p:cNvSpPr>
          <p:nvPr/>
        </p:nvSpPr>
        <p:spPr bwMode="auto">
          <a:xfrm>
            <a:off x="4724580" y="47085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21  </a:t>
            </a:r>
          </a:p>
        </p:txBody>
      </p:sp>
      <p:sp>
        <p:nvSpPr>
          <p:cNvPr id="91" name="Rectangle 67"/>
          <p:cNvSpPr>
            <a:spLocks noChangeArrowheads="1"/>
          </p:cNvSpPr>
          <p:nvPr/>
        </p:nvSpPr>
        <p:spPr bwMode="auto">
          <a:xfrm>
            <a:off x="4023646" y="3212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10  </a:t>
            </a:r>
          </a:p>
        </p:txBody>
      </p:sp>
      <p:sp>
        <p:nvSpPr>
          <p:cNvPr id="92" name="Rectangle 68"/>
          <p:cNvSpPr>
            <a:spLocks noChangeArrowheads="1"/>
          </p:cNvSpPr>
          <p:nvPr/>
        </p:nvSpPr>
        <p:spPr bwMode="auto">
          <a:xfrm>
            <a:off x="4480846" y="321297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27  </a:t>
            </a:r>
          </a:p>
        </p:txBody>
      </p:sp>
      <p:sp>
        <p:nvSpPr>
          <p:cNvPr id="93" name="Rectangle 71"/>
          <p:cNvSpPr>
            <a:spLocks noChangeArrowheads="1"/>
          </p:cNvSpPr>
          <p:nvPr/>
        </p:nvSpPr>
        <p:spPr bwMode="auto">
          <a:xfrm>
            <a:off x="4153807" y="2132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18  </a:t>
            </a:r>
          </a:p>
        </p:txBody>
      </p:sp>
      <p:sp>
        <p:nvSpPr>
          <p:cNvPr id="94" name="Rectangle 72"/>
          <p:cNvSpPr>
            <a:spLocks noChangeArrowheads="1"/>
          </p:cNvSpPr>
          <p:nvPr/>
        </p:nvSpPr>
        <p:spPr bwMode="auto">
          <a:xfrm>
            <a:off x="4611007" y="2132856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24  </a:t>
            </a:r>
          </a:p>
        </p:txBody>
      </p:sp>
      <p:sp>
        <p:nvSpPr>
          <p:cNvPr id="73" name="Rectangle 72"/>
          <p:cNvSpPr>
            <a:spLocks noChangeArrowheads="1"/>
          </p:cNvSpPr>
          <p:nvPr/>
        </p:nvSpPr>
        <p:spPr bwMode="auto">
          <a:xfrm>
            <a:off x="1352006" y="297142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74" name="Rectangle 73"/>
          <p:cNvSpPr>
            <a:spLocks noChangeArrowheads="1"/>
          </p:cNvSpPr>
          <p:nvPr/>
        </p:nvSpPr>
        <p:spPr bwMode="auto">
          <a:xfrm>
            <a:off x="3554732" y="302233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</a:t>
            </a:r>
          </a:p>
        </p:txBody>
      </p:sp>
      <p:sp>
        <p:nvSpPr>
          <p:cNvPr id="75" name="Rectangle 74"/>
          <p:cNvSpPr>
            <a:spLocks noChangeArrowheads="1"/>
          </p:cNvSpPr>
          <p:nvPr/>
        </p:nvSpPr>
        <p:spPr bwMode="auto">
          <a:xfrm>
            <a:off x="3700160" y="1917748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6426905" y="2669541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3 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5430026" y="3296187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 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6117169" y="4675326"/>
            <a:ext cx="457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1759124" y="4033261"/>
            <a:ext cx="457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1821450" y="5265737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95" name="Rectangle 80"/>
          <p:cNvSpPr>
            <a:spLocks noChangeArrowheads="1"/>
          </p:cNvSpPr>
          <p:nvPr/>
        </p:nvSpPr>
        <p:spPr bwMode="auto">
          <a:xfrm>
            <a:off x="3601509" y="5559344"/>
            <a:ext cx="457200" cy="381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7</a:t>
            </a:r>
          </a:p>
        </p:txBody>
      </p:sp>
      <p:sp>
        <p:nvSpPr>
          <p:cNvPr id="96" name="Rectangle 81"/>
          <p:cNvSpPr>
            <a:spLocks noChangeArrowheads="1"/>
          </p:cNvSpPr>
          <p:nvPr/>
        </p:nvSpPr>
        <p:spPr bwMode="auto">
          <a:xfrm>
            <a:off x="3810000" y="4572000"/>
            <a:ext cx="4572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s-ES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0 </a:t>
            </a:r>
          </a:p>
        </p:txBody>
      </p:sp>
    </p:spTree>
    <p:extLst>
      <p:ext uri="{BB962C8B-B14F-4D97-AF65-F5344CB8AC3E}">
        <p14:creationId xmlns:p14="http://schemas.microsoft.com/office/powerpoint/2010/main" val="21086238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PERT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420084"/>
            <a:ext cx="8229600" cy="5321283"/>
          </a:xfrm>
        </p:spPr>
        <p:txBody>
          <a:bodyPr/>
          <a:lstStyle/>
          <a:p>
            <a:r>
              <a:rPr lang="es-AR" sz="2800" dirty="0"/>
              <a:t> Se trata de un enfoque probabilístico. </a:t>
            </a:r>
          </a:p>
          <a:p>
            <a:r>
              <a:rPr lang="es-AR" sz="2800" dirty="0"/>
              <a:t> En este caso se tienen 3 tiempos estimativos para calcular los parámetros de una distribución de la duración de cada actividad.</a:t>
            </a:r>
          </a:p>
          <a:p>
            <a:pPr lvl="1"/>
            <a:r>
              <a:rPr lang="es-ES" dirty="0"/>
              <a:t> Tiempo optimista (to ) – El tiempo que demorara la actividad si las cosas van bien.</a:t>
            </a:r>
          </a:p>
          <a:p>
            <a:pPr lvl="1"/>
            <a:r>
              <a:rPr lang="es-ES" dirty="0"/>
              <a:t> Tiempo mas Probable (</a:t>
            </a:r>
            <a:r>
              <a:rPr lang="es-ES" dirty="0" err="1"/>
              <a:t>tm</a:t>
            </a:r>
            <a:r>
              <a:rPr lang="es-ES" dirty="0"/>
              <a:t> ) – El consenso del mejor estimado de la duración realista de la actividad. No necesariamente la media.</a:t>
            </a:r>
          </a:p>
          <a:p>
            <a:pPr lvl="1"/>
            <a:r>
              <a:rPr lang="es-ES" dirty="0"/>
              <a:t> Tiempo pesimista (</a:t>
            </a:r>
            <a:r>
              <a:rPr lang="es-ES" dirty="0" err="1"/>
              <a:t>tp</a:t>
            </a:r>
            <a:r>
              <a:rPr lang="es-ES" dirty="0"/>
              <a:t> ) – El tiempo que demorara si las cosas van mal</a:t>
            </a:r>
            <a:r>
              <a:rPr lang="en-U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9996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PERT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 </a:t>
            </a:r>
            <a:r>
              <a:rPr lang="es-ES" dirty="0"/>
              <a:t>Con los tiempos estimados se pueden calcular dos parámetros de la distribución : </a:t>
            </a:r>
          </a:p>
          <a:p>
            <a:pPr marL="203200" indent="0">
              <a:buNone/>
            </a:pPr>
            <a:r>
              <a:rPr lang="es-ES" dirty="0"/>
              <a:t>  La media (t</a:t>
            </a:r>
            <a:r>
              <a:rPr lang="es-ES" baseline="-20000" dirty="0"/>
              <a:t>e </a:t>
            </a:r>
            <a:r>
              <a:rPr lang="es-ES" dirty="0"/>
              <a:t>) y la varianza (</a:t>
            </a:r>
            <a:r>
              <a:rPr lang="es-ES" dirty="0" err="1"/>
              <a:t>V</a:t>
            </a:r>
            <a:r>
              <a:rPr lang="es-ES" baseline="-20000" dirty="0" err="1"/>
              <a:t>t</a:t>
            </a:r>
            <a:r>
              <a:rPr lang="es-ES" baseline="-20000" dirty="0"/>
              <a:t> </a:t>
            </a:r>
            <a:r>
              <a:rPr lang="es-ES" dirty="0"/>
              <a:t>).</a:t>
            </a:r>
          </a:p>
          <a:p>
            <a:pPr marL="203200" indent="0">
              <a:buNone/>
            </a:pPr>
            <a:r>
              <a:rPr lang="en-US" dirty="0"/>
              <a:t>   </a:t>
            </a:r>
          </a:p>
          <a:p>
            <a:pPr marL="203200" indent="0">
              <a:buNone/>
            </a:pPr>
            <a:r>
              <a:rPr lang="en-US" sz="4000" dirty="0"/>
              <a:t>   </a:t>
            </a:r>
            <a:r>
              <a:rPr lang="en-US" sz="4000" dirty="0" err="1"/>
              <a:t>t</a:t>
            </a:r>
            <a:r>
              <a:rPr lang="en-US" sz="4000" baseline="-20000" dirty="0" err="1"/>
              <a:t>e</a:t>
            </a:r>
            <a:r>
              <a:rPr lang="en-US" sz="4000" dirty="0"/>
              <a:t> =  ( t</a:t>
            </a:r>
            <a:r>
              <a:rPr lang="en-US" sz="4000" baseline="-20000" dirty="0"/>
              <a:t>o</a:t>
            </a:r>
            <a:r>
              <a:rPr lang="en-US" sz="4000" dirty="0"/>
              <a:t> + 4t</a:t>
            </a:r>
            <a:r>
              <a:rPr lang="en-US" sz="4000" baseline="-20000" dirty="0"/>
              <a:t>m</a:t>
            </a:r>
            <a:r>
              <a:rPr lang="en-US" sz="4000" dirty="0"/>
              <a:t> + </a:t>
            </a:r>
            <a:r>
              <a:rPr lang="en-US" sz="4000" dirty="0" err="1"/>
              <a:t>t</a:t>
            </a:r>
            <a:r>
              <a:rPr lang="en-US" sz="4000" baseline="-20000" dirty="0" err="1"/>
              <a:t>p</a:t>
            </a:r>
            <a:r>
              <a:rPr lang="en-US" sz="4000" baseline="-20000" dirty="0"/>
              <a:t> </a:t>
            </a:r>
            <a:r>
              <a:rPr lang="en-US" sz="4000" dirty="0"/>
              <a:t>) / 6</a:t>
            </a:r>
          </a:p>
          <a:p>
            <a:pPr marL="203200" indent="0">
              <a:buNone/>
            </a:pPr>
            <a:r>
              <a:rPr lang="en-US" sz="4000" dirty="0"/>
              <a:t>   </a:t>
            </a:r>
            <a:r>
              <a:rPr lang="en-US" sz="4000" dirty="0" err="1"/>
              <a:t>V</a:t>
            </a:r>
            <a:r>
              <a:rPr lang="en-US" sz="4000" baseline="-20000" dirty="0" err="1"/>
              <a:t>t</a:t>
            </a:r>
            <a:r>
              <a:rPr lang="en-US" sz="4000" dirty="0"/>
              <a:t> =  [ ( </a:t>
            </a:r>
            <a:r>
              <a:rPr lang="en-US" sz="4000" dirty="0" err="1"/>
              <a:t>t</a:t>
            </a:r>
            <a:r>
              <a:rPr lang="en-US" sz="4000" baseline="-20000" dirty="0" err="1"/>
              <a:t>p</a:t>
            </a:r>
            <a:r>
              <a:rPr lang="en-US" sz="4000" dirty="0"/>
              <a:t> - t</a:t>
            </a:r>
            <a:r>
              <a:rPr lang="en-US" sz="4000" baseline="-20000" dirty="0"/>
              <a:t>o </a:t>
            </a:r>
            <a:r>
              <a:rPr lang="en-US" sz="4000" dirty="0"/>
              <a:t>) / 6 ] </a:t>
            </a:r>
            <a:r>
              <a:rPr lang="en-US" sz="4000" baseline="30000" dirty="0"/>
              <a:t>2</a:t>
            </a:r>
            <a:endParaRPr lang="en-US" sz="4000" dirty="0"/>
          </a:p>
          <a:p>
            <a:pPr marL="203200" indent="0">
              <a:buNone/>
            </a:pPr>
            <a:endParaRPr lang="en-US" dirty="0"/>
          </a:p>
          <a:p>
            <a:pPr marL="20320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21459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PERT - Pasos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 Realizar la red de actividades.</a:t>
            </a:r>
          </a:p>
          <a:p>
            <a:r>
              <a:rPr lang="es-AR" dirty="0"/>
              <a:t> Encuentre la ruta critica utilizando 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endParaRPr lang="en-US" baseline="-25000" dirty="0"/>
          </a:p>
          <a:p>
            <a:r>
              <a:rPr lang="en-US" baseline="-25000" dirty="0"/>
              <a:t> </a:t>
            </a:r>
            <a:r>
              <a:rPr lang="es-AR" dirty="0"/>
              <a:t>La desviación estándar de la duración del proyecto es calculada sumando las varianzas de las actividades criticas y calculando la raíz cuadrada (a esa suma).</a:t>
            </a:r>
          </a:p>
          <a:p>
            <a:r>
              <a:rPr lang="es-AR" dirty="0"/>
              <a:t> Inferencias de probabilidad pueden ser calculadas usando la tabla de distribución normal.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84019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PERT</a:t>
            </a:r>
            <a:endParaRPr lang="es-ES" dirty="0"/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259632" y="1700808"/>
            <a:ext cx="7785100" cy="44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0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		    Immed.  Optimistic   Most Likely   Pessimistic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1" u="sng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Activity</a:t>
            </a: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sz="2000" i="1" u="sng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Predec.</a:t>
            </a: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   </a:t>
            </a:r>
            <a:r>
              <a:rPr kumimoji="0" lang="en-US" sz="2000" i="1" u="sng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Time (Hr.</a:t>
            </a: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)   </a:t>
            </a:r>
            <a:r>
              <a:rPr kumimoji="0" lang="en-US" sz="2000" i="1" u="sng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Time (Hr.)</a:t>
            </a: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US" sz="2000" i="1" u="sng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Time (Hr.)</a:t>
            </a: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	A            --                4                  6                   8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	B            --                1                 4.5                 5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	C            A                3                  3                   3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    	D            A                4                  5                   6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    	E            A               0.5                1                  1.5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    	F           B,C              3                  4                   5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    	G          B,C              1                 1.5                 5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    	H          E,F               5                  6                   7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    	I            E,F              2                  5                    8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    	J           D,H             2.5              2.75               4.5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1" u="none" strike="noStrike" kern="0" normalizeH="0" baseline="0" noProof="0">
                <a:ln w="0"/>
                <a:effectLst/>
                <a:uLnTx/>
                <a:uFillTx/>
                <a:latin typeface="Arial"/>
                <a:ea typeface="+mn-ea"/>
                <a:cs typeface="+mn-cs"/>
              </a:rPr>
              <a:t>    	K          G,I               3                  5                   7</a:t>
            </a:r>
            <a:endParaRPr kumimoji="0" lang="en-US" sz="2000" i="1" u="none" strike="noStrike" kern="0" normalizeH="0" baseline="0" noProof="0" dirty="0">
              <a:ln w="0"/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46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Herramientas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sz="3600" dirty="0"/>
              <a:t> </a:t>
            </a:r>
            <a:r>
              <a:rPr lang="es-ES" altLang="es-AR" sz="3600" dirty="0"/>
              <a:t>Gráficas de Gantt.</a:t>
            </a:r>
          </a:p>
          <a:p>
            <a:r>
              <a:rPr lang="es-ES" sz="3600" dirty="0"/>
              <a:t> </a:t>
            </a:r>
            <a:r>
              <a:rPr lang="es-ES" altLang="es-AR" sz="3600" dirty="0"/>
              <a:t>Modelos de redes</a:t>
            </a:r>
          </a:p>
          <a:p>
            <a:pPr lvl="1"/>
            <a:r>
              <a:rPr lang="es-ES" sz="3200" dirty="0"/>
              <a:t>  CPM = Método de la ruta crítica. (Redes deterministas)</a:t>
            </a:r>
          </a:p>
          <a:p>
            <a:pPr lvl="1"/>
            <a:r>
              <a:rPr lang="es-ES" sz="3200" dirty="0"/>
              <a:t> PERT = Técnica de evaluación y revisión de programas. (Redes probabilísticas)</a:t>
            </a:r>
          </a:p>
          <a:p>
            <a:r>
              <a:rPr lang="es-ES" sz="3600" dirty="0"/>
              <a:t> Existen otras técnicas.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74614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PERT</a:t>
            </a:r>
            <a:endParaRPr lang="es-ES" dirty="0"/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6694488" y="3835400"/>
            <a:ext cx="498475" cy="476250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none" lIns="106362" tIns="52388" rIns="106362" bIns="52388" anchor="ctr"/>
          <a:lstStyle/>
          <a:p>
            <a:pPr algn="ctr" defTabSz="1208088" eaLnBrk="0" hangingPunct="0"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070225" y="2095500"/>
            <a:ext cx="542925" cy="5127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none" lIns="106362" tIns="52388" rIns="106362" bIns="52388" anchor="ctr"/>
          <a:lstStyle/>
          <a:p>
            <a:pPr algn="ctr" defTabSz="1208088" eaLnBrk="0" hangingPunct="0"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5670550" y="2095500"/>
            <a:ext cx="579438" cy="512763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none" lIns="106362" tIns="52388" rIns="106362" bIns="52388" anchor="ctr"/>
          <a:lstStyle/>
          <a:p>
            <a:pPr algn="ctr" defTabSz="1208088" eaLnBrk="0" hangingPunct="0"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3114675" y="5341938"/>
            <a:ext cx="498475" cy="500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none" lIns="106362" tIns="52388" rIns="106362" bIns="52388" anchor="ctr"/>
          <a:lstStyle/>
          <a:p>
            <a:pPr algn="ctr" defTabSz="1208088" eaLnBrk="0" hangingPunct="0"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V="1">
            <a:off x="2178050" y="2608263"/>
            <a:ext cx="1095375" cy="12128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625850" y="2374900"/>
            <a:ext cx="2032000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097588" y="2620963"/>
            <a:ext cx="754062" cy="1189037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 flipH="1">
            <a:off x="5805488" y="4291013"/>
            <a:ext cx="995362" cy="11334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613150" y="5576888"/>
            <a:ext cx="1887538" cy="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 flipV="1">
            <a:off x="2251075" y="4129088"/>
            <a:ext cx="1035050" cy="1212850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 type="triangle" w="med" len="med"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3371850" y="2620963"/>
            <a:ext cx="923925" cy="126841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4649788" y="2608263"/>
            <a:ext cx="1093787" cy="129222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4649788" y="4221163"/>
            <a:ext cx="923925" cy="11096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2232025" y="2911475"/>
            <a:ext cx="386323" cy="413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6362" tIns="52388" rIns="106362" bIns="52388">
            <a:spAutoFit/>
          </a:bodyPr>
          <a:lstStyle/>
          <a:p>
            <a:pPr defTabSz="1208088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Arial" charset="0"/>
              </a:rPr>
              <a:t>A</a:t>
            </a: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4276725" y="2032000"/>
            <a:ext cx="400750" cy="413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6362" tIns="52388" rIns="106362" bIns="52388">
            <a:spAutoFit/>
          </a:bodyPr>
          <a:lstStyle/>
          <a:p>
            <a:pPr defTabSz="1208088" eaLnBrk="0" hangingPunct="0">
              <a:defRPr/>
            </a:pPr>
            <a:r>
              <a:rPr lang="en-US" sz="2000">
                <a:solidFill>
                  <a:schemeClr val="tx1"/>
                </a:solidFill>
                <a:latin typeface="Arial" charset="0"/>
              </a:rPr>
              <a:t>D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3425825" y="3873500"/>
            <a:ext cx="400750" cy="413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6362" tIns="52388" rIns="106362" bIns="52388">
            <a:spAutoFit/>
          </a:bodyPr>
          <a:lstStyle/>
          <a:p>
            <a:pPr defTabSz="1208088" eaLnBrk="0" hangingPunct="0">
              <a:defRPr/>
            </a:pPr>
            <a:r>
              <a:rPr lang="en-US" sz="2000">
                <a:solidFill>
                  <a:schemeClr val="tx1"/>
                </a:solidFill>
                <a:latin typeface="Arial" charset="0"/>
              </a:rPr>
              <a:t>C</a:t>
            </a:r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657475" y="4364038"/>
            <a:ext cx="386323" cy="413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6362" tIns="52388" rIns="106362" bIns="52388">
            <a:spAutoFit/>
          </a:bodyPr>
          <a:lstStyle/>
          <a:p>
            <a:pPr defTabSz="1208088" eaLnBrk="0" hangingPunct="0">
              <a:defRPr/>
            </a:pPr>
            <a:r>
              <a:rPr lang="en-US" sz="2000" dirty="0">
                <a:solidFill>
                  <a:schemeClr val="tx1"/>
                </a:solidFill>
                <a:latin typeface="Arial" charset="0"/>
              </a:rPr>
              <a:t>B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4022725" y="4673600"/>
            <a:ext cx="371896" cy="413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6362" tIns="52388" rIns="106362" bIns="52388">
            <a:spAutoFit/>
          </a:bodyPr>
          <a:lstStyle/>
          <a:p>
            <a:pPr defTabSz="1208088" eaLnBrk="0" hangingPunct="0">
              <a:defRPr/>
            </a:pPr>
            <a:r>
              <a:rPr lang="en-US" sz="2000">
                <a:solidFill>
                  <a:schemeClr val="tx1"/>
                </a:solidFill>
                <a:latin typeface="Arial" charset="0"/>
              </a:rPr>
              <a:t>F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765550" y="2911475"/>
            <a:ext cx="386323" cy="413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6362" tIns="52388" rIns="106362" bIns="52388">
            <a:spAutoFit/>
          </a:bodyPr>
          <a:lstStyle/>
          <a:p>
            <a:pPr defTabSz="1208088" eaLnBrk="0" hangingPunct="0">
              <a:defRPr/>
            </a:pPr>
            <a:r>
              <a:rPr lang="en-US" sz="2000">
                <a:solidFill>
                  <a:schemeClr val="tx1"/>
                </a:solidFill>
                <a:latin typeface="Arial" charset="0"/>
              </a:rPr>
              <a:t>E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4364038" y="5162550"/>
            <a:ext cx="413574" cy="413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6362" tIns="52388" rIns="106362" bIns="52388">
            <a:spAutoFit/>
          </a:bodyPr>
          <a:lstStyle/>
          <a:p>
            <a:pPr defTabSz="1208088" eaLnBrk="0" hangingPunct="0">
              <a:defRPr/>
            </a:pPr>
            <a:r>
              <a:rPr lang="en-US" sz="2000">
                <a:solidFill>
                  <a:schemeClr val="tx1"/>
                </a:solidFill>
                <a:latin typeface="Arial" charset="0"/>
              </a:rPr>
              <a:t>G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118100" y="4432300"/>
            <a:ext cx="285334" cy="413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6362" tIns="52388" rIns="106362" bIns="52388">
            <a:spAutoFit/>
          </a:bodyPr>
          <a:lstStyle/>
          <a:p>
            <a:pPr defTabSz="1208088" eaLnBrk="0" hangingPunct="0">
              <a:defRPr/>
            </a:pPr>
            <a:r>
              <a:rPr lang="en-US" sz="2000">
                <a:solidFill>
                  <a:schemeClr val="tx1"/>
                </a:solidFill>
                <a:latin typeface="Arial" charset="0"/>
              </a:rPr>
              <a:t>I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4875213" y="2911475"/>
            <a:ext cx="400750" cy="413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6362" tIns="52388" rIns="106362" bIns="52388">
            <a:spAutoFit/>
          </a:bodyPr>
          <a:lstStyle/>
          <a:p>
            <a:pPr defTabSz="1208088" eaLnBrk="0" hangingPunct="0">
              <a:defRPr/>
            </a:pPr>
            <a:r>
              <a:rPr lang="en-US" sz="2000">
                <a:solidFill>
                  <a:schemeClr val="tx1"/>
                </a:solidFill>
                <a:latin typeface="Arial" charset="0"/>
              </a:rPr>
              <a:t>H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992813" y="4524375"/>
            <a:ext cx="386323" cy="413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6362" tIns="52388" rIns="106362" bIns="52388">
            <a:spAutoFit/>
          </a:bodyPr>
          <a:lstStyle/>
          <a:p>
            <a:pPr defTabSz="1208088" eaLnBrk="0" hangingPunct="0">
              <a:defRPr/>
            </a:pPr>
            <a:r>
              <a:rPr lang="en-US" sz="2000">
                <a:solidFill>
                  <a:schemeClr val="tx1"/>
                </a:solidFill>
                <a:latin typeface="Arial" charset="0"/>
              </a:rPr>
              <a:t>K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94463" y="2911475"/>
            <a:ext cx="343042" cy="41357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106362" tIns="52388" rIns="106362" bIns="52388">
            <a:spAutoFit/>
          </a:bodyPr>
          <a:lstStyle/>
          <a:p>
            <a:pPr defTabSz="1208088" eaLnBrk="0" hangingPunct="0">
              <a:defRPr/>
            </a:pPr>
            <a:r>
              <a:rPr lang="en-US" sz="2000">
                <a:solidFill>
                  <a:schemeClr val="tx1"/>
                </a:solidFill>
                <a:latin typeface="Arial" charset="0"/>
              </a:rPr>
              <a:t>J</a:t>
            </a: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>
            <a:off x="3365500" y="2620963"/>
            <a:ext cx="0" cy="2709862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 flipV="1">
            <a:off x="3540125" y="4210050"/>
            <a:ext cx="755650" cy="1131888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 type="triangle" w="med" len="med"/>
          </a:ln>
          <a:effectLst>
            <a:outerShdw dist="17961" dir="2700000" algn="ctr" rotWithShape="0">
              <a:srgbClr val="000000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1836738" y="3821113"/>
            <a:ext cx="498475" cy="490537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none" lIns="106362" tIns="52388" rIns="106362" bIns="52388" anchor="ctr"/>
          <a:lstStyle/>
          <a:p>
            <a:pPr algn="ctr" defTabSz="1208088" eaLnBrk="0" hangingPunct="0"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31" name="Oval 31"/>
          <p:cNvSpPr>
            <a:spLocks noChangeArrowheads="1"/>
          </p:cNvSpPr>
          <p:nvPr/>
        </p:nvSpPr>
        <p:spPr bwMode="auto">
          <a:xfrm>
            <a:off x="5500688" y="5341938"/>
            <a:ext cx="498475" cy="500062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none" lIns="106362" tIns="52388" rIns="106362" bIns="52388" anchor="ctr"/>
          <a:lstStyle/>
          <a:p>
            <a:pPr algn="ctr" defTabSz="1208088" eaLnBrk="0" hangingPunct="0"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32" name="Oval 32"/>
          <p:cNvSpPr>
            <a:spLocks noChangeArrowheads="1"/>
          </p:cNvSpPr>
          <p:nvPr/>
        </p:nvSpPr>
        <p:spPr bwMode="auto">
          <a:xfrm>
            <a:off x="4222750" y="3821113"/>
            <a:ext cx="498475" cy="490537"/>
          </a:xfrm>
          <a:prstGeom prst="ellipse">
            <a:avLst/>
          </a:prstGeom>
          <a:gradFill rotWithShape="0">
            <a:gsLst>
              <a:gs pos="0">
                <a:srgbClr val="660033"/>
              </a:gs>
              <a:gs pos="100000">
                <a:srgbClr val="660033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12700">
            <a:solidFill>
              <a:srgbClr val="FFFFFF"/>
            </a:solidFill>
            <a:round/>
            <a:headEnd/>
            <a:tailEnd/>
          </a:ln>
          <a:effectLst>
            <a:outerShdw algn="ctr" rotWithShape="0">
              <a:srgbClr val="000000"/>
            </a:outerShdw>
          </a:effectLst>
        </p:spPr>
        <p:txBody>
          <a:bodyPr wrap="none" lIns="106362" tIns="52388" rIns="106362" bIns="52388" anchor="ctr"/>
          <a:lstStyle/>
          <a:p>
            <a:pPr algn="ctr" defTabSz="1208088" eaLnBrk="0" hangingPunct="0">
              <a:defRPr/>
            </a:pPr>
            <a:r>
              <a:rPr lang="en-US" sz="2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670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PERT</a:t>
            </a:r>
            <a:endParaRPr lang="es-ES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683568" y="1752600"/>
            <a:ext cx="7651750" cy="409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0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     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Activity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Expected Time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Variance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  		A            	   6               4/9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	B            	   4               4/9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	C            	   3                 0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	D            	   5               1/9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	E            	   1              1/36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	F            	   4               1/9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	G            	   2               4/9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	H            	   6               1/9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	I            	                5                 1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 	J            	   3               1/9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	K            	   5               4/9</a:t>
            </a:r>
          </a:p>
        </p:txBody>
      </p:sp>
    </p:spTree>
    <p:extLst>
      <p:ext uri="{BB962C8B-B14F-4D97-AF65-F5344CB8AC3E}">
        <p14:creationId xmlns:p14="http://schemas.microsoft.com/office/powerpoint/2010/main" val="4042760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PERT</a:t>
            </a:r>
            <a:endParaRPr lang="es-E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07504" y="1340768"/>
            <a:ext cx="8280920" cy="553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60000"/>
              <a:buFont typeface="Wingdings" panose="05000000000000000000" pitchFamily="2" charset="2"/>
              <a:buChar char="u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t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	     	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Activity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EF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LS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</a:t>
            </a:r>
            <a:r>
              <a:rPr kumimoji="0" lang="en-US" sz="2000" b="0" i="0" u="sng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LF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</a:t>
            </a:r>
            <a:r>
              <a:rPr kumimoji="0" lang="en-US" sz="2000" b="0" i="0" u="sng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Holgura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			A             0      	 6       	 0      	 6       	0 *critical path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     	B             0      	 4       	 5      	 9        	5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C             6      	 9       	 6      	 9       	0 *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D             6    	11     	15    	20      	9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    E             6      	 7      	12    	13      	6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	F             9     	13      	 9    	13      	0 *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  	G            9    	11     	16    	18      	7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	H         	 13    	19     	14    	20      	1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	I          	 13    	18     	13    	18      	0 *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	J          	 19    	22     	20    	23      	1</a:t>
            </a: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+mn-ea"/>
                <a:cs typeface="+mn-cs"/>
              </a:rPr>
              <a:t>                      	K    	 18    	23     	18    	23    	0 *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457200" y="5745450"/>
            <a:ext cx="7931224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sz="2000" dirty="0"/>
              <a:t> Ruta Critica = A – C – F – I – K </a:t>
            </a:r>
          </a:p>
          <a:p>
            <a:r>
              <a:rPr lang="es-AR" sz="2000" dirty="0"/>
              <a:t> Costo Ruta Critica =  6 + 3 + 4 + 5 + 5 = 23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610414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PERT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 ¿ Que probabilidad hay de que el proyecto sea terminado dentro de las 24 </a:t>
            </a:r>
            <a:r>
              <a:rPr lang="es-AR" dirty="0" err="1"/>
              <a:t>hs</a:t>
            </a:r>
            <a:r>
              <a:rPr lang="es-AR" dirty="0"/>
              <a:t>.? </a:t>
            </a:r>
            <a:endParaRPr lang="es-ES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2039938" y="2957711"/>
            <a:ext cx="4992687" cy="2614613"/>
          </a:xfrm>
          <a:custGeom>
            <a:avLst/>
            <a:gdLst>
              <a:gd name="T0" fmla="*/ 2147483647 w 1162"/>
              <a:gd name="T1" fmla="*/ 62463233 h 1146"/>
              <a:gd name="T2" fmla="*/ 2147483647 w 1162"/>
              <a:gd name="T3" fmla="*/ 338343697 h 1146"/>
              <a:gd name="T4" fmla="*/ 2147483647 w 1162"/>
              <a:gd name="T5" fmla="*/ 671483267 h 1146"/>
              <a:gd name="T6" fmla="*/ 2147483647 w 1162"/>
              <a:gd name="T7" fmla="*/ 1009826822 h 1146"/>
              <a:gd name="T8" fmla="*/ 2147483647 w 1162"/>
              <a:gd name="T9" fmla="*/ 1342966534 h 1146"/>
              <a:gd name="T10" fmla="*/ 2147483647 w 1162"/>
              <a:gd name="T11" fmla="*/ 1665695426 h 1146"/>
              <a:gd name="T12" fmla="*/ 2147483647 w 1162"/>
              <a:gd name="T13" fmla="*/ 2014449516 h 1146"/>
              <a:gd name="T14" fmla="*/ 2147483647 w 1162"/>
              <a:gd name="T15" fmla="*/ 2147483647 h 1146"/>
              <a:gd name="T16" fmla="*/ 2147483647 w 1162"/>
              <a:gd name="T17" fmla="*/ 2147483647 h 1146"/>
              <a:gd name="T18" fmla="*/ 2147483647 w 1162"/>
              <a:gd name="T19" fmla="*/ 2147483647 h 1146"/>
              <a:gd name="T20" fmla="*/ 2147483647 w 1162"/>
              <a:gd name="T21" fmla="*/ 2147483647 h 1146"/>
              <a:gd name="T22" fmla="*/ 2147483647 w 1162"/>
              <a:gd name="T23" fmla="*/ 2147483647 h 1146"/>
              <a:gd name="T24" fmla="*/ 2147483647 w 1162"/>
              <a:gd name="T25" fmla="*/ 2147483647 h 1146"/>
              <a:gd name="T26" fmla="*/ 2147483647 w 1162"/>
              <a:gd name="T27" fmla="*/ 2147483647 h 1146"/>
              <a:gd name="T28" fmla="*/ 2147483647 w 1162"/>
              <a:gd name="T29" fmla="*/ 2147483647 h 1146"/>
              <a:gd name="T30" fmla="*/ 2147483647 w 1162"/>
              <a:gd name="T31" fmla="*/ 2147483647 h 1146"/>
              <a:gd name="T32" fmla="*/ 2147483647 w 1162"/>
              <a:gd name="T33" fmla="*/ 2147483647 h 1146"/>
              <a:gd name="T34" fmla="*/ 2147483647 w 1162"/>
              <a:gd name="T35" fmla="*/ 2147483647 h 1146"/>
              <a:gd name="T36" fmla="*/ 2147483647 w 1162"/>
              <a:gd name="T37" fmla="*/ 2147483647 h 1146"/>
              <a:gd name="T38" fmla="*/ 2147483647 w 1162"/>
              <a:gd name="T39" fmla="*/ 2147483647 h 1146"/>
              <a:gd name="T40" fmla="*/ 1661494748 w 1162"/>
              <a:gd name="T41" fmla="*/ 2147483647 h 1146"/>
              <a:gd name="T42" fmla="*/ 978433314 w 1162"/>
              <a:gd name="T43" fmla="*/ 2147483647 h 1146"/>
              <a:gd name="T44" fmla="*/ 2147483647 w 1162"/>
              <a:gd name="T45" fmla="*/ 2147483647 h 1146"/>
              <a:gd name="T46" fmla="*/ 2147483647 w 1162"/>
              <a:gd name="T47" fmla="*/ 2147483647 h 1146"/>
              <a:gd name="T48" fmla="*/ 2147483647 w 1162"/>
              <a:gd name="T49" fmla="*/ 2147483647 h 1146"/>
              <a:gd name="T50" fmla="*/ 2147483647 w 1162"/>
              <a:gd name="T51" fmla="*/ 2147483647 h 1146"/>
              <a:gd name="T52" fmla="*/ 2147483647 w 1162"/>
              <a:gd name="T53" fmla="*/ 2147483647 h 1146"/>
              <a:gd name="T54" fmla="*/ 2147483647 w 1162"/>
              <a:gd name="T55" fmla="*/ 2147483647 h 1146"/>
              <a:gd name="T56" fmla="*/ 2147483647 w 1162"/>
              <a:gd name="T57" fmla="*/ 2147483647 h 1146"/>
              <a:gd name="T58" fmla="*/ 2147483647 w 1162"/>
              <a:gd name="T59" fmla="*/ 2147483647 h 1146"/>
              <a:gd name="T60" fmla="*/ 2147483647 w 1162"/>
              <a:gd name="T61" fmla="*/ 2147483647 h 1146"/>
              <a:gd name="T62" fmla="*/ 2147483647 w 1162"/>
              <a:gd name="T63" fmla="*/ 2147483647 h 1146"/>
              <a:gd name="T64" fmla="*/ 2147483647 w 1162"/>
              <a:gd name="T65" fmla="*/ 2147483647 h 1146"/>
              <a:gd name="T66" fmla="*/ 2147483647 w 1162"/>
              <a:gd name="T67" fmla="*/ 2147483647 h 1146"/>
              <a:gd name="T68" fmla="*/ 2147483647 w 1162"/>
              <a:gd name="T69" fmla="*/ 2147483647 h 1146"/>
              <a:gd name="T70" fmla="*/ 2147483647 w 1162"/>
              <a:gd name="T71" fmla="*/ 2147483647 h 1146"/>
              <a:gd name="T72" fmla="*/ 2147483647 w 1162"/>
              <a:gd name="T73" fmla="*/ 2147483647 h 1146"/>
              <a:gd name="T74" fmla="*/ 2147483647 w 1162"/>
              <a:gd name="T75" fmla="*/ 2147483647 h 1146"/>
              <a:gd name="T76" fmla="*/ 2147483647 w 1162"/>
              <a:gd name="T77" fmla="*/ 2035270588 h 1146"/>
              <a:gd name="T78" fmla="*/ 2147483647 w 1162"/>
              <a:gd name="T79" fmla="*/ 1639667945 h 1146"/>
              <a:gd name="T80" fmla="*/ 2147483647 w 1162"/>
              <a:gd name="T81" fmla="*/ 1270092783 h 1146"/>
              <a:gd name="T82" fmla="*/ 2147483647 w 1162"/>
              <a:gd name="T83" fmla="*/ 1046264838 h 1146"/>
              <a:gd name="T84" fmla="*/ 2147483647 w 1162"/>
              <a:gd name="T85" fmla="*/ 697510747 h 1146"/>
              <a:gd name="T86" fmla="*/ 2147483647 w 1162"/>
              <a:gd name="T87" fmla="*/ 473682944 h 1146"/>
              <a:gd name="T88" fmla="*/ 2147483647 w 1162"/>
              <a:gd name="T89" fmla="*/ 572581894 h 1146"/>
              <a:gd name="T90" fmla="*/ 2147483647 w 1162"/>
              <a:gd name="T91" fmla="*/ 432040801 h 1146"/>
              <a:gd name="T92" fmla="*/ 2147483647 w 1162"/>
              <a:gd name="T93" fmla="*/ 156158108 h 1146"/>
              <a:gd name="T94" fmla="*/ 2147483647 w 1162"/>
              <a:gd name="T95" fmla="*/ 20821081 h 114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62"/>
              <a:gd name="T145" fmla="*/ 0 h 1146"/>
              <a:gd name="T146" fmla="*/ 1162 w 1162"/>
              <a:gd name="T147" fmla="*/ 1146 h 114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62" h="1146">
                <a:moveTo>
                  <a:pt x="590" y="1"/>
                </a:moveTo>
                <a:lnTo>
                  <a:pt x="577" y="5"/>
                </a:lnTo>
                <a:lnTo>
                  <a:pt x="565" y="12"/>
                </a:lnTo>
                <a:lnTo>
                  <a:pt x="552" y="27"/>
                </a:lnTo>
                <a:lnTo>
                  <a:pt x="541" y="44"/>
                </a:lnTo>
                <a:lnTo>
                  <a:pt x="531" y="65"/>
                </a:lnTo>
                <a:lnTo>
                  <a:pt x="524" y="80"/>
                </a:lnTo>
                <a:lnTo>
                  <a:pt x="516" y="104"/>
                </a:lnTo>
                <a:lnTo>
                  <a:pt x="508" y="129"/>
                </a:lnTo>
                <a:lnTo>
                  <a:pt x="503" y="147"/>
                </a:lnTo>
                <a:lnTo>
                  <a:pt x="495" y="172"/>
                </a:lnTo>
                <a:lnTo>
                  <a:pt x="489" y="194"/>
                </a:lnTo>
                <a:lnTo>
                  <a:pt x="483" y="216"/>
                </a:lnTo>
                <a:lnTo>
                  <a:pt x="478" y="236"/>
                </a:lnTo>
                <a:lnTo>
                  <a:pt x="472" y="258"/>
                </a:lnTo>
                <a:lnTo>
                  <a:pt x="468" y="277"/>
                </a:lnTo>
                <a:lnTo>
                  <a:pt x="464" y="298"/>
                </a:lnTo>
                <a:lnTo>
                  <a:pt x="459" y="320"/>
                </a:lnTo>
                <a:lnTo>
                  <a:pt x="455" y="344"/>
                </a:lnTo>
                <a:lnTo>
                  <a:pt x="449" y="367"/>
                </a:lnTo>
                <a:lnTo>
                  <a:pt x="446" y="387"/>
                </a:lnTo>
                <a:lnTo>
                  <a:pt x="441" y="407"/>
                </a:lnTo>
                <a:lnTo>
                  <a:pt x="435" y="430"/>
                </a:lnTo>
                <a:lnTo>
                  <a:pt x="431" y="452"/>
                </a:lnTo>
                <a:lnTo>
                  <a:pt x="426" y="474"/>
                </a:lnTo>
                <a:lnTo>
                  <a:pt x="422" y="496"/>
                </a:lnTo>
                <a:lnTo>
                  <a:pt x="418" y="516"/>
                </a:lnTo>
                <a:lnTo>
                  <a:pt x="414" y="539"/>
                </a:lnTo>
                <a:lnTo>
                  <a:pt x="410" y="561"/>
                </a:lnTo>
                <a:lnTo>
                  <a:pt x="406" y="581"/>
                </a:lnTo>
                <a:lnTo>
                  <a:pt x="402" y="602"/>
                </a:lnTo>
                <a:lnTo>
                  <a:pt x="398" y="623"/>
                </a:lnTo>
                <a:lnTo>
                  <a:pt x="393" y="644"/>
                </a:lnTo>
                <a:lnTo>
                  <a:pt x="388" y="672"/>
                </a:lnTo>
                <a:lnTo>
                  <a:pt x="384" y="696"/>
                </a:lnTo>
                <a:lnTo>
                  <a:pt x="380" y="714"/>
                </a:lnTo>
                <a:lnTo>
                  <a:pt x="375" y="735"/>
                </a:lnTo>
                <a:lnTo>
                  <a:pt x="371" y="753"/>
                </a:lnTo>
                <a:lnTo>
                  <a:pt x="365" y="777"/>
                </a:lnTo>
                <a:lnTo>
                  <a:pt x="359" y="801"/>
                </a:lnTo>
                <a:lnTo>
                  <a:pt x="351" y="824"/>
                </a:lnTo>
                <a:lnTo>
                  <a:pt x="343" y="848"/>
                </a:lnTo>
                <a:lnTo>
                  <a:pt x="335" y="871"/>
                </a:lnTo>
                <a:lnTo>
                  <a:pt x="325" y="892"/>
                </a:lnTo>
                <a:lnTo>
                  <a:pt x="314" y="917"/>
                </a:lnTo>
                <a:lnTo>
                  <a:pt x="307" y="932"/>
                </a:lnTo>
                <a:lnTo>
                  <a:pt x="298" y="947"/>
                </a:lnTo>
                <a:lnTo>
                  <a:pt x="287" y="965"/>
                </a:lnTo>
                <a:lnTo>
                  <a:pt x="278" y="978"/>
                </a:lnTo>
                <a:lnTo>
                  <a:pt x="266" y="993"/>
                </a:lnTo>
                <a:lnTo>
                  <a:pt x="248" y="1014"/>
                </a:lnTo>
                <a:lnTo>
                  <a:pt x="233" y="1028"/>
                </a:lnTo>
                <a:lnTo>
                  <a:pt x="221" y="1037"/>
                </a:lnTo>
                <a:lnTo>
                  <a:pt x="211" y="1046"/>
                </a:lnTo>
                <a:lnTo>
                  <a:pt x="198" y="1054"/>
                </a:lnTo>
                <a:lnTo>
                  <a:pt x="184" y="1061"/>
                </a:lnTo>
                <a:lnTo>
                  <a:pt x="171" y="1069"/>
                </a:lnTo>
                <a:lnTo>
                  <a:pt x="160" y="1077"/>
                </a:lnTo>
                <a:lnTo>
                  <a:pt x="147" y="1084"/>
                </a:lnTo>
                <a:lnTo>
                  <a:pt x="136" y="1090"/>
                </a:lnTo>
                <a:lnTo>
                  <a:pt x="122" y="1097"/>
                </a:lnTo>
                <a:lnTo>
                  <a:pt x="102" y="1105"/>
                </a:lnTo>
                <a:lnTo>
                  <a:pt x="90" y="1111"/>
                </a:lnTo>
                <a:lnTo>
                  <a:pt x="78" y="1116"/>
                </a:lnTo>
                <a:lnTo>
                  <a:pt x="69" y="1119"/>
                </a:lnTo>
                <a:lnTo>
                  <a:pt x="53" y="1125"/>
                </a:lnTo>
                <a:lnTo>
                  <a:pt x="36" y="1133"/>
                </a:lnTo>
                <a:lnTo>
                  <a:pt x="0" y="1146"/>
                </a:lnTo>
                <a:lnTo>
                  <a:pt x="1162" y="1144"/>
                </a:lnTo>
                <a:lnTo>
                  <a:pt x="1143" y="1139"/>
                </a:lnTo>
                <a:lnTo>
                  <a:pt x="1122" y="1130"/>
                </a:lnTo>
                <a:lnTo>
                  <a:pt x="1104" y="1125"/>
                </a:lnTo>
                <a:lnTo>
                  <a:pt x="1086" y="1119"/>
                </a:lnTo>
                <a:lnTo>
                  <a:pt x="1067" y="1111"/>
                </a:lnTo>
                <a:lnTo>
                  <a:pt x="1076" y="1114"/>
                </a:lnTo>
                <a:lnTo>
                  <a:pt x="1055" y="1105"/>
                </a:lnTo>
                <a:lnTo>
                  <a:pt x="1043" y="1098"/>
                </a:lnTo>
                <a:lnTo>
                  <a:pt x="1023" y="1086"/>
                </a:lnTo>
                <a:lnTo>
                  <a:pt x="1005" y="1074"/>
                </a:lnTo>
                <a:lnTo>
                  <a:pt x="989" y="1064"/>
                </a:lnTo>
                <a:lnTo>
                  <a:pt x="975" y="1054"/>
                </a:lnTo>
                <a:lnTo>
                  <a:pt x="959" y="1042"/>
                </a:lnTo>
                <a:lnTo>
                  <a:pt x="945" y="1030"/>
                </a:lnTo>
                <a:lnTo>
                  <a:pt x="930" y="1016"/>
                </a:lnTo>
                <a:lnTo>
                  <a:pt x="920" y="1005"/>
                </a:lnTo>
                <a:lnTo>
                  <a:pt x="919" y="1003"/>
                </a:lnTo>
                <a:lnTo>
                  <a:pt x="913" y="997"/>
                </a:lnTo>
                <a:lnTo>
                  <a:pt x="905" y="985"/>
                </a:lnTo>
                <a:lnTo>
                  <a:pt x="893" y="970"/>
                </a:lnTo>
                <a:lnTo>
                  <a:pt x="883" y="953"/>
                </a:lnTo>
                <a:lnTo>
                  <a:pt x="876" y="939"/>
                </a:lnTo>
                <a:lnTo>
                  <a:pt x="868" y="923"/>
                </a:lnTo>
                <a:lnTo>
                  <a:pt x="858" y="899"/>
                </a:lnTo>
                <a:lnTo>
                  <a:pt x="849" y="877"/>
                </a:lnTo>
                <a:lnTo>
                  <a:pt x="841" y="854"/>
                </a:lnTo>
                <a:lnTo>
                  <a:pt x="834" y="833"/>
                </a:lnTo>
                <a:lnTo>
                  <a:pt x="827" y="812"/>
                </a:lnTo>
                <a:lnTo>
                  <a:pt x="822" y="794"/>
                </a:lnTo>
                <a:lnTo>
                  <a:pt x="817" y="779"/>
                </a:lnTo>
                <a:lnTo>
                  <a:pt x="813" y="762"/>
                </a:lnTo>
                <a:lnTo>
                  <a:pt x="808" y="739"/>
                </a:lnTo>
                <a:lnTo>
                  <a:pt x="803" y="717"/>
                </a:lnTo>
                <a:lnTo>
                  <a:pt x="798" y="696"/>
                </a:lnTo>
                <a:lnTo>
                  <a:pt x="794" y="676"/>
                </a:lnTo>
                <a:lnTo>
                  <a:pt x="792" y="662"/>
                </a:lnTo>
                <a:lnTo>
                  <a:pt x="788" y="646"/>
                </a:lnTo>
                <a:lnTo>
                  <a:pt x="785" y="631"/>
                </a:lnTo>
                <a:lnTo>
                  <a:pt x="780" y="608"/>
                </a:lnTo>
                <a:lnTo>
                  <a:pt x="776" y="588"/>
                </a:lnTo>
                <a:lnTo>
                  <a:pt x="770" y="559"/>
                </a:lnTo>
                <a:lnTo>
                  <a:pt x="765" y="537"/>
                </a:lnTo>
                <a:lnTo>
                  <a:pt x="758" y="509"/>
                </a:lnTo>
                <a:lnTo>
                  <a:pt x="754" y="489"/>
                </a:lnTo>
                <a:lnTo>
                  <a:pt x="750" y="472"/>
                </a:lnTo>
                <a:lnTo>
                  <a:pt x="745" y="445"/>
                </a:lnTo>
                <a:lnTo>
                  <a:pt x="740" y="423"/>
                </a:lnTo>
                <a:lnTo>
                  <a:pt x="733" y="391"/>
                </a:lnTo>
                <a:lnTo>
                  <a:pt x="726" y="362"/>
                </a:lnTo>
                <a:lnTo>
                  <a:pt x="722" y="335"/>
                </a:lnTo>
                <a:lnTo>
                  <a:pt x="716" y="315"/>
                </a:lnTo>
                <a:lnTo>
                  <a:pt x="711" y="293"/>
                </a:lnTo>
                <a:lnTo>
                  <a:pt x="704" y="267"/>
                </a:lnTo>
                <a:lnTo>
                  <a:pt x="699" y="244"/>
                </a:lnTo>
                <a:lnTo>
                  <a:pt x="695" y="232"/>
                </a:lnTo>
                <a:lnTo>
                  <a:pt x="692" y="219"/>
                </a:lnTo>
                <a:lnTo>
                  <a:pt x="687" y="201"/>
                </a:lnTo>
                <a:lnTo>
                  <a:pt x="682" y="179"/>
                </a:lnTo>
                <a:lnTo>
                  <a:pt x="675" y="155"/>
                </a:lnTo>
                <a:lnTo>
                  <a:pt x="670" y="134"/>
                </a:lnTo>
                <a:lnTo>
                  <a:pt x="665" y="118"/>
                </a:lnTo>
                <a:lnTo>
                  <a:pt x="655" y="91"/>
                </a:lnTo>
                <a:lnTo>
                  <a:pt x="654" y="87"/>
                </a:lnTo>
                <a:lnTo>
                  <a:pt x="652" y="83"/>
                </a:lnTo>
                <a:lnTo>
                  <a:pt x="663" y="110"/>
                </a:lnTo>
                <a:lnTo>
                  <a:pt x="659" y="100"/>
                </a:lnTo>
                <a:lnTo>
                  <a:pt x="657" y="91"/>
                </a:lnTo>
                <a:lnTo>
                  <a:pt x="651" y="83"/>
                </a:lnTo>
                <a:lnTo>
                  <a:pt x="646" y="68"/>
                </a:lnTo>
                <a:lnTo>
                  <a:pt x="636" y="49"/>
                </a:lnTo>
                <a:lnTo>
                  <a:pt x="625" y="30"/>
                </a:lnTo>
                <a:lnTo>
                  <a:pt x="619" y="19"/>
                </a:lnTo>
                <a:lnTo>
                  <a:pt x="609" y="11"/>
                </a:lnTo>
                <a:lnTo>
                  <a:pt x="600" y="4"/>
                </a:lnTo>
                <a:lnTo>
                  <a:pt x="590" y="0"/>
                </a:lnTo>
              </a:path>
            </a:pathLst>
          </a:cu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1104900" y="5583436"/>
            <a:ext cx="692308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572000" y="2957710"/>
            <a:ext cx="0" cy="27527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327525" y="5637411"/>
            <a:ext cx="52770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23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5099709" y="3700660"/>
            <a:ext cx="5691" cy="2009775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860925" y="5637411"/>
            <a:ext cx="52770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>
                <a:solidFill>
                  <a:schemeClr val="tx1"/>
                </a:solidFill>
                <a:latin typeface="Arial" charset="0"/>
              </a:rPr>
              <a:t>24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36825" y="4100711"/>
            <a:ext cx="108555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solidFill>
                  <a:schemeClr val="tx1"/>
                </a:solidFill>
                <a:latin typeface="Arial" charset="0"/>
              </a:rPr>
              <a:t>.5000</a:t>
            </a: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2536825" y="3700661"/>
            <a:ext cx="108555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 dirty="0">
                <a:solidFill>
                  <a:schemeClr val="tx1"/>
                </a:solidFill>
                <a:latin typeface="Arial" charset="0"/>
              </a:rPr>
              <a:t>.2612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448050" y="4548386"/>
            <a:ext cx="628650" cy="438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3486150" y="3976886"/>
            <a:ext cx="1352550" cy="876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970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Respuesta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15516" y="1443084"/>
                <a:ext cx="8712968" cy="5010252"/>
              </a:xfrm>
            </p:spPr>
            <p:txBody>
              <a:bodyPr/>
              <a:lstStyle/>
              <a:p>
                <a:r>
                  <a:rPr lang="es-AR" dirty="0"/>
                  <a:t> Ruta critica: A – C – F – I – K</a:t>
                </a:r>
              </a:p>
              <a:p>
                <a:r>
                  <a:rPr lang="es-AR" dirty="0"/>
                  <a:t> Costo (media):  6 + 3 + 4 + 5 + 5 = 23</a:t>
                </a:r>
              </a:p>
              <a:p>
                <a:pPr lvl="0"/>
                <a:r>
                  <a:rPr lang="es-AR" dirty="0"/>
                  <a:t> Desviación Estándar del Proyecto (DEP):</a:t>
                </a:r>
              </a:p>
              <a:p>
                <a:pPr marL="203200" lvl="0" indent="0">
                  <a:buNone/>
                </a:pPr>
                <a:r>
                  <a:rPr lang="es-AR" dirty="0"/>
                  <a:t>	 </a:t>
                </a:r>
                <a14:m>
                  <m:oMath xmlns:m="http://schemas.openxmlformats.org/officeDocument/2006/math">
                    <m:r>
                      <a:rPr lang="es-A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s-AR" dirty="0"/>
                  <a:t>(</a:t>
                </a:r>
                <a:r>
                  <a:rPr lang="en-US" dirty="0"/>
                  <a:t>4/9 + 0 + 1/9 + 1 + 4/9) = </a:t>
                </a:r>
                <a14:m>
                  <m:oMath xmlns:m="http://schemas.openxmlformats.org/officeDocument/2006/math">
                    <m:r>
                      <a:rPr lang="es-A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dirty="0"/>
                  <a:t>2 = 1.414</a:t>
                </a:r>
              </a:p>
              <a:p>
                <a:pPr marL="361950" lvl="1" indent="0">
                  <a:buNone/>
                </a:pPr>
                <a:r>
                  <a:rPr lang="es-AR" sz="2400" dirty="0"/>
                  <a:t>Es la raíz cuadrada de la suma de las varianzas del camino crítico</a:t>
                </a:r>
                <a:endParaRPr lang="en-US" sz="2400" dirty="0"/>
              </a:p>
              <a:p>
                <a:pPr lvl="0"/>
                <a:r>
                  <a:rPr lang="en-US" dirty="0"/>
                  <a:t>  Z =  (24 – 23)/1.414 = 0.71</a:t>
                </a:r>
              </a:p>
              <a:p>
                <a:pPr lvl="0"/>
                <a:r>
                  <a:rPr lang="en-US" dirty="0"/>
                  <a:t> P(</a:t>
                </a:r>
                <a:r>
                  <a:rPr lang="en-US" baseline="-25000" dirty="0"/>
                  <a:t> z &lt;= .71 </a:t>
                </a:r>
                <a:r>
                  <a:rPr lang="en-US" dirty="0"/>
                  <a:t>) = 0.7611  *</a:t>
                </a:r>
              </a:p>
              <a:p>
                <a:pPr marL="361950" lvl="0" indent="0">
                  <a:buNone/>
                </a:pPr>
                <a:r>
                  <a:rPr lang="en-US" sz="2400" dirty="0"/>
                  <a:t>* Se </a:t>
                </a:r>
                <a:r>
                  <a:rPr lang="en-US" sz="2400" dirty="0" err="1"/>
                  <a:t>busca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en</a:t>
                </a:r>
                <a:r>
                  <a:rPr lang="en-US" sz="2400" dirty="0"/>
                  <a:t> la </a:t>
                </a:r>
                <a:r>
                  <a:rPr lang="en-US" sz="2400" dirty="0" err="1"/>
                  <a:t>tabla</a:t>
                </a:r>
                <a:r>
                  <a:rPr lang="en-US" sz="2400" dirty="0"/>
                  <a:t> normal standard</a:t>
                </a:r>
              </a:p>
              <a:p>
                <a:pPr marL="203200" indent="0">
                  <a:buNone/>
                </a:pPr>
                <a:endParaRPr lang="en-US" dirty="0">
                  <a:latin typeface="Arial"/>
                </a:endParaRPr>
              </a:p>
              <a:p>
                <a:pPr lvl="0"/>
                <a:endParaRPr lang="en-US" dirty="0">
                  <a:latin typeface="Arial"/>
                </a:endParaRPr>
              </a:p>
              <a:p>
                <a:endParaRPr lang="es-ES" dirty="0"/>
              </a:p>
            </p:txBody>
          </p:sp>
        </mc:Choice>
        <mc:Fallback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15516" y="1443084"/>
                <a:ext cx="8712968" cy="5010252"/>
              </a:xfrm>
              <a:blipFill>
                <a:blip r:embed="rId2"/>
                <a:stretch>
                  <a:fillRect t="-73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284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384523"/>
            <a:ext cx="6638925" cy="427672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Respuesta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290638"/>
            <a:ext cx="7283152" cy="4835526"/>
          </a:xfrm>
        </p:spPr>
        <p:txBody>
          <a:bodyPr/>
          <a:lstStyle/>
          <a:p>
            <a:r>
              <a:rPr lang="es-AR" sz="2400" dirty="0"/>
              <a:t> Se busca en la tabla normal </a:t>
            </a:r>
            <a:r>
              <a:rPr lang="es-AR" sz="2400" dirty="0" err="1"/>
              <a:t>standarizada</a:t>
            </a:r>
            <a:endParaRPr lang="es-AR" sz="2400" dirty="0"/>
          </a:p>
          <a:p>
            <a:pPr marL="203200" indent="0">
              <a:buNone/>
            </a:pPr>
            <a:endParaRPr lang="es-AR" sz="2400" dirty="0"/>
          </a:p>
          <a:p>
            <a:pPr marL="203200" indent="0">
              <a:buNone/>
            </a:pPr>
            <a:endParaRPr lang="es-AR" sz="2400" dirty="0"/>
          </a:p>
          <a:p>
            <a:pPr marL="203200" indent="0">
              <a:buNone/>
            </a:pPr>
            <a:endParaRPr lang="es-AR" sz="2400" dirty="0"/>
          </a:p>
          <a:p>
            <a:pPr marL="203200" indent="0">
              <a:buNone/>
            </a:pPr>
            <a:endParaRPr lang="es-AR" sz="2400" dirty="0"/>
          </a:p>
          <a:p>
            <a:pPr marL="203200" indent="0">
              <a:buNone/>
            </a:pPr>
            <a:endParaRPr lang="es-AR" sz="2400" dirty="0"/>
          </a:p>
          <a:p>
            <a:pPr marL="203200" indent="0">
              <a:buNone/>
            </a:pPr>
            <a:endParaRPr lang="es-AR" sz="2400" dirty="0"/>
          </a:p>
          <a:p>
            <a:pPr marL="203200" indent="0">
              <a:buNone/>
            </a:pPr>
            <a:endParaRPr lang="es-AR" sz="2400" dirty="0">
              <a:latin typeface="Arial"/>
            </a:endParaRPr>
          </a:p>
          <a:p>
            <a:pPr marL="203200" indent="0">
              <a:buNone/>
            </a:pPr>
            <a:endParaRPr lang="es-AR" sz="2400" dirty="0">
              <a:latin typeface="Arial"/>
            </a:endParaRPr>
          </a:p>
          <a:p>
            <a:pPr marL="203200" indent="0">
              <a:buNone/>
            </a:pPr>
            <a:r>
              <a:rPr lang="es-AR" sz="2400" dirty="0">
                <a:latin typeface="Arial"/>
              </a:rPr>
              <a:t> </a:t>
            </a:r>
          </a:p>
          <a:p>
            <a:r>
              <a:rPr lang="en-US" sz="2400" b="1" i="1" dirty="0">
                <a:latin typeface="Arial"/>
              </a:rPr>
              <a:t>La </a:t>
            </a:r>
            <a:r>
              <a:rPr lang="en-US" sz="2400" b="1" i="1" dirty="0" err="1">
                <a:latin typeface="Arial"/>
              </a:rPr>
              <a:t>probabilidad</a:t>
            </a:r>
            <a:r>
              <a:rPr lang="en-US" sz="2400" b="1" i="1" dirty="0">
                <a:latin typeface="Arial"/>
              </a:rPr>
              <a:t> de que el </a:t>
            </a:r>
            <a:r>
              <a:rPr lang="en-US" sz="2400" b="1" i="1" dirty="0" err="1">
                <a:latin typeface="Arial"/>
              </a:rPr>
              <a:t>proyecto</a:t>
            </a:r>
            <a:r>
              <a:rPr lang="en-US" sz="2400" b="1" i="1" dirty="0">
                <a:latin typeface="Arial"/>
              </a:rPr>
              <a:t> se concrete </a:t>
            </a:r>
            <a:r>
              <a:rPr lang="en-US" sz="2400" b="1" i="1" dirty="0" err="1">
                <a:latin typeface="Arial"/>
              </a:rPr>
              <a:t>en</a:t>
            </a:r>
            <a:r>
              <a:rPr lang="en-US" sz="2400" b="1" i="1" dirty="0">
                <a:latin typeface="Arial"/>
              </a:rPr>
              <a:t> </a:t>
            </a:r>
            <a:r>
              <a:rPr lang="en-US" sz="2400" b="1" i="1" dirty="0" err="1">
                <a:latin typeface="Arial"/>
              </a:rPr>
              <a:t>menos</a:t>
            </a:r>
            <a:r>
              <a:rPr lang="en-US" sz="2400" b="1" i="1" dirty="0">
                <a:latin typeface="Arial"/>
              </a:rPr>
              <a:t> de 24 </a:t>
            </a:r>
            <a:r>
              <a:rPr lang="en-US" sz="2400" b="1" i="1" dirty="0" err="1">
                <a:latin typeface="Arial"/>
              </a:rPr>
              <a:t>hs</a:t>
            </a:r>
            <a:r>
              <a:rPr lang="en-US" sz="2400" b="1" i="1" dirty="0">
                <a:latin typeface="Arial"/>
              </a:rPr>
              <a:t>. </a:t>
            </a:r>
            <a:r>
              <a:rPr lang="en-US" sz="2400" b="1" i="1" dirty="0" err="1">
                <a:latin typeface="Arial"/>
              </a:rPr>
              <a:t>es</a:t>
            </a:r>
            <a:r>
              <a:rPr lang="en-US" sz="2400" b="1" i="1" dirty="0">
                <a:latin typeface="Arial"/>
              </a:rPr>
              <a:t> de 76.11%</a:t>
            </a:r>
            <a:endParaRPr lang="es-ES" sz="2400" b="1" i="1" dirty="0"/>
          </a:p>
        </p:txBody>
      </p:sp>
    </p:spTree>
    <p:extLst>
      <p:ext uri="{BB962C8B-B14F-4D97-AF65-F5344CB8AC3E}">
        <p14:creationId xmlns:p14="http://schemas.microsoft.com/office/powerpoint/2010/main" val="9549004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 PERT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 ¿ Que probabilidad hay de que el proyecto sea terminado dentro de las 20 </a:t>
            </a:r>
            <a:r>
              <a:rPr lang="es-AR" dirty="0" err="1"/>
              <a:t>hs</a:t>
            </a:r>
            <a:r>
              <a:rPr lang="es-AR" dirty="0"/>
              <a:t>.? </a:t>
            </a:r>
            <a:endParaRPr lang="es-ES" dirty="0"/>
          </a:p>
        </p:txBody>
      </p:sp>
      <p:sp>
        <p:nvSpPr>
          <p:cNvPr id="4" name="Freeform 5"/>
          <p:cNvSpPr>
            <a:spLocks/>
          </p:cNvSpPr>
          <p:nvPr/>
        </p:nvSpPr>
        <p:spPr bwMode="auto">
          <a:xfrm>
            <a:off x="2039938" y="2957711"/>
            <a:ext cx="4992687" cy="2614613"/>
          </a:xfrm>
          <a:custGeom>
            <a:avLst/>
            <a:gdLst>
              <a:gd name="T0" fmla="*/ 2147483647 w 1162"/>
              <a:gd name="T1" fmla="*/ 62463233 h 1146"/>
              <a:gd name="T2" fmla="*/ 2147483647 w 1162"/>
              <a:gd name="T3" fmla="*/ 338343697 h 1146"/>
              <a:gd name="T4" fmla="*/ 2147483647 w 1162"/>
              <a:gd name="T5" fmla="*/ 671483267 h 1146"/>
              <a:gd name="T6" fmla="*/ 2147483647 w 1162"/>
              <a:gd name="T7" fmla="*/ 1009826822 h 1146"/>
              <a:gd name="T8" fmla="*/ 2147483647 w 1162"/>
              <a:gd name="T9" fmla="*/ 1342966534 h 1146"/>
              <a:gd name="T10" fmla="*/ 2147483647 w 1162"/>
              <a:gd name="T11" fmla="*/ 1665695426 h 1146"/>
              <a:gd name="T12" fmla="*/ 2147483647 w 1162"/>
              <a:gd name="T13" fmla="*/ 2014449516 h 1146"/>
              <a:gd name="T14" fmla="*/ 2147483647 w 1162"/>
              <a:gd name="T15" fmla="*/ 2147483647 h 1146"/>
              <a:gd name="T16" fmla="*/ 2147483647 w 1162"/>
              <a:gd name="T17" fmla="*/ 2147483647 h 1146"/>
              <a:gd name="T18" fmla="*/ 2147483647 w 1162"/>
              <a:gd name="T19" fmla="*/ 2147483647 h 1146"/>
              <a:gd name="T20" fmla="*/ 2147483647 w 1162"/>
              <a:gd name="T21" fmla="*/ 2147483647 h 1146"/>
              <a:gd name="T22" fmla="*/ 2147483647 w 1162"/>
              <a:gd name="T23" fmla="*/ 2147483647 h 1146"/>
              <a:gd name="T24" fmla="*/ 2147483647 w 1162"/>
              <a:gd name="T25" fmla="*/ 2147483647 h 1146"/>
              <a:gd name="T26" fmla="*/ 2147483647 w 1162"/>
              <a:gd name="T27" fmla="*/ 2147483647 h 1146"/>
              <a:gd name="T28" fmla="*/ 2147483647 w 1162"/>
              <a:gd name="T29" fmla="*/ 2147483647 h 1146"/>
              <a:gd name="T30" fmla="*/ 2147483647 w 1162"/>
              <a:gd name="T31" fmla="*/ 2147483647 h 1146"/>
              <a:gd name="T32" fmla="*/ 2147483647 w 1162"/>
              <a:gd name="T33" fmla="*/ 2147483647 h 1146"/>
              <a:gd name="T34" fmla="*/ 2147483647 w 1162"/>
              <a:gd name="T35" fmla="*/ 2147483647 h 1146"/>
              <a:gd name="T36" fmla="*/ 2147483647 w 1162"/>
              <a:gd name="T37" fmla="*/ 2147483647 h 1146"/>
              <a:gd name="T38" fmla="*/ 2147483647 w 1162"/>
              <a:gd name="T39" fmla="*/ 2147483647 h 1146"/>
              <a:gd name="T40" fmla="*/ 1661494748 w 1162"/>
              <a:gd name="T41" fmla="*/ 2147483647 h 1146"/>
              <a:gd name="T42" fmla="*/ 978433314 w 1162"/>
              <a:gd name="T43" fmla="*/ 2147483647 h 1146"/>
              <a:gd name="T44" fmla="*/ 2147483647 w 1162"/>
              <a:gd name="T45" fmla="*/ 2147483647 h 1146"/>
              <a:gd name="T46" fmla="*/ 2147483647 w 1162"/>
              <a:gd name="T47" fmla="*/ 2147483647 h 1146"/>
              <a:gd name="T48" fmla="*/ 2147483647 w 1162"/>
              <a:gd name="T49" fmla="*/ 2147483647 h 1146"/>
              <a:gd name="T50" fmla="*/ 2147483647 w 1162"/>
              <a:gd name="T51" fmla="*/ 2147483647 h 1146"/>
              <a:gd name="T52" fmla="*/ 2147483647 w 1162"/>
              <a:gd name="T53" fmla="*/ 2147483647 h 1146"/>
              <a:gd name="T54" fmla="*/ 2147483647 w 1162"/>
              <a:gd name="T55" fmla="*/ 2147483647 h 1146"/>
              <a:gd name="T56" fmla="*/ 2147483647 w 1162"/>
              <a:gd name="T57" fmla="*/ 2147483647 h 1146"/>
              <a:gd name="T58" fmla="*/ 2147483647 w 1162"/>
              <a:gd name="T59" fmla="*/ 2147483647 h 1146"/>
              <a:gd name="T60" fmla="*/ 2147483647 w 1162"/>
              <a:gd name="T61" fmla="*/ 2147483647 h 1146"/>
              <a:gd name="T62" fmla="*/ 2147483647 w 1162"/>
              <a:gd name="T63" fmla="*/ 2147483647 h 1146"/>
              <a:gd name="T64" fmla="*/ 2147483647 w 1162"/>
              <a:gd name="T65" fmla="*/ 2147483647 h 1146"/>
              <a:gd name="T66" fmla="*/ 2147483647 w 1162"/>
              <a:gd name="T67" fmla="*/ 2147483647 h 1146"/>
              <a:gd name="T68" fmla="*/ 2147483647 w 1162"/>
              <a:gd name="T69" fmla="*/ 2147483647 h 1146"/>
              <a:gd name="T70" fmla="*/ 2147483647 w 1162"/>
              <a:gd name="T71" fmla="*/ 2147483647 h 1146"/>
              <a:gd name="T72" fmla="*/ 2147483647 w 1162"/>
              <a:gd name="T73" fmla="*/ 2147483647 h 1146"/>
              <a:gd name="T74" fmla="*/ 2147483647 w 1162"/>
              <a:gd name="T75" fmla="*/ 2147483647 h 1146"/>
              <a:gd name="T76" fmla="*/ 2147483647 w 1162"/>
              <a:gd name="T77" fmla="*/ 2035270588 h 1146"/>
              <a:gd name="T78" fmla="*/ 2147483647 w 1162"/>
              <a:gd name="T79" fmla="*/ 1639667945 h 1146"/>
              <a:gd name="T80" fmla="*/ 2147483647 w 1162"/>
              <a:gd name="T81" fmla="*/ 1270092783 h 1146"/>
              <a:gd name="T82" fmla="*/ 2147483647 w 1162"/>
              <a:gd name="T83" fmla="*/ 1046264838 h 1146"/>
              <a:gd name="T84" fmla="*/ 2147483647 w 1162"/>
              <a:gd name="T85" fmla="*/ 697510747 h 1146"/>
              <a:gd name="T86" fmla="*/ 2147483647 w 1162"/>
              <a:gd name="T87" fmla="*/ 473682944 h 1146"/>
              <a:gd name="T88" fmla="*/ 2147483647 w 1162"/>
              <a:gd name="T89" fmla="*/ 572581894 h 1146"/>
              <a:gd name="T90" fmla="*/ 2147483647 w 1162"/>
              <a:gd name="T91" fmla="*/ 432040801 h 1146"/>
              <a:gd name="T92" fmla="*/ 2147483647 w 1162"/>
              <a:gd name="T93" fmla="*/ 156158108 h 1146"/>
              <a:gd name="T94" fmla="*/ 2147483647 w 1162"/>
              <a:gd name="T95" fmla="*/ 20821081 h 114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62"/>
              <a:gd name="T145" fmla="*/ 0 h 1146"/>
              <a:gd name="T146" fmla="*/ 1162 w 1162"/>
              <a:gd name="T147" fmla="*/ 1146 h 114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62" h="1146">
                <a:moveTo>
                  <a:pt x="590" y="1"/>
                </a:moveTo>
                <a:lnTo>
                  <a:pt x="577" y="5"/>
                </a:lnTo>
                <a:lnTo>
                  <a:pt x="565" y="12"/>
                </a:lnTo>
                <a:lnTo>
                  <a:pt x="552" y="27"/>
                </a:lnTo>
                <a:lnTo>
                  <a:pt x="541" y="44"/>
                </a:lnTo>
                <a:lnTo>
                  <a:pt x="531" y="65"/>
                </a:lnTo>
                <a:lnTo>
                  <a:pt x="524" y="80"/>
                </a:lnTo>
                <a:lnTo>
                  <a:pt x="516" y="104"/>
                </a:lnTo>
                <a:lnTo>
                  <a:pt x="508" y="129"/>
                </a:lnTo>
                <a:lnTo>
                  <a:pt x="503" y="147"/>
                </a:lnTo>
                <a:lnTo>
                  <a:pt x="495" y="172"/>
                </a:lnTo>
                <a:lnTo>
                  <a:pt x="489" y="194"/>
                </a:lnTo>
                <a:lnTo>
                  <a:pt x="483" y="216"/>
                </a:lnTo>
                <a:lnTo>
                  <a:pt x="478" y="236"/>
                </a:lnTo>
                <a:lnTo>
                  <a:pt x="472" y="258"/>
                </a:lnTo>
                <a:lnTo>
                  <a:pt x="468" y="277"/>
                </a:lnTo>
                <a:lnTo>
                  <a:pt x="464" y="298"/>
                </a:lnTo>
                <a:lnTo>
                  <a:pt x="459" y="320"/>
                </a:lnTo>
                <a:lnTo>
                  <a:pt x="455" y="344"/>
                </a:lnTo>
                <a:lnTo>
                  <a:pt x="449" y="367"/>
                </a:lnTo>
                <a:lnTo>
                  <a:pt x="446" y="387"/>
                </a:lnTo>
                <a:lnTo>
                  <a:pt x="441" y="407"/>
                </a:lnTo>
                <a:lnTo>
                  <a:pt x="435" y="430"/>
                </a:lnTo>
                <a:lnTo>
                  <a:pt x="431" y="452"/>
                </a:lnTo>
                <a:lnTo>
                  <a:pt x="426" y="474"/>
                </a:lnTo>
                <a:lnTo>
                  <a:pt x="422" y="496"/>
                </a:lnTo>
                <a:lnTo>
                  <a:pt x="418" y="516"/>
                </a:lnTo>
                <a:lnTo>
                  <a:pt x="414" y="539"/>
                </a:lnTo>
                <a:lnTo>
                  <a:pt x="410" y="561"/>
                </a:lnTo>
                <a:lnTo>
                  <a:pt x="406" y="581"/>
                </a:lnTo>
                <a:lnTo>
                  <a:pt x="402" y="602"/>
                </a:lnTo>
                <a:lnTo>
                  <a:pt x="398" y="623"/>
                </a:lnTo>
                <a:lnTo>
                  <a:pt x="393" y="644"/>
                </a:lnTo>
                <a:lnTo>
                  <a:pt x="388" y="672"/>
                </a:lnTo>
                <a:lnTo>
                  <a:pt x="384" y="696"/>
                </a:lnTo>
                <a:lnTo>
                  <a:pt x="380" y="714"/>
                </a:lnTo>
                <a:lnTo>
                  <a:pt x="375" y="735"/>
                </a:lnTo>
                <a:lnTo>
                  <a:pt x="371" y="753"/>
                </a:lnTo>
                <a:lnTo>
                  <a:pt x="365" y="777"/>
                </a:lnTo>
                <a:lnTo>
                  <a:pt x="359" y="801"/>
                </a:lnTo>
                <a:lnTo>
                  <a:pt x="351" y="824"/>
                </a:lnTo>
                <a:lnTo>
                  <a:pt x="343" y="848"/>
                </a:lnTo>
                <a:lnTo>
                  <a:pt x="335" y="871"/>
                </a:lnTo>
                <a:lnTo>
                  <a:pt x="325" y="892"/>
                </a:lnTo>
                <a:lnTo>
                  <a:pt x="314" y="917"/>
                </a:lnTo>
                <a:lnTo>
                  <a:pt x="307" y="932"/>
                </a:lnTo>
                <a:lnTo>
                  <a:pt x="298" y="947"/>
                </a:lnTo>
                <a:lnTo>
                  <a:pt x="287" y="965"/>
                </a:lnTo>
                <a:lnTo>
                  <a:pt x="278" y="978"/>
                </a:lnTo>
                <a:lnTo>
                  <a:pt x="266" y="993"/>
                </a:lnTo>
                <a:lnTo>
                  <a:pt x="248" y="1014"/>
                </a:lnTo>
                <a:lnTo>
                  <a:pt x="233" y="1028"/>
                </a:lnTo>
                <a:lnTo>
                  <a:pt x="221" y="1037"/>
                </a:lnTo>
                <a:lnTo>
                  <a:pt x="211" y="1046"/>
                </a:lnTo>
                <a:lnTo>
                  <a:pt x="198" y="1054"/>
                </a:lnTo>
                <a:lnTo>
                  <a:pt x="184" y="1061"/>
                </a:lnTo>
                <a:lnTo>
                  <a:pt x="171" y="1069"/>
                </a:lnTo>
                <a:lnTo>
                  <a:pt x="160" y="1077"/>
                </a:lnTo>
                <a:lnTo>
                  <a:pt x="147" y="1084"/>
                </a:lnTo>
                <a:lnTo>
                  <a:pt x="136" y="1090"/>
                </a:lnTo>
                <a:lnTo>
                  <a:pt x="122" y="1097"/>
                </a:lnTo>
                <a:lnTo>
                  <a:pt x="102" y="1105"/>
                </a:lnTo>
                <a:lnTo>
                  <a:pt x="90" y="1111"/>
                </a:lnTo>
                <a:lnTo>
                  <a:pt x="78" y="1116"/>
                </a:lnTo>
                <a:lnTo>
                  <a:pt x="69" y="1119"/>
                </a:lnTo>
                <a:lnTo>
                  <a:pt x="53" y="1125"/>
                </a:lnTo>
                <a:lnTo>
                  <a:pt x="36" y="1133"/>
                </a:lnTo>
                <a:lnTo>
                  <a:pt x="0" y="1146"/>
                </a:lnTo>
                <a:lnTo>
                  <a:pt x="1162" y="1144"/>
                </a:lnTo>
                <a:lnTo>
                  <a:pt x="1143" y="1139"/>
                </a:lnTo>
                <a:lnTo>
                  <a:pt x="1122" y="1130"/>
                </a:lnTo>
                <a:lnTo>
                  <a:pt x="1104" y="1125"/>
                </a:lnTo>
                <a:lnTo>
                  <a:pt x="1086" y="1119"/>
                </a:lnTo>
                <a:lnTo>
                  <a:pt x="1067" y="1111"/>
                </a:lnTo>
                <a:lnTo>
                  <a:pt x="1076" y="1114"/>
                </a:lnTo>
                <a:lnTo>
                  <a:pt x="1055" y="1105"/>
                </a:lnTo>
                <a:lnTo>
                  <a:pt x="1043" y="1098"/>
                </a:lnTo>
                <a:lnTo>
                  <a:pt x="1023" y="1086"/>
                </a:lnTo>
                <a:lnTo>
                  <a:pt x="1005" y="1074"/>
                </a:lnTo>
                <a:lnTo>
                  <a:pt x="989" y="1064"/>
                </a:lnTo>
                <a:lnTo>
                  <a:pt x="975" y="1054"/>
                </a:lnTo>
                <a:lnTo>
                  <a:pt x="959" y="1042"/>
                </a:lnTo>
                <a:lnTo>
                  <a:pt x="945" y="1030"/>
                </a:lnTo>
                <a:lnTo>
                  <a:pt x="930" y="1016"/>
                </a:lnTo>
                <a:lnTo>
                  <a:pt x="920" y="1005"/>
                </a:lnTo>
                <a:lnTo>
                  <a:pt x="919" y="1003"/>
                </a:lnTo>
                <a:lnTo>
                  <a:pt x="913" y="997"/>
                </a:lnTo>
                <a:lnTo>
                  <a:pt x="905" y="985"/>
                </a:lnTo>
                <a:lnTo>
                  <a:pt x="893" y="970"/>
                </a:lnTo>
                <a:lnTo>
                  <a:pt x="883" y="953"/>
                </a:lnTo>
                <a:lnTo>
                  <a:pt x="876" y="939"/>
                </a:lnTo>
                <a:lnTo>
                  <a:pt x="868" y="923"/>
                </a:lnTo>
                <a:lnTo>
                  <a:pt x="858" y="899"/>
                </a:lnTo>
                <a:lnTo>
                  <a:pt x="849" y="877"/>
                </a:lnTo>
                <a:lnTo>
                  <a:pt x="841" y="854"/>
                </a:lnTo>
                <a:lnTo>
                  <a:pt x="834" y="833"/>
                </a:lnTo>
                <a:lnTo>
                  <a:pt x="827" y="812"/>
                </a:lnTo>
                <a:lnTo>
                  <a:pt x="822" y="794"/>
                </a:lnTo>
                <a:lnTo>
                  <a:pt x="817" y="779"/>
                </a:lnTo>
                <a:lnTo>
                  <a:pt x="813" y="762"/>
                </a:lnTo>
                <a:lnTo>
                  <a:pt x="808" y="739"/>
                </a:lnTo>
                <a:lnTo>
                  <a:pt x="803" y="717"/>
                </a:lnTo>
                <a:lnTo>
                  <a:pt x="798" y="696"/>
                </a:lnTo>
                <a:lnTo>
                  <a:pt x="794" y="676"/>
                </a:lnTo>
                <a:lnTo>
                  <a:pt x="792" y="662"/>
                </a:lnTo>
                <a:lnTo>
                  <a:pt x="788" y="646"/>
                </a:lnTo>
                <a:lnTo>
                  <a:pt x="785" y="631"/>
                </a:lnTo>
                <a:lnTo>
                  <a:pt x="780" y="608"/>
                </a:lnTo>
                <a:lnTo>
                  <a:pt x="776" y="588"/>
                </a:lnTo>
                <a:lnTo>
                  <a:pt x="770" y="559"/>
                </a:lnTo>
                <a:lnTo>
                  <a:pt x="765" y="537"/>
                </a:lnTo>
                <a:lnTo>
                  <a:pt x="758" y="509"/>
                </a:lnTo>
                <a:lnTo>
                  <a:pt x="754" y="489"/>
                </a:lnTo>
                <a:lnTo>
                  <a:pt x="750" y="472"/>
                </a:lnTo>
                <a:lnTo>
                  <a:pt x="745" y="445"/>
                </a:lnTo>
                <a:lnTo>
                  <a:pt x="740" y="423"/>
                </a:lnTo>
                <a:lnTo>
                  <a:pt x="733" y="391"/>
                </a:lnTo>
                <a:lnTo>
                  <a:pt x="726" y="362"/>
                </a:lnTo>
                <a:lnTo>
                  <a:pt x="722" y="335"/>
                </a:lnTo>
                <a:lnTo>
                  <a:pt x="716" y="315"/>
                </a:lnTo>
                <a:lnTo>
                  <a:pt x="711" y="293"/>
                </a:lnTo>
                <a:lnTo>
                  <a:pt x="704" y="267"/>
                </a:lnTo>
                <a:lnTo>
                  <a:pt x="699" y="244"/>
                </a:lnTo>
                <a:lnTo>
                  <a:pt x="695" y="232"/>
                </a:lnTo>
                <a:lnTo>
                  <a:pt x="692" y="219"/>
                </a:lnTo>
                <a:lnTo>
                  <a:pt x="687" y="201"/>
                </a:lnTo>
                <a:lnTo>
                  <a:pt x="682" y="179"/>
                </a:lnTo>
                <a:lnTo>
                  <a:pt x="675" y="155"/>
                </a:lnTo>
                <a:lnTo>
                  <a:pt x="670" y="134"/>
                </a:lnTo>
                <a:lnTo>
                  <a:pt x="665" y="118"/>
                </a:lnTo>
                <a:lnTo>
                  <a:pt x="655" y="91"/>
                </a:lnTo>
                <a:lnTo>
                  <a:pt x="654" y="87"/>
                </a:lnTo>
                <a:lnTo>
                  <a:pt x="652" y="83"/>
                </a:lnTo>
                <a:lnTo>
                  <a:pt x="663" y="110"/>
                </a:lnTo>
                <a:lnTo>
                  <a:pt x="659" y="100"/>
                </a:lnTo>
                <a:lnTo>
                  <a:pt x="657" y="91"/>
                </a:lnTo>
                <a:lnTo>
                  <a:pt x="651" y="83"/>
                </a:lnTo>
                <a:lnTo>
                  <a:pt x="646" y="68"/>
                </a:lnTo>
                <a:lnTo>
                  <a:pt x="636" y="49"/>
                </a:lnTo>
                <a:lnTo>
                  <a:pt x="625" y="30"/>
                </a:lnTo>
                <a:lnTo>
                  <a:pt x="619" y="19"/>
                </a:lnTo>
                <a:lnTo>
                  <a:pt x="609" y="11"/>
                </a:lnTo>
                <a:lnTo>
                  <a:pt x="600" y="4"/>
                </a:lnTo>
                <a:lnTo>
                  <a:pt x="590" y="0"/>
                </a:lnTo>
              </a:path>
            </a:pathLst>
          </a:custGeom>
          <a:ln w="28575">
            <a:headEnd/>
            <a:tailE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s-ES" altLang="es-E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1104900" y="5583436"/>
            <a:ext cx="6923088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>
            <a:outerShdw dist="17961" dir="2700000" algn="ctr" rotWithShape="0">
              <a:srgbClr val="000000"/>
            </a:outerShdw>
          </a:effectLst>
        </p:spPr>
        <p:txBody>
          <a:bodyPr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4572000" y="2852936"/>
            <a:ext cx="0" cy="28575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327525" y="5637411"/>
            <a:ext cx="52770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23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622379" y="4623931"/>
            <a:ext cx="0" cy="948393"/>
          </a:xfrm>
          <a:prstGeom prst="line">
            <a:avLst/>
          </a:prstGeom>
          <a:noFill/>
          <a:ln w="12700">
            <a:solidFill>
              <a:srgbClr val="FFFFFF"/>
            </a:solidFill>
            <a:round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/>
          <a:lstStyle/>
          <a:p>
            <a:pPr>
              <a:defRPr/>
            </a:pPr>
            <a:endParaRPr lang="es-US">
              <a:latin typeface="Arial" charset="0"/>
            </a:endParaRP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3419872" y="5623420"/>
            <a:ext cx="527709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400" b="1" dirty="0">
                <a:solidFill>
                  <a:schemeClr val="tx1"/>
                </a:solidFill>
                <a:latin typeface="Arial" charset="0"/>
              </a:rPr>
              <a:t>20</a:t>
            </a:r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2536825" y="4100711"/>
            <a:ext cx="1085554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2800" b="1">
                <a:solidFill>
                  <a:schemeClr val="tx1"/>
                </a:solidFill>
                <a:latin typeface="Arial" charset="0"/>
              </a:rPr>
              <a:t>.5000</a:t>
            </a:r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3448050" y="4548385"/>
            <a:ext cx="1123950" cy="61884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824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2933148"/>
            <a:ext cx="3826003" cy="294412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Respuesta</a:t>
            </a:r>
            <a:endParaRPr lang="es-E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texto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79512" y="1495325"/>
                <a:ext cx="8712968" cy="5102027"/>
              </a:xfrm>
            </p:spPr>
            <p:txBody>
              <a:bodyPr/>
              <a:lstStyle/>
              <a:p>
                <a:r>
                  <a:rPr lang="es-AR" sz="2800" dirty="0"/>
                  <a:t> Ruta critica: A – C – F – I – K</a:t>
                </a:r>
              </a:p>
              <a:p>
                <a:r>
                  <a:rPr lang="es-AR" sz="2800" dirty="0"/>
                  <a:t> Costo (media):  6 + 3 + 4 + 5 + 5 = 23</a:t>
                </a:r>
              </a:p>
              <a:p>
                <a:pPr lvl="0"/>
                <a:r>
                  <a:rPr lang="es-AR" sz="2800" dirty="0"/>
                  <a:t> DEP: </a:t>
                </a:r>
                <a14:m>
                  <m:oMath xmlns:m="http://schemas.openxmlformats.org/officeDocument/2006/math">
                    <m:r>
                      <a:rPr lang="es-A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s-AR" sz="2800" dirty="0"/>
                  <a:t>(</a:t>
                </a:r>
                <a:r>
                  <a:rPr lang="en-US" sz="2800" dirty="0"/>
                  <a:t>4/9 + 0 + 1/9 + 1 + 4/9) = </a:t>
                </a:r>
                <a14:m>
                  <m:oMath xmlns:m="http://schemas.openxmlformats.org/officeDocument/2006/math">
                    <m:r>
                      <a:rPr lang="es-A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√</m:t>
                    </m:r>
                  </m:oMath>
                </a14:m>
                <a:r>
                  <a:rPr lang="en-US" sz="2800" dirty="0"/>
                  <a:t>2 = 1.414</a:t>
                </a:r>
              </a:p>
              <a:p>
                <a:pPr lvl="0"/>
                <a:r>
                  <a:rPr lang="en-US" sz="2800" dirty="0"/>
                  <a:t>  Z =  (20 – 23)/1.414 = -2.12</a:t>
                </a:r>
              </a:p>
              <a:p>
                <a:pPr lvl="0"/>
                <a:r>
                  <a:rPr lang="en-US" sz="2800" dirty="0"/>
                  <a:t> P(</a:t>
                </a:r>
                <a:r>
                  <a:rPr lang="en-US" sz="2800" baseline="-25000" dirty="0"/>
                  <a:t> z &lt;= -2.12 </a:t>
                </a:r>
                <a:r>
                  <a:rPr lang="en-US" sz="2800" dirty="0"/>
                  <a:t>) = 0.0170  *</a:t>
                </a:r>
              </a:p>
              <a:p>
                <a:pPr marL="203200" lvl="0" indent="0">
                  <a:buNone/>
                </a:pPr>
                <a:endParaRPr lang="en-US" sz="2000" dirty="0"/>
              </a:p>
              <a:p>
                <a:pPr marL="203200" lvl="0" indent="0">
                  <a:buNone/>
                </a:pPr>
                <a:endParaRPr lang="en-US" sz="2000" dirty="0"/>
              </a:p>
              <a:p>
                <a:pPr marL="203200" lvl="0" indent="0">
                  <a:buNone/>
                </a:pPr>
                <a:endParaRPr lang="en-US" sz="2000" dirty="0"/>
              </a:p>
              <a:p>
                <a:pPr marL="203200" lvl="0" indent="0">
                  <a:buNone/>
                </a:pPr>
                <a:endParaRPr lang="en-US" sz="2000" dirty="0"/>
              </a:p>
              <a:p>
                <a:pPr marL="203200" lvl="0" indent="0">
                  <a:buNone/>
                </a:pPr>
                <a:endParaRPr lang="en-US" sz="2000" dirty="0"/>
              </a:p>
              <a:p>
                <a:pPr marL="203200" indent="0">
                  <a:buNone/>
                </a:pPr>
                <a:r>
                  <a:rPr lang="en-US" sz="2000" b="1" i="1" dirty="0">
                    <a:latin typeface="Arial"/>
                  </a:rPr>
                  <a:t>La </a:t>
                </a:r>
                <a:r>
                  <a:rPr lang="en-US" sz="2000" b="1" i="1" dirty="0" err="1">
                    <a:latin typeface="Arial"/>
                  </a:rPr>
                  <a:t>probabilidad</a:t>
                </a:r>
                <a:r>
                  <a:rPr lang="en-US" sz="2000" b="1" i="1" dirty="0">
                    <a:latin typeface="Arial"/>
                  </a:rPr>
                  <a:t> de que el </a:t>
                </a:r>
                <a:r>
                  <a:rPr lang="en-US" sz="2000" b="1" i="1" dirty="0" err="1">
                    <a:latin typeface="Arial"/>
                  </a:rPr>
                  <a:t>proyecto</a:t>
                </a:r>
                <a:r>
                  <a:rPr lang="en-US" sz="2000" b="1" i="1" dirty="0">
                    <a:latin typeface="Arial"/>
                  </a:rPr>
                  <a:t> se concrete </a:t>
                </a:r>
                <a:r>
                  <a:rPr lang="en-US" sz="2000" b="1" i="1" dirty="0" err="1">
                    <a:latin typeface="Arial"/>
                  </a:rPr>
                  <a:t>en</a:t>
                </a:r>
                <a:r>
                  <a:rPr lang="en-US" sz="2000" b="1" i="1" dirty="0">
                    <a:latin typeface="Arial"/>
                  </a:rPr>
                  <a:t> </a:t>
                </a:r>
                <a:r>
                  <a:rPr lang="en-US" sz="2000" b="1" i="1" dirty="0" err="1">
                    <a:latin typeface="Arial"/>
                  </a:rPr>
                  <a:t>menos</a:t>
                </a:r>
                <a:r>
                  <a:rPr lang="en-US" sz="2000" b="1" i="1" dirty="0">
                    <a:latin typeface="Arial"/>
                  </a:rPr>
                  <a:t> de 20 </a:t>
                </a:r>
                <a:r>
                  <a:rPr lang="en-US" sz="2000" b="1" i="1" dirty="0" err="1">
                    <a:latin typeface="Arial"/>
                  </a:rPr>
                  <a:t>hs</a:t>
                </a:r>
                <a:r>
                  <a:rPr lang="en-US" sz="2000" b="1" i="1" dirty="0">
                    <a:latin typeface="Arial"/>
                  </a:rPr>
                  <a:t>. </a:t>
                </a:r>
                <a:r>
                  <a:rPr lang="en-US" sz="2000" b="1" i="1" dirty="0" err="1">
                    <a:latin typeface="Arial"/>
                  </a:rPr>
                  <a:t>es</a:t>
                </a:r>
                <a:r>
                  <a:rPr lang="en-US" sz="2000" b="1" i="1" dirty="0">
                    <a:latin typeface="Arial"/>
                  </a:rPr>
                  <a:t> de 1.7%</a:t>
                </a:r>
                <a:endParaRPr lang="es-ES" sz="2000" b="1" i="1" dirty="0"/>
              </a:p>
              <a:p>
                <a:pPr marL="203200" lvl="0" indent="0">
                  <a:buNone/>
                </a:pPr>
                <a:endParaRPr lang="en-US" sz="2000" dirty="0"/>
              </a:p>
              <a:p>
                <a:pPr marL="203200" indent="0">
                  <a:buNone/>
                </a:pPr>
                <a:endParaRPr lang="en-US" sz="2800" dirty="0">
                  <a:latin typeface="Arial"/>
                </a:endParaRPr>
              </a:p>
              <a:p>
                <a:pPr lvl="0"/>
                <a:endParaRPr lang="en-US" sz="2800" dirty="0">
                  <a:latin typeface="Arial"/>
                </a:endParaRPr>
              </a:p>
              <a:p>
                <a:endParaRPr lang="es-ES" sz="2800" dirty="0"/>
              </a:p>
            </p:txBody>
          </p:sp>
        </mc:Choice>
        <mc:Fallback>
          <p:sp>
            <p:nvSpPr>
              <p:cNvPr id="3" name="Marcador de tex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79512" y="1495325"/>
                <a:ext cx="8712968" cy="5102027"/>
              </a:xfrm>
              <a:blipFill>
                <a:blip r:embed="rId3"/>
                <a:stretch>
                  <a:fillRect t="-239" b="-406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785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Algunos comentarios extra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2400" dirty="0"/>
              <a:t> En los proyectos reales también se puede emplear el concepto de “trueques” considerando recursos y costos.</a:t>
            </a:r>
          </a:p>
          <a:p>
            <a:r>
              <a:rPr lang="es-ES" sz="2400" dirty="0"/>
              <a:t> Se considera que una actividad se puede “quebrar” o reducir su tiempo estimado invirtiendo mas recursos y, por ende, resignando “ganancia”.</a:t>
            </a:r>
          </a:p>
          <a:p>
            <a:r>
              <a:rPr lang="es-ES" sz="2400" dirty="0"/>
              <a:t> ¿ Que actividades deben acelerarse? </a:t>
            </a:r>
          </a:p>
          <a:p>
            <a:r>
              <a:rPr lang="es-ES" sz="2400" dirty="0"/>
              <a:t>  1ro las de la ruta critica y luego otras según la cantidad de tiempo que se debe reducir.</a:t>
            </a:r>
          </a:p>
          <a:p>
            <a:r>
              <a:rPr lang="es-ES" sz="2400" dirty="0"/>
              <a:t> Se puede utilizar PL para analizar este tipo de problema. </a:t>
            </a:r>
          </a:p>
          <a:p>
            <a:r>
              <a:rPr lang="es-ES" sz="2400" dirty="0"/>
              <a:t> Repasar el final del capitulo 9 del libro.</a:t>
            </a:r>
          </a:p>
        </p:txBody>
      </p:sp>
    </p:spTree>
    <p:extLst>
      <p:ext uri="{BB962C8B-B14F-4D97-AF65-F5344CB8AC3E}">
        <p14:creationId xmlns:p14="http://schemas.microsoft.com/office/powerpoint/2010/main" val="1655736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CPM - PERT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/>
            <a:r>
              <a:rPr lang="es-ES" dirty="0"/>
              <a:t>Gantt: Es un diagrama de barras horizontales desarrollado como una herramienta de control de producción en 1917 por Henry L. Gantt.</a:t>
            </a:r>
          </a:p>
          <a:p>
            <a:pPr marL="457200" indent="-457200"/>
            <a:r>
              <a:rPr lang="es-ES" dirty="0" err="1"/>
              <a:t>Critical</a:t>
            </a:r>
            <a:r>
              <a:rPr lang="es-ES" dirty="0"/>
              <a:t> </a:t>
            </a:r>
            <a:r>
              <a:rPr lang="es-ES" dirty="0" err="1"/>
              <a:t>Path</a:t>
            </a:r>
            <a:r>
              <a:rPr lang="es-ES" dirty="0"/>
              <a:t> </a:t>
            </a:r>
            <a:r>
              <a:rPr lang="es-ES" dirty="0" err="1"/>
              <a:t>Method</a:t>
            </a:r>
            <a:r>
              <a:rPr lang="es-ES" dirty="0"/>
              <a:t>: Desarrollado por la firma Dupont en 1957 buscando optimizar las planificaciones de actividades.</a:t>
            </a:r>
          </a:p>
          <a:p>
            <a:pPr marL="457200" indent="-457200"/>
            <a:r>
              <a:rPr lang="es-ES" dirty="0" err="1"/>
              <a:t>Program</a:t>
            </a:r>
            <a:r>
              <a:rPr lang="es-ES" dirty="0"/>
              <a:t> </a:t>
            </a:r>
            <a:r>
              <a:rPr lang="es-ES" dirty="0" err="1"/>
              <a:t>Evaluation</a:t>
            </a:r>
            <a:r>
              <a:rPr lang="es-ES" dirty="0"/>
              <a:t> and </a:t>
            </a:r>
            <a:r>
              <a:rPr lang="es-ES" dirty="0" err="1"/>
              <a:t>Review</a:t>
            </a:r>
            <a:r>
              <a:rPr lang="es-ES" dirty="0"/>
              <a:t> </a:t>
            </a:r>
            <a:r>
              <a:rPr lang="es-ES" dirty="0" err="1"/>
              <a:t>Technique</a:t>
            </a:r>
            <a:r>
              <a:rPr lang="es-ES" dirty="0"/>
              <a:t>: Desarrollado en el proyecto </a:t>
            </a:r>
            <a:r>
              <a:rPr lang="es-ES" dirty="0" err="1"/>
              <a:t>Polaris</a:t>
            </a:r>
            <a:r>
              <a:rPr lang="es-ES" dirty="0"/>
              <a:t> por el departamento de defensa de EEUU en 1958.</a:t>
            </a:r>
          </a:p>
          <a:p>
            <a:pPr marL="457200" indent="-457200"/>
            <a:r>
              <a:rPr lang="es-ES" dirty="0"/>
              <a:t>Al presente PERT y CPM están tan “mezclados” que no se aprecia mucho su diferencia y se conoce como PERT/CPM o CPM/PERT.</a:t>
            </a:r>
          </a:p>
          <a:p>
            <a:pPr marL="457200" indent="-457200"/>
            <a:endParaRPr lang="es-AR" dirty="0"/>
          </a:p>
          <a:p>
            <a:pPr marL="0" indent="0">
              <a:buNone/>
            </a:pPr>
            <a:endParaRPr lang="es-AR" dirty="0"/>
          </a:p>
          <a:p>
            <a:endParaRPr lang="es-AR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0955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Ejemplo: Construcción </a:t>
            </a:r>
          </a:p>
        </p:txBody>
      </p:sp>
      <p:graphicFrame>
        <p:nvGraphicFramePr>
          <p:cNvPr id="5" name="4 Objeto"/>
          <p:cNvGraphicFramePr>
            <a:graphicFrameLocks noChangeAspect="1"/>
          </p:cNvGraphicFramePr>
          <p:nvPr/>
        </p:nvGraphicFramePr>
        <p:xfrm>
          <a:off x="328613" y="1484313"/>
          <a:ext cx="8285162" cy="484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Documento" r:id="rId3" imgW="8015009" imgH="4686238" progId="Word.Document.8">
                  <p:embed/>
                </p:oleObj>
              </mc:Choice>
              <mc:Fallback>
                <p:oleObj name="Documento" r:id="rId3" imgW="8015009" imgH="4686238" progId="Word.Document.8">
                  <p:embed/>
                  <p:pic>
                    <p:nvPicPr>
                      <p:cNvPr id="0" name="3 Objeto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3" y="1484313"/>
                        <a:ext cx="8285162" cy="484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2317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Gráficas de Gantt</a:t>
            </a:r>
          </a:p>
        </p:txBody>
      </p:sp>
      <p:sp>
        <p:nvSpPr>
          <p:cNvPr id="43" name="Line 7"/>
          <p:cNvSpPr>
            <a:spLocks noChangeShapeType="1"/>
          </p:cNvSpPr>
          <p:nvPr/>
        </p:nvSpPr>
        <p:spPr bwMode="auto">
          <a:xfrm>
            <a:off x="1230313" y="1700213"/>
            <a:ext cx="0" cy="3581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4" name="Line 8"/>
          <p:cNvSpPr>
            <a:spLocks noChangeShapeType="1"/>
          </p:cNvSpPr>
          <p:nvPr/>
        </p:nvSpPr>
        <p:spPr bwMode="auto">
          <a:xfrm>
            <a:off x="1230313" y="5281613"/>
            <a:ext cx="7086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468313" y="23098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A</a:t>
            </a:r>
          </a:p>
        </p:txBody>
      </p:sp>
      <p:sp>
        <p:nvSpPr>
          <p:cNvPr id="46" name="Text Box 10"/>
          <p:cNvSpPr txBox="1">
            <a:spLocks noChangeArrowheads="1"/>
          </p:cNvSpPr>
          <p:nvPr/>
        </p:nvSpPr>
        <p:spPr bwMode="auto">
          <a:xfrm>
            <a:off x="468313" y="29194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B</a:t>
            </a:r>
          </a:p>
        </p:txBody>
      </p:sp>
      <p:sp>
        <p:nvSpPr>
          <p:cNvPr id="47" name="Text Box 11"/>
          <p:cNvSpPr txBox="1">
            <a:spLocks noChangeArrowheads="1"/>
          </p:cNvSpPr>
          <p:nvPr/>
        </p:nvSpPr>
        <p:spPr bwMode="auto">
          <a:xfrm>
            <a:off x="468313" y="3529013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C</a:t>
            </a:r>
          </a:p>
        </p:txBody>
      </p:sp>
      <p:sp>
        <p:nvSpPr>
          <p:cNvPr id="48" name="Text Box 12"/>
          <p:cNvSpPr txBox="1">
            <a:spLocks noChangeArrowheads="1"/>
          </p:cNvSpPr>
          <p:nvPr/>
        </p:nvSpPr>
        <p:spPr bwMode="auto">
          <a:xfrm>
            <a:off x="468313" y="4138613"/>
            <a:ext cx="404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D</a:t>
            </a:r>
          </a:p>
        </p:txBody>
      </p:sp>
      <p:sp>
        <p:nvSpPr>
          <p:cNvPr id="49" name="Text Box 13"/>
          <p:cNvSpPr txBox="1">
            <a:spLocks noChangeArrowheads="1"/>
          </p:cNvSpPr>
          <p:nvPr/>
        </p:nvSpPr>
        <p:spPr bwMode="auto">
          <a:xfrm>
            <a:off x="468313" y="4748213"/>
            <a:ext cx="369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E</a:t>
            </a:r>
          </a:p>
        </p:txBody>
      </p:sp>
      <p:sp>
        <p:nvSpPr>
          <p:cNvPr id="50" name="Oval 14"/>
          <p:cNvSpPr>
            <a:spLocks noChangeArrowheads="1"/>
          </p:cNvSpPr>
          <p:nvPr/>
        </p:nvSpPr>
        <p:spPr bwMode="auto">
          <a:xfrm>
            <a:off x="1077913" y="238601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1" name="Rectangle 15"/>
          <p:cNvSpPr>
            <a:spLocks noChangeArrowheads="1"/>
          </p:cNvSpPr>
          <p:nvPr/>
        </p:nvSpPr>
        <p:spPr bwMode="auto">
          <a:xfrm>
            <a:off x="1230313" y="2386013"/>
            <a:ext cx="2286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2" name="Rectangle 16"/>
          <p:cNvSpPr>
            <a:spLocks noChangeArrowheads="1"/>
          </p:cNvSpPr>
          <p:nvPr/>
        </p:nvSpPr>
        <p:spPr bwMode="auto">
          <a:xfrm>
            <a:off x="3516313" y="2995613"/>
            <a:ext cx="15240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3516313" y="3605213"/>
            <a:ext cx="19812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5497513" y="4748213"/>
            <a:ext cx="27432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5" name="Rectangle 19"/>
          <p:cNvSpPr>
            <a:spLocks noChangeArrowheads="1"/>
          </p:cNvSpPr>
          <p:nvPr/>
        </p:nvSpPr>
        <p:spPr bwMode="auto">
          <a:xfrm>
            <a:off x="3516313" y="4214813"/>
            <a:ext cx="533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6" name="Oval 20"/>
          <p:cNvSpPr>
            <a:spLocks noChangeArrowheads="1"/>
          </p:cNvSpPr>
          <p:nvPr/>
        </p:nvSpPr>
        <p:spPr bwMode="auto">
          <a:xfrm>
            <a:off x="3287713" y="238601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7" name="Oval 21"/>
          <p:cNvSpPr>
            <a:spLocks noChangeArrowheads="1"/>
          </p:cNvSpPr>
          <p:nvPr/>
        </p:nvSpPr>
        <p:spPr bwMode="auto">
          <a:xfrm>
            <a:off x="3363913" y="299561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8" name="Oval 22"/>
          <p:cNvSpPr>
            <a:spLocks noChangeArrowheads="1"/>
          </p:cNvSpPr>
          <p:nvPr/>
        </p:nvSpPr>
        <p:spPr bwMode="auto">
          <a:xfrm>
            <a:off x="3363913" y="360521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59" name="Oval 23"/>
          <p:cNvSpPr>
            <a:spLocks noChangeArrowheads="1"/>
          </p:cNvSpPr>
          <p:nvPr/>
        </p:nvSpPr>
        <p:spPr bwMode="auto">
          <a:xfrm>
            <a:off x="3363913" y="421481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0" name="Oval 24"/>
          <p:cNvSpPr>
            <a:spLocks noChangeArrowheads="1"/>
          </p:cNvSpPr>
          <p:nvPr/>
        </p:nvSpPr>
        <p:spPr bwMode="auto">
          <a:xfrm>
            <a:off x="5345113" y="299561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1" name="Oval 25"/>
          <p:cNvSpPr>
            <a:spLocks noChangeArrowheads="1"/>
          </p:cNvSpPr>
          <p:nvPr/>
        </p:nvSpPr>
        <p:spPr bwMode="auto">
          <a:xfrm>
            <a:off x="5345113" y="360521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2" name="Oval 26"/>
          <p:cNvSpPr>
            <a:spLocks noChangeArrowheads="1"/>
          </p:cNvSpPr>
          <p:nvPr/>
        </p:nvSpPr>
        <p:spPr bwMode="auto">
          <a:xfrm>
            <a:off x="7935913" y="421481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3" name="Oval 27"/>
          <p:cNvSpPr>
            <a:spLocks noChangeArrowheads="1"/>
          </p:cNvSpPr>
          <p:nvPr/>
        </p:nvSpPr>
        <p:spPr bwMode="auto">
          <a:xfrm>
            <a:off x="8012113" y="474821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4" name="Line 28"/>
          <p:cNvSpPr>
            <a:spLocks noChangeShapeType="1"/>
          </p:cNvSpPr>
          <p:nvPr/>
        </p:nvSpPr>
        <p:spPr bwMode="auto">
          <a:xfrm>
            <a:off x="4049713" y="4595813"/>
            <a:ext cx="4114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5" name="Line 29"/>
          <p:cNvSpPr>
            <a:spLocks noChangeShapeType="1"/>
          </p:cNvSpPr>
          <p:nvPr/>
        </p:nvSpPr>
        <p:spPr bwMode="auto">
          <a:xfrm>
            <a:off x="4049713" y="4214813"/>
            <a:ext cx="41148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6" name="Line 30"/>
          <p:cNvSpPr>
            <a:spLocks noChangeShapeType="1"/>
          </p:cNvSpPr>
          <p:nvPr/>
        </p:nvSpPr>
        <p:spPr bwMode="auto">
          <a:xfrm>
            <a:off x="5040313" y="3376613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7" name="Line 31"/>
          <p:cNvSpPr>
            <a:spLocks noChangeShapeType="1"/>
          </p:cNvSpPr>
          <p:nvPr/>
        </p:nvSpPr>
        <p:spPr bwMode="auto">
          <a:xfrm>
            <a:off x="5040313" y="2995613"/>
            <a:ext cx="533400" cy="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68" name="Oval 32"/>
          <p:cNvSpPr>
            <a:spLocks noChangeArrowheads="1"/>
          </p:cNvSpPr>
          <p:nvPr/>
        </p:nvSpPr>
        <p:spPr bwMode="auto">
          <a:xfrm>
            <a:off x="5345113" y="4748213"/>
            <a:ext cx="381000" cy="381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69" name="Text Box 33"/>
          <p:cNvSpPr txBox="1">
            <a:spLocks noChangeArrowheads="1"/>
          </p:cNvSpPr>
          <p:nvPr/>
        </p:nvSpPr>
        <p:spPr bwMode="auto">
          <a:xfrm>
            <a:off x="3440113" y="520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4</a:t>
            </a:r>
          </a:p>
        </p:txBody>
      </p:sp>
      <p:sp>
        <p:nvSpPr>
          <p:cNvPr id="70" name="Text Box 34"/>
          <p:cNvSpPr txBox="1">
            <a:spLocks noChangeArrowheads="1"/>
          </p:cNvSpPr>
          <p:nvPr/>
        </p:nvSpPr>
        <p:spPr bwMode="auto">
          <a:xfrm>
            <a:off x="5268913" y="520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7</a:t>
            </a:r>
          </a:p>
        </p:txBody>
      </p:sp>
      <p:sp>
        <p:nvSpPr>
          <p:cNvPr id="71" name="Text Box 35"/>
          <p:cNvSpPr txBox="1">
            <a:spLocks noChangeArrowheads="1"/>
          </p:cNvSpPr>
          <p:nvPr/>
        </p:nvSpPr>
        <p:spPr bwMode="auto">
          <a:xfrm>
            <a:off x="8012113" y="52054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12</a:t>
            </a:r>
          </a:p>
        </p:txBody>
      </p:sp>
      <p:sp>
        <p:nvSpPr>
          <p:cNvPr id="72" name="Text Box 36"/>
          <p:cNvSpPr txBox="1">
            <a:spLocks noChangeArrowheads="1"/>
          </p:cNvSpPr>
          <p:nvPr/>
        </p:nvSpPr>
        <p:spPr bwMode="auto">
          <a:xfrm>
            <a:off x="1062038" y="5246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0</a:t>
            </a:r>
          </a:p>
        </p:txBody>
      </p:sp>
      <p:sp>
        <p:nvSpPr>
          <p:cNvPr id="73" name="Text Box 37"/>
          <p:cNvSpPr txBox="1">
            <a:spLocks noChangeArrowheads="1"/>
          </p:cNvSpPr>
          <p:nvPr/>
        </p:nvSpPr>
        <p:spPr bwMode="auto">
          <a:xfrm>
            <a:off x="1595438" y="5246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1</a:t>
            </a:r>
          </a:p>
        </p:txBody>
      </p:sp>
      <p:sp>
        <p:nvSpPr>
          <p:cNvPr id="74" name="Text Box 38"/>
          <p:cNvSpPr txBox="1">
            <a:spLocks noChangeArrowheads="1"/>
          </p:cNvSpPr>
          <p:nvPr/>
        </p:nvSpPr>
        <p:spPr bwMode="auto">
          <a:xfrm>
            <a:off x="2205038" y="5246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2</a:t>
            </a:r>
          </a:p>
        </p:txBody>
      </p:sp>
      <p:sp>
        <p:nvSpPr>
          <p:cNvPr id="75" name="Text Box 39"/>
          <p:cNvSpPr txBox="1">
            <a:spLocks noChangeArrowheads="1"/>
          </p:cNvSpPr>
          <p:nvPr/>
        </p:nvSpPr>
        <p:spPr bwMode="auto">
          <a:xfrm>
            <a:off x="2814638" y="52466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3</a:t>
            </a:r>
          </a:p>
        </p:txBody>
      </p:sp>
      <p:sp>
        <p:nvSpPr>
          <p:cNvPr id="76" name="Text Box 40"/>
          <p:cNvSpPr txBox="1">
            <a:spLocks noChangeArrowheads="1"/>
          </p:cNvSpPr>
          <p:nvPr/>
        </p:nvSpPr>
        <p:spPr bwMode="auto">
          <a:xfrm>
            <a:off x="4049713" y="520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5</a:t>
            </a:r>
          </a:p>
        </p:txBody>
      </p:sp>
      <p:sp>
        <p:nvSpPr>
          <p:cNvPr id="77" name="Text Box 41"/>
          <p:cNvSpPr txBox="1">
            <a:spLocks noChangeArrowheads="1"/>
          </p:cNvSpPr>
          <p:nvPr/>
        </p:nvSpPr>
        <p:spPr bwMode="auto">
          <a:xfrm>
            <a:off x="4659313" y="520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6</a:t>
            </a:r>
          </a:p>
        </p:txBody>
      </p:sp>
      <p:sp>
        <p:nvSpPr>
          <p:cNvPr id="78" name="Text Box 42"/>
          <p:cNvSpPr txBox="1">
            <a:spLocks noChangeArrowheads="1"/>
          </p:cNvSpPr>
          <p:nvPr/>
        </p:nvSpPr>
        <p:spPr bwMode="auto">
          <a:xfrm>
            <a:off x="5954713" y="520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8</a:t>
            </a:r>
          </a:p>
        </p:txBody>
      </p:sp>
      <p:sp>
        <p:nvSpPr>
          <p:cNvPr id="79" name="Text Box 43"/>
          <p:cNvSpPr txBox="1">
            <a:spLocks noChangeArrowheads="1"/>
          </p:cNvSpPr>
          <p:nvPr/>
        </p:nvSpPr>
        <p:spPr bwMode="auto">
          <a:xfrm>
            <a:off x="6488113" y="5205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9</a:t>
            </a:r>
          </a:p>
        </p:txBody>
      </p:sp>
      <p:sp>
        <p:nvSpPr>
          <p:cNvPr id="80" name="Text Box 44"/>
          <p:cNvSpPr txBox="1">
            <a:spLocks noChangeArrowheads="1"/>
          </p:cNvSpPr>
          <p:nvPr/>
        </p:nvSpPr>
        <p:spPr bwMode="auto">
          <a:xfrm>
            <a:off x="6945313" y="52054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10</a:t>
            </a:r>
          </a:p>
        </p:txBody>
      </p:sp>
      <p:sp>
        <p:nvSpPr>
          <p:cNvPr id="81" name="Text Box 45"/>
          <p:cNvSpPr txBox="1">
            <a:spLocks noChangeArrowheads="1"/>
          </p:cNvSpPr>
          <p:nvPr/>
        </p:nvSpPr>
        <p:spPr bwMode="auto">
          <a:xfrm>
            <a:off x="7478713" y="520541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altLang="es-AR" sz="2400">
                <a:latin typeface="Times New Roman" pitchFamily="18" charset="0"/>
              </a:rPr>
              <a:t>11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57200" y="5930696"/>
            <a:ext cx="82342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i="1" dirty="0"/>
              <a:t>Son construidas con un eje horizontal representando el tiempo de vida del proyecto, dividido en incrementos (días, semanas, meses) y un eje vertical representando las actividades que hacen el Proyecto.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5573713" y="1417637"/>
            <a:ext cx="281940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/>
              <a:t>Barras horizontales de longitud variable representan la duración, secuencia y precedencia de las actividades.</a:t>
            </a:r>
          </a:p>
          <a:p>
            <a:endParaRPr lang="es-ES" dirty="0"/>
          </a:p>
        </p:txBody>
      </p:sp>
      <p:cxnSp>
        <p:nvCxnSpPr>
          <p:cNvPr id="6" name="Conector recto de flecha 5"/>
          <p:cNvCxnSpPr/>
          <p:nvPr/>
        </p:nvCxnSpPr>
        <p:spPr>
          <a:xfrm flipH="1">
            <a:off x="6156176" y="2587188"/>
            <a:ext cx="331937" cy="3322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1433296" y="1405560"/>
            <a:ext cx="4003892" cy="73866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Las barras pueden o no solaparse, dependiendo de los requerimientos de terminar o no una tarea antes de empezar otra.</a:t>
            </a:r>
          </a:p>
        </p:txBody>
      </p:sp>
      <p:cxnSp>
        <p:nvCxnSpPr>
          <p:cNvPr id="83" name="Conector recto de flecha 82"/>
          <p:cNvCxnSpPr/>
          <p:nvPr/>
        </p:nvCxnSpPr>
        <p:spPr>
          <a:xfrm flipH="1">
            <a:off x="3789796" y="2173171"/>
            <a:ext cx="398749" cy="593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16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Red de actividades</a:t>
            </a: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457200" y="3200400"/>
            <a:ext cx="838200" cy="76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s-ES_tradnl" altLang="es-AR" sz="2400">
                <a:latin typeface="Times New Roman" pitchFamily="18" charset="0"/>
              </a:rPr>
              <a:t>Inicio</a:t>
            </a:r>
          </a:p>
        </p:txBody>
      </p:sp>
      <p:sp>
        <p:nvSpPr>
          <p:cNvPr id="5" name="Oval 8"/>
          <p:cNvSpPr>
            <a:spLocks noChangeArrowheads="1"/>
          </p:cNvSpPr>
          <p:nvPr/>
        </p:nvSpPr>
        <p:spPr bwMode="auto">
          <a:xfrm>
            <a:off x="1981200" y="3276600"/>
            <a:ext cx="7620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s-ES_tradnl" altLang="es-AR" sz="2400">
                <a:latin typeface="Times New Roman" pitchFamily="18" charset="0"/>
              </a:rPr>
              <a:t>A</a:t>
            </a:r>
          </a:p>
        </p:txBody>
      </p:sp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4419600" y="1828800"/>
            <a:ext cx="7620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s-ES_tradnl" altLang="es-AR" sz="2400">
                <a:latin typeface="Times New Roman" pitchFamily="18" charset="0"/>
              </a:rPr>
              <a:t>B</a:t>
            </a:r>
          </a:p>
        </p:txBody>
      </p:sp>
      <p:sp>
        <p:nvSpPr>
          <p:cNvPr id="7" name="Oval 10"/>
          <p:cNvSpPr>
            <a:spLocks noChangeArrowheads="1"/>
          </p:cNvSpPr>
          <p:nvPr/>
        </p:nvSpPr>
        <p:spPr bwMode="auto">
          <a:xfrm>
            <a:off x="4419600" y="3276600"/>
            <a:ext cx="7620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s-ES_tradnl" altLang="es-AR" sz="2400">
                <a:latin typeface="Times New Roman" pitchFamily="18" charset="0"/>
              </a:rPr>
              <a:t>C</a:t>
            </a:r>
          </a:p>
        </p:txBody>
      </p:sp>
      <p:sp>
        <p:nvSpPr>
          <p:cNvPr id="8" name="Oval 11"/>
          <p:cNvSpPr>
            <a:spLocks noChangeArrowheads="1"/>
          </p:cNvSpPr>
          <p:nvPr/>
        </p:nvSpPr>
        <p:spPr bwMode="auto">
          <a:xfrm>
            <a:off x="4419600" y="4724400"/>
            <a:ext cx="7620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s-ES_tradnl" altLang="es-AR" sz="2400">
                <a:latin typeface="Times New Roman" pitchFamily="18" charset="0"/>
              </a:rPr>
              <a:t>D</a:t>
            </a:r>
          </a:p>
        </p:txBody>
      </p:sp>
      <p:sp>
        <p:nvSpPr>
          <p:cNvPr id="9" name="Oval 12"/>
          <p:cNvSpPr>
            <a:spLocks noChangeArrowheads="1"/>
          </p:cNvSpPr>
          <p:nvPr/>
        </p:nvSpPr>
        <p:spPr bwMode="auto">
          <a:xfrm>
            <a:off x="6553200" y="3276600"/>
            <a:ext cx="7620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s-ES_tradnl" altLang="es-AR" sz="2400">
                <a:latin typeface="Times New Roman" pitchFamily="18" charset="0"/>
              </a:rPr>
              <a:t>E</a:t>
            </a:r>
          </a:p>
        </p:txBody>
      </p:sp>
      <p:sp>
        <p:nvSpPr>
          <p:cNvPr id="10" name="Oval 13"/>
          <p:cNvSpPr>
            <a:spLocks noChangeArrowheads="1"/>
          </p:cNvSpPr>
          <p:nvPr/>
        </p:nvSpPr>
        <p:spPr bwMode="auto">
          <a:xfrm>
            <a:off x="7924800" y="3276600"/>
            <a:ext cx="762000" cy="609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eaLnBrk="0" hangingPunct="0"/>
            <a:r>
              <a:rPr lang="es-ES_tradnl" altLang="es-AR" sz="2400">
                <a:latin typeface="Times New Roman" pitchFamily="18" charset="0"/>
              </a:rPr>
              <a:t>Fin</a:t>
            </a:r>
          </a:p>
        </p:txBody>
      </p:sp>
      <p:sp>
        <p:nvSpPr>
          <p:cNvPr id="11" name="Line 14"/>
          <p:cNvSpPr>
            <a:spLocks noChangeShapeType="1"/>
          </p:cNvSpPr>
          <p:nvPr/>
        </p:nvSpPr>
        <p:spPr bwMode="auto">
          <a:xfrm>
            <a:off x="1295400" y="3581400"/>
            <a:ext cx="685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2" name="Line 15"/>
          <p:cNvSpPr>
            <a:spLocks noChangeShapeType="1"/>
          </p:cNvSpPr>
          <p:nvPr/>
        </p:nvSpPr>
        <p:spPr bwMode="auto">
          <a:xfrm flipV="1">
            <a:off x="2743200" y="2362200"/>
            <a:ext cx="17526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2819400" y="3581400"/>
            <a:ext cx="16002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>
            <a:off x="2743200" y="3657600"/>
            <a:ext cx="1752600" cy="1219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>
            <a:off x="5181600" y="3581400"/>
            <a:ext cx="1371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5181600" y="2209800"/>
            <a:ext cx="144780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7" name="Line 20"/>
          <p:cNvSpPr>
            <a:spLocks noChangeShapeType="1"/>
          </p:cNvSpPr>
          <p:nvPr/>
        </p:nvSpPr>
        <p:spPr bwMode="auto">
          <a:xfrm>
            <a:off x="7315200" y="3581400"/>
            <a:ext cx="6096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  <p:sp>
        <p:nvSpPr>
          <p:cNvPr id="18" name="Line 21"/>
          <p:cNvSpPr>
            <a:spLocks noChangeShapeType="1"/>
          </p:cNvSpPr>
          <p:nvPr/>
        </p:nvSpPr>
        <p:spPr bwMode="auto">
          <a:xfrm flipV="1">
            <a:off x="5181600" y="3733800"/>
            <a:ext cx="281940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020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Ruta Crítica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5536" y="1268760"/>
            <a:ext cx="8229600" cy="5141167"/>
          </a:xfrm>
        </p:spPr>
        <p:txBody>
          <a:bodyPr/>
          <a:lstStyle/>
          <a:p>
            <a:r>
              <a:rPr lang="es-AR" sz="2800" dirty="0"/>
              <a:t> </a:t>
            </a:r>
            <a:r>
              <a:rPr lang="es-ES" sz="2800" dirty="0"/>
              <a:t>La Ruta Crítica es la ruta más larga a través de la red</a:t>
            </a:r>
          </a:p>
          <a:p>
            <a:r>
              <a:rPr lang="es-ES" sz="2800" dirty="0"/>
              <a:t> Determina la longitud del proyecto</a:t>
            </a:r>
          </a:p>
          <a:p>
            <a:r>
              <a:rPr lang="es-ES" sz="2800" dirty="0"/>
              <a:t> Toda red tiene al menos una ruta crítica</a:t>
            </a:r>
          </a:p>
          <a:p>
            <a:r>
              <a:rPr lang="es-ES" sz="2800" dirty="0"/>
              <a:t> Es posible que haya proyectos con más de una ruta crítica</a:t>
            </a:r>
          </a:p>
          <a:p>
            <a:r>
              <a:rPr lang="es-ES" altLang="es-AR" sz="2800" dirty="0"/>
              <a:t> En nuestro ejemplo el proyecto tiene tres rutas posibles:</a:t>
            </a:r>
          </a:p>
          <a:p>
            <a:pPr lvl="1"/>
            <a:r>
              <a:rPr lang="it-IT" altLang="es-AR" sz="2400" i="1" dirty="0"/>
              <a:t>Inicio – A – B – E – Fin</a:t>
            </a:r>
          </a:p>
          <a:p>
            <a:pPr lvl="1"/>
            <a:r>
              <a:rPr lang="it-IT" altLang="es-AR" sz="2400" i="1" dirty="0"/>
              <a:t>Inicio – A – C – E – Fin</a:t>
            </a:r>
          </a:p>
          <a:p>
            <a:pPr lvl="1"/>
            <a:r>
              <a:rPr lang="it-IT" altLang="es-AR" sz="2400" i="1" dirty="0"/>
              <a:t>Inicio – A – D – Fin </a:t>
            </a:r>
          </a:p>
          <a:p>
            <a:r>
              <a:rPr lang="es-ES" altLang="es-AR" sz="2800" dirty="0"/>
              <a:t> ¿Cuál es la duración de cada una?</a:t>
            </a:r>
          </a:p>
          <a:p>
            <a:endParaRPr lang="es-ES" altLang="es-AR" sz="2800" dirty="0"/>
          </a:p>
          <a:p>
            <a:endParaRPr lang="es-ES" sz="2800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57044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s-ES" dirty="0"/>
              <a:t>¿Cómo se encuentra la ruta crítica?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12168"/>
            <a:ext cx="8229600" cy="2620888"/>
          </a:xfrm>
        </p:spPr>
        <p:txBody>
          <a:bodyPr/>
          <a:lstStyle/>
          <a:p>
            <a:r>
              <a:rPr lang="es-ES" sz="2400" dirty="0"/>
              <a:t> Es necesario agregar a la red los tiempos de cada actividad</a:t>
            </a:r>
          </a:p>
          <a:p>
            <a:r>
              <a:rPr lang="es-ES" sz="2400" dirty="0"/>
              <a:t> Los tiempos se agregarán en cada nodo</a:t>
            </a:r>
          </a:p>
          <a:p>
            <a:r>
              <a:rPr lang="es-ES" sz="2400" dirty="0"/>
              <a:t> Las flechas sólo representan la secuencia de las actividades</a:t>
            </a:r>
          </a:p>
          <a:p>
            <a:endParaRPr lang="es-AR" sz="2400" dirty="0"/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457200" y="2741315"/>
            <a:ext cx="8229600" cy="3856037"/>
            <a:chOff x="288" y="931"/>
            <a:chExt cx="5184" cy="2429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288" y="2016"/>
              <a:ext cx="528" cy="48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 dirty="0">
                  <a:latin typeface="Times New Roman" pitchFamily="18" charset="0"/>
                </a:rPr>
                <a:t>Inicio</a:t>
              </a:r>
            </a:p>
          </p:txBody>
        </p:sp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248" y="2064"/>
              <a:ext cx="480" cy="3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2784" y="1152"/>
              <a:ext cx="480" cy="3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2784" y="2064"/>
              <a:ext cx="480" cy="3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>
                  <a:latin typeface="Times New Roman" pitchFamily="18" charset="0"/>
                </a:rPr>
                <a:t>C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2784" y="2976"/>
              <a:ext cx="480" cy="3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>
                  <a:latin typeface="Times New Roman" pitchFamily="18" charset="0"/>
                </a:rPr>
                <a:t>D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4128" y="2064"/>
              <a:ext cx="480" cy="3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4992" y="2064"/>
              <a:ext cx="480" cy="384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s-ES_tradnl" altLang="es-AR" sz="2400">
                  <a:latin typeface="Times New Roman" pitchFamily="18" charset="0"/>
                </a:rPr>
                <a:t>Fin</a:t>
              </a: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816" y="2256"/>
              <a:ext cx="43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1728" y="1488"/>
              <a:ext cx="1104" cy="7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256"/>
              <a:ext cx="10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728" y="2304"/>
              <a:ext cx="1104" cy="7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3264" y="2256"/>
              <a:ext cx="86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264" y="1392"/>
              <a:ext cx="912" cy="7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4608" y="2256"/>
              <a:ext cx="38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3264" y="2352"/>
              <a:ext cx="1776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AR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61" y="1797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0</a:t>
              </a:r>
            </a:p>
          </p:txBody>
        </p:sp>
        <p:sp>
          <p:nvSpPr>
            <p:cNvPr id="21" name="Text Box 20"/>
            <p:cNvSpPr txBox="1">
              <a:spLocks noChangeArrowheads="1"/>
            </p:cNvSpPr>
            <p:nvPr/>
          </p:nvSpPr>
          <p:spPr bwMode="auto">
            <a:xfrm>
              <a:off x="1383" y="18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4</a:t>
              </a:r>
            </a:p>
          </p:txBody>
        </p:sp>
        <p:sp>
          <p:nvSpPr>
            <p:cNvPr id="22" name="Text Box 21"/>
            <p:cNvSpPr txBox="1">
              <a:spLocks noChangeArrowheads="1"/>
            </p:cNvSpPr>
            <p:nvPr/>
          </p:nvSpPr>
          <p:spPr bwMode="auto">
            <a:xfrm>
              <a:off x="2925" y="931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2</a:t>
              </a:r>
            </a:p>
          </p:txBody>
        </p:sp>
        <p:sp>
          <p:nvSpPr>
            <p:cNvPr id="23" name="Text Box 22"/>
            <p:cNvSpPr txBox="1">
              <a:spLocks noChangeArrowheads="1"/>
            </p:cNvSpPr>
            <p:nvPr/>
          </p:nvSpPr>
          <p:spPr bwMode="auto">
            <a:xfrm>
              <a:off x="2925" y="183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3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2925" y="2750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1</a:t>
              </a:r>
            </a:p>
          </p:txBody>
        </p:sp>
        <p:sp>
          <p:nvSpPr>
            <p:cNvPr id="25" name="Text Box 24"/>
            <p:cNvSpPr txBox="1">
              <a:spLocks noChangeArrowheads="1"/>
            </p:cNvSpPr>
            <p:nvPr/>
          </p:nvSpPr>
          <p:spPr bwMode="auto">
            <a:xfrm>
              <a:off x="4272" y="183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5</a:t>
              </a:r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5135" y="185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s-ES" altLang="es-AR"/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51509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2972</TotalTime>
  <Words>2770</Words>
  <Application>Microsoft Office PowerPoint</Application>
  <PresentationFormat>Presentación en pantalla (4:3)</PresentationFormat>
  <Paragraphs>712</Paragraphs>
  <Slides>38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5" baseType="lpstr">
      <vt:lpstr>Arial</vt:lpstr>
      <vt:lpstr>Calibri</vt:lpstr>
      <vt:lpstr>Cambria Math</vt:lpstr>
      <vt:lpstr>Times New Roman</vt:lpstr>
      <vt:lpstr>Wingdings</vt:lpstr>
      <vt:lpstr>Tema de Office</vt:lpstr>
      <vt:lpstr>Documento</vt:lpstr>
      <vt:lpstr>Presentación de PowerPoint</vt:lpstr>
      <vt:lpstr>Proyecto y Plan</vt:lpstr>
      <vt:lpstr>Herramientas</vt:lpstr>
      <vt:lpstr>CPM - PERT</vt:lpstr>
      <vt:lpstr>Ejemplo: Construcción </vt:lpstr>
      <vt:lpstr>Gráficas de Gantt</vt:lpstr>
      <vt:lpstr>Red de actividades</vt:lpstr>
      <vt:lpstr>Ruta Crítica</vt:lpstr>
      <vt:lpstr>¿Cómo se encuentra la ruta crítica?</vt:lpstr>
      <vt:lpstr>¿Cómo se encuentra la ruta crítica?</vt:lpstr>
      <vt:lpstr>¿Cómo se encuentra la ruta crítica?</vt:lpstr>
      <vt:lpstr>¿Cómo se encuentra la ruta crítica?</vt:lpstr>
      <vt:lpstr>¿Cómo se encuentra la ruta crítica?</vt:lpstr>
      <vt:lpstr>¿Cómo se encuentra la ruta crítica?</vt:lpstr>
      <vt:lpstr>¿Cómo se encuentra la ruta crítica?</vt:lpstr>
      <vt:lpstr>¿Cómo se encuentra la ruta crítica?</vt:lpstr>
      <vt:lpstr>Ruta crítica AON</vt:lpstr>
      <vt:lpstr>Otro ejemplo CPM en AOA</vt:lpstr>
      <vt:lpstr>CMP en AOA</vt:lpstr>
      <vt:lpstr>Otro ejemplo CPM en AOA</vt:lpstr>
      <vt:lpstr>Otro ejemplo CPM en AOA</vt:lpstr>
      <vt:lpstr>Otro ejemplo CPM en AOA</vt:lpstr>
      <vt:lpstr>Otro ejemplo CPM en AOA</vt:lpstr>
      <vt:lpstr>Otro ejemplo CPM en AOA</vt:lpstr>
      <vt:lpstr>Holgura</vt:lpstr>
      <vt:lpstr>PERT</vt:lpstr>
      <vt:lpstr>PERT</vt:lpstr>
      <vt:lpstr>PERT - Pasos</vt:lpstr>
      <vt:lpstr>Ejemplo PERT</vt:lpstr>
      <vt:lpstr>Ejemplo PERT</vt:lpstr>
      <vt:lpstr>Ejemplo PERT</vt:lpstr>
      <vt:lpstr>Ejemplo PERT</vt:lpstr>
      <vt:lpstr>Ejemplo PERT</vt:lpstr>
      <vt:lpstr>Respuesta</vt:lpstr>
      <vt:lpstr>Respuesta</vt:lpstr>
      <vt:lpstr>Ejemplo PERT</vt:lpstr>
      <vt:lpstr>Respuesta</vt:lpstr>
      <vt:lpstr>Algunos comentarios extra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CPM / PERT</dc:title>
  <dc:creator>Otaegui, Juan Carlos</dc:creator>
  <cp:lastModifiedBy>Jose Eduardo Leta</cp:lastModifiedBy>
  <cp:revision>47</cp:revision>
  <dcterms:modified xsi:type="dcterms:W3CDTF">2020-05-29T01:35:55Z</dcterms:modified>
</cp:coreProperties>
</file>