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43"/>
  </p:notesMasterIdLst>
  <p:sldIdLst>
    <p:sldId id="256" r:id="rId2"/>
    <p:sldId id="318" r:id="rId3"/>
    <p:sldId id="317" r:id="rId4"/>
    <p:sldId id="330" r:id="rId5"/>
    <p:sldId id="331" r:id="rId6"/>
    <p:sldId id="332" r:id="rId7"/>
    <p:sldId id="333" r:id="rId8"/>
    <p:sldId id="334" r:id="rId9"/>
    <p:sldId id="335" r:id="rId10"/>
    <p:sldId id="257" r:id="rId11"/>
    <p:sldId id="259" r:id="rId12"/>
    <p:sldId id="258" r:id="rId13"/>
    <p:sldId id="284" r:id="rId14"/>
    <p:sldId id="319" r:id="rId15"/>
    <p:sldId id="285" r:id="rId16"/>
    <p:sldId id="286" r:id="rId17"/>
    <p:sldId id="287" r:id="rId18"/>
    <p:sldId id="264" r:id="rId19"/>
    <p:sldId id="320" r:id="rId20"/>
    <p:sldId id="321" r:id="rId21"/>
    <p:sldId id="322" r:id="rId22"/>
    <p:sldId id="324" r:id="rId23"/>
    <p:sldId id="323" r:id="rId24"/>
    <p:sldId id="325" r:id="rId25"/>
    <p:sldId id="327" r:id="rId26"/>
    <p:sldId id="326" r:id="rId27"/>
    <p:sldId id="328" r:id="rId28"/>
    <p:sldId id="346" r:id="rId29"/>
    <p:sldId id="329" r:id="rId30"/>
    <p:sldId id="336" r:id="rId31"/>
    <p:sldId id="337" r:id="rId32"/>
    <p:sldId id="338" r:id="rId33"/>
    <p:sldId id="339" r:id="rId34"/>
    <p:sldId id="340" r:id="rId35"/>
    <p:sldId id="341" r:id="rId36"/>
    <p:sldId id="342" r:id="rId37"/>
    <p:sldId id="343" r:id="rId38"/>
    <p:sldId id="344" r:id="rId39"/>
    <p:sldId id="345" r:id="rId40"/>
    <p:sldId id="347" r:id="rId41"/>
    <p:sldId id="348" r:id="rId4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306D432-0459-4EC9-A105-AD064CD18C32}">
  <a:tblStyle styleId="{2306D432-0459-4EC9-A105-AD064CD18C3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med" len="med"/>
              <a:tailEnd type="none" w="med" len="med"/>
            </a:ln>
          </a:left>
          <a:right>
            <a:ln w="12700" cap="flat" cmpd="sng">
              <a:solidFill>
                <a:schemeClr val="lt1"/>
              </a:solidFill>
              <a:prstDash val="solid"/>
              <a:round/>
              <a:headEnd type="none" w="med" len="med"/>
              <a:tailEnd type="none" w="med" len="med"/>
            </a:ln>
          </a:right>
          <a:top>
            <a:ln w="12700" cap="flat" cmpd="sng">
              <a:solidFill>
                <a:schemeClr val="lt1"/>
              </a:solidFill>
              <a:prstDash val="solid"/>
              <a:round/>
              <a:headEnd type="none" w="med" len="med"/>
              <a:tailEnd type="none" w="med" len="med"/>
            </a:ln>
          </a:top>
          <a:bottom>
            <a:ln w="12700" cap="flat" cmpd="sng">
              <a:solidFill>
                <a:schemeClr val="lt1"/>
              </a:solidFill>
              <a:prstDash val="solid"/>
              <a:round/>
              <a:headEnd type="none" w="med" len="med"/>
              <a:tailEnd type="none" w="med" len="med"/>
            </a:ln>
          </a:bottom>
          <a:insideH>
            <a:ln w="12700" cap="flat" cmpd="sng">
              <a:solidFill>
                <a:schemeClr val="lt1"/>
              </a:solidFill>
              <a:prstDash val="solid"/>
              <a:round/>
              <a:headEnd type="none" w="med" len="med"/>
              <a:tailEnd type="none" w="med" len="med"/>
            </a:ln>
          </a:insideH>
          <a:insideV>
            <a:ln w="12700" cap="flat" cmpd="sng">
              <a:solidFill>
                <a:schemeClr val="lt1"/>
              </a:solidFill>
              <a:prstDash val="solid"/>
              <a:round/>
              <a:headEnd type="none" w="med" len="med"/>
              <a:tailEnd type="none" w="med" len="med"/>
            </a:ln>
          </a:insideV>
        </a:tcBdr>
        <a:fill>
          <a:solidFill>
            <a:srgbClr val="E8ECF4"/>
          </a:solidFill>
        </a:fill>
      </a:tcStyle>
    </a:wholeTbl>
    <a:band1H>
      <a:tcStyle>
        <a:tcBdr/>
        <a:fill>
          <a:solidFill>
            <a:srgbClr val="CFD7E7"/>
          </a:solidFill>
        </a:fill>
      </a:tcStyle>
    </a:band1H>
    <a:band1V>
      <a:tcStyle>
        <a:tcBdr/>
        <a:fill>
          <a:solidFill>
            <a:srgbClr val="CFD7E7"/>
          </a:solidFill>
        </a:fill>
      </a:tcStyle>
    </a:band1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med" len="med"/>
              <a:tailEnd type="none" w="med" len="med"/>
            </a:ln>
          </a:top>
        </a:tcBdr>
        <a:fill>
          <a:solidFill>
            <a:schemeClr val="accent1"/>
          </a:solidFill>
        </a:fill>
      </a:tcStyle>
    </a:lastRow>
    <a:firstRow>
      <a:tcTxStyle b="on" i="off">
        <a:font>
          <a:latin typeface="Calibri"/>
          <a:ea typeface="Calibri"/>
          <a:cs typeface="Calibri"/>
        </a:font>
        <a:schemeClr val="lt1"/>
      </a:tcTxStyle>
      <a:tcStyle>
        <a:tcBdr>
          <a:bottom>
            <a:ln w="38100" cap="flat" cmpd="sng">
              <a:solidFill>
                <a:schemeClr val="lt1"/>
              </a:solidFill>
              <a:prstDash val="solid"/>
              <a:round/>
              <a:headEnd type="none" w="med" len="med"/>
              <a:tailEnd type="none" w="med" len="med"/>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5620"/>
    <p:restoredTop sz="80810" autoAdjust="0"/>
  </p:normalViewPr>
  <p:slideViewPr>
    <p:cSldViewPr>
      <p:cViewPr varScale="1">
        <p:scale>
          <a:sx n="91" d="100"/>
          <a:sy n="91" d="100"/>
        </p:scale>
        <p:origin x="108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100" b="0" i="0" u="none" strike="noStrike" cap="none">
                <a:solidFill>
                  <a:schemeClr val="dk1"/>
                </a:solidFill>
                <a:latin typeface="Arial"/>
                <a:ea typeface="Arial"/>
                <a:cs typeface="Arial"/>
                <a:sym typeface="Arial"/>
              </a:defRPr>
            </a:lvl2pPr>
            <a:lvl3pPr marL="914400" marR="0" lvl="2" indent="0" algn="l" rtl="0">
              <a:spcBef>
                <a:spcPts val="0"/>
              </a:spcBef>
              <a:buNone/>
              <a:defRPr sz="1100" b="0" i="0" u="none" strike="noStrike" cap="none">
                <a:solidFill>
                  <a:schemeClr val="dk1"/>
                </a:solidFill>
                <a:latin typeface="Arial"/>
                <a:ea typeface="Arial"/>
                <a:cs typeface="Arial"/>
                <a:sym typeface="Arial"/>
              </a:defRPr>
            </a:lvl3pPr>
            <a:lvl4pPr marL="1371600" marR="0" lvl="3" indent="0" algn="l" rtl="0">
              <a:spcBef>
                <a:spcPts val="0"/>
              </a:spcBef>
              <a:buNone/>
              <a:defRPr sz="1100" b="0" i="0" u="none" strike="noStrike" cap="none">
                <a:solidFill>
                  <a:schemeClr val="dk1"/>
                </a:solidFill>
                <a:latin typeface="Arial"/>
                <a:ea typeface="Arial"/>
                <a:cs typeface="Arial"/>
                <a:sym typeface="Arial"/>
              </a:defRPr>
            </a:lvl4pPr>
            <a:lvl5pPr marL="1828800" marR="0" lvl="4" indent="0" algn="l" rtl="0">
              <a:spcBef>
                <a:spcPts val="0"/>
              </a:spcBef>
              <a:buNone/>
              <a:defRPr sz="1100" b="0" i="0" u="none" strike="noStrike" cap="none">
                <a:solidFill>
                  <a:schemeClr val="dk1"/>
                </a:solidFill>
                <a:latin typeface="Arial"/>
                <a:ea typeface="Arial"/>
                <a:cs typeface="Arial"/>
                <a:sym typeface="Arial"/>
              </a:defRPr>
            </a:lvl5pPr>
            <a:lvl6pPr marL="2286000" marR="0" lvl="5" indent="0" algn="l" rtl="0">
              <a:spcBef>
                <a:spcPts val="0"/>
              </a:spcBef>
              <a:buNone/>
              <a:defRPr sz="1100" b="0" i="0" u="none" strike="noStrike" cap="none">
                <a:solidFill>
                  <a:schemeClr val="dk1"/>
                </a:solidFill>
                <a:latin typeface="Arial"/>
                <a:ea typeface="Arial"/>
                <a:cs typeface="Arial"/>
                <a:sym typeface="Arial"/>
              </a:defRPr>
            </a:lvl6pPr>
            <a:lvl7pPr marL="2743200" marR="0" lvl="6" indent="0" algn="l" rtl="0">
              <a:spcBef>
                <a:spcPts val="0"/>
              </a:spcBef>
              <a:buNone/>
              <a:defRPr sz="1100" b="0" i="0" u="none" strike="noStrike" cap="none">
                <a:solidFill>
                  <a:schemeClr val="dk1"/>
                </a:solidFill>
                <a:latin typeface="Arial"/>
                <a:ea typeface="Arial"/>
                <a:cs typeface="Arial"/>
                <a:sym typeface="Arial"/>
              </a:defRPr>
            </a:lvl7pPr>
            <a:lvl8pPr marL="3200400" marR="0" lvl="7" indent="0" algn="l" rtl="0">
              <a:spcBef>
                <a:spcPts val="0"/>
              </a:spcBef>
              <a:buNone/>
              <a:defRPr sz="1100" b="0" i="0" u="none" strike="noStrike" cap="none">
                <a:solidFill>
                  <a:schemeClr val="dk1"/>
                </a:solidFill>
                <a:latin typeface="Arial"/>
                <a:ea typeface="Arial"/>
                <a:cs typeface="Arial"/>
                <a:sym typeface="Arial"/>
              </a:defRPr>
            </a:lvl8pPr>
            <a:lvl9pPr marL="3657600" marR="0" lvl="8" indent="0" algn="l" rtl="0">
              <a:spcBef>
                <a:spcPts val="0"/>
              </a:spcBef>
              <a:buNone/>
              <a:defRPr sz="11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074072200"/>
      </p:ext>
    </p:extLst>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Shape 81"/>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82" name="Shape 8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8574344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Shape 87"/>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dirty="0">
              <a:solidFill>
                <a:schemeClr val="dk1"/>
              </a:solidFill>
              <a:latin typeface="Arial"/>
              <a:ea typeface="Arial"/>
              <a:cs typeface="Arial"/>
              <a:sym typeface="Arial"/>
            </a:endParaRPr>
          </a:p>
        </p:txBody>
      </p:sp>
      <p:sp>
        <p:nvSpPr>
          <p:cNvPr id="88" name="Shape 8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667342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Shape 100"/>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101" name="Shape 10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35291908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endParaRPr sz="1100" b="0" i="0" u="none" strike="noStrike" cap="none">
              <a:solidFill>
                <a:schemeClr val="dk1"/>
              </a:solidFill>
              <a:latin typeface="Arial"/>
              <a:ea typeface="Arial"/>
              <a:cs typeface="Arial"/>
              <a:sym typeface="Arial"/>
            </a:endParaRPr>
          </a:p>
        </p:txBody>
      </p:sp>
      <p:sp>
        <p:nvSpPr>
          <p:cNvPr id="95" name="Shape 95"/>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1377508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txBox="1">
            <a:spLocks noGrp="1"/>
          </p:cNvSpPr>
          <p:nvPr>
            <p:ph type="body" idx="1"/>
          </p:nvPr>
        </p:nvSpPr>
        <p:spPr>
          <a:xfrm>
            <a:off x="685800" y="4343400"/>
            <a:ext cx="5486399" cy="4114800"/>
          </a:xfrm>
          <a:prstGeom prst="rect">
            <a:avLst/>
          </a:prstGeom>
          <a:noFill/>
          <a:ln>
            <a:noFill/>
          </a:ln>
        </p:spPr>
        <p:txBody>
          <a:bodyPr lIns="91425" tIns="91425" rIns="91425" bIns="91425" anchor="ctr" anchorCtr="0">
            <a:noAutofit/>
          </a:bodyPr>
          <a:lstStyle/>
          <a:p>
            <a:pPr marL="0" marR="0" lvl="0" indent="0" algn="l" rtl="0">
              <a:spcBef>
                <a:spcPts val="0"/>
              </a:spcBef>
              <a:buClr>
                <a:schemeClr val="dk1"/>
              </a:buClr>
              <a:buSzPct val="25000"/>
              <a:buFont typeface="Arial"/>
              <a:buNone/>
            </a:pPr>
            <a:r>
              <a:rPr lang="es-AR" sz="1100" b="0" i="0" u="none" strike="noStrike" cap="none" dirty="0" smtClean="0">
                <a:solidFill>
                  <a:schemeClr val="dk1"/>
                </a:solidFill>
                <a:latin typeface="Arial"/>
                <a:ea typeface="Arial"/>
                <a:cs typeface="Arial"/>
                <a:sym typeface="Arial"/>
              </a:rPr>
              <a:t>Multiplicar matriz:</a:t>
            </a:r>
          </a:p>
          <a:p>
            <a:pPr marL="0" marR="0" lvl="0" indent="0" algn="l" rtl="0">
              <a:spcBef>
                <a:spcPts val="0"/>
              </a:spcBef>
              <a:buClr>
                <a:schemeClr val="dk1"/>
              </a:buClr>
              <a:buSzPct val="25000"/>
              <a:buFont typeface="Arial"/>
              <a:buNone/>
            </a:pPr>
            <a:r>
              <a:rPr lang="es-AR" sz="1100" b="0" i="0" u="none" strike="noStrike" cap="none" dirty="0" smtClean="0">
                <a:solidFill>
                  <a:schemeClr val="dk1"/>
                </a:solidFill>
                <a:latin typeface="Arial"/>
                <a:ea typeface="Arial"/>
                <a:cs typeface="Arial"/>
                <a:sym typeface="Arial"/>
              </a:rPr>
              <a:t>0,8 x 0,8 + 0,2 x 0,6 = 0,76</a:t>
            </a:r>
          </a:p>
          <a:p>
            <a:pPr marL="0" marR="0" lvl="0" indent="0" algn="l" rtl="0">
              <a:spcBef>
                <a:spcPts val="0"/>
              </a:spcBef>
              <a:buClr>
                <a:schemeClr val="dk1"/>
              </a:buClr>
              <a:buSzPct val="25000"/>
              <a:buFont typeface="Arial"/>
              <a:buNone/>
            </a:pPr>
            <a:r>
              <a:rPr lang="es-AR" sz="1100" b="0" i="0" u="none" strike="noStrike" cap="none" dirty="0" smtClean="0">
                <a:solidFill>
                  <a:schemeClr val="dk1"/>
                </a:solidFill>
                <a:latin typeface="Arial"/>
                <a:ea typeface="Arial"/>
                <a:cs typeface="Arial"/>
                <a:sym typeface="Arial"/>
              </a:rPr>
              <a:t>0,8 x 0,2 + 0,2 x 0,4 = 0,24</a:t>
            </a:r>
          </a:p>
          <a:p>
            <a:pPr marL="0" marR="0" lvl="0" indent="0" algn="l" rtl="0">
              <a:spcBef>
                <a:spcPts val="0"/>
              </a:spcBef>
              <a:buClr>
                <a:schemeClr val="dk1"/>
              </a:buClr>
              <a:buSzPct val="25000"/>
              <a:buFont typeface="Arial"/>
              <a:buNone/>
            </a:pPr>
            <a:endParaRPr lang="es-AR" sz="1100" b="0" i="0" u="none" strike="noStrike" cap="none" dirty="0" smtClean="0">
              <a:solidFill>
                <a:schemeClr val="dk1"/>
              </a:solidFill>
              <a:latin typeface="Arial"/>
              <a:ea typeface="Arial"/>
              <a:cs typeface="Arial"/>
              <a:sym typeface="Arial"/>
            </a:endParaRPr>
          </a:p>
          <a:p>
            <a:pPr marL="0" marR="0" lvl="0" indent="0" algn="l" rtl="0">
              <a:spcBef>
                <a:spcPts val="0"/>
              </a:spcBef>
              <a:buClr>
                <a:schemeClr val="dk1"/>
              </a:buClr>
              <a:buSzPct val="25000"/>
              <a:buFont typeface="Arial"/>
              <a:buNone/>
            </a:pPr>
            <a:r>
              <a:rPr lang="es-AR" sz="1100" b="0" i="0" u="none" strike="noStrike" cap="none" dirty="0" smtClean="0">
                <a:solidFill>
                  <a:schemeClr val="dk1"/>
                </a:solidFill>
                <a:latin typeface="Arial"/>
                <a:ea typeface="Arial"/>
                <a:cs typeface="Arial"/>
                <a:sym typeface="Arial"/>
              </a:rPr>
              <a:t>0,6 x 0,8 + 0,4 x 0,6 = 0,72</a:t>
            </a:r>
          </a:p>
          <a:p>
            <a:pPr marL="0" marR="0" lvl="0" indent="0" algn="l" rtl="0">
              <a:spcBef>
                <a:spcPts val="0"/>
              </a:spcBef>
              <a:buClr>
                <a:schemeClr val="dk1"/>
              </a:buClr>
              <a:buSzPct val="25000"/>
              <a:buFont typeface="Arial"/>
              <a:buNone/>
            </a:pPr>
            <a:r>
              <a:rPr lang="es-AR" sz="1100" b="0" i="0" u="none" strike="noStrike" cap="none" dirty="0" smtClean="0">
                <a:solidFill>
                  <a:schemeClr val="dk1"/>
                </a:solidFill>
                <a:latin typeface="Arial"/>
                <a:ea typeface="Arial"/>
                <a:cs typeface="Arial"/>
                <a:sym typeface="Arial"/>
              </a:rPr>
              <a:t>0,6</a:t>
            </a:r>
            <a:r>
              <a:rPr lang="es-AR" sz="1100" b="0" i="0" u="none" strike="noStrike" cap="none" baseline="0" dirty="0" smtClean="0">
                <a:solidFill>
                  <a:schemeClr val="dk1"/>
                </a:solidFill>
                <a:latin typeface="Arial"/>
                <a:ea typeface="Arial"/>
                <a:cs typeface="Arial"/>
                <a:sym typeface="Arial"/>
              </a:rPr>
              <a:t> x 0,2 + 0,4 x 0,4 = 0,28</a:t>
            </a:r>
            <a:endParaRPr lang="es-AR" sz="1100" b="0" i="0" u="none" strike="noStrike" cap="none" dirty="0" smtClean="0">
              <a:solidFill>
                <a:schemeClr val="dk1"/>
              </a:solidFill>
              <a:latin typeface="Arial"/>
              <a:ea typeface="Arial"/>
              <a:cs typeface="Arial"/>
              <a:sym typeface="Arial"/>
            </a:endParaRPr>
          </a:p>
        </p:txBody>
      </p:sp>
      <p:sp>
        <p:nvSpPr>
          <p:cNvPr id="136" name="Shape 136"/>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Tree>
    <p:extLst>
      <p:ext uri="{BB962C8B-B14F-4D97-AF65-F5344CB8AC3E}">
        <p14:creationId xmlns:p14="http://schemas.microsoft.com/office/powerpoint/2010/main" val="21567595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100" b="1" dirty="0" smtClean="0">
                <a:latin typeface="Calibri" panose="020F0502020204030204" pitchFamily="34" charset="0"/>
                <a:cs typeface="Calibri" panose="020F0502020204030204" pitchFamily="34" charset="0"/>
              </a:rPr>
              <a:t>π</a:t>
            </a:r>
            <a:r>
              <a:rPr lang="es-ES" sz="1100" b="1" baseline="-25000" dirty="0" smtClean="0">
                <a:latin typeface="Calibri" panose="020F0502020204030204" pitchFamily="34" charset="0"/>
                <a:cs typeface="Calibri" panose="020F0502020204030204" pitchFamily="34" charset="0"/>
              </a:rPr>
              <a:t>1 </a:t>
            </a:r>
            <a:r>
              <a:rPr lang="es-AR" sz="1100" dirty="0" smtClean="0">
                <a:latin typeface="Calibri" panose="020F0502020204030204" pitchFamily="34" charset="0"/>
                <a:cs typeface="Calibri" panose="020F0502020204030204" pitchFamily="34" charset="0"/>
              </a:rPr>
              <a:t>= </a:t>
            </a:r>
            <a:r>
              <a:rPr lang="es-ES" sz="1100" b="1" dirty="0" smtClean="0">
                <a:latin typeface="Calibri" panose="020F0502020204030204" pitchFamily="34" charset="0"/>
                <a:cs typeface="Calibri" panose="020F0502020204030204" pitchFamily="34" charset="0"/>
              </a:rPr>
              <a:t>0,2 π</a:t>
            </a:r>
            <a:r>
              <a:rPr lang="es-ES" sz="1100" b="1" baseline="-25000" dirty="0" smtClean="0">
                <a:latin typeface="Calibri" panose="020F0502020204030204" pitchFamily="34" charset="0"/>
                <a:cs typeface="Calibri" panose="020F0502020204030204" pitchFamily="34" charset="0"/>
              </a:rPr>
              <a:t>0 </a:t>
            </a:r>
            <a:r>
              <a:rPr lang="es-ES" sz="1100" b="1" dirty="0" smtClean="0">
                <a:latin typeface="Calibri" panose="020F0502020204030204" pitchFamily="34" charset="0"/>
                <a:cs typeface="Calibri" panose="020F0502020204030204" pitchFamily="34" charset="0"/>
              </a:rPr>
              <a:t>+ 0,8 π</a:t>
            </a:r>
            <a:r>
              <a:rPr lang="es-ES" sz="1100" b="1" baseline="-25000" dirty="0" smtClean="0">
                <a:latin typeface="Calibri" panose="020F0502020204030204" pitchFamily="34" charset="0"/>
                <a:cs typeface="Calibri" panose="020F0502020204030204" pitchFamily="34" charset="0"/>
              </a:rPr>
              <a:t>1</a:t>
            </a:r>
            <a:endParaRPr lang="es-AR" sz="1100" dirty="0" smtClean="0">
              <a:latin typeface="Calibri" panose="020F0502020204030204" pitchFamily="34" charset="0"/>
              <a:cs typeface="Calibri" panose="020F0502020204030204" pitchFamily="34" charset="0"/>
            </a:endParaRPr>
          </a:p>
          <a:p>
            <a:endParaRPr lang="es-AR" dirty="0"/>
          </a:p>
        </p:txBody>
      </p:sp>
    </p:spTree>
    <p:extLst>
      <p:ext uri="{BB962C8B-B14F-4D97-AF65-F5344CB8AC3E}">
        <p14:creationId xmlns:p14="http://schemas.microsoft.com/office/powerpoint/2010/main" val="911791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Shape 11"/>
        <p:cNvGrpSpPr/>
        <p:nvPr/>
      </p:nvGrpSpPr>
      <p:grpSpPr>
        <a:xfrm>
          <a:off x="0" y="0"/>
          <a:ext cx="0" cy="0"/>
          <a:chOff x="0" y="0"/>
          <a:chExt cx="0" cy="0"/>
        </a:xfrm>
      </p:grpSpPr>
      <p:sp>
        <p:nvSpPr>
          <p:cNvPr id="12" name="Shape 12"/>
          <p:cNvSpPr txBox="1">
            <a:spLocks noGrp="1"/>
          </p:cNvSpPr>
          <p:nvPr>
            <p:ph type="ctrTitle"/>
          </p:nvPr>
        </p:nvSpPr>
        <p:spPr>
          <a:xfrm>
            <a:off x="685800" y="2130425"/>
            <a:ext cx="7772400" cy="1470023"/>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3" name="Shape 13"/>
          <p:cNvSpPr txBox="1">
            <a:spLocks noGrp="1"/>
          </p:cNvSpPr>
          <p:nvPr>
            <p:ph type="subTitle" idx="1"/>
          </p:nvPr>
        </p:nvSpPr>
        <p:spPr>
          <a:xfrm>
            <a:off x="1371600" y="3886200"/>
            <a:ext cx="6400799" cy="1752600"/>
          </a:xfrm>
          <a:prstGeom prst="rect">
            <a:avLst/>
          </a:prstGeom>
          <a:noFill/>
          <a:ln>
            <a:noFill/>
          </a:ln>
        </p:spPr>
        <p:txBody>
          <a:bodyPr lIns="91425" tIns="91425" rIns="91425" bIns="91425" anchor="t" anchorCtr="0"/>
          <a:lstStyle>
            <a:lvl1pPr marL="0" marR="0" lvl="0" indent="0" algn="ctr" rtl="0">
              <a:lnSpc>
                <a:spcPct val="100000"/>
              </a:lnSpc>
              <a:spcBef>
                <a:spcPts val="640"/>
              </a:spcBef>
              <a:spcAft>
                <a:spcPts val="0"/>
              </a:spcAft>
              <a:buClr>
                <a:srgbClr val="888888"/>
              </a:buClr>
              <a:buFont typeface="Arial"/>
              <a:buNone/>
              <a:defRPr sz="3200" b="0" i="0" u="none" strike="noStrike" cap="none">
                <a:solidFill>
                  <a:srgbClr val="888888"/>
                </a:solidFill>
                <a:latin typeface="Calibri"/>
                <a:ea typeface="Calibri"/>
                <a:cs typeface="Calibri"/>
                <a:sym typeface="Calibri"/>
              </a:defRPr>
            </a:lvl1pPr>
            <a:lvl2pPr marL="457200" marR="0" lvl="1" indent="0" algn="ctr" rtl="0">
              <a:lnSpc>
                <a:spcPct val="100000"/>
              </a:lnSpc>
              <a:spcBef>
                <a:spcPts val="560"/>
              </a:spcBef>
              <a:spcAft>
                <a:spcPts val="0"/>
              </a:spcAft>
              <a:buClr>
                <a:srgbClr val="888888"/>
              </a:buClr>
              <a:buFont typeface="Arial"/>
              <a:buNone/>
              <a:defRPr sz="2800" b="0" i="0" u="none" strike="noStrike" cap="none">
                <a:solidFill>
                  <a:srgbClr val="888888"/>
                </a:solidFill>
                <a:latin typeface="Calibri"/>
                <a:ea typeface="Calibri"/>
                <a:cs typeface="Calibri"/>
                <a:sym typeface="Calibri"/>
              </a:defRPr>
            </a:lvl2pPr>
            <a:lvl3pPr marL="914400" marR="0" lvl="2" indent="0" algn="ctr" rtl="0">
              <a:lnSpc>
                <a:spcPct val="100000"/>
              </a:lnSpc>
              <a:spcBef>
                <a:spcPts val="480"/>
              </a:spcBef>
              <a:spcAft>
                <a:spcPts val="0"/>
              </a:spcAft>
              <a:buClr>
                <a:srgbClr val="888888"/>
              </a:buClr>
              <a:buFont typeface="Arial"/>
              <a:buNone/>
              <a:defRPr sz="2400" b="0" i="0" u="none" strike="noStrike" cap="none">
                <a:solidFill>
                  <a:srgbClr val="888888"/>
                </a:solidFill>
                <a:latin typeface="Calibri"/>
                <a:ea typeface="Calibri"/>
                <a:cs typeface="Calibri"/>
                <a:sym typeface="Calibri"/>
              </a:defRPr>
            </a:lvl3pPr>
            <a:lvl4pPr marL="1371600" marR="0" lvl="3"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4pPr>
            <a:lvl5pPr marL="1828800" marR="0" lvl="4"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5pPr>
            <a:lvl6pPr marL="2286000" marR="0" lvl="5"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6pPr>
            <a:lvl7pPr marL="2743200" marR="0" lvl="6"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7pPr>
            <a:lvl8pPr marL="3200400" marR="0" lvl="7"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8pPr>
            <a:lvl9pPr marL="3657600" marR="0" lvl="8" indent="0" algn="ctr"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4" name="Shape 14"/>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5" name="Shape 15"/>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6" name="Shape 16"/>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ítulo y texto vertical">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70" name="Shape 70"/>
          <p:cNvSpPr txBox="1">
            <a:spLocks noGrp="1"/>
          </p:cNvSpPr>
          <p:nvPr>
            <p:ph type="body" idx="1"/>
          </p:nvPr>
        </p:nvSpPr>
        <p:spPr>
          <a:xfrm rot="5400000">
            <a:off x="2309017" y="-251618"/>
            <a:ext cx="4525963" cy="8229600"/>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1" name="Shape 71"/>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2" name="Shape 7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3" name="Shape 73"/>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Título vertical y texto">
    <p:spTree>
      <p:nvGrpSpPr>
        <p:cNvPr id="1" name="Shape 74"/>
        <p:cNvGrpSpPr/>
        <p:nvPr/>
      </p:nvGrpSpPr>
      <p:grpSpPr>
        <a:xfrm>
          <a:off x="0" y="0"/>
          <a:ext cx="0" cy="0"/>
          <a:chOff x="0" y="0"/>
          <a:chExt cx="0" cy="0"/>
        </a:xfrm>
      </p:grpSpPr>
      <p:sp>
        <p:nvSpPr>
          <p:cNvPr id="75" name="Shape 75"/>
          <p:cNvSpPr txBox="1">
            <a:spLocks noGrp="1"/>
          </p:cNvSpPr>
          <p:nvPr>
            <p:ph type="title"/>
          </p:nvPr>
        </p:nvSpPr>
        <p:spPr>
          <a:xfrm rot="5400000">
            <a:off x="4732336" y="2171700"/>
            <a:ext cx="5851525" cy="20574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76" name="Shape 76"/>
          <p:cNvSpPr txBox="1">
            <a:spLocks noGrp="1"/>
          </p:cNvSpPr>
          <p:nvPr>
            <p:ph type="body" idx="1"/>
          </p:nvPr>
        </p:nvSpPr>
        <p:spPr>
          <a:xfrm rot="5400000">
            <a:off x="541336" y="190500"/>
            <a:ext cx="5851525" cy="6019798"/>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77" name="Shape 77"/>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8" name="Shape 7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79" name="Shape 79"/>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Shape 17"/>
        <p:cNvGrpSpPr/>
        <p:nvPr/>
      </p:nvGrpSpPr>
      <p:grpSpPr>
        <a:xfrm>
          <a:off x="0" y="0"/>
          <a:ext cx="0" cy="0"/>
          <a:chOff x="0" y="0"/>
          <a:chExt cx="0" cy="0"/>
        </a:xfrm>
      </p:grpSpPr>
      <p:sp>
        <p:nvSpPr>
          <p:cNvPr id="18" name="Shape 18"/>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19" name="Shape 19"/>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 name="Shape 20"/>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1" name="Shape 21"/>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2" name="Shape 22"/>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Shape 23"/>
        <p:cNvGrpSpPr/>
        <p:nvPr/>
      </p:nvGrpSpPr>
      <p:grpSpPr>
        <a:xfrm>
          <a:off x="0" y="0"/>
          <a:ext cx="0" cy="0"/>
          <a:chOff x="0" y="0"/>
          <a:chExt cx="0" cy="0"/>
        </a:xfrm>
      </p:grpSpPr>
      <p:sp>
        <p:nvSpPr>
          <p:cNvPr id="24" name="Shape 24"/>
          <p:cNvSpPr txBox="1">
            <a:spLocks noGrp="1"/>
          </p:cNvSpPr>
          <p:nvPr>
            <p:ph type="title"/>
          </p:nvPr>
        </p:nvSpPr>
        <p:spPr>
          <a:xfrm>
            <a:off x="722312" y="4406900"/>
            <a:ext cx="7772400" cy="1362075"/>
          </a:xfrm>
          <a:prstGeom prst="rect">
            <a:avLst/>
          </a:prstGeom>
          <a:noFill/>
          <a:ln>
            <a:noFill/>
          </a:ln>
        </p:spPr>
        <p:txBody>
          <a:bodyPr lIns="91425" tIns="91425" rIns="91425" bIns="91425" anchor="t" anchorCtr="0"/>
          <a:lstStyle>
            <a:lvl1pPr marL="0" marR="0" lvl="0" indent="0" algn="l" rtl="0">
              <a:lnSpc>
                <a:spcPct val="100000"/>
              </a:lnSpc>
              <a:spcBef>
                <a:spcPts val="0"/>
              </a:spcBef>
              <a:spcAft>
                <a:spcPts val="0"/>
              </a:spcAft>
              <a:buClr>
                <a:schemeClr val="dk1"/>
              </a:buClr>
              <a:buFont typeface="Calibri"/>
              <a:buNone/>
              <a:defRPr sz="4000" b="1"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25" name="Shape 25"/>
          <p:cNvSpPr txBox="1">
            <a:spLocks noGrp="1"/>
          </p:cNvSpPr>
          <p:nvPr>
            <p:ph type="body" idx="1"/>
          </p:nvPr>
        </p:nvSpPr>
        <p:spPr>
          <a:xfrm>
            <a:off x="722312" y="2906713"/>
            <a:ext cx="7772400" cy="1500187"/>
          </a:xfrm>
          <a:prstGeom prst="rect">
            <a:avLst/>
          </a:prstGeom>
          <a:noFill/>
          <a:ln>
            <a:noFill/>
          </a:ln>
        </p:spPr>
        <p:txBody>
          <a:bodyPr lIns="91425" tIns="91425" rIns="91425" bIns="91425" anchor="b" anchorCtr="0"/>
          <a:lstStyle>
            <a:lvl1pPr marL="0" marR="0" lvl="0" indent="0" algn="l" rtl="0">
              <a:lnSpc>
                <a:spcPct val="100000"/>
              </a:lnSpc>
              <a:spcBef>
                <a:spcPts val="400"/>
              </a:spcBef>
              <a:spcAft>
                <a:spcPts val="0"/>
              </a:spcAft>
              <a:buClr>
                <a:srgbClr val="888888"/>
              </a:buClr>
              <a:buFont typeface="Arial"/>
              <a:buNone/>
              <a:defRPr sz="20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360"/>
              </a:spcBef>
              <a:spcAft>
                <a:spcPts val="0"/>
              </a:spcAft>
              <a:buClr>
                <a:srgbClr val="888888"/>
              </a:buClr>
              <a:buFont typeface="Arial"/>
              <a:buNone/>
              <a:defRPr sz="1800" b="0" i="0" u="none" strike="noStrike" cap="none">
                <a:solidFill>
                  <a:srgbClr val="888888"/>
                </a:solidFill>
                <a:latin typeface="Calibri"/>
                <a:ea typeface="Calibri"/>
                <a:cs typeface="Calibri"/>
                <a:sym typeface="Calibri"/>
              </a:defRPr>
            </a:lvl2pPr>
            <a:lvl3pPr marL="914400" marR="0" lvl="2" indent="0" algn="l" rtl="0">
              <a:lnSpc>
                <a:spcPct val="100000"/>
              </a:lnSpc>
              <a:spcBef>
                <a:spcPts val="320"/>
              </a:spcBef>
              <a:spcAft>
                <a:spcPts val="0"/>
              </a:spcAft>
              <a:buClr>
                <a:srgbClr val="888888"/>
              </a:buClr>
              <a:buFont typeface="Arial"/>
              <a:buNone/>
              <a:defRPr sz="1600" b="0" i="0" u="none" strike="noStrike" cap="none">
                <a:solidFill>
                  <a:srgbClr val="888888"/>
                </a:solidFill>
                <a:latin typeface="Calibri"/>
                <a:ea typeface="Calibri"/>
                <a:cs typeface="Calibri"/>
                <a:sym typeface="Calibri"/>
              </a:defRPr>
            </a:lvl3pPr>
            <a:lvl4pPr marL="1371600" marR="0" lvl="3"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4pPr>
            <a:lvl5pPr marL="1828800" marR="0" lvl="4"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5pPr>
            <a:lvl6pPr marL="2286000" marR="0" lvl="5"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6pPr>
            <a:lvl7pPr marL="2743200" marR="0" lvl="6"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7pPr>
            <a:lvl8pPr marL="3200400" marR="0" lvl="7"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8pPr>
            <a:lvl9pPr marL="3657600" marR="0" lvl="8" indent="0" algn="l" rtl="0">
              <a:lnSpc>
                <a:spcPct val="100000"/>
              </a:lnSpc>
              <a:spcBef>
                <a:spcPts val="280"/>
              </a:spcBef>
              <a:spcAft>
                <a:spcPts val="0"/>
              </a:spcAft>
              <a:buClr>
                <a:srgbClr val="888888"/>
              </a:buClr>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26" name="Shape 26"/>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7" name="Shape 27"/>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28" name="Shape 28"/>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Shape 29"/>
        <p:cNvGrpSpPr/>
        <p:nvPr/>
      </p:nvGrpSpPr>
      <p:grpSpPr>
        <a:xfrm>
          <a:off x="0" y="0"/>
          <a:ext cx="0" cy="0"/>
          <a:chOff x="0" y="0"/>
          <a:chExt cx="0" cy="0"/>
        </a:xfrm>
      </p:grpSpPr>
      <p:sp>
        <p:nvSpPr>
          <p:cNvPr id="30" name="Shape 30"/>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1" name="Shape 31"/>
          <p:cNvSpPr txBox="1">
            <a:spLocks noGrp="1"/>
          </p:cNvSpPr>
          <p:nvPr>
            <p:ph type="body" idx="1"/>
          </p:nvPr>
        </p:nvSpPr>
        <p:spPr>
          <a:xfrm>
            <a:off x="457200" y="1600200"/>
            <a:ext cx="4038598" cy="4525963"/>
          </a:xfrm>
          <a:prstGeom prst="rect">
            <a:avLst/>
          </a:prstGeom>
          <a:noFill/>
          <a:ln>
            <a:noFill/>
          </a:ln>
        </p:spPr>
        <p:txBody>
          <a:bodyPr lIns="91425" tIns="91425" rIns="91425" bIns="91425" anchor="t" anchorCtr="0"/>
          <a:lstStyle>
            <a:lvl1pPr marL="342900" marR="0" lvl="0" indent="1270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90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2" name="Shape 32"/>
          <p:cNvSpPr txBox="1">
            <a:spLocks noGrp="1"/>
          </p:cNvSpPr>
          <p:nvPr>
            <p:ph type="body" idx="2"/>
          </p:nvPr>
        </p:nvSpPr>
        <p:spPr>
          <a:xfrm>
            <a:off x="4648200" y="1600200"/>
            <a:ext cx="4038598" cy="4525963"/>
          </a:xfrm>
          <a:prstGeom prst="rect">
            <a:avLst/>
          </a:prstGeom>
          <a:noFill/>
          <a:ln>
            <a:noFill/>
          </a:ln>
        </p:spPr>
        <p:txBody>
          <a:bodyPr lIns="91425" tIns="91425" rIns="91425" bIns="91425" anchor="t" anchorCtr="0"/>
          <a:lstStyle>
            <a:lvl1pPr marL="342900" marR="0" lvl="0" indent="1270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1pPr>
            <a:lvl2pPr marL="742950" marR="0" lvl="1" indent="1905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2pPr>
            <a:lvl3pPr marL="1143000" marR="0" lvl="2"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3pPr>
            <a:lvl4pPr marL="1600200" marR="0" lvl="3"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4pPr>
            <a:lvl5pPr marL="2057400" marR="0" lvl="4"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5pPr>
            <a:lvl6pPr marL="2514600" marR="0" lvl="5"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6pPr>
            <a:lvl7pPr marL="2971800" marR="0" lvl="6"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7pPr>
            <a:lvl8pPr marL="3429000" marR="0" lvl="7"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8pPr>
            <a:lvl9pPr marL="3886200" marR="0" lvl="8"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3" name="Shape 33"/>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4" name="Shape 34"/>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35" name="Shape 35"/>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ación">
    <p:spTree>
      <p:nvGrpSpPr>
        <p:cNvPr id="1" name="Shape 36"/>
        <p:cNvGrpSpPr/>
        <p:nvPr/>
      </p:nvGrpSpPr>
      <p:grpSpPr>
        <a:xfrm>
          <a:off x="0" y="0"/>
          <a:ext cx="0" cy="0"/>
          <a:chOff x="0" y="0"/>
          <a:chExt cx="0" cy="0"/>
        </a:xfrm>
      </p:grpSpPr>
      <p:sp>
        <p:nvSpPr>
          <p:cNvPr id="37" name="Shape 37"/>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38" name="Shape 38"/>
          <p:cNvSpPr txBox="1">
            <a:spLocks noGrp="1"/>
          </p:cNvSpPr>
          <p:nvPr>
            <p:ph type="body" idx="1"/>
          </p:nvPr>
        </p:nvSpPr>
        <p:spPr>
          <a:xfrm>
            <a:off x="457200" y="1535112"/>
            <a:ext cx="4040187" cy="639762"/>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9" name="Shape 39"/>
          <p:cNvSpPr txBox="1">
            <a:spLocks noGrp="1"/>
          </p:cNvSpPr>
          <p:nvPr>
            <p:ph type="body" idx="2"/>
          </p:nvPr>
        </p:nvSpPr>
        <p:spPr>
          <a:xfrm>
            <a:off x="457200" y="2174875"/>
            <a:ext cx="4040187" cy="3951286"/>
          </a:xfrm>
          <a:prstGeom prst="rect">
            <a:avLst/>
          </a:prstGeom>
          <a:noFill/>
          <a:ln>
            <a:noFill/>
          </a:ln>
        </p:spPr>
        <p:txBody>
          <a:bodyPr lIns="91425" tIns="91425" rIns="91425" bIns="91425" anchor="t" anchorCtr="0"/>
          <a:lstStyle>
            <a:lvl1pPr marL="342900" marR="0" lvl="0" indent="-381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3175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0" name="Shape 40"/>
          <p:cNvSpPr txBox="1">
            <a:spLocks noGrp="1"/>
          </p:cNvSpPr>
          <p:nvPr>
            <p:ph type="body" idx="3"/>
          </p:nvPr>
        </p:nvSpPr>
        <p:spPr>
          <a:xfrm>
            <a:off x="4645025" y="1535112"/>
            <a:ext cx="4041773" cy="639762"/>
          </a:xfrm>
          <a:prstGeom prst="rect">
            <a:avLst/>
          </a:prstGeom>
          <a:noFill/>
          <a:ln>
            <a:noFill/>
          </a:ln>
        </p:spPr>
        <p:txBody>
          <a:bodyPr lIns="91425" tIns="91425" rIns="91425" bIns="91425" anchor="b" anchorCtr="0"/>
          <a:lstStyle>
            <a:lvl1pPr marL="0" marR="0" lvl="0" indent="0" algn="l" rtl="0">
              <a:lnSpc>
                <a:spcPct val="100000"/>
              </a:lnSpc>
              <a:spcBef>
                <a:spcPts val="480"/>
              </a:spcBef>
              <a:spcAft>
                <a:spcPts val="0"/>
              </a:spcAft>
              <a:buClr>
                <a:schemeClr val="dk1"/>
              </a:buClr>
              <a:buFont typeface="Arial"/>
              <a:buNone/>
              <a:defRPr sz="2400" b="1" i="0" u="none" strike="noStrike" cap="none">
                <a:solidFill>
                  <a:schemeClr val="dk1"/>
                </a:solidFill>
                <a:latin typeface="Calibri"/>
                <a:ea typeface="Calibri"/>
                <a:cs typeface="Calibri"/>
                <a:sym typeface="Calibri"/>
              </a:defRPr>
            </a:lvl1pPr>
            <a:lvl2pPr marL="457200" marR="0" lvl="1" indent="0" algn="l" rtl="0">
              <a:lnSpc>
                <a:spcPct val="100000"/>
              </a:lnSpc>
              <a:spcBef>
                <a:spcPts val="400"/>
              </a:spcBef>
              <a:spcAft>
                <a:spcPts val="0"/>
              </a:spcAft>
              <a:buClr>
                <a:schemeClr val="dk1"/>
              </a:buClr>
              <a:buFont typeface="Arial"/>
              <a:buNone/>
              <a:defRPr sz="2000" b="1" i="0" u="none" strike="noStrike" cap="none">
                <a:solidFill>
                  <a:schemeClr val="dk1"/>
                </a:solidFill>
                <a:latin typeface="Calibri"/>
                <a:ea typeface="Calibri"/>
                <a:cs typeface="Calibri"/>
                <a:sym typeface="Calibri"/>
              </a:defRPr>
            </a:lvl2pPr>
            <a:lvl3pPr marL="914400" marR="0" lvl="2" indent="0" algn="l" rtl="0">
              <a:lnSpc>
                <a:spcPct val="100000"/>
              </a:lnSpc>
              <a:spcBef>
                <a:spcPts val="360"/>
              </a:spcBef>
              <a:spcAft>
                <a:spcPts val="0"/>
              </a:spcAft>
              <a:buClr>
                <a:schemeClr val="dk1"/>
              </a:buClr>
              <a:buFont typeface="Arial"/>
              <a:buNone/>
              <a:defRPr sz="1800" b="1" i="0" u="none" strike="noStrike" cap="none">
                <a:solidFill>
                  <a:schemeClr val="dk1"/>
                </a:solidFill>
                <a:latin typeface="Calibri"/>
                <a:ea typeface="Calibri"/>
                <a:cs typeface="Calibri"/>
                <a:sym typeface="Calibri"/>
              </a:defRPr>
            </a:lvl3pPr>
            <a:lvl4pPr marL="1371600" marR="0" lvl="3"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4pPr>
            <a:lvl5pPr marL="1828800" marR="0" lvl="4"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5pPr>
            <a:lvl6pPr marL="2286000" marR="0" lvl="5"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6pPr>
            <a:lvl7pPr marL="2743200" marR="0" lvl="6"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7pPr>
            <a:lvl8pPr marL="3200400" marR="0" lvl="7"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8pPr>
            <a:lvl9pPr marL="3657600" marR="0" lvl="8" indent="0" algn="l" rtl="0">
              <a:lnSpc>
                <a:spcPct val="100000"/>
              </a:lnSpc>
              <a:spcBef>
                <a:spcPts val="320"/>
              </a:spcBef>
              <a:spcAft>
                <a:spcPts val="0"/>
              </a:spcAft>
              <a:buClr>
                <a:schemeClr val="dk1"/>
              </a:buClr>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41" name="Shape 41"/>
          <p:cNvSpPr txBox="1">
            <a:spLocks noGrp="1"/>
          </p:cNvSpPr>
          <p:nvPr>
            <p:ph type="body" idx="4"/>
          </p:nvPr>
        </p:nvSpPr>
        <p:spPr>
          <a:xfrm>
            <a:off x="4645025" y="2174875"/>
            <a:ext cx="4041773" cy="3951286"/>
          </a:xfrm>
          <a:prstGeom prst="rect">
            <a:avLst/>
          </a:prstGeom>
          <a:noFill/>
          <a:ln>
            <a:noFill/>
          </a:ln>
        </p:spPr>
        <p:txBody>
          <a:bodyPr lIns="91425" tIns="91425" rIns="91425" bIns="91425" anchor="t" anchorCtr="0"/>
          <a:lstStyle>
            <a:lvl1pPr marL="342900" marR="0" lvl="0" indent="-381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1pPr>
            <a:lvl2pPr marL="742950" marR="0" lvl="1" indent="-3175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2pPr>
            <a:lvl3pPr marL="1143000" marR="0" lvl="2" indent="0" algn="l" rtl="0">
              <a:lnSpc>
                <a:spcPct val="100000"/>
              </a:lnSpc>
              <a:spcBef>
                <a:spcPts val="360"/>
              </a:spcBef>
              <a:spcAft>
                <a:spcPts val="0"/>
              </a:spcAft>
              <a:buClr>
                <a:schemeClr val="dk1"/>
              </a:buClr>
              <a:buSzPct val="100000"/>
              <a:buFont typeface="Arial"/>
              <a:buChar char="•"/>
              <a:defRPr sz="18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320"/>
              </a:spcBef>
              <a:spcAft>
                <a:spcPts val="0"/>
              </a:spcAft>
              <a:buClr>
                <a:schemeClr val="dk1"/>
              </a:buClr>
              <a:buSzPct val="1000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42" name="Shape 42"/>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3" name="Shape 43"/>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4" name="Shape 44"/>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Sólo el título">
    <p:spTree>
      <p:nvGrpSpPr>
        <p:cNvPr id="1" name="Shape 45"/>
        <p:cNvGrpSpPr/>
        <p:nvPr/>
      </p:nvGrpSpPr>
      <p:grpSpPr>
        <a:xfrm>
          <a:off x="0" y="0"/>
          <a:ext cx="0" cy="0"/>
          <a:chOff x="0" y="0"/>
          <a:chExt cx="0" cy="0"/>
        </a:xfrm>
      </p:grpSpPr>
      <p:sp>
        <p:nvSpPr>
          <p:cNvPr id="46" name="Shape 4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47" name="Shape 47"/>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8" name="Shape 48"/>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49" name="Shape 49"/>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En blanco">
    <p:spTree>
      <p:nvGrpSpPr>
        <p:cNvPr id="1" name="Shape 50"/>
        <p:cNvGrpSpPr/>
        <p:nvPr/>
      </p:nvGrpSpPr>
      <p:grpSpPr>
        <a:xfrm>
          <a:off x="0" y="0"/>
          <a:ext cx="0" cy="0"/>
          <a:chOff x="0" y="0"/>
          <a:chExt cx="0" cy="0"/>
        </a:xfrm>
      </p:grpSpPr>
      <p:sp>
        <p:nvSpPr>
          <p:cNvPr id="51" name="Shape 51"/>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2" name="Shape 52"/>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ido con título">
    <p:spTree>
      <p:nvGrpSpPr>
        <p:cNvPr id="1" name="Shape 54"/>
        <p:cNvGrpSpPr/>
        <p:nvPr/>
      </p:nvGrpSpPr>
      <p:grpSpPr>
        <a:xfrm>
          <a:off x="0" y="0"/>
          <a:ext cx="0" cy="0"/>
          <a:chOff x="0" y="0"/>
          <a:chExt cx="0" cy="0"/>
        </a:xfrm>
      </p:grpSpPr>
      <p:sp>
        <p:nvSpPr>
          <p:cNvPr id="55" name="Shape 55"/>
          <p:cNvSpPr txBox="1">
            <a:spLocks noGrp="1"/>
          </p:cNvSpPr>
          <p:nvPr>
            <p:ph type="title"/>
          </p:nvPr>
        </p:nvSpPr>
        <p:spPr>
          <a:xfrm>
            <a:off x="457200" y="273050"/>
            <a:ext cx="3008313" cy="1162048"/>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56" name="Shape 56"/>
          <p:cNvSpPr txBox="1">
            <a:spLocks noGrp="1"/>
          </p:cNvSpPr>
          <p:nvPr>
            <p:ph type="body" idx="1"/>
          </p:nvPr>
        </p:nvSpPr>
        <p:spPr>
          <a:xfrm>
            <a:off x="3575050" y="273050"/>
            <a:ext cx="5111750" cy="5853111"/>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7" name="Shape 57"/>
          <p:cNvSpPr txBox="1">
            <a:spLocks noGrp="1"/>
          </p:cNvSpPr>
          <p:nvPr>
            <p:ph type="body" idx="2"/>
          </p:nvPr>
        </p:nvSpPr>
        <p:spPr>
          <a:xfrm>
            <a:off x="457200" y="1435100"/>
            <a:ext cx="3008313" cy="4691063"/>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58" name="Shape 58"/>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59" name="Shape 5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0" name="Shape 60"/>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Imagen con título">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1792288" y="4800600"/>
            <a:ext cx="5486399" cy="566736"/>
          </a:xfrm>
          <a:prstGeom prst="rect">
            <a:avLst/>
          </a:prstGeom>
          <a:noFill/>
          <a:ln>
            <a:noFill/>
          </a:ln>
        </p:spPr>
        <p:txBody>
          <a:bodyPr lIns="91425" tIns="91425" rIns="91425" bIns="91425" anchor="b" anchorCtr="0"/>
          <a:lstStyle>
            <a:lvl1pPr marL="0" marR="0" lvl="0" indent="0" algn="l" rtl="0">
              <a:lnSpc>
                <a:spcPct val="100000"/>
              </a:lnSpc>
              <a:spcBef>
                <a:spcPts val="0"/>
              </a:spcBef>
              <a:spcAft>
                <a:spcPts val="0"/>
              </a:spcAft>
              <a:buClr>
                <a:schemeClr val="dk1"/>
              </a:buClr>
              <a:buFont typeface="Calibri"/>
              <a:buNone/>
              <a:defRPr sz="2000" b="1"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63" name="Shape 63"/>
          <p:cNvSpPr>
            <a:spLocks noGrp="1"/>
          </p:cNvSpPr>
          <p:nvPr>
            <p:ph type="pic" idx="2"/>
          </p:nvPr>
        </p:nvSpPr>
        <p:spPr>
          <a:xfrm>
            <a:off x="1792288" y="612775"/>
            <a:ext cx="5486399" cy="4114800"/>
          </a:xfrm>
          <a:prstGeom prst="rect">
            <a:avLst/>
          </a:prstGeom>
          <a:noFill/>
          <a:ln>
            <a:noFill/>
          </a:ln>
        </p:spPr>
        <p:txBody>
          <a:bodyPr lIns="91425" tIns="91425" rIns="91425" bIns="91425" anchor="t" anchorCtr="0"/>
          <a:lstStyle>
            <a:lvl1pPr marL="0" marR="0" lvl="0" indent="0" algn="l" rtl="0">
              <a:lnSpc>
                <a:spcPct val="100000"/>
              </a:lnSpc>
              <a:spcBef>
                <a:spcPts val="640"/>
              </a:spcBef>
              <a:spcAft>
                <a:spcPts val="0"/>
              </a:spcAft>
              <a:buClr>
                <a:schemeClr val="dk1"/>
              </a:buClr>
              <a:buFont typeface="Arial"/>
              <a:buNone/>
              <a:defRPr sz="32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560"/>
              </a:spcBef>
              <a:spcAft>
                <a:spcPts val="0"/>
              </a:spcAft>
              <a:buClr>
                <a:schemeClr val="dk1"/>
              </a:buClr>
              <a:buFont typeface="Arial"/>
              <a:buNone/>
              <a:defRPr sz="2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480"/>
              </a:spcBef>
              <a:spcAft>
                <a:spcPts val="0"/>
              </a:spcAft>
              <a:buClr>
                <a:schemeClr val="dk1"/>
              </a:buClr>
              <a:buFont typeface="Arial"/>
              <a:buNone/>
              <a:defRPr sz="24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400"/>
              </a:spcBef>
              <a:spcAft>
                <a:spcPts val="0"/>
              </a:spcAft>
              <a:buClr>
                <a:schemeClr val="dk1"/>
              </a:buClr>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Shape 64"/>
          <p:cNvSpPr txBox="1">
            <a:spLocks noGrp="1"/>
          </p:cNvSpPr>
          <p:nvPr>
            <p:ph type="body" idx="1"/>
          </p:nvPr>
        </p:nvSpPr>
        <p:spPr>
          <a:xfrm>
            <a:off x="1792288" y="5367337"/>
            <a:ext cx="5486399" cy="804861"/>
          </a:xfrm>
          <a:prstGeom prst="rect">
            <a:avLst/>
          </a:prstGeom>
          <a:noFill/>
          <a:ln>
            <a:noFill/>
          </a:ln>
        </p:spPr>
        <p:txBody>
          <a:bodyPr lIns="91425" tIns="91425" rIns="91425" bIns="91425" anchor="t" anchorCtr="0"/>
          <a:lstStyle>
            <a:lvl1pPr marL="0" marR="0" lvl="0" indent="0" algn="l" rtl="0">
              <a:lnSpc>
                <a:spcPct val="100000"/>
              </a:lnSpc>
              <a:spcBef>
                <a:spcPts val="280"/>
              </a:spcBef>
              <a:spcAft>
                <a:spcPts val="0"/>
              </a:spcAft>
              <a:buClr>
                <a:schemeClr val="dk1"/>
              </a:buClr>
              <a:buFont typeface="Arial"/>
              <a:buNone/>
              <a:defRPr sz="1400" b="0" i="0" u="none" strike="noStrike" cap="none">
                <a:solidFill>
                  <a:schemeClr val="dk1"/>
                </a:solidFill>
                <a:latin typeface="Calibri"/>
                <a:ea typeface="Calibri"/>
                <a:cs typeface="Calibri"/>
                <a:sym typeface="Calibri"/>
              </a:defRPr>
            </a:lvl1pPr>
            <a:lvl2pPr marL="457200" marR="0" lvl="1" indent="0" algn="l" rtl="0">
              <a:lnSpc>
                <a:spcPct val="100000"/>
              </a:lnSpc>
              <a:spcBef>
                <a:spcPts val="240"/>
              </a:spcBef>
              <a:spcAft>
                <a:spcPts val="0"/>
              </a:spcAft>
              <a:buClr>
                <a:schemeClr val="dk1"/>
              </a:buClr>
              <a:buFont typeface="Arial"/>
              <a:buNone/>
              <a:defRPr sz="12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200"/>
              </a:spcBef>
              <a:spcAft>
                <a:spcPts val="0"/>
              </a:spcAft>
              <a:buClr>
                <a:schemeClr val="dk1"/>
              </a:buClr>
              <a:buFont typeface="Arial"/>
              <a:buNone/>
              <a:defRPr sz="10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180"/>
              </a:spcBef>
              <a:spcAft>
                <a:spcPts val="0"/>
              </a:spcAft>
              <a:buClr>
                <a:schemeClr val="dk1"/>
              </a:buClr>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65" name="Shape 65"/>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6" name="Shape 66"/>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67" name="Shape 67"/>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s-AR" sz="1200" b="0" i="0" u="none" strike="noStrike" cap="none">
              <a:solidFill>
                <a:srgbClr val="888888"/>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57200" y="274637"/>
            <a:ext cx="8229600" cy="1143000"/>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chemeClr val="dk1"/>
              </a:buClr>
              <a:buFont typeface="Calibri"/>
              <a:buNone/>
              <a:defRPr sz="4400" b="0" i="0" u="none" strike="noStrike" cap="none">
                <a:solidFill>
                  <a:schemeClr val="dk1"/>
                </a:solidFill>
                <a:latin typeface="Calibri"/>
                <a:ea typeface="Calibri"/>
                <a:cs typeface="Calibri"/>
                <a:sym typeface="Calibri"/>
              </a:defRPr>
            </a:lvl1pPr>
            <a:lvl2pPr lvl="1" indent="0">
              <a:spcBef>
                <a:spcPts val="0"/>
              </a:spcBef>
              <a:buFont typeface="Arial"/>
              <a:buNone/>
              <a:defRPr sz="1800"/>
            </a:lvl2pPr>
            <a:lvl3pPr lvl="2" indent="0">
              <a:spcBef>
                <a:spcPts val="0"/>
              </a:spcBef>
              <a:buFont typeface="Arial"/>
              <a:buNone/>
              <a:defRPr sz="1800"/>
            </a:lvl3pPr>
            <a:lvl4pPr lvl="3" indent="0">
              <a:spcBef>
                <a:spcPts val="0"/>
              </a:spcBef>
              <a:buFont typeface="Arial"/>
              <a:buNone/>
              <a:defRPr sz="1800"/>
            </a:lvl4pPr>
            <a:lvl5pPr lvl="4" indent="0">
              <a:spcBef>
                <a:spcPts val="0"/>
              </a:spcBef>
              <a:buFont typeface="Arial"/>
              <a:buNone/>
              <a:defRPr sz="1800"/>
            </a:lvl5pPr>
            <a:lvl6pPr lvl="5" indent="0">
              <a:spcBef>
                <a:spcPts val="0"/>
              </a:spcBef>
              <a:buFont typeface="Arial"/>
              <a:buNone/>
              <a:defRPr sz="1800"/>
            </a:lvl6pPr>
            <a:lvl7pPr lvl="6" indent="0">
              <a:spcBef>
                <a:spcPts val="0"/>
              </a:spcBef>
              <a:buFont typeface="Arial"/>
              <a:buNone/>
              <a:defRPr sz="1800"/>
            </a:lvl7pPr>
            <a:lvl8pPr lvl="7" indent="0">
              <a:spcBef>
                <a:spcPts val="0"/>
              </a:spcBef>
              <a:buFont typeface="Arial"/>
              <a:buNone/>
              <a:defRPr sz="1800"/>
            </a:lvl8pPr>
            <a:lvl9pPr lvl="8" indent="0">
              <a:spcBef>
                <a:spcPts val="0"/>
              </a:spcBef>
              <a:buFont typeface="Arial"/>
              <a:buNone/>
              <a:defRPr sz="1800"/>
            </a:lvl9pPr>
          </a:lstStyle>
          <a:p>
            <a:endParaRPr/>
          </a:p>
        </p:txBody>
      </p:sp>
      <p:sp>
        <p:nvSpPr>
          <p:cNvPr id="7" name="Shape 7"/>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Shape 8"/>
          <p:cNvSpPr txBox="1">
            <a:spLocks noGrp="1"/>
          </p:cNvSpPr>
          <p:nvPr>
            <p:ph type="dt" idx="10"/>
          </p:nvPr>
        </p:nvSpPr>
        <p:spPr>
          <a:xfrm>
            <a:off x="457200" y="6356350"/>
            <a:ext cx="2133598" cy="365125"/>
          </a:xfrm>
          <a:prstGeom prst="rect">
            <a:avLst/>
          </a:prstGeom>
          <a:noFill/>
          <a:ln>
            <a:noFill/>
          </a:ln>
        </p:spPr>
        <p:txBody>
          <a:bodyPr lIns="91425" tIns="91425" rIns="91425" bIns="91425" anchor="ctr" anchorCtr="0"/>
          <a:lstStyle>
            <a:lvl1pPr marL="0" marR="0" lvl="0" indent="0" algn="l"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9" name="Shape 9"/>
          <p:cNvSpPr txBox="1">
            <a:spLocks noGrp="1"/>
          </p:cNvSpPr>
          <p:nvPr>
            <p:ph type="ftr" idx="11"/>
          </p:nvPr>
        </p:nvSpPr>
        <p:spPr>
          <a:xfrm>
            <a:off x="3124200" y="6356350"/>
            <a:ext cx="2895600" cy="365125"/>
          </a:xfrm>
          <a:prstGeom prst="rect">
            <a:avLst/>
          </a:prstGeom>
          <a:noFill/>
          <a:ln>
            <a:noFill/>
          </a:ln>
        </p:spPr>
        <p:txBody>
          <a:bodyPr lIns="91425" tIns="91425" rIns="91425" bIns="91425" anchor="ctr" anchorCtr="0"/>
          <a:lstStyle>
            <a:lvl1pPr marL="0" marR="0" lvl="0" indent="0" algn="ctr" rtl="0">
              <a:lnSpc>
                <a:spcPct val="100000"/>
              </a:lnSpc>
              <a:spcBef>
                <a:spcPts val="0"/>
              </a:spcBef>
              <a:spcAft>
                <a:spcPts val="0"/>
              </a:spcAft>
              <a:buClr>
                <a:srgbClr val="888888"/>
              </a:buClr>
              <a:buFont typeface="Calibri"/>
              <a:buNone/>
              <a:defRPr sz="1200" b="0" i="0" u="none" strike="noStrike" cap="none">
                <a:solidFill>
                  <a:srgbClr val="888888"/>
                </a:solidFill>
                <a:latin typeface="Calibri"/>
                <a:ea typeface="Calibri"/>
                <a:cs typeface="Calibri"/>
                <a:sym typeface="Calibri"/>
              </a:defRPr>
            </a:lvl1pPr>
            <a:lvl2pPr marL="457200" marR="0" lvl="1"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2pPr>
            <a:lvl3pPr marL="914400" marR="0" lvl="2"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3pPr>
            <a:lvl4pPr marL="1371600" marR="0" lvl="3"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4pPr>
            <a:lvl5pPr marL="1828800" marR="0" lvl="4"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5pPr>
            <a:lvl6pPr marL="2286000" marR="0" lvl="5"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6pPr>
            <a:lvl7pPr marL="2743200" marR="0" lvl="6"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7pPr>
            <a:lvl8pPr marL="3200400" marR="0" lvl="7"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8pPr>
            <a:lvl9pPr marL="3657600" marR="0" lvl="8" indent="0" algn="l" rtl="0">
              <a:lnSpc>
                <a:spcPct val="100000"/>
              </a:lnSpc>
              <a:spcBef>
                <a:spcPts val="0"/>
              </a:spcBef>
              <a:spcAft>
                <a:spcPts val="0"/>
              </a:spcAft>
              <a:buClr>
                <a:schemeClr val="dk1"/>
              </a:buClr>
              <a:buFont typeface="Calibri"/>
              <a:buNone/>
              <a:defRPr sz="1800" b="0" i="0" u="none" strike="noStrike" cap="none">
                <a:solidFill>
                  <a:schemeClr val="dk1"/>
                </a:solidFill>
                <a:latin typeface="Calibri"/>
                <a:ea typeface="Calibri"/>
                <a:cs typeface="Calibri"/>
                <a:sym typeface="Calibri"/>
              </a:defRPr>
            </a:lvl9pPr>
          </a:lstStyle>
          <a:p>
            <a:endParaRPr/>
          </a:p>
        </p:txBody>
      </p:sp>
      <p:sp>
        <p:nvSpPr>
          <p:cNvPr id="10" name="Shape 10"/>
          <p:cNvSpPr txBox="1">
            <a:spLocks noGrp="1"/>
          </p:cNvSpPr>
          <p:nvPr>
            <p:ph type="sldNum" idx="12"/>
          </p:nvPr>
        </p:nvSpPr>
        <p:spPr>
          <a:xfrm>
            <a:off x="6553200" y="6356350"/>
            <a:ext cx="2133598" cy="365125"/>
          </a:xfrm>
          <a:prstGeom prst="rect">
            <a:avLst/>
          </a:prstGeom>
          <a:noFill/>
          <a:ln>
            <a:noFill/>
          </a:ln>
        </p:spPr>
        <p:txBody>
          <a:bodyPr lIns="91425" tIns="45700" rIns="91425" bIns="45700" anchor="ctr" anchorCtr="0">
            <a:noAutofit/>
          </a:bodyPr>
          <a:lstStyle/>
          <a:p>
            <a:pPr marL="0" marR="0" lvl="0" indent="0" algn="r" rtl="0">
              <a:lnSpc>
                <a:spcPct val="100000"/>
              </a:lnSpc>
              <a:spcBef>
                <a:spcPts val="0"/>
              </a:spcBef>
              <a:spcAft>
                <a:spcPts val="0"/>
              </a:spcAft>
              <a:buClr>
                <a:srgbClr val="888888"/>
              </a:buClr>
              <a:buSzPct val="25000"/>
              <a:buFont typeface="Calibri"/>
              <a:buNone/>
            </a:pPr>
            <a:fld id="{00000000-1234-1234-1234-123412341234}" type="slidenum">
              <a:rPr lang="es-AR" sz="1200" b="0" i="0" u="none" strike="noStrike" cap="none">
                <a:solidFill>
                  <a:srgbClr val="888888"/>
                </a:solidFill>
                <a:latin typeface="Calibri"/>
                <a:ea typeface="Calibri"/>
                <a:cs typeface="Calibri"/>
                <a:sym typeface="Calibri"/>
              </a:rPr>
              <a:pPr marL="0" marR="0" lvl="0" indent="0" algn="r" rtl="0">
                <a:lnSpc>
                  <a:spcPct val="100000"/>
                </a:lnSpc>
                <a:spcBef>
                  <a:spcPts val="0"/>
                </a:spcBef>
                <a:spcAft>
                  <a:spcPts val="0"/>
                </a:spcAft>
                <a:buClr>
                  <a:srgbClr val="888888"/>
                </a:buClr>
                <a:buSzPct val="25000"/>
                <a:buFont typeface="Calibri"/>
                <a:buNone/>
              </a:pPr>
              <a:t>‹#›</a:t>
            </a:fld>
            <a:endParaRPr lang="es-AR" sz="1200" b="0" i="0" u="none" strike="noStrike" cap="none">
              <a:solidFill>
                <a:srgbClr val="888888"/>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5" name="2 Subtítulo"/>
          <p:cNvSpPr>
            <a:spLocks noGrp="1"/>
          </p:cNvSpPr>
          <p:nvPr>
            <p:ph type="subTitle" idx="1"/>
          </p:nvPr>
        </p:nvSpPr>
        <p:spPr>
          <a:xfrm>
            <a:off x="251520" y="4149080"/>
            <a:ext cx="8640960" cy="2160240"/>
          </a:xfrm>
        </p:spPr>
        <p:txBody>
          <a:bodyPr>
            <a:noAutofit/>
          </a:bodyPr>
          <a:lstStyle/>
          <a:p>
            <a:pPr algn="l"/>
            <a:r>
              <a:rPr lang="es-AR" sz="3500" dirty="0" smtClean="0">
                <a:solidFill>
                  <a:schemeClr val="tx1"/>
                </a:solidFill>
              </a:rPr>
              <a:t>Docentes:</a:t>
            </a:r>
          </a:p>
          <a:p>
            <a:pPr algn="l"/>
            <a:r>
              <a:rPr lang="es-ES" sz="3500" dirty="0" smtClean="0">
                <a:solidFill>
                  <a:schemeClr val="tx1"/>
                </a:solidFill>
              </a:rPr>
              <a:t>	Juan </a:t>
            </a:r>
            <a:r>
              <a:rPr lang="es-ES" sz="3500" dirty="0" err="1" smtClean="0">
                <a:solidFill>
                  <a:schemeClr val="tx1"/>
                </a:solidFill>
              </a:rPr>
              <a:t>Otaegui</a:t>
            </a:r>
            <a:r>
              <a:rPr lang="es-ES" sz="3500" dirty="0" smtClean="0">
                <a:solidFill>
                  <a:schemeClr val="tx1"/>
                </a:solidFill>
              </a:rPr>
              <a:t>	</a:t>
            </a:r>
            <a:r>
              <a:rPr lang="es-AR" sz="3500" dirty="0" smtClean="0">
                <a:solidFill>
                  <a:schemeClr val="tx1"/>
                </a:solidFill>
              </a:rPr>
              <a:t>jotaegui@unlam.edu.ar</a:t>
            </a:r>
          </a:p>
          <a:p>
            <a:pPr algn="l"/>
            <a:r>
              <a:rPr lang="es-AR" sz="3500" dirty="0" smtClean="0">
                <a:solidFill>
                  <a:schemeClr val="tx1"/>
                </a:solidFill>
              </a:rPr>
              <a:t>	José </a:t>
            </a:r>
            <a:r>
              <a:rPr lang="es-AR" sz="3500" dirty="0" err="1">
                <a:solidFill>
                  <a:schemeClr val="tx1"/>
                </a:solidFill>
              </a:rPr>
              <a:t>Leta</a:t>
            </a:r>
            <a:r>
              <a:rPr lang="es-AR" sz="3500" dirty="0">
                <a:solidFill>
                  <a:schemeClr val="tx1"/>
                </a:solidFill>
              </a:rPr>
              <a:t>		jleta@unlam.edu.ar</a:t>
            </a:r>
            <a:endParaRPr lang="es-ES" sz="3500" dirty="0">
              <a:solidFill>
                <a:schemeClr val="tx1"/>
              </a:solidFill>
            </a:endParaRPr>
          </a:p>
        </p:txBody>
      </p:sp>
      <p:sp>
        <p:nvSpPr>
          <p:cNvPr id="7" name="Rectangle 6"/>
          <p:cNvSpPr/>
          <p:nvPr/>
        </p:nvSpPr>
        <p:spPr>
          <a:xfrm>
            <a:off x="323528" y="2636912"/>
            <a:ext cx="8568952" cy="800219"/>
          </a:xfrm>
          <a:prstGeom prst="rect">
            <a:avLst/>
          </a:prstGeom>
        </p:spPr>
        <p:txBody>
          <a:bodyPr wrap="square">
            <a:spAutoFit/>
          </a:bodyPr>
          <a:lstStyle/>
          <a:p>
            <a:pPr algn="ctr"/>
            <a:r>
              <a:rPr lang="es-AR" sz="4600" kern="1200" dirty="0">
                <a:ln>
                  <a:solidFill>
                    <a:srgbClr val="4F81BD"/>
                  </a:solidFill>
                </a:ln>
                <a:solidFill>
                  <a:srgbClr val="1F497D"/>
                </a:solidFill>
                <a:latin typeface="Calibri"/>
                <a:ea typeface="+mn-ea"/>
                <a:cs typeface="+mn-cs"/>
              </a:rPr>
              <a:t>Cadenas de </a:t>
            </a:r>
            <a:r>
              <a:rPr lang="es-AR" sz="4600" kern="1200" dirty="0" err="1">
                <a:ln>
                  <a:solidFill>
                    <a:srgbClr val="4F81BD"/>
                  </a:solidFill>
                </a:ln>
                <a:solidFill>
                  <a:srgbClr val="1F497D"/>
                </a:solidFill>
                <a:latin typeface="Calibri"/>
                <a:ea typeface="+mn-ea"/>
                <a:cs typeface="+mn-cs"/>
              </a:rPr>
              <a:t>Markov</a:t>
            </a:r>
            <a:endParaRPr lang="es-AR" sz="4600" kern="1200" dirty="0">
              <a:ln>
                <a:solidFill>
                  <a:srgbClr val="4F81BD"/>
                </a:solidFill>
              </a:ln>
              <a:solidFill>
                <a:srgbClr val="1F497D"/>
              </a:solidFill>
              <a:latin typeface="Calibri"/>
              <a:ea typeface="+mn-ea"/>
              <a:cs typeface="+mn-cs"/>
            </a:endParaRPr>
          </a:p>
        </p:txBody>
      </p:sp>
      <p:sp>
        <p:nvSpPr>
          <p:cNvPr id="9" name="1 Título"/>
          <p:cNvSpPr txBox="1">
            <a:spLocks/>
          </p:cNvSpPr>
          <p:nvPr/>
        </p:nvSpPr>
        <p:spPr>
          <a:xfrm>
            <a:off x="251520" y="116632"/>
            <a:ext cx="8640960" cy="2016224"/>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s-AR" sz="3100" b="0" i="0" u="none" strike="noStrike" kern="1200" cap="none" spc="0" normalizeH="0" baseline="0" noProof="0" smtClean="0">
                <a:ln>
                  <a:noFill/>
                </a:ln>
                <a:solidFill>
                  <a:srgbClr val="9BBB59">
                    <a:lumMod val="75000"/>
                  </a:srgbClr>
                </a:solidFill>
                <a:effectLst/>
                <a:uLnTx/>
                <a:uFillTx/>
                <a:latin typeface="Calibri"/>
                <a:ea typeface="+mj-ea"/>
                <a:cs typeface="+mj-cs"/>
              </a:rPr>
              <a:t>Escuela de Formación Continua</a:t>
            </a:r>
            <a:br>
              <a:rPr kumimoji="0" lang="es-AR" sz="3100" b="0" i="0" u="none" strike="noStrike" kern="1200" cap="none" spc="0" normalizeH="0" baseline="0" noProof="0" smtClean="0">
                <a:ln>
                  <a:noFill/>
                </a:ln>
                <a:solidFill>
                  <a:srgbClr val="9BBB59">
                    <a:lumMod val="75000"/>
                  </a:srgbClr>
                </a:solidFill>
                <a:effectLst/>
                <a:uLnTx/>
                <a:uFillTx/>
                <a:latin typeface="Calibri"/>
                <a:ea typeface="+mj-ea"/>
                <a:cs typeface="+mj-cs"/>
              </a:rPr>
            </a:br>
            <a:r>
              <a:rPr kumimoji="0" lang="es-ES" sz="3100" b="0" i="0" u="none" strike="noStrike" kern="1200" cap="none" spc="0" normalizeH="0" baseline="0" noProof="0" smtClean="0">
                <a:ln>
                  <a:noFill/>
                </a:ln>
                <a:solidFill>
                  <a:srgbClr val="9BBB59">
                    <a:lumMod val="75000"/>
                  </a:srgbClr>
                </a:solidFill>
                <a:effectLst/>
                <a:uLnTx/>
                <a:uFillTx/>
                <a:latin typeface="Calibri"/>
                <a:ea typeface="+mj-ea"/>
                <a:cs typeface="+mj-cs"/>
              </a:rPr>
              <a:t>Licenciatura en Gestión Tecnológica</a:t>
            </a:r>
            <a:br>
              <a:rPr kumimoji="0" lang="es-ES" sz="3100" b="0" i="0" u="none" strike="noStrike" kern="1200" cap="none" spc="0" normalizeH="0" baseline="0" noProof="0" smtClean="0">
                <a:ln>
                  <a:noFill/>
                </a:ln>
                <a:solidFill>
                  <a:srgbClr val="9BBB59">
                    <a:lumMod val="75000"/>
                  </a:srgbClr>
                </a:solidFill>
                <a:effectLst/>
                <a:uLnTx/>
                <a:uFillTx/>
                <a:latin typeface="Calibri"/>
                <a:ea typeface="+mj-ea"/>
                <a:cs typeface="+mj-cs"/>
              </a:rPr>
            </a:br>
            <a:r>
              <a:rPr kumimoji="0" lang="es-AR" sz="3100" b="0" i="0" u="none" strike="noStrike" kern="1200" cap="none" spc="0" normalizeH="0" baseline="0" noProof="0" smtClean="0">
                <a:ln>
                  <a:noFill/>
                </a:ln>
                <a:solidFill>
                  <a:srgbClr val="9BBB59">
                    <a:lumMod val="75000"/>
                  </a:srgbClr>
                </a:solidFill>
                <a:effectLst/>
                <a:uLnTx/>
                <a:uFillTx/>
                <a:latin typeface="Calibri"/>
                <a:ea typeface="+mj-ea"/>
                <a:cs typeface="+mj-cs"/>
              </a:rPr>
              <a:t/>
            </a:r>
            <a:br>
              <a:rPr kumimoji="0" lang="es-AR" sz="3100" b="0" i="0" u="none" strike="noStrike" kern="1200" cap="none" spc="0" normalizeH="0" baseline="0" noProof="0" smtClean="0">
                <a:ln>
                  <a:noFill/>
                </a:ln>
                <a:solidFill>
                  <a:srgbClr val="9BBB59">
                    <a:lumMod val="75000"/>
                  </a:srgbClr>
                </a:solidFill>
                <a:effectLst/>
                <a:uLnTx/>
                <a:uFillTx/>
                <a:latin typeface="Calibri"/>
                <a:ea typeface="+mj-ea"/>
                <a:cs typeface="+mj-cs"/>
              </a:rPr>
            </a:br>
            <a:r>
              <a:rPr kumimoji="0" lang="es-AR" sz="4200" b="1" i="0" u="none" strike="noStrike" kern="1200" cap="none" spc="0" normalizeH="0" baseline="0" noProof="0" smtClean="0">
                <a:ln>
                  <a:noFill/>
                </a:ln>
                <a:solidFill>
                  <a:sysClr val="windowText" lastClr="000000"/>
                </a:solidFill>
                <a:effectLst/>
                <a:uLnTx/>
                <a:uFillTx/>
                <a:latin typeface="Calibri"/>
                <a:ea typeface="+mj-ea"/>
                <a:cs typeface="+mj-cs"/>
              </a:rPr>
              <a:t>Investigación Operativa</a:t>
            </a:r>
            <a:endParaRPr kumimoji="0" lang="es-ES" sz="4200" b="0" i="0" u="none" strike="noStrike" kern="1200" cap="none" spc="0" normalizeH="0" baseline="0" noProof="0" dirty="0">
              <a:ln>
                <a:noFill/>
              </a:ln>
              <a:solidFill>
                <a:sysClr val="windowText" lastClr="000000"/>
              </a:solidFill>
              <a:effectLst/>
              <a:uLnTx/>
              <a:uFillTx/>
              <a:latin typeface="Calibri"/>
              <a:ea typeface="+mj-ea"/>
              <a:cs typeface="+mj-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Shape 90"/>
          <p:cNvSpPr txBox="1">
            <a:spLocks noGrp="1"/>
          </p:cNvSpPr>
          <p:nvPr>
            <p:ph type="title"/>
          </p:nvPr>
        </p:nvSpPr>
        <p:spPr>
          <a:xfrm>
            <a:off x="457200" y="274637"/>
            <a:ext cx="82296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s-AR" sz="4400" b="0" i="0" u="none" strike="noStrike" cap="none" dirty="0" smtClean="0">
                <a:solidFill>
                  <a:schemeClr val="dk1"/>
                </a:solidFill>
                <a:latin typeface="Calibri"/>
                <a:ea typeface="Calibri"/>
                <a:cs typeface="Calibri"/>
                <a:sym typeface="Calibri"/>
              </a:rPr>
              <a:t>Cadenas de </a:t>
            </a:r>
            <a:r>
              <a:rPr lang="es-AR" sz="4400" b="0" i="0" u="none" strike="noStrike" cap="none" dirty="0" err="1" smtClean="0">
                <a:solidFill>
                  <a:schemeClr val="dk1"/>
                </a:solidFill>
                <a:latin typeface="Calibri"/>
                <a:ea typeface="Calibri"/>
                <a:cs typeface="Calibri"/>
                <a:sym typeface="Calibri"/>
              </a:rPr>
              <a:t>Markov</a:t>
            </a:r>
            <a:endParaRPr lang="es-AR" sz="4400" b="0" i="0" u="none" strike="noStrike" cap="none" dirty="0">
              <a:solidFill>
                <a:schemeClr val="dk1"/>
              </a:solidFill>
              <a:latin typeface="Calibri"/>
              <a:ea typeface="Calibri"/>
              <a:cs typeface="Calibri"/>
              <a:sym typeface="Calibri"/>
            </a:endParaRPr>
          </a:p>
        </p:txBody>
      </p:sp>
      <p:sp>
        <p:nvSpPr>
          <p:cNvPr id="7" name="Shape 92"/>
          <p:cNvSpPr txBox="1"/>
          <p:nvPr/>
        </p:nvSpPr>
        <p:spPr>
          <a:xfrm>
            <a:off x="323528" y="1556792"/>
            <a:ext cx="8007022" cy="4752528"/>
          </a:xfrm>
          <a:prstGeom prst="rect">
            <a:avLst/>
          </a:prstGeom>
          <a:noFill/>
          <a:ln>
            <a:noFill/>
          </a:ln>
        </p:spPr>
        <p:txBody>
          <a:bodyPr wrap="square" lIns="91425" tIns="45700" rIns="91425" bIns="45700" anchor="t" anchorCtr="0">
            <a:noAutofit/>
          </a:bodyPr>
          <a:lstStyle/>
          <a:p>
            <a:r>
              <a:rPr lang="es-ES" sz="2800" dirty="0">
                <a:latin typeface="Calibri" panose="020F0502020204030204" pitchFamily="34" charset="0"/>
                <a:cs typeface="Calibri" panose="020F0502020204030204" pitchFamily="34" charset="0"/>
              </a:rPr>
              <a:t>Las cadenas de </a:t>
            </a:r>
            <a:r>
              <a:rPr lang="es-ES" sz="2800" dirty="0" err="1">
                <a:latin typeface="Calibri" panose="020F0502020204030204" pitchFamily="34" charset="0"/>
                <a:cs typeface="Calibri" panose="020F0502020204030204" pitchFamily="34" charset="0"/>
              </a:rPr>
              <a:t>Markov</a:t>
            </a:r>
            <a:r>
              <a:rPr lang="es-ES" sz="2800" dirty="0">
                <a:latin typeface="Calibri" panose="020F0502020204030204" pitchFamily="34" charset="0"/>
                <a:cs typeface="Calibri" panose="020F0502020204030204" pitchFamily="34" charset="0"/>
              </a:rPr>
              <a:t> son secuencias de valores de una variable aleatoria en las que el valor de la variable en el futuro depende del valor de la variable en el presente, pero es independiente de la historia de dicha variable.</a:t>
            </a:r>
            <a:endParaRPr lang="es-AR" sz="2800" dirty="0">
              <a:latin typeface="Calibri" panose="020F0502020204030204" pitchFamily="34" charset="0"/>
              <a:cs typeface="Calibri" panose="020F0502020204030204" pitchFamily="34" charset="0"/>
            </a:endParaRPr>
          </a:p>
          <a:p>
            <a:endParaRPr lang="es-ES" sz="2800" dirty="0" smtClean="0">
              <a:latin typeface="Calibri" panose="020F0502020204030204" pitchFamily="34" charset="0"/>
              <a:cs typeface="Calibri" panose="020F0502020204030204" pitchFamily="34" charset="0"/>
            </a:endParaRPr>
          </a:p>
          <a:p>
            <a:r>
              <a:rPr lang="es-ES" sz="2800" dirty="0" smtClean="0">
                <a:latin typeface="Calibri" panose="020F0502020204030204" pitchFamily="34" charset="0"/>
                <a:cs typeface="Calibri" panose="020F0502020204030204" pitchFamily="34" charset="0"/>
              </a:rPr>
              <a:t>Sirve para analizar el comportamiento de un tipo especial de procesos estocásticos.</a:t>
            </a:r>
            <a:endParaRPr lang="es-ES" sz="2800" dirty="0" smtClean="0"/>
          </a:p>
          <a:p>
            <a:endParaRPr lang="es-ES" sz="28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Shape 103"/>
          <p:cNvSpPr txBox="1">
            <a:spLocks noGrp="1"/>
          </p:cNvSpPr>
          <p:nvPr>
            <p:ph type="title"/>
          </p:nvPr>
        </p:nvSpPr>
        <p:spPr>
          <a:xfrm>
            <a:off x="467544" y="116632"/>
            <a:ext cx="8229600" cy="1143000"/>
          </a:xfrm>
          <a:prstGeom prst="rect">
            <a:avLst/>
          </a:prstGeom>
          <a:noFill/>
          <a:ln>
            <a:noFill/>
          </a:ln>
        </p:spPr>
        <p:txBody>
          <a:bodyPr lIns="91425" tIns="45700" rIns="91425" bIns="45700" anchor="ctr" anchorCtr="0">
            <a:noAutofit/>
          </a:bodyPr>
          <a:lstStyle/>
          <a:p>
            <a:pPr lvl="0">
              <a:buSzPct val="25000"/>
            </a:pPr>
            <a:r>
              <a:rPr lang="es-AR" dirty="0" smtClean="0"/>
              <a:t>Propiedades</a:t>
            </a:r>
            <a:endParaRPr lang="es-AR" sz="4400" b="0" i="0" u="none" strike="noStrike" cap="none" dirty="0">
              <a:solidFill>
                <a:schemeClr val="dk1"/>
              </a:solidFill>
              <a:latin typeface="Calibri"/>
              <a:ea typeface="Calibri"/>
              <a:cs typeface="Calibri"/>
              <a:sym typeface="Calibri"/>
            </a:endParaRPr>
          </a:p>
        </p:txBody>
      </p:sp>
      <p:sp>
        <p:nvSpPr>
          <p:cNvPr id="104" name="Shape 104"/>
          <p:cNvSpPr txBox="1">
            <a:spLocks noGrp="1"/>
          </p:cNvSpPr>
          <p:nvPr>
            <p:ph type="body" idx="1"/>
          </p:nvPr>
        </p:nvSpPr>
        <p:spPr>
          <a:xfrm>
            <a:off x="395536" y="1003319"/>
            <a:ext cx="8229600" cy="2796342"/>
          </a:xfrm>
          <a:prstGeom prst="rect">
            <a:avLst/>
          </a:prstGeom>
          <a:noFill/>
          <a:ln>
            <a:noFill/>
          </a:ln>
        </p:spPr>
        <p:txBody>
          <a:bodyPr lIns="91425" tIns="45700" rIns="91425" bIns="45700" anchor="t" anchorCtr="0">
            <a:noAutofit/>
          </a:bodyPr>
          <a:lstStyle/>
          <a:p>
            <a:pPr indent="0">
              <a:buNone/>
            </a:pPr>
            <a:r>
              <a:rPr lang="es-ES" sz="2600" dirty="0" smtClean="0"/>
              <a:t>La </a:t>
            </a:r>
            <a:r>
              <a:rPr lang="es-ES" sz="2600" b="1" dirty="0" smtClean="0"/>
              <a:t>probabilidad </a:t>
            </a:r>
            <a:r>
              <a:rPr lang="es-AR" sz="2600" b="1" dirty="0" smtClean="0"/>
              <a:t>de </a:t>
            </a:r>
            <a:r>
              <a:rPr lang="es-AR" sz="2600" b="1" dirty="0"/>
              <a:t>transición</a:t>
            </a:r>
            <a:r>
              <a:rPr lang="es-ES" sz="2600" b="1" dirty="0" smtClean="0"/>
              <a:t> </a:t>
            </a:r>
            <a:r>
              <a:rPr lang="es-ES" sz="2600" dirty="0" smtClean="0"/>
              <a:t>a cualquier </a:t>
            </a:r>
            <a:r>
              <a:rPr lang="es-ES" sz="2600" dirty="0"/>
              <a:t>"evento" futuro </a:t>
            </a:r>
            <a:r>
              <a:rPr lang="es-ES" sz="2600" dirty="0" smtClean="0"/>
              <a:t>dado </a:t>
            </a:r>
            <a:r>
              <a:rPr lang="es-ES" sz="2600" dirty="0"/>
              <a:t>cualquier "evento" pasado y el estado actual </a:t>
            </a:r>
            <a:r>
              <a:rPr lang="es-ES" sz="2600" dirty="0" err="1"/>
              <a:t>X</a:t>
            </a:r>
            <a:r>
              <a:rPr lang="es-ES" sz="2600" baseline="-25000" dirty="0" err="1"/>
              <a:t>t</a:t>
            </a:r>
            <a:r>
              <a:rPr lang="es-ES" sz="2600" dirty="0"/>
              <a:t> </a:t>
            </a:r>
            <a:r>
              <a:rPr lang="es-ES" sz="2600" dirty="0" smtClean="0"/>
              <a:t>= i es </a:t>
            </a:r>
            <a:r>
              <a:rPr lang="es-ES" sz="2600" dirty="0"/>
              <a:t>independiente de </a:t>
            </a:r>
            <a:r>
              <a:rPr lang="es-ES" sz="2600" dirty="0" smtClean="0"/>
              <a:t>los eventos </a:t>
            </a:r>
            <a:r>
              <a:rPr lang="es-ES" sz="2600" dirty="0"/>
              <a:t>pasados y sólo depende del estado actual del </a:t>
            </a:r>
            <a:r>
              <a:rPr lang="es-ES" sz="2600" dirty="0" smtClean="0"/>
              <a:t>proceso.</a:t>
            </a:r>
          </a:p>
          <a:p>
            <a:pPr indent="0">
              <a:buNone/>
            </a:pPr>
            <a:r>
              <a:rPr lang="es-ES" sz="2600" dirty="0"/>
              <a:t>La </a:t>
            </a:r>
            <a:r>
              <a:rPr lang="es-ES" sz="2600" b="1" dirty="0"/>
              <a:t>probabilidad </a:t>
            </a:r>
            <a:r>
              <a:rPr lang="es-AR" sz="2600" b="1" dirty="0"/>
              <a:t>de transición</a:t>
            </a:r>
            <a:r>
              <a:rPr lang="es-ES" sz="2600" b="1" dirty="0"/>
              <a:t> </a:t>
            </a:r>
            <a:r>
              <a:rPr lang="es-ES" sz="2600" dirty="0"/>
              <a:t>no debe cambiar con el tiempo por lo que debe ser </a:t>
            </a:r>
            <a:r>
              <a:rPr lang="es-ES" sz="2600" b="1" dirty="0"/>
              <a:t>estacionaria.</a:t>
            </a:r>
          </a:p>
          <a:p>
            <a:pPr indent="0">
              <a:buNone/>
            </a:pPr>
            <a:endParaRPr lang="es-ES" sz="2600" dirty="0" smtClean="0"/>
          </a:p>
          <a:p>
            <a:pPr marL="457200" indent="-457200">
              <a:lnSpc>
                <a:spcPct val="80000"/>
              </a:lnSpc>
              <a:spcBef>
                <a:spcPts val="0"/>
              </a:spcBef>
              <a:buSzPct val="101486"/>
            </a:pPr>
            <a:endParaRPr lang="es-AR" sz="2400" dirty="0"/>
          </a:p>
          <a:p>
            <a:pPr marL="457200" indent="-457200">
              <a:lnSpc>
                <a:spcPct val="80000"/>
              </a:lnSpc>
              <a:spcBef>
                <a:spcPts val="0"/>
              </a:spcBef>
              <a:buSzPct val="101486"/>
            </a:pPr>
            <a:endParaRPr lang="es-AR" sz="2400" dirty="0"/>
          </a:p>
        </p:txBody>
      </p:sp>
      <p:grpSp>
        <p:nvGrpSpPr>
          <p:cNvPr id="12" name="Group 11"/>
          <p:cNvGrpSpPr/>
          <p:nvPr/>
        </p:nvGrpSpPr>
        <p:grpSpPr>
          <a:xfrm>
            <a:off x="395536" y="4167211"/>
            <a:ext cx="5295041" cy="1944216"/>
            <a:chOff x="1331640" y="3501008"/>
            <a:chExt cx="5295041" cy="1944216"/>
          </a:xfrm>
        </p:grpSpPr>
        <p:sp>
          <p:nvSpPr>
            <p:cNvPr id="2" name="TextBox 1"/>
            <p:cNvSpPr txBox="1"/>
            <p:nvPr/>
          </p:nvSpPr>
          <p:spPr>
            <a:xfrm>
              <a:off x="1331640" y="3868951"/>
              <a:ext cx="5255451" cy="646331"/>
            </a:xfrm>
            <a:prstGeom prst="rect">
              <a:avLst/>
            </a:prstGeom>
            <a:noFill/>
          </p:spPr>
          <p:txBody>
            <a:bodyPr wrap="square" rtlCol="0">
              <a:spAutoFit/>
            </a:bodyPr>
            <a:lstStyle/>
            <a:p>
              <a:pPr algn="ctr"/>
              <a:r>
                <a:rPr lang="es-AR" sz="3600" dirty="0" smtClean="0">
                  <a:latin typeface="Calibri" panose="020F0502020204030204" pitchFamily="34" charset="0"/>
                  <a:cs typeface="Calibri" panose="020F0502020204030204" pitchFamily="34" charset="0"/>
                </a:rPr>
                <a:t>P</a:t>
              </a:r>
              <a:r>
                <a:rPr lang="es-ES" sz="3600" baseline="-25000" dirty="0" smtClean="0">
                  <a:latin typeface="Calibri" panose="020F0502020204030204" pitchFamily="34" charset="0"/>
                  <a:cs typeface="Calibri" panose="020F0502020204030204" pitchFamily="34" charset="0"/>
                </a:rPr>
                <a:t>i j</a:t>
              </a:r>
              <a:r>
                <a:rPr lang="es-AR" sz="3600" dirty="0" smtClean="0">
                  <a:latin typeface="Calibri" panose="020F0502020204030204" pitchFamily="34" charset="0"/>
                  <a:cs typeface="Calibri" panose="020F0502020204030204" pitchFamily="34" charset="0"/>
                </a:rPr>
                <a:t> = P {   </a:t>
              </a:r>
              <a:r>
                <a:rPr lang="es-ES" sz="3600" dirty="0" smtClean="0">
                  <a:latin typeface="Calibri" panose="020F0502020204030204" pitchFamily="34" charset="0"/>
                  <a:cs typeface="Calibri" panose="020F0502020204030204" pitchFamily="34" charset="0"/>
                </a:rPr>
                <a:t>X</a:t>
              </a:r>
              <a:r>
                <a:rPr lang="es-ES" sz="3600" baseline="-25000" dirty="0" smtClean="0">
                  <a:latin typeface="Calibri" panose="020F0502020204030204" pitchFamily="34" charset="0"/>
                  <a:cs typeface="Calibri" panose="020F0502020204030204" pitchFamily="34" charset="0"/>
                </a:rPr>
                <a:t>t+1</a:t>
              </a:r>
              <a:r>
                <a:rPr lang="es-ES" sz="3600" dirty="0" smtClean="0">
                  <a:latin typeface="Calibri" panose="020F0502020204030204" pitchFamily="34" charset="0"/>
                  <a:cs typeface="Calibri" panose="020F0502020204030204" pitchFamily="34" charset="0"/>
                </a:rPr>
                <a:t> </a:t>
              </a:r>
              <a:r>
                <a:rPr lang="es-ES" sz="3600" dirty="0">
                  <a:latin typeface="Calibri" panose="020F0502020204030204" pitchFamily="34" charset="0"/>
                  <a:cs typeface="Calibri" panose="020F0502020204030204" pitchFamily="34" charset="0"/>
                </a:rPr>
                <a:t>= </a:t>
              </a:r>
              <a:r>
                <a:rPr lang="es-AR" sz="3600" dirty="0">
                  <a:latin typeface="Calibri" panose="020F0502020204030204" pitchFamily="34" charset="0"/>
                  <a:cs typeface="Calibri" panose="020F0502020204030204" pitchFamily="34" charset="0"/>
                </a:rPr>
                <a:t>j |</a:t>
              </a:r>
              <a:r>
                <a:rPr lang="es-ES" sz="3600" dirty="0">
                  <a:latin typeface="Calibri" panose="020F0502020204030204" pitchFamily="34" charset="0"/>
                  <a:cs typeface="Calibri" panose="020F0502020204030204" pitchFamily="34" charset="0"/>
                </a:rPr>
                <a:t> </a:t>
              </a:r>
              <a:r>
                <a:rPr lang="es-ES" sz="3600" dirty="0" err="1">
                  <a:latin typeface="Calibri" panose="020F0502020204030204" pitchFamily="34" charset="0"/>
                  <a:cs typeface="Calibri" panose="020F0502020204030204" pitchFamily="34" charset="0"/>
                </a:rPr>
                <a:t>X</a:t>
              </a:r>
              <a:r>
                <a:rPr lang="es-ES" sz="3600" baseline="-25000" dirty="0" err="1">
                  <a:latin typeface="Calibri" panose="020F0502020204030204" pitchFamily="34" charset="0"/>
                  <a:cs typeface="Calibri" panose="020F0502020204030204" pitchFamily="34" charset="0"/>
                </a:rPr>
                <a:t>t</a:t>
              </a:r>
              <a:r>
                <a:rPr lang="es-ES" sz="3600" dirty="0">
                  <a:latin typeface="Calibri" panose="020F0502020204030204" pitchFamily="34" charset="0"/>
                  <a:cs typeface="Calibri" panose="020F0502020204030204" pitchFamily="34" charset="0"/>
                </a:rPr>
                <a:t> = </a:t>
              </a:r>
              <a:r>
                <a:rPr lang="es-ES" sz="3600" dirty="0" smtClean="0">
                  <a:latin typeface="Calibri" panose="020F0502020204030204" pitchFamily="34" charset="0"/>
                  <a:cs typeface="Calibri" panose="020F0502020204030204" pitchFamily="34" charset="0"/>
                </a:rPr>
                <a:t>i  </a:t>
              </a:r>
              <a:r>
                <a:rPr lang="es-AR" sz="3600" dirty="0" smtClean="0">
                  <a:latin typeface="Calibri" panose="020F0502020204030204" pitchFamily="34" charset="0"/>
                  <a:cs typeface="Calibri" panose="020F0502020204030204" pitchFamily="34" charset="0"/>
                </a:rPr>
                <a:t>} </a:t>
              </a:r>
              <a:endParaRPr lang="es-AR" sz="3600" dirty="0">
                <a:latin typeface="Calibri" panose="020F0502020204030204" pitchFamily="34" charset="0"/>
                <a:cs typeface="Calibri" panose="020F0502020204030204" pitchFamily="34" charset="0"/>
              </a:endParaRPr>
            </a:p>
          </p:txBody>
        </p:sp>
        <p:sp>
          <p:nvSpPr>
            <p:cNvPr id="3" name="Oval 2"/>
            <p:cNvSpPr/>
            <p:nvPr/>
          </p:nvSpPr>
          <p:spPr>
            <a:xfrm>
              <a:off x="4812898" y="3859063"/>
              <a:ext cx="1130572" cy="72440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TextBox 6"/>
            <p:cNvSpPr txBox="1"/>
            <p:nvPr/>
          </p:nvSpPr>
          <p:spPr>
            <a:xfrm>
              <a:off x="4466441" y="4567420"/>
              <a:ext cx="2160240" cy="461665"/>
            </a:xfrm>
            <a:prstGeom prst="rect">
              <a:avLst/>
            </a:prstGeom>
            <a:noFill/>
          </p:spPr>
          <p:txBody>
            <a:bodyPr wrap="square" rtlCol="0">
              <a:spAutoFit/>
            </a:bodyPr>
            <a:lstStyle/>
            <a:p>
              <a:r>
                <a:rPr lang="es-AR" sz="2400" dirty="0" smtClean="0">
                  <a:solidFill>
                    <a:schemeClr val="accent1">
                      <a:lumMod val="75000"/>
                    </a:schemeClr>
                  </a:solidFill>
                  <a:latin typeface="Calibri" panose="020F0502020204030204" pitchFamily="34" charset="0"/>
                  <a:cs typeface="Calibri" panose="020F0502020204030204" pitchFamily="34" charset="0"/>
                </a:rPr>
                <a:t>Estado actual i</a:t>
              </a:r>
              <a:endParaRPr lang="es-AR" sz="2400" dirty="0">
                <a:solidFill>
                  <a:schemeClr val="accent1">
                    <a:lumMod val="75000"/>
                  </a:schemeClr>
                </a:solidFill>
                <a:latin typeface="Calibri" panose="020F0502020204030204" pitchFamily="34" charset="0"/>
                <a:cs typeface="Calibri" panose="020F0502020204030204" pitchFamily="34" charset="0"/>
              </a:endParaRPr>
            </a:p>
          </p:txBody>
        </p:sp>
        <p:sp>
          <p:nvSpPr>
            <p:cNvPr id="8" name="Oval 7"/>
            <p:cNvSpPr/>
            <p:nvPr/>
          </p:nvSpPr>
          <p:spPr>
            <a:xfrm>
              <a:off x="3079801" y="3846780"/>
              <a:ext cx="1656184" cy="724402"/>
            </a:xfrm>
            <a:prstGeom prst="ellipse">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TextBox 8"/>
            <p:cNvSpPr txBox="1"/>
            <p:nvPr/>
          </p:nvSpPr>
          <p:spPr>
            <a:xfrm>
              <a:off x="2163666" y="4567420"/>
              <a:ext cx="2380780" cy="461665"/>
            </a:xfrm>
            <a:prstGeom prst="rect">
              <a:avLst/>
            </a:prstGeom>
            <a:noFill/>
          </p:spPr>
          <p:txBody>
            <a:bodyPr wrap="none" rtlCol="0">
              <a:spAutoFit/>
            </a:bodyPr>
            <a:lstStyle/>
            <a:p>
              <a:r>
                <a:rPr lang="es-AR" sz="2400" dirty="0" smtClean="0">
                  <a:solidFill>
                    <a:schemeClr val="accent2">
                      <a:lumMod val="75000"/>
                    </a:schemeClr>
                  </a:solidFill>
                  <a:latin typeface="Calibri" panose="020F0502020204030204" pitchFamily="34" charset="0"/>
                  <a:cs typeface="Calibri" panose="020F0502020204030204" pitchFamily="34" charset="0"/>
                </a:rPr>
                <a:t>Estado siguiente j</a:t>
              </a:r>
              <a:endParaRPr lang="es-AR" sz="2400" dirty="0">
                <a:solidFill>
                  <a:schemeClr val="accent2">
                    <a:lumMod val="75000"/>
                  </a:schemeClr>
                </a:solidFill>
                <a:latin typeface="Calibri" panose="020F0502020204030204" pitchFamily="34" charset="0"/>
                <a:cs typeface="Calibri" panose="020F0502020204030204" pitchFamily="34" charset="0"/>
              </a:endParaRPr>
            </a:p>
          </p:txBody>
        </p:sp>
        <p:sp>
          <p:nvSpPr>
            <p:cNvPr id="10" name="Oval 9"/>
            <p:cNvSpPr/>
            <p:nvPr/>
          </p:nvSpPr>
          <p:spPr>
            <a:xfrm>
              <a:off x="1331640" y="3501008"/>
              <a:ext cx="5256584" cy="194421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pSp>
      <p:sp>
        <p:nvSpPr>
          <p:cNvPr id="11" name="TextBox 10"/>
          <p:cNvSpPr txBox="1"/>
          <p:nvPr/>
        </p:nvSpPr>
        <p:spPr>
          <a:xfrm>
            <a:off x="4716016" y="3703730"/>
            <a:ext cx="4176464" cy="1200329"/>
          </a:xfrm>
          <a:prstGeom prst="rect">
            <a:avLst/>
          </a:prstGeom>
          <a:noFill/>
        </p:spPr>
        <p:txBody>
          <a:bodyPr wrap="square" rtlCol="0">
            <a:spAutoFit/>
          </a:bodyPr>
          <a:lstStyle/>
          <a:p>
            <a:pPr algn="r"/>
            <a:r>
              <a:rPr lang="es-AR" sz="2400" dirty="0" smtClean="0">
                <a:solidFill>
                  <a:srgbClr val="00B050"/>
                </a:solidFill>
                <a:latin typeface="Calibri" panose="020F0502020204030204" pitchFamily="34" charset="0"/>
                <a:cs typeface="Calibri" panose="020F0502020204030204" pitchFamily="34" charset="0"/>
              </a:rPr>
              <a:t>Probabilidad de que ocurra un </a:t>
            </a:r>
            <a:r>
              <a:rPr lang="es-AR" sz="2400" dirty="0" smtClean="0">
                <a:solidFill>
                  <a:schemeClr val="accent2">
                    <a:lumMod val="75000"/>
                  </a:schemeClr>
                </a:solidFill>
                <a:latin typeface="Calibri" panose="020F0502020204030204" pitchFamily="34" charset="0"/>
                <a:cs typeface="Calibri" panose="020F0502020204030204" pitchFamily="34" charset="0"/>
              </a:rPr>
              <a:t>estado siguiente j </a:t>
            </a:r>
            <a:r>
              <a:rPr lang="es-AR" sz="2400" dirty="0" smtClean="0">
                <a:solidFill>
                  <a:srgbClr val="00B050"/>
                </a:solidFill>
                <a:latin typeface="Calibri" panose="020F0502020204030204" pitchFamily="34" charset="0"/>
                <a:cs typeface="Calibri" panose="020F0502020204030204" pitchFamily="34" charset="0"/>
              </a:rPr>
              <a:t>dado el </a:t>
            </a:r>
            <a:r>
              <a:rPr lang="es-AR" sz="2400" dirty="0" smtClean="0">
                <a:solidFill>
                  <a:srgbClr val="0070C0"/>
                </a:solidFill>
                <a:latin typeface="Calibri" panose="020F0502020204030204" pitchFamily="34" charset="0"/>
                <a:cs typeface="Calibri" panose="020F0502020204030204" pitchFamily="34" charset="0"/>
              </a:rPr>
              <a:t>estado actual i</a:t>
            </a:r>
            <a:endParaRPr lang="es-AR" sz="2400" dirty="0">
              <a:solidFill>
                <a:srgbClr val="0070C0"/>
              </a:solidFill>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457200" y="125760"/>
            <a:ext cx="8229600" cy="1143000"/>
          </a:xfrm>
          <a:prstGeom prst="rect">
            <a:avLst/>
          </a:prstGeom>
          <a:noFill/>
          <a:ln>
            <a:noFill/>
          </a:ln>
        </p:spPr>
        <p:txBody>
          <a:bodyPr lIns="91425" tIns="45700" rIns="91425" bIns="45700" anchor="ctr" anchorCtr="0">
            <a:noAutofit/>
          </a:bodyPr>
          <a:lstStyle/>
          <a:p>
            <a:pPr marL="0" marR="0" lvl="0" indent="0" algn="ctr" rtl="0">
              <a:lnSpc>
                <a:spcPct val="100000"/>
              </a:lnSpc>
              <a:spcBef>
                <a:spcPts val="0"/>
              </a:spcBef>
              <a:spcAft>
                <a:spcPts val="0"/>
              </a:spcAft>
              <a:buClr>
                <a:schemeClr val="dk1"/>
              </a:buClr>
              <a:buSzPct val="25000"/>
              <a:buFont typeface="Calibri"/>
              <a:buNone/>
            </a:pPr>
            <a:r>
              <a:rPr lang="es-AR" sz="4400" b="0" i="0" u="none" strike="noStrike" cap="none" dirty="0" smtClean="0">
                <a:solidFill>
                  <a:schemeClr val="dk1"/>
                </a:solidFill>
                <a:latin typeface="Calibri"/>
                <a:ea typeface="Calibri"/>
                <a:cs typeface="Calibri"/>
                <a:sym typeface="Calibri"/>
              </a:rPr>
              <a:t>Representación</a:t>
            </a:r>
            <a:endParaRPr lang="es-AR" sz="4400" b="0" i="0" u="none" strike="noStrike" cap="none" dirty="0">
              <a:solidFill>
                <a:schemeClr val="dk1"/>
              </a:solidFill>
              <a:latin typeface="Calibri"/>
              <a:ea typeface="Calibri"/>
              <a:cs typeface="Calibri"/>
              <a:sym typeface="Calibri"/>
            </a:endParaRPr>
          </a:p>
        </p:txBody>
      </p:sp>
      <p:sp>
        <p:nvSpPr>
          <p:cNvPr id="98" name="Shape 98"/>
          <p:cNvSpPr txBox="1">
            <a:spLocks noGrp="1"/>
          </p:cNvSpPr>
          <p:nvPr>
            <p:ph type="body" idx="1"/>
          </p:nvPr>
        </p:nvSpPr>
        <p:spPr>
          <a:xfrm>
            <a:off x="457200" y="1268760"/>
            <a:ext cx="8229600" cy="4752528"/>
          </a:xfrm>
          <a:prstGeom prst="rect">
            <a:avLst/>
          </a:prstGeom>
          <a:noFill/>
          <a:ln>
            <a:noFill/>
          </a:ln>
        </p:spPr>
        <p:txBody>
          <a:bodyPr lIns="0" tIns="45700" rIns="0" bIns="45700" anchor="t" anchorCtr="0">
            <a:noAutofit/>
          </a:bodyPr>
          <a:lstStyle/>
          <a:p>
            <a:pPr indent="0">
              <a:buNone/>
            </a:pPr>
            <a:r>
              <a:rPr lang="es-AR" sz="2600" dirty="0" smtClean="0">
                <a:latin typeface="Calibri" panose="020F0502020204030204" pitchFamily="34" charset="0"/>
                <a:cs typeface="Calibri" panose="020F0502020204030204" pitchFamily="34" charset="0"/>
              </a:rPr>
              <a:t>Como acabamos de ver una forma de representar la probabilidad de una transición de un estado i a un estado j es:</a:t>
            </a:r>
          </a:p>
          <a:p>
            <a:pPr indent="0" algn="ctr">
              <a:buNone/>
            </a:pPr>
            <a:r>
              <a:rPr lang="es-AR" sz="2800" dirty="0">
                <a:latin typeface="Calibri" panose="020F0502020204030204" pitchFamily="34" charset="0"/>
                <a:cs typeface="Calibri" panose="020F0502020204030204" pitchFamily="34" charset="0"/>
              </a:rPr>
              <a:t>P</a:t>
            </a:r>
            <a:r>
              <a:rPr lang="es-ES" sz="2800" baseline="-25000" dirty="0">
                <a:latin typeface="Calibri" panose="020F0502020204030204" pitchFamily="34" charset="0"/>
                <a:cs typeface="Calibri" panose="020F0502020204030204" pitchFamily="34" charset="0"/>
              </a:rPr>
              <a:t>i j</a:t>
            </a:r>
            <a:r>
              <a:rPr lang="es-AR" sz="2800" dirty="0">
                <a:latin typeface="Calibri" panose="020F0502020204030204" pitchFamily="34" charset="0"/>
                <a:cs typeface="Calibri" panose="020F0502020204030204" pitchFamily="34" charset="0"/>
              </a:rPr>
              <a:t> </a:t>
            </a:r>
            <a:r>
              <a:rPr lang="es-AR" sz="2800" dirty="0" smtClean="0">
                <a:latin typeface="Calibri" panose="020F0502020204030204" pitchFamily="34" charset="0"/>
                <a:cs typeface="Calibri" panose="020F0502020204030204" pitchFamily="34" charset="0"/>
              </a:rPr>
              <a:t>= </a:t>
            </a:r>
            <a:r>
              <a:rPr lang="es-AR" sz="2600" dirty="0" smtClean="0">
                <a:latin typeface="Calibri" panose="020F0502020204030204" pitchFamily="34" charset="0"/>
                <a:cs typeface="Calibri" panose="020F0502020204030204" pitchFamily="34" charset="0"/>
              </a:rPr>
              <a:t>P </a:t>
            </a:r>
            <a:r>
              <a:rPr lang="es-AR" sz="2600" dirty="0">
                <a:latin typeface="Calibri" panose="020F0502020204030204" pitchFamily="34" charset="0"/>
                <a:cs typeface="Calibri" panose="020F0502020204030204" pitchFamily="34" charset="0"/>
              </a:rPr>
              <a:t>{   </a:t>
            </a:r>
            <a:r>
              <a:rPr lang="es-ES" sz="2600" dirty="0">
                <a:latin typeface="Calibri" panose="020F0502020204030204" pitchFamily="34" charset="0"/>
                <a:cs typeface="Calibri" panose="020F0502020204030204" pitchFamily="34" charset="0"/>
              </a:rPr>
              <a:t>X</a:t>
            </a:r>
            <a:r>
              <a:rPr lang="es-ES" sz="2600" baseline="-25000" dirty="0">
                <a:latin typeface="Calibri" panose="020F0502020204030204" pitchFamily="34" charset="0"/>
                <a:cs typeface="Calibri" panose="020F0502020204030204" pitchFamily="34" charset="0"/>
              </a:rPr>
              <a:t>t+1</a:t>
            </a:r>
            <a:r>
              <a:rPr lang="es-ES" sz="2600" dirty="0">
                <a:latin typeface="Calibri" panose="020F0502020204030204" pitchFamily="34" charset="0"/>
                <a:cs typeface="Calibri" panose="020F0502020204030204" pitchFamily="34" charset="0"/>
              </a:rPr>
              <a:t> = </a:t>
            </a:r>
            <a:r>
              <a:rPr lang="es-AR" sz="2600" dirty="0">
                <a:latin typeface="Calibri" panose="020F0502020204030204" pitchFamily="34" charset="0"/>
                <a:cs typeface="Calibri" panose="020F0502020204030204" pitchFamily="34" charset="0"/>
              </a:rPr>
              <a:t>j |</a:t>
            </a:r>
            <a:r>
              <a:rPr lang="es-ES" sz="2600" dirty="0">
                <a:latin typeface="Calibri" panose="020F0502020204030204" pitchFamily="34" charset="0"/>
                <a:cs typeface="Calibri" panose="020F0502020204030204" pitchFamily="34" charset="0"/>
              </a:rPr>
              <a:t> </a:t>
            </a:r>
            <a:r>
              <a:rPr lang="es-ES" sz="2600" dirty="0" err="1">
                <a:latin typeface="Calibri" panose="020F0502020204030204" pitchFamily="34" charset="0"/>
                <a:cs typeface="Calibri" panose="020F0502020204030204" pitchFamily="34" charset="0"/>
              </a:rPr>
              <a:t>X</a:t>
            </a:r>
            <a:r>
              <a:rPr lang="es-ES" sz="2600" baseline="-25000" dirty="0" err="1">
                <a:latin typeface="Calibri" panose="020F0502020204030204" pitchFamily="34" charset="0"/>
                <a:cs typeface="Calibri" panose="020F0502020204030204" pitchFamily="34" charset="0"/>
              </a:rPr>
              <a:t>t</a:t>
            </a:r>
            <a:r>
              <a:rPr lang="es-ES" sz="2600" dirty="0">
                <a:latin typeface="Calibri" panose="020F0502020204030204" pitchFamily="34" charset="0"/>
                <a:cs typeface="Calibri" panose="020F0502020204030204" pitchFamily="34" charset="0"/>
              </a:rPr>
              <a:t> = i  </a:t>
            </a:r>
            <a:r>
              <a:rPr lang="es-AR" sz="2600" dirty="0" smtClean="0">
                <a:latin typeface="Calibri" panose="020F0502020204030204" pitchFamily="34" charset="0"/>
                <a:cs typeface="Calibri" panose="020F0502020204030204" pitchFamily="34" charset="0"/>
              </a:rPr>
              <a:t>}</a:t>
            </a:r>
            <a:endParaRPr lang="es-AR" sz="2600" dirty="0">
              <a:latin typeface="Calibri" panose="020F0502020204030204" pitchFamily="34" charset="0"/>
              <a:cs typeface="Calibri" panose="020F0502020204030204" pitchFamily="34" charset="0"/>
            </a:endParaRPr>
          </a:p>
          <a:p>
            <a:pPr indent="0">
              <a:buNone/>
            </a:pPr>
            <a:r>
              <a:rPr lang="es-AR" sz="2600" dirty="0" smtClean="0">
                <a:latin typeface="Calibri" panose="020F0502020204030204" pitchFamily="34" charset="0"/>
                <a:cs typeface="Calibri" panose="020F0502020204030204" pitchFamily="34" charset="0"/>
              </a:rPr>
              <a:t>Por ejemplo, si queremos representar que, </a:t>
            </a:r>
            <a:r>
              <a:rPr lang="es-AR" sz="2600" dirty="0">
                <a:latin typeface="Calibri" panose="020F0502020204030204" pitchFamily="34" charset="0"/>
                <a:cs typeface="Calibri" panose="020F0502020204030204" pitchFamily="34" charset="0"/>
              </a:rPr>
              <a:t>siendo hoy un día </a:t>
            </a:r>
            <a:r>
              <a:rPr lang="es-AR" sz="2600" dirty="0" smtClean="0">
                <a:latin typeface="Calibri" panose="020F0502020204030204" pitchFamily="34" charset="0"/>
                <a:cs typeface="Calibri" panose="020F0502020204030204" pitchFamily="34" charset="0"/>
              </a:rPr>
              <a:t>seco, la probabilidad de que mañana el clima este seco es de 0,8 deberíamos escribir:</a:t>
            </a:r>
          </a:p>
          <a:p>
            <a:pPr indent="0" algn="ctr">
              <a:buNone/>
            </a:pPr>
            <a:r>
              <a:rPr lang="es-AR" sz="2800" dirty="0" smtClean="0">
                <a:latin typeface="Calibri" panose="020F0502020204030204" pitchFamily="34" charset="0"/>
                <a:cs typeface="Calibri" panose="020F0502020204030204" pitchFamily="34" charset="0"/>
              </a:rPr>
              <a:t>P</a:t>
            </a:r>
            <a:r>
              <a:rPr lang="es-ES" sz="2800" baseline="-25000" dirty="0" smtClean="0">
                <a:latin typeface="Calibri" panose="020F0502020204030204" pitchFamily="34" charset="0"/>
                <a:cs typeface="Calibri" panose="020F0502020204030204" pitchFamily="34" charset="0"/>
              </a:rPr>
              <a:t>seco seco</a:t>
            </a:r>
            <a:r>
              <a:rPr lang="es-AR" sz="2800" dirty="0" smtClean="0">
                <a:latin typeface="Calibri" panose="020F0502020204030204" pitchFamily="34" charset="0"/>
                <a:cs typeface="Calibri" panose="020F0502020204030204" pitchFamily="34" charset="0"/>
              </a:rPr>
              <a:t> = </a:t>
            </a:r>
            <a:r>
              <a:rPr lang="es-AR" sz="2600" dirty="0" smtClean="0">
                <a:latin typeface="Calibri" panose="020F0502020204030204" pitchFamily="34" charset="0"/>
                <a:cs typeface="Calibri" panose="020F0502020204030204" pitchFamily="34" charset="0"/>
              </a:rPr>
              <a:t>P </a:t>
            </a:r>
            <a:r>
              <a:rPr lang="es-AR" sz="2600" dirty="0">
                <a:latin typeface="Calibri" panose="020F0502020204030204" pitchFamily="34" charset="0"/>
                <a:cs typeface="Calibri" panose="020F0502020204030204" pitchFamily="34" charset="0"/>
              </a:rPr>
              <a:t>{   </a:t>
            </a:r>
            <a:r>
              <a:rPr lang="es-ES" sz="2600" dirty="0">
                <a:latin typeface="Calibri" panose="020F0502020204030204" pitchFamily="34" charset="0"/>
                <a:cs typeface="Calibri" panose="020F0502020204030204" pitchFamily="34" charset="0"/>
              </a:rPr>
              <a:t>X</a:t>
            </a:r>
            <a:r>
              <a:rPr lang="es-ES" sz="2600" baseline="-25000" dirty="0">
                <a:latin typeface="Calibri" panose="020F0502020204030204" pitchFamily="34" charset="0"/>
                <a:cs typeface="Calibri" panose="020F0502020204030204" pitchFamily="34" charset="0"/>
              </a:rPr>
              <a:t>t+1</a:t>
            </a:r>
            <a:r>
              <a:rPr lang="es-ES" sz="2600" dirty="0">
                <a:latin typeface="Calibri" panose="020F0502020204030204" pitchFamily="34" charset="0"/>
                <a:cs typeface="Calibri" panose="020F0502020204030204" pitchFamily="34" charset="0"/>
              </a:rPr>
              <a:t> = </a:t>
            </a:r>
            <a:r>
              <a:rPr lang="es-ES" sz="2600" dirty="0" smtClean="0">
                <a:latin typeface="Calibri" panose="020F0502020204030204" pitchFamily="34" charset="0"/>
                <a:cs typeface="Calibri" panose="020F0502020204030204" pitchFamily="34" charset="0"/>
              </a:rPr>
              <a:t>seco</a:t>
            </a:r>
            <a:r>
              <a:rPr lang="es-AR" sz="2600" dirty="0" smtClean="0">
                <a:latin typeface="Calibri" panose="020F0502020204030204" pitchFamily="34" charset="0"/>
                <a:cs typeface="Calibri" panose="020F0502020204030204" pitchFamily="34" charset="0"/>
              </a:rPr>
              <a:t> </a:t>
            </a:r>
            <a:r>
              <a:rPr lang="es-AR" sz="2600" dirty="0">
                <a:latin typeface="Calibri" panose="020F0502020204030204" pitchFamily="34" charset="0"/>
                <a:cs typeface="Calibri" panose="020F0502020204030204" pitchFamily="34" charset="0"/>
              </a:rPr>
              <a:t>|</a:t>
            </a:r>
            <a:r>
              <a:rPr lang="es-ES" sz="2600" dirty="0">
                <a:latin typeface="Calibri" panose="020F0502020204030204" pitchFamily="34" charset="0"/>
                <a:cs typeface="Calibri" panose="020F0502020204030204" pitchFamily="34" charset="0"/>
              </a:rPr>
              <a:t> </a:t>
            </a:r>
            <a:r>
              <a:rPr lang="es-ES" sz="2600" dirty="0" err="1">
                <a:latin typeface="Calibri" panose="020F0502020204030204" pitchFamily="34" charset="0"/>
                <a:cs typeface="Calibri" panose="020F0502020204030204" pitchFamily="34" charset="0"/>
              </a:rPr>
              <a:t>X</a:t>
            </a:r>
            <a:r>
              <a:rPr lang="es-ES" sz="2600" baseline="-25000" dirty="0" err="1">
                <a:latin typeface="Calibri" panose="020F0502020204030204" pitchFamily="34" charset="0"/>
                <a:cs typeface="Calibri" panose="020F0502020204030204" pitchFamily="34" charset="0"/>
              </a:rPr>
              <a:t>t</a:t>
            </a:r>
            <a:r>
              <a:rPr lang="es-ES" sz="2600" dirty="0">
                <a:latin typeface="Calibri" panose="020F0502020204030204" pitchFamily="34" charset="0"/>
                <a:cs typeface="Calibri" panose="020F0502020204030204" pitchFamily="34" charset="0"/>
              </a:rPr>
              <a:t> = </a:t>
            </a:r>
            <a:r>
              <a:rPr lang="es-ES" sz="2600" dirty="0" smtClean="0">
                <a:latin typeface="Calibri" panose="020F0502020204030204" pitchFamily="34" charset="0"/>
                <a:cs typeface="Calibri" panose="020F0502020204030204" pitchFamily="34" charset="0"/>
              </a:rPr>
              <a:t>seco </a:t>
            </a:r>
            <a:r>
              <a:rPr lang="es-AR" sz="2600" dirty="0" smtClean="0">
                <a:latin typeface="Calibri" panose="020F0502020204030204" pitchFamily="34" charset="0"/>
                <a:cs typeface="Calibri" panose="020F0502020204030204" pitchFamily="34" charset="0"/>
              </a:rPr>
              <a:t>} = 0,8</a:t>
            </a:r>
            <a:endParaRPr lang="es-AR" sz="2600" dirty="0">
              <a:latin typeface="Calibri" panose="020F0502020204030204" pitchFamily="34" charset="0"/>
              <a:cs typeface="Calibri" panose="020F0502020204030204" pitchFamily="34" charset="0"/>
            </a:endParaRPr>
          </a:p>
          <a:p>
            <a:pPr indent="0">
              <a:buNone/>
            </a:pPr>
            <a:r>
              <a:rPr lang="es-AR" sz="2600" dirty="0" smtClean="0">
                <a:latin typeface="Calibri" panose="020F0502020204030204" pitchFamily="34" charset="0"/>
                <a:cs typeface="Calibri" panose="020F0502020204030204" pitchFamily="34" charset="0"/>
              </a:rPr>
              <a:t>y si </a:t>
            </a:r>
            <a:r>
              <a:rPr lang="es-AR" sz="2600" dirty="0">
                <a:latin typeface="Calibri" panose="020F0502020204030204" pitchFamily="34" charset="0"/>
                <a:cs typeface="Calibri" panose="020F0502020204030204" pitchFamily="34" charset="0"/>
              </a:rPr>
              <a:t>hoy un día lluvioso </a:t>
            </a:r>
            <a:r>
              <a:rPr lang="es-AR" sz="2600" dirty="0" smtClean="0">
                <a:latin typeface="Calibri" panose="020F0502020204030204" pitchFamily="34" charset="0"/>
                <a:cs typeface="Calibri" panose="020F0502020204030204" pitchFamily="34" charset="0"/>
              </a:rPr>
              <a:t>esa probabilidad es de 0,6:</a:t>
            </a:r>
          </a:p>
          <a:p>
            <a:pPr indent="0" algn="ctr">
              <a:buNone/>
            </a:pPr>
            <a:r>
              <a:rPr lang="es-AR" sz="2800" dirty="0" smtClean="0">
                <a:latin typeface="Calibri" panose="020F0502020204030204" pitchFamily="34" charset="0"/>
                <a:cs typeface="Calibri" panose="020F0502020204030204" pitchFamily="34" charset="0"/>
              </a:rPr>
              <a:t>P</a:t>
            </a:r>
            <a:r>
              <a:rPr lang="es-ES" sz="2800" baseline="-25000" dirty="0" smtClean="0">
                <a:latin typeface="Calibri" panose="020F0502020204030204" pitchFamily="34" charset="0"/>
                <a:cs typeface="Calibri" panose="020F0502020204030204" pitchFamily="34" charset="0"/>
              </a:rPr>
              <a:t>llueve </a:t>
            </a:r>
            <a:r>
              <a:rPr lang="es-ES" sz="2800" baseline="-25000" dirty="0">
                <a:latin typeface="Calibri" panose="020F0502020204030204" pitchFamily="34" charset="0"/>
                <a:cs typeface="Calibri" panose="020F0502020204030204" pitchFamily="34" charset="0"/>
              </a:rPr>
              <a:t>seco</a:t>
            </a:r>
            <a:r>
              <a:rPr lang="es-AR" sz="2800" dirty="0">
                <a:latin typeface="Calibri" panose="020F0502020204030204" pitchFamily="34" charset="0"/>
                <a:cs typeface="Calibri" panose="020F0502020204030204" pitchFamily="34" charset="0"/>
              </a:rPr>
              <a:t> = </a:t>
            </a:r>
            <a:r>
              <a:rPr lang="es-AR" sz="2600" dirty="0" smtClean="0">
                <a:latin typeface="Calibri" panose="020F0502020204030204" pitchFamily="34" charset="0"/>
                <a:cs typeface="Calibri" panose="020F0502020204030204" pitchFamily="34" charset="0"/>
              </a:rPr>
              <a:t>P </a:t>
            </a:r>
            <a:r>
              <a:rPr lang="es-AR" sz="2600" dirty="0">
                <a:latin typeface="Calibri" panose="020F0502020204030204" pitchFamily="34" charset="0"/>
                <a:cs typeface="Calibri" panose="020F0502020204030204" pitchFamily="34" charset="0"/>
              </a:rPr>
              <a:t>{   </a:t>
            </a:r>
            <a:r>
              <a:rPr lang="es-ES" sz="2600" dirty="0">
                <a:latin typeface="Calibri" panose="020F0502020204030204" pitchFamily="34" charset="0"/>
                <a:cs typeface="Calibri" panose="020F0502020204030204" pitchFamily="34" charset="0"/>
              </a:rPr>
              <a:t>X</a:t>
            </a:r>
            <a:r>
              <a:rPr lang="es-ES" sz="2600" baseline="-25000" dirty="0">
                <a:latin typeface="Calibri" panose="020F0502020204030204" pitchFamily="34" charset="0"/>
                <a:cs typeface="Calibri" panose="020F0502020204030204" pitchFamily="34" charset="0"/>
              </a:rPr>
              <a:t>t+1</a:t>
            </a:r>
            <a:r>
              <a:rPr lang="es-ES" sz="2600" dirty="0">
                <a:latin typeface="Calibri" panose="020F0502020204030204" pitchFamily="34" charset="0"/>
                <a:cs typeface="Calibri" panose="020F0502020204030204" pitchFamily="34" charset="0"/>
              </a:rPr>
              <a:t> = seco</a:t>
            </a:r>
            <a:r>
              <a:rPr lang="es-AR" sz="2600" dirty="0">
                <a:latin typeface="Calibri" panose="020F0502020204030204" pitchFamily="34" charset="0"/>
                <a:cs typeface="Calibri" panose="020F0502020204030204" pitchFamily="34" charset="0"/>
              </a:rPr>
              <a:t> |</a:t>
            </a:r>
            <a:r>
              <a:rPr lang="es-ES" sz="2600" dirty="0">
                <a:latin typeface="Calibri" panose="020F0502020204030204" pitchFamily="34" charset="0"/>
                <a:cs typeface="Calibri" panose="020F0502020204030204" pitchFamily="34" charset="0"/>
              </a:rPr>
              <a:t> </a:t>
            </a:r>
            <a:r>
              <a:rPr lang="es-ES" sz="2600" dirty="0" err="1">
                <a:latin typeface="Calibri" panose="020F0502020204030204" pitchFamily="34" charset="0"/>
                <a:cs typeface="Calibri" panose="020F0502020204030204" pitchFamily="34" charset="0"/>
              </a:rPr>
              <a:t>X</a:t>
            </a:r>
            <a:r>
              <a:rPr lang="es-ES" sz="2600" baseline="-25000" dirty="0" err="1">
                <a:latin typeface="Calibri" panose="020F0502020204030204" pitchFamily="34" charset="0"/>
                <a:cs typeface="Calibri" panose="020F0502020204030204" pitchFamily="34" charset="0"/>
              </a:rPr>
              <a:t>t</a:t>
            </a:r>
            <a:r>
              <a:rPr lang="es-ES" sz="2600" dirty="0">
                <a:latin typeface="Calibri" panose="020F0502020204030204" pitchFamily="34" charset="0"/>
                <a:cs typeface="Calibri" panose="020F0502020204030204" pitchFamily="34" charset="0"/>
              </a:rPr>
              <a:t> = </a:t>
            </a:r>
            <a:r>
              <a:rPr lang="es-ES" sz="2600" dirty="0" smtClean="0">
                <a:latin typeface="Calibri" panose="020F0502020204030204" pitchFamily="34" charset="0"/>
                <a:cs typeface="Calibri" panose="020F0502020204030204" pitchFamily="34" charset="0"/>
              </a:rPr>
              <a:t>llueve</a:t>
            </a:r>
            <a:r>
              <a:rPr lang="es-AR" sz="2600" dirty="0" smtClean="0">
                <a:latin typeface="Calibri" panose="020F0502020204030204" pitchFamily="34" charset="0"/>
                <a:cs typeface="Calibri" panose="020F0502020204030204" pitchFamily="34" charset="0"/>
              </a:rPr>
              <a:t>} </a:t>
            </a:r>
            <a:r>
              <a:rPr lang="es-AR" sz="2600" dirty="0">
                <a:latin typeface="Calibri" panose="020F0502020204030204" pitchFamily="34" charset="0"/>
                <a:cs typeface="Calibri" panose="020F0502020204030204" pitchFamily="34" charset="0"/>
              </a:rPr>
              <a:t>= </a:t>
            </a:r>
            <a:r>
              <a:rPr lang="es-AR" sz="2600" dirty="0" smtClean="0">
                <a:latin typeface="Calibri" panose="020F0502020204030204" pitchFamily="34" charset="0"/>
                <a:cs typeface="Calibri" panose="020F0502020204030204" pitchFamily="34" charset="0"/>
              </a:rPr>
              <a:t>0,6</a:t>
            </a:r>
            <a:endParaRPr lang="es-AR" sz="26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4625"/>
            <a:ext cx="8229600" cy="1080120"/>
          </a:xfrm>
        </p:spPr>
        <p:txBody>
          <a:bodyPr/>
          <a:lstStyle/>
          <a:p>
            <a:r>
              <a:rPr lang="es-AR" dirty="0" smtClean="0"/>
              <a:t>Representación Matricial</a:t>
            </a:r>
            <a:endParaRPr lang="es-AR" dirty="0"/>
          </a:p>
        </p:txBody>
      </p:sp>
      <p:sp>
        <p:nvSpPr>
          <p:cNvPr id="3" name="2 Marcador de texto"/>
          <p:cNvSpPr>
            <a:spLocks noGrp="1"/>
          </p:cNvSpPr>
          <p:nvPr>
            <p:ph type="body" idx="1"/>
          </p:nvPr>
        </p:nvSpPr>
        <p:spPr>
          <a:xfrm>
            <a:off x="323528" y="908721"/>
            <a:ext cx="8496944" cy="2232247"/>
          </a:xfrm>
        </p:spPr>
        <p:txBody>
          <a:bodyPr/>
          <a:lstStyle/>
          <a:p>
            <a:pPr indent="0">
              <a:buNone/>
            </a:pPr>
            <a:r>
              <a:rPr lang="es-AR" sz="2800" dirty="0">
                <a:latin typeface="Calibri" panose="020F0502020204030204" pitchFamily="34" charset="0"/>
                <a:cs typeface="Calibri" panose="020F0502020204030204" pitchFamily="34" charset="0"/>
              </a:rPr>
              <a:t>Si necesitamos representar mas transiciones deberíamos repetir esta notación para todas las transiciones posibles. Una manera mas simple es mediante </a:t>
            </a:r>
            <a:r>
              <a:rPr lang="es-AR" sz="2800" dirty="0" smtClean="0">
                <a:latin typeface="Calibri" panose="020F0502020204030204" pitchFamily="34" charset="0"/>
                <a:cs typeface="Calibri" panose="020F0502020204030204" pitchFamily="34" charset="0"/>
              </a:rPr>
              <a:t>matrices:</a:t>
            </a:r>
            <a:r>
              <a:rPr lang="es-AR" sz="2600" dirty="0">
                <a:latin typeface="Calibri" panose="020F0502020204030204" pitchFamily="34" charset="0"/>
                <a:cs typeface="Calibri" panose="020F0502020204030204" pitchFamily="34" charset="0"/>
              </a:rPr>
              <a:t>	</a:t>
            </a:r>
            <a:r>
              <a:rPr lang="es-AR" sz="2600" dirty="0" smtClean="0">
                <a:latin typeface="Calibri" panose="020F0502020204030204" pitchFamily="34" charset="0"/>
                <a:cs typeface="Calibri" panose="020F0502020204030204" pitchFamily="34" charset="0"/>
              </a:rPr>
              <a:t>	</a:t>
            </a:r>
            <a:endParaRPr lang="es-AR" sz="2800" dirty="0">
              <a:latin typeface="Calibri" panose="020F0502020204030204" pitchFamily="34" charset="0"/>
              <a:cs typeface="Calibri" panose="020F0502020204030204" pitchFamily="34" charset="0"/>
            </a:endParaRPr>
          </a:p>
          <a:p>
            <a:pPr indent="0">
              <a:buNone/>
            </a:pPr>
            <a:endParaRPr lang="es-AR" sz="2800" dirty="0">
              <a:latin typeface="Calibri" panose="020F0502020204030204" pitchFamily="34" charset="0"/>
              <a:cs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056245574"/>
              </p:ext>
            </p:extLst>
          </p:nvPr>
        </p:nvGraphicFramePr>
        <p:xfrm>
          <a:off x="2411760" y="3546140"/>
          <a:ext cx="4680520" cy="2286000"/>
        </p:xfrm>
        <a:graphic>
          <a:graphicData uri="http://schemas.openxmlformats.org/drawingml/2006/table">
            <a:tbl>
              <a:tblPr firstRow="1" bandRow="1">
                <a:tableStyleId>{2D5ABB26-0587-4C30-8999-92F81FD0307C}</a:tableStyleId>
              </a:tblPr>
              <a:tblGrid>
                <a:gridCol w="1080120"/>
                <a:gridCol w="792088"/>
                <a:gridCol w="936104"/>
                <a:gridCol w="936104"/>
                <a:gridCol w="936104"/>
              </a:tblGrid>
              <a:tr h="160222">
                <a:tc>
                  <a:txBody>
                    <a:bodyPr/>
                    <a:lstStyle/>
                    <a:p>
                      <a:pPr algn="ctr"/>
                      <a:r>
                        <a:rPr lang="es-AR" sz="2400" dirty="0" smtClean="0">
                          <a:latin typeface="Calibri" panose="020F0502020204030204" pitchFamily="34" charset="0"/>
                          <a:cs typeface="Calibri" panose="020F0502020204030204" pitchFamily="34" charset="0"/>
                        </a:rPr>
                        <a:t>Estado</a:t>
                      </a:r>
                      <a:endParaRPr lang="es-AR" sz="2400" dirty="0">
                        <a:latin typeface="Calibri" panose="020F0502020204030204" pitchFamily="34" charset="0"/>
                        <a:cs typeface="Calibri" panose="020F0502020204030204" pitchFamily="34" charset="0"/>
                      </a:endParaRPr>
                    </a:p>
                  </a:txBody>
                  <a:tcPr/>
                </a:tc>
                <a:tc>
                  <a:txBody>
                    <a:bodyPr/>
                    <a:lstStyle/>
                    <a:p>
                      <a:pPr algn="ctr"/>
                      <a:r>
                        <a:rPr lang="es-AR" sz="2400" dirty="0" smtClean="0">
                          <a:latin typeface="Calibri" panose="020F0502020204030204" pitchFamily="34" charset="0"/>
                          <a:cs typeface="Calibri" panose="020F0502020204030204" pitchFamily="34" charset="0"/>
                        </a:rPr>
                        <a:t>0</a:t>
                      </a:r>
                      <a:endParaRPr lang="es-AR" sz="2400" dirty="0">
                        <a:latin typeface="Calibri" panose="020F0502020204030204" pitchFamily="34" charset="0"/>
                        <a:cs typeface="Calibri" panose="020F0502020204030204" pitchFamily="34" charset="0"/>
                      </a:endParaRPr>
                    </a:p>
                  </a:txBody>
                  <a:tcPr/>
                </a:tc>
                <a:tc>
                  <a:txBody>
                    <a:bodyPr/>
                    <a:lstStyle/>
                    <a:p>
                      <a:pPr algn="ctr"/>
                      <a:r>
                        <a:rPr lang="es-AR" sz="2400" dirty="0" smtClean="0">
                          <a:latin typeface="Calibri" panose="020F0502020204030204" pitchFamily="34" charset="0"/>
                          <a:cs typeface="Calibri" panose="020F0502020204030204" pitchFamily="34" charset="0"/>
                        </a:rPr>
                        <a:t>1</a:t>
                      </a:r>
                      <a:endParaRPr lang="es-AR" sz="2400" dirty="0">
                        <a:latin typeface="Calibri" panose="020F0502020204030204" pitchFamily="34" charset="0"/>
                        <a:cs typeface="Calibri" panose="020F0502020204030204" pitchFamily="34" charset="0"/>
                      </a:endParaRPr>
                    </a:p>
                  </a:txBody>
                  <a:tcPr/>
                </a:tc>
                <a:tc>
                  <a:txBody>
                    <a:bodyPr/>
                    <a:lstStyle/>
                    <a:p>
                      <a:pPr algn="ctr"/>
                      <a:r>
                        <a:rPr lang="es-AR" sz="2400" dirty="0" smtClean="0">
                          <a:latin typeface="Calibri" panose="020F0502020204030204" pitchFamily="34" charset="0"/>
                          <a:cs typeface="Calibri" panose="020F0502020204030204" pitchFamily="34" charset="0"/>
                        </a:rPr>
                        <a:t>…</a:t>
                      </a:r>
                      <a:endParaRPr lang="es-AR" sz="2400" dirty="0">
                        <a:latin typeface="Calibri" panose="020F0502020204030204" pitchFamily="34" charset="0"/>
                        <a:cs typeface="Calibri" panose="020F0502020204030204" pitchFamily="34" charset="0"/>
                      </a:endParaRPr>
                    </a:p>
                  </a:txBody>
                  <a:tcPr/>
                </a:tc>
                <a:tc>
                  <a:txBody>
                    <a:bodyPr/>
                    <a:lstStyle/>
                    <a:p>
                      <a:pPr algn="ctr"/>
                      <a:r>
                        <a:rPr lang="es-AR" sz="2400" dirty="0" smtClean="0">
                          <a:latin typeface="Calibri" panose="020F0502020204030204" pitchFamily="34" charset="0"/>
                          <a:cs typeface="Calibri" panose="020F0502020204030204" pitchFamily="34" charset="0"/>
                        </a:rPr>
                        <a:t>M</a:t>
                      </a:r>
                      <a:endParaRPr lang="es-AR" sz="2400" dirty="0">
                        <a:latin typeface="Calibri" panose="020F0502020204030204" pitchFamily="34" charset="0"/>
                        <a:cs typeface="Calibri" panose="020F0502020204030204" pitchFamily="34" charset="0"/>
                      </a:endParaRPr>
                    </a:p>
                  </a:txBody>
                  <a:tcPr/>
                </a:tc>
              </a:tr>
              <a:tr h="343273">
                <a:tc>
                  <a:txBody>
                    <a:bodyPr/>
                    <a:lstStyle/>
                    <a:p>
                      <a:pPr algn="ctr"/>
                      <a:r>
                        <a:rPr lang="es-AR" sz="2400" dirty="0" smtClean="0">
                          <a:latin typeface="Calibri" panose="020F0502020204030204" pitchFamily="34" charset="0"/>
                          <a:cs typeface="Calibri" panose="020F0502020204030204" pitchFamily="34" charset="0"/>
                        </a:rPr>
                        <a:t>0</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s-AR" sz="2400" dirty="0" smtClean="0">
                          <a:latin typeface="Calibri" panose="020F0502020204030204" pitchFamily="34" charset="0"/>
                          <a:cs typeface="Calibri" panose="020F0502020204030204" pitchFamily="34" charset="0"/>
                        </a:rPr>
                        <a:t>P</a:t>
                      </a:r>
                      <a:r>
                        <a:rPr lang="es-ES" sz="2400" baseline="-25000" dirty="0" smtClean="0">
                          <a:latin typeface="Calibri" panose="020F0502020204030204" pitchFamily="34" charset="0"/>
                          <a:cs typeface="Calibri" panose="020F0502020204030204" pitchFamily="34" charset="0"/>
                        </a:rPr>
                        <a:t>00</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P</a:t>
                      </a:r>
                      <a:r>
                        <a:rPr lang="es-ES" sz="2400" baseline="-25000" dirty="0" smtClean="0">
                          <a:latin typeface="Calibri" panose="020F0502020204030204" pitchFamily="34" charset="0"/>
                          <a:cs typeface="Calibri" panose="020F0502020204030204" pitchFamily="34" charset="0"/>
                        </a:rPr>
                        <a:t>01</a:t>
                      </a:r>
                      <a:endParaRPr lang="es-AR" sz="2400" dirty="0">
                        <a:latin typeface="Calibri" panose="020F0502020204030204" pitchFamily="34" charset="0"/>
                        <a:cs typeface="Calibri" panose="020F0502020204030204" pitchFamily="34" charset="0"/>
                      </a:endParaRPr>
                    </a:p>
                  </a:txBody>
                  <a:tcPr>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a:t>
                      </a:r>
                      <a:endParaRPr lang="es-AR" sz="2400" dirty="0">
                        <a:latin typeface="Calibri" panose="020F0502020204030204" pitchFamily="34" charset="0"/>
                        <a:cs typeface="Calibri" panose="020F0502020204030204" pitchFamily="34" charset="0"/>
                      </a:endParaRPr>
                    </a:p>
                  </a:txBody>
                  <a:tcPr>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P</a:t>
                      </a:r>
                      <a:r>
                        <a:rPr lang="es-ES" sz="2400" baseline="-25000" dirty="0" smtClean="0">
                          <a:latin typeface="Calibri" panose="020F0502020204030204" pitchFamily="34" charset="0"/>
                          <a:cs typeface="Calibri" panose="020F0502020204030204" pitchFamily="34" charset="0"/>
                        </a:rPr>
                        <a:t>0M</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r h="288032">
                <a:tc>
                  <a:txBody>
                    <a:bodyPr/>
                    <a:lstStyle/>
                    <a:p>
                      <a:pPr algn="ctr"/>
                      <a:r>
                        <a:rPr lang="es-AR" sz="2400" dirty="0" smtClean="0">
                          <a:latin typeface="Calibri" panose="020F0502020204030204" pitchFamily="34" charset="0"/>
                          <a:cs typeface="Calibri" panose="020F0502020204030204" pitchFamily="34" charset="0"/>
                        </a:rPr>
                        <a:t>1</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s-AR" sz="2400" dirty="0" smtClean="0">
                          <a:latin typeface="Calibri" panose="020F0502020204030204" pitchFamily="34" charset="0"/>
                          <a:cs typeface="Calibri" panose="020F0502020204030204" pitchFamily="34" charset="0"/>
                        </a:rPr>
                        <a:t>P</a:t>
                      </a:r>
                      <a:r>
                        <a:rPr lang="es-ES" sz="2400" baseline="-25000" dirty="0" smtClean="0">
                          <a:latin typeface="Calibri" panose="020F0502020204030204" pitchFamily="34" charset="0"/>
                          <a:cs typeface="Calibri" panose="020F0502020204030204" pitchFamily="34" charset="0"/>
                        </a:rPr>
                        <a:t>10</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P</a:t>
                      </a:r>
                      <a:r>
                        <a:rPr lang="es-ES" sz="2400" baseline="-25000" dirty="0" smtClean="0">
                          <a:latin typeface="Calibri" panose="020F0502020204030204" pitchFamily="34" charset="0"/>
                          <a:cs typeface="Calibri" panose="020F0502020204030204" pitchFamily="34" charset="0"/>
                        </a:rPr>
                        <a:t>11</a:t>
                      </a:r>
                      <a:endParaRPr lang="es-AR" sz="2400" dirty="0">
                        <a:latin typeface="Calibri" panose="020F0502020204030204" pitchFamily="34" charset="0"/>
                        <a:cs typeface="Calibri" panose="020F0502020204030204" pitchFamily="34" charset="0"/>
                      </a:endParaRPr>
                    </a:p>
                  </a:txBody>
                  <a:tcPr>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a:t>
                      </a:r>
                      <a:endParaRPr lang="es-AR" sz="2400" dirty="0">
                        <a:latin typeface="Calibri" panose="020F0502020204030204" pitchFamily="34" charset="0"/>
                        <a:cs typeface="Calibri" panose="020F0502020204030204" pitchFamily="34" charset="0"/>
                      </a:endParaRPr>
                    </a:p>
                  </a:txBody>
                  <a:tcPr>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P</a:t>
                      </a:r>
                      <a:r>
                        <a:rPr lang="es-ES" sz="2400" baseline="-25000" dirty="0" smtClean="0">
                          <a:latin typeface="Calibri" panose="020F0502020204030204" pitchFamily="34" charset="0"/>
                          <a:cs typeface="Calibri" panose="020F0502020204030204" pitchFamily="34" charset="0"/>
                        </a:rPr>
                        <a:t>1M</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r h="271264">
                <a:tc>
                  <a:txBody>
                    <a:bodyPr/>
                    <a:lstStyle/>
                    <a:p>
                      <a:pPr algn="ctr"/>
                      <a:r>
                        <a:rPr lang="es-AR" sz="2400" dirty="0" smtClean="0">
                          <a:latin typeface="Calibri" panose="020F0502020204030204" pitchFamily="34" charset="0"/>
                          <a:cs typeface="Calibri" panose="020F0502020204030204" pitchFamily="34" charset="0"/>
                        </a:rPr>
                        <a:t>…</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s-AR" sz="2400" dirty="0" smtClean="0">
                          <a:latin typeface="Calibri" panose="020F0502020204030204" pitchFamily="34" charset="0"/>
                          <a:cs typeface="Calibri" panose="020F0502020204030204" pitchFamily="34" charset="0"/>
                        </a:rPr>
                        <a:t>…</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a:t>
                      </a:r>
                      <a:endParaRPr lang="es-AR" sz="2400" dirty="0">
                        <a:latin typeface="Calibri" panose="020F0502020204030204" pitchFamily="34" charset="0"/>
                        <a:cs typeface="Calibri" panose="020F0502020204030204" pitchFamily="34" charset="0"/>
                      </a:endParaRPr>
                    </a:p>
                  </a:txBody>
                  <a:tcPr>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a:t>
                      </a:r>
                      <a:endParaRPr lang="es-AR" sz="2400" dirty="0">
                        <a:latin typeface="Calibri" panose="020F0502020204030204" pitchFamily="34" charset="0"/>
                        <a:cs typeface="Calibri" panose="020F0502020204030204" pitchFamily="34" charset="0"/>
                      </a:endParaRPr>
                    </a:p>
                  </a:txBody>
                  <a:tcPr>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r h="427997">
                <a:tc>
                  <a:txBody>
                    <a:bodyPr/>
                    <a:lstStyle/>
                    <a:p>
                      <a:pPr algn="ctr"/>
                      <a:r>
                        <a:rPr lang="es-AR" sz="2400" dirty="0" smtClean="0">
                          <a:latin typeface="Calibri" panose="020F0502020204030204" pitchFamily="34" charset="0"/>
                          <a:cs typeface="Calibri" panose="020F0502020204030204" pitchFamily="34" charset="0"/>
                        </a:rPr>
                        <a:t>M</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s-AR" sz="2400" dirty="0" smtClean="0">
                          <a:latin typeface="Calibri" panose="020F0502020204030204" pitchFamily="34" charset="0"/>
                          <a:cs typeface="Calibri" panose="020F0502020204030204" pitchFamily="34" charset="0"/>
                        </a:rPr>
                        <a:t>P</a:t>
                      </a:r>
                      <a:r>
                        <a:rPr lang="es-ES" sz="2400" baseline="-25000" dirty="0" smtClean="0">
                          <a:latin typeface="Calibri" panose="020F0502020204030204" pitchFamily="34" charset="0"/>
                          <a:cs typeface="Calibri" panose="020F0502020204030204" pitchFamily="34" charset="0"/>
                        </a:rPr>
                        <a:t>M0</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P</a:t>
                      </a:r>
                      <a:r>
                        <a:rPr lang="es-ES" sz="2400" baseline="-25000" dirty="0" smtClean="0">
                          <a:latin typeface="Calibri" panose="020F0502020204030204" pitchFamily="34" charset="0"/>
                          <a:cs typeface="Calibri" panose="020F0502020204030204" pitchFamily="34" charset="0"/>
                        </a:rPr>
                        <a:t>M1</a:t>
                      </a:r>
                      <a:endParaRPr lang="es-AR" sz="2400" dirty="0">
                        <a:latin typeface="Calibri" panose="020F0502020204030204" pitchFamily="34" charset="0"/>
                        <a:cs typeface="Calibri" panose="020F0502020204030204" pitchFamily="34" charset="0"/>
                      </a:endParaRPr>
                    </a:p>
                  </a:txBody>
                  <a:tcPr>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a:t>
                      </a:r>
                      <a:endParaRPr lang="es-AR" sz="2400" dirty="0">
                        <a:latin typeface="Calibri" panose="020F0502020204030204" pitchFamily="34" charset="0"/>
                        <a:cs typeface="Calibri" panose="020F0502020204030204" pitchFamily="34" charset="0"/>
                      </a:endParaRPr>
                    </a:p>
                  </a:txBody>
                  <a:tcPr>
                    <a:solidFill>
                      <a:schemeClr val="accent3">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sz="2400" dirty="0" smtClean="0">
                          <a:latin typeface="Calibri" panose="020F0502020204030204" pitchFamily="34" charset="0"/>
                          <a:cs typeface="Calibri" panose="020F0502020204030204" pitchFamily="34" charset="0"/>
                        </a:rPr>
                        <a:t>P</a:t>
                      </a:r>
                      <a:r>
                        <a:rPr lang="es-ES" sz="2400" baseline="-25000" dirty="0" smtClean="0">
                          <a:latin typeface="Calibri" panose="020F0502020204030204" pitchFamily="34" charset="0"/>
                          <a:cs typeface="Calibri" panose="020F0502020204030204" pitchFamily="34" charset="0"/>
                        </a:rPr>
                        <a:t>MM</a:t>
                      </a:r>
                      <a:endParaRPr lang="es-AR" sz="2400" dirty="0" smtClean="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bl>
          </a:graphicData>
        </a:graphic>
      </p:graphicFrame>
      <p:sp>
        <p:nvSpPr>
          <p:cNvPr id="8" name="Left Brace 7"/>
          <p:cNvSpPr/>
          <p:nvPr/>
        </p:nvSpPr>
        <p:spPr>
          <a:xfrm>
            <a:off x="1979712" y="4005064"/>
            <a:ext cx="432048" cy="194421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9" name="TextBox 8"/>
          <p:cNvSpPr txBox="1"/>
          <p:nvPr/>
        </p:nvSpPr>
        <p:spPr>
          <a:xfrm>
            <a:off x="972476" y="4695580"/>
            <a:ext cx="1115248" cy="492443"/>
          </a:xfrm>
          <a:prstGeom prst="rect">
            <a:avLst/>
          </a:prstGeom>
          <a:noFill/>
        </p:spPr>
        <p:txBody>
          <a:bodyPr wrap="square" rtlCol="0">
            <a:spAutoFit/>
          </a:bodyPr>
          <a:lstStyle/>
          <a:p>
            <a:r>
              <a:rPr lang="es-AR" sz="2600" dirty="0" smtClean="0">
                <a:solidFill>
                  <a:srgbClr val="0070C0"/>
                </a:solidFill>
                <a:latin typeface="Calibri" panose="020F0502020204030204" pitchFamily="34" charset="0"/>
                <a:cs typeface="Calibri" panose="020F0502020204030204" pitchFamily="34" charset="0"/>
              </a:rPr>
              <a:t>Actual</a:t>
            </a:r>
            <a:endParaRPr lang="es-AR" sz="2600" dirty="0">
              <a:solidFill>
                <a:srgbClr val="0070C0"/>
              </a:solidFill>
              <a:latin typeface="Calibri" panose="020F0502020204030204" pitchFamily="34" charset="0"/>
              <a:cs typeface="Calibri" panose="020F0502020204030204" pitchFamily="34" charset="0"/>
            </a:endParaRPr>
          </a:p>
        </p:txBody>
      </p:sp>
      <p:sp>
        <p:nvSpPr>
          <p:cNvPr id="10" name="Right Brace 9"/>
          <p:cNvSpPr/>
          <p:nvPr/>
        </p:nvSpPr>
        <p:spPr>
          <a:xfrm rot="16200000">
            <a:off x="5145486" y="1658535"/>
            <a:ext cx="468052" cy="3384376"/>
          </a:xfrm>
          <a:prstGeom prst="rightBrac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1" name="TextBox 10"/>
          <p:cNvSpPr txBox="1"/>
          <p:nvPr/>
        </p:nvSpPr>
        <p:spPr>
          <a:xfrm>
            <a:off x="4597714" y="2656286"/>
            <a:ext cx="1656184" cy="492443"/>
          </a:xfrm>
          <a:prstGeom prst="rect">
            <a:avLst/>
          </a:prstGeom>
          <a:noFill/>
        </p:spPr>
        <p:txBody>
          <a:bodyPr wrap="square" rtlCol="0">
            <a:spAutoFit/>
          </a:bodyPr>
          <a:lstStyle/>
          <a:p>
            <a:r>
              <a:rPr lang="es-AR" sz="2600" dirty="0" smtClean="0">
                <a:solidFill>
                  <a:schemeClr val="accent2">
                    <a:lumMod val="75000"/>
                  </a:schemeClr>
                </a:solidFill>
                <a:latin typeface="Calibri" panose="020F0502020204030204" pitchFamily="34" charset="0"/>
                <a:cs typeface="Calibri" panose="020F0502020204030204" pitchFamily="34" charset="0"/>
              </a:rPr>
              <a:t>Siguiente</a:t>
            </a:r>
            <a:endParaRPr lang="es-AR" sz="2600" dirty="0">
              <a:solidFill>
                <a:schemeClr val="accent2">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074365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Representación Matricial</a:t>
            </a:r>
          </a:p>
        </p:txBody>
      </p:sp>
      <p:sp>
        <p:nvSpPr>
          <p:cNvPr id="3" name="Text Placeholder 2"/>
          <p:cNvSpPr>
            <a:spLocks noGrp="1"/>
          </p:cNvSpPr>
          <p:nvPr>
            <p:ph type="body" idx="1"/>
          </p:nvPr>
        </p:nvSpPr>
        <p:spPr>
          <a:xfrm>
            <a:off x="457200" y="1417636"/>
            <a:ext cx="8229600" cy="2155380"/>
          </a:xfrm>
        </p:spPr>
        <p:txBody>
          <a:bodyPr/>
          <a:lstStyle/>
          <a:p>
            <a:pPr indent="0">
              <a:buNone/>
            </a:pPr>
            <a:r>
              <a:rPr lang="es-ES" sz="2600" dirty="0" smtClean="0">
                <a:latin typeface="Calibri" panose="020F0502020204030204" pitchFamily="34" charset="0"/>
                <a:cs typeface="Calibri" panose="020F0502020204030204" pitchFamily="34" charset="0"/>
              </a:rPr>
              <a:t>Siguiendo nuestro ejemplo del clima y definiendo los estados:</a:t>
            </a:r>
          </a:p>
          <a:p>
            <a:pPr indent="0">
              <a:buNone/>
            </a:pPr>
            <a:r>
              <a:rPr lang="es-ES" sz="2600" dirty="0" smtClean="0">
                <a:latin typeface="Calibri" panose="020F0502020204030204" pitchFamily="34" charset="0"/>
                <a:cs typeface="Calibri" panose="020F0502020204030204" pitchFamily="34" charset="0"/>
              </a:rPr>
              <a:t> 	</a:t>
            </a:r>
            <a:r>
              <a:rPr lang="es-AR" sz="2600" dirty="0" smtClean="0">
                <a:latin typeface="Calibri" panose="020F0502020204030204" pitchFamily="34" charset="0"/>
                <a:cs typeface="Calibri" panose="020F0502020204030204" pitchFamily="34" charset="0"/>
              </a:rPr>
              <a:t>P</a:t>
            </a:r>
            <a:r>
              <a:rPr lang="es-ES" sz="2600" baseline="-25000" dirty="0" smtClean="0">
                <a:latin typeface="Calibri" panose="020F0502020204030204" pitchFamily="34" charset="0"/>
                <a:cs typeface="Calibri" panose="020F0502020204030204" pitchFamily="34" charset="0"/>
              </a:rPr>
              <a:t> seco </a:t>
            </a:r>
            <a:r>
              <a:rPr lang="es-ES" sz="2600" baseline="-25000" dirty="0" err="1" smtClean="0">
                <a:latin typeface="Calibri" panose="020F0502020204030204" pitchFamily="34" charset="0"/>
                <a:cs typeface="Calibri" panose="020F0502020204030204" pitchFamily="34" charset="0"/>
              </a:rPr>
              <a:t>seco</a:t>
            </a:r>
            <a:r>
              <a:rPr lang="es-AR" sz="2600" dirty="0" smtClean="0">
                <a:latin typeface="Calibri" panose="020F0502020204030204" pitchFamily="34" charset="0"/>
                <a:cs typeface="Calibri" panose="020F0502020204030204" pitchFamily="34" charset="0"/>
              </a:rPr>
              <a:t> </a:t>
            </a:r>
            <a:r>
              <a:rPr lang="es-AR" sz="2600" dirty="0">
                <a:latin typeface="Calibri" panose="020F0502020204030204" pitchFamily="34" charset="0"/>
                <a:cs typeface="Calibri" panose="020F0502020204030204" pitchFamily="34" charset="0"/>
              </a:rPr>
              <a:t>= P {   </a:t>
            </a:r>
            <a:r>
              <a:rPr lang="es-ES" sz="2600" dirty="0">
                <a:latin typeface="Calibri" panose="020F0502020204030204" pitchFamily="34" charset="0"/>
                <a:cs typeface="Calibri" panose="020F0502020204030204" pitchFamily="34" charset="0"/>
              </a:rPr>
              <a:t>X</a:t>
            </a:r>
            <a:r>
              <a:rPr lang="es-ES" sz="2600" baseline="-25000" dirty="0">
                <a:latin typeface="Calibri" panose="020F0502020204030204" pitchFamily="34" charset="0"/>
                <a:cs typeface="Calibri" panose="020F0502020204030204" pitchFamily="34" charset="0"/>
              </a:rPr>
              <a:t>t+1</a:t>
            </a:r>
            <a:r>
              <a:rPr lang="es-ES" sz="2600" dirty="0">
                <a:latin typeface="Calibri" panose="020F0502020204030204" pitchFamily="34" charset="0"/>
                <a:cs typeface="Calibri" panose="020F0502020204030204" pitchFamily="34" charset="0"/>
              </a:rPr>
              <a:t> = seco</a:t>
            </a:r>
            <a:r>
              <a:rPr lang="es-AR" sz="2600" dirty="0">
                <a:latin typeface="Calibri" panose="020F0502020204030204" pitchFamily="34" charset="0"/>
                <a:cs typeface="Calibri" panose="020F0502020204030204" pitchFamily="34" charset="0"/>
              </a:rPr>
              <a:t> |</a:t>
            </a:r>
            <a:r>
              <a:rPr lang="es-ES" sz="2600" dirty="0">
                <a:latin typeface="Calibri" panose="020F0502020204030204" pitchFamily="34" charset="0"/>
                <a:cs typeface="Calibri" panose="020F0502020204030204" pitchFamily="34" charset="0"/>
              </a:rPr>
              <a:t> </a:t>
            </a:r>
            <a:r>
              <a:rPr lang="es-ES" sz="2600" dirty="0" err="1">
                <a:latin typeface="Calibri" panose="020F0502020204030204" pitchFamily="34" charset="0"/>
                <a:cs typeface="Calibri" panose="020F0502020204030204" pitchFamily="34" charset="0"/>
              </a:rPr>
              <a:t>X</a:t>
            </a:r>
            <a:r>
              <a:rPr lang="es-ES" sz="2600" baseline="-25000" dirty="0" err="1">
                <a:latin typeface="Calibri" panose="020F0502020204030204" pitchFamily="34" charset="0"/>
                <a:cs typeface="Calibri" panose="020F0502020204030204" pitchFamily="34" charset="0"/>
              </a:rPr>
              <a:t>t</a:t>
            </a:r>
            <a:r>
              <a:rPr lang="es-ES" sz="2600" dirty="0">
                <a:latin typeface="Calibri" panose="020F0502020204030204" pitchFamily="34" charset="0"/>
                <a:cs typeface="Calibri" panose="020F0502020204030204" pitchFamily="34" charset="0"/>
              </a:rPr>
              <a:t> = seco </a:t>
            </a:r>
            <a:r>
              <a:rPr lang="es-AR" sz="2600" dirty="0">
                <a:latin typeface="Calibri" panose="020F0502020204030204" pitchFamily="34" charset="0"/>
                <a:cs typeface="Calibri" panose="020F0502020204030204" pitchFamily="34" charset="0"/>
              </a:rPr>
              <a:t>} = 0,8</a:t>
            </a:r>
          </a:p>
          <a:p>
            <a:pPr indent="0">
              <a:buNone/>
            </a:pPr>
            <a:r>
              <a:rPr lang="es-AR" sz="2600" dirty="0" smtClean="0">
                <a:latin typeface="Calibri" panose="020F0502020204030204" pitchFamily="34" charset="0"/>
                <a:cs typeface="Calibri" panose="020F0502020204030204" pitchFamily="34" charset="0"/>
              </a:rPr>
              <a:t>	P</a:t>
            </a:r>
            <a:r>
              <a:rPr lang="es-ES" sz="2600" baseline="-25000" dirty="0">
                <a:latin typeface="Calibri" panose="020F0502020204030204" pitchFamily="34" charset="0"/>
                <a:cs typeface="Calibri" panose="020F0502020204030204" pitchFamily="34" charset="0"/>
              </a:rPr>
              <a:t>llueve seco</a:t>
            </a:r>
            <a:r>
              <a:rPr lang="es-AR" sz="2600" dirty="0">
                <a:latin typeface="Calibri" panose="020F0502020204030204" pitchFamily="34" charset="0"/>
                <a:cs typeface="Calibri" panose="020F0502020204030204" pitchFamily="34" charset="0"/>
              </a:rPr>
              <a:t> = P {   </a:t>
            </a:r>
            <a:r>
              <a:rPr lang="es-ES" sz="2600" dirty="0">
                <a:latin typeface="Calibri" panose="020F0502020204030204" pitchFamily="34" charset="0"/>
                <a:cs typeface="Calibri" panose="020F0502020204030204" pitchFamily="34" charset="0"/>
              </a:rPr>
              <a:t>X</a:t>
            </a:r>
            <a:r>
              <a:rPr lang="es-ES" sz="2600" baseline="-25000" dirty="0">
                <a:latin typeface="Calibri" panose="020F0502020204030204" pitchFamily="34" charset="0"/>
                <a:cs typeface="Calibri" panose="020F0502020204030204" pitchFamily="34" charset="0"/>
              </a:rPr>
              <a:t>t+1</a:t>
            </a:r>
            <a:r>
              <a:rPr lang="es-ES" sz="2600" dirty="0">
                <a:latin typeface="Calibri" panose="020F0502020204030204" pitchFamily="34" charset="0"/>
                <a:cs typeface="Calibri" panose="020F0502020204030204" pitchFamily="34" charset="0"/>
              </a:rPr>
              <a:t> = seco</a:t>
            </a:r>
            <a:r>
              <a:rPr lang="es-AR" sz="2600" dirty="0">
                <a:latin typeface="Calibri" panose="020F0502020204030204" pitchFamily="34" charset="0"/>
                <a:cs typeface="Calibri" panose="020F0502020204030204" pitchFamily="34" charset="0"/>
              </a:rPr>
              <a:t> |</a:t>
            </a:r>
            <a:r>
              <a:rPr lang="es-ES" sz="2600" dirty="0">
                <a:latin typeface="Calibri" panose="020F0502020204030204" pitchFamily="34" charset="0"/>
                <a:cs typeface="Calibri" panose="020F0502020204030204" pitchFamily="34" charset="0"/>
              </a:rPr>
              <a:t> </a:t>
            </a:r>
            <a:r>
              <a:rPr lang="es-ES" sz="2600" dirty="0" err="1">
                <a:latin typeface="Calibri" panose="020F0502020204030204" pitchFamily="34" charset="0"/>
                <a:cs typeface="Calibri" panose="020F0502020204030204" pitchFamily="34" charset="0"/>
              </a:rPr>
              <a:t>X</a:t>
            </a:r>
            <a:r>
              <a:rPr lang="es-ES" sz="2600" baseline="-25000" dirty="0" err="1">
                <a:latin typeface="Calibri" panose="020F0502020204030204" pitchFamily="34" charset="0"/>
                <a:cs typeface="Calibri" panose="020F0502020204030204" pitchFamily="34" charset="0"/>
              </a:rPr>
              <a:t>t</a:t>
            </a:r>
            <a:r>
              <a:rPr lang="es-ES" sz="2600" dirty="0">
                <a:latin typeface="Calibri" panose="020F0502020204030204" pitchFamily="34" charset="0"/>
                <a:cs typeface="Calibri" panose="020F0502020204030204" pitchFamily="34" charset="0"/>
              </a:rPr>
              <a:t> = llueve</a:t>
            </a:r>
            <a:r>
              <a:rPr lang="es-AR" sz="2600" dirty="0">
                <a:latin typeface="Calibri" panose="020F0502020204030204" pitchFamily="34" charset="0"/>
                <a:cs typeface="Calibri" panose="020F0502020204030204" pitchFamily="34" charset="0"/>
              </a:rPr>
              <a:t>} = 0,6</a:t>
            </a:r>
          </a:p>
          <a:p>
            <a:pPr indent="0">
              <a:buNone/>
            </a:pPr>
            <a:endParaRPr lang="es-ES" sz="2600" dirty="0">
              <a:latin typeface="Calibri" panose="020F0502020204030204" pitchFamily="34" charset="0"/>
              <a:cs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4183885959"/>
              </p:ext>
            </p:extLst>
          </p:nvPr>
        </p:nvGraphicFramePr>
        <p:xfrm>
          <a:off x="2123728" y="4219459"/>
          <a:ext cx="2808312" cy="1371600"/>
        </p:xfrm>
        <a:graphic>
          <a:graphicData uri="http://schemas.openxmlformats.org/drawingml/2006/table">
            <a:tbl>
              <a:tblPr firstRow="1" bandRow="1">
                <a:tableStyleId>{2D5ABB26-0587-4C30-8999-92F81FD0307C}</a:tableStyleId>
              </a:tblPr>
              <a:tblGrid>
                <a:gridCol w="1080120"/>
                <a:gridCol w="792088"/>
                <a:gridCol w="936104"/>
              </a:tblGrid>
              <a:tr h="160222">
                <a:tc>
                  <a:txBody>
                    <a:bodyPr/>
                    <a:lstStyle/>
                    <a:p>
                      <a:pPr algn="ctr"/>
                      <a:r>
                        <a:rPr lang="es-AR" sz="2400" dirty="0" smtClean="0">
                          <a:latin typeface="Calibri" panose="020F0502020204030204" pitchFamily="34" charset="0"/>
                          <a:cs typeface="Calibri" panose="020F0502020204030204" pitchFamily="34" charset="0"/>
                        </a:rPr>
                        <a:t>Estado</a:t>
                      </a:r>
                      <a:endParaRPr lang="es-AR" sz="2400" dirty="0">
                        <a:latin typeface="Calibri" panose="020F0502020204030204" pitchFamily="34" charset="0"/>
                        <a:cs typeface="Calibri" panose="020F0502020204030204" pitchFamily="34" charset="0"/>
                      </a:endParaRPr>
                    </a:p>
                  </a:txBody>
                  <a:tcPr/>
                </a:tc>
                <a:tc>
                  <a:txBody>
                    <a:bodyPr/>
                    <a:lstStyle/>
                    <a:p>
                      <a:pPr algn="ctr"/>
                      <a:r>
                        <a:rPr lang="es-AR" sz="2400" dirty="0" smtClean="0">
                          <a:latin typeface="Calibri" panose="020F0502020204030204" pitchFamily="34" charset="0"/>
                          <a:cs typeface="Calibri" panose="020F0502020204030204" pitchFamily="34" charset="0"/>
                        </a:rPr>
                        <a:t>seco</a:t>
                      </a:r>
                      <a:endParaRPr lang="es-AR" sz="2400" dirty="0">
                        <a:latin typeface="Calibri" panose="020F0502020204030204" pitchFamily="34" charset="0"/>
                        <a:cs typeface="Calibri" panose="020F0502020204030204" pitchFamily="34" charset="0"/>
                      </a:endParaRPr>
                    </a:p>
                  </a:txBody>
                  <a:tcPr/>
                </a:tc>
                <a:tc>
                  <a:txBody>
                    <a:bodyPr/>
                    <a:lstStyle/>
                    <a:p>
                      <a:pPr algn="ctr"/>
                      <a:r>
                        <a:rPr lang="es-AR" sz="2400" dirty="0" smtClean="0">
                          <a:latin typeface="Calibri" panose="020F0502020204030204" pitchFamily="34" charset="0"/>
                          <a:cs typeface="Calibri" panose="020F0502020204030204" pitchFamily="34" charset="0"/>
                        </a:rPr>
                        <a:t>llueve</a:t>
                      </a:r>
                      <a:endParaRPr lang="es-AR" sz="2400" dirty="0">
                        <a:latin typeface="Calibri" panose="020F0502020204030204" pitchFamily="34" charset="0"/>
                        <a:cs typeface="Calibri" panose="020F0502020204030204" pitchFamily="34" charset="0"/>
                      </a:endParaRPr>
                    </a:p>
                  </a:txBody>
                  <a:tcPr/>
                </a:tc>
              </a:tr>
              <a:tr h="343273">
                <a:tc>
                  <a:txBody>
                    <a:bodyPr/>
                    <a:lstStyle/>
                    <a:p>
                      <a:pPr algn="ctr"/>
                      <a:r>
                        <a:rPr lang="es-AR" sz="2400" dirty="0" smtClean="0">
                          <a:latin typeface="Calibri" panose="020F0502020204030204" pitchFamily="34" charset="0"/>
                          <a:cs typeface="Calibri" panose="020F0502020204030204" pitchFamily="34" charset="0"/>
                        </a:rPr>
                        <a:t>seco</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s-AR" sz="2400" dirty="0" smtClean="0">
                          <a:latin typeface="Calibri" panose="020F0502020204030204" pitchFamily="34" charset="0"/>
                          <a:cs typeface="Calibri" panose="020F0502020204030204" pitchFamily="34" charset="0"/>
                        </a:rPr>
                        <a:t>0,8</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0,2</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r h="288032">
                <a:tc>
                  <a:txBody>
                    <a:bodyPr/>
                    <a:lstStyle/>
                    <a:p>
                      <a:pPr algn="ctr"/>
                      <a:r>
                        <a:rPr lang="es-AR" sz="2400" dirty="0" smtClean="0">
                          <a:latin typeface="Calibri" panose="020F0502020204030204" pitchFamily="34" charset="0"/>
                          <a:cs typeface="Calibri" panose="020F0502020204030204" pitchFamily="34" charset="0"/>
                        </a:rPr>
                        <a:t>llueve</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s-AR" sz="2400" dirty="0" smtClean="0">
                          <a:latin typeface="Calibri" panose="020F0502020204030204" pitchFamily="34" charset="0"/>
                          <a:cs typeface="Calibri" panose="020F0502020204030204" pitchFamily="34" charset="0"/>
                        </a:rPr>
                        <a:t>0,6</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0,4</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bl>
          </a:graphicData>
        </a:graphic>
      </p:graphicFrame>
      <p:sp>
        <p:nvSpPr>
          <p:cNvPr id="6" name="Left Brace 5"/>
          <p:cNvSpPr/>
          <p:nvPr/>
        </p:nvSpPr>
        <p:spPr>
          <a:xfrm>
            <a:off x="1691680" y="4707332"/>
            <a:ext cx="432048" cy="100811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7" name="TextBox 6"/>
          <p:cNvSpPr txBox="1"/>
          <p:nvPr/>
        </p:nvSpPr>
        <p:spPr>
          <a:xfrm>
            <a:off x="722651" y="4965166"/>
            <a:ext cx="971232" cy="492443"/>
          </a:xfrm>
          <a:prstGeom prst="rect">
            <a:avLst/>
          </a:prstGeom>
          <a:noFill/>
        </p:spPr>
        <p:txBody>
          <a:bodyPr wrap="square" rtlCol="0">
            <a:spAutoFit/>
          </a:bodyPr>
          <a:lstStyle/>
          <a:p>
            <a:r>
              <a:rPr lang="es-AR" sz="2600" dirty="0" smtClean="0">
                <a:solidFill>
                  <a:srgbClr val="0070C0"/>
                </a:solidFill>
                <a:latin typeface="Calibri" panose="020F0502020204030204" pitchFamily="34" charset="0"/>
                <a:cs typeface="Calibri" panose="020F0502020204030204" pitchFamily="34" charset="0"/>
              </a:rPr>
              <a:t>HOY</a:t>
            </a:r>
            <a:endParaRPr lang="es-AR" sz="2600" dirty="0">
              <a:solidFill>
                <a:srgbClr val="0070C0"/>
              </a:solidFill>
              <a:latin typeface="Calibri" panose="020F0502020204030204" pitchFamily="34" charset="0"/>
              <a:cs typeface="Calibri" panose="020F0502020204030204" pitchFamily="34" charset="0"/>
            </a:endParaRPr>
          </a:p>
        </p:txBody>
      </p:sp>
      <p:sp>
        <p:nvSpPr>
          <p:cNvPr id="8" name="Right Brace 7"/>
          <p:cNvSpPr/>
          <p:nvPr/>
        </p:nvSpPr>
        <p:spPr>
          <a:xfrm rot="16200000">
            <a:off x="3833918" y="3230978"/>
            <a:ext cx="468052" cy="1728192"/>
          </a:xfrm>
          <a:prstGeom prst="rightBrace">
            <a:avLst/>
          </a:prstGeom>
          <a:ln>
            <a:solidFill>
              <a:schemeClr val="accent2">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9" name="TextBox 8"/>
          <p:cNvSpPr txBox="1"/>
          <p:nvPr/>
        </p:nvSpPr>
        <p:spPr>
          <a:xfrm>
            <a:off x="3347864" y="3437356"/>
            <a:ext cx="1702478" cy="492443"/>
          </a:xfrm>
          <a:prstGeom prst="rect">
            <a:avLst/>
          </a:prstGeom>
          <a:noFill/>
        </p:spPr>
        <p:txBody>
          <a:bodyPr wrap="square" rtlCol="0">
            <a:spAutoFit/>
          </a:bodyPr>
          <a:lstStyle/>
          <a:p>
            <a:r>
              <a:rPr lang="es-AR" sz="2600" dirty="0" smtClean="0">
                <a:solidFill>
                  <a:schemeClr val="accent2">
                    <a:lumMod val="75000"/>
                  </a:schemeClr>
                </a:solidFill>
                <a:latin typeface="Calibri" panose="020F0502020204030204" pitchFamily="34" charset="0"/>
                <a:cs typeface="Calibri" panose="020F0502020204030204" pitchFamily="34" charset="0"/>
              </a:rPr>
              <a:t>MAÑANA</a:t>
            </a:r>
            <a:endParaRPr lang="es-AR" sz="2600" dirty="0">
              <a:solidFill>
                <a:schemeClr val="accent2">
                  <a:lumMod val="75000"/>
                </a:schemeClr>
              </a:solidFill>
              <a:latin typeface="Calibri" panose="020F0502020204030204" pitchFamily="34" charset="0"/>
              <a:cs typeface="Calibri" panose="020F0502020204030204" pitchFamily="34" charset="0"/>
            </a:endParaRPr>
          </a:p>
        </p:txBody>
      </p:sp>
      <p:sp>
        <p:nvSpPr>
          <p:cNvPr id="10" name="Oval 9"/>
          <p:cNvSpPr/>
          <p:nvPr/>
        </p:nvSpPr>
        <p:spPr>
          <a:xfrm>
            <a:off x="4139952" y="4707332"/>
            <a:ext cx="648072" cy="442843"/>
          </a:xfrm>
          <a:prstGeom prst="ellipse">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12" name="Straight Arrow Connector 11"/>
          <p:cNvCxnSpPr>
            <a:stCxn id="10" idx="7"/>
          </p:cNvCxnSpPr>
          <p:nvPr/>
        </p:nvCxnSpPr>
        <p:spPr>
          <a:xfrm flipV="1">
            <a:off x="4693116" y="4437113"/>
            <a:ext cx="814988" cy="335072"/>
          </a:xfrm>
          <a:prstGeom prst="straightConnector1">
            <a:avLst/>
          </a:prstGeom>
          <a:ln w="19050">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566868" y="4152436"/>
            <a:ext cx="2510624" cy="523220"/>
          </a:xfrm>
          <a:prstGeom prst="rect">
            <a:avLst/>
          </a:prstGeom>
          <a:noFill/>
        </p:spPr>
        <p:txBody>
          <a:bodyPr wrap="none" rtlCol="0">
            <a:spAutoFit/>
          </a:bodyPr>
          <a:lstStyle/>
          <a:p>
            <a:r>
              <a:rPr lang="es-AR" sz="2800" dirty="0" smtClean="0">
                <a:solidFill>
                  <a:schemeClr val="accent2">
                    <a:lumMod val="75000"/>
                  </a:schemeClr>
                </a:solidFill>
                <a:latin typeface="Calibri" panose="020F0502020204030204" pitchFamily="34" charset="0"/>
                <a:cs typeface="Calibri" panose="020F0502020204030204" pitchFamily="34" charset="0"/>
              </a:rPr>
              <a:t>P</a:t>
            </a:r>
            <a:r>
              <a:rPr lang="es-ES" sz="2800" baseline="-25000" dirty="0" smtClean="0">
                <a:solidFill>
                  <a:schemeClr val="accent2">
                    <a:lumMod val="75000"/>
                  </a:schemeClr>
                </a:solidFill>
                <a:latin typeface="Calibri" panose="020F0502020204030204" pitchFamily="34" charset="0"/>
                <a:cs typeface="Calibri" panose="020F0502020204030204" pitchFamily="34" charset="0"/>
              </a:rPr>
              <a:t>01</a:t>
            </a:r>
            <a:r>
              <a:rPr lang="es-AR" sz="2600" dirty="0">
                <a:solidFill>
                  <a:schemeClr val="accent2">
                    <a:lumMod val="75000"/>
                  </a:schemeClr>
                </a:solidFill>
                <a:latin typeface="Calibri" panose="020F0502020204030204" pitchFamily="34" charset="0"/>
                <a:cs typeface="Calibri" panose="020F0502020204030204" pitchFamily="34" charset="0"/>
              </a:rPr>
              <a:t> </a:t>
            </a:r>
            <a:r>
              <a:rPr lang="es-AR" sz="2600" dirty="0" smtClean="0">
                <a:solidFill>
                  <a:schemeClr val="accent2">
                    <a:lumMod val="75000"/>
                  </a:schemeClr>
                </a:solidFill>
                <a:latin typeface="Calibri" panose="020F0502020204030204" pitchFamily="34" charset="0"/>
                <a:cs typeface="Calibri" panose="020F0502020204030204" pitchFamily="34" charset="0"/>
              </a:rPr>
              <a:t>= 1 - 0,8 = 0,2</a:t>
            </a:r>
            <a:endParaRPr lang="es-AR" sz="2600" dirty="0">
              <a:solidFill>
                <a:schemeClr val="accent2">
                  <a:lumMod val="75000"/>
                </a:schemeClr>
              </a:solidFill>
              <a:latin typeface="Calibri" panose="020F0502020204030204" pitchFamily="34" charset="0"/>
              <a:cs typeface="Calibri" panose="020F0502020204030204" pitchFamily="34" charset="0"/>
            </a:endParaRPr>
          </a:p>
        </p:txBody>
      </p:sp>
      <p:sp>
        <p:nvSpPr>
          <p:cNvPr id="14" name="Oval 13"/>
          <p:cNvSpPr/>
          <p:nvPr/>
        </p:nvSpPr>
        <p:spPr>
          <a:xfrm>
            <a:off x="4136823" y="5175384"/>
            <a:ext cx="651201" cy="415676"/>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5" name="TextBox 14"/>
          <p:cNvSpPr txBox="1"/>
          <p:nvPr/>
        </p:nvSpPr>
        <p:spPr>
          <a:xfrm>
            <a:off x="5582702" y="5304240"/>
            <a:ext cx="2510624" cy="523220"/>
          </a:xfrm>
          <a:prstGeom prst="rect">
            <a:avLst/>
          </a:prstGeom>
          <a:noFill/>
        </p:spPr>
        <p:txBody>
          <a:bodyPr wrap="none" rtlCol="0">
            <a:spAutoFit/>
          </a:bodyPr>
          <a:lstStyle/>
          <a:p>
            <a:r>
              <a:rPr lang="es-AR" sz="2800" dirty="0" smtClean="0">
                <a:solidFill>
                  <a:srgbClr val="00B050"/>
                </a:solidFill>
                <a:latin typeface="Calibri" panose="020F0502020204030204" pitchFamily="34" charset="0"/>
                <a:cs typeface="Calibri" panose="020F0502020204030204" pitchFamily="34" charset="0"/>
              </a:rPr>
              <a:t>P</a:t>
            </a:r>
            <a:r>
              <a:rPr lang="es-ES" sz="2800" baseline="-25000" dirty="0">
                <a:solidFill>
                  <a:srgbClr val="00B050"/>
                </a:solidFill>
                <a:latin typeface="Calibri" panose="020F0502020204030204" pitchFamily="34" charset="0"/>
                <a:cs typeface="Calibri" panose="020F0502020204030204" pitchFamily="34" charset="0"/>
              </a:rPr>
              <a:t>1</a:t>
            </a:r>
            <a:r>
              <a:rPr lang="es-ES" sz="2800" baseline="-25000" dirty="0" smtClean="0">
                <a:solidFill>
                  <a:srgbClr val="00B050"/>
                </a:solidFill>
                <a:latin typeface="Calibri" panose="020F0502020204030204" pitchFamily="34" charset="0"/>
                <a:cs typeface="Calibri" panose="020F0502020204030204" pitchFamily="34" charset="0"/>
              </a:rPr>
              <a:t>1</a:t>
            </a:r>
            <a:r>
              <a:rPr lang="es-AR" sz="2600" dirty="0" smtClean="0">
                <a:solidFill>
                  <a:srgbClr val="00B050"/>
                </a:solidFill>
                <a:latin typeface="Calibri" panose="020F0502020204030204" pitchFamily="34" charset="0"/>
                <a:cs typeface="Calibri" panose="020F0502020204030204" pitchFamily="34" charset="0"/>
              </a:rPr>
              <a:t> = 1 - 0,6 = 0,4</a:t>
            </a:r>
            <a:endParaRPr lang="es-AR" sz="2600" dirty="0">
              <a:solidFill>
                <a:srgbClr val="00B050"/>
              </a:solidFill>
              <a:latin typeface="Calibri" panose="020F0502020204030204" pitchFamily="34" charset="0"/>
              <a:cs typeface="Calibri" panose="020F0502020204030204" pitchFamily="34" charset="0"/>
            </a:endParaRPr>
          </a:p>
        </p:txBody>
      </p:sp>
      <p:cxnSp>
        <p:nvCxnSpPr>
          <p:cNvPr id="17" name="Straight Arrow Connector 16"/>
          <p:cNvCxnSpPr>
            <a:endCxn id="15" idx="1"/>
          </p:cNvCxnSpPr>
          <p:nvPr/>
        </p:nvCxnSpPr>
        <p:spPr>
          <a:xfrm>
            <a:off x="4787485" y="5363339"/>
            <a:ext cx="795217" cy="202511"/>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2772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Diagrama de transición de estados</a:t>
            </a:r>
            <a:endParaRPr lang="es-AR" dirty="0"/>
          </a:p>
        </p:txBody>
      </p:sp>
      <p:sp>
        <p:nvSpPr>
          <p:cNvPr id="5" name="Text Placeholder 2"/>
          <p:cNvSpPr>
            <a:spLocks noGrp="1"/>
          </p:cNvSpPr>
          <p:nvPr>
            <p:ph type="body" idx="1"/>
          </p:nvPr>
        </p:nvSpPr>
        <p:spPr>
          <a:xfrm>
            <a:off x="457200" y="1417636"/>
            <a:ext cx="8229600" cy="1651324"/>
          </a:xfrm>
        </p:spPr>
        <p:txBody>
          <a:bodyPr/>
          <a:lstStyle/>
          <a:p>
            <a:pPr indent="0">
              <a:buNone/>
            </a:pPr>
            <a:r>
              <a:rPr lang="es-AR" sz="2600" dirty="0" smtClean="0">
                <a:latin typeface="Calibri" panose="020F0502020204030204" pitchFamily="34" charset="0"/>
                <a:cs typeface="Calibri" panose="020F0502020204030204" pitchFamily="34" charset="0"/>
              </a:rPr>
              <a:t>Una matriz también se puede representar con un </a:t>
            </a:r>
            <a:r>
              <a:rPr lang="es-AR" sz="2600" b="1" dirty="0" smtClean="0">
                <a:latin typeface="Calibri" panose="020F0502020204030204" pitchFamily="34" charset="0"/>
                <a:cs typeface="Calibri" panose="020F0502020204030204" pitchFamily="34" charset="0"/>
              </a:rPr>
              <a:t>grafo</a:t>
            </a:r>
            <a:r>
              <a:rPr lang="es-AR" sz="2600" dirty="0" smtClean="0">
                <a:latin typeface="Calibri" panose="020F0502020204030204" pitchFamily="34" charset="0"/>
                <a:cs typeface="Calibri" panose="020F0502020204030204" pitchFamily="34" charset="0"/>
              </a:rPr>
              <a:t> mediante un diagrama de transición de estados, por ejemplo:</a:t>
            </a:r>
            <a:endParaRPr lang="es-AR" sz="2600" dirty="0">
              <a:latin typeface="Calibri" panose="020F0502020204030204" pitchFamily="34" charset="0"/>
              <a:cs typeface="Calibri" panose="020F0502020204030204" pitchFamily="34" charset="0"/>
            </a:endParaRPr>
          </a:p>
          <a:p>
            <a:pPr indent="0">
              <a:buNone/>
            </a:pPr>
            <a:endParaRPr lang="es-ES" sz="2600" dirty="0">
              <a:latin typeface="Calibri" panose="020F0502020204030204" pitchFamily="34" charset="0"/>
              <a:cs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730356102"/>
              </p:ext>
            </p:extLst>
          </p:nvPr>
        </p:nvGraphicFramePr>
        <p:xfrm>
          <a:off x="755576" y="3038690"/>
          <a:ext cx="2808312" cy="1371600"/>
        </p:xfrm>
        <a:graphic>
          <a:graphicData uri="http://schemas.openxmlformats.org/drawingml/2006/table">
            <a:tbl>
              <a:tblPr firstRow="1" bandRow="1">
                <a:tableStyleId>{2D5ABB26-0587-4C30-8999-92F81FD0307C}</a:tableStyleId>
              </a:tblPr>
              <a:tblGrid>
                <a:gridCol w="1080120"/>
                <a:gridCol w="792088"/>
                <a:gridCol w="936104"/>
              </a:tblGrid>
              <a:tr h="160222">
                <a:tc>
                  <a:txBody>
                    <a:bodyPr/>
                    <a:lstStyle/>
                    <a:p>
                      <a:pPr algn="ctr"/>
                      <a:r>
                        <a:rPr lang="es-AR" sz="2400" dirty="0" smtClean="0">
                          <a:latin typeface="Calibri" panose="020F0502020204030204" pitchFamily="34" charset="0"/>
                          <a:cs typeface="Calibri" panose="020F0502020204030204" pitchFamily="34" charset="0"/>
                        </a:rPr>
                        <a:t>Estado</a:t>
                      </a:r>
                      <a:endParaRPr lang="es-AR" sz="2400" dirty="0">
                        <a:latin typeface="Calibri" panose="020F0502020204030204" pitchFamily="34" charset="0"/>
                        <a:cs typeface="Calibri" panose="020F0502020204030204" pitchFamily="34" charset="0"/>
                      </a:endParaRPr>
                    </a:p>
                  </a:txBody>
                  <a:tcPr/>
                </a:tc>
                <a:tc>
                  <a:txBody>
                    <a:bodyPr/>
                    <a:lstStyle/>
                    <a:p>
                      <a:pPr algn="ctr"/>
                      <a:r>
                        <a:rPr lang="es-AR" sz="2400" dirty="0" smtClean="0">
                          <a:latin typeface="Calibri" panose="020F0502020204030204" pitchFamily="34" charset="0"/>
                          <a:cs typeface="Calibri" panose="020F0502020204030204" pitchFamily="34" charset="0"/>
                        </a:rPr>
                        <a:t>seco</a:t>
                      </a:r>
                      <a:endParaRPr lang="es-AR" sz="2400" dirty="0">
                        <a:latin typeface="Calibri" panose="020F0502020204030204" pitchFamily="34" charset="0"/>
                        <a:cs typeface="Calibri" panose="020F0502020204030204" pitchFamily="34" charset="0"/>
                      </a:endParaRPr>
                    </a:p>
                  </a:txBody>
                  <a:tcPr/>
                </a:tc>
                <a:tc>
                  <a:txBody>
                    <a:bodyPr/>
                    <a:lstStyle/>
                    <a:p>
                      <a:pPr algn="ctr"/>
                      <a:r>
                        <a:rPr lang="es-AR" sz="2400" dirty="0" smtClean="0">
                          <a:latin typeface="Calibri" panose="020F0502020204030204" pitchFamily="34" charset="0"/>
                          <a:cs typeface="Calibri" panose="020F0502020204030204" pitchFamily="34" charset="0"/>
                        </a:rPr>
                        <a:t>llueve</a:t>
                      </a:r>
                      <a:endParaRPr lang="es-AR" sz="2400" dirty="0">
                        <a:latin typeface="Calibri" panose="020F0502020204030204" pitchFamily="34" charset="0"/>
                        <a:cs typeface="Calibri" panose="020F0502020204030204" pitchFamily="34" charset="0"/>
                      </a:endParaRPr>
                    </a:p>
                  </a:txBody>
                  <a:tcPr/>
                </a:tc>
              </a:tr>
              <a:tr h="343273">
                <a:tc>
                  <a:txBody>
                    <a:bodyPr/>
                    <a:lstStyle/>
                    <a:p>
                      <a:pPr algn="ctr"/>
                      <a:r>
                        <a:rPr lang="es-AR" sz="2400" dirty="0" smtClean="0">
                          <a:latin typeface="Calibri" panose="020F0502020204030204" pitchFamily="34" charset="0"/>
                          <a:cs typeface="Calibri" panose="020F0502020204030204" pitchFamily="34" charset="0"/>
                        </a:rPr>
                        <a:t>seco</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s-AR" sz="2400" dirty="0" smtClean="0">
                          <a:latin typeface="Calibri" panose="020F0502020204030204" pitchFamily="34" charset="0"/>
                          <a:cs typeface="Calibri" panose="020F0502020204030204" pitchFamily="34" charset="0"/>
                        </a:rPr>
                        <a:t>0,8</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0,2</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r h="288032">
                <a:tc>
                  <a:txBody>
                    <a:bodyPr/>
                    <a:lstStyle/>
                    <a:p>
                      <a:pPr algn="ctr"/>
                      <a:r>
                        <a:rPr lang="es-AR" sz="2400" dirty="0" smtClean="0">
                          <a:latin typeface="Calibri" panose="020F0502020204030204" pitchFamily="34" charset="0"/>
                          <a:cs typeface="Calibri" panose="020F0502020204030204" pitchFamily="34" charset="0"/>
                        </a:rPr>
                        <a:t>llueve</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s-AR" sz="2400" dirty="0" smtClean="0">
                          <a:latin typeface="Calibri" panose="020F0502020204030204" pitchFamily="34" charset="0"/>
                          <a:cs typeface="Calibri" panose="020F0502020204030204" pitchFamily="34" charset="0"/>
                        </a:rPr>
                        <a:t>0,6</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0,4</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bl>
          </a:graphicData>
        </a:graphic>
      </p:graphicFrame>
      <p:pic>
        <p:nvPicPr>
          <p:cNvPr id="7" name="Picture 6"/>
          <p:cNvPicPr>
            <a:picLocks noChangeAspect="1"/>
          </p:cNvPicPr>
          <p:nvPr/>
        </p:nvPicPr>
        <p:blipFill>
          <a:blip r:embed="rId2"/>
          <a:stretch>
            <a:fillRect/>
          </a:stretch>
        </p:blipFill>
        <p:spPr>
          <a:xfrm>
            <a:off x="3666322" y="3789040"/>
            <a:ext cx="4748445" cy="2460873"/>
          </a:xfrm>
          <a:prstGeom prst="rect">
            <a:avLst/>
          </a:prstGeom>
        </p:spPr>
      </p:pic>
    </p:spTree>
    <p:extLst>
      <p:ext uri="{BB962C8B-B14F-4D97-AF65-F5344CB8AC3E}">
        <p14:creationId xmlns:p14="http://schemas.microsoft.com/office/powerpoint/2010/main" val="30897041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0"/>
            <a:ext cx="8496944" cy="1143000"/>
          </a:xfrm>
        </p:spPr>
        <p:txBody>
          <a:bodyPr lIns="0" rIns="0"/>
          <a:lstStyle/>
          <a:p>
            <a:r>
              <a:rPr lang="es-AR" dirty="0" smtClean="0"/>
              <a:t>Probabilidad de transición de n pasos</a:t>
            </a:r>
            <a:endParaRPr lang="es-AR" dirty="0"/>
          </a:p>
        </p:txBody>
      </p:sp>
      <p:sp>
        <p:nvSpPr>
          <p:cNvPr id="3" name="2 Marcador de texto"/>
          <p:cNvSpPr>
            <a:spLocks noGrp="1"/>
          </p:cNvSpPr>
          <p:nvPr>
            <p:ph type="body" idx="1"/>
          </p:nvPr>
        </p:nvSpPr>
        <p:spPr>
          <a:xfrm>
            <a:off x="457200" y="1052736"/>
            <a:ext cx="8229600" cy="5073427"/>
          </a:xfrm>
        </p:spPr>
        <p:txBody>
          <a:bodyPr lIns="0" rIns="0"/>
          <a:lstStyle/>
          <a:p>
            <a:pPr lvl="0" indent="0">
              <a:buNone/>
            </a:pPr>
            <a:r>
              <a:rPr lang="es-AR" sz="2600" dirty="0" smtClean="0"/>
              <a:t>Hasta ahora se vio como se cambia de un estado al siguiente (1 solo paso).</a:t>
            </a:r>
          </a:p>
          <a:p>
            <a:pPr lvl="0" indent="0">
              <a:buNone/>
            </a:pPr>
            <a:r>
              <a:rPr lang="es-AR" sz="2600" dirty="0" smtClean="0"/>
              <a:t>Recordando que las probabilidades </a:t>
            </a:r>
            <a:r>
              <a:rPr lang="es-ES" sz="2600" dirty="0" smtClean="0"/>
              <a:t>de </a:t>
            </a:r>
            <a:r>
              <a:rPr lang="es-ES" sz="2600" dirty="0"/>
              <a:t>transición son </a:t>
            </a:r>
            <a:r>
              <a:rPr lang="es-ES" sz="2600" b="1" dirty="0" smtClean="0"/>
              <a:t>estacionarias</a:t>
            </a:r>
            <a:r>
              <a:rPr lang="es-ES" sz="2600" dirty="0" smtClean="0"/>
              <a:t> (no varían con el tiempo), podemos asegurar que estando parados en el siguiente estado las probabilidades serán idénticas a las del estado actual.</a:t>
            </a:r>
          </a:p>
          <a:p>
            <a:pPr lvl="0" indent="0">
              <a:buNone/>
            </a:pPr>
            <a:r>
              <a:rPr lang="es-ES" sz="2600" dirty="0" smtClean="0"/>
              <a:t>En otras palabras la matriz que representa las probabilidades de transición de estados será la misma para cada paso.</a:t>
            </a:r>
          </a:p>
          <a:p>
            <a:pPr lvl="0" indent="0">
              <a:buNone/>
            </a:pPr>
            <a:r>
              <a:rPr lang="es-ES" sz="2600" dirty="0" smtClean="0"/>
              <a:t>En nuestro ejemplo del clima, las probabilidades serán las mismas tanto hoy como mañana, solo varia el estado en el que me encuentre (seco o llueve).</a:t>
            </a:r>
            <a:endParaRPr lang="es-AR" sz="2600" dirty="0"/>
          </a:p>
        </p:txBody>
      </p:sp>
    </p:spTree>
    <p:extLst>
      <p:ext uri="{BB962C8B-B14F-4D97-AF65-F5344CB8AC3E}">
        <p14:creationId xmlns:p14="http://schemas.microsoft.com/office/powerpoint/2010/main" val="35263048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15516" y="22039"/>
            <a:ext cx="8712968" cy="1143000"/>
          </a:xfrm>
        </p:spPr>
        <p:txBody>
          <a:bodyPr/>
          <a:lstStyle/>
          <a:p>
            <a:r>
              <a:rPr lang="es-AR" dirty="0"/>
              <a:t>Ecuaciones de Chapman-</a:t>
            </a:r>
            <a:r>
              <a:rPr lang="es-AR" dirty="0" err="1"/>
              <a:t>Kolmogorov</a:t>
            </a:r>
            <a:endParaRPr lang="es-AR" dirty="0"/>
          </a:p>
        </p:txBody>
      </p:sp>
      <p:sp>
        <p:nvSpPr>
          <p:cNvPr id="5" name="2 Marcador de texto"/>
          <p:cNvSpPr>
            <a:spLocks noGrp="1"/>
          </p:cNvSpPr>
          <p:nvPr>
            <p:ph type="body" idx="1"/>
          </p:nvPr>
        </p:nvSpPr>
        <p:spPr>
          <a:xfrm>
            <a:off x="215516" y="1052736"/>
            <a:ext cx="8604956" cy="4896543"/>
          </a:xfrm>
        </p:spPr>
        <p:txBody>
          <a:bodyPr lIns="0" rIns="0">
            <a:normAutofit/>
          </a:bodyPr>
          <a:lstStyle/>
          <a:p>
            <a:pPr marL="88900" lvl="0" indent="0">
              <a:buNone/>
            </a:pPr>
            <a:r>
              <a:rPr lang="es-ES" sz="2800" dirty="0" smtClean="0"/>
              <a:t>Las ecuaciones de Chapman-</a:t>
            </a:r>
            <a:r>
              <a:rPr lang="es-ES" sz="2800" dirty="0" err="1" smtClean="0"/>
              <a:t>Kolmogorov</a:t>
            </a:r>
            <a:r>
              <a:rPr lang="es-ES" sz="2800" dirty="0" smtClean="0"/>
              <a:t> proporcionan un método para calcular las probabilidades de transición de n </a:t>
            </a:r>
            <a:r>
              <a:rPr lang="es-ES" sz="2800" dirty="0"/>
              <a:t>pasos </a:t>
            </a:r>
            <a:r>
              <a:rPr lang="es-ES" sz="2800" dirty="0" smtClean="0"/>
              <a:t>a </a:t>
            </a:r>
            <a:r>
              <a:rPr lang="es-ES" sz="2800" dirty="0"/>
              <a:t>partir de las </a:t>
            </a:r>
            <a:r>
              <a:rPr lang="es-ES" sz="2800" dirty="0" smtClean="0"/>
              <a:t>de </a:t>
            </a:r>
            <a:r>
              <a:rPr lang="es-ES" sz="2800" dirty="0"/>
              <a:t>un paso de manera recursiva</a:t>
            </a:r>
            <a:r>
              <a:rPr lang="es-ES" sz="2800" dirty="0" smtClean="0"/>
              <a:t>.</a:t>
            </a:r>
          </a:p>
          <a:p>
            <a:pPr marL="88900" lvl="0" indent="0">
              <a:buNone/>
            </a:pPr>
            <a:r>
              <a:rPr lang="es-ES" sz="2800" dirty="0" smtClean="0"/>
              <a:t>Si queremos obtener las probabilidades de transición de n pasos, debemos multiplicar la matriz de un paso por </a:t>
            </a:r>
            <a:r>
              <a:rPr lang="es-ES" sz="2800" dirty="0"/>
              <a:t>si misma n </a:t>
            </a:r>
            <a:r>
              <a:rPr lang="es-ES" sz="2800" dirty="0" smtClean="0"/>
              <a:t>veces.</a:t>
            </a:r>
          </a:p>
          <a:p>
            <a:pPr marL="88900" lvl="0" indent="0">
              <a:buNone/>
            </a:pPr>
            <a:r>
              <a:rPr lang="es-ES" sz="2800" dirty="0" smtClean="0"/>
              <a:t>Entonces</a:t>
            </a:r>
            <a:r>
              <a:rPr lang="es-ES" sz="2800" dirty="0"/>
              <a:t>, la matriz de probabilidades de transición de n pasos </a:t>
            </a:r>
            <a:r>
              <a:rPr lang="es-ES" sz="2800" dirty="0" err="1"/>
              <a:t>P</a:t>
            </a:r>
            <a:r>
              <a:rPr lang="es-ES" sz="2800" baseline="30000" dirty="0" err="1"/>
              <a:t>n</a:t>
            </a:r>
            <a:r>
              <a:rPr lang="es-ES" sz="2800" dirty="0"/>
              <a:t> se puede obtener al calcular la n-</a:t>
            </a:r>
            <a:r>
              <a:rPr lang="es-ES" sz="2800" dirty="0" err="1"/>
              <a:t>ésima</a:t>
            </a:r>
            <a:r>
              <a:rPr lang="es-ES" sz="2800" dirty="0"/>
              <a:t> potencia de la matriz de transición de un paso P</a:t>
            </a:r>
            <a:endParaRPr lang="es-AR" sz="2800" dirty="0"/>
          </a:p>
        </p:txBody>
      </p:sp>
    </p:spTree>
    <p:extLst>
      <p:ext uri="{BB962C8B-B14F-4D97-AF65-F5344CB8AC3E}">
        <p14:creationId xmlns:p14="http://schemas.microsoft.com/office/powerpoint/2010/main" val="11319648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2" name="Title 1"/>
          <p:cNvSpPr>
            <a:spLocks noGrp="1"/>
          </p:cNvSpPr>
          <p:nvPr>
            <p:ph type="title"/>
          </p:nvPr>
        </p:nvSpPr>
        <p:spPr>
          <a:xfrm>
            <a:off x="200609" y="-4084"/>
            <a:ext cx="8712968" cy="1143000"/>
          </a:xfrm>
        </p:spPr>
        <p:txBody>
          <a:bodyPr/>
          <a:lstStyle/>
          <a:p>
            <a:r>
              <a:rPr lang="es-AR" dirty="0"/>
              <a:t>Ecuaciones de Chapman-</a:t>
            </a:r>
            <a:r>
              <a:rPr lang="es-AR" dirty="0" err="1"/>
              <a:t>Kolmogorov</a:t>
            </a:r>
            <a:endParaRPr lang="es-AR" dirty="0"/>
          </a:p>
        </p:txBody>
      </p:sp>
      <p:sp>
        <p:nvSpPr>
          <p:cNvPr id="6" name="Text Placeholder 2"/>
          <p:cNvSpPr>
            <a:spLocks noGrp="1"/>
          </p:cNvSpPr>
          <p:nvPr>
            <p:ph type="body" idx="1"/>
          </p:nvPr>
        </p:nvSpPr>
        <p:spPr>
          <a:xfrm>
            <a:off x="272617" y="733300"/>
            <a:ext cx="8568952" cy="1651324"/>
          </a:xfrm>
        </p:spPr>
        <p:txBody>
          <a:bodyPr lIns="0" rIns="0"/>
          <a:lstStyle/>
          <a:p>
            <a:pPr indent="0">
              <a:buNone/>
            </a:pPr>
            <a:r>
              <a:rPr lang="es-AR" sz="2400" dirty="0" smtClean="0">
                <a:latin typeface="Calibri" panose="020F0502020204030204" pitchFamily="34" charset="0"/>
                <a:cs typeface="Calibri" panose="020F0502020204030204" pitchFamily="34" charset="0"/>
              </a:rPr>
              <a:t>Continuando con nuestro ejemplo del clima, si queremos calcular las probabilidades de transición para 2 pasos, es decir pasado mañana, solo debemos multiplicar la matriz por si misma una sola vez:</a:t>
            </a:r>
            <a:endParaRPr lang="es-AR" sz="2400" dirty="0">
              <a:latin typeface="Calibri" panose="020F0502020204030204" pitchFamily="34"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803427683"/>
              </p:ext>
            </p:extLst>
          </p:nvPr>
        </p:nvGraphicFramePr>
        <p:xfrm>
          <a:off x="3059832" y="2060848"/>
          <a:ext cx="2808312" cy="1188720"/>
        </p:xfrm>
        <a:graphic>
          <a:graphicData uri="http://schemas.openxmlformats.org/drawingml/2006/table">
            <a:tbl>
              <a:tblPr firstRow="1" bandRow="1">
                <a:tableStyleId>{2D5ABB26-0587-4C30-8999-92F81FD0307C}</a:tableStyleId>
              </a:tblPr>
              <a:tblGrid>
                <a:gridCol w="1080120"/>
                <a:gridCol w="792088"/>
                <a:gridCol w="936104"/>
              </a:tblGrid>
              <a:tr h="160222">
                <a:tc>
                  <a:txBody>
                    <a:bodyPr/>
                    <a:lstStyle/>
                    <a:p>
                      <a:pPr algn="ctr"/>
                      <a:r>
                        <a:rPr lang="es-AR" sz="2000" dirty="0" smtClean="0">
                          <a:latin typeface="Calibri" panose="020F0502020204030204" pitchFamily="34" charset="0"/>
                          <a:cs typeface="Calibri" panose="020F0502020204030204" pitchFamily="34" charset="0"/>
                        </a:rPr>
                        <a:t>Estado</a:t>
                      </a:r>
                      <a:endParaRPr lang="es-AR" sz="2000" dirty="0">
                        <a:latin typeface="Calibri" panose="020F0502020204030204" pitchFamily="34" charset="0"/>
                        <a:cs typeface="Calibri" panose="020F0502020204030204" pitchFamily="34" charset="0"/>
                      </a:endParaRPr>
                    </a:p>
                  </a:txBody>
                  <a:tcPr/>
                </a:tc>
                <a:tc>
                  <a:txBody>
                    <a:bodyPr/>
                    <a:lstStyle/>
                    <a:p>
                      <a:pPr algn="ctr"/>
                      <a:r>
                        <a:rPr lang="es-AR" sz="2000" dirty="0" smtClean="0">
                          <a:latin typeface="Calibri" panose="020F0502020204030204" pitchFamily="34" charset="0"/>
                          <a:cs typeface="Calibri" panose="020F0502020204030204" pitchFamily="34" charset="0"/>
                        </a:rPr>
                        <a:t>seco</a:t>
                      </a:r>
                      <a:endParaRPr lang="es-AR" sz="2000" dirty="0">
                        <a:latin typeface="Calibri" panose="020F0502020204030204" pitchFamily="34" charset="0"/>
                        <a:cs typeface="Calibri" panose="020F0502020204030204" pitchFamily="34" charset="0"/>
                      </a:endParaRPr>
                    </a:p>
                  </a:txBody>
                  <a:tcPr/>
                </a:tc>
                <a:tc>
                  <a:txBody>
                    <a:bodyPr/>
                    <a:lstStyle/>
                    <a:p>
                      <a:pPr algn="ctr"/>
                      <a:r>
                        <a:rPr lang="es-AR" sz="2000" dirty="0" smtClean="0">
                          <a:latin typeface="Calibri" panose="020F0502020204030204" pitchFamily="34" charset="0"/>
                          <a:cs typeface="Calibri" panose="020F0502020204030204" pitchFamily="34" charset="0"/>
                        </a:rPr>
                        <a:t>llueve</a:t>
                      </a:r>
                      <a:endParaRPr lang="es-AR" sz="2000" dirty="0">
                        <a:latin typeface="Calibri" panose="020F0502020204030204" pitchFamily="34" charset="0"/>
                        <a:cs typeface="Calibri" panose="020F0502020204030204" pitchFamily="34" charset="0"/>
                      </a:endParaRPr>
                    </a:p>
                  </a:txBody>
                  <a:tcPr/>
                </a:tc>
              </a:tr>
              <a:tr h="343273">
                <a:tc>
                  <a:txBody>
                    <a:bodyPr/>
                    <a:lstStyle/>
                    <a:p>
                      <a:pPr algn="ctr"/>
                      <a:r>
                        <a:rPr lang="es-AR" sz="2000" dirty="0" smtClean="0">
                          <a:latin typeface="Calibri" panose="020F0502020204030204" pitchFamily="34" charset="0"/>
                          <a:cs typeface="Calibri" panose="020F0502020204030204" pitchFamily="34" charset="0"/>
                        </a:rPr>
                        <a:t>seco</a:t>
                      </a:r>
                      <a:endParaRPr lang="es-AR" sz="20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s-AR" sz="2000" dirty="0" smtClean="0">
                          <a:latin typeface="Calibri" panose="020F0502020204030204" pitchFamily="34" charset="0"/>
                          <a:cs typeface="Calibri" panose="020F0502020204030204" pitchFamily="34" charset="0"/>
                        </a:rPr>
                        <a:t>0,8</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000" dirty="0" smtClean="0">
                          <a:latin typeface="Calibri" panose="020F0502020204030204" pitchFamily="34" charset="0"/>
                          <a:cs typeface="Calibri" panose="020F0502020204030204" pitchFamily="34" charset="0"/>
                        </a:rPr>
                        <a:t>0,2</a:t>
                      </a:r>
                      <a:endParaRPr lang="es-AR" sz="20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r h="288032">
                <a:tc>
                  <a:txBody>
                    <a:bodyPr/>
                    <a:lstStyle/>
                    <a:p>
                      <a:pPr algn="ctr"/>
                      <a:r>
                        <a:rPr lang="es-AR" sz="2000" dirty="0" smtClean="0">
                          <a:latin typeface="Calibri" panose="020F0502020204030204" pitchFamily="34" charset="0"/>
                          <a:cs typeface="Calibri" panose="020F0502020204030204" pitchFamily="34" charset="0"/>
                        </a:rPr>
                        <a:t>llueve</a:t>
                      </a:r>
                      <a:endParaRPr lang="es-AR" sz="20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s-AR" sz="2000" dirty="0" smtClean="0">
                          <a:latin typeface="Calibri" panose="020F0502020204030204" pitchFamily="34" charset="0"/>
                          <a:cs typeface="Calibri" panose="020F0502020204030204" pitchFamily="34" charset="0"/>
                        </a:rPr>
                        <a:t>0,6</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000" dirty="0" smtClean="0">
                          <a:latin typeface="Calibri" panose="020F0502020204030204" pitchFamily="34" charset="0"/>
                          <a:cs typeface="Calibri" panose="020F0502020204030204" pitchFamily="34" charset="0"/>
                        </a:rPr>
                        <a:t>0,4</a:t>
                      </a:r>
                      <a:endParaRPr lang="es-AR" sz="20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2233629977"/>
              </p:ext>
            </p:extLst>
          </p:nvPr>
        </p:nvGraphicFramePr>
        <p:xfrm>
          <a:off x="1669249" y="3480698"/>
          <a:ext cx="1728192" cy="914400"/>
        </p:xfrm>
        <a:graphic>
          <a:graphicData uri="http://schemas.openxmlformats.org/drawingml/2006/table">
            <a:tbl>
              <a:tblPr firstRow="1" bandRow="1">
                <a:tableStyleId>{2D5ABB26-0587-4C30-8999-92F81FD0307C}</a:tableStyleId>
              </a:tblPr>
              <a:tblGrid>
                <a:gridCol w="792088"/>
                <a:gridCol w="936104"/>
              </a:tblGrid>
              <a:tr h="343273">
                <a:tc>
                  <a:txBody>
                    <a:bodyPr/>
                    <a:lstStyle/>
                    <a:p>
                      <a:pPr algn="ctr"/>
                      <a:r>
                        <a:rPr lang="es-AR" sz="2400" dirty="0" smtClean="0">
                          <a:latin typeface="Calibri" panose="020F0502020204030204" pitchFamily="34" charset="0"/>
                          <a:cs typeface="Calibri" panose="020F0502020204030204" pitchFamily="34" charset="0"/>
                        </a:rPr>
                        <a:t>0,8</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0,2</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r h="288032">
                <a:tc>
                  <a:txBody>
                    <a:bodyPr/>
                    <a:lstStyle/>
                    <a:p>
                      <a:pPr algn="ctr"/>
                      <a:r>
                        <a:rPr lang="es-AR" sz="2400" dirty="0" smtClean="0">
                          <a:latin typeface="Calibri" panose="020F0502020204030204" pitchFamily="34" charset="0"/>
                          <a:cs typeface="Calibri" panose="020F0502020204030204" pitchFamily="34" charset="0"/>
                        </a:rPr>
                        <a:t>0,6</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0,4</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3558166070"/>
              </p:ext>
            </p:extLst>
          </p:nvPr>
        </p:nvGraphicFramePr>
        <p:xfrm>
          <a:off x="3995914" y="3480698"/>
          <a:ext cx="1728192" cy="914400"/>
        </p:xfrm>
        <a:graphic>
          <a:graphicData uri="http://schemas.openxmlformats.org/drawingml/2006/table">
            <a:tbl>
              <a:tblPr firstRow="1" bandRow="1">
                <a:tableStyleId>{2D5ABB26-0587-4C30-8999-92F81FD0307C}</a:tableStyleId>
              </a:tblPr>
              <a:tblGrid>
                <a:gridCol w="792088"/>
                <a:gridCol w="936104"/>
              </a:tblGrid>
              <a:tr h="343273">
                <a:tc>
                  <a:txBody>
                    <a:bodyPr/>
                    <a:lstStyle/>
                    <a:p>
                      <a:pPr algn="ctr"/>
                      <a:r>
                        <a:rPr lang="es-AR" sz="2400" dirty="0" smtClean="0">
                          <a:latin typeface="Calibri" panose="020F0502020204030204" pitchFamily="34" charset="0"/>
                          <a:cs typeface="Calibri" panose="020F0502020204030204" pitchFamily="34" charset="0"/>
                        </a:rPr>
                        <a:t>0,8</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0,2</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r h="288032">
                <a:tc>
                  <a:txBody>
                    <a:bodyPr/>
                    <a:lstStyle/>
                    <a:p>
                      <a:pPr algn="ctr"/>
                      <a:r>
                        <a:rPr lang="es-AR" sz="2400" dirty="0" smtClean="0">
                          <a:latin typeface="Calibri" panose="020F0502020204030204" pitchFamily="34" charset="0"/>
                          <a:cs typeface="Calibri" panose="020F0502020204030204" pitchFamily="34" charset="0"/>
                        </a:rPr>
                        <a:t>0,6</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0,4</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bl>
          </a:graphicData>
        </a:graphic>
      </p:graphicFrame>
      <p:sp>
        <p:nvSpPr>
          <p:cNvPr id="4" name="TextBox 3"/>
          <p:cNvSpPr txBox="1"/>
          <p:nvPr/>
        </p:nvSpPr>
        <p:spPr>
          <a:xfrm>
            <a:off x="2267722" y="2393986"/>
            <a:ext cx="819455" cy="707886"/>
          </a:xfrm>
          <a:prstGeom prst="rect">
            <a:avLst/>
          </a:prstGeom>
          <a:noFill/>
        </p:spPr>
        <p:txBody>
          <a:bodyPr wrap="none" rtlCol="0">
            <a:spAutoFit/>
          </a:bodyPr>
          <a:lstStyle/>
          <a:p>
            <a:r>
              <a:rPr lang="es-AR" sz="4000" dirty="0" smtClean="0">
                <a:latin typeface="Calibri" panose="020F0502020204030204" pitchFamily="34" charset="0"/>
                <a:cs typeface="Calibri" panose="020F0502020204030204" pitchFamily="34" charset="0"/>
              </a:rPr>
              <a:t>P =</a:t>
            </a:r>
            <a:endParaRPr lang="es-AR" sz="4000" dirty="0">
              <a:latin typeface="Calibri" panose="020F0502020204030204" pitchFamily="34" charset="0"/>
              <a:cs typeface="Calibri" panose="020F0502020204030204" pitchFamily="34" charset="0"/>
            </a:endParaRPr>
          </a:p>
        </p:txBody>
      </p:sp>
      <p:sp>
        <p:nvSpPr>
          <p:cNvPr id="11" name="TextBox 10"/>
          <p:cNvSpPr txBox="1"/>
          <p:nvPr/>
        </p:nvSpPr>
        <p:spPr>
          <a:xfrm>
            <a:off x="723318" y="3551907"/>
            <a:ext cx="5643991" cy="707886"/>
          </a:xfrm>
          <a:prstGeom prst="rect">
            <a:avLst/>
          </a:prstGeom>
          <a:noFill/>
        </p:spPr>
        <p:txBody>
          <a:bodyPr wrap="square" rtlCol="0">
            <a:spAutoFit/>
          </a:bodyPr>
          <a:lstStyle/>
          <a:p>
            <a:r>
              <a:rPr lang="es-AR" sz="4000" dirty="0" smtClean="0">
                <a:latin typeface="Calibri" panose="020F0502020204030204" pitchFamily="34" charset="0"/>
                <a:cs typeface="Calibri" panose="020F0502020204030204" pitchFamily="34" charset="0"/>
              </a:rPr>
              <a:t>P</a:t>
            </a:r>
            <a:r>
              <a:rPr lang="es-AR" sz="4000" baseline="30000" dirty="0" smtClean="0">
                <a:latin typeface="Calibri" panose="020F0502020204030204" pitchFamily="34" charset="0"/>
                <a:cs typeface="Calibri" panose="020F0502020204030204" pitchFamily="34" charset="0"/>
              </a:rPr>
              <a:t>2</a:t>
            </a:r>
            <a:r>
              <a:rPr lang="es-AR" sz="4000" dirty="0" smtClean="0">
                <a:latin typeface="Calibri" panose="020F0502020204030204" pitchFamily="34" charset="0"/>
                <a:cs typeface="Calibri" panose="020F0502020204030204" pitchFamily="34" charset="0"/>
              </a:rPr>
              <a:t> =                 x                   =</a:t>
            </a:r>
            <a:endParaRPr lang="es-AR" sz="4000" dirty="0">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3565794735"/>
              </p:ext>
            </p:extLst>
          </p:nvPr>
        </p:nvGraphicFramePr>
        <p:xfrm>
          <a:off x="6367309" y="3480698"/>
          <a:ext cx="1728192" cy="914400"/>
        </p:xfrm>
        <a:graphic>
          <a:graphicData uri="http://schemas.openxmlformats.org/drawingml/2006/table">
            <a:tbl>
              <a:tblPr firstRow="1" bandRow="1">
                <a:tableStyleId>{2D5ABB26-0587-4C30-8999-92F81FD0307C}</a:tableStyleId>
              </a:tblPr>
              <a:tblGrid>
                <a:gridCol w="792088"/>
                <a:gridCol w="936104"/>
              </a:tblGrid>
              <a:tr h="343273">
                <a:tc>
                  <a:txBody>
                    <a:bodyPr/>
                    <a:lstStyle/>
                    <a:p>
                      <a:pPr algn="ctr"/>
                      <a:r>
                        <a:rPr lang="es-AR" sz="2400" dirty="0" smtClean="0">
                          <a:latin typeface="Calibri" panose="020F0502020204030204" pitchFamily="34" charset="0"/>
                          <a:cs typeface="Calibri" panose="020F0502020204030204" pitchFamily="34" charset="0"/>
                        </a:rPr>
                        <a:t>0,76</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0,24</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r h="288032">
                <a:tc>
                  <a:txBody>
                    <a:bodyPr/>
                    <a:lstStyle/>
                    <a:p>
                      <a:pPr algn="ctr"/>
                      <a:r>
                        <a:rPr lang="es-AR" sz="2400" dirty="0" smtClean="0">
                          <a:latin typeface="Calibri" panose="020F0502020204030204" pitchFamily="34" charset="0"/>
                          <a:cs typeface="Calibri" panose="020F0502020204030204" pitchFamily="34" charset="0"/>
                        </a:rPr>
                        <a:t>0,72</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0,28</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bl>
          </a:graphicData>
        </a:graphic>
      </p:graphicFrame>
      <p:sp>
        <p:nvSpPr>
          <p:cNvPr id="13" name="Text Placeholder 2"/>
          <p:cNvSpPr txBox="1">
            <a:spLocks/>
          </p:cNvSpPr>
          <p:nvPr/>
        </p:nvSpPr>
        <p:spPr>
          <a:xfrm>
            <a:off x="132959" y="4466307"/>
            <a:ext cx="8662057" cy="2400627"/>
          </a:xfrm>
          <a:prstGeom prst="rect">
            <a:avLst/>
          </a:prstGeom>
          <a:noFill/>
          <a:ln>
            <a:noFill/>
          </a:ln>
        </p:spPr>
        <p:txBody>
          <a:bodyPr wrap="square" lIns="0" tIns="91425" rIns="0" bIns="91425" anchor="t" anchorCtr="0">
            <a:normAutofit/>
          </a:bodyPr>
          <a:lstStyle>
            <a:defPPr marR="0" lvl="0" algn="l" rtl="0">
              <a:lnSpc>
                <a:spcPct val="100000"/>
              </a:lnSpc>
              <a:spcBef>
                <a:spcPts val="0"/>
              </a:spcBef>
              <a:spcAft>
                <a:spcPts val="0"/>
              </a:spcAft>
            </a:defPPr>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indent="0">
              <a:buNone/>
            </a:pPr>
            <a:r>
              <a:rPr lang="es-ES" sz="2400" dirty="0" smtClean="0">
                <a:latin typeface="Calibri" panose="020F0502020204030204" pitchFamily="34" charset="0"/>
                <a:cs typeface="Calibri" panose="020F0502020204030204" pitchFamily="34" charset="0"/>
              </a:rPr>
              <a:t>Si el </a:t>
            </a:r>
            <a:r>
              <a:rPr lang="es-ES" sz="2400" dirty="0">
                <a:latin typeface="Calibri" panose="020F0502020204030204" pitchFamily="34" charset="0"/>
                <a:cs typeface="Calibri" panose="020F0502020204030204" pitchFamily="34" charset="0"/>
              </a:rPr>
              <a:t>clima está en el estado seco en un día particular, la probabilidad de estar en el estado seco dos días después es 0.76, por lo que la probabilidad de estar en el estado lluvia es 0.24. En forma similar, si el clima está en el estado lluvia ahora, la probabilidad de estar en el estado seco dos días después es 0.72 mientras que la probabilidad de estar en el estado lluvia es 0.28</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7504" y="25154"/>
            <a:ext cx="8856984" cy="1143000"/>
          </a:xfrm>
        </p:spPr>
        <p:txBody>
          <a:bodyPr/>
          <a:lstStyle/>
          <a:p>
            <a:r>
              <a:rPr lang="es-AR" dirty="0" smtClean="0"/>
              <a:t>Probabilidad de estado estable</a:t>
            </a:r>
            <a:endParaRPr lang="es-AR" dirty="0"/>
          </a:p>
        </p:txBody>
      </p:sp>
      <p:sp>
        <p:nvSpPr>
          <p:cNvPr id="3" name="Text Placeholder 2"/>
          <p:cNvSpPr>
            <a:spLocks noGrp="1"/>
          </p:cNvSpPr>
          <p:nvPr>
            <p:ph type="body" idx="1"/>
          </p:nvPr>
        </p:nvSpPr>
        <p:spPr>
          <a:xfrm>
            <a:off x="179512" y="872206"/>
            <a:ext cx="8784976" cy="1324744"/>
          </a:xfrm>
        </p:spPr>
        <p:txBody>
          <a:bodyPr wrap="square" lIns="0" rIns="108000"/>
          <a:lstStyle/>
          <a:p>
            <a:pPr indent="0">
              <a:buNone/>
            </a:pPr>
            <a:r>
              <a:rPr lang="es-AR" sz="2600" dirty="0" smtClean="0"/>
              <a:t>Si continuamos calculando las probabilidades para n pasos mas adelante:</a:t>
            </a:r>
            <a:endParaRPr lang="es-AR" sz="2600" dirty="0"/>
          </a:p>
        </p:txBody>
      </p:sp>
      <p:graphicFrame>
        <p:nvGraphicFramePr>
          <p:cNvPr id="8" name="Table 7"/>
          <p:cNvGraphicFramePr>
            <a:graphicFrameLocks noGrp="1"/>
          </p:cNvGraphicFramePr>
          <p:nvPr>
            <p:extLst>
              <p:ext uri="{D42A27DB-BD31-4B8C-83A1-F6EECF244321}">
                <p14:modId xmlns:p14="http://schemas.microsoft.com/office/powerpoint/2010/main" val="3569999728"/>
              </p:ext>
            </p:extLst>
          </p:nvPr>
        </p:nvGraphicFramePr>
        <p:xfrm>
          <a:off x="2585477" y="1739750"/>
          <a:ext cx="1728192" cy="914400"/>
        </p:xfrm>
        <a:graphic>
          <a:graphicData uri="http://schemas.openxmlformats.org/drawingml/2006/table">
            <a:tbl>
              <a:tblPr firstRow="1" bandRow="1">
                <a:tableStyleId>{2D5ABB26-0587-4C30-8999-92F81FD0307C}</a:tableStyleId>
              </a:tblPr>
              <a:tblGrid>
                <a:gridCol w="792088"/>
                <a:gridCol w="936104"/>
              </a:tblGrid>
              <a:tr h="343273">
                <a:tc>
                  <a:txBody>
                    <a:bodyPr/>
                    <a:lstStyle/>
                    <a:p>
                      <a:pPr algn="ctr"/>
                      <a:r>
                        <a:rPr lang="es-AR" sz="2400" dirty="0" smtClean="0">
                          <a:latin typeface="Calibri" panose="020F0502020204030204" pitchFamily="34" charset="0"/>
                          <a:cs typeface="Calibri" panose="020F0502020204030204" pitchFamily="34" charset="0"/>
                        </a:rPr>
                        <a:t>0,8</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0,2</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r h="288032">
                <a:tc>
                  <a:txBody>
                    <a:bodyPr/>
                    <a:lstStyle/>
                    <a:p>
                      <a:pPr algn="ctr"/>
                      <a:r>
                        <a:rPr lang="es-AR" sz="2400" dirty="0" smtClean="0">
                          <a:latin typeface="Calibri" panose="020F0502020204030204" pitchFamily="34" charset="0"/>
                          <a:cs typeface="Calibri" panose="020F0502020204030204" pitchFamily="34" charset="0"/>
                        </a:rPr>
                        <a:t>0,6</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0,4</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97142028"/>
              </p:ext>
            </p:extLst>
          </p:nvPr>
        </p:nvGraphicFramePr>
        <p:xfrm>
          <a:off x="2585477" y="2869439"/>
          <a:ext cx="1728192" cy="914400"/>
        </p:xfrm>
        <a:graphic>
          <a:graphicData uri="http://schemas.openxmlformats.org/drawingml/2006/table">
            <a:tbl>
              <a:tblPr firstRow="1" bandRow="1">
                <a:tableStyleId>{2D5ABB26-0587-4C30-8999-92F81FD0307C}</a:tableStyleId>
              </a:tblPr>
              <a:tblGrid>
                <a:gridCol w="792088"/>
                <a:gridCol w="936104"/>
              </a:tblGrid>
              <a:tr h="343273">
                <a:tc>
                  <a:txBody>
                    <a:bodyPr/>
                    <a:lstStyle/>
                    <a:p>
                      <a:pPr algn="ctr"/>
                      <a:r>
                        <a:rPr lang="es-AR" sz="2400" dirty="0" smtClean="0">
                          <a:latin typeface="Calibri" panose="020F0502020204030204" pitchFamily="34" charset="0"/>
                          <a:cs typeface="Calibri" panose="020F0502020204030204" pitchFamily="34" charset="0"/>
                        </a:rPr>
                        <a:t>0,8</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0,2</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r h="288032">
                <a:tc>
                  <a:txBody>
                    <a:bodyPr/>
                    <a:lstStyle/>
                    <a:p>
                      <a:pPr algn="ctr"/>
                      <a:r>
                        <a:rPr lang="es-AR" sz="2400" dirty="0" smtClean="0">
                          <a:latin typeface="Calibri" panose="020F0502020204030204" pitchFamily="34" charset="0"/>
                          <a:cs typeface="Calibri" panose="020F0502020204030204" pitchFamily="34" charset="0"/>
                        </a:rPr>
                        <a:t>0,6</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0,4</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bl>
          </a:graphicData>
        </a:graphic>
      </p:graphicFrame>
      <p:sp>
        <p:nvSpPr>
          <p:cNvPr id="10" name="TextBox 9"/>
          <p:cNvSpPr txBox="1"/>
          <p:nvPr/>
        </p:nvSpPr>
        <p:spPr>
          <a:xfrm>
            <a:off x="218227" y="1836217"/>
            <a:ext cx="6768752" cy="646331"/>
          </a:xfrm>
          <a:prstGeom prst="rect">
            <a:avLst/>
          </a:prstGeom>
          <a:noFill/>
        </p:spPr>
        <p:txBody>
          <a:bodyPr wrap="square" rtlCol="0">
            <a:spAutoFit/>
          </a:bodyPr>
          <a:lstStyle/>
          <a:p>
            <a:r>
              <a:rPr lang="es-AR" sz="3600" dirty="0" smtClean="0">
                <a:latin typeface="Calibri" panose="020F0502020204030204" pitchFamily="34" charset="0"/>
                <a:cs typeface="Calibri" panose="020F0502020204030204" pitchFamily="34" charset="0"/>
              </a:rPr>
              <a:t>P</a:t>
            </a:r>
            <a:r>
              <a:rPr lang="es-AR" sz="3600" baseline="30000" dirty="0" smtClean="0">
                <a:latin typeface="Calibri" panose="020F0502020204030204" pitchFamily="34" charset="0"/>
                <a:cs typeface="Calibri" panose="020F0502020204030204" pitchFamily="34" charset="0"/>
              </a:rPr>
              <a:t>3</a:t>
            </a:r>
            <a:r>
              <a:rPr lang="es-AR" sz="3600" dirty="0" smtClean="0">
                <a:latin typeface="Calibri" panose="020F0502020204030204" pitchFamily="34" charset="0"/>
                <a:cs typeface="Calibri" panose="020F0502020204030204" pitchFamily="34" charset="0"/>
              </a:rPr>
              <a:t> = P x P</a:t>
            </a:r>
            <a:r>
              <a:rPr lang="es-AR" sz="3600" baseline="30000" dirty="0" smtClean="0">
                <a:latin typeface="Calibri" panose="020F0502020204030204" pitchFamily="34" charset="0"/>
                <a:cs typeface="Calibri" panose="020F0502020204030204" pitchFamily="34" charset="0"/>
              </a:rPr>
              <a:t>2</a:t>
            </a:r>
            <a:r>
              <a:rPr lang="es-AR" sz="3600" dirty="0" smtClean="0">
                <a:latin typeface="Calibri" panose="020F0502020204030204" pitchFamily="34" charset="0"/>
                <a:cs typeface="Calibri" panose="020F0502020204030204" pitchFamily="34" charset="0"/>
              </a:rPr>
              <a:t> =                  x                  =</a:t>
            </a:r>
            <a:endParaRPr lang="es-AR" sz="3600" dirty="0">
              <a:latin typeface="Calibri" panose="020F0502020204030204" pitchFamily="34" charset="0"/>
              <a:cs typeface="Calibri" panose="020F0502020204030204" pitchFamily="34"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2279056266"/>
              </p:ext>
            </p:extLst>
          </p:nvPr>
        </p:nvGraphicFramePr>
        <p:xfrm>
          <a:off x="4610715" y="1729968"/>
          <a:ext cx="1728192" cy="914400"/>
        </p:xfrm>
        <a:graphic>
          <a:graphicData uri="http://schemas.openxmlformats.org/drawingml/2006/table">
            <a:tbl>
              <a:tblPr firstRow="1" bandRow="1">
                <a:tableStyleId>{2D5ABB26-0587-4C30-8999-92F81FD0307C}</a:tableStyleId>
              </a:tblPr>
              <a:tblGrid>
                <a:gridCol w="792088"/>
                <a:gridCol w="936104"/>
              </a:tblGrid>
              <a:tr h="343273">
                <a:tc>
                  <a:txBody>
                    <a:bodyPr/>
                    <a:lstStyle/>
                    <a:p>
                      <a:pPr algn="ctr"/>
                      <a:r>
                        <a:rPr lang="es-AR" sz="2400" dirty="0" smtClean="0">
                          <a:latin typeface="Calibri" panose="020F0502020204030204" pitchFamily="34" charset="0"/>
                          <a:cs typeface="Calibri" panose="020F0502020204030204" pitchFamily="34" charset="0"/>
                        </a:rPr>
                        <a:t>0,76</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0,24</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r h="288032">
                <a:tc>
                  <a:txBody>
                    <a:bodyPr/>
                    <a:lstStyle/>
                    <a:p>
                      <a:pPr algn="ctr"/>
                      <a:r>
                        <a:rPr lang="es-AR" sz="2400" dirty="0" smtClean="0">
                          <a:latin typeface="Calibri" panose="020F0502020204030204" pitchFamily="34" charset="0"/>
                          <a:cs typeface="Calibri" panose="020F0502020204030204" pitchFamily="34" charset="0"/>
                        </a:rPr>
                        <a:t>0,72</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0,28</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bl>
          </a:graphicData>
        </a:graphic>
      </p:graphicFrame>
      <p:graphicFrame>
        <p:nvGraphicFramePr>
          <p:cNvPr id="12" name="Table 11"/>
          <p:cNvGraphicFramePr>
            <a:graphicFrameLocks noGrp="1"/>
          </p:cNvGraphicFramePr>
          <p:nvPr>
            <p:extLst>
              <p:ext uri="{D42A27DB-BD31-4B8C-83A1-F6EECF244321}">
                <p14:modId xmlns:p14="http://schemas.microsoft.com/office/powerpoint/2010/main" val="1405904477"/>
              </p:ext>
            </p:extLst>
          </p:nvPr>
        </p:nvGraphicFramePr>
        <p:xfrm>
          <a:off x="6720322" y="1765008"/>
          <a:ext cx="1835014" cy="914400"/>
        </p:xfrm>
        <a:graphic>
          <a:graphicData uri="http://schemas.openxmlformats.org/drawingml/2006/table">
            <a:tbl>
              <a:tblPr firstRow="1" bandRow="1">
                <a:tableStyleId>{2D5ABB26-0587-4C30-8999-92F81FD0307C}</a:tableStyleId>
              </a:tblPr>
              <a:tblGrid>
                <a:gridCol w="898910"/>
                <a:gridCol w="936104"/>
              </a:tblGrid>
              <a:tr h="343273">
                <a:tc>
                  <a:txBody>
                    <a:bodyPr/>
                    <a:lstStyle/>
                    <a:p>
                      <a:pPr algn="ctr"/>
                      <a:r>
                        <a:rPr lang="es-AR" sz="2400" dirty="0" smtClean="0">
                          <a:latin typeface="Calibri" panose="020F0502020204030204" pitchFamily="34" charset="0"/>
                          <a:cs typeface="Calibri" panose="020F0502020204030204" pitchFamily="34" charset="0"/>
                        </a:rPr>
                        <a:t>0,752</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0,248</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r h="288032">
                <a:tc>
                  <a:txBody>
                    <a:bodyPr/>
                    <a:lstStyle/>
                    <a:p>
                      <a:pPr algn="ctr"/>
                      <a:r>
                        <a:rPr lang="es-AR" sz="2400" dirty="0" smtClean="0">
                          <a:latin typeface="Calibri" panose="020F0502020204030204" pitchFamily="34" charset="0"/>
                          <a:cs typeface="Calibri" panose="020F0502020204030204" pitchFamily="34" charset="0"/>
                        </a:rPr>
                        <a:t>0,744</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0,256</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536007722"/>
              </p:ext>
            </p:extLst>
          </p:nvPr>
        </p:nvGraphicFramePr>
        <p:xfrm>
          <a:off x="6770955" y="2886813"/>
          <a:ext cx="1848565" cy="914400"/>
        </p:xfrm>
        <a:graphic>
          <a:graphicData uri="http://schemas.openxmlformats.org/drawingml/2006/table">
            <a:tbl>
              <a:tblPr firstRow="1" bandRow="1">
                <a:tableStyleId>{2D5ABB26-0587-4C30-8999-92F81FD0307C}</a:tableStyleId>
              </a:tblPr>
              <a:tblGrid>
                <a:gridCol w="928281"/>
                <a:gridCol w="920284"/>
              </a:tblGrid>
              <a:tr h="343273">
                <a:tc>
                  <a:txBody>
                    <a:bodyPr/>
                    <a:lstStyle/>
                    <a:p>
                      <a:pPr algn="ctr"/>
                      <a:r>
                        <a:rPr lang="es-AR" sz="2400" dirty="0" smtClean="0">
                          <a:latin typeface="Calibri" panose="020F0502020204030204" pitchFamily="34" charset="0"/>
                          <a:cs typeface="Calibri" panose="020F0502020204030204" pitchFamily="34" charset="0"/>
                        </a:rPr>
                        <a:t>0,75</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0,25</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r h="288032">
                <a:tc>
                  <a:txBody>
                    <a:bodyPr/>
                    <a:lstStyle/>
                    <a:p>
                      <a:pPr algn="ctr"/>
                      <a:r>
                        <a:rPr lang="es-AR" sz="2400" dirty="0" smtClean="0">
                          <a:latin typeface="Calibri" panose="020F0502020204030204" pitchFamily="34" charset="0"/>
                          <a:cs typeface="Calibri" panose="020F0502020204030204" pitchFamily="34" charset="0"/>
                        </a:rPr>
                        <a:t>0,749</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0,251</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148240043"/>
              </p:ext>
            </p:extLst>
          </p:nvPr>
        </p:nvGraphicFramePr>
        <p:xfrm>
          <a:off x="2585477" y="3927976"/>
          <a:ext cx="1728192" cy="914400"/>
        </p:xfrm>
        <a:graphic>
          <a:graphicData uri="http://schemas.openxmlformats.org/drawingml/2006/table">
            <a:tbl>
              <a:tblPr firstRow="1" bandRow="1">
                <a:tableStyleId>{2D5ABB26-0587-4C30-8999-92F81FD0307C}</a:tableStyleId>
              </a:tblPr>
              <a:tblGrid>
                <a:gridCol w="792088"/>
                <a:gridCol w="936104"/>
              </a:tblGrid>
              <a:tr h="343273">
                <a:tc>
                  <a:txBody>
                    <a:bodyPr/>
                    <a:lstStyle/>
                    <a:p>
                      <a:pPr algn="ctr"/>
                      <a:r>
                        <a:rPr lang="es-AR" sz="2400" dirty="0" smtClean="0">
                          <a:latin typeface="Calibri" panose="020F0502020204030204" pitchFamily="34" charset="0"/>
                          <a:cs typeface="Calibri" panose="020F0502020204030204" pitchFamily="34" charset="0"/>
                        </a:rPr>
                        <a:t>0,8</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0,2</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r h="288032">
                <a:tc>
                  <a:txBody>
                    <a:bodyPr/>
                    <a:lstStyle/>
                    <a:p>
                      <a:pPr algn="ctr"/>
                      <a:r>
                        <a:rPr lang="es-AR" sz="2400" dirty="0" smtClean="0">
                          <a:latin typeface="Calibri" panose="020F0502020204030204" pitchFamily="34" charset="0"/>
                          <a:cs typeface="Calibri" panose="020F0502020204030204" pitchFamily="34" charset="0"/>
                        </a:rPr>
                        <a:t>0,6</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0,4</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440825969"/>
              </p:ext>
            </p:extLst>
          </p:nvPr>
        </p:nvGraphicFramePr>
        <p:xfrm>
          <a:off x="4610715" y="2869439"/>
          <a:ext cx="1835014" cy="914400"/>
        </p:xfrm>
        <a:graphic>
          <a:graphicData uri="http://schemas.openxmlformats.org/drawingml/2006/table">
            <a:tbl>
              <a:tblPr firstRow="1" bandRow="1">
                <a:tableStyleId>{2D5ABB26-0587-4C30-8999-92F81FD0307C}</a:tableStyleId>
              </a:tblPr>
              <a:tblGrid>
                <a:gridCol w="898910"/>
                <a:gridCol w="936104"/>
              </a:tblGrid>
              <a:tr h="343273">
                <a:tc>
                  <a:txBody>
                    <a:bodyPr/>
                    <a:lstStyle/>
                    <a:p>
                      <a:pPr algn="ctr"/>
                      <a:r>
                        <a:rPr lang="es-AR" sz="2400" dirty="0" smtClean="0">
                          <a:latin typeface="Calibri" panose="020F0502020204030204" pitchFamily="34" charset="0"/>
                          <a:cs typeface="Calibri" panose="020F0502020204030204" pitchFamily="34" charset="0"/>
                        </a:rPr>
                        <a:t>0,752</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0,248</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r h="288032">
                <a:tc>
                  <a:txBody>
                    <a:bodyPr/>
                    <a:lstStyle/>
                    <a:p>
                      <a:pPr algn="ctr"/>
                      <a:r>
                        <a:rPr lang="es-AR" sz="2400" dirty="0" smtClean="0">
                          <a:latin typeface="Calibri" panose="020F0502020204030204" pitchFamily="34" charset="0"/>
                          <a:cs typeface="Calibri" panose="020F0502020204030204" pitchFamily="34" charset="0"/>
                        </a:rPr>
                        <a:t>0,744</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0,256</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bl>
          </a:graphicData>
        </a:graphic>
      </p:graphicFrame>
      <p:sp>
        <p:nvSpPr>
          <p:cNvPr id="17" name="TextBox 16"/>
          <p:cNvSpPr txBox="1"/>
          <p:nvPr/>
        </p:nvSpPr>
        <p:spPr>
          <a:xfrm>
            <a:off x="197800" y="2983572"/>
            <a:ext cx="6768752" cy="646331"/>
          </a:xfrm>
          <a:prstGeom prst="rect">
            <a:avLst/>
          </a:prstGeom>
          <a:noFill/>
        </p:spPr>
        <p:txBody>
          <a:bodyPr wrap="square" rtlCol="0">
            <a:spAutoFit/>
          </a:bodyPr>
          <a:lstStyle/>
          <a:p>
            <a:r>
              <a:rPr lang="es-AR" sz="3600" dirty="0" smtClean="0">
                <a:latin typeface="Calibri" panose="020F0502020204030204" pitchFamily="34" charset="0"/>
                <a:cs typeface="Calibri" panose="020F0502020204030204" pitchFamily="34" charset="0"/>
              </a:rPr>
              <a:t>P</a:t>
            </a:r>
            <a:r>
              <a:rPr lang="es-AR" sz="3600" baseline="30000" dirty="0">
                <a:latin typeface="Calibri" panose="020F0502020204030204" pitchFamily="34" charset="0"/>
                <a:cs typeface="Calibri" panose="020F0502020204030204" pitchFamily="34" charset="0"/>
              </a:rPr>
              <a:t>4</a:t>
            </a:r>
            <a:r>
              <a:rPr lang="es-AR" sz="3600" dirty="0" smtClean="0">
                <a:latin typeface="Calibri" panose="020F0502020204030204" pitchFamily="34" charset="0"/>
                <a:cs typeface="Calibri" panose="020F0502020204030204" pitchFamily="34" charset="0"/>
              </a:rPr>
              <a:t> = P x P</a:t>
            </a:r>
            <a:r>
              <a:rPr lang="es-AR" sz="3600" baseline="30000" dirty="0" smtClean="0">
                <a:latin typeface="Calibri" panose="020F0502020204030204" pitchFamily="34" charset="0"/>
                <a:cs typeface="Calibri" panose="020F0502020204030204" pitchFamily="34" charset="0"/>
              </a:rPr>
              <a:t>3</a:t>
            </a:r>
            <a:r>
              <a:rPr lang="es-AR" sz="3600" dirty="0" smtClean="0">
                <a:latin typeface="Calibri" panose="020F0502020204030204" pitchFamily="34" charset="0"/>
                <a:cs typeface="Calibri" panose="020F0502020204030204" pitchFamily="34" charset="0"/>
              </a:rPr>
              <a:t> =                  x                   =</a:t>
            </a:r>
            <a:endParaRPr lang="es-AR" sz="3600" dirty="0">
              <a:latin typeface="Calibri" panose="020F0502020204030204" pitchFamily="34" charset="0"/>
              <a:cs typeface="Calibri" panose="020F0502020204030204" pitchFamily="34" charset="0"/>
            </a:endParaRPr>
          </a:p>
        </p:txBody>
      </p:sp>
      <p:sp>
        <p:nvSpPr>
          <p:cNvPr id="18" name="TextBox 17"/>
          <p:cNvSpPr txBox="1"/>
          <p:nvPr/>
        </p:nvSpPr>
        <p:spPr>
          <a:xfrm>
            <a:off x="189780" y="4034168"/>
            <a:ext cx="6768752" cy="646331"/>
          </a:xfrm>
          <a:prstGeom prst="rect">
            <a:avLst/>
          </a:prstGeom>
          <a:noFill/>
        </p:spPr>
        <p:txBody>
          <a:bodyPr wrap="square" rtlCol="0">
            <a:spAutoFit/>
          </a:bodyPr>
          <a:lstStyle/>
          <a:p>
            <a:r>
              <a:rPr lang="es-AR" sz="3600" dirty="0" smtClean="0">
                <a:latin typeface="Calibri" panose="020F0502020204030204" pitchFamily="34" charset="0"/>
                <a:cs typeface="Calibri" panose="020F0502020204030204" pitchFamily="34" charset="0"/>
              </a:rPr>
              <a:t>P</a:t>
            </a:r>
            <a:r>
              <a:rPr lang="es-AR" sz="3600" baseline="30000" dirty="0" smtClean="0">
                <a:latin typeface="Calibri" panose="020F0502020204030204" pitchFamily="34" charset="0"/>
                <a:cs typeface="Calibri" panose="020F0502020204030204" pitchFamily="34" charset="0"/>
              </a:rPr>
              <a:t>5</a:t>
            </a:r>
            <a:r>
              <a:rPr lang="es-AR" sz="3600" dirty="0" smtClean="0">
                <a:latin typeface="Calibri" panose="020F0502020204030204" pitchFamily="34" charset="0"/>
                <a:cs typeface="Calibri" panose="020F0502020204030204" pitchFamily="34" charset="0"/>
              </a:rPr>
              <a:t> = P x P</a:t>
            </a:r>
            <a:r>
              <a:rPr lang="es-AR" sz="3600" baseline="30000" dirty="0" smtClean="0">
                <a:latin typeface="Calibri" panose="020F0502020204030204" pitchFamily="34" charset="0"/>
                <a:cs typeface="Calibri" panose="020F0502020204030204" pitchFamily="34" charset="0"/>
              </a:rPr>
              <a:t>4</a:t>
            </a:r>
            <a:r>
              <a:rPr lang="es-AR" sz="3600" dirty="0" smtClean="0">
                <a:latin typeface="Calibri" panose="020F0502020204030204" pitchFamily="34" charset="0"/>
                <a:cs typeface="Calibri" panose="020F0502020204030204" pitchFamily="34" charset="0"/>
              </a:rPr>
              <a:t> =                  x                   =</a:t>
            </a:r>
            <a:endParaRPr lang="es-AR" sz="3600" dirty="0">
              <a:latin typeface="Calibri" panose="020F0502020204030204" pitchFamily="34" charset="0"/>
              <a:cs typeface="Calibri" panose="020F0502020204030204" pitchFamily="34"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2499791726"/>
              </p:ext>
            </p:extLst>
          </p:nvPr>
        </p:nvGraphicFramePr>
        <p:xfrm>
          <a:off x="4610715" y="3927976"/>
          <a:ext cx="1850625" cy="914400"/>
        </p:xfrm>
        <a:graphic>
          <a:graphicData uri="http://schemas.openxmlformats.org/drawingml/2006/table">
            <a:tbl>
              <a:tblPr firstRow="1" bandRow="1">
                <a:tableStyleId>{2D5ABB26-0587-4C30-8999-92F81FD0307C}</a:tableStyleId>
              </a:tblPr>
              <a:tblGrid>
                <a:gridCol w="892333"/>
                <a:gridCol w="958292"/>
              </a:tblGrid>
              <a:tr h="343273">
                <a:tc>
                  <a:txBody>
                    <a:bodyPr/>
                    <a:lstStyle/>
                    <a:p>
                      <a:pPr algn="ctr"/>
                      <a:r>
                        <a:rPr lang="es-AR" sz="2400" dirty="0" smtClean="0">
                          <a:latin typeface="Calibri" panose="020F0502020204030204" pitchFamily="34" charset="0"/>
                          <a:cs typeface="Calibri" panose="020F0502020204030204" pitchFamily="34" charset="0"/>
                        </a:rPr>
                        <a:t>0,75</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0,25</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r h="288032">
                <a:tc>
                  <a:txBody>
                    <a:bodyPr/>
                    <a:lstStyle/>
                    <a:p>
                      <a:pPr algn="ctr"/>
                      <a:r>
                        <a:rPr lang="es-AR" sz="2400" dirty="0" smtClean="0">
                          <a:latin typeface="Calibri" panose="020F0502020204030204" pitchFamily="34" charset="0"/>
                          <a:cs typeface="Calibri" panose="020F0502020204030204" pitchFamily="34" charset="0"/>
                        </a:rPr>
                        <a:t>0,749</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0,251</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000929319"/>
              </p:ext>
            </p:extLst>
          </p:nvPr>
        </p:nvGraphicFramePr>
        <p:xfrm>
          <a:off x="6827144" y="3934355"/>
          <a:ext cx="1728192" cy="914400"/>
        </p:xfrm>
        <a:graphic>
          <a:graphicData uri="http://schemas.openxmlformats.org/drawingml/2006/table">
            <a:tbl>
              <a:tblPr firstRow="1" bandRow="1">
                <a:tableStyleId>{2D5ABB26-0587-4C30-8999-92F81FD0307C}</a:tableStyleId>
              </a:tblPr>
              <a:tblGrid>
                <a:gridCol w="879915"/>
                <a:gridCol w="848277"/>
              </a:tblGrid>
              <a:tr h="343273">
                <a:tc>
                  <a:txBody>
                    <a:bodyPr/>
                    <a:lstStyle/>
                    <a:p>
                      <a:pPr algn="ctr"/>
                      <a:r>
                        <a:rPr lang="es-AR" sz="2400" dirty="0" smtClean="0">
                          <a:latin typeface="Calibri" panose="020F0502020204030204" pitchFamily="34" charset="0"/>
                          <a:cs typeface="Calibri" panose="020F0502020204030204" pitchFamily="34" charset="0"/>
                        </a:rPr>
                        <a:t>0,75</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6">
                        <a:lumMod val="75000"/>
                      </a:schemeClr>
                    </a:solidFill>
                  </a:tcPr>
                </a:tc>
                <a:tc>
                  <a:txBody>
                    <a:bodyPr/>
                    <a:lstStyle/>
                    <a:p>
                      <a:pPr algn="ctr"/>
                      <a:r>
                        <a:rPr lang="es-AR" sz="2400" dirty="0" smtClean="0">
                          <a:latin typeface="Calibri" panose="020F0502020204030204" pitchFamily="34" charset="0"/>
                          <a:cs typeface="Calibri" panose="020F0502020204030204" pitchFamily="34" charset="0"/>
                        </a:rPr>
                        <a:t>0,25</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6">
                        <a:lumMod val="75000"/>
                      </a:schemeClr>
                    </a:solidFill>
                  </a:tcPr>
                </a:tc>
              </a:tr>
              <a:tr h="288032">
                <a:tc>
                  <a:txBody>
                    <a:bodyPr/>
                    <a:lstStyle/>
                    <a:p>
                      <a:pPr algn="ctr"/>
                      <a:r>
                        <a:rPr lang="es-AR" sz="2400" dirty="0" smtClean="0">
                          <a:latin typeface="Calibri" panose="020F0502020204030204" pitchFamily="34" charset="0"/>
                          <a:cs typeface="Calibri" panose="020F0502020204030204" pitchFamily="34" charset="0"/>
                        </a:rPr>
                        <a:t>0,75</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6">
                        <a:lumMod val="75000"/>
                      </a:schemeClr>
                    </a:solidFill>
                  </a:tcPr>
                </a:tc>
                <a:tc>
                  <a:txBody>
                    <a:bodyPr/>
                    <a:lstStyle/>
                    <a:p>
                      <a:pPr algn="ctr"/>
                      <a:r>
                        <a:rPr lang="es-AR" sz="2400" dirty="0" smtClean="0">
                          <a:latin typeface="Calibri" panose="020F0502020204030204" pitchFamily="34" charset="0"/>
                          <a:cs typeface="Calibri" panose="020F0502020204030204" pitchFamily="34" charset="0"/>
                        </a:rPr>
                        <a:t>0,25</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6">
                        <a:lumMod val="75000"/>
                      </a:schemeClr>
                    </a:solidFill>
                  </a:tcPr>
                </a:tc>
              </a:tr>
            </a:tbl>
          </a:graphicData>
        </a:graphic>
      </p:graphicFrame>
      <p:sp>
        <p:nvSpPr>
          <p:cNvPr id="21" name="Text Placeholder 2"/>
          <p:cNvSpPr txBox="1">
            <a:spLocks/>
          </p:cNvSpPr>
          <p:nvPr/>
        </p:nvSpPr>
        <p:spPr>
          <a:xfrm>
            <a:off x="108000" y="4786691"/>
            <a:ext cx="8784976" cy="1731026"/>
          </a:xfrm>
          <a:prstGeom prst="rect">
            <a:avLst/>
          </a:prstGeom>
          <a:noFill/>
          <a:ln>
            <a:noFill/>
          </a:ln>
        </p:spPr>
        <p:txBody>
          <a:bodyPr wrap="square" lIns="0" tIns="91425" rIns="0" bIns="91425" anchor="t" anchorCtr="0"/>
          <a:lstStyle>
            <a:defPPr marR="0" lvl="0" algn="l" rtl="0">
              <a:lnSpc>
                <a:spcPct val="100000"/>
              </a:lnSpc>
              <a:spcBef>
                <a:spcPts val="0"/>
              </a:spcBef>
              <a:spcAft>
                <a:spcPts val="0"/>
              </a:spcAft>
            </a:defPPr>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indent="0">
              <a:buNone/>
            </a:pPr>
            <a:r>
              <a:rPr lang="es-ES" sz="2600" dirty="0" smtClean="0"/>
              <a:t>Ello refleja que llegamos a una matriz cuyas filas tienen elementos idénticos, lo </a:t>
            </a:r>
            <a:r>
              <a:rPr lang="es-ES" sz="2600" dirty="0"/>
              <a:t>que significa que la probabilidad de que el sistema esté en cada estado j ya no depende del estado inicial del </a:t>
            </a:r>
            <a:r>
              <a:rPr lang="es-ES" sz="2600" dirty="0" smtClean="0"/>
              <a:t>sistema.</a:t>
            </a:r>
            <a:endParaRPr lang="es-AR" sz="2600" dirty="0"/>
          </a:p>
        </p:txBody>
      </p:sp>
    </p:spTree>
    <p:extLst>
      <p:ext uri="{BB962C8B-B14F-4D97-AF65-F5344CB8AC3E}">
        <p14:creationId xmlns:p14="http://schemas.microsoft.com/office/powerpoint/2010/main" val="1652984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Introducción</a:t>
            </a:r>
            <a:endParaRPr lang="es-AR" dirty="0"/>
          </a:p>
        </p:txBody>
      </p:sp>
      <p:sp>
        <p:nvSpPr>
          <p:cNvPr id="3" name="Text Placeholder 2"/>
          <p:cNvSpPr>
            <a:spLocks noGrp="1"/>
          </p:cNvSpPr>
          <p:nvPr>
            <p:ph type="body" idx="1"/>
          </p:nvPr>
        </p:nvSpPr>
        <p:spPr>
          <a:xfrm>
            <a:off x="457200" y="3861048"/>
            <a:ext cx="8229600" cy="2304256"/>
          </a:xfrm>
        </p:spPr>
        <p:txBody>
          <a:bodyPr/>
          <a:lstStyle/>
          <a:p>
            <a:pPr indent="0">
              <a:buNone/>
            </a:pPr>
            <a:r>
              <a:rPr lang="es-ES" sz="2800" dirty="0" smtClean="0"/>
              <a:t>Su aporte mas conocido es su trabajo teórico en el campo de los procesos estocásticos que dan fruto a un instrumento matemático que actualmente se conoce como cadena de </a:t>
            </a:r>
            <a:r>
              <a:rPr lang="es-ES" sz="2800" dirty="0" err="1" smtClean="0"/>
              <a:t>Márkov</a:t>
            </a:r>
            <a:endParaRPr lang="es-ES" sz="2800" dirty="0" smtClean="0"/>
          </a:p>
          <a:p>
            <a:pPr indent="0">
              <a:buNone/>
            </a:pPr>
            <a:endParaRPr lang="es-ES" sz="2400" dirty="0"/>
          </a:p>
        </p:txBody>
      </p:sp>
      <p:sp>
        <p:nvSpPr>
          <p:cNvPr id="6" name="Text Placeholder 2"/>
          <p:cNvSpPr txBox="1">
            <a:spLocks/>
          </p:cNvSpPr>
          <p:nvPr/>
        </p:nvSpPr>
        <p:spPr>
          <a:xfrm>
            <a:off x="497853" y="1417636"/>
            <a:ext cx="5690592" cy="2299395"/>
          </a:xfrm>
          <a:prstGeom prst="rect">
            <a:avLst/>
          </a:prstGeom>
          <a:noFill/>
          <a:ln>
            <a:noFill/>
          </a:ln>
        </p:spPr>
        <p:txBody>
          <a:bodyPr lIns="91425" tIns="91425" rIns="91425" bIns="91425" anchor="t" anchorCtr="0">
            <a:normAutofit/>
          </a:bodyPr>
          <a:lstStyle>
            <a:defPPr marR="0" lvl="0" algn="l" rtl="0">
              <a:lnSpc>
                <a:spcPct val="100000"/>
              </a:lnSpc>
              <a:spcBef>
                <a:spcPts val="0"/>
              </a:spcBef>
              <a:spcAft>
                <a:spcPts val="0"/>
              </a:spcAft>
            </a:defPPr>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indent="0">
              <a:buFont typeface="Arial"/>
              <a:buNone/>
            </a:pPr>
            <a:r>
              <a:rPr lang="es-ES" sz="2800" dirty="0" err="1" smtClean="0"/>
              <a:t>Andréi</a:t>
            </a:r>
            <a:r>
              <a:rPr lang="es-ES" sz="2800" dirty="0" smtClean="0"/>
              <a:t> </a:t>
            </a:r>
            <a:r>
              <a:rPr lang="es-ES" sz="2800" dirty="0" err="1" smtClean="0"/>
              <a:t>Márkov</a:t>
            </a:r>
            <a:r>
              <a:rPr lang="es-ES" sz="2800" dirty="0" smtClean="0"/>
              <a:t> fue un matemático ruso (1856 - 1922) que se destaco en la teoría de los números y la teoría de probabilidades.</a:t>
            </a:r>
          </a:p>
          <a:p>
            <a:pPr indent="0">
              <a:buFont typeface="Arial"/>
              <a:buNone/>
            </a:pPr>
            <a:endParaRPr lang="es-ES" sz="2400" dirty="0" smtClean="0"/>
          </a:p>
        </p:txBody>
      </p:sp>
      <p:pic>
        <p:nvPicPr>
          <p:cNvPr id="7" name="Picture 6"/>
          <p:cNvPicPr>
            <a:picLocks noChangeAspect="1"/>
          </p:cNvPicPr>
          <p:nvPr/>
        </p:nvPicPr>
        <p:blipFill>
          <a:blip r:embed="rId2"/>
          <a:stretch>
            <a:fillRect/>
          </a:stretch>
        </p:blipFill>
        <p:spPr>
          <a:xfrm>
            <a:off x="6298903" y="620688"/>
            <a:ext cx="2233414" cy="3330867"/>
          </a:xfrm>
          <a:prstGeom prst="rect">
            <a:avLst/>
          </a:prstGeom>
        </p:spPr>
      </p:pic>
    </p:spTree>
    <p:extLst>
      <p:ext uri="{BB962C8B-B14F-4D97-AF65-F5344CB8AC3E}">
        <p14:creationId xmlns:p14="http://schemas.microsoft.com/office/powerpoint/2010/main" val="31061584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537" y="8400"/>
            <a:ext cx="8229600" cy="1143000"/>
          </a:xfrm>
        </p:spPr>
        <p:txBody>
          <a:bodyPr/>
          <a:lstStyle/>
          <a:p>
            <a:r>
              <a:rPr lang="es-AR" dirty="0"/>
              <a:t>Probabilidad de estado estable</a:t>
            </a:r>
          </a:p>
        </p:txBody>
      </p:sp>
      <p:sp>
        <p:nvSpPr>
          <p:cNvPr id="3" name="Text Placeholder 2"/>
          <p:cNvSpPr>
            <a:spLocks noGrp="1"/>
          </p:cNvSpPr>
          <p:nvPr>
            <p:ph type="body" idx="1"/>
          </p:nvPr>
        </p:nvSpPr>
        <p:spPr>
          <a:xfrm>
            <a:off x="179512" y="980728"/>
            <a:ext cx="8712968" cy="5328592"/>
          </a:xfrm>
        </p:spPr>
        <p:txBody>
          <a:bodyPr/>
          <a:lstStyle/>
          <a:p>
            <a:pPr indent="0">
              <a:buNone/>
            </a:pPr>
            <a:r>
              <a:rPr lang="es-ES" sz="2800" dirty="0" smtClean="0"/>
              <a:t>El </a:t>
            </a:r>
            <a:r>
              <a:rPr lang="es-ES" sz="2800" dirty="0"/>
              <a:t>término probabilidad de estado estable significa que la probabilidad de encontrar el proceso en cierto estado, por ejemplo j, después de un número grande de transiciones tiende al valor </a:t>
            </a:r>
            <a:r>
              <a:rPr lang="es-ES" sz="2800" b="1" dirty="0" smtClean="0"/>
              <a:t>π</a:t>
            </a:r>
            <a:r>
              <a:rPr lang="es-ES" sz="2800" b="1" baseline="-25000" dirty="0" smtClean="0"/>
              <a:t>j</a:t>
            </a:r>
            <a:r>
              <a:rPr lang="es-ES" sz="2800" dirty="0"/>
              <a:t>, y es independiente de la distribución de probabilidad inicial definida para los </a:t>
            </a:r>
            <a:r>
              <a:rPr lang="es-ES" sz="2800" dirty="0" smtClean="0"/>
              <a:t>estados.</a:t>
            </a:r>
          </a:p>
          <a:p>
            <a:pPr indent="0">
              <a:buNone/>
            </a:pPr>
            <a:r>
              <a:rPr lang="es-ES" sz="2800" dirty="0" smtClean="0"/>
              <a:t>Una cadena </a:t>
            </a:r>
            <a:r>
              <a:rPr lang="es-ES" sz="2800" dirty="0"/>
              <a:t>de </a:t>
            </a:r>
            <a:r>
              <a:rPr lang="es-ES" sz="2800" dirty="0" err="1"/>
              <a:t>Markov</a:t>
            </a:r>
            <a:r>
              <a:rPr lang="es-ES" sz="2800" dirty="0"/>
              <a:t> </a:t>
            </a:r>
            <a:r>
              <a:rPr lang="es-ES" sz="2800" dirty="0" smtClean="0"/>
              <a:t>tiene la propiedad de llegar a </a:t>
            </a:r>
            <a:r>
              <a:rPr lang="es-ES" sz="2800" dirty="0"/>
              <a:t>un estado </a:t>
            </a:r>
            <a:r>
              <a:rPr lang="es-ES" sz="2800" dirty="0" smtClean="0"/>
              <a:t>estable cuando cumple </a:t>
            </a:r>
            <a:r>
              <a:rPr lang="es-ES" sz="2800" dirty="0"/>
              <a:t>con </a:t>
            </a:r>
            <a:r>
              <a:rPr lang="es-ES" sz="2800" dirty="0" smtClean="0"/>
              <a:t>la condición de ser </a:t>
            </a:r>
            <a:r>
              <a:rPr lang="es-AR" sz="2800" b="1" dirty="0"/>
              <a:t>irreducible</a:t>
            </a:r>
            <a:r>
              <a:rPr lang="es-AR" sz="2800" dirty="0"/>
              <a:t> y </a:t>
            </a:r>
            <a:r>
              <a:rPr lang="es-AR" sz="2800" b="1" dirty="0" err="1"/>
              <a:t>ergódica</a:t>
            </a:r>
            <a:r>
              <a:rPr lang="es-AR" sz="2800" dirty="0" smtClean="0"/>
              <a:t>.</a:t>
            </a:r>
            <a:endParaRPr lang="es-AR" sz="2800" dirty="0"/>
          </a:p>
          <a:p>
            <a:pPr indent="0">
              <a:buNone/>
            </a:pPr>
            <a:endParaRPr lang="es-ES" sz="2800" dirty="0" smtClean="0"/>
          </a:p>
        </p:txBody>
      </p:sp>
    </p:spTree>
    <p:extLst>
      <p:ext uri="{BB962C8B-B14F-4D97-AF65-F5344CB8AC3E}">
        <p14:creationId xmlns:p14="http://schemas.microsoft.com/office/powerpoint/2010/main" val="28812449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4071" y="0"/>
            <a:ext cx="8229600" cy="1143000"/>
          </a:xfrm>
        </p:spPr>
        <p:txBody>
          <a:bodyPr/>
          <a:lstStyle/>
          <a:p>
            <a:r>
              <a:rPr lang="es-AR" dirty="0"/>
              <a:t>Probabilidad de estado estable</a:t>
            </a:r>
          </a:p>
        </p:txBody>
      </p:sp>
      <p:sp>
        <p:nvSpPr>
          <p:cNvPr id="3" name="Text Placeholder 2"/>
          <p:cNvSpPr>
            <a:spLocks noGrp="1"/>
          </p:cNvSpPr>
          <p:nvPr>
            <p:ph type="body" idx="1"/>
          </p:nvPr>
        </p:nvSpPr>
        <p:spPr>
          <a:xfrm>
            <a:off x="107504" y="980729"/>
            <a:ext cx="8712968" cy="936103"/>
          </a:xfrm>
        </p:spPr>
        <p:txBody>
          <a:bodyPr/>
          <a:lstStyle/>
          <a:p>
            <a:pPr marL="88900" indent="0">
              <a:buNone/>
            </a:pPr>
            <a:r>
              <a:rPr lang="es-AR" sz="2600" dirty="0" smtClean="0"/>
              <a:t>Otra manera de calcular la probabilidad de estado estable para cada </a:t>
            </a:r>
            <a:r>
              <a:rPr lang="es-ES" sz="2600" b="1" dirty="0" smtClean="0"/>
              <a:t>π</a:t>
            </a:r>
            <a:r>
              <a:rPr lang="es-ES" sz="2600" b="1" baseline="-25000" dirty="0" smtClean="0"/>
              <a:t>j</a:t>
            </a:r>
            <a:r>
              <a:rPr lang="es-ES" sz="2600" dirty="0" smtClean="0"/>
              <a:t> es mediante sistema de ecuaciones:</a:t>
            </a:r>
          </a:p>
        </p:txBody>
      </p:sp>
      <p:sp>
        <p:nvSpPr>
          <p:cNvPr id="5" name="TextBox 4"/>
          <p:cNvSpPr txBox="1"/>
          <p:nvPr/>
        </p:nvSpPr>
        <p:spPr>
          <a:xfrm>
            <a:off x="750658" y="1849487"/>
            <a:ext cx="7272808" cy="1569660"/>
          </a:xfrm>
          <a:prstGeom prst="rect">
            <a:avLst/>
          </a:prstGeom>
          <a:noFill/>
        </p:spPr>
        <p:txBody>
          <a:bodyPr wrap="square" rtlCol="0">
            <a:spAutoFit/>
          </a:bodyPr>
          <a:lstStyle/>
          <a:p>
            <a:pPr marL="88900"/>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0 </a:t>
            </a:r>
            <a:r>
              <a:rPr lang="es-AR" sz="3200" dirty="0" smtClean="0">
                <a:latin typeface="Calibri" panose="020F0502020204030204" pitchFamily="34" charset="0"/>
                <a:cs typeface="Calibri" panose="020F0502020204030204" pitchFamily="34" charset="0"/>
              </a:rPr>
              <a:t>= </a:t>
            </a:r>
            <a:r>
              <a:rPr lang="es-ES" sz="3200" b="1" dirty="0">
                <a:latin typeface="Calibri" panose="020F0502020204030204" pitchFamily="34" charset="0"/>
                <a:cs typeface="Calibri" panose="020F0502020204030204" pitchFamily="34" charset="0"/>
              </a:rPr>
              <a:t>P</a:t>
            </a:r>
            <a:r>
              <a:rPr lang="es-ES" sz="3200" b="1" baseline="-25000" dirty="0">
                <a:latin typeface="Calibri" panose="020F0502020204030204" pitchFamily="34" charset="0"/>
                <a:cs typeface="Calibri" panose="020F0502020204030204" pitchFamily="34" charset="0"/>
              </a:rPr>
              <a:t>00 </a:t>
            </a:r>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0 </a:t>
            </a:r>
            <a:r>
              <a:rPr lang="es-ES" sz="3200" b="1" dirty="0" smtClean="0">
                <a:latin typeface="Calibri" panose="020F0502020204030204" pitchFamily="34" charset="0"/>
                <a:cs typeface="Calibri" panose="020F0502020204030204" pitchFamily="34" charset="0"/>
              </a:rPr>
              <a:t>+ </a:t>
            </a:r>
            <a:r>
              <a:rPr lang="es-ES" sz="3200" b="1" dirty="0">
                <a:latin typeface="Calibri" panose="020F0502020204030204" pitchFamily="34" charset="0"/>
                <a:cs typeface="Calibri" panose="020F0502020204030204" pitchFamily="34" charset="0"/>
              </a:rPr>
              <a:t>P</a:t>
            </a:r>
            <a:r>
              <a:rPr lang="es-ES" sz="3200" b="1" baseline="-25000" dirty="0">
                <a:latin typeface="Calibri" panose="020F0502020204030204" pitchFamily="34" charset="0"/>
                <a:cs typeface="Calibri" panose="020F0502020204030204" pitchFamily="34" charset="0"/>
              </a:rPr>
              <a:t>10 </a:t>
            </a:r>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1                   </a:t>
            </a:r>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0        </a:t>
            </a:r>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1</a:t>
            </a:r>
            <a:endParaRPr lang="es-ES" sz="3200" b="1" dirty="0" smtClean="0">
              <a:latin typeface="Calibri" panose="020F0502020204030204" pitchFamily="34" charset="0"/>
              <a:cs typeface="Calibri" panose="020F0502020204030204" pitchFamily="34" charset="0"/>
            </a:endParaRPr>
          </a:p>
          <a:p>
            <a:pPr marL="88900"/>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1 </a:t>
            </a:r>
            <a:r>
              <a:rPr lang="es-AR" sz="3200" dirty="0">
                <a:latin typeface="Calibri" panose="020F0502020204030204" pitchFamily="34" charset="0"/>
                <a:cs typeface="Calibri" panose="020F0502020204030204" pitchFamily="34" charset="0"/>
              </a:rPr>
              <a:t>= </a:t>
            </a:r>
            <a:r>
              <a:rPr lang="es-ES" sz="3200" b="1" dirty="0" smtClean="0">
                <a:latin typeface="Calibri" panose="020F0502020204030204" pitchFamily="34" charset="0"/>
                <a:cs typeface="Calibri" panose="020F0502020204030204" pitchFamily="34" charset="0"/>
              </a:rPr>
              <a:t>P</a:t>
            </a:r>
            <a:r>
              <a:rPr lang="es-ES" sz="3200" b="1" baseline="-25000" dirty="0" smtClean="0">
                <a:latin typeface="Calibri" panose="020F0502020204030204" pitchFamily="34" charset="0"/>
                <a:cs typeface="Calibri" panose="020F0502020204030204" pitchFamily="34" charset="0"/>
              </a:rPr>
              <a:t>01</a:t>
            </a:r>
            <a:r>
              <a:rPr lang="es-ES" sz="3200" b="1" dirty="0" smtClean="0">
                <a:latin typeface="Calibri" panose="020F0502020204030204" pitchFamily="34" charset="0"/>
                <a:cs typeface="Calibri" panose="020F0502020204030204" pitchFamily="34" charset="0"/>
              </a:rPr>
              <a:t> </a:t>
            </a:r>
            <a:r>
              <a:rPr lang="es-ES" sz="3200" b="1" dirty="0">
                <a:latin typeface="Calibri" panose="020F0502020204030204" pitchFamily="34" charset="0"/>
                <a:cs typeface="Calibri" panose="020F0502020204030204" pitchFamily="34" charset="0"/>
              </a:rPr>
              <a:t>π</a:t>
            </a:r>
            <a:r>
              <a:rPr lang="es-ES" sz="3200" b="1" baseline="-25000" dirty="0">
                <a:latin typeface="Calibri" panose="020F0502020204030204" pitchFamily="34" charset="0"/>
                <a:cs typeface="Calibri" panose="020F0502020204030204" pitchFamily="34" charset="0"/>
              </a:rPr>
              <a:t>0 </a:t>
            </a:r>
            <a:r>
              <a:rPr lang="es-ES" sz="3200" b="1" dirty="0" smtClean="0">
                <a:latin typeface="Calibri" panose="020F0502020204030204" pitchFamily="34" charset="0"/>
                <a:cs typeface="Calibri" panose="020F0502020204030204" pitchFamily="34" charset="0"/>
              </a:rPr>
              <a:t>+ P</a:t>
            </a:r>
            <a:r>
              <a:rPr lang="es-ES" sz="3200" b="1" baseline="-25000" dirty="0" smtClean="0">
                <a:latin typeface="Calibri" panose="020F0502020204030204" pitchFamily="34" charset="0"/>
                <a:cs typeface="Calibri" panose="020F0502020204030204" pitchFamily="34" charset="0"/>
              </a:rPr>
              <a:t>11</a:t>
            </a:r>
            <a:r>
              <a:rPr lang="es-ES" sz="3200" b="1" dirty="0" smtClean="0">
                <a:latin typeface="Calibri" panose="020F0502020204030204" pitchFamily="34" charset="0"/>
                <a:cs typeface="Calibri" panose="020F0502020204030204" pitchFamily="34" charset="0"/>
              </a:rPr>
              <a:t> </a:t>
            </a:r>
            <a:r>
              <a:rPr lang="es-ES" sz="3200" b="1" dirty="0">
                <a:latin typeface="Calibri" panose="020F0502020204030204" pitchFamily="34" charset="0"/>
                <a:cs typeface="Calibri" panose="020F0502020204030204" pitchFamily="34" charset="0"/>
              </a:rPr>
              <a:t>π</a:t>
            </a:r>
            <a:r>
              <a:rPr lang="es-ES" sz="3200" b="1" baseline="-25000" dirty="0">
                <a:latin typeface="Calibri" panose="020F0502020204030204" pitchFamily="34" charset="0"/>
                <a:cs typeface="Calibri" panose="020F0502020204030204" pitchFamily="34" charset="0"/>
              </a:rPr>
              <a:t>1</a:t>
            </a:r>
            <a:endParaRPr lang="es-AR" sz="3200" dirty="0">
              <a:latin typeface="Calibri" panose="020F0502020204030204" pitchFamily="34" charset="0"/>
              <a:cs typeface="Calibri" panose="020F0502020204030204" pitchFamily="34" charset="0"/>
            </a:endParaRPr>
          </a:p>
          <a:p>
            <a:pPr marL="88900"/>
            <a:r>
              <a:rPr lang="es-ES" sz="3200" b="1" dirty="0" smtClean="0">
                <a:solidFill>
                  <a:srgbClr val="FF0000"/>
                </a:solidFill>
                <a:latin typeface="Calibri" panose="020F0502020204030204" pitchFamily="34" charset="0"/>
                <a:cs typeface="Calibri" panose="020F0502020204030204" pitchFamily="34" charset="0"/>
              </a:rPr>
              <a:t>1  </a:t>
            </a:r>
            <a:r>
              <a:rPr lang="es-ES" sz="3200" b="1" baseline="-25000" dirty="0" smtClean="0">
                <a:solidFill>
                  <a:srgbClr val="FF0000"/>
                </a:solidFill>
                <a:latin typeface="Calibri" panose="020F0502020204030204" pitchFamily="34" charset="0"/>
                <a:cs typeface="Calibri" panose="020F0502020204030204" pitchFamily="34" charset="0"/>
              </a:rPr>
              <a:t> </a:t>
            </a:r>
            <a:r>
              <a:rPr lang="es-AR" sz="3200" dirty="0">
                <a:solidFill>
                  <a:srgbClr val="FF0000"/>
                </a:solidFill>
                <a:latin typeface="Calibri" panose="020F0502020204030204" pitchFamily="34" charset="0"/>
                <a:cs typeface="Calibri" panose="020F0502020204030204" pitchFamily="34" charset="0"/>
              </a:rPr>
              <a:t>= </a:t>
            </a:r>
            <a:r>
              <a:rPr lang="es-AR" sz="3200" dirty="0" smtClean="0">
                <a:solidFill>
                  <a:srgbClr val="FF0000"/>
                </a:solidFill>
                <a:latin typeface="Calibri" panose="020F0502020204030204" pitchFamily="34" charset="0"/>
                <a:cs typeface="Calibri" panose="020F0502020204030204" pitchFamily="34" charset="0"/>
              </a:rPr>
              <a:t>    </a:t>
            </a:r>
            <a:r>
              <a:rPr lang="es-ES" sz="3200" b="1" dirty="0" smtClean="0">
                <a:solidFill>
                  <a:srgbClr val="FF0000"/>
                </a:solidFill>
                <a:latin typeface="Calibri" panose="020F0502020204030204" pitchFamily="34" charset="0"/>
                <a:cs typeface="Calibri" panose="020F0502020204030204" pitchFamily="34" charset="0"/>
              </a:rPr>
              <a:t>π</a:t>
            </a:r>
            <a:r>
              <a:rPr lang="es-ES" sz="3200" b="1" baseline="-25000" dirty="0" smtClean="0">
                <a:solidFill>
                  <a:srgbClr val="FF0000"/>
                </a:solidFill>
                <a:latin typeface="Calibri" panose="020F0502020204030204" pitchFamily="34" charset="0"/>
                <a:cs typeface="Calibri" panose="020F0502020204030204" pitchFamily="34" charset="0"/>
              </a:rPr>
              <a:t>0     </a:t>
            </a:r>
            <a:r>
              <a:rPr lang="es-ES" sz="3200" b="1" dirty="0" smtClean="0">
                <a:solidFill>
                  <a:srgbClr val="FF0000"/>
                </a:solidFill>
                <a:latin typeface="Calibri" panose="020F0502020204030204" pitchFamily="34" charset="0"/>
                <a:cs typeface="Calibri" panose="020F0502020204030204" pitchFamily="34" charset="0"/>
              </a:rPr>
              <a:t>+    π</a:t>
            </a:r>
            <a:r>
              <a:rPr lang="es-ES" sz="3200" b="1" baseline="-25000" dirty="0" smtClean="0">
                <a:solidFill>
                  <a:srgbClr val="FF0000"/>
                </a:solidFill>
                <a:latin typeface="Calibri" panose="020F0502020204030204" pitchFamily="34" charset="0"/>
                <a:cs typeface="Calibri" panose="020F0502020204030204" pitchFamily="34" charset="0"/>
              </a:rPr>
              <a:t>1</a:t>
            </a:r>
            <a:r>
              <a:rPr lang="es-ES" sz="3200" b="1" dirty="0" smtClean="0">
                <a:solidFill>
                  <a:srgbClr val="FF0000"/>
                </a:solidFill>
                <a:latin typeface="Calibri" panose="020F0502020204030204" pitchFamily="34" charset="0"/>
                <a:cs typeface="Calibri" panose="020F0502020204030204" pitchFamily="34" charset="0"/>
              </a:rPr>
              <a:t>  </a:t>
            </a:r>
            <a:endParaRPr lang="es-AR" dirty="0">
              <a:solidFill>
                <a:srgbClr val="FF0000"/>
              </a:solidFill>
            </a:endParaRPr>
          </a:p>
        </p:txBody>
      </p:sp>
      <p:sp>
        <p:nvSpPr>
          <p:cNvPr id="6" name="Text Placeholder 2"/>
          <p:cNvSpPr txBox="1">
            <a:spLocks/>
          </p:cNvSpPr>
          <p:nvPr/>
        </p:nvSpPr>
        <p:spPr>
          <a:xfrm>
            <a:off x="107504" y="3582869"/>
            <a:ext cx="4279558" cy="599520"/>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88900" indent="0">
              <a:buFont typeface="Arial"/>
              <a:buNone/>
            </a:pPr>
            <a:r>
              <a:rPr lang="es-AR" sz="2600" dirty="0" smtClean="0"/>
              <a:t>En nuestro ejemplo</a:t>
            </a:r>
            <a:r>
              <a:rPr lang="es-ES" sz="2600" dirty="0" smtClean="0"/>
              <a:t>:</a:t>
            </a:r>
          </a:p>
        </p:txBody>
      </p:sp>
      <p:sp>
        <p:nvSpPr>
          <p:cNvPr id="7" name="TextBox 6"/>
          <p:cNvSpPr txBox="1"/>
          <p:nvPr/>
        </p:nvSpPr>
        <p:spPr>
          <a:xfrm>
            <a:off x="603002" y="4182389"/>
            <a:ext cx="3528392" cy="1569660"/>
          </a:xfrm>
          <a:prstGeom prst="rect">
            <a:avLst/>
          </a:prstGeom>
          <a:noFill/>
        </p:spPr>
        <p:txBody>
          <a:bodyPr wrap="square" rtlCol="0">
            <a:spAutoFit/>
          </a:bodyPr>
          <a:lstStyle/>
          <a:p>
            <a:pPr marL="88900"/>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0 </a:t>
            </a:r>
            <a:r>
              <a:rPr lang="es-AR" sz="3200" b="1" dirty="0" smtClean="0">
                <a:latin typeface="Calibri" panose="020F0502020204030204" pitchFamily="34" charset="0"/>
                <a:cs typeface="Calibri" panose="020F0502020204030204" pitchFamily="34" charset="0"/>
              </a:rPr>
              <a:t>= 0,8 </a:t>
            </a:r>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0 </a:t>
            </a:r>
            <a:r>
              <a:rPr lang="es-ES" sz="3200" b="1" dirty="0" smtClean="0">
                <a:latin typeface="Calibri" panose="020F0502020204030204" pitchFamily="34" charset="0"/>
                <a:cs typeface="Calibri" panose="020F0502020204030204" pitchFamily="34" charset="0"/>
              </a:rPr>
              <a:t>+ 0,6 π</a:t>
            </a:r>
            <a:r>
              <a:rPr lang="es-ES" sz="3200" b="1" baseline="-25000" dirty="0" smtClean="0">
                <a:latin typeface="Calibri" panose="020F0502020204030204" pitchFamily="34" charset="0"/>
                <a:cs typeface="Calibri" panose="020F0502020204030204" pitchFamily="34" charset="0"/>
              </a:rPr>
              <a:t>1</a:t>
            </a:r>
            <a:r>
              <a:rPr lang="es-ES" sz="3200" b="1" dirty="0" smtClean="0">
                <a:latin typeface="Calibri" panose="020F0502020204030204" pitchFamily="34" charset="0"/>
                <a:cs typeface="Calibri" panose="020F0502020204030204" pitchFamily="34" charset="0"/>
              </a:rPr>
              <a:t> </a:t>
            </a:r>
          </a:p>
          <a:p>
            <a:pPr marL="88900"/>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1 </a:t>
            </a:r>
            <a:r>
              <a:rPr lang="es-AR" sz="3200" b="1" dirty="0">
                <a:latin typeface="Calibri" panose="020F0502020204030204" pitchFamily="34" charset="0"/>
                <a:cs typeface="Calibri" panose="020F0502020204030204" pitchFamily="34" charset="0"/>
              </a:rPr>
              <a:t>= </a:t>
            </a:r>
            <a:r>
              <a:rPr lang="es-AR" sz="3200" b="1" dirty="0" smtClean="0">
                <a:latin typeface="Calibri" panose="020F0502020204030204" pitchFamily="34" charset="0"/>
                <a:cs typeface="Calibri" panose="020F0502020204030204" pitchFamily="34" charset="0"/>
              </a:rPr>
              <a:t>0,2 </a:t>
            </a:r>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0 </a:t>
            </a:r>
            <a:r>
              <a:rPr lang="es-ES" sz="3200" b="1" dirty="0" smtClean="0">
                <a:latin typeface="Calibri" panose="020F0502020204030204" pitchFamily="34" charset="0"/>
                <a:cs typeface="Calibri" panose="020F0502020204030204" pitchFamily="34" charset="0"/>
              </a:rPr>
              <a:t>+ 0,4 π</a:t>
            </a:r>
            <a:r>
              <a:rPr lang="es-ES" sz="3200" b="1" baseline="-25000" dirty="0" smtClean="0">
                <a:latin typeface="Calibri" panose="020F0502020204030204" pitchFamily="34" charset="0"/>
                <a:cs typeface="Calibri" panose="020F0502020204030204" pitchFamily="34" charset="0"/>
              </a:rPr>
              <a:t>1</a:t>
            </a:r>
            <a:r>
              <a:rPr lang="es-ES" sz="3200" b="1" dirty="0" smtClean="0">
                <a:latin typeface="Calibri" panose="020F0502020204030204" pitchFamily="34" charset="0"/>
                <a:cs typeface="Calibri" panose="020F0502020204030204" pitchFamily="34" charset="0"/>
              </a:rPr>
              <a:t> </a:t>
            </a:r>
            <a:endParaRPr lang="es-AR" sz="3200" dirty="0">
              <a:latin typeface="Calibri" panose="020F0502020204030204" pitchFamily="34" charset="0"/>
              <a:cs typeface="Calibri" panose="020F0502020204030204" pitchFamily="34" charset="0"/>
            </a:endParaRPr>
          </a:p>
          <a:p>
            <a:pPr marL="88900"/>
            <a:r>
              <a:rPr lang="es-ES" sz="3200" b="1" dirty="0" smtClean="0">
                <a:latin typeface="Calibri" panose="020F0502020204030204" pitchFamily="34" charset="0"/>
                <a:cs typeface="Calibri" panose="020F0502020204030204" pitchFamily="34" charset="0"/>
              </a:rPr>
              <a:t>1  </a:t>
            </a:r>
            <a:r>
              <a:rPr lang="es-ES" sz="3200" b="1" baseline="-25000" dirty="0" smtClean="0">
                <a:latin typeface="Calibri" panose="020F0502020204030204" pitchFamily="34" charset="0"/>
                <a:cs typeface="Calibri" panose="020F0502020204030204" pitchFamily="34" charset="0"/>
              </a:rPr>
              <a:t> </a:t>
            </a:r>
            <a:r>
              <a:rPr lang="es-AR" sz="3200" dirty="0">
                <a:latin typeface="Calibri" panose="020F0502020204030204" pitchFamily="34" charset="0"/>
                <a:cs typeface="Calibri" panose="020F0502020204030204" pitchFamily="34" charset="0"/>
              </a:rPr>
              <a:t>= </a:t>
            </a:r>
            <a:r>
              <a:rPr lang="es-AR" sz="3200" dirty="0" smtClean="0">
                <a:latin typeface="Calibri" panose="020F0502020204030204" pitchFamily="34" charset="0"/>
                <a:cs typeface="Calibri" panose="020F0502020204030204" pitchFamily="34" charset="0"/>
              </a:rPr>
              <a:t>    </a:t>
            </a:r>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0     </a:t>
            </a:r>
            <a:r>
              <a:rPr lang="es-ES" sz="3200" b="1" dirty="0" smtClean="0">
                <a:latin typeface="Calibri" panose="020F0502020204030204" pitchFamily="34" charset="0"/>
                <a:cs typeface="Calibri" panose="020F0502020204030204" pitchFamily="34" charset="0"/>
              </a:rPr>
              <a:t>+    π</a:t>
            </a:r>
            <a:r>
              <a:rPr lang="es-ES" sz="3200" b="1" baseline="-25000" dirty="0" smtClean="0">
                <a:latin typeface="Calibri" panose="020F0502020204030204" pitchFamily="34" charset="0"/>
                <a:cs typeface="Calibri" panose="020F0502020204030204" pitchFamily="34" charset="0"/>
              </a:rPr>
              <a:t>1</a:t>
            </a:r>
            <a:r>
              <a:rPr lang="es-ES" sz="3200" b="1" dirty="0" smtClean="0">
                <a:latin typeface="Calibri" panose="020F0502020204030204" pitchFamily="34" charset="0"/>
                <a:cs typeface="Calibri" panose="020F0502020204030204" pitchFamily="34" charset="0"/>
              </a:rPr>
              <a:t>  </a:t>
            </a:r>
            <a:endParaRPr lang="es-AR" dirty="0"/>
          </a:p>
        </p:txBody>
      </p:sp>
      <p:sp>
        <p:nvSpPr>
          <p:cNvPr id="8" name="TextBox 7"/>
          <p:cNvSpPr txBox="1"/>
          <p:nvPr/>
        </p:nvSpPr>
        <p:spPr>
          <a:xfrm>
            <a:off x="5089133" y="4300354"/>
            <a:ext cx="1908212" cy="1077218"/>
          </a:xfrm>
          <a:prstGeom prst="rect">
            <a:avLst/>
          </a:prstGeom>
          <a:noFill/>
        </p:spPr>
        <p:txBody>
          <a:bodyPr wrap="square" rtlCol="0">
            <a:spAutoFit/>
          </a:bodyPr>
          <a:lstStyle/>
          <a:p>
            <a:pPr marL="88900"/>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0 </a:t>
            </a:r>
            <a:r>
              <a:rPr lang="es-AR" sz="3200" dirty="0" smtClean="0">
                <a:latin typeface="Calibri" panose="020F0502020204030204" pitchFamily="34" charset="0"/>
                <a:cs typeface="Calibri" panose="020F0502020204030204" pitchFamily="34" charset="0"/>
              </a:rPr>
              <a:t>= 0,75</a:t>
            </a:r>
            <a:endParaRPr lang="es-ES" sz="3200" b="1" dirty="0" smtClean="0">
              <a:latin typeface="Calibri" panose="020F0502020204030204" pitchFamily="34" charset="0"/>
              <a:cs typeface="Calibri" panose="020F0502020204030204" pitchFamily="34" charset="0"/>
            </a:endParaRPr>
          </a:p>
          <a:p>
            <a:pPr marL="88900"/>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1 </a:t>
            </a:r>
            <a:r>
              <a:rPr lang="es-AR" sz="3200" dirty="0">
                <a:latin typeface="Calibri" panose="020F0502020204030204" pitchFamily="34" charset="0"/>
                <a:cs typeface="Calibri" panose="020F0502020204030204" pitchFamily="34" charset="0"/>
              </a:rPr>
              <a:t>= </a:t>
            </a:r>
            <a:r>
              <a:rPr lang="es-AR" sz="3200" dirty="0" smtClean="0">
                <a:latin typeface="Calibri" panose="020F0502020204030204" pitchFamily="34" charset="0"/>
                <a:cs typeface="Calibri" panose="020F0502020204030204" pitchFamily="34" charset="0"/>
              </a:rPr>
              <a:t>0,25</a:t>
            </a:r>
            <a:endParaRPr lang="es-AR" dirty="0"/>
          </a:p>
        </p:txBody>
      </p:sp>
      <p:sp>
        <p:nvSpPr>
          <p:cNvPr id="9" name="Right Arrow 8"/>
          <p:cNvSpPr/>
          <p:nvPr/>
        </p:nvSpPr>
        <p:spPr>
          <a:xfrm>
            <a:off x="4290548" y="4703259"/>
            <a:ext cx="770892" cy="5040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aphicFrame>
        <p:nvGraphicFramePr>
          <p:cNvPr id="10" name="Table 9"/>
          <p:cNvGraphicFramePr>
            <a:graphicFrameLocks noGrp="1"/>
          </p:cNvGraphicFramePr>
          <p:nvPr>
            <p:extLst>
              <p:ext uri="{D42A27DB-BD31-4B8C-83A1-F6EECF244321}">
                <p14:modId xmlns:p14="http://schemas.microsoft.com/office/powerpoint/2010/main" val="2875042936"/>
              </p:ext>
            </p:extLst>
          </p:nvPr>
        </p:nvGraphicFramePr>
        <p:xfrm>
          <a:off x="4764463" y="2407803"/>
          <a:ext cx="1728192" cy="914400"/>
        </p:xfrm>
        <a:graphic>
          <a:graphicData uri="http://schemas.openxmlformats.org/drawingml/2006/table">
            <a:tbl>
              <a:tblPr firstRow="1" bandRow="1">
                <a:tableStyleId>{2D5ABB26-0587-4C30-8999-92F81FD0307C}</a:tableStyleId>
              </a:tblPr>
              <a:tblGrid>
                <a:gridCol w="792088"/>
                <a:gridCol w="936104"/>
              </a:tblGrid>
              <a:tr h="343273">
                <a:tc>
                  <a:txBody>
                    <a:bodyPr/>
                    <a:lstStyle/>
                    <a:p>
                      <a:pPr algn="ctr"/>
                      <a:r>
                        <a:rPr lang="es-AR" sz="2400" dirty="0" smtClean="0">
                          <a:latin typeface="Calibri" panose="020F0502020204030204" pitchFamily="34" charset="0"/>
                          <a:cs typeface="Calibri" panose="020F0502020204030204" pitchFamily="34" charset="0"/>
                        </a:rPr>
                        <a:t>0,8</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0,2</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r h="288032">
                <a:tc>
                  <a:txBody>
                    <a:bodyPr/>
                    <a:lstStyle/>
                    <a:p>
                      <a:pPr algn="ctr"/>
                      <a:r>
                        <a:rPr lang="es-AR" sz="2400" dirty="0" smtClean="0">
                          <a:latin typeface="Calibri" panose="020F0502020204030204" pitchFamily="34" charset="0"/>
                          <a:cs typeface="Calibri" panose="020F0502020204030204" pitchFamily="34" charset="0"/>
                        </a:rPr>
                        <a:t>0,6</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3">
                        <a:lumMod val="60000"/>
                        <a:lumOff val="40000"/>
                      </a:schemeClr>
                    </a:solidFill>
                  </a:tcPr>
                </a:tc>
                <a:tc>
                  <a:txBody>
                    <a:bodyPr/>
                    <a:lstStyle/>
                    <a:p>
                      <a:pPr algn="ctr"/>
                      <a:r>
                        <a:rPr lang="es-AR" sz="2400" dirty="0" smtClean="0">
                          <a:latin typeface="Calibri" panose="020F0502020204030204" pitchFamily="34" charset="0"/>
                          <a:cs typeface="Calibri" panose="020F0502020204030204" pitchFamily="34" charset="0"/>
                        </a:rPr>
                        <a:t>0,4</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3">
                        <a:lumMod val="60000"/>
                        <a:lumOff val="40000"/>
                      </a:schemeClr>
                    </a:solidFill>
                  </a:tcPr>
                </a:tc>
              </a:tr>
            </a:tbl>
          </a:graphicData>
        </a:graphic>
      </p:graphicFrame>
      <p:sp>
        <p:nvSpPr>
          <p:cNvPr id="12" name="Rounded Rectangle 11"/>
          <p:cNvSpPr/>
          <p:nvPr/>
        </p:nvSpPr>
        <p:spPr>
          <a:xfrm>
            <a:off x="4916893" y="1927746"/>
            <a:ext cx="570363" cy="1491401"/>
          </a:xfrm>
          <a:prstGeom prst="round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3" name="Rounded Rectangle 12"/>
          <p:cNvSpPr/>
          <p:nvPr/>
        </p:nvSpPr>
        <p:spPr>
          <a:xfrm>
            <a:off x="5724128" y="1916832"/>
            <a:ext cx="589919" cy="1502316"/>
          </a:xfrm>
          <a:prstGeom prst="roundRect">
            <a:avLst/>
          </a:prstGeom>
          <a:no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aphicFrame>
        <p:nvGraphicFramePr>
          <p:cNvPr id="14" name="Table 13"/>
          <p:cNvGraphicFramePr>
            <a:graphicFrameLocks noGrp="1"/>
          </p:cNvGraphicFramePr>
          <p:nvPr>
            <p:extLst>
              <p:ext uri="{D42A27DB-BD31-4B8C-83A1-F6EECF244321}">
                <p14:modId xmlns:p14="http://schemas.microsoft.com/office/powerpoint/2010/main" val="1656212692"/>
              </p:ext>
            </p:extLst>
          </p:nvPr>
        </p:nvGraphicFramePr>
        <p:xfrm>
          <a:off x="6904883" y="2404829"/>
          <a:ext cx="1728192" cy="914400"/>
        </p:xfrm>
        <a:graphic>
          <a:graphicData uri="http://schemas.openxmlformats.org/drawingml/2006/table">
            <a:tbl>
              <a:tblPr firstRow="1" bandRow="1">
                <a:tableStyleId>{2D5ABB26-0587-4C30-8999-92F81FD0307C}</a:tableStyleId>
              </a:tblPr>
              <a:tblGrid>
                <a:gridCol w="879915"/>
                <a:gridCol w="848277"/>
              </a:tblGrid>
              <a:tr h="343273">
                <a:tc>
                  <a:txBody>
                    <a:bodyPr/>
                    <a:lstStyle/>
                    <a:p>
                      <a:pPr algn="ctr"/>
                      <a:r>
                        <a:rPr lang="es-AR" sz="2400" dirty="0" smtClean="0">
                          <a:latin typeface="Calibri" panose="020F0502020204030204" pitchFamily="34" charset="0"/>
                          <a:cs typeface="Calibri" panose="020F0502020204030204" pitchFamily="34" charset="0"/>
                        </a:rPr>
                        <a:t>0,75</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6">
                        <a:lumMod val="75000"/>
                      </a:schemeClr>
                    </a:solidFill>
                  </a:tcPr>
                </a:tc>
                <a:tc>
                  <a:txBody>
                    <a:bodyPr/>
                    <a:lstStyle/>
                    <a:p>
                      <a:pPr algn="ctr"/>
                      <a:r>
                        <a:rPr lang="es-AR" sz="2400" dirty="0" smtClean="0">
                          <a:latin typeface="Calibri" panose="020F0502020204030204" pitchFamily="34" charset="0"/>
                          <a:cs typeface="Calibri" panose="020F0502020204030204" pitchFamily="34" charset="0"/>
                        </a:rPr>
                        <a:t>0,25</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6">
                        <a:lumMod val="75000"/>
                      </a:schemeClr>
                    </a:solidFill>
                  </a:tcPr>
                </a:tc>
              </a:tr>
              <a:tr h="288032">
                <a:tc>
                  <a:txBody>
                    <a:bodyPr/>
                    <a:lstStyle/>
                    <a:p>
                      <a:pPr algn="ctr"/>
                      <a:r>
                        <a:rPr lang="es-AR" sz="2400" dirty="0" smtClean="0">
                          <a:latin typeface="Calibri" panose="020F0502020204030204" pitchFamily="34" charset="0"/>
                          <a:cs typeface="Calibri" panose="020F0502020204030204" pitchFamily="34" charset="0"/>
                        </a:rPr>
                        <a:t>0,75</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solidFill>
                      <a:schemeClr val="accent6">
                        <a:lumMod val="75000"/>
                      </a:schemeClr>
                    </a:solidFill>
                  </a:tcPr>
                </a:tc>
                <a:tc>
                  <a:txBody>
                    <a:bodyPr/>
                    <a:lstStyle/>
                    <a:p>
                      <a:pPr algn="ctr"/>
                      <a:r>
                        <a:rPr lang="es-AR" sz="2400" dirty="0" smtClean="0">
                          <a:latin typeface="Calibri" panose="020F0502020204030204" pitchFamily="34" charset="0"/>
                          <a:cs typeface="Calibri" panose="020F0502020204030204" pitchFamily="34" charset="0"/>
                        </a:rPr>
                        <a:t>0,25</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solidFill>
                      <a:schemeClr val="accent6">
                        <a:lumMod val="75000"/>
                      </a:schemeClr>
                    </a:solidFill>
                  </a:tcPr>
                </a:tc>
              </a:tr>
            </a:tbl>
          </a:graphicData>
        </a:graphic>
      </p:graphicFrame>
      <p:sp>
        <p:nvSpPr>
          <p:cNvPr id="15" name="Right Arrow 14"/>
          <p:cNvSpPr/>
          <p:nvPr/>
        </p:nvSpPr>
        <p:spPr>
          <a:xfrm>
            <a:off x="6590757" y="2745757"/>
            <a:ext cx="216024" cy="2325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197358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8229600" cy="1143000"/>
          </a:xfrm>
        </p:spPr>
        <p:txBody>
          <a:bodyPr/>
          <a:lstStyle/>
          <a:p>
            <a:r>
              <a:rPr lang="es-AR" dirty="0"/>
              <a:t>Probabilidad de estado estable</a:t>
            </a:r>
          </a:p>
        </p:txBody>
      </p:sp>
      <p:sp>
        <p:nvSpPr>
          <p:cNvPr id="3" name="Text Placeholder 2"/>
          <p:cNvSpPr>
            <a:spLocks noGrp="1"/>
          </p:cNvSpPr>
          <p:nvPr>
            <p:ph type="body" idx="1"/>
          </p:nvPr>
        </p:nvSpPr>
        <p:spPr>
          <a:xfrm>
            <a:off x="251520" y="1259632"/>
            <a:ext cx="8640960" cy="4866531"/>
          </a:xfrm>
        </p:spPr>
        <p:txBody>
          <a:bodyPr/>
          <a:lstStyle/>
          <a:p>
            <a:pPr marL="88900" indent="0">
              <a:buNone/>
            </a:pPr>
            <a:r>
              <a:rPr lang="es-ES" dirty="0"/>
              <a:t>Es importante observar que la probabilidad de estado estable no significa que el proceso se establezca en un estado. Por el contrario, el proceso continúa haciendo transiciones de un estado a otro y en cualquier paso n la probabilidad de transición del estado i al estado j es todavía </a:t>
            </a:r>
            <a:r>
              <a:rPr lang="es-ES" dirty="0" err="1"/>
              <a:t>P</a:t>
            </a:r>
            <a:r>
              <a:rPr lang="es-ES" baseline="-25000" dirty="0" err="1"/>
              <a:t>ij</a:t>
            </a:r>
            <a:r>
              <a:rPr lang="es-ES" dirty="0"/>
              <a:t>.</a:t>
            </a:r>
            <a:endParaRPr lang="es-AR" dirty="0"/>
          </a:p>
          <a:p>
            <a:pPr marL="88900" indent="0">
              <a:buNone/>
            </a:pPr>
            <a:endParaRPr lang="es-ES" dirty="0" smtClean="0"/>
          </a:p>
          <a:p>
            <a:pPr marL="88900" indent="0">
              <a:buNone/>
            </a:pPr>
            <a:endParaRPr lang="es-ES" dirty="0"/>
          </a:p>
          <a:p>
            <a:pPr marL="88900" indent="0">
              <a:buNone/>
            </a:pPr>
            <a:endParaRPr lang="es-AR" dirty="0"/>
          </a:p>
        </p:txBody>
      </p:sp>
    </p:spTree>
    <p:extLst>
      <p:ext uri="{BB962C8B-B14F-4D97-AF65-F5344CB8AC3E}">
        <p14:creationId xmlns:p14="http://schemas.microsoft.com/office/powerpoint/2010/main" val="10966068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777" y="0"/>
            <a:ext cx="8229600" cy="1143000"/>
          </a:xfrm>
        </p:spPr>
        <p:txBody>
          <a:bodyPr/>
          <a:lstStyle/>
          <a:p>
            <a:r>
              <a:rPr lang="es-AR" dirty="0" smtClean="0"/>
              <a:t>Clasificación de estados</a:t>
            </a:r>
            <a:endParaRPr lang="es-AR" dirty="0"/>
          </a:p>
        </p:txBody>
      </p:sp>
      <p:sp>
        <p:nvSpPr>
          <p:cNvPr id="3" name="Text Placeholder 2"/>
          <p:cNvSpPr>
            <a:spLocks noGrp="1"/>
          </p:cNvSpPr>
          <p:nvPr>
            <p:ph type="body" idx="1"/>
          </p:nvPr>
        </p:nvSpPr>
        <p:spPr>
          <a:xfrm>
            <a:off x="251520" y="980728"/>
            <a:ext cx="8712968" cy="5145435"/>
          </a:xfrm>
        </p:spPr>
        <p:txBody>
          <a:bodyPr>
            <a:normAutofit/>
          </a:bodyPr>
          <a:lstStyle/>
          <a:p>
            <a:pPr indent="0">
              <a:buNone/>
            </a:pPr>
            <a:endParaRPr lang="es-AR" sz="1600" dirty="0" smtClean="0"/>
          </a:p>
          <a:p>
            <a:pPr indent="0">
              <a:buNone/>
            </a:pPr>
            <a:r>
              <a:rPr lang="es-ES" sz="3600" dirty="0"/>
              <a:t>Las propiedades a largo plazo de una cadena de </a:t>
            </a:r>
            <a:r>
              <a:rPr lang="es-ES" sz="3600" dirty="0" err="1"/>
              <a:t>Markov</a:t>
            </a:r>
            <a:r>
              <a:rPr lang="es-ES" sz="3600" dirty="0"/>
              <a:t> dependen en gran medida de las características de sus estados y de la matriz de </a:t>
            </a:r>
            <a:r>
              <a:rPr lang="es-ES" sz="3600" dirty="0" smtClean="0"/>
              <a:t>transición.</a:t>
            </a:r>
          </a:p>
          <a:p>
            <a:pPr indent="0">
              <a:buNone/>
            </a:pPr>
            <a:r>
              <a:rPr lang="es-ES" sz="3600" dirty="0" smtClean="0"/>
              <a:t>Por ejemplo vimos que para poder llegar a un estado estable la </a:t>
            </a:r>
            <a:r>
              <a:rPr lang="es-ES" sz="3600" dirty="0"/>
              <a:t>cadena de </a:t>
            </a:r>
            <a:r>
              <a:rPr lang="es-ES" sz="3600" dirty="0" err="1"/>
              <a:t>Markov</a:t>
            </a:r>
            <a:r>
              <a:rPr lang="es-ES" sz="3600" dirty="0"/>
              <a:t> tiene </a:t>
            </a:r>
            <a:r>
              <a:rPr lang="es-ES" sz="3600" dirty="0" smtClean="0"/>
              <a:t>que  </a:t>
            </a:r>
            <a:r>
              <a:rPr lang="es-ES" sz="3600" dirty="0"/>
              <a:t>ser </a:t>
            </a:r>
            <a:r>
              <a:rPr lang="es-AR" sz="3600" b="1" dirty="0"/>
              <a:t>irreducible</a:t>
            </a:r>
            <a:r>
              <a:rPr lang="es-AR" sz="3600" dirty="0"/>
              <a:t> y </a:t>
            </a:r>
            <a:r>
              <a:rPr lang="es-AR" sz="3600" b="1" dirty="0" err="1"/>
              <a:t>ergódica</a:t>
            </a:r>
            <a:r>
              <a:rPr lang="es-AR" sz="3600" dirty="0" smtClean="0"/>
              <a:t>.</a:t>
            </a:r>
            <a:endParaRPr lang="es-ES" sz="3600" dirty="0" smtClean="0"/>
          </a:p>
        </p:txBody>
      </p:sp>
    </p:spTree>
    <p:extLst>
      <p:ext uri="{BB962C8B-B14F-4D97-AF65-F5344CB8AC3E}">
        <p14:creationId xmlns:p14="http://schemas.microsoft.com/office/powerpoint/2010/main" val="92198563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7996" y="-24786"/>
            <a:ext cx="8229600" cy="1143000"/>
          </a:xfrm>
        </p:spPr>
        <p:txBody>
          <a:bodyPr/>
          <a:lstStyle/>
          <a:p>
            <a:r>
              <a:rPr lang="es-AR" dirty="0"/>
              <a:t>Clasificación de estados</a:t>
            </a:r>
          </a:p>
        </p:txBody>
      </p:sp>
      <p:sp>
        <p:nvSpPr>
          <p:cNvPr id="3" name="Text Placeholder 2"/>
          <p:cNvSpPr>
            <a:spLocks noGrp="1"/>
          </p:cNvSpPr>
          <p:nvPr>
            <p:ph type="body" idx="1"/>
          </p:nvPr>
        </p:nvSpPr>
        <p:spPr>
          <a:xfrm>
            <a:off x="423216" y="941634"/>
            <a:ext cx="8575752" cy="2127325"/>
          </a:xfrm>
        </p:spPr>
        <p:txBody>
          <a:bodyPr>
            <a:normAutofit/>
          </a:bodyPr>
          <a:lstStyle/>
          <a:p>
            <a:pPr marL="0" indent="0">
              <a:buNone/>
            </a:pPr>
            <a:r>
              <a:rPr lang="es-AR" sz="2800" dirty="0">
                <a:solidFill>
                  <a:schemeClr val="accent3">
                    <a:lumMod val="75000"/>
                  </a:schemeClr>
                </a:solidFill>
              </a:rPr>
              <a:t>Estado </a:t>
            </a:r>
            <a:r>
              <a:rPr lang="es-AR" sz="2800" dirty="0" smtClean="0">
                <a:solidFill>
                  <a:schemeClr val="accent3">
                    <a:lumMod val="75000"/>
                  </a:schemeClr>
                </a:solidFill>
              </a:rPr>
              <a:t>accesible</a:t>
            </a:r>
            <a:r>
              <a:rPr lang="es-AR" sz="2800" dirty="0"/>
              <a:t>: Un estado (j) es accesible desde (i) si existe un camino entre </a:t>
            </a:r>
            <a:r>
              <a:rPr lang="es-AR" sz="2800" dirty="0" smtClean="0"/>
              <a:t>ellos.</a:t>
            </a:r>
          </a:p>
          <a:p>
            <a:pPr marL="0" indent="0">
              <a:buNone/>
            </a:pPr>
            <a:r>
              <a:rPr lang="es-AR" sz="2800" dirty="0">
                <a:solidFill>
                  <a:srgbClr val="FF0000"/>
                </a:solidFill>
              </a:rPr>
              <a:t>Estados que se comunican</a:t>
            </a:r>
            <a:r>
              <a:rPr lang="es-AR" sz="2800" dirty="0"/>
              <a:t>: (i) y (j) se comunican cuando son alcanzables entre ellos.</a:t>
            </a:r>
          </a:p>
          <a:p>
            <a:pPr marL="0" indent="0">
              <a:buNone/>
            </a:pPr>
            <a:endParaRPr lang="es-AR" sz="2800" dirty="0"/>
          </a:p>
        </p:txBody>
      </p:sp>
      <p:sp>
        <p:nvSpPr>
          <p:cNvPr id="4" name="Text Placeholder 2"/>
          <p:cNvSpPr txBox="1">
            <a:spLocks/>
          </p:cNvSpPr>
          <p:nvPr/>
        </p:nvSpPr>
        <p:spPr>
          <a:xfrm>
            <a:off x="427996" y="3275788"/>
            <a:ext cx="8471284" cy="1161324"/>
          </a:xfrm>
          <a:prstGeom prst="rect">
            <a:avLst/>
          </a:prstGeom>
          <a:noFill/>
          <a:ln>
            <a:noFill/>
          </a:ln>
        </p:spPr>
        <p:txBody>
          <a:bodyPr lIns="91425" tIns="91425" rIns="91425" bIns="91425" anchor="t" anchorCtr="0">
            <a:normAutofit/>
          </a:bodyPr>
          <a:lstStyle>
            <a:defPPr marR="0" lvl="0" algn="l" rtl="0">
              <a:lnSpc>
                <a:spcPct val="100000"/>
              </a:lnSpc>
              <a:spcBef>
                <a:spcPts val="0"/>
              </a:spcBef>
              <a:spcAft>
                <a:spcPts val="0"/>
              </a:spcAft>
            </a:defPPr>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0" indent="0">
              <a:buFont typeface="Arial"/>
              <a:buNone/>
            </a:pPr>
            <a:endParaRPr lang="es-AR" dirty="0"/>
          </a:p>
        </p:txBody>
      </p:sp>
      <p:pic>
        <p:nvPicPr>
          <p:cNvPr id="5" name="Picture 4"/>
          <p:cNvPicPr>
            <a:picLocks noChangeAspect="1"/>
          </p:cNvPicPr>
          <p:nvPr/>
        </p:nvPicPr>
        <p:blipFill>
          <a:blip r:embed="rId2"/>
          <a:stretch>
            <a:fillRect/>
          </a:stretch>
        </p:blipFill>
        <p:spPr>
          <a:xfrm>
            <a:off x="1169640" y="3401997"/>
            <a:ext cx="3672408" cy="1416500"/>
          </a:xfrm>
          <a:prstGeom prst="rect">
            <a:avLst/>
          </a:prstGeom>
        </p:spPr>
      </p:pic>
      <p:sp>
        <p:nvSpPr>
          <p:cNvPr id="6" name="TextBox 5"/>
          <p:cNvSpPr txBox="1"/>
          <p:nvPr/>
        </p:nvSpPr>
        <p:spPr>
          <a:xfrm>
            <a:off x="5076056" y="2924944"/>
            <a:ext cx="3608180" cy="954107"/>
          </a:xfrm>
          <a:prstGeom prst="rect">
            <a:avLst/>
          </a:prstGeom>
          <a:noFill/>
        </p:spPr>
        <p:txBody>
          <a:bodyPr wrap="square" rtlCol="0">
            <a:spAutoFit/>
          </a:bodyPr>
          <a:lstStyle/>
          <a:p>
            <a:r>
              <a:rPr lang="es-AR" sz="2800" dirty="0">
                <a:solidFill>
                  <a:schemeClr val="accent3">
                    <a:lumMod val="75000"/>
                  </a:schemeClr>
                </a:solidFill>
                <a:latin typeface="Calibri" panose="020F0502020204030204" pitchFamily="34" charset="0"/>
                <a:cs typeface="Calibri" panose="020F0502020204030204" pitchFamily="34" charset="0"/>
              </a:rPr>
              <a:t>C es accesible desde A pero A no lo es desde C</a:t>
            </a:r>
          </a:p>
        </p:txBody>
      </p:sp>
      <p:sp>
        <p:nvSpPr>
          <p:cNvPr id="7" name="TextBox 6"/>
          <p:cNvSpPr txBox="1"/>
          <p:nvPr/>
        </p:nvSpPr>
        <p:spPr>
          <a:xfrm>
            <a:off x="4309602" y="4692288"/>
            <a:ext cx="4320480" cy="523220"/>
          </a:xfrm>
          <a:prstGeom prst="rect">
            <a:avLst/>
          </a:prstGeom>
          <a:noFill/>
        </p:spPr>
        <p:txBody>
          <a:bodyPr wrap="square" rtlCol="0">
            <a:spAutoFit/>
          </a:bodyPr>
          <a:lstStyle/>
          <a:p>
            <a:r>
              <a:rPr lang="es-AR" sz="2800" dirty="0" smtClean="0">
                <a:solidFill>
                  <a:srgbClr val="FF0000"/>
                </a:solidFill>
                <a:latin typeface="Calibri" panose="020F0502020204030204" pitchFamily="34" charset="0"/>
                <a:cs typeface="Calibri" panose="020F0502020204030204" pitchFamily="34" charset="0"/>
              </a:rPr>
              <a:t>B y C se comunican entre si</a:t>
            </a:r>
            <a:endParaRPr lang="es-AR" sz="28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70289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7879" y="23581"/>
            <a:ext cx="8229600" cy="1143000"/>
          </a:xfrm>
        </p:spPr>
        <p:txBody>
          <a:bodyPr/>
          <a:lstStyle/>
          <a:p>
            <a:r>
              <a:rPr lang="es-AR" dirty="0"/>
              <a:t>Clasificación de estados</a:t>
            </a:r>
          </a:p>
        </p:txBody>
      </p:sp>
      <p:sp>
        <p:nvSpPr>
          <p:cNvPr id="3" name="Text Placeholder 2"/>
          <p:cNvSpPr>
            <a:spLocks noGrp="1"/>
          </p:cNvSpPr>
          <p:nvPr>
            <p:ph type="body" idx="1"/>
          </p:nvPr>
        </p:nvSpPr>
        <p:spPr>
          <a:xfrm>
            <a:off x="251520" y="908720"/>
            <a:ext cx="8640960" cy="2808312"/>
          </a:xfrm>
        </p:spPr>
        <p:txBody>
          <a:bodyPr>
            <a:normAutofit fontScale="85000" lnSpcReduction="20000"/>
          </a:bodyPr>
          <a:lstStyle/>
          <a:p>
            <a:pPr marL="0" indent="0">
              <a:buNone/>
            </a:pPr>
            <a:r>
              <a:rPr lang="es-AR" dirty="0"/>
              <a:t>Estado transitorio: Un estado (i) es transitorio si existe un estado (j) alcanzable desde (i) pero (i) no es alcanzable desde j.</a:t>
            </a:r>
          </a:p>
          <a:p>
            <a:pPr marL="0" indent="0">
              <a:buNone/>
            </a:pPr>
            <a:r>
              <a:rPr lang="es-AR" dirty="0"/>
              <a:t>Estado recurrente: (i) es recurrente </a:t>
            </a:r>
            <a:r>
              <a:rPr lang="es-ES" dirty="0"/>
              <a:t>si, después de haber entrado a este estado, el proceso definitivamente regresará a (i), por lo que </a:t>
            </a:r>
            <a:r>
              <a:rPr lang="es-AR" dirty="0"/>
              <a:t>todo estado que no es transitorio es </a:t>
            </a:r>
            <a:r>
              <a:rPr lang="es-AR" dirty="0" smtClean="0"/>
              <a:t>recurrente</a:t>
            </a:r>
            <a:endParaRPr lang="es-AR" dirty="0"/>
          </a:p>
        </p:txBody>
      </p:sp>
      <p:sp>
        <p:nvSpPr>
          <p:cNvPr id="5" name="TextBox 4"/>
          <p:cNvSpPr txBox="1"/>
          <p:nvPr/>
        </p:nvSpPr>
        <p:spPr>
          <a:xfrm>
            <a:off x="4608769" y="3212976"/>
            <a:ext cx="4178709" cy="2677656"/>
          </a:xfrm>
          <a:prstGeom prst="rect">
            <a:avLst/>
          </a:prstGeom>
          <a:noFill/>
        </p:spPr>
        <p:txBody>
          <a:bodyPr wrap="square" rtlCol="0">
            <a:spAutoFit/>
          </a:bodyPr>
          <a:lstStyle/>
          <a:p>
            <a:r>
              <a:rPr lang="es-AR" sz="2800" dirty="0">
                <a:solidFill>
                  <a:schemeClr val="accent3">
                    <a:lumMod val="75000"/>
                  </a:schemeClr>
                </a:solidFill>
                <a:latin typeface="Calibri" panose="020F0502020204030204" pitchFamily="34" charset="0"/>
                <a:cs typeface="Calibri" panose="020F0502020204030204" pitchFamily="34" charset="0"/>
              </a:rPr>
              <a:t>A</a:t>
            </a:r>
            <a:r>
              <a:rPr lang="es-AR" sz="2800" dirty="0" smtClean="0">
                <a:solidFill>
                  <a:schemeClr val="accent3">
                    <a:lumMod val="75000"/>
                  </a:schemeClr>
                </a:solidFill>
                <a:latin typeface="Calibri" panose="020F0502020204030204" pitchFamily="34" charset="0"/>
                <a:cs typeface="Calibri" panose="020F0502020204030204" pitchFamily="34" charset="0"/>
              </a:rPr>
              <a:t> y B son transitorios ya que el proceso los abandonará en algún momento para entrar en los estados C y D.</a:t>
            </a:r>
          </a:p>
          <a:p>
            <a:r>
              <a:rPr lang="es-AR" sz="2800" dirty="0" smtClean="0">
                <a:solidFill>
                  <a:schemeClr val="accent3">
                    <a:lumMod val="75000"/>
                  </a:schemeClr>
                </a:solidFill>
                <a:latin typeface="Calibri" panose="020F0502020204030204" pitchFamily="34" charset="0"/>
                <a:cs typeface="Calibri" panose="020F0502020204030204" pitchFamily="34" charset="0"/>
              </a:rPr>
              <a:t>C y D son recurrentes</a:t>
            </a:r>
            <a:endParaRPr lang="es-AR" sz="2800" dirty="0">
              <a:solidFill>
                <a:schemeClr val="accent3">
                  <a:lumMod val="75000"/>
                </a:schemeClr>
              </a:solidFill>
              <a:latin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413921" y="3374726"/>
            <a:ext cx="4032448" cy="2542754"/>
          </a:xfrm>
          <a:prstGeom prst="rect">
            <a:avLst/>
          </a:prstGeom>
        </p:spPr>
      </p:pic>
    </p:spTree>
    <p:extLst>
      <p:ext uri="{BB962C8B-B14F-4D97-AF65-F5344CB8AC3E}">
        <p14:creationId xmlns:p14="http://schemas.microsoft.com/office/powerpoint/2010/main" val="15812925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60"/>
            <a:ext cx="8229600" cy="1143000"/>
          </a:xfrm>
        </p:spPr>
        <p:txBody>
          <a:bodyPr/>
          <a:lstStyle/>
          <a:p>
            <a:r>
              <a:rPr lang="es-AR" dirty="0"/>
              <a:t>Clasificación de estados</a:t>
            </a:r>
          </a:p>
        </p:txBody>
      </p:sp>
      <p:sp>
        <p:nvSpPr>
          <p:cNvPr id="3" name="Text Placeholder 2"/>
          <p:cNvSpPr>
            <a:spLocks noGrp="1"/>
          </p:cNvSpPr>
          <p:nvPr>
            <p:ph type="body" idx="1"/>
          </p:nvPr>
        </p:nvSpPr>
        <p:spPr>
          <a:xfrm>
            <a:off x="179512" y="980729"/>
            <a:ext cx="8784976" cy="2664295"/>
          </a:xfrm>
        </p:spPr>
        <p:txBody>
          <a:bodyPr>
            <a:normAutofit fontScale="92500"/>
          </a:bodyPr>
          <a:lstStyle/>
          <a:p>
            <a:pPr marL="88900" indent="0">
              <a:buNone/>
            </a:pPr>
            <a:r>
              <a:rPr lang="es-AR" b="1" dirty="0"/>
              <a:t>Estado absorbente</a:t>
            </a:r>
            <a:r>
              <a:rPr lang="es-AR" dirty="0"/>
              <a:t>: un estado es absorbente </a:t>
            </a:r>
            <a:r>
              <a:rPr lang="es-AR" dirty="0" smtClean="0"/>
              <a:t>cuando </a:t>
            </a:r>
            <a:r>
              <a:rPr lang="es-AR" dirty="0"/>
              <a:t>la probabilidad de quedarse allí es 1, es decir una vez entrado en él, el proceso nunca puede salir</a:t>
            </a:r>
            <a:r>
              <a:rPr lang="es-AR" dirty="0" smtClean="0"/>
              <a:t>. Es un tipo de estado recurrente. </a:t>
            </a:r>
            <a:r>
              <a:rPr lang="es-AR" b="1" dirty="0" smtClean="0"/>
              <a:t>En la matriz esto se vera reflejado como un 1 en la diagonal principal.</a:t>
            </a:r>
            <a:endParaRPr lang="es-AR" b="1" dirty="0"/>
          </a:p>
          <a:p>
            <a:pPr marL="88900" indent="0">
              <a:buNone/>
            </a:pPr>
            <a:endParaRPr lang="es-AR" dirty="0" smtClean="0"/>
          </a:p>
        </p:txBody>
      </p:sp>
      <p:pic>
        <p:nvPicPr>
          <p:cNvPr id="4" name="Picture 3"/>
          <p:cNvPicPr>
            <a:picLocks noChangeAspect="1"/>
          </p:cNvPicPr>
          <p:nvPr/>
        </p:nvPicPr>
        <p:blipFill>
          <a:blip r:embed="rId2"/>
          <a:stretch>
            <a:fillRect/>
          </a:stretch>
        </p:blipFill>
        <p:spPr>
          <a:xfrm>
            <a:off x="683568" y="3429000"/>
            <a:ext cx="3624640" cy="2952328"/>
          </a:xfrm>
          <a:prstGeom prst="rect">
            <a:avLst/>
          </a:prstGeom>
        </p:spPr>
      </p:pic>
      <p:sp>
        <p:nvSpPr>
          <p:cNvPr id="5" name="TextBox 4"/>
          <p:cNvSpPr txBox="1"/>
          <p:nvPr/>
        </p:nvSpPr>
        <p:spPr>
          <a:xfrm>
            <a:off x="4572000" y="3861048"/>
            <a:ext cx="4178709" cy="1815882"/>
          </a:xfrm>
          <a:prstGeom prst="rect">
            <a:avLst/>
          </a:prstGeom>
          <a:noFill/>
        </p:spPr>
        <p:txBody>
          <a:bodyPr wrap="square" rtlCol="0">
            <a:spAutoFit/>
          </a:bodyPr>
          <a:lstStyle/>
          <a:p>
            <a:r>
              <a:rPr lang="es-AR" sz="2800" dirty="0" smtClean="0">
                <a:solidFill>
                  <a:schemeClr val="accent3">
                    <a:lumMod val="75000"/>
                  </a:schemeClr>
                </a:solidFill>
                <a:latin typeface="Calibri" panose="020F0502020204030204" pitchFamily="34" charset="0"/>
                <a:cs typeface="Calibri" panose="020F0502020204030204" pitchFamily="34" charset="0"/>
              </a:rPr>
              <a:t>B y C son transitorios.</a:t>
            </a:r>
          </a:p>
          <a:p>
            <a:endParaRPr lang="es-AR" sz="2800" dirty="0" smtClean="0">
              <a:solidFill>
                <a:schemeClr val="accent3">
                  <a:lumMod val="75000"/>
                </a:schemeClr>
              </a:solidFill>
              <a:latin typeface="Calibri" panose="020F0502020204030204" pitchFamily="34" charset="0"/>
              <a:cs typeface="Calibri" panose="020F0502020204030204" pitchFamily="34" charset="0"/>
            </a:endParaRPr>
          </a:p>
          <a:p>
            <a:r>
              <a:rPr lang="es-AR" sz="2800" dirty="0" smtClean="0">
                <a:solidFill>
                  <a:schemeClr val="accent3">
                    <a:lumMod val="75000"/>
                  </a:schemeClr>
                </a:solidFill>
                <a:latin typeface="Calibri" panose="020F0502020204030204" pitchFamily="34" charset="0"/>
                <a:cs typeface="Calibri" panose="020F0502020204030204" pitchFamily="34" charset="0"/>
              </a:rPr>
              <a:t>A y D son recurrentes y al mismo tiempo absorbentes</a:t>
            </a:r>
            <a:endParaRPr lang="es-AR" sz="2800" dirty="0">
              <a:solidFill>
                <a:schemeClr val="accent3">
                  <a:lumMod val="7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3872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s-AR" dirty="0"/>
              <a:t>Clasificación de estados</a:t>
            </a:r>
          </a:p>
        </p:txBody>
      </p:sp>
      <p:sp>
        <p:nvSpPr>
          <p:cNvPr id="3" name="Text Placeholder 2"/>
          <p:cNvSpPr>
            <a:spLocks noGrp="1"/>
          </p:cNvSpPr>
          <p:nvPr>
            <p:ph type="body" idx="1"/>
          </p:nvPr>
        </p:nvSpPr>
        <p:spPr>
          <a:xfrm>
            <a:off x="179512" y="980729"/>
            <a:ext cx="8784976" cy="1872207"/>
          </a:xfrm>
        </p:spPr>
        <p:txBody>
          <a:bodyPr>
            <a:normAutofit fontScale="92500"/>
          </a:bodyPr>
          <a:lstStyle/>
          <a:p>
            <a:pPr marL="88900" indent="0">
              <a:buNone/>
            </a:pPr>
            <a:r>
              <a:rPr lang="es-AR" dirty="0" smtClean="0"/>
              <a:t>Clase </a:t>
            </a:r>
            <a:r>
              <a:rPr lang="es-AR" b="1" dirty="0"/>
              <a:t>irreducible</a:t>
            </a:r>
            <a:r>
              <a:rPr lang="es-AR" dirty="0"/>
              <a:t>: es cuando </a:t>
            </a:r>
            <a:r>
              <a:rPr lang="es-AR" dirty="0" smtClean="0"/>
              <a:t>todos los estados que se comunican </a:t>
            </a:r>
            <a:r>
              <a:rPr lang="es-AR" dirty="0"/>
              <a:t>entre </a:t>
            </a:r>
            <a:r>
              <a:rPr lang="es-AR" dirty="0" smtClean="0"/>
              <a:t>si son recurrentes, lo que demuestra que todos los estados del proceso se comunican.</a:t>
            </a:r>
          </a:p>
          <a:p>
            <a:pPr indent="0">
              <a:buNone/>
            </a:pPr>
            <a:endParaRPr lang="es-AR" dirty="0"/>
          </a:p>
        </p:txBody>
      </p:sp>
      <p:pic>
        <p:nvPicPr>
          <p:cNvPr id="5" name="Picture 4"/>
          <p:cNvPicPr>
            <a:picLocks noChangeAspect="1"/>
          </p:cNvPicPr>
          <p:nvPr/>
        </p:nvPicPr>
        <p:blipFill>
          <a:blip r:embed="rId2"/>
          <a:stretch>
            <a:fillRect/>
          </a:stretch>
        </p:blipFill>
        <p:spPr>
          <a:xfrm>
            <a:off x="457200" y="2780556"/>
            <a:ext cx="4705350" cy="3276600"/>
          </a:xfrm>
          <a:prstGeom prst="rect">
            <a:avLst/>
          </a:prstGeom>
        </p:spPr>
      </p:pic>
      <p:pic>
        <p:nvPicPr>
          <p:cNvPr id="7" name="Picture 6"/>
          <p:cNvPicPr>
            <a:picLocks noChangeAspect="1"/>
          </p:cNvPicPr>
          <p:nvPr/>
        </p:nvPicPr>
        <p:blipFill>
          <a:blip r:embed="rId3"/>
          <a:stretch>
            <a:fillRect/>
          </a:stretch>
        </p:blipFill>
        <p:spPr>
          <a:xfrm>
            <a:off x="4864707" y="2852936"/>
            <a:ext cx="4000500" cy="3305175"/>
          </a:xfrm>
          <a:prstGeom prst="rect">
            <a:avLst/>
          </a:prstGeom>
        </p:spPr>
      </p:pic>
    </p:spTree>
    <p:extLst>
      <p:ext uri="{BB962C8B-B14F-4D97-AF65-F5344CB8AC3E}">
        <p14:creationId xmlns:p14="http://schemas.microsoft.com/office/powerpoint/2010/main" val="20459418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60"/>
            <a:ext cx="8229600" cy="1143000"/>
          </a:xfrm>
        </p:spPr>
        <p:txBody>
          <a:bodyPr/>
          <a:lstStyle/>
          <a:p>
            <a:r>
              <a:rPr lang="es-AR" dirty="0"/>
              <a:t>Clasificación de estados</a:t>
            </a:r>
          </a:p>
        </p:txBody>
      </p:sp>
      <p:sp>
        <p:nvSpPr>
          <p:cNvPr id="3" name="Text Placeholder 2"/>
          <p:cNvSpPr>
            <a:spLocks noGrp="1"/>
          </p:cNvSpPr>
          <p:nvPr>
            <p:ph type="body" idx="1"/>
          </p:nvPr>
        </p:nvSpPr>
        <p:spPr>
          <a:xfrm>
            <a:off x="179512" y="3861048"/>
            <a:ext cx="8784976" cy="2520280"/>
          </a:xfrm>
        </p:spPr>
        <p:txBody>
          <a:bodyPr>
            <a:normAutofit/>
          </a:bodyPr>
          <a:lstStyle/>
          <a:p>
            <a:pPr marL="88900" indent="0">
              <a:buNone/>
            </a:pPr>
            <a:r>
              <a:rPr lang="es-AR" dirty="0" smtClean="0"/>
              <a:t>Observando la matriz podemos apreciar que el estado 2 es un estado absorbente (por ende recurrente), el estado 3 es transitorio al igual que el 4. Los estados 0 y 1 son recurrentes.</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983117122"/>
              </p:ext>
            </p:extLst>
          </p:nvPr>
        </p:nvGraphicFramePr>
        <p:xfrm>
          <a:off x="2627784" y="981635"/>
          <a:ext cx="3696072" cy="2743200"/>
        </p:xfrm>
        <a:graphic>
          <a:graphicData uri="http://schemas.openxmlformats.org/drawingml/2006/table">
            <a:tbl>
              <a:tblPr firstRow="1" bandRow="1">
                <a:tableStyleId>{2D5ABB26-0587-4C30-8999-92F81FD0307C}</a:tableStyleId>
              </a:tblPr>
              <a:tblGrid>
                <a:gridCol w="616012"/>
                <a:gridCol w="616012"/>
                <a:gridCol w="616012"/>
                <a:gridCol w="616012"/>
                <a:gridCol w="616012"/>
                <a:gridCol w="616012"/>
              </a:tblGrid>
              <a:tr h="370840">
                <a:tc>
                  <a:txBody>
                    <a:bodyPr/>
                    <a:lstStyle/>
                    <a:p>
                      <a:pPr algn="ctr"/>
                      <a:endParaRPr lang="es-AR" sz="2400" dirty="0">
                        <a:latin typeface="Calibri" panose="020F0502020204030204" pitchFamily="34" charset="0"/>
                        <a:cs typeface="Calibri" panose="020F0502020204030204" pitchFamily="34" charset="0"/>
                      </a:endParaRPr>
                    </a:p>
                  </a:txBody>
                  <a:tcPr/>
                </a:tc>
                <a:tc>
                  <a:txBody>
                    <a:bodyPr/>
                    <a:lstStyle/>
                    <a:p>
                      <a:pPr algn="ctr"/>
                      <a:r>
                        <a:rPr lang="es-AR" sz="2400" dirty="0" smtClean="0">
                          <a:latin typeface="Calibri" panose="020F0502020204030204" pitchFamily="34" charset="0"/>
                          <a:cs typeface="Calibri" panose="020F0502020204030204" pitchFamily="34" charset="0"/>
                        </a:rPr>
                        <a:t>0</a:t>
                      </a:r>
                      <a:endParaRPr lang="es-AR" sz="2400" dirty="0">
                        <a:latin typeface="Calibri" panose="020F0502020204030204" pitchFamily="34" charset="0"/>
                        <a:cs typeface="Calibri" panose="020F0502020204030204" pitchFamily="34" charset="0"/>
                      </a:endParaRPr>
                    </a:p>
                  </a:txBody>
                  <a:tcPr/>
                </a:tc>
                <a:tc>
                  <a:txBody>
                    <a:bodyPr/>
                    <a:lstStyle/>
                    <a:p>
                      <a:pPr algn="ctr"/>
                      <a:r>
                        <a:rPr lang="es-AR" sz="2400" dirty="0" smtClean="0">
                          <a:latin typeface="Calibri" panose="020F0502020204030204" pitchFamily="34" charset="0"/>
                          <a:cs typeface="Calibri" panose="020F0502020204030204" pitchFamily="34" charset="0"/>
                        </a:rPr>
                        <a:t>1</a:t>
                      </a:r>
                      <a:endParaRPr lang="es-AR" sz="2400" dirty="0">
                        <a:latin typeface="Calibri" panose="020F0502020204030204" pitchFamily="34" charset="0"/>
                        <a:cs typeface="Calibri" panose="020F0502020204030204" pitchFamily="34" charset="0"/>
                      </a:endParaRPr>
                    </a:p>
                  </a:txBody>
                  <a:tcPr/>
                </a:tc>
                <a:tc>
                  <a:txBody>
                    <a:bodyPr/>
                    <a:lstStyle/>
                    <a:p>
                      <a:pPr algn="ctr"/>
                      <a:r>
                        <a:rPr lang="es-AR" sz="2400" dirty="0" smtClean="0">
                          <a:latin typeface="Calibri" panose="020F0502020204030204" pitchFamily="34" charset="0"/>
                          <a:cs typeface="Calibri" panose="020F0502020204030204" pitchFamily="34" charset="0"/>
                        </a:rPr>
                        <a:t>2</a:t>
                      </a:r>
                      <a:endParaRPr lang="es-AR" sz="2400" dirty="0">
                        <a:latin typeface="Calibri" panose="020F0502020204030204" pitchFamily="34" charset="0"/>
                        <a:cs typeface="Calibri" panose="020F0502020204030204" pitchFamily="34" charset="0"/>
                      </a:endParaRPr>
                    </a:p>
                  </a:txBody>
                  <a:tcPr/>
                </a:tc>
                <a:tc>
                  <a:txBody>
                    <a:bodyPr/>
                    <a:lstStyle/>
                    <a:p>
                      <a:pPr algn="ctr"/>
                      <a:r>
                        <a:rPr lang="es-AR" sz="2400" dirty="0" smtClean="0">
                          <a:latin typeface="Calibri" panose="020F0502020204030204" pitchFamily="34" charset="0"/>
                          <a:cs typeface="Calibri" panose="020F0502020204030204" pitchFamily="34" charset="0"/>
                        </a:rPr>
                        <a:t>3</a:t>
                      </a:r>
                      <a:endParaRPr lang="es-AR" sz="2400" dirty="0">
                        <a:latin typeface="Calibri" panose="020F0502020204030204" pitchFamily="34" charset="0"/>
                        <a:cs typeface="Calibri" panose="020F0502020204030204" pitchFamily="34" charset="0"/>
                      </a:endParaRPr>
                    </a:p>
                  </a:txBody>
                  <a:tcPr/>
                </a:tc>
                <a:tc>
                  <a:txBody>
                    <a:bodyPr/>
                    <a:lstStyle/>
                    <a:p>
                      <a:pPr algn="ctr"/>
                      <a:r>
                        <a:rPr lang="es-AR" sz="2400" dirty="0" smtClean="0">
                          <a:latin typeface="Calibri" panose="020F0502020204030204" pitchFamily="34" charset="0"/>
                          <a:cs typeface="Calibri" panose="020F0502020204030204" pitchFamily="34" charset="0"/>
                        </a:rPr>
                        <a:t>4</a:t>
                      </a:r>
                      <a:endParaRPr lang="es-AR" sz="2400" dirty="0">
                        <a:latin typeface="Calibri" panose="020F0502020204030204" pitchFamily="34" charset="0"/>
                        <a:cs typeface="Calibri" panose="020F0502020204030204" pitchFamily="34" charset="0"/>
                      </a:endParaRPr>
                    </a:p>
                  </a:txBody>
                  <a:tcPr/>
                </a:tc>
              </a:tr>
              <a:tr h="370840">
                <a:tc>
                  <a:txBody>
                    <a:bodyPr/>
                    <a:lstStyle/>
                    <a:p>
                      <a:pPr algn="ctr"/>
                      <a:r>
                        <a:rPr lang="es-AR" sz="2400" dirty="0" smtClean="0">
                          <a:latin typeface="Calibri" panose="020F0502020204030204" pitchFamily="34" charset="0"/>
                          <a:cs typeface="Calibri" panose="020F0502020204030204" pitchFamily="34" charset="0"/>
                        </a:rPr>
                        <a:t>0</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s-AR" sz="2400" dirty="0" smtClean="0">
                          <a:latin typeface="Calibri" panose="020F0502020204030204" pitchFamily="34" charset="0"/>
                          <a:cs typeface="Calibri" panose="020F0502020204030204" pitchFamily="34" charset="0"/>
                        </a:rPr>
                        <a:t>¼</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s-AR" sz="2400" dirty="0" smtClean="0">
                          <a:latin typeface="Calibri" panose="020F0502020204030204" pitchFamily="34" charset="0"/>
                          <a:cs typeface="Calibri" panose="020F0502020204030204" pitchFamily="34" charset="0"/>
                        </a:rPr>
                        <a:t>¾</a:t>
                      </a:r>
                      <a:endParaRPr lang="es-AR" sz="2400" dirty="0">
                        <a:latin typeface="Calibri" panose="020F0502020204030204" pitchFamily="34" charset="0"/>
                        <a:cs typeface="Calibri" panose="020F0502020204030204" pitchFamily="34" charset="0"/>
                      </a:endParaRPr>
                    </a:p>
                  </a:txBody>
                  <a:tcPr/>
                </a:tc>
                <a:tc>
                  <a:txBody>
                    <a:bodyPr/>
                    <a:lstStyle/>
                    <a:p>
                      <a:pPr algn="ctr"/>
                      <a:r>
                        <a:rPr lang="es-AR" sz="2400" dirty="0" smtClean="0">
                          <a:latin typeface="Calibri" panose="020F0502020204030204" pitchFamily="34" charset="0"/>
                          <a:cs typeface="Calibri" panose="020F0502020204030204" pitchFamily="34" charset="0"/>
                        </a:rPr>
                        <a:t>0</a:t>
                      </a:r>
                      <a:endParaRPr lang="es-AR" sz="2400" dirty="0">
                        <a:latin typeface="Calibri" panose="020F0502020204030204" pitchFamily="34" charset="0"/>
                        <a:cs typeface="Calibri" panose="020F0502020204030204" pitchFamily="34" charset="0"/>
                      </a:endParaRPr>
                    </a:p>
                  </a:txBody>
                  <a:tcPr/>
                </a:tc>
                <a:tc>
                  <a:txBody>
                    <a:bodyPr/>
                    <a:lstStyle/>
                    <a:p>
                      <a:pPr algn="ctr"/>
                      <a:r>
                        <a:rPr lang="es-AR" sz="2400" dirty="0" smtClean="0">
                          <a:latin typeface="Calibri" panose="020F0502020204030204" pitchFamily="34" charset="0"/>
                          <a:cs typeface="Calibri" panose="020F0502020204030204" pitchFamily="34" charset="0"/>
                        </a:rPr>
                        <a:t>0</a:t>
                      </a:r>
                      <a:endParaRPr lang="es-AR" sz="2400" dirty="0">
                        <a:latin typeface="Calibri" panose="020F0502020204030204" pitchFamily="34" charset="0"/>
                        <a:cs typeface="Calibri" panose="020F0502020204030204" pitchFamily="34" charset="0"/>
                      </a:endParaRPr>
                    </a:p>
                  </a:txBody>
                  <a:tcPr/>
                </a:tc>
                <a:tc>
                  <a:txBody>
                    <a:bodyPr/>
                    <a:lstStyle/>
                    <a:p>
                      <a:pPr algn="ctr"/>
                      <a:r>
                        <a:rPr lang="es-AR" sz="2400" dirty="0" smtClean="0">
                          <a:latin typeface="Calibri" panose="020F0502020204030204" pitchFamily="34" charset="0"/>
                          <a:cs typeface="Calibri" panose="020F0502020204030204" pitchFamily="34" charset="0"/>
                        </a:rPr>
                        <a:t>0</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tcPr>
                </a:tc>
              </a:tr>
              <a:tr h="370840">
                <a:tc>
                  <a:txBody>
                    <a:bodyPr/>
                    <a:lstStyle/>
                    <a:p>
                      <a:pPr algn="ctr"/>
                      <a:r>
                        <a:rPr lang="es-AR" sz="2400" dirty="0" smtClean="0">
                          <a:latin typeface="Calibri" panose="020F0502020204030204" pitchFamily="34" charset="0"/>
                          <a:cs typeface="Calibri" panose="020F0502020204030204" pitchFamily="34" charset="0"/>
                        </a:rPr>
                        <a:t>1</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s-AR" sz="2400" dirty="0" smtClean="0">
                          <a:latin typeface="Calibri" panose="020F0502020204030204" pitchFamily="34" charset="0"/>
                          <a:cs typeface="Calibri" panose="020F0502020204030204" pitchFamily="34" charset="0"/>
                        </a:rPr>
                        <a:t>½</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s-AR" sz="2400" dirty="0" smtClean="0">
                          <a:latin typeface="Calibri" panose="020F0502020204030204" pitchFamily="34" charset="0"/>
                          <a:cs typeface="Calibri" panose="020F0502020204030204" pitchFamily="34" charset="0"/>
                        </a:rPr>
                        <a:t>½</a:t>
                      </a:r>
                      <a:endParaRPr lang="es-AR" sz="2400" dirty="0">
                        <a:latin typeface="Calibri" panose="020F0502020204030204" pitchFamily="34" charset="0"/>
                        <a:cs typeface="Calibri" panose="020F0502020204030204" pitchFamily="34" charset="0"/>
                      </a:endParaRPr>
                    </a:p>
                  </a:txBody>
                  <a:tcPr/>
                </a:tc>
                <a:tc>
                  <a:txBody>
                    <a:bodyPr/>
                    <a:lstStyle/>
                    <a:p>
                      <a:pPr algn="ctr"/>
                      <a:r>
                        <a:rPr lang="es-AR" sz="2400" dirty="0" smtClean="0">
                          <a:latin typeface="Calibri" panose="020F0502020204030204" pitchFamily="34" charset="0"/>
                          <a:cs typeface="Calibri" panose="020F0502020204030204" pitchFamily="34" charset="0"/>
                        </a:rPr>
                        <a:t>0</a:t>
                      </a:r>
                      <a:endParaRPr lang="es-AR" sz="2400" dirty="0">
                        <a:latin typeface="Calibri" panose="020F0502020204030204" pitchFamily="34" charset="0"/>
                        <a:cs typeface="Calibri" panose="020F0502020204030204" pitchFamily="34" charset="0"/>
                      </a:endParaRPr>
                    </a:p>
                  </a:txBody>
                  <a:tcPr/>
                </a:tc>
                <a:tc>
                  <a:txBody>
                    <a:bodyPr/>
                    <a:lstStyle/>
                    <a:p>
                      <a:pPr algn="ctr"/>
                      <a:r>
                        <a:rPr lang="es-AR" sz="2400" dirty="0" smtClean="0">
                          <a:latin typeface="Calibri" panose="020F0502020204030204" pitchFamily="34" charset="0"/>
                          <a:cs typeface="Calibri" panose="020F0502020204030204" pitchFamily="34" charset="0"/>
                        </a:rPr>
                        <a:t>0</a:t>
                      </a:r>
                      <a:endParaRPr lang="es-AR" sz="2400" dirty="0">
                        <a:latin typeface="Calibri" panose="020F0502020204030204" pitchFamily="34" charset="0"/>
                        <a:cs typeface="Calibri" panose="020F0502020204030204" pitchFamily="34" charset="0"/>
                      </a:endParaRPr>
                    </a:p>
                  </a:txBody>
                  <a:tcPr/>
                </a:tc>
                <a:tc>
                  <a:txBody>
                    <a:bodyPr/>
                    <a:lstStyle/>
                    <a:p>
                      <a:pPr algn="ctr"/>
                      <a:r>
                        <a:rPr lang="es-AR" sz="2400" dirty="0" smtClean="0">
                          <a:latin typeface="Calibri" panose="020F0502020204030204" pitchFamily="34" charset="0"/>
                          <a:cs typeface="Calibri" panose="020F0502020204030204" pitchFamily="34" charset="0"/>
                        </a:rPr>
                        <a:t>0</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tcPr>
                </a:tc>
              </a:tr>
              <a:tr h="370840">
                <a:tc>
                  <a:txBody>
                    <a:bodyPr/>
                    <a:lstStyle/>
                    <a:p>
                      <a:pPr algn="ctr"/>
                      <a:r>
                        <a:rPr lang="es-AR" sz="2400" dirty="0" smtClean="0">
                          <a:latin typeface="Calibri" panose="020F0502020204030204" pitchFamily="34" charset="0"/>
                          <a:cs typeface="Calibri" panose="020F0502020204030204" pitchFamily="34" charset="0"/>
                        </a:rPr>
                        <a:t>2</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s-AR" sz="2400" dirty="0" smtClean="0">
                          <a:latin typeface="Calibri" panose="020F0502020204030204" pitchFamily="34" charset="0"/>
                          <a:cs typeface="Calibri" panose="020F0502020204030204" pitchFamily="34" charset="0"/>
                        </a:rPr>
                        <a:t>0</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s-AR" sz="2400" dirty="0" smtClean="0">
                          <a:latin typeface="Calibri" panose="020F0502020204030204" pitchFamily="34" charset="0"/>
                          <a:cs typeface="Calibri" panose="020F0502020204030204" pitchFamily="34" charset="0"/>
                        </a:rPr>
                        <a:t>0</a:t>
                      </a:r>
                      <a:endParaRPr lang="es-AR" sz="2400" dirty="0">
                        <a:latin typeface="Calibri" panose="020F0502020204030204" pitchFamily="34" charset="0"/>
                        <a:cs typeface="Calibri" panose="020F0502020204030204" pitchFamily="34" charset="0"/>
                      </a:endParaRPr>
                    </a:p>
                  </a:txBody>
                  <a:tcPr/>
                </a:tc>
                <a:tc>
                  <a:txBody>
                    <a:bodyPr/>
                    <a:lstStyle/>
                    <a:p>
                      <a:pPr algn="ctr"/>
                      <a:r>
                        <a:rPr lang="es-AR" sz="2400" dirty="0" smtClean="0">
                          <a:latin typeface="Calibri" panose="020F0502020204030204" pitchFamily="34" charset="0"/>
                          <a:cs typeface="Calibri" panose="020F0502020204030204" pitchFamily="34" charset="0"/>
                        </a:rPr>
                        <a:t>1</a:t>
                      </a:r>
                      <a:endParaRPr lang="es-AR" sz="2400" dirty="0">
                        <a:latin typeface="Calibri" panose="020F0502020204030204" pitchFamily="34" charset="0"/>
                        <a:cs typeface="Calibri" panose="020F0502020204030204" pitchFamily="34" charset="0"/>
                      </a:endParaRPr>
                    </a:p>
                  </a:txBody>
                  <a:tcPr/>
                </a:tc>
                <a:tc>
                  <a:txBody>
                    <a:bodyPr/>
                    <a:lstStyle/>
                    <a:p>
                      <a:pPr algn="ctr"/>
                      <a:r>
                        <a:rPr lang="es-AR" sz="2400" dirty="0" smtClean="0">
                          <a:latin typeface="Calibri" panose="020F0502020204030204" pitchFamily="34" charset="0"/>
                          <a:cs typeface="Calibri" panose="020F0502020204030204" pitchFamily="34" charset="0"/>
                        </a:rPr>
                        <a:t>0</a:t>
                      </a:r>
                      <a:endParaRPr lang="es-AR" sz="2400" dirty="0">
                        <a:latin typeface="Calibri" panose="020F0502020204030204" pitchFamily="34" charset="0"/>
                        <a:cs typeface="Calibri" panose="020F0502020204030204" pitchFamily="34" charset="0"/>
                      </a:endParaRPr>
                    </a:p>
                  </a:txBody>
                  <a:tcPr/>
                </a:tc>
                <a:tc>
                  <a:txBody>
                    <a:bodyPr/>
                    <a:lstStyle/>
                    <a:p>
                      <a:pPr algn="ctr"/>
                      <a:r>
                        <a:rPr lang="es-AR" sz="2400" dirty="0" smtClean="0">
                          <a:latin typeface="Calibri" panose="020F0502020204030204" pitchFamily="34" charset="0"/>
                          <a:cs typeface="Calibri" panose="020F0502020204030204" pitchFamily="34" charset="0"/>
                        </a:rPr>
                        <a:t>0</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tcPr>
                </a:tc>
              </a:tr>
              <a:tr h="370840">
                <a:tc>
                  <a:txBody>
                    <a:bodyPr/>
                    <a:lstStyle/>
                    <a:p>
                      <a:pPr algn="ctr"/>
                      <a:r>
                        <a:rPr lang="es-AR" sz="2400" dirty="0" smtClean="0">
                          <a:latin typeface="Calibri" panose="020F0502020204030204" pitchFamily="34" charset="0"/>
                          <a:cs typeface="Calibri" panose="020F0502020204030204" pitchFamily="34" charset="0"/>
                        </a:rPr>
                        <a:t>3</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s-AR" sz="2400" dirty="0" smtClean="0">
                          <a:latin typeface="Calibri" panose="020F0502020204030204" pitchFamily="34" charset="0"/>
                          <a:cs typeface="Calibri" panose="020F0502020204030204" pitchFamily="34" charset="0"/>
                        </a:rPr>
                        <a:t>0</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s-AR" sz="2400" dirty="0" smtClean="0">
                          <a:latin typeface="Calibri" panose="020F0502020204030204" pitchFamily="34" charset="0"/>
                          <a:cs typeface="Calibri" panose="020F0502020204030204" pitchFamily="34" charset="0"/>
                        </a:rPr>
                        <a:t>0</a:t>
                      </a:r>
                      <a:endParaRPr lang="es-AR" sz="2400" dirty="0">
                        <a:latin typeface="Calibri" panose="020F0502020204030204" pitchFamily="34" charset="0"/>
                        <a:cs typeface="Calibri" panose="020F0502020204030204" pitchFamily="34" charset="0"/>
                      </a:endParaRPr>
                    </a:p>
                  </a:txBody>
                  <a:tcPr/>
                </a:tc>
                <a:tc>
                  <a:txBody>
                    <a:bodyPr/>
                    <a:lstStyle/>
                    <a:p>
                      <a:pPr marR="0" algn="ctr" rtl="0">
                        <a:lnSpc>
                          <a:spcPct val="100000"/>
                        </a:lnSpc>
                        <a:spcBef>
                          <a:spcPts val="0"/>
                        </a:spcBef>
                        <a:spcAft>
                          <a:spcPts val="0"/>
                        </a:spcAft>
                        <a:buNone/>
                      </a:pPr>
                      <a:r>
                        <a:rPr lang="es-AR" sz="2400" b="0" i="0" u="none" strike="noStrike" cap="none" dirty="0" smtClean="0">
                          <a:solidFill>
                            <a:schemeClr val="tx1"/>
                          </a:solidFill>
                          <a:latin typeface="Calibri" panose="020F0502020204030204" pitchFamily="34" charset="0"/>
                          <a:ea typeface="+mn-ea"/>
                          <a:cs typeface="Calibri" panose="020F0502020204030204" pitchFamily="34" charset="0"/>
                          <a:sym typeface="Arial"/>
                        </a:rPr>
                        <a:t>1/3 </a:t>
                      </a:r>
                      <a:endParaRPr lang="es-AR" sz="2400" b="0" i="0" u="none" strike="noStrike" cap="none" dirty="0">
                        <a:solidFill>
                          <a:schemeClr val="tx1"/>
                        </a:solidFill>
                        <a:latin typeface="Calibri" panose="020F0502020204030204" pitchFamily="34" charset="0"/>
                        <a:ea typeface="+mn-ea"/>
                        <a:cs typeface="Calibri" panose="020F0502020204030204" pitchFamily="34" charset="0"/>
                        <a:sym typeface="Arial"/>
                      </a:endParaRPr>
                    </a:p>
                  </a:txBody>
                  <a:tcPr/>
                </a:tc>
                <a:tc>
                  <a:txBody>
                    <a:bodyPr/>
                    <a:lstStyle/>
                    <a:p>
                      <a:pPr algn="ctr"/>
                      <a:r>
                        <a:rPr lang="es-AR" sz="2400" dirty="0" smtClean="0">
                          <a:latin typeface="Calibri" panose="020F0502020204030204" pitchFamily="34" charset="0"/>
                          <a:cs typeface="Calibri" panose="020F0502020204030204" pitchFamily="34" charset="0"/>
                        </a:rPr>
                        <a:t>2/3</a:t>
                      </a:r>
                    </a:p>
                  </a:txBody>
                  <a:tcPr/>
                </a:tc>
                <a:tc>
                  <a:txBody>
                    <a:bodyPr/>
                    <a:lstStyle/>
                    <a:p>
                      <a:pPr algn="ctr"/>
                      <a:r>
                        <a:rPr lang="es-AR" sz="2400" dirty="0" smtClean="0">
                          <a:latin typeface="Calibri" panose="020F0502020204030204" pitchFamily="34" charset="0"/>
                          <a:cs typeface="Calibri" panose="020F0502020204030204" pitchFamily="34" charset="0"/>
                        </a:rPr>
                        <a:t>0</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tcPr>
                </a:tc>
              </a:tr>
              <a:tr h="158119">
                <a:tc>
                  <a:txBody>
                    <a:bodyPr/>
                    <a:lstStyle/>
                    <a:p>
                      <a:pPr algn="ctr"/>
                      <a:r>
                        <a:rPr lang="es-AR" sz="2400" dirty="0" smtClean="0">
                          <a:latin typeface="Calibri" panose="020F0502020204030204" pitchFamily="34" charset="0"/>
                          <a:cs typeface="Calibri" panose="020F0502020204030204" pitchFamily="34" charset="0"/>
                        </a:rPr>
                        <a:t>4</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tcPr>
                </a:tc>
                <a:tc>
                  <a:txBody>
                    <a:bodyPr/>
                    <a:lstStyle/>
                    <a:p>
                      <a:pPr algn="ctr"/>
                      <a:r>
                        <a:rPr lang="es-AR" sz="2400" dirty="0" smtClean="0">
                          <a:latin typeface="Calibri" panose="020F0502020204030204" pitchFamily="34" charset="0"/>
                          <a:cs typeface="Calibri" panose="020F0502020204030204" pitchFamily="34" charset="0"/>
                        </a:rPr>
                        <a:t>1</a:t>
                      </a:r>
                      <a:endParaRPr lang="es-AR" sz="24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tcPr>
                </a:tc>
                <a:tc>
                  <a:txBody>
                    <a:bodyPr/>
                    <a:lstStyle/>
                    <a:p>
                      <a:pPr algn="ctr"/>
                      <a:r>
                        <a:rPr lang="es-AR" sz="2400" dirty="0" smtClean="0">
                          <a:latin typeface="Calibri" panose="020F0502020204030204" pitchFamily="34" charset="0"/>
                          <a:cs typeface="Calibri" panose="020F0502020204030204" pitchFamily="34" charset="0"/>
                        </a:rPr>
                        <a:t>0</a:t>
                      </a:r>
                      <a:endParaRPr lang="es-AR" sz="2400" dirty="0">
                        <a:latin typeface="Calibri" panose="020F0502020204030204" pitchFamily="34" charset="0"/>
                        <a:cs typeface="Calibri" panose="020F0502020204030204" pitchFamily="34" charset="0"/>
                      </a:endParaRPr>
                    </a:p>
                  </a:txBody>
                  <a:tcPr/>
                </a:tc>
                <a:tc>
                  <a:txBody>
                    <a:bodyPr/>
                    <a:lstStyle/>
                    <a:p>
                      <a:pPr algn="ctr"/>
                      <a:r>
                        <a:rPr lang="es-AR" sz="2400" dirty="0" smtClean="0">
                          <a:latin typeface="Calibri" panose="020F0502020204030204" pitchFamily="34" charset="0"/>
                          <a:cs typeface="Calibri" panose="020F0502020204030204" pitchFamily="34" charset="0"/>
                        </a:rPr>
                        <a:t>0</a:t>
                      </a:r>
                      <a:endParaRPr lang="es-AR" sz="2400" dirty="0">
                        <a:latin typeface="Calibri" panose="020F0502020204030204" pitchFamily="34" charset="0"/>
                        <a:cs typeface="Calibri" panose="020F0502020204030204" pitchFamily="34" charset="0"/>
                      </a:endParaRPr>
                    </a:p>
                  </a:txBody>
                  <a:tcPr/>
                </a:tc>
                <a:tc>
                  <a:txBody>
                    <a:bodyPr/>
                    <a:lstStyle/>
                    <a:p>
                      <a:pPr algn="ctr"/>
                      <a:r>
                        <a:rPr lang="es-AR" sz="2400" dirty="0" smtClean="0">
                          <a:latin typeface="Calibri" panose="020F0502020204030204" pitchFamily="34" charset="0"/>
                          <a:cs typeface="Calibri" panose="020F0502020204030204" pitchFamily="34" charset="0"/>
                        </a:rPr>
                        <a:t>0</a:t>
                      </a:r>
                      <a:endParaRPr lang="es-AR" sz="2400" dirty="0">
                        <a:latin typeface="Calibri" panose="020F0502020204030204" pitchFamily="34" charset="0"/>
                        <a:cs typeface="Calibri" panose="020F0502020204030204" pitchFamily="34" charset="0"/>
                      </a:endParaRPr>
                    </a:p>
                  </a:txBody>
                  <a:tcPr/>
                </a:tc>
                <a:tc>
                  <a:txBody>
                    <a:bodyPr/>
                    <a:lstStyle/>
                    <a:p>
                      <a:pPr algn="ctr"/>
                      <a:r>
                        <a:rPr lang="es-AR" sz="2400" dirty="0" smtClean="0">
                          <a:latin typeface="Calibri" panose="020F0502020204030204" pitchFamily="34" charset="0"/>
                          <a:cs typeface="Calibri" panose="020F0502020204030204" pitchFamily="34" charset="0"/>
                        </a:rPr>
                        <a:t>0</a:t>
                      </a:r>
                      <a:endParaRPr lang="es-AR" sz="2400" dirty="0">
                        <a:latin typeface="Calibri" panose="020F0502020204030204" pitchFamily="34" charset="0"/>
                        <a:cs typeface="Calibri" panose="020F0502020204030204" pitchFamily="34" charset="0"/>
                      </a:endParaRPr>
                    </a:p>
                  </a:txBody>
                  <a:tcPr>
                    <a:lnR w="12700" cap="flat" cmpd="sng" algn="ctr">
                      <a:solidFill>
                        <a:schemeClr val="tx1"/>
                      </a:solidFill>
                      <a:prstDash val="solid"/>
                      <a:round/>
                      <a:headEnd type="none" w="med" len="med"/>
                      <a:tailEnd type="none" w="med" len="med"/>
                    </a:lnR>
                  </a:tcPr>
                </a:tc>
              </a:tr>
            </a:tbl>
          </a:graphicData>
        </a:graphic>
      </p:graphicFrame>
      <p:sp>
        <p:nvSpPr>
          <p:cNvPr id="5" name="TextBox 4"/>
          <p:cNvSpPr txBox="1"/>
          <p:nvPr/>
        </p:nvSpPr>
        <p:spPr>
          <a:xfrm>
            <a:off x="1907704" y="2276238"/>
            <a:ext cx="787395" cy="584775"/>
          </a:xfrm>
          <a:prstGeom prst="rect">
            <a:avLst/>
          </a:prstGeom>
          <a:noFill/>
        </p:spPr>
        <p:txBody>
          <a:bodyPr wrap="none" rtlCol="0">
            <a:spAutoFit/>
          </a:bodyPr>
          <a:lstStyle/>
          <a:p>
            <a:r>
              <a:rPr lang="es-AR" sz="3200" dirty="0" smtClean="0">
                <a:latin typeface="Calibri" panose="020F0502020204030204" pitchFamily="34" charset="0"/>
                <a:cs typeface="Calibri" panose="020F0502020204030204" pitchFamily="34" charset="0"/>
              </a:rPr>
              <a:t>P = </a:t>
            </a:r>
            <a:endParaRPr lang="es-A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09012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77"/>
            <a:ext cx="8229600" cy="1143000"/>
          </a:xfrm>
        </p:spPr>
        <p:txBody>
          <a:bodyPr/>
          <a:lstStyle/>
          <a:p>
            <a:r>
              <a:rPr lang="es-AR" dirty="0" smtClean="0"/>
              <a:t>Propiedades de periodicidad</a:t>
            </a:r>
            <a:endParaRPr lang="es-AR" dirty="0"/>
          </a:p>
        </p:txBody>
      </p:sp>
      <p:sp>
        <p:nvSpPr>
          <p:cNvPr id="3" name="Text Placeholder 2"/>
          <p:cNvSpPr>
            <a:spLocks noGrp="1"/>
          </p:cNvSpPr>
          <p:nvPr>
            <p:ph type="body" idx="1"/>
          </p:nvPr>
        </p:nvSpPr>
        <p:spPr>
          <a:xfrm>
            <a:off x="107504" y="980728"/>
            <a:ext cx="8712968" cy="2448272"/>
          </a:xfrm>
        </p:spPr>
        <p:txBody>
          <a:bodyPr>
            <a:normAutofit fontScale="85000" lnSpcReduction="20000"/>
          </a:bodyPr>
          <a:lstStyle/>
          <a:p>
            <a:pPr marL="88900" indent="0">
              <a:buNone/>
            </a:pPr>
            <a:r>
              <a:rPr lang="es-AR" dirty="0"/>
              <a:t>Una cadena de </a:t>
            </a:r>
            <a:r>
              <a:rPr lang="es-AR" dirty="0" err="1"/>
              <a:t>Markov</a:t>
            </a:r>
            <a:r>
              <a:rPr lang="es-AR" dirty="0"/>
              <a:t> es aperiódica si el máximo común divisor de todos los caminos de ir de  (i) a (i)  es 1. Por el contrario es periódica si el máximo común divisor es mayor a 1.</a:t>
            </a:r>
          </a:p>
          <a:p>
            <a:pPr marL="88900" indent="0">
              <a:buNone/>
            </a:pPr>
            <a:r>
              <a:rPr lang="es-AR" dirty="0"/>
              <a:t>Una cadena de </a:t>
            </a:r>
            <a:r>
              <a:rPr lang="es-AR" dirty="0" err="1"/>
              <a:t>Markov</a:t>
            </a:r>
            <a:r>
              <a:rPr lang="es-AR" dirty="0"/>
              <a:t> es </a:t>
            </a:r>
            <a:r>
              <a:rPr lang="es-AR" b="1" dirty="0" err="1"/>
              <a:t>ergódica</a:t>
            </a:r>
            <a:r>
              <a:rPr lang="es-AR" dirty="0"/>
              <a:t> si </a:t>
            </a:r>
            <a:r>
              <a:rPr lang="es-AR" dirty="0" smtClean="0"/>
              <a:t>sus </a:t>
            </a:r>
            <a:r>
              <a:rPr lang="es-AR" dirty="0"/>
              <a:t>estados </a:t>
            </a:r>
            <a:r>
              <a:rPr lang="es-AR" dirty="0" smtClean="0"/>
              <a:t>son recurrentes </a:t>
            </a:r>
            <a:r>
              <a:rPr lang="es-AR" dirty="0"/>
              <a:t>y aperiódicos</a:t>
            </a:r>
          </a:p>
          <a:p>
            <a:pPr indent="0">
              <a:buNone/>
            </a:pPr>
            <a:endParaRPr lang="es-AR" dirty="0"/>
          </a:p>
        </p:txBody>
      </p:sp>
      <p:pic>
        <p:nvPicPr>
          <p:cNvPr id="4" name="Picture 3"/>
          <p:cNvPicPr>
            <a:picLocks noChangeAspect="1"/>
          </p:cNvPicPr>
          <p:nvPr/>
        </p:nvPicPr>
        <p:blipFill>
          <a:blip r:embed="rId2"/>
          <a:stretch>
            <a:fillRect/>
          </a:stretch>
        </p:blipFill>
        <p:spPr>
          <a:xfrm>
            <a:off x="323528" y="3188013"/>
            <a:ext cx="3456384" cy="2406875"/>
          </a:xfrm>
          <a:prstGeom prst="rect">
            <a:avLst/>
          </a:prstGeom>
        </p:spPr>
      </p:pic>
      <p:sp>
        <p:nvSpPr>
          <p:cNvPr id="5" name="TextBox 4"/>
          <p:cNvSpPr txBox="1"/>
          <p:nvPr/>
        </p:nvSpPr>
        <p:spPr>
          <a:xfrm>
            <a:off x="3995936" y="3188013"/>
            <a:ext cx="4754773" cy="2677656"/>
          </a:xfrm>
          <a:prstGeom prst="rect">
            <a:avLst/>
          </a:prstGeom>
          <a:noFill/>
        </p:spPr>
        <p:txBody>
          <a:bodyPr wrap="square" rtlCol="0">
            <a:normAutofit fontScale="92500" lnSpcReduction="10000"/>
          </a:bodyPr>
          <a:lstStyle/>
          <a:p>
            <a:r>
              <a:rPr lang="es-AR" sz="2800" dirty="0" smtClean="0">
                <a:solidFill>
                  <a:srgbClr val="00B050"/>
                </a:solidFill>
                <a:latin typeface="Calibri" panose="020F0502020204030204" pitchFamily="34" charset="0"/>
                <a:cs typeface="Calibri" panose="020F0502020204030204" pitchFamily="34" charset="0"/>
              </a:rPr>
              <a:t>Clase 1 </a:t>
            </a:r>
            <a:r>
              <a:rPr lang="es-AR" sz="2800" dirty="0">
                <a:solidFill>
                  <a:srgbClr val="00B050"/>
                </a:solidFill>
                <a:latin typeface="Calibri" panose="020F0502020204030204" pitchFamily="34" charset="0"/>
                <a:cs typeface="Calibri" panose="020F0502020204030204" pitchFamily="34" charset="0"/>
              </a:rPr>
              <a:t>es periódica ya que el camino de ir de B a B es de dos pasos, primero debe ir a C para volver a B</a:t>
            </a:r>
          </a:p>
          <a:p>
            <a:r>
              <a:rPr lang="es-AR" sz="2800" dirty="0" smtClean="0">
                <a:solidFill>
                  <a:srgbClr val="FF0000"/>
                </a:solidFill>
                <a:latin typeface="Calibri" panose="020F0502020204030204" pitchFamily="34" charset="0"/>
                <a:cs typeface="Calibri" panose="020F0502020204030204" pitchFamily="34" charset="0"/>
              </a:rPr>
              <a:t>Clase 2</a:t>
            </a:r>
            <a:r>
              <a:rPr lang="es-AR" sz="2800" dirty="0">
                <a:solidFill>
                  <a:srgbClr val="FF0000"/>
                </a:solidFill>
                <a:latin typeface="Calibri" panose="020F0502020204030204" pitchFamily="34" charset="0"/>
                <a:cs typeface="Calibri" panose="020F0502020204030204" pitchFamily="34" charset="0"/>
              </a:rPr>
              <a:t> es aperiódica ya que el camino de ir de A </a:t>
            </a:r>
            <a:r>
              <a:rPr lang="es-AR" sz="2800" dirty="0" err="1">
                <a:solidFill>
                  <a:srgbClr val="FF0000"/>
                </a:solidFill>
                <a:latin typeface="Calibri" panose="020F0502020204030204" pitchFamily="34" charset="0"/>
                <a:cs typeface="Calibri" panose="020F0502020204030204" pitchFamily="34" charset="0"/>
              </a:rPr>
              <a:t>a</a:t>
            </a:r>
            <a:r>
              <a:rPr lang="es-AR" sz="2800" dirty="0">
                <a:solidFill>
                  <a:srgbClr val="FF0000"/>
                </a:solidFill>
                <a:latin typeface="Calibri" panose="020F0502020204030204" pitchFamily="34" charset="0"/>
                <a:cs typeface="Calibri" panose="020F0502020204030204" pitchFamily="34" charset="0"/>
              </a:rPr>
              <a:t> </a:t>
            </a:r>
            <a:r>
              <a:rPr lang="es-AR" sz="2800" dirty="0" err="1">
                <a:solidFill>
                  <a:srgbClr val="FF0000"/>
                </a:solidFill>
                <a:latin typeface="Calibri" panose="020F0502020204030204" pitchFamily="34" charset="0"/>
                <a:cs typeface="Calibri" panose="020F0502020204030204" pitchFamily="34" charset="0"/>
              </a:rPr>
              <a:t>A</a:t>
            </a:r>
            <a:r>
              <a:rPr lang="es-AR" sz="2800" dirty="0">
                <a:solidFill>
                  <a:srgbClr val="FF0000"/>
                </a:solidFill>
                <a:latin typeface="Calibri" panose="020F0502020204030204" pitchFamily="34" charset="0"/>
                <a:cs typeface="Calibri" panose="020F0502020204030204" pitchFamily="34" charset="0"/>
              </a:rPr>
              <a:t> es de un paso, por relación a si mismo.</a:t>
            </a:r>
          </a:p>
        </p:txBody>
      </p:sp>
      <p:sp>
        <p:nvSpPr>
          <p:cNvPr id="6" name="TextBox 5"/>
          <p:cNvSpPr txBox="1"/>
          <p:nvPr/>
        </p:nvSpPr>
        <p:spPr>
          <a:xfrm>
            <a:off x="179512" y="5865669"/>
            <a:ext cx="8640960" cy="822855"/>
          </a:xfrm>
          <a:prstGeom prst="rect">
            <a:avLst/>
          </a:prstGeom>
          <a:noFill/>
        </p:spPr>
        <p:txBody>
          <a:bodyPr wrap="none" rtlCol="0">
            <a:normAutofit/>
          </a:bodyPr>
          <a:lstStyle/>
          <a:p>
            <a:endParaRPr lang="es-AR" dirty="0"/>
          </a:p>
        </p:txBody>
      </p:sp>
    </p:spTree>
    <p:extLst>
      <p:ext uri="{BB962C8B-B14F-4D97-AF65-F5344CB8AC3E}">
        <p14:creationId xmlns:p14="http://schemas.microsoft.com/office/powerpoint/2010/main" val="20942998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smtClean="0"/>
              <a:t>Proceso estocástico - Definición</a:t>
            </a:r>
            <a:endParaRPr lang="es-AR" dirty="0"/>
          </a:p>
        </p:txBody>
      </p:sp>
      <p:sp>
        <p:nvSpPr>
          <p:cNvPr id="3" name="Text Placeholder 2"/>
          <p:cNvSpPr>
            <a:spLocks noGrp="1"/>
          </p:cNvSpPr>
          <p:nvPr>
            <p:ph type="body" idx="1"/>
          </p:nvPr>
        </p:nvSpPr>
        <p:spPr>
          <a:xfrm>
            <a:off x="457200" y="1417638"/>
            <a:ext cx="8229600" cy="4708526"/>
          </a:xfrm>
        </p:spPr>
        <p:txBody>
          <a:bodyPr>
            <a:normAutofit fontScale="92500"/>
          </a:bodyPr>
          <a:lstStyle/>
          <a:p>
            <a:pPr indent="0">
              <a:buNone/>
            </a:pPr>
            <a:r>
              <a:rPr lang="es-ES" dirty="0" smtClean="0">
                <a:latin typeface="Calibri" panose="020F0502020204030204" pitchFamily="34" charset="0"/>
                <a:cs typeface="Calibri" panose="020F0502020204030204" pitchFamily="34" charset="0"/>
              </a:rPr>
              <a:t>Un </a:t>
            </a:r>
            <a:r>
              <a:rPr lang="es-ES" dirty="0">
                <a:latin typeface="Calibri" panose="020F0502020204030204" pitchFamily="34" charset="0"/>
                <a:cs typeface="Calibri" panose="020F0502020204030204" pitchFamily="34" charset="0"/>
              </a:rPr>
              <a:t>proceso estocástico es un </a:t>
            </a:r>
            <a:r>
              <a:rPr lang="es-ES" b="1" dirty="0">
                <a:latin typeface="Calibri" panose="020F0502020204030204" pitchFamily="34" charset="0"/>
                <a:cs typeface="Calibri" panose="020F0502020204030204" pitchFamily="34" charset="0"/>
              </a:rPr>
              <a:t>concepto matemático</a:t>
            </a:r>
            <a:r>
              <a:rPr lang="es-ES" dirty="0">
                <a:latin typeface="Calibri" panose="020F0502020204030204" pitchFamily="34" charset="0"/>
                <a:cs typeface="Calibri" panose="020F0502020204030204" pitchFamily="34" charset="0"/>
              </a:rPr>
              <a:t> que sirve para caracterizar una sucesión de variables </a:t>
            </a:r>
            <a:r>
              <a:rPr lang="es-ES" dirty="0" smtClean="0">
                <a:latin typeface="Calibri" panose="020F0502020204030204" pitchFamily="34" charset="0"/>
                <a:cs typeface="Calibri" panose="020F0502020204030204" pitchFamily="34" charset="0"/>
              </a:rPr>
              <a:t>aleatorias </a:t>
            </a:r>
            <a:r>
              <a:rPr lang="es-ES" dirty="0">
                <a:latin typeface="Calibri" panose="020F0502020204030204" pitchFamily="34" charset="0"/>
                <a:cs typeface="Calibri" panose="020F0502020204030204" pitchFamily="34" charset="0"/>
              </a:rPr>
              <a:t>que </a:t>
            </a:r>
            <a:r>
              <a:rPr lang="es-ES" dirty="0" smtClean="0">
                <a:latin typeface="Calibri" panose="020F0502020204030204" pitchFamily="34" charset="0"/>
                <a:cs typeface="Calibri" panose="020F0502020204030204" pitchFamily="34" charset="0"/>
              </a:rPr>
              <a:t>evolucionan en </a:t>
            </a:r>
            <a:r>
              <a:rPr lang="es-ES" dirty="0">
                <a:latin typeface="Calibri" panose="020F0502020204030204" pitchFamily="34" charset="0"/>
                <a:cs typeface="Calibri" panose="020F0502020204030204" pitchFamily="34" charset="0"/>
              </a:rPr>
              <a:t>función de otra variable, generalmente </a:t>
            </a:r>
            <a:r>
              <a:rPr lang="es-ES" dirty="0" smtClean="0">
                <a:latin typeface="Calibri" panose="020F0502020204030204" pitchFamily="34" charset="0"/>
                <a:cs typeface="Calibri" panose="020F0502020204030204" pitchFamily="34" charset="0"/>
              </a:rPr>
              <a:t>es el </a:t>
            </a:r>
            <a:r>
              <a:rPr lang="es-ES" dirty="0">
                <a:latin typeface="Calibri" panose="020F0502020204030204" pitchFamily="34" charset="0"/>
                <a:cs typeface="Calibri" panose="020F0502020204030204" pitchFamily="34" charset="0"/>
              </a:rPr>
              <a:t>tiempo</a:t>
            </a:r>
            <a:r>
              <a:rPr lang="es-ES" dirty="0" smtClean="0">
                <a:latin typeface="Calibri" panose="020F0502020204030204" pitchFamily="34" charset="0"/>
                <a:cs typeface="Calibri" panose="020F0502020204030204" pitchFamily="34" charset="0"/>
              </a:rPr>
              <a:t>.</a:t>
            </a:r>
          </a:p>
          <a:p>
            <a:pPr indent="0">
              <a:buNone/>
            </a:pPr>
            <a:r>
              <a:rPr lang="es-ES" dirty="0" smtClean="0">
                <a:latin typeface="Calibri" panose="020F0502020204030204" pitchFamily="34" charset="0"/>
                <a:cs typeface="Calibri" panose="020F0502020204030204" pitchFamily="34" charset="0"/>
              </a:rPr>
              <a:t>Sirve para representar los estados </a:t>
            </a:r>
            <a:r>
              <a:rPr lang="es-ES" dirty="0">
                <a:latin typeface="Calibri" panose="020F0502020204030204" pitchFamily="34" charset="0"/>
                <a:cs typeface="Calibri" panose="020F0502020204030204" pitchFamily="34" charset="0"/>
              </a:rPr>
              <a:t>de un </a:t>
            </a:r>
            <a:r>
              <a:rPr lang="es-ES" dirty="0" smtClean="0">
                <a:latin typeface="Calibri" panose="020F0502020204030204" pitchFamily="34" charset="0"/>
                <a:cs typeface="Calibri" panose="020F0502020204030204" pitchFamily="34" charset="0"/>
              </a:rPr>
              <a:t>sistema en </a:t>
            </a:r>
            <a:r>
              <a:rPr lang="es-ES" dirty="0">
                <a:latin typeface="Calibri" panose="020F0502020204030204" pitchFamily="34" charset="0"/>
                <a:cs typeface="Calibri" panose="020F0502020204030204" pitchFamily="34" charset="0"/>
              </a:rPr>
              <a:t>operación durante algunos periodos</a:t>
            </a:r>
            <a:r>
              <a:rPr lang="es-ES" dirty="0" smtClean="0">
                <a:latin typeface="Calibri" panose="020F0502020204030204" pitchFamily="34" charset="0"/>
                <a:cs typeface="Calibri" panose="020F0502020204030204" pitchFamily="34" charset="0"/>
              </a:rPr>
              <a:t>.</a:t>
            </a:r>
          </a:p>
          <a:p>
            <a:pPr indent="0">
              <a:buNone/>
            </a:pPr>
            <a:r>
              <a:rPr lang="es-ES" dirty="0" smtClean="0">
                <a:latin typeface="Calibri" panose="020F0502020204030204" pitchFamily="34" charset="0"/>
                <a:cs typeface="Calibri" panose="020F0502020204030204" pitchFamily="34" charset="0"/>
              </a:rPr>
              <a:t>En otras palabras describe el comportamiento de un sistema.</a:t>
            </a:r>
            <a:endParaRPr lang="es-ES" dirty="0">
              <a:latin typeface="Calibri" panose="020F0502020204030204" pitchFamily="34" charset="0"/>
              <a:cs typeface="Calibri" panose="020F0502020204030204" pitchFamily="34" charset="0"/>
            </a:endParaRPr>
          </a:p>
          <a:p>
            <a:endParaRPr lang="es-AR" dirty="0"/>
          </a:p>
        </p:txBody>
      </p:sp>
    </p:spTree>
    <p:extLst>
      <p:ext uri="{BB962C8B-B14F-4D97-AF65-F5344CB8AC3E}">
        <p14:creationId xmlns:p14="http://schemas.microsoft.com/office/powerpoint/2010/main" val="10592596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201"/>
            <a:ext cx="8229600" cy="1143000"/>
          </a:xfrm>
        </p:spPr>
        <p:txBody>
          <a:bodyPr/>
          <a:lstStyle/>
          <a:p>
            <a:r>
              <a:rPr lang="es-AR" dirty="0" smtClean="0"/>
              <a:t>Ejercicio práctico – Escenario 1</a:t>
            </a:r>
            <a:endParaRPr lang="es-AR" dirty="0"/>
          </a:p>
        </p:txBody>
      </p:sp>
      <p:sp>
        <p:nvSpPr>
          <p:cNvPr id="3" name="Text Placeholder 2"/>
          <p:cNvSpPr>
            <a:spLocks noGrp="1"/>
          </p:cNvSpPr>
          <p:nvPr>
            <p:ph type="body" idx="1"/>
          </p:nvPr>
        </p:nvSpPr>
        <p:spPr>
          <a:xfrm>
            <a:off x="251520" y="908720"/>
            <a:ext cx="8640960" cy="5472608"/>
          </a:xfrm>
        </p:spPr>
        <p:txBody>
          <a:bodyPr>
            <a:normAutofit fontScale="92500" lnSpcReduction="20000"/>
          </a:bodyPr>
          <a:lstStyle/>
          <a:p>
            <a:pPr marL="88900" indent="0">
              <a:buNone/>
            </a:pPr>
            <a:r>
              <a:rPr lang="es-AR" dirty="0" smtClean="0"/>
              <a:t>Un fabricante desea emprender una campaña publicitaria para una marca de café X. Una investigación de mercado determino las probabilidades de que los consumidores cambien de su marca a otras y viceversa, sin campaña o realizada la campaña:</a:t>
            </a:r>
          </a:p>
          <a:p>
            <a:pPr marL="88900" indent="0">
              <a:buNone/>
            </a:pPr>
            <a:endParaRPr lang="es-AR" dirty="0"/>
          </a:p>
          <a:p>
            <a:pPr marL="88900" indent="0">
              <a:buNone/>
            </a:pPr>
            <a:endParaRPr lang="es-AR" dirty="0" smtClean="0"/>
          </a:p>
          <a:p>
            <a:pPr marL="88900" indent="0">
              <a:buNone/>
            </a:pPr>
            <a:endParaRPr lang="es-AR" dirty="0" smtClean="0"/>
          </a:p>
          <a:p>
            <a:pPr marL="88900" indent="0">
              <a:buNone/>
            </a:pPr>
            <a:endParaRPr lang="es-AR" dirty="0" smtClean="0"/>
          </a:p>
          <a:p>
            <a:pPr marL="88900" indent="0">
              <a:buNone/>
            </a:pPr>
            <a:r>
              <a:rPr lang="es-AR" dirty="0" smtClean="0"/>
              <a:t>La campaña cuesta $12M. El mercado actual es de 50M de compradores. El beneficio promedio anual por cliente es de $2. </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3817326392"/>
              </p:ext>
            </p:extLst>
          </p:nvPr>
        </p:nvGraphicFramePr>
        <p:xfrm>
          <a:off x="786759" y="3284984"/>
          <a:ext cx="3312368" cy="1493520"/>
        </p:xfrm>
        <a:graphic>
          <a:graphicData uri="http://schemas.openxmlformats.org/drawingml/2006/table">
            <a:tbl>
              <a:tblPr firstRow="1" bandRow="1">
                <a:tableStyleId>{2D5ABB26-0587-4C30-8999-92F81FD0307C}</a:tableStyleId>
              </a:tblPr>
              <a:tblGrid>
                <a:gridCol w="1273987"/>
                <a:gridCol w="934258"/>
                <a:gridCol w="1104123"/>
              </a:tblGrid>
              <a:tr h="160222">
                <a:tc>
                  <a:txBody>
                    <a:bodyPr/>
                    <a:lstStyle/>
                    <a:p>
                      <a:pPr algn="ctr"/>
                      <a:r>
                        <a:rPr lang="es-AR" sz="2000" dirty="0" smtClean="0">
                          <a:latin typeface="Calibri" panose="020F0502020204030204" pitchFamily="34" charset="0"/>
                          <a:cs typeface="Calibri" panose="020F0502020204030204" pitchFamily="34" charset="0"/>
                        </a:rPr>
                        <a:t>Sin campaña</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s-AR" sz="2000" dirty="0" smtClean="0">
                          <a:latin typeface="Calibri" panose="020F0502020204030204" pitchFamily="34" charset="0"/>
                          <a:cs typeface="Calibri" panose="020F0502020204030204" pitchFamily="34" charset="0"/>
                        </a:rPr>
                        <a:t>Café X</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AR" sz="2000" dirty="0" smtClean="0">
                          <a:latin typeface="Calibri" panose="020F0502020204030204" pitchFamily="34" charset="0"/>
                          <a:cs typeface="Calibri" panose="020F0502020204030204" pitchFamily="34" charset="0"/>
                        </a:rPr>
                        <a:t>Otras</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3273">
                <a:tc>
                  <a:txBody>
                    <a:bodyPr/>
                    <a:lstStyle/>
                    <a:p>
                      <a:pPr algn="ctr"/>
                      <a:r>
                        <a:rPr lang="es-AR" sz="2000" dirty="0" smtClean="0">
                          <a:latin typeface="Calibri" panose="020F0502020204030204" pitchFamily="34" charset="0"/>
                          <a:cs typeface="Calibri" panose="020F0502020204030204" pitchFamily="34" charset="0"/>
                        </a:rPr>
                        <a:t>Café X</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AR" sz="2000" dirty="0" smtClean="0">
                          <a:latin typeface="Calibri" panose="020F0502020204030204" pitchFamily="34" charset="0"/>
                          <a:cs typeface="Calibri" panose="020F0502020204030204" pitchFamily="34" charset="0"/>
                        </a:rPr>
                        <a:t>0,8</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s-AR" sz="2000" dirty="0" smtClean="0">
                          <a:latin typeface="Calibri" panose="020F0502020204030204" pitchFamily="34" charset="0"/>
                          <a:cs typeface="Calibri" panose="020F0502020204030204" pitchFamily="34" charset="0"/>
                        </a:rPr>
                        <a:t>0,2</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88032">
                <a:tc>
                  <a:txBody>
                    <a:bodyPr/>
                    <a:lstStyle/>
                    <a:p>
                      <a:pPr algn="ctr"/>
                      <a:r>
                        <a:rPr lang="es-AR" sz="2000" dirty="0" smtClean="0">
                          <a:latin typeface="Calibri" panose="020F0502020204030204" pitchFamily="34" charset="0"/>
                          <a:cs typeface="Calibri" panose="020F0502020204030204" pitchFamily="34" charset="0"/>
                        </a:rPr>
                        <a:t>Otras</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AR" sz="2000" dirty="0" smtClean="0">
                          <a:latin typeface="Calibri" panose="020F0502020204030204" pitchFamily="34" charset="0"/>
                          <a:cs typeface="Calibri" panose="020F0502020204030204" pitchFamily="34" charset="0"/>
                        </a:rPr>
                        <a:t>0,2</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s-AR" sz="2000" dirty="0" smtClean="0">
                          <a:latin typeface="Calibri" panose="020F0502020204030204" pitchFamily="34" charset="0"/>
                          <a:cs typeface="Calibri" panose="020F0502020204030204" pitchFamily="34" charset="0"/>
                        </a:rPr>
                        <a:t>0,8</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87229817"/>
              </p:ext>
            </p:extLst>
          </p:nvPr>
        </p:nvGraphicFramePr>
        <p:xfrm>
          <a:off x="4602331" y="3284984"/>
          <a:ext cx="3312368" cy="1493520"/>
        </p:xfrm>
        <a:graphic>
          <a:graphicData uri="http://schemas.openxmlformats.org/drawingml/2006/table">
            <a:tbl>
              <a:tblPr firstRow="1" bandRow="1">
                <a:tableStyleId>{2D5ABB26-0587-4C30-8999-92F81FD0307C}</a:tableStyleId>
              </a:tblPr>
              <a:tblGrid>
                <a:gridCol w="1273987"/>
                <a:gridCol w="934258"/>
                <a:gridCol w="1104123"/>
              </a:tblGrid>
              <a:tr h="160222">
                <a:tc>
                  <a:txBody>
                    <a:bodyPr/>
                    <a:lstStyle/>
                    <a:p>
                      <a:pPr algn="ctr"/>
                      <a:r>
                        <a:rPr lang="es-AR" sz="2000" dirty="0" smtClean="0">
                          <a:latin typeface="Calibri" panose="020F0502020204030204" pitchFamily="34" charset="0"/>
                          <a:cs typeface="Calibri" panose="020F0502020204030204" pitchFamily="34" charset="0"/>
                        </a:rPr>
                        <a:t>Con campaña</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AR" sz="2000" dirty="0" smtClean="0">
                          <a:latin typeface="Calibri" panose="020F0502020204030204" pitchFamily="34" charset="0"/>
                          <a:cs typeface="Calibri" panose="020F0502020204030204" pitchFamily="34" charset="0"/>
                        </a:rPr>
                        <a:t>Café X</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AR" sz="2000" dirty="0" smtClean="0">
                          <a:latin typeface="Calibri" panose="020F0502020204030204" pitchFamily="34" charset="0"/>
                          <a:cs typeface="Calibri" panose="020F0502020204030204" pitchFamily="34" charset="0"/>
                        </a:rPr>
                        <a:t>Otras</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3273">
                <a:tc>
                  <a:txBody>
                    <a:bodyPr/>
                    <a:lstStyle/>
                    <a:p>
                      <a:pPr algn="ctr"/>
                      <a:r>
                        <a:rPr lang="es-AR" sz="2000" dirty="0" smtClean="0">
                          <a:latin typeface="Calibri" panose="020F0502020204030204" pitchFamily="34" charset="0"/>
                          <a:cs typeface="Calibri" panose="020F0502020204030204" pitchFamily="34" charset="0"/>
                        </a:rPr>
                        <a:t>Café X</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AR" sz="2000" dirty="0" smtClean="0">
                          <a:latin typeface="Calibri" panose="020F0502020204030204" pitchFamily="34" charset="0"/>
                          <a:cs typeface="Calibri" panose="020F0502020204030204" pitchFamily="34" charset="0"/>
                        </a:rPr>
                        <a:t>0,8</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s-AR" sz="2000" dirty="0" smtClean="0">
                          <a:latin typeface="Calibri" panose="020F0502020204030204" pitchFamily="34" charset="0"/>
                          <a:cs typeface="Calibri" panose="020F0502020204030204" pitchFamily="34" charset="0"/>
                        </a:rPr>
                        <a:t>0,2</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88032">
                <a:tc>
                  <a:txBody>
                    <a:bodyPr/>
                    <a:lstStyle/>
                    <a:p>
                      <a:pPr algn="ctr"/>
                      <a:r>
                        <a:rPr lang="es-AR" sz="2000" dirty="0" smtClean="0">
                          <a:latin typeface="Calibri" panose="020F0502020204030204" pitchFamily="34" charset="0"/>
                          <a:cs typeface="Calibri" panose="020F0502020204030204" pitchFamily="34" charset="0"/>
                        </a:rPr>
                        <a:t>Otras</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AR" sz="2000" dirty="0" smtClean="0">
                          <a:latin typeface="Calibri" panose="020F0502020204030204" pitchFamily="34" charset="0"/>
                          <a:cs typeface="Calibri" panose="020F0502020204030204" pitchFamily="34" charset="0"/>
                        </a:rPr>
                        <a:t>0,3</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s-AR" sz="2000" dirty="0" smtClean="0">
                          <a:latin typeface="Calibri" panose="020F0502020204030204" pitchFamily="34" charset="0"/>
                          <a:cs typeface="Calibri" panose="020F0502020204030204" pitchFamily="34" charset="0"/>
                        </a:rPr>
                        <a:t>0,7</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bl>
          </a:graphicData>
        </a:graphic>
      </p:graphicFrame>
    </p:spTree>
    <p:extLst>
      <p:ext uri="{BB962C8B-B14F-4D97-AF65-F5344CB8AC3E}">
        <p14:creationId xmlns:p14="http://schemas.microsoft.com/office/powerpoint/2010/main" val="381716254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4233" y="0"/>
            <a:ext cx="8229600" cy="1143000"/>
          </a:xfrm>
        </p:spPr>
        <p:txBody>
          <a:bodyPr/>
          <a:lstStyle/>
          <a:p>
            <a:r>
              <a:rPr lang="es-AR" dirty="0"/>
              <a:t>Ejercicio práctico</a:t>
            </a:r>
          </a:p>
        </p:txBody>
      </p:sp>
      <p:sp>
        <p:nvSpPr>
          <p:cNvPr id="3" name="Text Placeholder 2"/>
          <p:cNvSpPr>
            <a:spLocks noGrp="1"/>
          </p:cNvSpPr>
          <p:nvPr>
            <p:ph type="body" idx="1"/>
          </p:nvPr>
        </p:nvSpPr>
        <p:spPr>
          <a:xfrm>
            <a:off x="294557" y="1052736"/>
            <a:ext cx="8568952" cy="5256584"/>
          </a:xfrm>
        </p:spPr>
        <p:txBody>
          <a:bodyPr>
            <a:normAutofit fontScale="70000" lnSpcReduction="20000"/>
          </a:bodyPr>
          <a:lstStyle/>
          <a:p>
            <a:pPr marL="88900" indent="0">
              <a:buNone/>
            </a:pPr>
            <a:r>
              <a:rPr lang="es-AR" sz="3400" dirty="0"/>
              <a:t>¿Conviene realizar la campaña de acuerdo al rendimiento esperado?</a:t>
            </a:r>
          </a:p>
          <a:p>
            <a:pPr marL="88900" indent="0">
              <a:buNone/>
            </a:pPr>
            <a:endParaRPr lang="es-AR" sz="1400" dirty="0" smtClean="0"/>
          </a:p>
          <a:p>
            <a:pPr marL="88900" indent="0">
              <a:buNone/>
            </a:pPr>
            <a:r>
              <a:rPr lang="es-AR" sz="3400" dirty="0" smtClean="0"/>
              <a:t>Variable: Tipo de marca de café que consume la población</a:t>
            </a:r>
          </a:p>
          <a:p>
            <a:pPr marL="88900" indent="0">
              <a:buNone/>
            </a:pPr>
            <a:r>
              <a:rPr lang="es-AR" sz="3400" dirty="0" smtClean="0"/>
              <a:t>Espacio de estados: Café X, Otros</a:t>
            </a:r>
          </a:p>
          <a:p>
            <a:pPr marL="88900" indent="0">
              <a:buNone/>
            </a:pPr>
            <a:r>
              <a:rPr lang="es-AR" sz="3400" dirty="0" smtClean="0"/>
              <a:t>Espacio paramétrico: Población.</a:t>
            </a:r>
          </a:p>
          <a:p>
            <a:pPr marL="88900" indent="0">
              <a:buNone/>
            </a:pPr>
            <a:r>
              <a:rPr lang="es-AR" sz="3400" dirty="0" smtClean="0"/>
              <a:t>Matriz de transición de un solo paso:</a:t>
            </a:r>
          </a:p>
          <a:p>
            <a:pPr marL="88900" indent="0">
              <a:buNone/>
            </a:pPr>
            <a:endParaRPr lang="es-AR" sz="3400" dirty="0" smtClean="0"/>
          </a:p>
          <a:p>
            <a:pPr marL="88900" indent="0">
              <a:buNone/>
            </a:pPr>
            <a:endParaRPr lang="es-AR" sz="3400" dirty="0"/>
          </a:p>
          <a:p>
            <a:pPr marL="88900" indent="0">
              <a:buNone/>
            </a:pPr>
            <a:endParaRPr lang="es-AR" sz="3400" dirty="0" smtClean="0"/>
          </a:p>
          <a:p>
            <a:pPr marL="88900" indent="0">
              <a:buNone/>
            </a:pPr>
            <a:endParaRPr lang="es-AR" sz="3400" dirty="0"/>
          </a:p>
          <a:p>
            <a:pPr marL="88900" indent="0">
              <a:buNone/>
            </a:pPr>
            <a:endParaRPr lang="es-AR" sz="3400" dirty="0" smtClean="0"/>
          </a:p>
          <a:p>
            <a:pPr marL="88900" indent="0">
              <a:buNone/>
            </a:pPr>
            <a:r>
              <a:rPr lang="es-AR" sz="3400" dirty="0" smtClean="0"/>
              <a:t>Debemos comparar el beneficio esperado con y sin campaña publicitaria</a:t>
            </a:r>
            <a:endParaRPr lang="es-AR" sz="3400" dirty="0"/>
          </a:p>
          <a:p>
            <a:pPr marL="88900" indent="0">
              <a:buNone/>
            </a:pPr>
            <a:endParaRPr lang="es-AR" dirty="0" smtClean="0"/>
          </a:p>
          <a:p>
            <a:pPr marL="88900" indent="0">
              <a:buNone/>
            </a:pPr>
            <a:endParaRPr lang="es-AR" dirty="0" smtClean="0"/>
          </a:p>
          <a:p>
            <a:pPr marL="88900" indent="0">
              <a:buNone/>
            </a:pP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3302814641"/>
              </p:ext>
            </p:extLst>
          </p:nvPr>
        </p:nvGraphicFramePr>
        <p:xfrm>
          <a:off x="1187624" y="3429000"/>
          <a:ext cx="2808312" cy="1584960"/>
        </p:xfrm>
        <a:graphic>
          <a:graphicData uri="http://schemas.openxmlformats.org/drawingml/2006/table">
            <a:tbl>
              <a:tblPr firstRow="1" bandRow="1">
                <a:tableStyleId>{2D5ABB26-0587-4C30-8999-92F81FD0307C}</a:tableStyleId>
              </a:tblPr>
              <a:tblGrid>
                <a:gridCol w="936104"/>
                <a:gridCol w="936104"/>
                <a:gridCol w="936104"/>
              </a:tblGrid>
              <a:tr h="160222">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sz="2000" dirty="0" smtClean="0">
                          <a:latin typeface="Calibri" panose="020F0502020204030204" pitchFamily="34" charset="0"/>
                          <a:cs typeface="Calibri" panose="020F0502020204030204" pitchFamily="34" charset="0"/>
                        </a:rPr>
                        <a:t>Sin campaña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a:endParaRPr lang="es-AR" sz="20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s-AR" sz="20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60222">
                <a:tc>
                  <a:txBody>
                    <a:bodyPr/>
                    <a:lstStyle/>
                    <a:p>
                      <a:pPr algn="ctr"/>
                      <a:endParaRPr lang="es-AR" sz="20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s-AR" sz="2000" dirty="0" smtClean="0">
                          <a:latin typeface="Calibri" panose="020F0502020204030204" pitchFamily="34" charset="0"/>
                          <a:cs typeface="Calibri" panose="020F0502020204030204" pitchFamily="34" charset="0"/>
                        </a:rPr>
                        <a:t>Café X</a:t>
                      </a:r>
                      <a:endParaRPr lang="es-AR" sz="20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2000" dirty="0" smtClean="0">
                          <a:latin typeface="Calibri" panose="020F0502020204030204" pitchFamily="34" charset="0"/>
                          <a:cs typeface="Calibri" panose="020F0502020204030204" pitchFamily="34" charset="0"/>
                        </a:rPr>
                        <a:t>Otras</a:t>
                      </a:r>
                      <a:endParaRPr lang="es-AR" sz="20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43273">
                <a:tc>
                  <a:txBody>
                    <a:bodyPr/>
                    <a:lstStyle/>
                    <a:p>
                      <a:pPr algn="ctr"/>
                      <a:r>
                        <a:rPr lang="es-AR" sz="2000" dirty="0" smtClean="0">
                          <a:latin typeface="Calibri" panose="020F0502020204030204" pitchFamily="34" charset="0"/>
                          <a:cs typeface="Calibri" panose="020F0502020204030204" pitchFamily="34" charset="0"/>
                        </a:rPr>
                        <a:t>Café X</a:t>
                      </a:r>
                      <a:endParaRPr lang="es-AR" sz="20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2000" dirty="0" smtClean="0">
                          <a:latin typeface="Calibri" panose="020F0502020204030204" pitchFamily="34" charset="0"/>
                          <a:cs typeface="Calibri" panose="020F0502020204030204" pitchFamily="34" charset="0"/>
                        </a:rPr>
                        <a:t>0,8</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s-AR" sz="2000" dirty="0" smtClean="0">
                          <a:latin typeface="Calibri" panose="020F0502020204030204" pitchFamily="34" charset="0"/>
                          <a:cs typeface="Calibri" panose="020F0502020204030204" pitchFamily="34" charset="0"/>
                        </a:rPr>
                        <a:t>0,2</a:t>
                      </a:r>
                      <a:endParaRPr lang="es-AR" sz="20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r h="288032">
                <a:tc>
                  <a:txBody>
                    <a:bodyPr/>
                    <a:lstStyle/>
                    <a:p>
                      <a:pPr algn="ctr"/>
                      <a:r>
                        <a:rPr lang="es-AR" sz="2000" dirty="0" smtClean="0">
                          <a:latin typeface="Calibri" panose="020F0502020204030204" pitchFamily="34" charset="0"/>
                          <a:cs typeface="Calibri" panose="020F0502020204030204" pitchFamily="34" charset="0"/>
                        </a:rPr>
                        <a:t>Otras</a:t>
                      </a:r>
                      <a:endParaRPr lang="es-AR" sz="20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2000" dirty="0" smtClean="0">
                          <a:latin typeface="Calibri" panose="020F0502020204030204" pitchFamily="34" charset="0"/>
                          <a:cs typeface="Calibri" panose="020F0502020204030204" pitchFamily="34" charset="0"/>
                        </a:rPr>
                        <a:t>0,2</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s-AR" sz="2000" dirty="0" smtClean="0">
                          <a:latin typeface="Calibri" panose="020F0502020204030204" pitchFamily="34" charset="0"/>
                          <a:cs typeface="Calibri" panose="020F0502020204030204" pitchFamily="34" charset="0"/>
                        </a:rPr>
                        <a:t>0,8</a:t>
                      </a:r>
                      <a:endParaRPr lang="es-AR" sz="20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68204367"/>
              </p:ext>
            </p:extLst>
          </p:nvPr>
        </p:nvGraphicFramePr>
        <p:xfrm>
          <a:off x="4579033" y="3429000"/>
          <a:ext cx="2808312" cy="1584960"/>
        </p:xfrm>
        <a:graphic>
          <a:graphicData uri="http://schemas.openxmlformats.org/drawingml/2006/table">
            <a:tbl>
              <a:tblPr firstRow="1" bandRow="1">
                <a:tableStyleId>{2D5ABB26-0587-4C30-8999-92F81FD0307C}</a:tableStyleId>
              </a:tblPr>
              <a:tblGrid>
                <a:gridCol w="936104"/>
                <a:gridCol w="936104"/>
                <a:gridCol w="936104"/>
              </a:tblGrid>
              <a:tr h="160222">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AR" sz="2000" dirty="0" smtClean="0">
                          <a:latin typeface="Calibri" panose="020F0502020204030204" pitchFamily="34" charset="0"/>
                          <a:cs typeface="Calibri" panose="020F0502020204030204" pitchFamily="34" charset="0"/>
                        </a:rPr>
                        <a:t>Con campaña</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r"/>
                      <a:endParaRPr lang="es-AR" sz="20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s-AR" sz="20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160222">
                <a:tc>
                  <a:txBody>
                    <a:bodyPr/>
                    <a:lstStyle/>
                    <a:p>
                      <a:pPr algn="ctr"/>
                      <a:endParaRPr lang="es-AR" sz="20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s-AR" sz="2000" dirty="0" smtClean="0">
                          <a:latin typeface="Calibri" panose="020F0502020204030204" pitchFamily="34" charset="0"/>
                          <a:cs typeface="Calibri" panose="020F0502020204030204" pitchFamily="34" charset="0"/>
                        </a:rPr>
                        <a:t>Café X</a:t>
                      </a:r>
                      <a:endParaRPr lang="es-AR" sz="20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2000" dirty="0" smtClean="0">
                          <a:latin typeface="Calibri" panose="020F0502020204030204" pitchFamily="34" charset="0"/>
                          <a:cs typeface="Calibri" panose="020F0502020204030204" pitchFamily="34" charset="0"/>
                        </a:rPr>
                        <a:t>Otras</a:t>
                      </a:r>
                      <a:endParaRPr lang="es-AR" sz="20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343273">
                <a:tc>
                  <a:txBody>
                    <a:bodyPr/>
                    <a:lstStyle/>
                    <a:p>
                      <a:pPr algn="ctr"/>
                      <a:r>
                        <a:rPr lang="es-AR" sz="2000" dirty="0" smtClean="0">
                          <a:latin typeface="Calibri" panose="020F0502020204030204" pitchFamily="34" charset="0"/>
                          <a:cs typeface="Calibri" panose="020F0502020204030204" pitchFamily="34" charset="0"/>
                        </a:rPr>
                        <a:t>Café X</a:t>
                      </a:r>
                      <a:endParaRPr lang="es-AR" sz="20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2000" dirty="0" smtClean="0">
                          <a:latin typeface="Calibri" panose="020F0502020204030204" pitchFamily="34" charset="0"/>
                          <a:cs typeface="Calibri" panose="020F0502020204030204" pitchFamily="34" charset="0"/>
                        </a:rPr>
                        <a:t>0,8</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s-AR" sz="2000" dirty="0" smtClean="0">
                          <a:latin typeface="Calibri" panose="020F0502020204030204" pitchFamily="34" charset="0"/>
                          <a:cs typeface="Calibri" panose="020F0502020204030204" pitchFamily="34" charset="0"/>
                        </a:rPr>
                        <a:t>0,2</a:t>
                      </a:r>
                      <a:endParaRPr lang="es-AR" sz="20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r h="288032">
                <a:tc>
                  <a:txBody>
                    <a:bodyPr/>
                    <a:lstStyle/>
                    <a:p>
                      <a:pPr algn="ctr"/>
                      <a:r>
                        <a:rPr lang="es-AR" sz="2000" dirty="0" smtClean="0">
                          <a:latin typeface="Calibri" panose="020F0502020204030204" pitchFamily="34" charset="0"/>
                          <a:cs typeface="Calibri" panose="020F0502020204030204" pitchFamily="34" charset="0"/>
                        </a:rPr>
                        <a:t>Otras</a:t>
                      </a:r>
                      <a:endParaRPr lang="es-AR" sz="20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2000" dirty="0" smtClean="0">
                          <a:latin typeface="Calibri" panose="020F0502020204030204" pitchFamily="34" charset="0"/>
                          <a:cs typeface="Calibri" panose="020F0502020204030204" pitchFamily="34" charset="0"/>
                        </a:rPr>
                        <a:t>0,3</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s-AR" sz="2000" dirty="0" smtClean="0">
                          <a:latin typeface="Calibri" panose="020F0502020204030204" pitchFamily="34" charset="0"/>
                          <a:cs typeface="Calibri" panose="020F0502020204030204" pitchFamily="34" charset="0"/>
                        </a:rPr>
                        <a:t>0,7</a:t>
                      </a:r>
                      <a:endParaRPr lang="es-AR" sz="20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bl>
          </a:graphicData>
        </a:graphic>
      </p:graphicFrame>
    </p:spTree>
    <p:extLst>
      <p:ext uri="{BB962C8B-B14F-4D97-AF65-F5344CB8AC3E}">
        <p14:creationId xmlns:p14="http://schemas.microsoft.com/office/powerpoint/2010/main" val="6611938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201"/>
            <a:ext cx="8229600" cy="1143000"/>
          </a:xfrm>
        </p:spPr>
        <p:txBody>
          <a:bodyPr/>
          <a:lstStyle/>
          <a:p>
            <a:r>
              <a:rPr lang="es-AR" dirty="0"/>
              <a:t>Ejercicio práctico</a:t>
            </a:r>
          </a:p>
        </p:txBody>
      </p:sp>
      <p:sp>
        <p:nvSpPr>
          <p:cNvPr id="3" name="Text Placeholder 2"/>
          <p:cNvSpPr>
            <a:spLocks noGrp="1"/>
          </p:cNvSpPr>
          <p:nvPr>
            <p:ph type="body" idx="1"/>
          </p:nvPr>
        </p:nvSpPr>
        <p:spPr>
          <a:xfrm>
            <a:off x="251520" y="1268760"/>
            <a:ext cx="8640960" cy="5184576"/>
          </a:xfrm>
        </p:spPr>
        <p:txBody>
          <a:bodyPr/>
          <a:lstStyle/>
          <a:p>
            <a:pPr marL="88900" indent="0">
              <a:buNone/>
            </a:pPr>
            <a:r>
              <a:rPr lang="es-AR" dirty="0" smtClean="0"/>
              <a:t>Paso 1- Verificamos si es un proceso absorbente o </a:t>
            </a:r>
            <a:r>
              <a:rPr lang="es-AR" dirty="0" err="1" smtClean="0"/>
              <a:t>ergórico</a:t>
            </a:r>
            <a:r>
              <a:rPr lang="es-AR" dirty="0" smtClean="0"/>
              <a:t>.</a:t>
            </a:r>
          </a:p>
          <a:p>
            <a:pPr marL="88900" indent="0">
              <a:buNone/>
            </a:pPr>
            <a:r>
              <a:rPr lang="es-AR" dirty="0" smtClean="0"/>
              <a:t>Para saber si un proceso es absorbente analizamos si en la diagonal principal de la matriz existe un 1.</a:t>
            </a:r>
          </a:p>
          <a:p>
            <a:pPr marL="88900" indent="0">
              <a:buNone/>
            </a:pPr>
            <a:r>
              <a:rPr lang="es-AR" dirty="0" smtClean="0"/>
              <a:t>Para saber si un proceso es </a:t>
            </a:r>
            <a:r>
              <a:rPr lang="es-AR" dirty="0" err="1" smtClean="0"/>
              <a:t>ergórico</a:t>
            </a:r>
            <a:r>
              <a:rPr lang="es-AR" dirty="0" smtClean="0"/>
              <a:t> analizamos desde la matriz si se puede pasar un de estado a otro en uno o mas pasos.</a:t>
            </a:r>
            <a:endParaRPr lang="es-AR" dirty="0"/>
          </a:p>
          <a:p>
            <a:pPr marL="88900" indent="0">
              <a:buNone/>
            </a:pPr>
            <a:endParaRPr lang="es-AR" dirty="0" smtClean="0"/>
          </a:p>
        </p:txBody>
      </p:sp>
    </p:spTree>
    <p:extLst>
      <p:ext uri="{BB962C8B-B14F-4D97-AF65-F5344CB8AC3E}">
        <p14:creationId xmlns:p14="http://schemas.microsoft.com/office/powerpoint/2010/main" val="1862818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77"/>
            <a:ext cx="8229600" cy="1143000"/>
          </a:xfrm>
        </p:spPr>
        <p:txBody>
          <a:bodyPr/>
          <a:lstStyle/>
          <a:p>
            <a:r>
              <a:rPr lang="es-AR" dirty="0"/>
              <a:t>Ejercicio práctico</a:t>
            </a:r>
          </a:p>
        </p:txBody>
      </p:sp>
      <p:sp>
        <p:nvSpPr>
          <p:cNvPr id="3" name="Text Placeholder 2"/>
          <p:cNvSpPr>
            <a:spLocks noGrp="1"/>
          </p:cNvSpPr>
          <p:nvPr>
            <p:ph type="body" idx="1"/>
          </p:nvPr>
        </p:nvSpPr>
        <p:spPr>
          <a:xfrm>
            <a:off x="179512" y="980728"/>
            <a:ext cx="8712968" cy="1728192"/>
          </a:xfrm>
        </p:spPr>
        <p:txBody>
          <a:bodyPr>
            <a:normAutofit/>
          </a:bodyPr>
          <a:lstStyle/>
          <a:p>
            <a:pPr marL="88900" indent="0">
              <a:buNone/>
            </a:pPr>
            <a:r>
              <a:rPr lang="es-AR" dirty="0"/>
              <a:t>Paso </a:t>
            </a:r>
            <a:r>
              <a:rPr lang="es-AR" dirty="0" smtClean="0"/>
              <a:t>2 – Calculamos la matriz de estado estable para el escenario </a:t>
            </a:r>
            <a:r>
              <a:rPr lang="es-AR" b="1" dirty="0" smtClean="0"/>
              <a:t>sin</a:t>
            </a:r>
            <a:r>
              <a:rPr lang="es-AR" dirty="0" smtClean="0"/>
              <a:t> campaña mediante sistema de ecuaciones.</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93646240"/>
              </p:ext>
            </p:extLst>
          </p:nvPr>
        </p:nvGraphicFramePr>
        <p:xfrm>
          <a:off x="539608" y="2579752"/>
          <a:ext cx="3384375" cy="1554480"/>
        </p:xfrm>
        <a:graphic>
          <a:graphicData uri="http://schemas.openxmlformats.org/drawingml/2006/table">
            <a:tbl>
              <a:tblPr firstRow="1" bandRow="1">
                <a:tableStyleId>{2D5ABB26-0587-4C30-8999-92F81FD0307C}</a:tableStyleId>
              </a:tblPr>
              <a:tblGrid>
                <a:gridCol w="1259302"/>
                <a:gridCol w="1116962"/>
                <a:gridCol w="1008111"/>
              </a:tblGrid>
              <a:tr h="433961">
                <a:tc>
                  <a:txBody>
                    <a:bodyPr/>
                    <a:lstStyle/>
                    <a:p>
                      <a:pPr algn="ct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s-AR" sz="2800" dirty="0" smtClean="0">
                          <a:latin typeface="Calibri" panose="020F0502020204030204" pitchFamily="34" charset="0"/>
                          <a:cs typeface="Calibri" panose="020F0502020204030204" pitchFamily="34" charset="0"/>
                        </a:rPr>
                        <a:t>Café X</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2800" dirty="0" smtClean="0">
                          <a:latin typeface="Calibri" panose="020F0502020204030204" pitchFamily="34" charset="0"/>
                          <a:cs typeface="Calibri" panose="020F0502020204030204" pitchFamily="34" charset="0"/>
                        </a:rPr>
                        <a:t>Otras</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33961">
                <a:tc>
                  <a:txBody>
                    <a:bodyPr/>
                    <a:lstStyle/>
                    <a:p>
                      <a:pPr algn="ctr"/>
                      <a:r>
                        <a:rPr lang="es-AR" sz="2800" dirty="0" smtClean="0">
                          <a:latin typeface="Calibri" panose="020F0502020204030204" pitchFamily="34" charset="0"/>
                          <a:cs typeface="Calibri" panose="020F0502020204030204" pitchFamily="34" charset="0"/>
                        </a:rPr>
                        <a:t>Café X</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2800" dirty="0" smtClean="0">
                          <a:latin typeface="Calibri" panose="020F0502020204030204" pitchFamily="34" charset="0"/>
                          <a:cs typeface="Calibri" panose="020F0502020204030204" pitchFamily="34" charset="0"/>
                        </a:rPr>
                        <a:t>0,8</a:t>
                      </a:r>
                      <a:endParaRPr lang="es-AR" sz="28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s-AR" sz="2800" dirty="0" smtClean="0">
                          <a:latin typeface="Calibri" panose="020F0502020204030204" pitchFamily="34" charset="0"/>
                          <a:cs typeface="Calibri" panose="020F0502020204030204" pitchFamily="34" charset="0"/>
                        </a:rPr>
                        <a:t>0,2</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r h="433961">
                <a:tc>
                  <a:txBody>
                    <a:bodyPr/>
                    <a:lstStyle/>
                    <a:p>
                      <a:pPr algn="ctr"/>
                      <a:r>
                        <a:rPr lang="es-AR" sz="2800" dirty="0" smtClean="0">
                          <a:latin typeface="Calibri" panose="020F0502020204030204" pitchFamily="34" charset="0"/>
                          <a:cs typeface="Calibri" panose="020F0502020204030204" pitchFamily="34" charset="0"/>
                        </a:rPr>
                        <a:t>Otras</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2800" dirty="0" smtClean="0">
                          <a:latin typeface="Calibri" panose="020F0502020204030204" pitchFamily="34" charset="0"/>
                          <a:cs typeface="Calibri" panose="020F0502020204030204" pitchFamily="34" charset="0"/>
                        </a:rPr>
                        <a:t>0,2</a:t>
                      </a:r>
                      <a:endParaRPr lang="es-AR" sz="28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s-AR" sz="2800" dirty="0" smtClean="0">
                          <a:latin typeface="Calibri" panose="020F0502020204030204" pitchFamily="34" charset="0"/>
                          <a:cs typeface="Calibri" panose="020F0502020204030204" pitchFamily="34" charset="0"/>
                        </a:rPr>
                        <a:t>0,8</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bl>
          </a:graphicData>
        </a:graphic>
      </p:graphicFrame>
      <p:sp>
        <p:nvSpPr>
          <p:cNvPr id="6" name="TextBox 5"/>
          <p:cNvSpPr txBox="1"/>
          <p:nvPr/>
        </p:nvSpPr>
        <p:spPr>
          <a:xfrm>
            <a:off x="4820922" y="2837257"/>
            <a:ext cx="3240360" cy="1224136"/>
          </a:xfrm>
          <a:prstGeom prst="rect">
            <a:avLst/>
          </a:prstGeom>
          <a:noFill/>
        </p:spPr>
        <p:txBody>
          <a:bodyPr wrap="square" rtlCol="0">
            <a:normAutofit fontScale="92500" lnSpcReduction="20000"/>
          </a:bodyPr>
          <a:lstStyle/>
          <a:p>
            <a:pPr marL="88900"/>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0 </a:t>
            </a:r>
            <a:r>
              <a:rPr lang="es-AR" sz="3200" dirty="0" smtClean="0">
                <a:latin typeface="Calibri" panose="020F0502020204030204" pitchFamily="34" charset="0"/>
                <a:cs typeface="Calibri" panose="020F0502020204030204" pitchFamily="34" charset="0"/>
              </a:rPr>
              <a:t>= </a:t>
            </a:r>
            <a:r>
              <a:rPr lang="es-ES" sz="3200" b="1" dirty="0" smtClean="0">
                <a:latin typeface="Calibri" panose="020F0502020204030204" pitchFamily="34" charset="0"/>
                <a:cs typeface="Calibri" panose="020F0502020204030204" pitchFamily="34" charset="0"/>
              </a:rPr>
              <a:t>0,8</a:t>
            </a:r>
            <a:r>
              <a:rPr lang="es-ES" sz="3200" b="1" baseline="-25000" dirty="0" smtClean="0">
                <a:latin typeface="Calibri" panose="020F0502020204030204" pitchFamily="34" charset="0"/>
                <a:cs typeface="Calibri" panose="020F0502020204030204" pitchFamily="34" charset="0"/>
              </a:rPr>
              <a:t> </a:t>
            </a:r>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0 </a:t>
            </a:r>
            <a:r>
              <a:rPr lang="es-ES" sz="3200" b="1" dirty="0" smtClean="0">
                <a:latin typeface="Calibri" panose="020F0502020204030204" pitchFamily="34" charset="0"/>
                <a:cs typeface="Calibri" panose="020F0502020204030204" pitchFamily="34" charset="0"/>
              </a:rPr>
              <a:t>+ 0,2</a:t>
            </a:r>
            <a:r>
              <a:rPr lang="es-ES" sz="3200" b="1" baseline="-25000" dirty="0" smtClean="0">
                <a:latin typeface="Calibri" panose="020F0502020204030204" pitchFamily="34" charset="0"/>
                <a:cs typeface="Calibri" panose="020F0502020204030204" pitchFamily="34" charset="0"/>
              </a:rPr>
              <a:t> </a:t>
            </a:r>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1</a:t>
            </a:r>
          </a:p>
          <a:p>
            <a:pPr marL="88900"/>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1 </a:t>
            </a:r>
            <a:r>
              <a:rPr lang="es-AR" sz="3200" dirty="0">
                <a:latin typeface="Calibri" panose="020F0502020204030204" pitchFamily="34" charset="0"/>
                <a:cs typeface="Calibri" panose="020F0502020204030204" pitchFamily="34" charset="0"/>
              </a:rPr>
              <a:t>= </a:t>
            </a:r>
            <a:r>
              <a:rPr lang="es-ES" sz="3200" b="1" dirty="0" smtClean="0">
                <a:latin typeface="Calibri" panose="020F0502020204030204" pitchFamily="34" charset="0"/>
                <a:cs typeface="Calibri" panose="020F0502020204030204" pitchFamily="34" charset="0"/>
              </a:rPr>
              <a:t>0,2 </a:t>
            </a:r>
            <a:r>
              <a:rPr lang="es-ES" sz="3200" b="1" dirty="0">
                <a:latin typeface="Calibri" panose="020F0502020204030204" pitchFamily="34" charset="0"/>
                <a:cs typeface="Calibri" panose="020F0502020204030204" pitchFamily="34" charset="0"/>
              </a:rPr>
              <a:t>π</a:t>
            </a:r>
            <a:r>
              <a:rPr lang="es-ES" sz="3200" b="1" baseline="-25000" dirty="0">
                <a:latin typeface="Calibri" panose="020F0502020204030204" pitchFamily="34" charset="0"/>
                <a:cs typeface="Calibri" panose="020F0502020204030204" pitchFamily="34" charset="0"/>
              </a:rPr>
              <a:t>0 </a:t>
            </a:r>
            <a:r>
              <a:rPr lang="es-ES" sz="3200" b="1" dirty="0" smtClean="0">
                <a:latin typeface="Calibri" panose="020F0502020204030204" pitchFamily="34" charset="0"/>
                <a:cs typeface="Calibri" panose="020F0502020204030204" pitchFamily="34" charset="0"/>
              </a:rPr>
              <a:t>+ 0,8 </a:t>
            </a:r>
            <a:r>
              <a:rPr lang="es-ES" sz="3200" b="1" dirty="0">
                <a:latin typeface="Calibri" panose="020F0502020204030204" pitchFamily="34" charset="0"/>
                <a:cs typeface="Calibri" panose="020F0502020204030204" pitchFamily="34" charset="0"/>
              </a:rPr>
              <a:t>π</a:t>
            </a:r>
            <a:r>
              <a:rPr lang="es-ES" sz="3200" b="1" baseline="-25000" dirty="0">
                <a:latin typeface="Calibri" panose="020F0502020204030204" pitchFamily="34" charset="0"/>
                <a:cs typeface="Calibri" panose="020F0502020204030204" pitchFamily="34" charset="0"/>
              </a:rPr>
              <a:t>1</a:t>
            </a:r>
            <a:endParaRPr lang="es-AR" sz="3200" dirty="0">
              <a:latin typeface="Calibri" panose="020F0502020204030204" pitchFamily="34" charset="0"/>
              <a:cs typeface="Calibri" panose="020F0502020204030204" pitchFamily="34" charset="0"/>
            </a:endParaRPr>
          </a:p>
          <a:p>
            <a:pPr marL="88900"/>
            <a:r>
              <a:rPr lang="es-ES" sz="3200" b="1" dirty="0" smtClean="0">
                <a:solidFill>
                  <a:srgbClr val="FF0000"/>
                </a:solidFill>
                <a:latin typeface="Calibri" panose="020F0502020204030204" pitchFamily="34" charset="0"/>
                <a:cs typeface="Calibri" panose="020F0502020204030204" pitchFamily="34" charset="0"/>
              </a:rPr>
              <a:t>1  </a:t>
            </a:r>
            <a:r>
              <a:rPr lang="es-ES" sz="3200" b="1" baseline="-25000" dirty="0" smtClean="0">
                <a:solidFill>
                  <a:srgbClr val="FF0000"/>
                </a:solidFill>
                <a:latin typeface="Calibri" panose="020F0502020204030204" pitchFamily="34" charset="0"/>
                <a:cs typeface="Calibri" panose="020F0502020204030204" pitchFamily="34" charset="0"/>
              </a:rPr>
              <a:t> </a:t>
            </a:r>
            <a:r>
              <a:rPr lang="es-AR" sz="3200" dirty="0">
                <a:solidFill>
                  <a:srgbClr val="FF0000"/>
                </a:solidFill>
                <a:latin typeface="Calibri" panose="020F0502020204030204" pitchFamily="34" charset="0"/>
                <a:cs typeface="Calibri" panose="020F0502020204030204" pitchFamily="34" charset="0"/>
              </a:rPr>
              <a:t>= </a:t>
            </a:r>
            <a:r>
              <a:rPr lang="es-AR" sz="3200" dirty="0" smtClean="0">
                <a:solidFill>
                  <a:srgbClr val="FF0000"/>
                </a:solidFill>
                <a:latin typeface="Calibri" panose="020F0502020204030204" pitchFamily="34" charset="0"/>
                <a:cs typeface="Calibri" panose="020F0502020204030204" pitchFamily="34" charset="0"/>
              </a:rPr>
              <a:t>    </a:t>
            </a:r>
            <a:r>
              <a:rPr lang="es-ES" sz="3200" b="1" dirty="0" smtClean="0">
                <a:solidFill>
                  <a:srgbClr val="FF0000"/>
                </a:solidFill>
                <a:latin typeface="Calibri" panose="020F0502020204030204" pitchFamily="34" charset="0"/>
                <a:cs typeface="Calibri" panose="020F0502020204030204" pitchFamily="34" charset="0"/>
              </a:rPr>
              <a:t>π</a:t>
            </a:r>
            <a:r>
              <a:rPr lang="es-ES" sz="3200" b="1" baseline="-25000" dirty="0" smtClean="0">
                <a:solidFill>
                  <a:srgbClr val="FF0000"/>
                </a:solidFill>
                <a:latin typeface="Calibri" panose="020F0502020204030204" pitchFamily="34" charset="0"/>
                <a:cs typeface="Calibri" panose="020F0502020204030204" pitchFamily="34" charset="0"/>
              </a:rPr>
              <a:t>0     </a:t>
            </a:r>
            <a:r>
              <a:rPr lang="es-ES" sz="3200" b="1" dirty="0" smtClean="0">
                <a:solidFill>
                  <a:srgbClr val="FF0000"/>
                </a:solidFill>
                <a:latin typeface="Calibri" panose="020F0502020204030204" pitchFamily="34" charset="0"/>
                <a:cs typeface="Calibri" panose="020F0502020204030204" pitchFamily="34" charset="0"/>
              </a:rPr>
              <a:t>+    π</a:t>
            </a:r>
            <a:r>
              <a:rPr lang="es-ES" sz="3200" b="1" baseline="-25000" dirty="0" smtClean="0">
                <a:solidFill>
                  <a:srgbClr val="FF0000"/>
                </a:solidFill>
                <a:latin typeface="Calibri" panose="020F0502020204030204" pitchFamily="34" charset="0"/>
                <a:cs typeface="Calibri" panose="020F0502020204030204" pitchFamily="34" charset="0"/>
              </a:rPr>
              <a:t>1</a:t>
            </a:r>
            <a:r>
              <a:rPr lang="es-ES" sz="3200" b="1" dirty="0" smtClean="0">
                <a:solidFill>
                  <a:srgbClr val="FF0000"/>
                </a:solidFill>
                <a:latin typeface="Calibri" panose="020F0502020204030204" pitchFamily="34" charset="0"/>
                <a:cs typeface="Calibri" panose="020F0502020204030204" pitchFamily="34" charset="0"/>
              </a:rPr>
              <a:t>  </a:t>
            </a:r>
            <a:endParaRPr lang="es-AR" dirty="0">
              <a:solidFill>
                <a:srgbClr val="FF0000"/>
              </a:solidFill>
            </a:endParaRPr>
          </a:p>
        </p:txBody>
      </p:sp>
      <p:sp>
        <p:nvSpPr>
          <p:cNvPr id="7" name="TextBox 6"/>
          <p:cNvSpPr txBox="1"/>
          <p:nvPr/>
        </p:nvSpPr>
        <p:spPr>
          <a:xfrm>
            <a:off x="1671348" y="4951254"/>
            <a:ext cx="2016224" cy="1114497"/>
          </a:xfrm>
          <a:prstGeom prst="rect">
            <a:avLst/>
          </a:prstGeom>
          <a:noFill/>
        </p:spPr>
        <p:txBody>
          <a:bodyPr wrap="square" rtlCol="0">
            <a:normAutofit/>
          </a:bodyPr>
          <a:lstStyle/>
          <a:p>
            <a:pPr marL="88900"/>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0 </a:t>
            </a:r>
            <a:r>
              <a:rPr lang="es-AR" sz="3200" dirty="0" smtClean="0">
                <a:latin typeface="Calibri" panose="020F0502020204030204" pitchFamily="34" charset="0"/>
                <a:cs typeface="Calibri" panose="020F0502020204030204" pitchFamily="34" charset="0"/>
              </a:rPr>
              <a:t>= </a:t>
            </a:r>
            <a:r>
              <a:rPr lang="es-ES" sz="3200" b="1" dirty="0" smtClean="0">
                <a:latin typeface="Calibri" panose="020F0502020204030204" pitchFamily="34" charset="0"/>
                <a:cs typeface="Calibri" panose="020F0502020204030204" pitchFamily="34" charset="0"/>
              </a:rPr>
              <a:t>0,5</a:t>
            </a:r>
            <a:endParaRPr lang="es-ES" sz="3200" b="1" baseline="-25000" dirty="0" smtClean="0">
              <a:latin typeface="Calibri" panose="020F0502020204030204" pitchFamily="34" charset="0"/>
              <a:cs typeface="Calibri" panose="020F0502020204030204" pitchFamily="34" charset="0"/>
            </a:endParaRPr>
          </a:p>
          <a:p>
            <a:pPr marL="88900"/>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1 </a:t>
            </a:r>
            <a:r>
              <a:rPr lang="es-AR" sz="3200" dirty="0">
                <a:latin typeface="Calibri" panose="020F0502020204030204" pitchFamily="34" charset="0"/>
                <a:cs typeface="Calibri" panose="020F0502020204030204" pitchFamily="34" charset="0"/>
              </a:rPr>
              <a:t>= </a:t>
            </a:r>
            <a:r>
              <a:rPr lang="es-ES" sz="3200" b="1" dirty="0" smtClean="0">
                <a:latin typeface="Calibri" panose="020F0502020204030204" pitchFamily="34" charset="0"/>
                <a:cs typeface="Calibri" panose="020F0502020204030204" pitchFamily="34" charset="0"/>
              </a:rPr>
              <a:t>0,</a:t>
            </a:r>
            <a:r>
              <a:rPr lang="es-AR" sz="3200" b="1" dirty="0" smtClean="0">
                <a:latin typeface="Calibri" panose="020F0502020204030204" pitchFamily="34" charset="0"/>
                <a:cs typeface="Calibri" panose="020F0502020204030204" pitchFamily="34" charset="0"/>
              </a:rPr>
              <a:t>5</a:t>
            </a:r>
            <a:endParaRPr lang="es-AR" sz="3200" dirty="0">
              <a:latin typeface="Calibri" panose="020F0502020204030204" pitchFamily="34" charset="0"/>
              <a:cs typeface="Calibri" panose="020F0502020204030204" pitchFamily="34" charset="0"/>
            </a:endParaRPr>
          </a:p>
        </p:txBody>
      </p:sp>
      <p:sp>
        <p:nvSpPr>
          <p:cNvPr id="8" name="Right Arrow 7"/>
          <p:cNvSpPr/>
          <p:nvPr/>
        </p:nvSpPr>
        <p:spPr>
          <a:xfrm>
            <a:off x="4139952" y="3356992"/>
            <a:ext cx="680970" cy="33876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Down Arrow 8"/>
          <p:cNvSpPr/>
          <p:nvPr/>
        </p:nvSpPr>
        <p:spPr>
          <a:xfrm rot="3685319">
            <a:off x="4035074" y="3527195"/>
            <a:ext cx="317587" cy="219278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aphicFrame>
        <p:nvGraphicFramePr>
          <p:cNvPr id="11" name="Table 10"/>
          <p:cNvGraphicFramePr>
            <a:graphicFrameLocks noGrp="1"/>
          </p:cNvGraphicFramePr>
          <p:nvPr>
            <p:extLst>
              <p:ext uri="{D42A27DB-BD31-4B8C-83A1-F6EECF244321}">
                <p14:modId xmlns:p14="http://schemas.microsoft.com/office/powerpoint/2010/main" val="1943595013"/>
              </p:ext>
            </p:extLst>
          </p:nvPr>
        </p:nvGraphicFramePr>
        <p:xfrm>
          <a:off x="4355976" y="4668968"/>
          <a:ext cx="3384375" cy="1554480"/>
        </p:xfrm>
        <a:graphic>
          <a:graphicData uri="http://schemas.openxmlformats.org/drawingml/2006/table">
            <a:tbl>
              <a:tblPr firstRow="1" bandRow="1">
                <a:tableStyleId>{2D5ABB26-0587-4C30-8999-92F81FD0307C}</a:tableStyleId>
              </a:tblPr>
              <a:tblGrid>
                <a:gridCol w="1259302"/>
                <a:gridCol w="1116962"/>
                <a:gridCol w="1008111"/>
              </a:tblGrid>
              <a:tr h="433961">
                <a:tc>
                  <a:txBody>
                    <a:bodyPr/>
                    <a:lstStyle/>
                    <a:p>
                      <a:pPr algn="ct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s-AR" sz="2800" dirty="0" smtClean="0">
                          <a:latin typeface="Calibri" panose="020F0502020204030204" pitchFamily="34" charset="0"/>
                          <a:cs typeface="Calibri" panose="020F0502020204030204" pitchFamily="34" charset="0"/>
                        </a:rPr>
                        <a:t>Café X</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2800" dirty="0" smtClean="0">
                          <a:latin typeface="Calibri" panose="020F0502020204030204" pitchFamily="34" charset="0"/>
                          <a:cs typeface="Calibri" panose="020F0502020204030204" pitchFamily="34" charset="0"/>
                        </a:rPr>
                        <a:t>Otras</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33961">
                <a:tc>
                  <a:txBody>
                    <a:bodyPr/>
                    <a:lstStyle/>
                    <a:p>
                      <a:pPr algn="ctr"/>
                      <a:r>
                        <a:rPr lang="es-AR" sz="2800" dirty="0" smtClean="0">
                          <a:latin typeface="Calibri" panose="020F0502020204030204" pitchFamily="34" charset="0"/>
                          <a:cs typeface="Calibri" panose="020F0502020204030204" pitchFamily="34" charset="0"/>
                        </a:rPr>
                        <a:t>Café X</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2800" dirty="0" smtClean="0">
                          <a:latin typeface="Calibri" panose="020F0502020204030204" pitchFamily="34" charset="0"/>
                          <a:cs typeface="Calibri" panose="020F0502020204030204" pitchFamily="34" charset="0"/>
                        </a:rPr>
                        <a:t>0,5</a:t>
                      </a:r>
                      <a:endParaRPr lang="es-AR" sz="28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s-AR" sz="2800" dirty="0" smtClean="0">
                          <a:latin typeface="Calibri" panose="020F0502020204030204" pitchFamily="34" charset="0"/>
                          <a:cs typeface="Calibri" panose="020F0502020204030204" pitchFamily="34" charset="0"/>
                        </a:rPr>
                        <a:t>0,5</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r>
              <a:tr h="433961">
                <a:tc>
                  <a:txBody>
                    <a:bodyPr/>
                    <a:lstStyle/>
                    <a:p>
                      <a:pPr algn="ctr"/>
                      <a:r>
                        <a:rPr lang="es-AR" sz="2800" dirty="0" smtClean="0">
                          <a:latin typeface="Calibri" panose="020F0502020204030204" pitchFamily="34" charset="0"/>
                          <a:cs typeface="Calibri" panose="020F0502020204030204" pitchFamily="34" charset="0"/>
                        </a:rPr>
                        <a:t>Otras</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2800" dirty="0" smtClean="0">
                          <a:latin typeface="Calibri" panose="020F0502020204030204" pitchFamily="34" charset="0"/>
                          <a:cs typeface="Calibri" panose="020F0502020204030204" pitchFamily="34" charset="0"/>
                        </a:rPr>
                        <a:t>0,5</a:t>
                      </a:r>
                      <a:endParaRPr lang="es-AR" sz="28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s-AR" sz="2800" dirty="0" smtClean="0">
                          <a:latin typeface="Calibri" panose="020F0502020204030204" pitchFamily="34" charset="0"/>
                          <a:cs typeface="Calibri" panose="020F0502020204030204" pitchFamily="34" charset="0"/>
                        </a:rPr>
                        <a:t>0,5</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r>
            </a:tbl>
          </a:graphicData>
        </a:graphic>
      </p:graphicFrame>
      <p:sp>
        <p:nvSpPr>
          <p:cNvPr id="12" name="Right Arrow 11"/>
          <p:cNvSpPr/>
          <p:nvPr/>
        </p:nvSpPr>
        <p:spPr>
          <a:xfrm>
            <a:off x="3491934" y="5320023"/>
            <a:ext cx="864041" cy="36684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2893432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420" y="0"/>
            <a:ext cx="8229600" cy="1143000"/>
          </a:xfrm>
        </p:spPr>
        <p:txBody>
          <a:bodyPr/>
          <a:lstStyle/>
          <a:p>
            <a:r>
              <a:rPr lang="es-AR" dirty="0"/>
              <a:t>Ejercicio práctico</a:t>
            </a:r>
          </a:p>
        </p:txBody>
      </p:sp>
      <p:sp>
        <p:nvSpPr>
          <p:cNvPr id="3" name="Text Placeholder 2"/>
          <p:cNvSpPr>
            <a:spLocks noGrp="1"/>
          </p:cNvSpPr>
          <p:nvPr>
            <p:ph type="body" idx="1"/>
          </p:nvPr>
        </p:nvSpPr>
        <p:spPr>
          <a:xfrm>
            <a:off x="251520" y="980729"/>
            <a:ext cx="8640960" cy="1512168"/>
          </a:xfrm>
        </p:spPr>
        <p:txBody>
          <a:bodyPr/>
          <a:lstStyle/>
          <a:p>
            <a:pPr marL="88900" indent="0">
              <a:buNone/>
            </a:pPr>
            <a:r>
              <a:rPr lang="es-AR" dirty="0"/>
              <a:t>Paso </a:t>
            </a:r>
            <a:r>
              <a:rPr lang="es-AR" dirty="0" smtClean="0"/>
              <a:t>3 </a:t>
            </a:r>
            <a:r>
              <a:rPr lang="es-AR" dirty="0"/>
              <a:t>– Calculamos la matriz de estado estable para el escenario </a:t>
            </a:r>
            <a:r>
              <a:rPr lang="es-AR" b="1" dirty="0" smtClean="0"/>
              <a:t>con</a:t>
            </a:r>
            <a:r>
              <a:rPr lang="es-AR" dirty="0" smtClean="0"/>
              <a:t> </a:t>
            </a:r>
            <a:r>
              <a:rPr lang="es-AR" dirty="0"/>
              <a:t>campaña mediante sistema de ecuaciones.</a:t>
            </a:r>
          </a:p>
          <a:p>
            <a:pPr indent="0">
              <a:buNone/>
            </a:pP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938053093"/>
              </p:ext>
            </p:extLst>
          </p:nvPr>
        </p:nvGraphicFramePr>
        <p:xfrm>
          <a:off x="539608" y="2579752"/>
          <a:ext cx="3384375" cy="1554480"/>
        </p:xfrm>
        <a:graphic>
          <a:graphicData uri="http://schemas.openxmlformats.org/drawingml/2006/table">
            <a:tbl>
              <a:tblPr firstRow="1" bandRow="1">
                <a:tableStyleId>{2D5ABB26-0587-4C30-8999-92F81FD0307C}</a:tableStyleId>
              </a:tblPr>
              <a:tblGrid>
                <a:gridCol w="1259302"/>
                <a:gridCol w="1116962"/>
                <a:gridCol w="1008111"/>
              </a:tblGrid>
              <a:tr h="433961">
                <a:tc>
                  <a:txBody>
                    <a:bodyPr/>
                    <a:lstStyle/>
                    <a:p>
                      <a:pPr algn="ct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s-AR" sz="2800" dirty="0" smtClean="0">
                          <a:latin typeface="Calibri" panose="020F0502020204030204" pitchFamily="34" charset="0"/>
                          <a:cs typeface="Calibri" panose="020F0502020204030204" pitchFamily="34" charset="0"/>
                        </a:rPr>
                        <a:t>Café X</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2800" dirty="0" smtClean="0">
                          <a:latin typeface="Calibri" panose="020F0502020204030204" pitchFamily="34" charset="0"/>
                          <a:cs typeface="Calibri" panose="020F0502020204030204" pitchFamily="34" charset="0"/>
                        </a:rPr>
                        <a:t>Otras</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33961">
                <a:tc>
                  <a:txBody>
                    <a:bodyPr/>
                    <a:lstStyle/>
                    <a:p>
                      <a:pPr algn="ctr"/>
                      <a:r>
                        <a:rPr lang="es-AR" sz="2800" dirty="0" smtClean="0">
                          <a:latin typeface="Calibri" panose="020F0502020204030204" pitchFamily="34" charset="0"/>
                          <a:cs typeface="Calibri" panose="020F0502020204030204" pitchFamily="34" charset="0"/>
                        </a:rPr>
                        <a:t>Café X</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2800" dirty="0" smtClean="0">
                          <a:latin typeface="Calibri" panose="020F0502020204030204" pitchFamily="34" charset="0"/>
                          <a:cs typeface="Calibri" panose="020F0502020204030204" pitchFamily="34" charset="0"/>
                        </a:rPr>
                        <a:t>0,8</a:t>
                      </a:r>
                      <a:endParaRPr lang="es-AR" sz="28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s-AR" sz="2800" dirty="0" smtClean="0">
                          <a:latin typeface="Calibri" panose="020F0502020204030204" pitchFamily="34" charset="0"/>
                          <a:cs typeface="Calibri" panose="020F0502020204030204" pitchFamily="34" charset="0"/>
                        </a:rPr>
                        <a:t>0,2</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r h="433961">
                <a:tc>
                  <a:txBody>
                    <a:bodyPr/>
                    <a:lstStyle/>
                    <a:p>
                      <a:pPr algn="ctr"/>
                      <a:r>
                        <a:rPr lang="es-AR" sz="2800" dirty="0" smtClean="0">
                          <a:latin typeface="Calibri" panose="020F0502020204030204" pitchFamily="34" charset="0"/>
                          <a:cs typeface="Calibri" panose="020F0502020204030204" pitchFamily="34" charset="0"/>
                        </a:rPr>
                        <a:t>Otras</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2800" dirty="0" smtClean="0">
                          <a:latin typeface="Calibri" panose="020F0502020204030204" pitchFamily="34" charset="0"/>
                          <a:cs typeface="Calibri" panose="020F0502020204030204" pitchFamily="34" charset="0"/>
                        </a:rPr>
                        <a:t>0,3</a:t>
                      </a:r>
                      <a:endParaRPr lang="es-AR" sz="28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s-AR" sz="2800" dirty="0" smtClean="0">
                          <a:latin typeface="Calibri" panose="020F0502020204030204" pitchFamily="34" charset="0"/>
                          <a:cs typeface="Calibri" panose="020F0502020204030204" pitchFamily="34" charset="0"/>
                        </a:rPr>
                        <a:t>0,7</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bl>
          </a:graphicData>
        </a:graphic>
      </p:graphicFrame>
      <p:sp>
        <p:nvSpPr>
          <p:cNvPr id="5" name="TextBox 4"/>
          <p:cNvSpPr txBox="1"/>
          <p:nvPr/>
        </p:nvSpPr>
        <p:spPr>
          <a:xfrm>
            <a:off x="4820922" y="2837257"/>
            <a:ext cx="3240360" cy="1224136"/>
          </a:xfrm>
          <a:prstGeom prst="rect">
            <a:avLst/>
          </a:prstGeom>
          <a:noFill/>
        </p:spPr>
        <p:txBody>
          <a:bodyPr wrap="square" rtlCol="0">
            <a:normAutofit fontScale="92500" lnSpcReduction="20000"/>
          </a:bodyPr>
          <a:lstStyle/>
          <a:p>
            <a:pPr marL="88900"/>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0 </a:t>
            </a:r>
            <a:r>
              <a:rPr lang="es-AR" sz="3200" dirty="0" smtClean="0">
                <a:latin typeface="Calibri" panose="020F0502020204030204" pitchFamily="34" charset="0"/>
                <a:cs typeface="Calibri" panose="020F0502020204030204" pitchFamily="34" charset="0"/>
              </a:rPr>
              <a:t>= </a:t>
            </a:r>
            <a:r>
              <a:rPr lang="es-ES" sz="3200" b="1" dirty="0" smtClean="0">
                <a:latin typeface="Calibri" panose="020F0502020204030204" pitchFamily="34" charset="0"/>
                <a:cs typeface="Calibri" panose="020F0502020204030204" pitchFamily="34" charset="0"/>
              </a:rPr>
              <a:t>0,8</a:t>
            </a:r>
            <a:r>
              <a:rPr lang="es-ES" sz="3200" b="1" baseline="-25000" dirty="0" smtClean="0">
                <a:latin typeface="Calibri" panose="020F0502020204030204" pitchFamily="34" charset="0"/>
                <a:cs typeface="Calibri" panose="020F0502020204030204" pitchFamily="34" charset="0"/>
              </a:rPr>
              <a:t> </a:t>
            </a:r>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0 </a:t>
            </a:r>
            <a:r>
              <a:rPr lang="es-ES" sz="3200" b="1" dirty="0" smtClean="0">
                <a:latin typeface="Calibri" panose="020F0502020204030204" pitchFamily="34" charset="0"/>
                <a:cs typeface="Calibri" panose="020F0502020204030204" pitchFamily="34" charset="0"/>
              </a:rPr>
              <a:t>+ 0,3</a:t>
            </a:r>
            <a:r>
              <a:rPr lang="es-ES" sz="3200" b="1" baseline="-25000" dirty="0" smtClean="0">
                <a:latin typeface="Calibri" panose="020F0502020204030204" pitchFamily="34" charset="0"/>
                <a:cs typeface="Calibri" panose="020F0502020204030204" pitchFamily="34" charset="0"/>
              </a:rPr>
              <a:t> </a:t>
            </a:r>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1</a:t>
            </a:r>
          </a:p>
          <a:p>
            <a:pPr marL="88900"/>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1 </a:t>
            </a:r>
            <a:r>
              <a:rPr lang="es-AR" sz="3200" dirty="0">
                <a:latin typeface="Calibri" panose="020F0502020204030204" pitchFamily="34" charset="0"/>
                <a:cs typeface="Calibri" panose="020F0502020204030204" pitchFamily="34" charset="0"/>
              </a:rPr>
              <a:t>= </a:t>
            </a:r>
            <a:r>
              <a:rPr lang="es-ES" sz="3200" b="1" dirty="0" smtClean="0">
                <a:latin typeface="Calibri" panose="020F0502020204030204" pitchFamily="34" charset="0"/>
                <a:cs typeface="Calibri" panose="020F0502020204030204" pitchFamily="34" charset="0"/>
              </a:rPr>
              <a:t>0,2 </a:t>
            </a:r>
            <a:r>
              <a:rPr lang="es-ES" sz="3200" b="1" dirty="0">
                <a:latin typeface="Calibri" panose="020F0502020204030204" pitchFamily="34" charset="0"/>
                <a:cs typeface="Calibri" panose="020F0502020204030204" pitchFamily="34" charset="0"/>
              </a:rPr>
              <a:t>π</a:t>
            </a:r>
            <a:r>
              <a:rPr lang="es-ES" sz="3200" b="1" baseline="-25000" dirty="0">
                <a:latin typeface="Calibri" panose="020F0502020204030204" pitchFamily="34" charset="0"/>
                <a:cs typeface="Calibri" panose="020F0502020204030204" pitchFamily="34" charset="0"/>
              </a:rPr>
              <a:t>0 </a:t>
            </a:r>
            <a:r>
              <a:rPr lang="es-ES" sz="3200" b="1" dirty="0" smtClean="0">
                <a:latin typeface="Calibri" panose="020F0502020204030204" pitchFamily="34" charset="0"/>
                <a:cs typeface="Calibri" panose="020F0502020204030204" pitchFamily="34" charset="0"/>
              </a:rPr>
              <a:t>+ 0,7 </a:t>
            </a:r>
            <a:r>
              <a:rPr lang="es-ES" sz="3200" b="1" dirty="0">
                <a:latin typeface="Calibri" panose="020F0502020204030204" pitchFamily="34" charset="0"/>
                <a:cs typeface="Calibri" panose="020F0502020204030204" pitchFamily="34" charset="0"/>
              </a:rPr>
              <a:t>π</a:t>
            </a:r>
            <a:r>
              <a:rPr lang="es-ES" sz="3200" b="1" baseline="-25000" dirty="0">
                <a:latin typeface="Calibri" panose="020F0502020204030204" pitchFamily="34" charset="0"/>
                <a:cs typeface="Calibri" panose="020F0502020204030204" pitchFamily="34" charset="0"/>
              </a:rPr>
              <a:t>1</a:t>
            </a:r>
            <a:endParaRPr lang="es-AR" sz="3200" dirty="0">
              <a:latin typeface="Calibri" panose="020F0502020204030204" pitchFamily="34" charset="0"/>
              <a:cs typeface="Calibri" panose="020F0502020204030204" pitchFamily="34" charset="0"/>
            </a:endParaRPr>
          </a:p>
          <a:p>
            <a:pPr marL="88900"/>
            <a:r>
              <a:rPr lang="es-ES" sz="3200" b="1" dirty="0" smtClean="0">
                <a:solidFill>
                  <a:srgbClr val="FF0000"/>
                </a:solidFill>
                <a:latin typeface="Calibri" panose="020F0502020204030204" pitchFamily="34" charset="0"/>
                <a:cs typeface="Calibri" panose="020F0502020204030204" pitchFamily="34" charset="0"/>
              </a:rPr>
              <a:t>1  </a:t>
            </a:r>
            <a:r>
              <a:rPr lang="es-ES" sz="3200" b="1" baseline="-25000" dirty="0" smtClean="0">
                <a:solidFill>
                  <a:srgbClr val="FF0000"/>
                </a:solidFill>
                <a:latin typeface="Calibri" panose="020F0502020204030204" pitchFamily="34" charset="0"/>
                <a:cs typeface="Calibri" panose="020F0502020204030204" pitchFamily="34" charset="0"/>
              </a:rPr>
              <a:t> </a:t>
            </a:r>
            <a:r>
              <a:rPr lang="es-AR" sz="3200" dirty="0">
                <a:solidFill>
                  <a:srgbClr val="FF0000"/>
                </a:solidFill>
                <a:latin typeface="Calibri" panose="020F0502020204030204" pitchFamily="34" charset="0"/>
                <a:cs typeface="Calibri" panose="020F0502020204030204" pitchFamily="34" charset="0"/>
              </a:rPr>
              <a:t>= </a:t>
            </a:r>
            <a:r>
              <a:rPr lang="es-AR" sz="3200" dirty="0" smtClean="0">
                <a:solidFill>
                  <a:srgbClr val="FF0000"/>
                </a:solidFill>
                <a:latin typeface="Calibri" panose="020F0502020204030204" pitchFamily="34" charset="0"/>
                <a:cs typeface="Calibri" panose="020F0502020204030204" pitchFamily="34" charset="0"/>
              </a:rPr>
              <a:t>    </a:t>
            </a:r>
            <a:r>
              <a:rPr lang="es-ES" sz="3200" b="1" dirty="0" smtClean="0">
                <a:solidFill>
                  <a:srgbClr val="FF0000"/>
                </a:solidFill>
                <a:latin typeface="Calibri" panose="020F0502020204030204" pitchFamily="34" charset="0"/>
                <a:cs typeface="Calibri" panose="020F0502020204030204" pitchFamily="34" charset="0"/>
              </a:rPr>
              <a:t>π</a:t>
            </a:r>
            <a:r>
              <a:rPr lang="es-ES" sz="3200" b="1" baseline="-25000" dirty="0" smtClean="0">
                <a:solidFill>
                  <a:srgbClr val="FF0000"/>
                </a:solidFill>
                <a:latin typeface="Calibri" panose="020F0502020204030204" pitchFamily="34" charset="0"/>
                <a:cs typeface="Calibri" panose="020F0502020204030204" pitchFamily="34" charset="0"/>
              </a:rPr>
              <a:t>0     </a:t>
            </a:r>
            <a:r>
              <a:rPr lang="es-ES" sz="3200" b="1" dirty="0" smtClean="0">
                <a:solidFill>
                  <a:srgbClr val="FF0000"/>
                </a:solidFill>
                <a:latin typeface="Calibri" panose="020F0502020204030204" pitchFamily="34" charset="0"/>
                <a:cs typeface="Calibri" panose="020F0502020204030204" pitchFamily="34" charset="0"/>
              </a:rPr>
              <a:t>+    π</a:t>
            </a:r>
            <a:r>
              <a:rPr lang="es-ES" sz="3200" b="1" baseline="-25000" dirty="0" smtClean="0">
                <a:solidFill>
                  <a:srgbClr val="FF0000"/>
                </a:solidFill>
                <a:latin typeface="Calibri" panose="020F0502020204030204" pitchFamily="34" charset="0"/>
                <a:cs typeface="Calibri" panose="020F0502020204030204" pitchFamily="34" charset="0"/>
              </a:rPr>
              <a:t>1</a:t>
            </a:r>
            <a:r>
              <a:rPr lang="es-ES" sz="3200" b="1" dirty="0" smtClean="0">
                <a:solidFill>
                  <a:srgbClr val="FF0000"/>
                </a:solidFill>
                <a:latin typeface="Calibri" panose="020F0502020204030204" pitchFamily="34" charset="0"/>
                <a:cs typeface="Calibri" panose="020F0502020204030204" pitchFamily="34" charset="0"/>
              </a:rPr>
              <a:t>  </a:t>
            </a:r>
            <a:endParaRPr lang="es-AR" dirty="0">
              <a:solidFill>
                <a:srgbClr val="FF0000"/>
              </a:solidFill>
            </a:endParaRPr>
          </a:p>
        </p:txBody>
      </p:sp>
      <p:sp>
        <p:nvSpPr>
          <p:cNvPr id="6" name="TextBox 5"/>
          <p:cNvSpPr txBox="1"/>
          <p:nvPr/>
        </p:nvSpPr>
        <p:spPr>
          <a:xfrm>
            <a:off x="1671348" y="4951254"/>
            <a:ext cx="2016224" cy="1114497"/>
          </a:xfrm>
          <a:prstGeom prst="rect">
            <a:avLst/>
          </a:prstGeom>
          <a:noFill/>
        </p:spPr>
        <p:txBody>
          <a:bodyPr wrap="square" rtlCol="0">
            <a:normAutofit/>
          </a:bodyPr>
          <a:lstStyle/>
          <a:p>
            <a:pPr marL="88900"/>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0 </a:t>
            </a:r>
            <a:r>
              <a:rPr lang="es-AR" sz="3200" dirty="0" smtClean="0">
                <a:latin typeface="Calibri" panose="020F0502020204030204" pitchFamily="34" charset="0"/>
                <a:cs typeface="Calibri" panose="020F0502020204030204" pitchFamily="34" charset="0"/>
              </a:rPr>
              <a:t>= </a:t>
            </a:r>
            <a:r>
              <a:rPr lang="es-ES" sz="3200" b="1" dirty="0" smtClean="0">
                <a:latin typeface="Calibri" panose="020F0502020204030204" pitchFamily="34" charset="0"/>
                <a:cs typeface="Calibri" panose="020F0502020204030204" pitchFamily="34" charset="0"/>
              </a:rPr>
              <a:t>0,6</a:t>
            </a:r>
            <a:endParaRPr lang="es-ES" sz="3200" b="1" baseline="-25000" dirty="0" smtClean="0">
              <a:latin typeface="Calibri" panose="020F0502020204030204" pitchFamily="34" charset="0"/>
              <a:cs typeface="Calibri" panose="020F0502020204030204" pitchFamily="34" charset="0"/>
            </a:endParaRPr>
          </a:p>
          <a:p>
            <a:pPr marL="88900"/>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1 </a:t>
            </a:r>
            <a:r>
              <a:rPr lang="es-AR" sz="3200" dirty="0">
                <a:latin typeface="Calibri" panose="020F0502020204030204" pitchFamily="34" charset="0"/>
                <a:cs typeface="Calibri" panose="020F0502020204030204" pitchFamily="34" charset="0"/>
              </a:rPr>
              <a:t>= </a:t>
            </a:r>
            <a:r>
              <a:rPr lang="es-ES" sz="3200" b="1" dirty="0" smtClean="0">
                <a:latin typeface="Calibri" panose="020F0502020204030204" pitchFamily="34" charset="0"/>
                <a:cs typeface="Calibri" panose="020F0502020204030204" pitchFamily="34" charset="0"/>
              </a:rPr>
              <a:t>0,4</a:t>
            </a:r>
            <a:endParaRPr lang="es-AR" sz="3200" dirty="0">
              <a:latin typeface="Calibri" panose="020F0502020204030204" pitchFamily="34" charset="0"/>
              <a:cs typeface="Calibri" panose="020F0502020204030204" pitchFamily="34" charset="0"/>
            </a:endParaRPr>
          </a:p>
        </p:txBody>
      </p:sp>
      <p:sp>
        <p:nvSpPr>
          <p:cNvPr id="7" name="Right Arrow 6"/>
          <p:cNvSpPr/>
          <p:nvPr/>
        </p:nvSpPr>
        <p:spPr>
          <a:xfrm>
            <a:off x="4139952" y="3356992"/>
            <a:ext cx="680970" cy="33876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Down Arrow 7"/>
          <p:cNvSpPr/>
          <p:nvPr/>
        </p:nvSpPr>
        <p:spPr>
          <a:xfrm rot="3685319">
            <a:off x="4035074" y="3527195"/>
            <a:ext cx="317587" cy="219278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aphicFrame>
        <p:nvGraphicFramePr>
          <p:cNvPr id="9" name="Table 8"/>
          <p:cNvGraphicFramePr>
            <a:graphicFrameLocks noGrp="1"/>
          </p:cNvGraphicFramePr>
          <p:nvPr>
            <p:extLst>
              <p:ext uri="{D42A27DB-BD31-4B8C-83A1-F6EECF244321}">
                <p14:modId xmlns:p14="http://schemas.microsoft.com/office/powerpoint/2010/main" val="1743831096"/>
              </p:ext>
            </p:extLst>
          </p:nvPr>
        </p:nvGraphicFramePr>
        <p:xfrm>
          <a:off x="4355976" y="4668968"/>
          <a:ext cx="3384375" cy="1554480"/>
        </p:xfrm>
        <a:graphic>
          <a:graphicData uri="http://schemas.openxmlformats.org/drawingml/2006/table">
            <a:tbl>
              <a:tblPr firstRow="1" bandRow="1">
                <a:tableStyleId>{2D5ABB26-0587-4C30-8999-92F81FD0307C}</a:tableStyleId>
              </a:tblPr>
              <a:tblGrid>
                <a:gridCol w="1259302"/>
                <a:gridCol w="1116962"/>
                <a:gridCol w="1008111"/>
              </a:tblGrid>
              <a:tr h="433961">
                <a:tc>
                  <a:txBody>
                    <a:bodyPr/>
                    <a:lstStyle/>
                    <a:p>
                      <a:pPr algn="ct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s-AR" sz="2800" dirty="0" smtClean="0">
                          <a:latin typeface="Calibri" panose="020F0502020204030204" pitchFamily="34" charset="0"/>
                          <a:cs typeface="Calibri" panose="020F0502020204030204" pitchFamily="34" charset="0"/>
                        </a:rPr>
                        <a:t>Café X</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2800" dirty="0" smtClean="0">
                          <a:latin typeface="Calibri" panose="020F0502020204030204" pitchFamily="34" charset="0"/>
                          <a:cs typeface="Calibri" panose="020F0502020204030204" pitchFamily="34" charset="0"/>
                        </a:rPr>
                        <a:t>Otras</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33961">
                <a:tc>
                  <a:txBody>
                    <a:bodyPr/>
                    <a:lstStyle/>
                    <a:p>
                      <a:pPr algn="ctr"/>
                      <a:r>
                        <a:rPr lang="es-AR" sz="2800" dirty="0" smtClean="0">
                          <a:latin typeface="Calibri" panose="020F0502020204030204" pitchFamily="34" charset="0"/>
                          <a:cs typeface="Calibri" panose="020F0502020204030204" pitchFamily="34" charset="0"/>
                        </a:rPr>
                        <a:t>Café X</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2800" dirty="0" smtClean="0">
                          <a:latin typeface="Calibri" panose="020F0502020204030204" pitchFamily="34" charset="0"/>
                          <a:cs typeface="Calibri" panose="020F0502020204030204" pitchFamily="34" charset="0"/>
                        </a:rPr>
                        <a:t>0,6</a:t>
                      </a:r>
                      <a:endParaRPr lang="es-AR" sz="28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s-AR" sz="2800" dirty="0" smtClean="0">
                          <a:latin typeface="Calibri" panose="020F0502020204030204" pitchFamily="34" charset="0"/>
                          <a:cs typeface="Calibri" panose="020F0502020204030204" pitchFamily="34" charset="0"/>
                        </a:rPr>
                        <a:t>0,4</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r>
              <a:tr h="433961">
                <a:tc>
                  <a:txBody>
                    <a:bodyPr/>
                    <a:lstStyle/>
                    <a:p>
                      <a:pPr algn="ctr"/>
                      <a:r>
                        <a:rPr lang="es-AR" sz="2800" dirty="0" smtClean="0">
                          <a:latin typeface="Calibri" panose="020F0502020204030204" pitchFamily="34" charset="0"/>
                          <a:cs typeface="Calibri" panose="020F0502020204030204" pitchFamily="34" charset="0"/>
                        </a:rPr>
                        <a:t>Otras</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2800" dirty="0" smtClean="0">
                          <a:latin typeface="Calibri" panose="020F0502020204030204" pitchFamily="34" charset="0"/>
                          <a:cs typeface="Calibri" panose="020F0502020204030204" pitchFamily="34" charset="0"/>
                        </a:rPr>
                        <a:t>0,6</a:t>
                      </a:r>
                      <a:endParaRPr lang="es-AR" sz="28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s-AR" sz="2800" dirty="0" smtClean="0">
                          <a:latin typeface="Calibri" panose="020F0502020204030204" pitchFamily="34" charset="0"/>
                          <a:cs typeface="Calibri" panose="020F0502020204030204" pitchFamily="34" charset="0"/>
                        </a:rPr>
                        <a:t>0,4</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r>
            </a:tbl>
          </a:graphicData>
        </a:graphic>
      </p:graphicFrame>
      <p:sp>
        <p:nvSpPr>
          <p:cNvPr id="10" name="Right Arrow 9"/>
          <p:cNvSpPr/>
          <p:nvPr/>
        </p:nvSpPr>
        <p:spPr>
          <a:xfrm>
            <a:off x="3491934" y="5320023"/>
            <a:ext cx="864041" cy="36684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1141402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s-AR" dirty="0"/>
              <a:t>Ejercicio práctico</a:t>
            </a:r>
          </a:p>
        </p:txBody>
      </p:sp>
      <p:sp>
        <p:nvSpPr>
          <p:cNvPr id="3" name="Text Placeholder 2"/>
          <p:cNvSpPr>
            <a:spLocks noGrp="1"/>
          </p:cNvSpPr>
          <p:nvPr>
            <p:ph type="body" idx="1"/>
          </p:nvPr>
        </p:nvSpPr>
        <p:spPr>
          <a:xfrm>
            <a:off x="251520" y="1143000"/>
            <a:ext cx="8712968" cy="5382344"/>
          </a:xfrm>
        </p:spPr>
        <p:txBody>
          <a:bodyPr/>
          <a:lstStyle/>
          <a:p>
            <a:pPr marL="88900" indent="0">
              <a:buNone/>
            </a:pPr>
            <a:r>
              <a:rPr lang="es-AR" dirty="0" smtClean="0"/>
              <a:t>Paso 4 – Comparamos los escenarios.</a:t>
            </a:r>
          </a:p>
          <a:p>
            <a:pPr marL="88900" indent="0">
              <a:buNone/>
            </a:pPr>
            <a:r>
              <a:rPr lang="es-AR" dirty="0" smtClean="0"/>
              <a:t>Hasta ahora los datos obtenidos nos dicen que si no hacemos campaña publicitaria tendremos el 50% del mercado mientras que si hacemos una campaña obtendremos el 60%.</a:t>
            </a:r>
          </a:p>
          <a:p>
            <a:pPr marL="88900" indent="0">
              <a:buNone/>
            </a:pPr>
            <a:r>
              <a:rPr lang="es-AR" dirty="0" smtClean="0"/>
              <a:t>Pero recordemos que tenemos costos asociados a la campaña. Por lo que debemos aplicar los datos de costos y beneficios para conocer la utilidad de realizar una campaña.</a:t>
            </a:r>
            <a:endParaRPr lang="es-AR" dirty="0"/>
          </a:p>
        </p:txBody>
      </p:sp>
    </p:spTree>
    <p:extLst>
      <p:ext uri="{BB962C8B-B14F-4D97-AF65-F5344CB8AC3E}">
        <p14:creationId xmlns:p14="http://schemas.microsoft.com/office/powerpoint/2010/main" val="392442090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260"/>
            <a:ext cx="8229600" cy="1143000"/>
          </a:xfrm>
        </p:spPr>
        <p:txBody>
          <a:bodyPr/>
          <a:lstStyle/>
          <a:p>
            <a:r>
              <a:rPr lang="es-AR" dirty="0"/>
              <a:t>Ejercicio práctico</a:t>
            </a:r>
          </a:p>
        </p:txBody>
      </p:sp>
      <p:sp>
        <p:nvSpPr>
          <p:cNvPr id="3" name="Text Placeholder 2"/>
          <p:cNvSpPr>
            <a:spLocks noGrp="1"/>
          </p:cNvSpPr>
          <p:nvPr>
            <p:ph type="body" idx="1"/>
          </p:nvPr>
        </p:nvSpPr>
        <p:spPr>
          <a:xfrm>
            <a:off x="215516" y="1052736"/>
            <a:ext cx="8712968" cy="1296144"/>
          </a:xfrm>
        </p:spPr>
        <p:txBody>
          <a:bodyPr>
            <a:normAutofit fontScale="77500" lnSpcReduction="20000"/>
          </a:bodyPr>
          <a:lstStyle/>
          <a:p>
            <a:pPr marL="88900" indent="0">
              <a:buNone/>
            </a:pPr>
            <a:r>
              <a:rPr lang="es-AR" dirty="0" smtClean="0"/>
              <a:t>Recordando:	Mercado: 50M  de compradores</a:t>
            </a:r>
          </a:p>
          <a:p>
            <a:pPr marL="88900" indent="0">
              <a:buNone/>
            </a:pPr>
            <a:r>
              <a:rPr lang="es-AR" dirty="0" smtClean="0"/>
              <a:t>			Beneficio por cliente: $2</a:t>
            </a:r>
          </a:p>
          <a:p>
            <a:pPr marL="88900" indent="0">
              <a:buNone/>
            </a:pPr>
            <a:r>
              <a:rPr lang="es-AR" dirty="0" smtClean="0"/>
              <a:t>			Costo de la campaña: $12M</a:t>
            </a:r>
            <a:endParaRPr lang="es-AR" dirty="0"/>
          </a:p>
        </p:txBody>
      </p:sp>
      <p:sp>
        <p:nvSpPr>
          <p:cNvPr id="4" name="TextBox 3"/>
          <p:cNvSpPr txBox="1"/>
          <p:nvPr/>
        </p:nvSpPr>
        <p:spPr>
          <a:xfrm>
            <a:off x="390438" y="2410689"/>
            <a:ext cx="3960440" cy="2085391"/>
          </a:xfrm>
          <a:prstGeom prst="rect">
            <a:avLst/>
          </a:prstGeom>
          <a:noFill/>
        </p:spPr>
        <p:txBody>
          <a:bodyPr wrap="none" rtlCol="0">
            <a:normAutofit lnSpcReduction="10000"/>
          </a:bodyPr>
          <a:lstStyle/>
          <a:p>
            <a:pPr marL="88900">
              <a:lnSpc>
                <a:spcPct val="80000"/>
              </a:lnSpc>
              <a:spcBef>
                <a:spcPts val="640"/>
              </a:spcBef>
              <a:buClr>
                <a:schemeClr val="dk1"/>
              </a:buClr>
              <a:buSzPct val="100000"/>
            </a:pPr>
            <a:r>
              <a:rPr lang="es-AR" sz="2800" dirty="0">
                <a:solidFill>
                  <a:schemeClr val="accent3">
                    <a:lumMod val="75000"/>
                  </a:schemeClr>
                </a:solidFill>
                <a:latin typeface="Calibri"/>
                <a:ea typeface="Calibri"/>
                <a:cs typeface="Calibri"/>
              </a:rPr>
              <a:t>Sin </a:t>
            </a:r>
            <a:r>
              <a:rPr lang="es-AR" sz="2800" dirty="0" smtClean="0">
                <a:solidFill>
                  <a:schemeClr val="accent3">
                    <a:lumMod val="75000"/>
                  </a:schemeClr>
                </a:solidFill>
                <a:latin typeface="Calibri"/>
                <a:ea typeface="Calibri"/>
                <a:cs typeface="Calibri"/>
                <a:sym typeface="Calibri"/>
              </a:rPr>
              <a:t>campaña -&gt; </a:t>
            </a:r>
            <a:r>
              <a:rPr lang="es-ES" sz="2800" b="1" dirty="0" smtClean="0">
                <a:solidFill>
                  <a:schemeClr val="accent3">
                    <a:lumMod val="75000"/>
                  </a:schemeClr>
                </a:solidFill>
                <a:latin typeface="Calibri" panose="020F0502020204030204" pitchFamily="34" charset="0"/>
                <a:cs typeface="Calibri" panose="020F0502020204030204" pitchFamily="34" charset="0"/>
              </a:rPr>
              <a:t>π</a:t>
            </a:r>
            <a:r>
              <a:rPr lang="es-ES" sz="2800" b="1" baseline="-25000" dirty="0" smtClean="0">
                <a:solidFill>
                  <a:schemeClr val="accent3">
                    <a:lumMod val="75000"/>
                  </a:schemeClr>
                </a:solidFill>
                <a:latin typeface="Calibri" panose="020F0502020204030204" pitchFamily="34" charset="0"/>
                <a:cs typeface="Calibri" panose="020F0502020204030204" pitchFamily="34" charset="0"/>
              </a:rPr>
              <a:t>0 </a:t>
            </a:r>
            <a:r>
              <a:rPr lang="es-ES" sz="2800" b="1" dirty="0" smtClean="0">
                <a:solidFill>
                  <a:schemeClr val="accent3">
                    <a:lumMod val="75000"/>
                  </a:schemeClr>
                </a:solidFill>
                <a:latin typeface="Calibri" panose="020F0502020204030204" pitchFamily="34" charset="0"/>
                <a:cs typeface="Calibri" panose="020F0502020204030204" pitchFamily="34" charset="0"/>
              </a:rPr>
              <a:t>= 0,5</a:t>
            </a:r>
          </a:p>
          <a:p>
            <a:pPr marL="88900">
              <a:lnSpc>
                <a:spcPct val="80000"/>
              </a:lnSpc>
              <a:spcBef>
                <a:spcPts val="640"/>
              </a:spcBef>
              <a:buClr>
                <a:schemeClr val="dk1"/>
              </a:buClr>
              <a:buSzPct val="100000"/>
            </a:pPr>
            <a:endParaRPr lang="es-ES" sz="2800" dirty="0" smtClean="0">
              <a:solidFill>
                <a:schemeClr val="accent3">
                  <a:lumMod val="75000"/>
                </a:schemeClr>
              </a:solidFill>
              <a:latin typeface="Calibri" panose="020F0502020204030204" pitchFamily="34" charset="0"/>
              <a:ea typeface="Calibri"/>
              <a:cs typeface="Calibri" panose="020F0502020204030204" pitchFamily="34" charset="0"/>
              <a:sym typeface="Calibri"/>
            </a:endParaRPr>
          </a:p>
          <a:p>
            <a:pPr marL="88900">
              <a:lnSpc>
                <a:spcPct val="80000"/>
              </a:lnSpc>
              <a:spcBef>
                <a:spcPts val="640"/>
              </a:spcBef>
              <a:buClr>
                <a:schemeClr val="dk1"/>
              </a:buClr>
              <a:buSzPct val="100000"/>
            </a:pPr>
            <a:r>
              <a:rPr lang="es-ES" sz="2800" dirty="0" smtClean="0">
                <a:solidFill>
                  <a:schemeClr val="accent3">
                    <a:lumMod val="75000"/>
                  </a:schemeClr>
                </a:solidFill>
                <a:latin typeface="Calibri" panose="020F0502020204030204" pitchFamily="34" charset="0"/>
                <a:ea typeface="Calibri"/>
                <a:cs typeface="Calibri" panose="020F0502020204030204" pitchFamily="34" charset="0"/>
                <a:sym typeface="Calibri"/>
              </a:rPr>
              <a:t>Utilidad = 0,5 x 50M x $2</a:t>
            </a:r>
          </a:p>
          <a:p>
            <a:pPr marL="88900">
              <a:lnSpc>
                <a:spcPct val="80000"/>
              </a:lnSpc>
              <a:spcBef>
                <a:spcPts val="640"/>
              </a:spcBef>
              <a:buClr>
                <a:schemeClr val="dk1"/>
              </a:buClr>
              <a:buSzPct val="100000"/>
            </a:pPr>
            <a:endParaRPr lang="es-ES" sz="2800" dirty="0" smtClean="0">
              <a:solidFill>
                <a:schemeClr val="accent3">
                  <a:lumMod val="75000"/>
                </a:schemeClr>
              </a:solidFill>
              <a:latin typeface="Calibri" panose="020F0502020204030204" pitchFamily="34" charset="0"/>
              <a:ea typeface="Calibri"/>
              <a:cs typeface="Calibri" panose="020F0502020204030204" pitchFamily="34" charset="0"/>
              <a:sym typeface="Calibri"/>
            </a:endParaRPr>
          </a:p>
          <a:p>
            <a:pPr marL="88900">
              <a:lnSpc>
                <a:spcPct val="80000"/>
              </a:lnSpc>
              <a:spcBef>
                <a:spcPts val="640"/>
              </a:spcBef>
              <a:buClr>
                <a:schemeClr val="dk1"/>
              </a:buClr>
              <a:buSzPct val="100000"/>
            </a:pPr>
            <a:r>
              <a:rPr lang="es-ES" sz="2800" dirty="0" smtClean="0">
                <a:solidFill>
                  <a:schemeClr val="accent3">
                    <a:lumMod val="75000"/>
                  </a:schemeClr>
                </a:solidFill>
                <a:latin typeface="Calibri" panose="020F0502020204030204" pitchFamily="34" charset="0"/>
                <a:ea typeface="Calibri"/>
                <a:cs typeface="Calibri" panose="020F0502020204030204" pitchFamily="34" charset="0"/>
                <a:sym typeface="Calibri"/>
              </a:rPr>
              <a:t>Utilidad = </a:t>
            </a:r>
            <a:r>
              <a:rPr lang="es-ES" sz="2800" dirty="0">
                <a:solidFill>
                  <a:schemeClr val="accent3">
                    <a:lumMod val="75000"/>
                  </a:schemeClr>
                </a:solidFill>
                <a:latin typeface="Calibri" panose="020F0502020204030204" pitchFamily="34" charset="0"/>
                <a:ea typeface="Calibri"/>
                <a:cs typeface="Calibri" panose="020F0502020204030204" pitchFamily="34" charset="0"/>
                <a:sym typeface="Calibri"/>
              </a:rPr>
              <a:t>$50M</a:t>
            </a:r>
            <a:endParaRPr lang="es-AR" sz="2800" dirty="0">
              <a:solidFill>
                <a:schemeClr val="accent3">
                  <a:lumMod val="75000"/>
                </a:schemeClr>
              </a:solidFill>
              <a:latin typeface="Calibri"/>
              <a:ea typeface="Calibri"/>
              <a:cs typeface="Calibri"/>
              <a:sym typeface="Calibri"/>
            </a:endParaRPr>
          </a:p>
        </p:txBody>
      </p:sp>
      <p:sp>
        <p:nvSpPr>
          <p:cNvPr id="5" name="TextBox 4"/>
          <p:cNvSpPr txBox="1"/>
          <p:nvPr/>
        </p:nvSpPr>
        <p:spPr>
          <a:xfrm>
            <a:off x="4676110" y="2376767"/>
            <a:ext cx="3960440" cy="2940480"/>
          </a:xfrm>
          <a:prstGeom prst="rect">
            <a:avLst/>
          </a:prstGeom>
          <a:noFill/>
        </p:spPr>
        <p:txBody>
          <a:bodyPr wrap="none" rtlCol="0">
            <a:normAutofit/>
          </a:bodyPr>
          <a:lstStyle/>
          <a:p>
            <a:pPr marL="88900">
              <a:lnSpc>
                <a:spcPct val="80000"/>
              </a:lnSpc>
              <a:spcBef>
                <a:spcPts val="640"/>
              </a:spcBef>
              <a:buClr>
                <a:schemeClr val="dk1"/>
              </a:buClr>
              <a:buSzPct val="100000"/>
            </a:pPr>
            <a:r>
              <a:rPr lang="es-AR" sz="2800" dirty="0" smtClean="0">
                <a:solidFill>
                  <a:srgbClr val="0070C0"/>
                </a:solidFill>
                <a:latin typeface="Calibri"/>
                <a:ea typeface="Calibri"/>
                <a:cs typeface="Calibri"/>
              </a:rPr>
              <a:t>Con </a:t>
            </a:r>
            <a:r>
              <a:rPr lang="es-AR" sz="2800" dirty="0" smtClean="0">
                <a:solidFill>
                  <a:srgbClr val="0070C0"/>
                </a:solidFill>
                <a:latin typeface="Calibri"/>
                <a:ea typeface="Calibri"/>
                <a:cs typeface="Calibri"/>
                <a:sym typeface="Calibri"/>
              </a:rPr>
              <a:t>campaña -&gt; </a:t>
            </a:r>
            <a:r>
              <a:rPr lang="es-ES" sz="2800" b="1" dirty="0" smtClean="0">
                <a:solidFill>
                  <a:srgbClr val="0070C0"/>
                </a:solidFill>
                <a:latin typeface="Calibri" panose="020F0502020204030204" pitchFamily="34" charset="0"/>
                <a:cs typeface="Calibri" panose="020F0502020204030204" pitchFamily="34" charset="0"/>
              </a:rPr>
              <a:t>π</a:t>
            </a:r>
            <a:r>
              <a:rPr lang="es-ES" sz="2800" b="1" baseline="-25000" dirty="0" smtClean="0">
                <a:solidFill>
                  <a:srgbClr val="0070C0"/>
                </a:solidFill>
                <a:latin typeface="Calibri" panose="020F0502020204030204" pitchFamily="34" charset="0"/>
                <a:cs typeface="Calibri" panose="020F0502020204030204" pitchFamily="34" charset="0"/>
              </a:rPr>
              <a:t>0 </a:t>
            </a:r>
            <a:r>
              <a:rPr lang="es-ES" sz="2800" b="1" dirty="0" smtClean="0">
                <a:solidFill>
                  <a:srgbClr val="0070C0"/>
                </a:solidFill>
                <a:latin typeface="Calibri" panose="020F0502020204030204" pitchFamily="34" charset="0"/>
                <a:cs typeface="Calibri" panose="020F0502020204030204" pitchFamily="34" charset="0"/>
              </a:rPr>
              <a:t>= 0,6</a:t>
            </a:r>
          </a:p>
          <a:p>
            <a:pPr marL="88900">
              <a:lnSpc>
                <a:spcPct val="80000"/>
              </a:lnSpc>
              <a:spcBef>
                <a:spcPts val="640"/>
              </a:spcBef>
              <a:buClr>
                <a:schemeClr val="dk1"/>
              </a:buClr>
              <a:buSzPct val="100000"/>
            </a:pPr>
            <a:endParaRPr lang="es-ES" sz="2800" b="1" dirty="0" smtClean="0">
              <a:solidFill>
                <a:srgbClr val="0070C0"/>
              </a:solidFill>
              <a:latin typeface="Calibri" panose="020F0502020204030204" pitchFamily="34" charset="0"/>
              <a:cs typeface="Calibri" panose="020F0502020204030204" pitchFamily="34" charset="0"/>
            </a:endParaRPr>
          </a:p>
          <a:p>
            <a:pPr marL="88900">
              <a:lnSpc>
                <a:spcPct val="80000"/>
              </a:lnSpc>
              <a:spcBef>
                <a:spcPts val="640"/>
              </a:spcBef>
              <a:buClr>
                <a:schemeClr val="dk1"/>
              </a:buClr>
              <a:buSzPct val="100000"/>
            </a:pPr>
            <a:r>
              <a:rPr lang="es-ES" sz="2800" dirty="0" smtClean="0">
                <a:solidFill>
                  <a:srgbClr val="0070C0"/>
                </a:solidFill>
                <a:latin typeface="Calibri" panose="020F0502020204030204" pitchFamily="34" charset="0"/>
                <a:ea typeface="Calibri"/>
                <a:cs typeface="Calibri" panose="020F0502020204030204" pitchFamily="34" charset="0"/>
                <a:sym typeface="Calibri"/>
              </a:rPr>
              <a:t>Utilidad = 0,6 x 50M x $2</a:t>
            </a:r>
          </a:p>
          <a:p>
            <a:pPr marL="88900">
              <a:lnSpc>
                <a:spcPct val="80000"/>
              </a:lnSpc>
              <a:spcBef>
                <a:spcPts val="640"/>
              </a:spcBef>
              <a:buClr>
                <a:schemeClr val="dk1"/>
              </a:buClr>
              <a:buSzPct val="100000"/>
            </a:pPr>
            <a:r>
              <a:rPr lang="es-ES" sz="2800" dirty="0" smtClean="0">
                <a:solidFill>
                  <a:srgbClr val="0070C0"/>
                </a:solidFill>
                <a:latin typeface="Calibri" panose="020F0502020204030204" pitchFamily="34" charset="0"/>
                <a:ea typeface="Calibri"/>
                <a:cs typeface="Calibri" panose="020F0502020204030204" pitchFamily="34" charset="0"/>
                <a:sym typeface="Calibri"/>
              </a:rPr>
              <a:t>Utilidad = $60M </a:t>
            </a:r>
            <a:r>
              <a:rPr lang="es-ES" sz="2800" dirty="0" smtClean="0">
                <a:solidFill>
                  <a:srgbClr val="FF0000"/>
                </a:solidFill>
                <a:latin typeface="Calibri" panose="020F0502020204030204" pitchFamily="34" charset="0"/>
                <a:ea typeface="Calibri"/>
                <a:cs typeface="Calibri" panose="020F0502020204030204" pitchFamily="34" charset="0"/>
                <a:sym typeface="Calibri"/>
              </a:rPr>
              <a:t>– COSTO</a:t>
            </a:r>
          </a:p>
          <a:p>
            <a:pPr marL="88900">
              <a:lnSpc>
                <a:spcPct val="80000"/>
              </a:lnSpc>
              <a:spcBef>
                <a:spcPts val="640"/>
              </a:spcBef>
              <a:buClr>
                <a:schemeClr val="dk1"/>
              </a:buClr>
              <a:buSzPct val="100000"/>
            </a:pPr>
            <a:r>
              <a:rPr lang="es-ES" sz="2800" dirty="0" smtClean="0">
                <a:solidFill>
                  <a:srgbClr val="0070C0"/>
                </a:solidFill>
                <a:latin typeface="Calibri" panose="020F0502020204030204" pitchFamily="34" charset="0"/>
                <a:ea typeface="Calibri"/>
                <a:cs typeface="Calibri" panose="020F0502020204030204" pitchFamily="34" charset="0"/>
                <a:sym typeface="Calibri"/>
              </a:rPr>
              <a:t>Utilidad = $60M </a:t>
            </a:r>
            <a:r>
              <a:rPr lang="es-ES" sz="2800" dirty="0" smtClean="0">
                <a:solidFill>
                  <a:srgbClr val="FF0000"/>
                </a:solidFill>
                <a:latin typeface="Calibri" panose="020F0502020204030204" pitchFamily="34" charset="0"/>
                <a:ea typeface="Calibri"/>
                <a:cs typeface="Calibri" panose="020F0502020204030204" pitchFamily="34" charset="0"/>
                <a:sym typeface="Calibri"/>
              </a:rPr>
              <a:t>– $12M</a:t>
            </a:r>
          </a:p>
          <a:p>
            <a:pPr marL="88900">
              <a:lnSpc>
                <a:spcPct val="80000"/>
              </a:lnSpc>
              <a:spcBef>
                <a:spcPts val="640"/>
              </a:spcBef>
              <a:buClr>
                <a:schemeClr val="dk1"/>
              </a:buClr>
              <a:buSzPct val="100000"/>
            </a:pPr>
            <a:endParaRPr lang="es-ES" sz="2800" dirty="0">
              <a:solidFill>
                <a:srgbClr val="0070C0"/>
              </a:solidFill>
              <a:latin typeface="Calibri" panose="020F0502020204030204" pitchFamily="34" charset="0"/>
              <a:ea typeface="Calibri"/>
              <a:cs typeface="Calibri" panose="020F0502020204030204" pitchFamily="34" charset="0"/>
              <a:sym typeface="Calibri"/>
            </a:endParaRPr>
          </a:p>
          <a:p>
            <a:pPr marL="88900">
              <a:lnSpc>
                <a:spcPct val="80000"/>
              </a:lnSpc>
              <a:spcBef>
                <a:spcPts val="640"/>
              </a:spcBef>
              <a:buClr>
                <a:schemeClr val="dk1"/>
              </a:buClr>
              <a:buSzPct val="100000"/>
            </a:pPr>
            <a:r>
              <a:rPr lang="es-ES" sz="2800" dirty="0" smtClean="0">
                <a:solidFill>
                  <a:srgbClr val="0070C0"/>
                </a:solidFill>
                <a:latin typeface="Calibri" panose="020F0502020204030204" pitchFamily="34" charset="0"/>
                <a:ea typeface="Calibri"/>
                <a:cs typeface="Calibri" panose="020F0502020204030204" pitchFamily="34" charset="0"/>
                <a:sym typeface="Calibri"/>
              </a:rPr>
              <a:t>Utilidad = $48M</a:t>
            </a:r>
          </a:p>
          <a:p>
            <a:pPr marL="88900">
              <a:lnSpc>
                <a:spcPct val="80000"/>
              </a:lnSpc>
              <a:spcBef>
                <a:spcPts val="640"/>
              </a:spcBef>
              <a:buClr>
                <a:schemeClr val="dk1"/>
              </a:buClr>
              <a:buSzPct val="100000"/>
            </a:pPr>
            <a:endParaRPr lang="es-ES" sz="2800" dirty="0">
              <a:solidFill>
                <a:schemeClr val="accent3">
                  <a:lumMod val="75000"/>
                </a:schemeClr>
              </a:solidFill>
              <a:latin typeface="Calibri" panose="020F0502020204030204" pitchFamily="34" charset="0"/>
              <a:ea typeface="Calibri"/>
              <a:cs typeface="Calibri" panose="020F0502020204030204" pitchFamily="34" charset="0"/>
              <a:sym typeface="Calibri"/>
            </a:endParaRPr>
          </a:p>
          <a:p>
            <a:pPr marL="88900">
              <a:lnSpc>
                <a:spcPct val="80000"/>
              </a:lnSpc>
              <a:spcBef>
                <a:spcPts val="640"/>
              </a:spcBef>
              <a:buClr>
                <a:schemeClr val="dk1"/>
              </a:buClr>
              <a:buSzPct val="100000"/>
            </a:pPr>
            <a:endParaRPr lang="es-AR" sz="2800" dirty="0">
              <a:solidFill>
                <a:schemeClr val="accent3">
                  <a:lumMod val="75000"/>
                </a:schemeClr>
              </a:solidFill>
              <a:latin typeface="Calibri"/>
              <a:ea typeface="Calibri"/>
              <a:cs typeface="Calibri"/>
              <a:sym typeface="Calibri"/>
            </a:endParaRPr>
          </a:p>
        </p:txBody>
      </p:sp>
      <p:sp>
        <p:nvSpPr>
          <p:cNvPr id="6" name="Rectangle 5"/>
          <p:cNvSpPr/>
          <p:nvPr/>
        </p:nvSpPr>
        <p:spPr>
          <a:xfrm>
            <a:off x="457199" y="2264677"/>
            <a:ext cx="3826919" cy="2074348"/>
          </a:xfrm>
          <a:prstGeom prst="rect">
            <a:avLst/>
          </a:prstGeom>
          <a:no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Rectangle 6"/>
          <p:cNvSpPr/>
          <p:nvPr/>
        </p:nvSpPr>
        <p:spPr>
          <a:xfrm>
            <a:off x="4788024" y="2264677"/>
            <a:ext cx="3898776" cy="312875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Text Placeholder 2"/>
          <p:cNvSpPr txBox="1">
            <a:spLocks/>
          </p:cNvSpPr>
          <p:nvPr/>
        </p:nvSpPr>
        <p:spPr>
          <a:xfrm>
            <a:off x="457199" y="4557889"/>
            <a:ext cx="4042792" cy="1800200"/>
          </a:xfrm>
          <a:prstGeom prst="rect">
            <a:avLst/>
          </a:prstGeom>
          <a:noFill/>
          <a:ln>
            <a:noFill/>
          </a:ln>
        </p:spPr>
        <p:txBody>
          <a:bodyPr lIns="91425" tIns="91425" rIns="91425" bIns="91425" anchor="t" anchorCtr="0">
            <a:normAutofit fontScale="92500" lnSpcReduction="20000"/>
          </a:bodyPr>
          <a:lstStyle>
            <a:defPPr marR="0" lvl="0" algn="l" rtl="0">
              <a:lnSpc>
                <a:spcPct val="100000"/>
              </a:lnSpc>
              <a:spcBef>
                <a:spcPts val="0"/>
              </a:spcBef>
              <a:spcAft>
                <a:spcPts val="0"/>
              </a:spcAft>
            </a:defPPr>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88900" indent="0">
              <a:buFont typeface="Arial"/>
              <a:buNone/>
            </a:pPr>
            <a:r>
              <a:rPr lang="es-AR" dirty="0" smtClean="0">
                <a:solidFill>
                  <a:srgbClr val="FF0000"/>
                </a:solidFill>
              </a:rPr>
              <a:t>No es conveniente realizar una campaña publicitaria en estas condiciones</a:t>
            </a:r>
            <a:endParaRPr lang="es-AR" dirty="0">
              <a:solidFill>
                <a:srgbClr val="FF0000"/>
              </a:solidFill>
            </a:endParaRPr>
          </a:p>
        </p:txBody>
      </p:sp>
    </p:spTree>
    <p:extLst>
      <p:ext uri="{BB962C8B-B14F-4D97-AF65-F5344CB8AC3E}">
        <p14:creationId xmlns:p14="http://schemas.microsoft.com/office/powerpoint/2010/main" val="8340050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294"/>
            <a:ext cx="8229600" cy="1143000"/>
          </a:xfrm>
        </p:spPr>
        <p:txBody>
          <a:bodyPr/>
          <a:lstStyle/>
          <a:p>
            <a:r>
              <a:rPr lang="es-AR" dirty="0" smtClean="0"/>
              <a:t>Ejercicio práctico – Escenario 2</a:t>
            </a:r>
            <a:endParaRPr lang="es-AR" dirty="0"/>
          </a:p>
        </p:txBody>
      </p:sp>
      <p:sp>
        <p:nvSpPr>
          <p:cNvPr id="3" name="Text Placeholder 2"/>
          <p:cNvSpPr>
            <a:spLocks noGrp="1"/>
          </p:cNvSpPr>
          <p:nvPr>
            <p:ph type="body" idx="1"/>
          </p:nvPr>
        </p:nvSpPr>
        <p:spPr>
          <a:xfrm>
            <a:off x="251520" y="1268760"/>
            <a:ext cx="8712968" cy="5184576"/>
          </a:xfrm>
        </p:spPr>
        <p:txBody>
          <a:bodyPr>
            <a:normAutofit/>
          </a:bodyPr>
          <a:lstStyle/>
          <a:p>
            <a:pPr marL="88900" indent="0">
              <a:buNone/>
            </a:pPr>
            <a:r>
              <a:rPr lang="es-AR" dirty="0" smtClean="0"/>
              <a:t>En el contexto del ejercicio anterior, ahora imaginemos que otra empresa publicitaria plantea el mismo costo pero orientada a aumentar la probabilidad de mantener los clientes de 0,8 a 0,9 sin que varíe la probabilidad de cambio de otras marcas a la marca X. Este nuevo contexto, ¿es conveniente?</a:t>
            </a:r>
            <a:endParaRPr lang="es-AR" dirty="0"/>
          </a:p>
        </p:txBody>
      </p:sp>
    </p:spTree>
    <p:extLst>
      <p:ext uri="{BB962C8B-B14F-4D97-AF65-F5344CB8AC3E}">
        <p14:creationId xmlns:p14="http://schemas.microsoft.com/office/powerpoint/2010/main" val="30897506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345"/>
            <a:ext cx="8229600" cy="1143000"/>
          </a:xfrm>
        </p:spPr>
        <p:txBody>
          <a:bodyPr/>
          <a:lstStyle/>
          <a:p>
            <a:r>
              <a:rPr lang="es-AR" dirty="0"/>
              <a:t>Ejercicio práctico</a:t>
            </a:r>
          </a:p>
        </p:txBody>
      </p:sp>
      <p:sp>
        <p:nvSpPr>
          <p:cNvPr id="4" name="Text Placeholder 2"/>
          <p:cNvSpPr>
            <a:spLocks noGrp="1"/>
          </p:cNvSpPr>
          <p:nvPr>
            <p:ph type="body" idx="1"/>
          </p:nvPr>
        </p:nvSpPr>
        <p:spPr>
          <a:xfrm>
            <a:off x="251520" y="980729"/>
            <a:ext cx="8640960" cy="1512168"/>
          </a:xfrm>
        </p:spPr>
        <p:txBody>
          <a:bodyPr/>
          <a:lstStyle/>
          <a:p>
            <a:pPr marL="88900" indent="0">
              <a:buNone/>
            </a:pPr>
            <a:r>
              <a:rPr lang="es-AR" dirty="0"/>
              <a:t>Paso </a:t>
            </a:r>
            <a:r>
              <a:rPr lang="es-AR" dirty="0" smtClean="0"/>
              <a:t>3 </a:t>
            </a:r>
            <a:r>
              <a:rPr lang="es-AR" dirty="0"/>
              <a:t>– </a:t>
            </a:r>
            <a:r>
              <a:rPr lang="es-AR" dirty="0" smtClean="0"/>
              <a:t>Retomamos el paso 3 para calcular </a:t>
            </a:r>
            <a:r>
              <a:rPr lang="es-AR" dirty="0"/>
              <a:t>la matriz de estado estable para el </a:t>
            </a:r>
            <a:r>
              <a:rPr lang="es-AR" dirty="0" smtClean="0"/>
              <a:t>nuevo escenario </a:t>
            </a:r>
            <a:r>
              <a:rPr lang="es-AR" b="1" dirty="0" smtClean="0"/>
              <a:t>con</a:t>
            </a:r>
            <a:r>
              <a:rPr lang="es-AR" dirty="0" smtClean="0"/>
              <a:t> </a:t>
            </a:r>
            <a:r>
              <a:rPr lang="es-AR" dirty="0"/>
              <a:t>campaña mediante sistema de ecuaciones.</a:t>
            </a:r>
          </a:p>
          <a:p>
            <a:pPr indent="0">
              <a:buNone/>
            </a:pPr>
            <a:endParaRPr lang="es-AR" dirty="0"/>
          </a:p>
        </p:txBody>
      </p:sp>
      <p:graphicFrame>
        <p:nvGraphicFramePr>
          <p:cNvPr id="5" name="Table 4"/>
          <p:cNvGraphicFramePr>
            <a:graphicFrameLocks noGrp="1"/>
          </p:cNvGraphicFramePr>
          <p:nvPr>
            <p:extLst>
              <p:ext uri="{D42A27DB-BD31-4B8C-83A1-F6EECF244321}">
                <p14:modId xmlns:p14="http://schemas.microsoft.com/office/powerpoint/2010/main" val="2010754755"/>
              </p:ext>
            </p:extLst>
          </p:nvPr>
        </p:nvGraphicFramePr>
        <p:xfrm>
          <a:off x="539608" y="2579752"/>
          <a:ext cx="3384375" cy="1554480"/>
        </p:xfrm>
        <a:graphic>
          <a:graphicData uri="http://schemas.openxmlformats.org/drawingml/2006/table">
            <a:tbl>
              <a:tblPr firstRow="1" bandRow="1">
                <a:tableStyleId>{2D5ABB26-0587-4C30-8999-92F81FD0307C}</a:tableStyleId>
              </a:tblPr>
              <a:tblGrid>
                <a:gridCol w="1259302"/>
                <a:gridCol w="1116962"/>
                <a:gridCol w="1008111"/>
              </a:tblGrid>
              <a:tr h="433961">
                <a:tc>
                  <a:txBody>
                    <a:bodyPr/>
                    <a:lstStyle/>
                    <a:p>
                      <a:pPr algn="ct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s-AR" sz="2800" dirty="0" smtClean="0">
                          <a:latin typeface="Calibri" panose="020F0502020204030204" pitchFamily="34" charset="0"/>
                          <a:cs typeface="Calibri" panose="020F0502020204030204" pitchFamily="34" charset="0"/>
                        </a:rPr>
                        <a:t>Café X</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2800" dirty="0" smtClean="0">
                          <a:latin typeface="Calibri" panose="020F0502020204030204" pitchFamily="34" charset="0"/>
                          <a:cs typeface="Calibri" panose="020F0502020204030204" pitchFamily="34" charset="0"/>
                        </a:rPr>
                        <a:t>Otras</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33961">
                <a:tc>
                  <a:txBody>
                    <a:bodyPr/>
                    <a:lstStyle/>
                    <a:p>
                      <a:pPr algn="ctr"/>
                      <a:r>
                        <a:rPr lang="es-AR" sz="2800" dirty="0" smtClean="0">
                          <a:latin typeface="Calibri" panose="020F0502020204030204" pitchFamily="34" charset="0"/>
                          <a:cs typeface="Calibri" panose="020F0502020204030204" pitchFamily="34" charset="0"/>
                        </a:rPr>
                        <a:t>Café X</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2800" dirty="0" smtClean="0">
                          <a:latin typeface="Calibri" panose="020F0502020204030204" pitchFamily="34" charset="0"/>
                          <a:cs typeface="Calibri" panose="020F0502020204030204" pitchFamily="34" charset="0"/>
                        </a:rPr>
                        <a:t>0,9</a:t>
                      </a:r>
                      <a:endParaRPr lang="es-AR" sz="28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s-AR" sz="2800" dirty="0" smtClean="0">
                          <a:latin typeface="Calibri" panose="020F0502020204030204" pitchFamily="34" charset="0"/>
                          <a:cs typeface="Calibri" panose="020F0502020204030204" pitchFamily="34" charset="0"/>
                        </a:rPr>
                        <a:t>0,1</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r h="433961">
                <a:tc>
                  <a:txBody>
                    <a:bodyPr/>
                    <a:lstStyle/>
                    <a:p>
                      <a:pPr algn="ctr"/>
                      <a:r>
                        <a:rPr lang="es-AR" sz="2800" dirty="0" smtClean="0">
                          <a:latin typeface="Calibri" panose="020F0502020204030204" pitchFamily="34" charset="0"/>
                          <a:cs typeface="Calibri" panose="020F0502020204030204" pitchFamily="34" charset="0"/>
                        </a:rPr>
                        <a:t>Otras</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2800" dirty="0" smtClean="0">
                          <a:latin typeface="Calibri" panose="020F0502020204030204" pitchFamily="34" charset="0"/>
                          <a:cs typeface="Calibri" panose="020F0502020204030204" pitchFamily="34" charset="0"/>
                        </a:rPr>
                        <a:t>0,2</a:t>
                      </a:r>
                      <a:endParaRPr lang="es-AR" sz="28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s-AR" sz="2800" dirty="0" smtClean="0">
                          <a:latin typeface="Calibri" panose="020F0502020204030204" pitchFamily="34" charset="0"/>
                          <a:cs typeface="Calibri" panose="020F0502020204030204" pitchFamily="34" charset="0"/>
                        </a:rPr>
                        <a:t>0,8</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bl>
          </a:graphicData>
        </a:graphic>
      </p:graphicFrame>
      <p:sp>
        <p:nvSpPr>
          <p:cNvPr id="6" name="TextBox 5"/>
          <p:cNvSpPr txBox="1"/>
          <p:nvPr/>
        </p:nvSpPr>
        <p:spPr>
          <a:xfrm>
            <a:off x="4820922" y="2837257"/>
            <a:ext cx="3240360" cy="1224136"/>
          </a:xfrm>
          <a:prstGeom prst="rect">
            <a:avLst/>
          </a:prstGeom>
          <a:noFill/>
        </p:spPr>
        <p:txBody>
          <a:bodyPr wrap="square" rtlCol="0">
            <a:normAutofit fontScale="92500" lnSpcReduction="20000"/>
          </a:bodyPr>
          <a:lstStyle/>
          <a:p>
            <a:pPr marL="88900"/>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0 </a:t>
            </a:r>
            <a:r>
              <a:rPr lang="es-AR" sz="3200" dirty="0" smtClean="0">
                <a:latin typeface="Calibri" panose="020F0502020204030204" pitchFamily="34" charset="0"/>
                <a:cs typeface="Calibri" panose="020F0502020204030204" pitchFamily="34" charset="0"/>
              </a:rPr>
              <a:t>= </a:t>
            </a:r>
            <a:r>
              <a:rPr lang="es-ES" sz="3200" b="1" dirty="0" smtClean="0">
                <a:latin typeface="Calibri" panose="020F0502020204030204" pitchFamily="34" charset="0"/>
                <a:cs typeface="Calibri" panose="020F0502020204030204" pitchFamily="34" charset="0"/>
              </a:rPr>
              <a:t>0,9</a:t>
            </a:r>
            <a:r>
              <a:rPr lang="es-ES" sz="3200" b="1" baseline="-25000" dirty="0" smtClean="0">
                <a:latin typeface="Calibri" panose="020F0502020204030204" pitchFamily="34" charset="0"/>
                <a:cs typeface="Calibri" panose="020F0502020204030204" pitchFamily="34" charset="0"/>
              </a:rPr>
              <a:t> </a:t>
            </a:r>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0 </a:t>
            </a:r>
            <a:r>
              <a:rPr lang="es-ES" sz="3200" b="1" dirty="0" smtClean="0">
                <a:latin typeface="Calibri" panose="020F0502020204030204" pitchFamily="34" charset="0"/>
                <a:cs typeface="Calibri" panose="020F0502020204030204" pitchFamily="34" charset="0"/>
              </a:rPr>
              <a:t>+ 0,2</a:t>
            </a:r>
            <a:r>
              <a:rPr lang="es-ES" sz="3200" b="1" baseline="-25000" dirty="0" smtClean="0">
                <a:latin typeface="Calibri" panose="020F0502020204030204" pitchFamily="34" charset="0"/>
                <a:cs typeface="Calibri" panose="020F0502020204030204" pitchFamily="34" charset="0"/>
              </a:rPr>
              <a:t> </a:t>
            </a:r>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1</a:t>
            </a:r>
          </a:p>
          <a:p>
            <a:pPr marL="88900"/>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1 </a:t>
            </a:r>
            <a:r>
              <a:rPr lang="es-AR" sz="3200" dirty="0">
                <a:latin typeface="Calibri" panose="020F0502020204030204" pitchFamily="34" charset="0"/>
                <a:cs typeface="Calibri" panose="020F0502020204030204" pitchFamily="34" charset="0"/>
              </a:rPr>
              <a:t>= </a:t>
            </a:r>
            <a:r>
              <a:rPr lang="es-ES" sz="3200" b="1" dirty="0" smtClean="0">
                <a:latin typeface="Calibri" panose="020F0502020204030204" pitchFamily="34" charset="0"/>
                <a:cs typeface="Calibri" panose="020F0502020204030204" pitchFamily="34" charset="0"/>
              </a:rPr>
              <a:t>0,1 </a:t>
            </a:r>
            <a:r>
              <a:rPr lang="es-ES" sz="3200" b="1" dirty="0">
                <a:latin typeface="Calibri" panose="020F0502020204030204" pitchFamily="34" charset="0"/>
                <a:cs typeface="Calibri" panose="020F0502020204030204" pitchFamily="34" charset="0"/>
              </a:rPr>
              <a:t>π</a:t>
            </a:r>
            <a:r>
              <a:rPr lang="es-ES" sz="3200" b="1" baseline="-25000" dirty="0">
                <a:latin typeface="Calibri" panose="020F0502020204030204" pitchFamily="34" charset="0"/>
                <a:cs typeface="Calibri" panose="020F0502020204030204" pitchFamily="34" charset="0"/>
              </a:rPr>
              <a:t>0 </a:t>
            </a:r>
            <a:r>
              <a:rPr lang="es-ES" sz="3200" b="1" dirty="0" smtClean="0">
                <a:latin typeface="Calibri" panose="020F0502020204030204" pitchFamily="34" charset="0"/>
                <a:cs typeface="Calibri" panose="020F0502020204030204" pitchFamily="34" charset="0"/>
              </a:rPr>
              <a:t>+ 0,8 </a:t>
            </a:r>
            <a:r>
              <a:rPr lang="es-ES" sz="3200" b="1" dirty="0">
                <a:latin typeface="Calibri" panose="020F0502020204030204" pitchFamily="34" charset="0"/>
                <a:cs typeface="Calibri" panose="020F0502020204030204" pitchFamily="34" charset="0"/>
              </a:rPr>
              <a:t>π</a:t>
            </a:r>
            <a:r>
              <a:rPr lang="es-ES" sz="3200" b="1" baseline="-25000" dirty="0">
                <a:latin typeface="Calibri" panose="020F0502020204030204" pitchFamily="34" charset="0"/>
                <a:cs typeface="Calibri" panose="020F0502020204030204" pitchFamily="34" charset="0"/>
              </a:rPr>
              <a:t>1</a:t>
            </a:r>
            <a:endParaRPr lang="es-AR" sz="3200" dirty="0">
              <a:latin typeface="Calibri" panose="020F0502020204030204" pitchFamily="34" charset="0"/>
              <a:cs typeface="Calibri" panose="020F0502020204030204" pitchFamily="34" charset="0"/>
            </a:endParaRPr>
          </a:p>
          <a:p>
            <a:pPr marL="88900"/>
            <a:r>
              <a:rPr lang="es-ES" sz="3200" b="1" dirty="0" smtClean="0">
                <a:solidFill>
                  <a:srgbClr val="FF0000"/>
                </a:solidFill>
                <a:latin typeface="Calibri" panose="020F0502020204030204" pitchFamily="34" charset="0"/>
                <a:cs typeface="Calibri" panose="020F0502020204030204" pitchFamily="34" charset="0"/>
              </a:rPr>
              <a:t>1  </a:t>
            </a:r>
            <a:r>
              <a:rPr lang="es-ES" sz="3200" b="1" baseline="-25000" dirty="0" smtClean="0">
                <a:solidFill>
                  <a:srgbClr val="FF0000"/>
                </a:solidFill>
                <a:latin typeface="Calibri" panose="020F0502020204030204" pitchFamily="34" charset="0"/>
                <a:cs typeface="Calibri" panose="020F0502020204030204" pitchFamily="34" charset="0"/>
              </a:rPr>
              <a:t> </a:t>
            </a:r>
            <a:r>
              <a:rPr lang="es-AR" sz="3200" dirty="0">
                <a:solidFill>
                  <a:srgbClr val="FF0000"/>
                </a:solidFill>
                <a:latin typeface="Calibri" panose="020F0502020204030204" pitchFamily="34" charset="0"/>
                <a:cs typeface="Calibri" panose="020F0502020204030204" pitchFamily="34" charset="0"/>
              </a:rPr>
              <a:t>= </a:t>
            </a:r>
            <a:r>
              <a:rPr lang="es-AR" sz="3200" dirty="0" smtClean="0">
                <a:solidFill>
                  <a:srgbClr val="FF0000"/>
                </a:solidFill>
                <a:latin typeface="Calibri" panose="020F0502020204030204" pitchFamily="34" charset="0"/>
                <a:cs typeface="Calibri" panose="020F0502020204030204" pitchFamily="34" charset="0"/>
              </a:rPr>
              <a:t>    </a:t>
            </a:r>
            <a:r>
              <a:rPr lang="es-ES" sz="3200" b="1" dirty="0" smtClean="0">
                <a:solidFill>
                  <a:srgbClr val="FF0000"/>
                </a:solidFill>
                <a:latin typeface="Calibri" panose="020F0502020204030204" pitchFamily="34" charset="0"/>
                <a:cs typeface="Calibri" panose="020F0502020204030204" pitchFamily="34" charset="0"/>
              </a:rPr>
              <a:t>π</a:t>
            </a:r>
            <a:r>
              <a:rPr lang="es-ES" sz="3200" b="1" baseline="-25000" dirty="0" smtClean="0">
                <a:solidFill>
                  <a:srgbClr val="FF0000"/>
                </a:solidFill>
                <a:latin typeface="Calibri" panose="020F0502020204030204" pitchFamily="34" charset="0"/>
                <a:cs typeface="Calibri" panose="020F0502020204030204" pitchFamily="34" charset="0"/>
              </a:rPr>
              <a:t>0     </a:t>
            </a:r>
            <a:r>
              <a:rPr lang="es-ES" sz="3200" b="1" dirty="0" smtClean="0">
                <a:solidFill>
                  <a:srgbClr val="FF0000"/>
                </a:solidFill>
                <a:latin typeface="Calibri" panose="020F0502020204030204" pitchFamily="34" charset="0"/>
                <a:cs typeface="Calibri" panose="020F0502020204030204" pitchFamily="34" charset="0"/>
              </a:rPr>
              <a:t>+    π</a:t>
            </a:r>
            <a:r>
              <a:rPr lang="es-ES" sz="3200" b="1" baseline="-25000" dirty="0" smtClean="0">
                <a:solidFill>
                  <a:srgbClr val="FF0000"/>
                </a:solidFill>
                <a:latin typeface="Calibri" panose="020F0502020204030204" pitchFamily="34" charset="0"/>
                <a:cs typeface="Calibri" panose="020F0502020204030204" pitchFamily="34" charset="0"/>
              </a:rPr>
              <a:t>1</a:t>
            </a:r>
            <a:r>
              <a:rPr lang="es-ES" sz="3200" b="1" dirty="0" smtClean="0">
                <a:solidFill>
                  <a:srgbClr val="FF0000"/>
                </a:solidFill>
                <a:latin typeface="Calibri" panose="020F0502020204030204" pitchFamily="34" charset="0"/>
                <a:cs typeface="Calibri" panose="020F0502020204030204" pitchFamily="34" charset="0"/>
              </a:rPr>
              <a:t>  </a:t>
            </a:r>
            <a:endParaRPr lang="es-AR" dirty="0">
              <a:solidFill>
                <a:srgbClr val="FF0000"/>
              </a:solidFill>
            </a:endParaRPr>
          </a:p>
        </p:txBody>
      </p:sp>
      <p:sp>
        <p:nvSpPr>
          <p:cNvPr id="7" name="TextBox 6"/>
          <p:cNvSpPr txBox="1"/>
          <p:nvPr/>
        </p:nvSpPr>
        <p:spPr>
          <a:xfrm>
            <a:off x="1527336" y="4946196"/>
            <a:ext cx="2016224" cy="1114497"/>
          </a:xfrm>
          <a:prstGeom prst="rect">
            <a:avLst/>
          </a:prstGeom>
          <a:noFill/>
        </p:spPr>
        <p:txBody>
          <a:bodyPr wrap="square" rtlCol="0">
            <a:normAutofit/>
          </a:bodyPr>
          <a:lstStyle/>
          <a:p>
            <a:pPr marL="88900"/>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0 </a:t>
            </a:r>
            <a:r>
              <a:rPr lang="es-AR" sz="3200" dirty="0" smtClean="0">
                <a:latin typeface="Calibri" panose="020F0502020204030204" pitchFamily="34" charset="0"/>
                <a:cs typeface="Calibri" panose="020F0502020204030204" pitchFamily="34" charset="0"/>
              </a:rPr>
              <a:t>= </a:t>
            </a:r>
            <a:r>
              <a:rPr lang="es-ES" sz="3200" b="1" dirty="0" smtClean="0">
                <a:latin typeface="Calibri" panose="020F0502020204030204" pitchFamily="34" charset="0"/>
                <a:cs typeface="Calibri" panose="020F0502020204030204" pitchFamily="34" charset="0"/>
              </a:rPr>
              <a:t>0,67</a:t>
            </a:r>
            <a:endParaRPr lang="es-ES" sz="3200" b="1" baseline="-25000" dirty="0" smtClean="0">
              <a:latin typeface="Calibri" panose="020F0502020204030204" pitchFamily="34" charset="0"/>
              <a:cs typeface="Calibri" panose="020F0502020204030204" pitchFamily="34" charset="0"/>
            </a:endParaRPr>
          </a:p>
          <a:p>
            <a:pPr marL="88900"/>
            <a:r>
              <a:rPr lang="es-ES" sz="3200" b="1" dirty="0" smtClean="0">
                <a:latin typeface="Calibri" panose="020F0502020204030204" pitchFamily="34" charset="0"/>
                <a:cs typeface="Calibri" panose="020F0502020204030204" pitchFamily="34" charset="0"/>
              </a:rPr>
              <a:t>π</a:t>
            </a:r>
            <a:r>
              <a:rPr lang="es-ES" sz="3200" b="1" baseline="-25000" dirty="0" smtClean="0">
                <a:latin typeface="Calibri" panose="020F0502020204030204" pitchFamily="34" charset="0"/>
                <a:cs typeface="Calibri" panose="020F0502020204030204" pitchFamily="34" charset="0"/>
              </a:rPr>
              <a:t>1 </a:t>
            </a:r>
            <a:r>
              <a:rPr lang="es-AR" sz="3200" dirty="0">
                <a:latin typeface="Calibri" panose="020F0502020204030204" pitchFamily="34" charset="0"/>
                <a:cs typeface="Calibri" panose="020F0502020204030204" pitchFamily="34" charset="0"/>
              </a:rPr>
              <a:t>= </a:t>
            </a:r>
            <a:r>
              <a:rPr lang="es-ES" sz="3200" b="1" dirty="0" smtClean="0">
                <a:latin typeface="Calibri" panose="020F0502020204030204" pitchFamily="34" charset="0"/>
                <a:cs typeface="Calibri" panose="020F0502020204030204" pitchFamily="34" charset="0"/>
              </a:rPr>
              <a:t>0,33</a:t>
            </a:r>
            <a:endParaRPr lang="es-AR" sz="3200" dirty="0">
              <a:latin typeface="Calibri" panose="020F0502020204030204" pitchFamily="34" charset="0"/>
              <a:cs typeface="Calibri" panose="020F0502020204030204" pitchFamily="34" charset="0"/>
            </a:endParaRPr>
          </a:p>
        </p:txBody>
      </p:sp>
      <p:sp>
        <p:nvSpPr>
          <p:cNvPr id="8" name="Right Arrow 7"/>
          <p:cNvSpPr/>
          <p:nvPr/>
        </p:nvSpPr>
        <p:spPr>
          <a:xfrm>
            <a:off x="4139952" y="3356992"/>
            <a:ext cx="680970" cy="33876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Down Arrow 8"/>
          <p:cNvSpPr/>
          <p:nvPr/>
        </p:nvSpPr>
        <p:spPr>
          <a:xfrm rot="3685319">
            <a:off x="4035074" y="3527195"/>
            <a:ext cx="317587" cy="2192783"/>
          </a:xfrm>
          <a:prstGeom prst="down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graphicFrame>
        <p:nvGraphicFramePr>
          <p:cNvPr id="10" name="Table 9"/>
          <p:cNvGraphicFramePr>
            <a:graphicFrameLocks noGrp="1"/>
          </p:cNvGraphicFramePr>
          <p:nvPr>
            <p:extLst>
              <p:ext uri="{D42A27DB-BD31-4B8C-83A1-F6EECF244321}">
                <p14:modId xmlns:p14="http://schemas.microsoft.com/office/powerpoint/2010/main" val="3081016194"/>
              </p:ext>
            </p:extLst>
          </p:nvPr>
        </p:nvGraphicFramePr>
        <p:xfrm>
          <a:off x="4355976" y="4668968"/>
          <a:ext cx="3384375" cy="1554480"/>
        </p:xfrm>
        <a:graphic>
          <a:graphicData uri="http://schemas.openxmlformats.org/drawingml/2006/table">
            <a:tbl>
              <a:tblPr firstRow="1" bandRow="1">
                <a:tableStyleId>{2D5ABB26-0587-4C30-8999-92F81FD0307C}</a:tableStyleId>
              </a:tblPr>
              <a:tblGrid>
                <a:gridCol w="1259302"/>
                <a:gridCol w="1116962"/>
                <a:gridCol w="1008111"/>
              </a:tblGrid>
              <a:tr h="433961">
                <a:tc>
                  <a:txBody>
                    <a:bodyPr/>
                    <a:lstStyle/>
                    <a:p>
                      <a:pPr algn="ct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r"/>
                      <a:r>
                        <a:rPr lang="es-AR" sz="2800" dirty="0" smtClean="0">
                          <a:latin typeface="Calibri" panose="020F0502020204030204" pitchFamily="34" charset="0"/>
                          <a:cs typeface="Calibri" panose="020F0502020204030204" pitchFamily="34" charset="0"/>
                        </a:rPr>
                        <a:t>Café X</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2800" dirty="0" smtClean="0">
                          <a:latin typeface="Calibri" panose="020F0502020204030204" pitchFamily="34" charset="0"/>
                          <a:cs typeface="Calibri" panose="020F0502020204030204" pitchFamily="34" charset="0"/>
                        </a:rPr>
                        <a:t>Otras</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33961">
                <a:tc>
                  <a:txBody>
                    <a:bodyPr/>
                    <a:lstStyle/>
                    <a:p>
                      <a:pPr algn="ctr"/>
                      <a:r>
                        <a:rPr lang="es-AR" sz="2800" dirty="0" smtClean="0">
                          <a:latin typeface="Calibri" panose="020F0502020204030204" pitchFamily="34" charset="0"/>
                          <a:cs typeface="Calibri" panose="020F0502020204030204" pitchFamily="34" charset="0"/>
                        </a:rPr>
                        <a:t>Café X</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2800" dirty="0" smtClean="0">
                          <a:latin typeface="Calibri" panose="020F0502020204030204" pitchFamily="34" charset="0"/>
                          <a:cs typeface="Calibri" panose="020F0502020204030204" pitchFamily="34" charset="0"/>
                        </a:rPr>
                        <a:t>0,67</a:t>
                      </a:r>
                      <a:endParaRPr lang="es-AR" sz="28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s-AR" sz="2800" dirty="0" smtClean="0">
                          <a:latin typeface="Calibri" panose="020F0502020204030204" pitchFamily="34" charset="0"/>
                          <a:cs typeface="Calibri" panose="020F0502020204030204" pitchFamily="34" charset="0"/>
                        </a:rPr>
                        <a:t>0,33</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r>
              <a:tr h="433961">
                <a:tc>
                  <a:txBody>
                    <a:bodyPr/>
                    <a:lstStyle/>
                    <a:p>
                      <a:pPr algn="ctr"/>
                      <a:r>
                        <a:rPr lang="es-AR" sz="2800" dirty="0" smtClean="0">
                          <a:latin typeface="Calibri" panose="020F0502020204030204" pitchFamily="34" charset="0"/>
                          <a:cs typeface="Calibri" panose="020F0502020204030204" pitchFamily="34" charset="0"/>
                        </a:rPr>
                        <a:t>Otras</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s-AR" sz="2800" dirty="0" smtClean="0">
                          <a:latin typeface="Calibri" panose="020F0502020204030204" pitchFamily="34" charset="0"/>
                          <a:cs typeface="Calibri" panose="020F0502020204030204" pitchFamily="34" charset="0"/>
                        </a:rPr>
                        <a:t>0,67</a:t>
                      </a:r>
                      <a:endParaRPr lang="es-AR" sz="28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c>
                  <a:txBody>
                    <a:bodyPr/>
                    <a:lstStyle/>
                    <a:p>
                      <a:pPr algn="ctr"/>
                      <a:r>
                        <a:rPr lang="es-AR" sz="2800" dirty="0" smtClean="0">
                          <a:latin typeface="Calibri" panose="020F0502020204030204" pitchFamily="34" charset="0"/>
                          <a:cs typeface="Calibri" panose="020F0502020204030204" pitchFamily="34" charset="0"/>
                        </a:rPr>
                        <a:t>0,33</a:t>
                      </a:r>
                      <a:endParaRPr lang="es-AR" sz="28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75000"/>
                      </a:schemeClr>
                    </a:solidFill>
                  </a:tcPr>
                </a:tc>
              </a:tr>
            </a:tbl>
          </a:graphicData>
        </a:graphic>
      </p:graphicFrame>
      <p:sp>
        <p:nvSpPr>
          <p:cNvPr id="11" name="Right Arrow 10"/>
          <p:cNvSpPr/>
          <p:nvPr/>
        </p:nvSpPr>
        <p:spPr>
          <a:xfrm>
            <a:off x="3491934" y="5320023"/>
            <a:ext cx="864041" cy="366844"/>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404628826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Ejercicio práctico</a:t>
            </a:r>
          </a:p>
        </p:txBody>
      </p:sp>
      <p:sp>
        <p:nvSpPr>
          <p:cNvPr id="4" name="Text Placeholder 2"/>
          <p:cNvSpPr>
            <a:spLocks noGrp="1"/>
          </p:cNvSpPr>
          <p:nvPr>
            <p:ph type="body" idx="1"/>
          </p:nvPr>
        </p:nvSpPr>
        <p:spPr>
          <a:xfrm>
            <a:off x="251520" y="1143000"/>
            <a:ext cx="8712968" cy="845840"/>
          </a:xfrm>
        </p:spPr>
        <p:txBody>
          <a:bodyPr/>
          <a:lstStyle/>
          <a:p>
            <a:pPr marL="88900" indent="0">
              <a:buNone/>
            </a:pPr>
            <a:r>
              <a:rPr lang="es-AR" dirty="0" smtClean="0"/>
              <a:t>Paso 4 – Nuevamente comparamos los escenarios.</a:t>
            </a:r>
          </a:p>
        </p:txBody>
      </p:sp>
      <p:sp>
        <p:nvSpPr>
          <p:cNvPr id="5" name="TextBox 4"/>
          <p:cNvSpPr txBox="1"/>
          <p:nvPr/>
        </p:nvSpPr>
        <p:spPr>
          <a:xfrm>
            <a:off x="431540" y="2098576"/>
            <a:ext cx="3960440" cy="2652448"/>
          </a:xfrm>
          <a:prstGeom prst="rect">
            <a:avLst/>
          </a:prstGeom>
          <a:noFill/>
        </p:spPr>
        <p:txBody>
          <a:bodyPr wrap="none" rtlCol="0">
            <a:normAutofit/>
          </a:bodyPr>
          <a:lstStyle/>
          <a:p>
            <a:pPr marL="88900">
              <a:lnSpc>
                <a:spcPct val="80000"/>
              </a:lnSpc>
              <a:spcBef>
                <a:spcPts val="640"/>
              </a:spcBef>
              <a:buClr>
                <a:schemeClr val="dk1"/>
              </a:buClr>
              <a:buSzPct val="100000"/>
            </a:pPr>
            <a:r>
              <a:rPr lang="es-AR" sz="2800" dirty="0">
                <a:solidFill>
                  <a:schemeClr val="accent3">
                    <a:lumMod val="75000"/>
                  </a:schemeClr>
                </a:solidFill>
                <a:latin typeface="Calibri"/>
                <a:ea typeface="Calibri"/>
                <a:cs typeface="Calibri"/>
              </a:rPr>
              <a:t>Sin </a:t>
            </a:r>
            <a:r>
              <a:rPr lang="es-AR" sz="2800" dirty="0" smtClean="0">
                <a:solidFill>
                  <a:schemeClr val="accent3">
                    <a:lumMod val="75000"/>
                  </a:schemeClr>
                </a:solidFill>
                <a:latin typeface="Calibri"/>
                <a:ea typeface="Calibri"/>
                <a:cs typeface="Calibri"/>
                <a:sym typeface="Calibri"/>
              </a:rPr>
              <a:t>campaña -&gt; </a:t>
            </a:r>
            <a:r>
              <a:rPr lang="es-ES" sz="2800" b="1" dirty="0" smtClean="0">
                <a:solidFill>
                  <a:schemeClr val="accent3">
                    <a:lumMod val="75000"/>
                  </a:schemeClr>
                </a:solidFill>
                <a:latin typeface="Calibri" panose="020F0502020204030204" pitchFamily="34" charset="0"/>
                <a:cs typeface="Calibri" panose="020F0502020204030204" pitchFamily="34" charset="0"/>
              </a:rPr>
              <a:t>π</a:t>
            </a:r>
            <a:r>
              <a:rPr lang="es-ES" sz="2800" b="1" baseline="-25000" dirty="0" smtClean="0">
                <a:solidFill>
                  <a:schemeClr val="accent3">
                    <a:lumMod val="75000"/>
                  </a:schemeClr>
                </a:solidFill>
                <a:latin typeface="Calibri" panose="020F0502020204030204" pitchFamily="34" charset="0"/>
                <a:cs typeface="Calibri" panose="020F0502020204030204" pitchFamily="34" charset="0"/>
              </a:rPr>
              <a:t>0 </a:t>
            </a:r>
            <a:r>
              <a:rPr lang="es-ES" sz="2800" b="1" dirty="0" smtClean="0">
                <a:solidFill>
                  <a:schemeClr val="accent3">
                    <a:lumMod val="75000"/>
                  </a:schemeClr>
                </a:solidFill>
                <a:latin typeface="Calibri" panose="020F0502020204030204" pitchFamily="34" charset="0"/>
                <a:cs typeface="Calibri" panose="020F0502020204030204" pitchFamily="34" charset="0"/>
              </a:rPr>
              <a:t>= 0,5</a:t>
            </a:r>
          </a:p>
          <a:p>
            <a:pPr marL="88900">
              <a:lnSpc>
                <a:spcPct val="80000"/>
              </a:lnSpc>
              <a:spcBef>
                <a:spcPts val="640"/>
              </a:spcBef>
              <a:buClr>
                <a:schemeClr val="dk1"/>
              </a:buClr>
              <a:buSzPct val="100000"/>
            </a:pPr>
            <a:endParaRPr lang="es-ES" sz="2800" dirty="0" smtClean="0">
              <a:solidFill>
                <a:schemeClr val="accent3">
                  <a:lumMod val="75000"/>
                </a:schemeClr>
              </a:solidFill>
              <a:latin typeface="Calibri" panose="020F0502020204030204" pitchFamily="34" charset="0"/>
              <a:ea typeface="Calibri"/>
              <a:cs typeface="Calibri" panose="020F0502020204030204" pitchFamily="34" charset="0"/>
              <a:sym typeface="Calibri"/>
            </a:endParaRPr>
          </a:p>
          <a:p>
            <a:pPr marL="88900">
              <a:lnSpc>
                <a:spcPct val="80000"/>
              </a:lnSpc>
              <a:spcBef>
                <a:spcPts val="640"/>
              </a:spcBef>
              <a:buClr>
                <a:schemeClr val="dk1"/>
              </a:buClr>
              <a:buSzPct val="100000"/>
            </a:pPr>
            <a:r>
              <a:rPr lang="es-ES" sz="2800" dirty="0" smtClean="0">
                <a:solidFill>
                  <a:schemeClr val="accent3">
                    <a:lumMod val="75000"/>
                  </a:schemeClr>
                </a:solidFill>
                <a:latin typeface="Calibri" panose="020F0502020204030204" pitchFamily="34" charset="0"/>
                <a:ea typeface="Calibri"/>
                <a:cs typeface="Calibri" panose="020F0502020204030204" pitchFamily="34" charset="0"/>
                <a:sym typeface="Calibri"/>
              </a:rPr>
              <a:t>Utilidad = 0,5 x 50M x $2</a:t>
            </a:r>
          </a:p>
          <a:p>
            <a:pPr marL="88900">
              <a:lnSpc>
                <a:spcPct val="80000"/>
              </a:lnSpc>
              <a:spcBef>
                <a:spcPts val="640"/>
              </a:spcBef>
              <a:buClr>
                <a:schemeClr val="dk1"/>
              </a:buClr>
              <a:buSzPct val="100000"/>
            </a:pPr>
            <a:endParaRPr lang="es-ES" sz="2800" dirty="0" smtClean="0">
              <a:solidFill>
                <a:schemeClr val="accent3">
                  <a:lumMod val="75000"/>
                </a:schemeClr>
              </a:solidFill>
              <a:latin typeface="Calibri" panose="020F0502020204030204" pitchFamily="34" charset="0"/>
              <a:ea typeface="Calibri"/>
              <a:cs typeface="Calibri" panose="020F0502020204030204" pitchFamily="34" charset="0"/>
              <a:sym typeface="Calibri"/>
            </a:endParaRPr>
          </a:p>
          <a:p>
            <a:pPr marL="88900">
              <a:lnSpc>
                <a:spcPct val="80000"/>
              </a:lnSpc>
              <a:spcBef>
                <a:spcPts val="640"/>
              </a:spcBef>
              <a:buClr>
                <a:schemeClr val="dk1"/>
              </a:buClr>
              <a:buSzPct val="100000"/>
            </a:pPr>
            <a:r>
              <a:rPr lang="es-ES" sz="2800" dirty="0" smtClean="0">
                <a:solidFill>
                  <a:schemeClr val="accent3">
                    <a:lumMod val="75000"/>
                  </a:schemeClr>
                </a:solidFill>
                <a:latin typeface="Calibri" panose="020F0502020204030204" pitchFamily="34" charset="0"/>
                <a:ea typeface="Calibri"/>
                <a:cs typeface="Calibri" panose="020F0502020204030204" pitchFamily="34" charset="0"/>
                <a:sym typeface="Calibri"/>
              </a:rPr>
              <a:t>Utilidad = </a:t>
            </a:r>
            <a:r>
              <a:rPr lang="es-ES" sz="2800" dirty="0">
                <a:solidFill>
                  <a:schemeClr val="accent3">
                    <a:lumMod val="75000"/>
                  </a:schemeClr>
                </a:solidFill>
                <a:latin typeface="Calibri" panose="020F0502020204030204" pitchFamily="34" charset="0"/>
                <a:ea typeface="Calibri"/>
                <a:cs typeface="Calibri" panose="020F0502020204030204" pitchFamily="34" charset="0"/>
                <a:sym typeface="Calibri"/>
              </a:rPr>
              <a:t>$50M</a:t>
            </a:r>
            <a:endParaRPr lang="es-AR" sz="2800" dirty="0">
              <a:solidFill>
                <a:schemeClr val="accent3">
                  <a:lumMod val="75000"/>
                </a:schemeClr>
              </a:solidFill>
              <a:latin typeface="Calibri"/>
              <a:ea typeface="Calibri"/>
              <a:cs typeface="Calibri"/>
              <a:sym typeface="Calibri"/>
            </a:endParaRPr>
          </a:p>
        </p:txBody>
      </p:sp>
      <p:sp>
        <p:nvSpPr>
          <p:cNvPr id="6" name="TextBox 5"/>
          <p:cNvSpPr txBox="1"/>
          <p:nvPr/>
        </p:nvSpPr>
        <p:spPr>
          <a:xfrm>
            <a:off x="4620285" y="2007618"/>
            <a:ext cx="3960440" cy="2940480"/>
          </a:xfrm>
          <a:prstGeom prst="rect">
            <a:avLst/>
          </a:prstGeom>
          <a:noFill/>
        </p:spPr>
        <p:txBody>
          <a:bodyPr wrap="none" rtlCol="0">
            <a:normAutofit/>
          </a:bodyPr>
          <a:lstStyle/>
          <a:p>
            <a:pPr marL="88900">
              <a:lnSpc>
                <a:spcPct val="80000"/>
              </a:lnSpc>
              <a:spcBef>
                <a:spcPts val="640"/>
              </a:spcBef>
              <a:buClr>
                <a:schemeClr val="dk1"/>
              </a:buClr>
              <a:buSzPct val="100000"/>
            </a:pPr>
            <a:r>
              <a:rPr lang="es-AR" sz="2800" dirty="0" smtClean="0">
                <a:solidFill>
                  <a:srgbClr val="0070C0"/>
                </a:solidFill>
                <a:latin typeface="Calibri"/>
                <a:ea typeface="Calibri"/>
                <a:cs typeface="Calibri"/>
              </a:rPr>
              <a:t>Con </a:t>
            </a:r>
            <a:r>
              <a:rPr lang="es-AR" sz="2800" dirty="0" smtClean="0">
                <a:solidFill>
                  <a:srgbClr val="0070C0"/>
                </a:solidFill>
                <a:latin typeface="Calibri"/>
                <a:ea typeface="Calibri"/>
                <a:cs typeface="Calibri"/>
                <a:sym typeface="Calibri"/>
              </a:rPr>
              <a:t>campaña -&gt; </a:t>
            </a:r>
            <a:r>
              <a:rPr lang="es-ES" sz="2800" b="1" dirty="0" smtClean="0">
                <a:solidFill>
                  <a:srgbClr val="0070C0"/>
                </a:solidFill>
                <a:latin typeface="Calibri" panose="020F0502020204030204" pitchFamily="34" charset="0"/>
                <a:cs typeface="Calibri" panose="020F0502020204030204" pitchFamily="34" charset="0"/>
              </a:rPr>
              <a:t>π</a:t>
            </a:r>
            <a:r>
              <a:rPr lang="es-ES" sz="2800" b="1" baseline="-25000" dirty="0" smtClean="0">
                <a:solidFill>
                  <a:srgbClr val="0070C0"/>
                </a:solidFill>
                <a:latin typeface="Calibri" panose="020F0502020204030204" pitchFamily="34" charset="0"/>
                <a:cs typeface="Calibri" panose="020F0502020204030204" pitchFamily="34" charset="0"/>
              </a:rPr>
              <a:t>0 </a:t>
            </a:r>
            <a:r>
              <a:rPr lang="es-ES" sz="2800" b="1" dirty="0" smtClean="0">
                <a:solidFill>
                  <a:srgbClr val="0070C0"/>
                </a:solidFill>
                <a:latin typeface="Calibri" panose="020F0502020204030204" pitchFamily="34" charset="0"/>
                <a:cs typeface="Calibri" panose="020F0502020204030204" pitchFamily="34" charset="0"/>
              </a:rPr>
              <a:t>= 0,67</a:t>
            </a:r>
          </a:p>
          <a:p>
            <a:pPr marL="88900">
              <a:lnSpc>
                <a:spcPct val="80000"/>
              </a:lnSpc>
              <a:spcBef>
                <a:spcPts val="640"/>
              </a:spcBef>
              <a:buClr>
                <a:schemeClr val="dk1"/>
              </a:buClr>
              <a:buSzPct val="100000"/>
            </a:pPr>
            <a:endParaRPr lang="es-ES" sz="2800" b="1" dirty="0" smtClean="0">
              <a:solidFill>
                <a:srgbClr val="0070C0"/>
              </a:solidFill>
              <a:latin typeface="Calibri" panose="020F0502020204030204" pitchFamily="34" charset="0"/>
              <a:cs typeface="Calibri" panose="020F0502020204030204" pitchFamily="34" charset="0"/>
            </a:endParaRPr>
          </a:p>
          <a:p>
            <a:pPr marL="88900">
              <a:lnSpc>
                <a:spcPct val="80000"/>
              </a:lnSpc>
              <a:spcBef>
                <a:spcPts val="640"/>
              </a:spcBef>
              <a:buClr>
                <a:schemeClr val="dk1"/>
              </a:buClr>
              <a:buSzPct val="100000"/>
            </a:pPr>
            <a:r>
              <a:rPr lang="es-ES" sz="2800" dirty="0" smtClean="0">
                <a:solidFill>
                  <a:srgbClr val="0070C0"/>
                </a:solidFill>
                <a:latin typeface="Calibri" panose="020F0502020204030204" pitchFamily="34" charset="0"/>
                <a:ea typeface="Calibri"/>
                <a:cs typeface="Calibri" panose="020F0502020204030204" pitchFamily="34" charset="0"/>
                <a:sym typeface="Calibri"/>
              </a:rPr>
              <a:t>Utilidad = 0,67 x 50M x $2</a:t>
            </a:r>
          </a:p>
          <a:p>
            <a:pPr marL="88900">
              <a:lnSpc>
                <a:spcPct val="80000"/>
              </a:lnSpc>
              <a:spcBef>
                <a:spcPts val="640"/>
              </a:spcBef>
              <a:buClr>
                <a:schemeClr val="dk1"/>
              </a:buClr>
              <a:buSzPct val="100000"/>
            </a:pPr>
            <a:r>
              <a:rPr lang="es-ES" sz="2800" dirty="0" smtClean="0">
                <a:solidFill>
                  <a:srgbClr val="0070C0"/>
                </a:solidFill>
                <a:latin typeface="Calibri" panose="020F0502020204030204" pitchFamily="34" charset="0"/>
                <a:ea typeface="Calibri"/>
                <a:cs typeface="Calibri" panose="020F0502020204030204" pitchFamily="34" charset="0"/>
                <a:sym typeface="Calibri"/>
              </a:rPr>
              <a:t>Utilidad = $67M </a:t>
            </a:r>
            <a:r>
              <a:rPr lang="es-ES" sz="2800" dirty="0" smtClean="0">
                <a:solidFill>
                  <a:srgbClr val="FF0000"/>
                </a:solidFill>
                <a:latin typeface="Calibri" panose="020F0502020204030204" pitchFamily="34" charset="0"/>
                <a:ea typeface="Calibri"/>
                <a:cs typeface="Calibri" panose="020F0502020204030204" pitchFamily="34" charset="0"/>
                <a:sym typeface="Calibri"/>
              </a:rPr>
              <a:t>– COSTO</a:t>
            </a:r>
          </a:p>
          <a:p>
            <a:pPr marL="88900">
              <a:lnSpc>
                <a:spcPct val="80000"/>
              </a:lnSpc>
              <a:spcBef>
                <a:spcPts val="640"/>
              </a:spcBef>
              <a:buClr>
                <a:schemeClr val="dk1"/>
              </a:buClr>
              <a:buSzPct val="100000"/>
            </a:pPr>
            <a:r>
              <a:rPr lang="es-ES" sz="2800" dirty="0" smtClean="0">
                <a:solidFill>
                  <a:srgbClr val="0070C0"/>
                </a:solidFill>
                <a:latin typeface="Calibri" panose="020F0502020204030204" pitchFamily="34" charset="0"/>
                <a:ea typeface="Calibri"/>
                <a:cs typeface="Calibri" panose="020F0502020204030204" pitchFamily="34" charset="0"/>
                <a:sym typeface="Calibri"/>
              </a:rPr>
              <a:t>Utilidad = $67M </a:t>
            </a:r>
            <a:r>
              <a:rPr lang="es-ES" sz="2800" dirty="0" smtClean="0">
                <a:solidFill>
                  <a:srgbClr val="FF0000"/>
                </a:solidFill>
                <a:latin typeface="Calibri" panose="020F0502020204030204" pitchFamily="34" charset="0"/>
                <a:ea typeface="Calibri"/>
                <a:cs typeface="Calibri" panose="020F0502020204030204" pitchFamily="34" charset="0"/>
                <a:sym typeface="Calibri"/>
              </a:rPr>
              <a:t>– $12M</a:t>
            </a:r>
          </a:p>
          <a:p>
            <a:pPr marL="88900">
              <a:lnSpc>
                <a:spcPct val="80000"/>
              </a:lnSpc>
              <a:spcBef>
                <a:spcPts val="640"/>
              </a:spcBef>
              <a:buClr>
                <a:schemeClr val="dk1"/>
              </a:buClr>
              <a:buSzPct val="100000"/>
            </a:pPr>
            <a:endParaRPr lang="es-ES" sz="2800" dirty="0">
              <a:solidFill>
                <a:srgbClr val="0070C0"/>
              </a:solidFill>
              <a:latin typeface="Calibri" panose="020F0502020204030204" pitchFamily="34" charset="0"/>
              <a:ea typeface="Calibri"/>
              <a:cs typeface="Calibri" panose="020F0502020204030204" pitchFamily="34" charset="0"/>
              <a:sym typeface="Calibri"/>
            </a:endParaRPr>
          </a:p>
          <a:p>
            <a:pPr marL="88900">
              <a:lnSpc>
                <a:spcPct val="80000"/>
              </a:lnSpc>
              <a:spcBef>
                <a:spcPts val="640"/>
              </a:spcBef>
              <a:buClr>
                <a:schemeClr val="dk1"/>
              </a:buClr>
              <a:buSzPct val="100000"/>
            </a:pPr>
            <a:r>
              <a:rPr lang="es-ES" sz="2800" dirty="0" smtClean="0">
                <a:solidFill>
                  <a:srgbClr val="0070C0"/>
                </a:solidFill>
                <a:latin typeface="Calibri" panose="020F0502020204030204" pitchFamily="34" charset="0"/>
                <a:ea typeface="Calibri"/>
                <a:cs typeface="Calibri" panose="020F0502020204030204" pitchFamily="34" charset="0"/>
                <a:sym typeface="Calibri"/>
              </a:rPr>
              <a:t>Utilidad = $55M</a:t>
            </a:r>
          </a:p>
          <a:p>
            <a:pPr marL="88900">
              <a:lnSpc>
                <a:spcPct val="80000"/>
              </a:lnSpc>
              <a:spcBef>
                <a:spcPts val="640"/>
              </a:spcBef>
              <a:buClr>
                <a:schemeClr val="dk1"/>
              </a:buClr>
              <a:buSzPct val="100000"/>
            </a:pPr>
            <a:endParaRPr lang="es-ES" sz="2800" dirty="0">
              <a:solidFill>
                <a:schemeClr val="accent3">
                  <a:lumMod val="75000"/>
                </a:schemeClr>
              </a:solidFill>
              <a:latin typeface="Calibri" panose="020F0502020204030204" pitchFamily="34" charset="0"/>
              <a:ea typeface="Calibri"/>
              <a:cs typeface="Calibri" panose="020F0502020204030204" pitchFamily="34" charset="0"/>
              <a:sym typeface="Calibri"/>
            </a:endParaRPr>
          </a:p>
          <a:p>
            <a:pPr marL="88900">
              <a:lnSpc>
                <a:spcPct val="80000"/>
              </a:lnSpc>
              <a:spcBef>
                <a:spcPts val="640"/>
              </a:spcBef>
              <a:buClr>
                <a:schemeClr val="dk1"/>
              </a:buClr>
              <a:buSzPct val="100000"/>
            </a:pPr>
            <a:endParaRPr lang="es-AR" sz="2800" dirty="0">
              <a:solidFill>
                <a:schemeClr val="accent3">
                  <a:lumMod val="75000"/>
                </a:schemeClr>
              </a:solidFill>
              <a:latin typeface="Calibri"/>
              <a:ea typeface="Calibri"/>
              <a:cs typeface="Calibri"/>
              <a:sym typeface="Calibri"/>
            </a:endParaRPr>
          </a:p>
        </p:txBody>
      </p:sp>
      <p:sp>
        <p:nvSpPr>
          <p:cNvPr id="7" name="Rectangle 6"/>
          <p:cNvSpPr/>
          <p:nvPr/>
        </p:nvSpPr>
        <p:spPr>
          <a:xfrm>
            <a:off x="492037" y="1998627"/>
            <a:ext cx="3744416" cy="2160240"/>
          </a:xfrm>
          <a:prstGeom prst="rect">
            <a:avLst/>
          </a:prstGeom>
          <a:noFill/>
          <a:ln w="3810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Rectangle 7"/>
          <p:cNvSpPr/>
          <p:nvPr/>
        </p:nvSpPr>
        <p:spPr>
          <a:xfrm>
            <a:off x="4681949" y="1913478"/>
            <a:ext cx="3898776" cy="3128759"/>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Text Placeholder 2"/>
          <p:cNvSpPr txBox="1">
            <a:spLocks/>
          </p:cNvSpPr>
          <p:nvPr/>
        </p:nvSpPr>
        <p:spPr>
          <a:xfrm>
            <a:off x="457199" y="4365104"/>
            <a:ext cx="4163085" cy="1800200"/>
          </a:xfrm>
          <a:prstGeom prst="rect">
            <a:avLst/>
          </a:prstGeom>
          <a:noFill/>
          <a:ln>
            <a:noFill/>
          </a:ln>
        </p:spPr>
        <p:txBody>
          <a:bodyPr lIns="91425" tIns="91425" rIns="91425" bIns="91425" anchor="t" anchorCtr="0">
            <a:normAutofit fontScale="92500" lnSpcReduction="20000"/>
          </a:bodyPr>
          <a:lstStyle>
            <a:defPPr marR="0" lvl="0" algn="l" rtl="0">
              <a:lnSpc>
                <a:spcPct val="100000"/>
              </a:lnSpc>
              <a:spcBef>
                <a:spcPts val="0"/>
              </a:spcBef>
              <a:spcAft>
                <a:spcPts val="0"/>
              </a:spcAft>
            </a:defPPr>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88900" indent="0">
              <a:buFont typeface="Arial"/>
              <a:buNone/>
            </a:pPr>
            <a:r>
              <a:rPr lang="es-AR" dirty="0" smtClean="0">
                <a:solidFill>
                  <a:srgbClr val="FF0000"/>
                </a:solidFill>
              </a:rPr>
              <a:t>Si es conveniente realizar una campaña publicitaria en estas condiciones</a:t>
            </a:r>
            <a:endParaRPr lang="es-AR" dirty="0">
              <a:solidFill>
                <a:srgbClr val="FF0000"/>
              </a:solidFill>
            </a:endParaRPr>
          </a:p>
        </p:txBody>
      </p:sp>
    </p:spTree>
    <p:extLst>
      <p:ext uri="{BB962C8B-B14F-4D97-AF65-F5344CB8AC3E}">
        <p14:creationId xmlns:p14="http://schemas.microsoft.com/office/powerpoint/2010/main" val="8151716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Proceso </a:t>
            </a:r>
            <a:r>
              <a:rPr lang="es-AR" dirty="0" smtClean="0"/>
              <a:t>estocástico - Notación</a:t>
            </a:r>
            <a:endParaRPr lang="es-AR" dirty="0"/>
          </a:p>
        </p:txBody>
      </p:sp>
      <p:sp>
        <p:nvSpPr>
          <p:cNvPr id="3" name="Text Placeholder 2"/>
          <p:cNvSpPr>
            <a:spLocks noGrp="1"/>
          </p:cNvSpPr>
          <p:nvPr>
            <p:ph type="body" idx="1"/>
          </p:nvPr>
        </p:nvSpPr>
        <p:spPr/>
        <p:txBody>
          <a:bodyPr/>
          <a:lstStyle/>
          <a:p>
            <a:r>
              <a:rPr lang="es-AR" dirty="0" smtClean="0"/>
              <a:t>Variable aleatoria: Es el evento que estamos intentando medir y se denota como “X</a:t>
            </a:r>
            <a:r>
              <a:rPr lang="es-AR" baseline="-25000" dirty="0" smtClean="0"/>
              <a:t>i</a:t>
            </a:r>
            <a:r>
              <a:rPr lang="es-AR" dirty="0" smtClean="0"/>
              <a:t>”</a:t>
            </a:r>
          </a:p>
          <a:p>
            <a:r>
              <a:rPr lang="es-AR" dirty="0" smtClean="0"/>
              <a:t>Espacio de estados: Es el conjunto de valores que puede tomar la variable aleatoria y se denota con “S”</a:t>
            </a:r>
          </a:p>
          <a:p>
            <a:r>
              <a:rPr lang="es-AR" dirty="0" smtClean="0"/>
              <a:t>Espacio paramétrico: Es el conjunto de valores que puede tomar el índice t y se denota con “T”</a:t>
            </a:r>
            <a:endParaRPr lang="es-AR" dirty="0"/>
          </a:p>
        </p:txBody>
      </p:sp>
    </p:spTree>
    <p:extLst>
      <p:ext uri="{BB962C8B-B14F-4D97-AF65-F5344CB8AC3E}">
        <p14:creationId xmlns:p14="http://schemas.microsoft.com/office/powerpoint/2010/main" val="410994246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77"/>
            <a:ext cx="8229600" cy="1143000"/>
          </a:xfrm>
        </p:spPr>
        <p:txBody>
          <a:bodyPr/>
          <a:lstStyle/>
          <a:p>
            <a:r>
              <a:rPr lang="es-AR" dirty="0"/>
              <a:t>Ejercicio </a:t>
            </a:r>
            <a:r>
              <a:rPr lang="es-AR" dirty="0" smtClean="0"/>
              <a:t>práctico - Escenario 3</a:t>
            </a:r>
            <a:endParaRPr lang="es-AR" dirty="0"/>
          </a:p>
        </p:txBody>
      </p:sp>
      <p:sp>
        <p:nvSpPr>
          <p:cNvPr id="5" name="Text Placeholder 2"/>
          <p:cNvSpPr txBox="1">
            <a:spLocks/>
          </p:cNvSpPr>
          <p:nvPr/>
        </p:nvSpPr>
        <p:spPr>
          <a:xfrm>
            <a:off x="251520" y="908720"/>
            <a:ext cx="8640960" cy="5472608"/>
          </a:xfrm>
          <a:prstGeom prst="rect">
            <a:avLst/>
          </a:prstGeom>
          <a:noFill/>
          <a:ln>
            <a:noFill/>
          </a:ln>
        </p:spPr>
        <p:txBody>
          <a:bodyPr lIns="91425" tIns="91425" rIns="91425" bIns="91425" anchor="t" anchorCtr="0">
            <a:normAutofit fontScale="85000" lnSpcReduction="10000"/>
          </a:bodyPr>
          <a:lstStyle>
            <a:defPPr marR="0" lvl="0" algn="l" rtl="0">
              <a:lnSpc>
                <a:spcPct val="100000"/>
              </a:lnSpc>
              <a:spcBef>
                <a:spcPts val="0"/>
              </a:spcBef>
              <a:spcAft>
                <a:spcPts val="0"/>
              </a:spcAft>
            </a:defPPr>
            <a:lvl1pPr marL="342900" marR="0" lvl="0" indent="63500" algn="l" rtl="0">
              <a:lnSpc>
                <a:spcPct val="100000"/>
              </a:lnSpc>
              <a:spcBef>
                <a:spcPts val="640"/>
              </a:spcBef>
              <a:spcAft>
                <a:spcPts val="0"/>
              </a:spcAft>
              <a:buClr>
                <a:schemeClr val="dk1"/>
              </a:buClr>
              <a:buSzPct val="100000"/>
              <a:buFont typeface="Arial"/>
              <a:buChar char="•"/>
              <a:defRPr sz="3200" b="0" i="0" u="none" strike="noStrike" cap="none">
                <a:solidFill>
                  <a:schemeClr val="dk1"/>
                </a:solidFill>
                <a:latin typeface="Calibri"/>
                <a:ea typeface="Calibri"/>
                <a:cs typeface="Calibri"/>
                <a:sym typeface="Calibri"/>
              </a:defRPr>
            </a:lvl1pPr>
            <a:lvl2pPr marL="742950" marR="0" lvl="1" indent="69850" algn="l" rtl="0">
              <a:lnSpc>
                <a:spcPct val="100000"/>
              </a:lnSpc>
              <a:spcBef>
                <a:spcPts val="560"/>
              </a:spcBef>
              <a:spcAft>
                <a:spcPts val="0"/>
              </a:spcAft>
              <a:buClr>
                <a:schemeClr val="dk1"/>
              </a:buClr>
              <a:buSzPct val="100000"/>
              <a:buFont typeface="Arial"/>
              <a:buChar char="–"/>
              <a:defRPr sz="2800" b="0" i="0" u="none" strike="noStrike" cap="none">
                <a:solidFill>
                  <a:schemeClr val="dk1"/>
                </a:solidFill>
                <a:latin typeface="Calibri"/>
                <a:ea typeface="Calibri"/>
                <a:cs typeface="Calibri"/>
                <a:sym typeface="Calibri"/>
              </a:defRPr>
            </a:lvl2pPr>
            <a:lvl3pPr marL="1143000" marR="0" lvl="2" indent="76200" algn="l" rtl="0">
              <a:lnSpc>
                <a:spcPct val="100000"/>
              </a:lnSpc>
              <a:spcBef>
                <a:spcPts val="480"/>
              </a:spcBef>
              <a:spcAft>
                <a:spcPts val="0"/>
              </a:spcAft>
              <a:buClr>
                <a:schemeClr val="dk1"/>
              </a:buClr>
              <a:buSzPct val="100000"/>
              <a:buFont typeface="Arial"/>
              <a:buChar char="•"/>
              <a:defRPr sz="2400" b="0" i="0" u="none" strike="noStrike" cap="none">
                <a:solidFill>
                  <a:schemeClr val="dk1"/>
                </a:solidFill>
                <a:latin typeface="Calibri"/>
                <a:ea typeface="Calibri"/>
                <a:cs typeface="Calibri"/>
                <a:sym typeface="Calibri"/>
              </a:defRPr>
            </a:lvl3pPr>
            <a:lvl4pPr marL="1600200" marR="0" lvl="3"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4pPr>
            <a:lvl5pPr marL="2057400" marR="0" lvl="4"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5pPr>
            <a:lvl6pPr marL="2514600" marR="0" lvl="5"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254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88900" indent="0">
              <a:buNone/>
            </a:pPr>
            <a:r>
              <a:rPr lang="es-AR" dirty="0" smtClean="0"/>
              <a:t>Un fabricante desea emprender una campaña publicitaria para una marca de café X. Una investigación de mercado determino que mes a mes, las probabilidades de que los consumidores cambien de su marca a otras y viceversa a causa de la campaña publicitaria son las siguientes:</a:t>
            </a:r>
          </a:p>
          <a:p>
            <a:pPr marL="88900" indent="0">
              <a:buFont typeface="Arial"/>
              <a:buNone/>
            </a:pPr>
            <a:endParaRPr lang="es-AR" dirty="0" smtClean="0"/>
          </a:p>
          <a:p>
            <a:pPr marL="88900" indent="0">
              <a:buFont typeface="Arial"/>
              <a:buNone/>
            </a:pPr>
            <a:endParaRPr lang="es-AR" dirty="0" smtClean="0"/>
          </a:p>
          <a:p>
            <a:pPr marL="88900" indent="0">
              <a:buFont typeface="Arial"/>
              <a:buNone/>
            </a:pPr>
            <a:endParaRPr lang="es-AR" dirty="0" smtClean="0"/>
          </a:p>
          <a:p>
            <a:pPr marL="88900" indent="0">
              <a:buFont typeface="Arial"/>
              <a:buNone/>
            </a:pPr>
            <a:endParaRPr lang="es-AR" dirty="0" smtClean="0"/>
          </a:p>
          <a:p>
            <a:pPr marL="88900" indent="0">
              <a:buFont typeface="Arial"/>
              <a:buNone/>
            </a:pPr>
            <a:r>
              <a:rPr lang="es-AR" dirty="0" smtClean="0"/>
              <a:t>También sabemos que actualmente 12M de habitantes consumen la marca Café X mientras que 20M consumen otras marcas. ¿Cuántos serian los compradores del Café X el mes siguiente si se realiza la campaña? </a:t>
            </a:r>
            <a:endParaRPr lang="es-AR" dirty="0"/>
          </a:p>
        </p:txBody>
      </p:sp>
      <p:graphicFrame>
        <p:nvGraphicFramePr>
          <p:cNvPr id="6" name="Table 5"/>
          <p:cNvGraphicFramePr>
            <a:graphicFrameLocks noGrp="1"/>
          </p:cNvGraphicFramePr>
          <p:nvPr>
            <p:extLst>
              <p:ext uri="{D42A27DB-BD31-4B8C-83A1-F6EECF244321}">
                <p14:modId xmlns:p14="http://schemas.microsoft.com/office/powerpoint/2010/main" val="1584125771"/>
              </p:ext>
            </p:extLst>
          </p:nvPr>
        </p:nvGraphicFramePr>
        <p:xfrm>
          <a:off x="2627784" y="3176509"/>
          <a:ext cx="3312368" cy="1188720"/>
        </p:xfrm>
        <a:graphic>
          <a:graphicData uri="http://schemas.openxmlformats.org/drawingml/2006/table">
            <a:tbl>
              <a:tblPr firstRow="1" bandRow="1">
                <a:tableStyleId>{2D5ABB26-0587-4C30-8999-92F81FD0307C}</a:tableStyleId>
              </a:tblPr>
              <a:tblGrid>
                <a:gridCol w="1273987"/>
                <a:gridCol w="934258"/>
                <a:gridCol w="1104123"/>
              </a:tblGrid>
              <a:tr h="160222">
                <a:tc>
                  <a:txBody>
                    <a:bodyPr/>
                    <a:lstStyle/>
                    <a:p>
                      <a:pPr algn="ct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s-AR" sz="2000" dirty="0" smtClean="0">
                          <a:latin typeface="Calibri" panose="020F0502020204030204" pitchFamily="34" charset="0"/>
                          <a:cs typeface="Calibri" panose="020F0502020204030204" pitchFamily="34" charset="0"/>
                        </a:rPr>
                        <a:t>Café X</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AR" sz="2000" dirty="0" smtClean="0">
                          <a:latin typeface="Calibri" panose="020F0502020204030204" pitchFamily="34" charset="0"/>
                          <a:cs typeface="Calibri" panose="020F0502020204030204" pitchFamily="34" charset="0"/>
                        </a:rPr>
                        <a:t>Otras</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43273">
                <a:tc>
                  <a:txBody>
                    <a:bodyPr/>
                    <a:lstStyle/>
                    <a:p>
                      <a:pPr algn="ctr"/>
                      <a:r>
                        <a:rPr lang="es-AR" sz="2000" dirty="0" smtClean="0">
                          <a:latin typeface="Calibri" panose="020F0502020204030204" pitchFamily="34" charset="0"/>
                          <a:cs typeface="Calibri" panose="020F0502020204030204" pitchFamily="34" charset="0"/>
                        </a:rPr>
                        <a:t>Café X</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AR" sz="2000" dirty="0" smtClean="0">
                          <a:latin typeface="Calibri" panose="020F0502020204030204" pitchFamily="34" charset="0"/>
                          <a:cs typeface="Calibri" panose="020F0502020204030204" pitchFamily="34" charset="0"/>
                        </a:rPr>
                        <a:t>0,8</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s-AR" sz="2000" dirty="0" smtClean="0">
                          <a:latin typeface="Calibri" panose="020F0502020204030204" pitchFamily="34" charset="0"/>
                          <a:cs typeface="Calibri" panose="020F0502020204030204" pitchFamily="34" charset="0"/>
                        </a:rPr>
                        <a:t>0,2</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r h="288032">
                <a:tc>
                  <a:txBody>
                    <a:bodyPr/>
                    <a:lstStyle/>
                    <a:p>
                      <a:pPr algn="ctr"/>
                      <a:r>
                        <a:rPr lang="es-AR" sz="2000" dirty="0" smtClean="0">
                          <a:latin typeface="Calibri" panose="020F0502020204030204" pitchFamily="34" charset="0"/>
                          <a:cs typeface="Calibri" panose="020F0502020204030204" pitchFamily="34" charset="0"/>
                        </a:rPr>
                        <a:t>Otras</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s-AR" sz="2000" dirty="0" smtClean="0">
                          <a:latin typeface="Calibri" panose="020F0502020204030204" pitchFamily="34" charset="0"/>
                          <a:cs typeface="Calibri" panose="020F0502020204030204" pitchFamily="34" charset="0"/>
                        </a:rPr>
                        <a:t>0,3</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c>
                  <a:txBody>
                    <a:bodyPr/>
                    <a:lstStyle/>
                    <a:p>
                      <a:pPr algn="ctr"/>
                      <a:r>
                        <a:rPr lang="es-AR" sz="2000" dirty="0" smtClean="0">
                          <a:latin typeface="Calibri" panose="020F0502020204030204" pitchFamily="34" charset="0"/>
                          <a:cs typeface="Calibri" panose="020F0502020204030204" pitchFamily="34" charset="0"/>
                        </a:rPr>
                        <a:t>0,7</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60000"/>
                        <a:lumOff val="40000"/>
                      </a:schemeClr>
                    </a:solidFill>
                  </a:tcPr>
                </a:tc>
              </a:tr>
            </a:tbl>
          </a:graphicData>
        </a:graphic>
      </p:graphicFrame>
    </p:spTree>
    <p:extLst>
      <p:ext uri="{BB962C8B-B14F-4D97-AF65-F5344CB8AC3E}">
        <p14:creationId xmlns:p14="http://schemas.microsoft.com/office/powerpoint/2010/main" val="9185363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s-AR" dirty="0"/>
              <a:t>Ejercicio práctico</a:t>
            </a:r>
          </a:p>
        </p:txBody>
      </p:sp>
      <p:sp>
        <p:nvSpPr>
          <p:cNvPr id="3" name="Text Placeholder 2"/>
          <p:cNvSpPr>
            <a:spLocks noGrp="1"/>
          </p:cNvSpPr>
          <p:nvPr>
            <p:ph type="body" idx="1"/>
          </p:nvPr>
        </p:nvSpPr>
        <p:spPr>
          <a:xfrm>
            <a:off x="179512" y="1143000"/>
            <a:ext cx="8712968" cy="5238328"/>
          </a:xfrm>
        </p:spPr>
        <p:txBody>
          <a:bodyPr>
            <a:normAutofit fontScale="85000" lnSpcReduction="20000"/>
          </a:bodyPr>
          <a:lstStyle/>
          <a:p>
            <a:pPr marL="88900" indent="0">
              <a:buNone/>
            </a:pPr>
            <a:r>
              <a:rPr lang="es-AR" dirty="0" smtClean="0"/>
              <a:t>Para saber cuantos son los compradores de la marca de café X el próximo mes, debemos sumar los compradores de la marca de café X que seguirán consumiendo más los compradores de otras marcas que consumirán la marca X, de la siguiente manera:</a:t>
            </a:r>
          </a:p>
          <a:p>
            <a:pPr marL="88900" indent="0">
              <a:buNone/>
            </a:pPr>
            <a:endParaRPr lang="es-AR" dirty="0"/>
          </a:p>
          <a:p>
            <a:pPr marL="88900" indent="0">
              <a:buNone/>
            </a:pPr>
            <a:r>
              <a:rPr lang="es-AR" sz="2800" dirty="0" smtClean="0"/>
              <a:t>(</a:t>
            </a:r>
            <a:r>
              <a:rPr lang="es-AR" sz="2800" dirty="0" err="1" smtClean="0"/>
              <a:t>CaféX</a:t>
            </a:r>
            <a:r>
              <a:rPr lang="es-AR" sz="2800" dirty="0" smtClean="0"/>
              <a:t>, Otras) = ( 12M , 20M)                                    = (15,6M , 18M ) </a:t>
            </a:r>
          </a:p>
          <a:p>
            <a:pPr marL="88900" indent="0">
              <a:buNone/>
            </a:pPr>
            <a:endParaRPr lang="es-AR" dirty="0" smtClean="0"/>
          </a:p>
          <a:p>
            <a:pPr marL="88900" indent="0">
              <a:buNone/>
            </a:pPr>
            <a:endParaRPr lang="es-AR" dirty="0"/>
          </a:p>
          <a:p>
            <a:pPr marL="88900" indent="0">
              <a:buNone/>
            </a:pPr>
            <a:r>
              <a:rPr lang="es-AR" dirty="0" smtClean="0"/>
              <a:t>De la multiplicación del vector que representa la cantidad de consumidores actuales por la matriz de transición,  podemos decir que el siguiente mes 15,6M de compradores consumirán la marca X, mientras que 18M consumirán otras marcas.</a:t>
            </a:r>
            <a:endParaRPr lang="es-AR" dirty="0"/>
          </a:p>
        </p:txBody>
      </p:sp>
      <p:graphicFrame>
        <p:nvGraphicFramePr>
          <p:cNvPr id="4" name="Table 3"/>
          <p:cNvGraphicFramePr>
            <a:graphicFrameLocks noGrp="1"/>
          </p:cNvGraphicFramePr>
          <p:nvPr>
            <p:extLst>
              <p:ext uri="{D42A27DB-BD31-4B8C-83A1-F6EECF244321}">
                <p14:modId xmlns:p14="http://schemas.microsoft.com/office/powerpoint/2010/main" val="1605274025"/>
              </p:ext>
            </p:extLst>
          </p:nvPr>
        </p:nvGraphicFramePr>
        <p:xfrm>
          <a:off x="4139952" y="3068960"/>
          <a:ext cx="2082694" cy="792480"/>
        </p:xfrm>
        <a:graphic>
          <a:graphicData uri="http://schemas.openxmlformats.org/drawingml/2006/table">
            <a:tbl>
              <a:tblPr firstRow="1" bandRow="1">
                <a:tableStyleId>{2D5ABB26-0587-4C30-8999-92F81FD0307C}</a:tableStyleId>
              </a:tblPr>
              <a:tblGrid>
                <a:gridCol w="954568"/>
                <a:gridCol w="1128126"/>
              </a:tblGrid>
              <a:tr h="343273">
                <a:tc>
                  <a:txBody>
                    <a:bodyPr/>
                    <a:lstStyle/>
                    <a:p>
                      <a:pPr algn="ctr"/>
                      <a:r>
                        <a:rPr lang="es-AR" sz="2000" dirty="0" smtClean="0">
                          <a:latin typeface="Calibri" panose="020F0502020204030204" pitchFamily="34" charset="0"/>
                          <a:cs typeface="Calibri" panose="020F0502020204030204" pitchFamily="34" charset="0"/>
                        </a:rPr>
                        <a:t>0,8</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s-AR" sz="2000" dirty="0" smtClean="0">
                          <a:latin typeface="Calibri" panose="020F0502020204030204" pitchFamily="34" charset="0"/>
                          <a:cs typeface="Calibri" panose="020F0502020204030204" pitchFamily="34" charset="0"/>
                        </a:rPr>
                        <a:t>0,2</a:t>
                      </a:r>
                      <a:endParaRPr lang="es-AR" sz="20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r h="288032">
                <a:tc>
                  <a:txBody>
                    <a:bodyPr/>
                    <a:lstStyle/>
                    <a:p>
                      <a:pPr algn="ctr"/>
                      <a:r>
                        <a:rPr lang="es-AR" sz="2000" dirty="0" smtClean="0">
                          <a:latin typeface="Calibri" panose="020F0502020204030204" pitchFamily="34" charset="0"/>
                          <a:cs typeface="Calibri" panose="020F0502020204030204" pitchFamily="34" charset="0"/>
                        </a:rPr>
                        <a:t>0,3</a:t>
                      </a:r>
                      <a:endParaRPr lang="es-AR" sz="2000" dirty="0">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c>
                  <a:txBody>
                    <a:bodyPr/>
                    <a:lstStyle/>
                    <a:p>
                      <a:pPr algn="ctr"/>
                      <a:r>
                        <a:rPr lang="es-AR" sz="2000" dirty="0" smtClean="0">
                          <a:latin typeface="Calibri" panose="020F0502020204030204" pitchFamily="34" charset="0"/>
                          <a:cs typeface="Calibri" panose="020F0502020204030204" pitchFamily="34" charset="0"/>
                        </a:rPr>
                        <a:t>0,7</a:t>
                      </a:r>
                      <a:endParaRPr lang="es-AR" sz="2000" dirty="0">
                        <a:latin typeface="Calibri" panose="020F0502020204030204" pitchFamily="34" charset="0"/>
                        <a:cs typeface="Calibri" panose="020F050202020403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3">
                        <a:lumMod val="60000"/>
                        <a:lumOff val="40000"/>
                      </a:schemeClr>
                    </a:solidFill>
                  </a:tcPr>
                </a:tc>
              </a:tr>
            </a:tbl>
          </a:graphicData>
        </a:graphic>
      </p:graphicFrame>
    </p:spTree>
    <p:extLst>
      <p:ext uri="{BB962C8B-B14F-4D97-AF65-F5344CB8AC3E}">
        <p14:creationId xmlns:p14="http://schemas.microsoft.com/office/powerpoint/2010/main" val="1077812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Proceso estocástico </a:t>
            </a:r>
            <a:r>
              <a:rPr lang="es-AR" dirty="0" smtClean="0"/>
              <a:t>– Ejemplo 1</a:t>
            </a:r>
            <a:endParaRPr lang="es-AR" dirty="0"/>
          </a:p>
        </p:txBody>
      </p:sp>
      <p:sp>
        <p:nvSpPr>
          <p:cNvPr id="3" name="Text Placeholder 2"/>
          <p:cNvSpPr>
            <a:spLocks noGrp="1"/>
          </p:cNvSpPr>
          <p:nvPr>
            <p:ph type="body" idx="1"/>
          </p:nvPr>
        </p:nvSpPr>
        <p:spPr>
          <a:xfrm>
            <a:off x="323528" y="1340768"/>
            <a:ext cx="8568952" cy="4785395"/>
          </a:xfrm>
        </p:spPr>
        <p:txBody>
          <a:bodyPr>
            <a:normAutofit/>
          </a:bodyPr>
          <a:lstStyle/>
          <a:p>
            <a:pPr marL="88900" indent="0">
              <a:buNone/>
            </a:pPr>
            <a:r>
              <a:rPr lang="es-AR" dirty="0" smtClean="0"/>
              <a:t>Número de accidentes automovilísticos en Buenos Aires en un día.</a:t>
            </a:r>
          </a:p>
          <a:p>
            <a:pPr marL="88900" indent="0">
              <a:buNone/>
            </a:pPr>
            <a:endParaRPr lang="es-AR" sz="1000" dirty="0" smtClean="0"/>
          </a:p>
          <a:p>
            <a:pPr marL="88900" indent="0" algn="ctr">
              <a:buNone/>
            </a:pPr>
            <a:r>
              <a:rPr lang="es-AR" dirty="0" err="1" smtClean="0">
                <a:solidFill>
                  <a:srgbClr val="FF0000"/>
                </a:solidFill>
              </a:rPr>
              <a:t>X</a:t>
            </a:r>
            <a:r>
              <a:rPr lang="es-AR" baseline="-25000" dirty="0" err="1" smtClean="0">
                <a:solidFill>
                  <a:srgbClr val="FF0000"/>
                </a:solidFill>
              </a:rPr>
              <a:t>t</a:t>
            </a:r>
            <a:r>
              <a:rPr lang="es-AR" dirty="0" smtClean="0"/>
              <a:t>= </a:t>
            </a:r>
            <a:r>
              <a:rPr lang="es-AR" dirty="0" err="1" smtClean="0"/>
              <a:t>Nro</a:t>
            </a:r>
            <a:r>
              <a:rPr lang="es-AR" dirty="0" smtClean="0"/>
              <a:t> de accidentes de autos en el día T</a:t>
            </a:r>
          </a:p>
          <a:p>
            <a:pPr marL="3227388" indent="-3138488">
              <a:buNone/>
            </a:pPr>
            <a:endParaRPr lang="es-AR" sz="1000" dirty="0"/>
          </a:p>
          <a:p>
            <a:pPr marL="3227388" indent="-3138488">
              <a:buNone/>
            </a:pPr>
            <a:r>
              <a:rPr lang="es-AR" dirty="0" smtClean="0">
                <a:solidFill>
                  <a:srgbClr val="FF0000"/>
                </a:solidFill>
              </a:rPr>
              <a:t>S = { 0 , 1 , …. , M } </a:t>
            </a:r>
            <a:r>
              <a:rPr lang="es-AR" dirty="0" smtClean="0"/>
              <a:t>Cantidad de accidentes que pueden suceder. </a:t>
            </a:r>
            <a:r>
              <a:rPr lang="es-AR" dirty="0" smtClean="0">
                <a:solidFill>
                  <a:schemeClr val="accent6">
                    <a:lumMod val="75000"/>
                  </a:schemeClr>
                </a:solidFill>
              </a:rPr>
              <a:t>Discreto</a:t>
            </a:r>
            <a:r>
              <a:rPr lang="es-AR" dirty="0" smtClean="0"/>
              <a:t>.</a:t>
            </a:r>
          </a:p>
          <a:p>
            <a:pPr marL="3227388" indent="-3138488">
              <a:buNone/>
            </a:pPr>
            <a:r>
              <a:rPr lang="es-AR" dirty="0" smtClean="0">
                <a:solidFill>
                  <a:srgbClr val="FF0000"/>
                </a:solidFill>
              </a:rPr>
              <a:t>T </a:t>
            </a:r>
            <a:r>
              <a:rPr lang="es-AR" dirty="0">
                <a:solidFill>
                  <a:srgbClr val="FF0000"/>
                </a:solidFill>
              </a:rPr>
              <a:t>= { </a:t>
            </a:r>
            <a:r>
              <a:rPr lang="es-AR" dirty="0" smtClean="0">
                <a:solidFill>
                  <a:srgbClr val="FF0000"/>
                </a:solidFill>
              </a:rPr>
              <a:t>1 </a:t>
            </a:r>
            <a:r>
              <a:rPr lang="es-AR" dirty="0">
                <a:solidFill>
                  <a:srgbClr val="FF0000"/>
                </a:solidFill>
              </a:rPr>
              <a:t>, </a:t>
            </a:r>
            <a:r>
              <a:rPr lang="es-AR" dirty="0" smtClean="0">
                <a:solidFill>
                  <a:srgbClr val="FF0000"/>
                </a:solidFill>
              </a:rPr>
              <a:t>2 </a:t>
            </a:r>
            <a:r>
              <a:rPr lang="es-AR" dirty="0">
                <a:solidFill>
                  <a:srgbClr val="FF0000"/>
                </a:solidFill>
              </a:rPr>
              <a:t>, </a:t>
            </a:r>
            <a:r>
              <a:rPr lang="es-AR" dirty="0" smtClean="0">
                <a:solidFill>
                  <a:srgbClr val="FF0000"/>
                </a:solidFill>
              </a:rPr>
              <a:t>…. </a:t>
            </a:r>
            <a:r>
              <a:rPr lang="es-AR" dirty="0">
                <a:solidFill>
                  <a:srgbClr val="FF0000"/>
                </a:solidFill>
              </a:rPr>
              <a:t>, M } </a:t>
            </a:r>
            <a:r>
              <a:rPr lang="es-AR" dirty="0" smtClean="0"/>
              <a:t>Día en que sucedieron. </a:t>
            </a:r>
            <a:r>
              <a:rPr lang="es-AR" dirty="0" smtClean="0">
                <a:solidFill>
                  <a:schemeClr val="accent6">
                    <a:lumMod val="75000"/>
                  </a:schemeClr>
                </a:solidFill>
              </a:rPr>
              <a:t>Discreto</a:t>
            </a:r>
            <a:r>
              <a:rPr lang="es-AR" dirty="0" smtClean="0"/>
              <a:t>.</a:t>
            </a:r>
            <a:endParaRPr lang="es-AR" dirty="0"/>
          </a:p>
          <a:p>
            <a:pPr indent="0">
              <a:buNone/>
            </a:pPr>
            <a:endParaRPr lang="es-AR" dirty="0" smtClean="0"/>
          </a:p>
        </p:txBody>
      </p:sp>
    </p:spTree>
    <p:extLst>
      <p:ext uri="{BB962C8B-B14F-4D97-AF65-F5344CB8AC3E}">
        <p14:creationId xmlns:p14="http://schemas.microsoft.com/office/powerpoint/2010/main" val="14211421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Proceso estocástico – Ejemplo </a:t>
            </a:r>
            <a:r>
              <a:rPr lang="es-AR" dirty="0" smtClean="0"/>
              <a:t>2</a:t>
            </a:r>
            <a:endParaRPr lang="es-AR" dirty="0"/>
          </a:p>
        </p:txBody>
      </p:sp>
      <p:sp>
        <p:nvSpPr>
          <p:cNvPr id="3" name="Text Placeholder 2"/>
          <p:cNvSpPr>
            <a:spLocks noGrp="1"/>
          </p:cNvSpPr>
          <p:nvPr>
            <p:ph type="body" idx="1"/>
          </p:nvPr>
        </p:nvSpPr>
        <p:spPr>
          <a:xfrm>
            <a:off x="179512" y="1600200"/>
            <a:ext cx="8784976" cy="4525963"/>
          </a:xfrm>
        </p:spPr>
        <p:txBody>
          <a:bodyPr/>
          <a:lstStyle/>
          <a:p>
            <a:pPr marL="88900" indent="0">
              <a:buNone/>
            </a:pPr>
            <a:r>
              <a:rPr lang="es-AR" dirty="0" smtClean="0"/>
              <a:t>Marcador de un partido de futbol</a:t>
            </a:r>
          </a:p>
          <a:p>
            <a:pPr marL="88900" indent="0">
              <a:buNone/>
            </a:pPr>
            <a:endParaRPr lang="es-AR" sz="1000" dirty="0"/>
          </a:p>
          <a:p>
            <a:pPr marL="88900" indent="0" algn="ctr">
              <a:buNone/>
            </a:pPr>
            <a:r>
              <a:rPr lang="es-AR" dirty="0" err="1">
                <a:solidFill>
                  <a:srgbClr val="FF0000"/>
                </a:solidFill>
              </a:rPr>
              <a:t>X</a:t>
            </a:r>
            <a:r>
              <a:rPr lang="es-AR" baseline="-25000" dirty="0" err="1">
                <a:solidFill>
                  <a:srgbClr val="FF0000"/>
                </a:solidFill>
              </a:rPr>
              <a:t>t</a:t>
            </a:r>
            <a:r>
              <a:rPr lang="es-AR" dirty="0"/>
              <a:t>= </a:t>
            </a:r>
            <a:r>
              <a:rPr lang="es-AR" dirty="0" smtClean="0"/>
              <a:t>Marcador en un instante </a:t>
            </a:r>
            <a:r>
              <a:rPr lang="es-AR" dirty="0"/>
              <a:t>T</a:t>
            </a:r>
          </a:p>
          <a:p>
            <a:pPr marL="3227388" indent="-3138488">
              <a:buNone/>
            </a:pPr>
            <a:endParaRPr lang="es-AR" sz="1000" dirty="0"/>
          </a:p>
          <a:p>
            <a:pPr marL="3227388" indent="-3138488">
              <a:buNone/>
            </a:pPr>
            <a:r>
              <a:rPr lang="es-AR" dirty="0">
                <a:solidFill>
                  <a:srgbClr val="FF0000"/>
                </a:solidFill>
              </a:rPr>
              <a:t>S = { </a:t>
            </a:r>
            <a:r>
              <a:rPr lang="es-AR" dirty="0" smtClean="0">
                <a:solidFill>
                  <a:srgbClr val="FF0000"/>
                </a:solidFill>
              </a:rPr>
              <a:t>(X,Y) / X,Y = 0 , 1 </a:t>
            </a:r>
            <a:r>
              <a:rPr lang="es-AR" dirty="0">
                <a:solidFill>
                  <a:srgbClr val="FF0000"/>
                </a:solidFill>
              </a:rPr>
              <a:t>, …. , M </a:t>
            </a:r>
            <a:r>
              <a:rPr lang="es-AR" dirty="0" smtClean="0">
                <a:solidFill>
                  <a:srgbClr val="FF0000"/>
                </a:solidFill>
              </a:rPr>
              <a:t>}</a:t>
            </a:r>
            <a:r>
              <a:rPr lang="es-AR" dirty="0" smtClean="0"/>
              <a:t> </a:t>
            </a:r>
            <a:r>
              <a:rPr lang="es-AR" dirty="0">
                <a:solidFill>
                  <a:schemeClr val="accent6">
                    <a:lumMod val="75000"/>
                  </a:schemeClr>
                </a:solidFill>
              </a:rPr>
              <a:t>Discreto</a:t>
            </a:r>
            <a:r>
              <a:rPr lang="es-AR" dirty="0" smtClean="0"/>
              <a:t>.</a:t>
            </a:r>
          </a:p>
          <a:p>
            <a:pPr marL="3227388" indent="-2598738">
              <a:buNone/>
            </a:pPr>
            <a:r>
              <a:rPr lang="es-AR" dirty="0" smtClean="0">
                <a:solidFill>
                  <a:schemeClr val="bg2">
                    <a:lumMod val="60000"/>
                    <a:lumOff val="40000"/>
                  </a:schemeClr>
                </a:solidFill>
              </a:rPr>
              <a:t>X: goles del equipo 1 , Y: goles del equipo 2</a:t>
            </a:r>
            <a:endParaRPr lang="es-AR" dirty="0">
              <a:solidFill>
                <a:schemeClr val="bg2">
                  <a:lumMod val="60000"/>
                  <a:lumOff val="40000"/>
                </a:schemeClr>
              </a:solidFill>
            </a:endParaRPr>
          </a:p>
          <a:p>
            <a:pPr marL="3227388" indent="-3138488">
              <a:buNone/>
            </a:pPr>
            <a:r>
              <a:rPr lang="es-AR" dirty="0">
                <a:solidFill>
                  <a:srgbClr val="FF0000"/>
                </a:solidFill>
              </a:rPr>
              <a:t>T = </a:t>
            </a:r>
            <a:r>
              <a:rPr lang="es-AR" dirty="0" smtClean="0">
                <a:solidFill>
                  <a:srgbClr val="FF0000"/>
                </a:solidFill>
              </a:rPr>
              <a:t>[ 0 , 90 ] </a:t>
            </a:r>
            <a:r>
              <a:rPr lang="es-AR" dirty="0" smtClean="0"/>
              <a:t>Tiempo. </a:t>
            </a:r>
            <a:r>
              <a:rPr lang="es-AR" dirty="0" smtClean="0">
                <a:solidFill>
                  <a:schemeClr val="accent6">
                    <a:lumMod val="75000"/>
                  </a:schemeClr>
                </a:solidFill>
              </a:rPr>
              <a:t>Continuo</a:t>
            </a:r>
            <a:r>
              <a:rPr lang="es-AR" dirty="0" smtClean="0"/>
              <a:t>.</a:t>
            </a:r>
            <a:endParaRPr lang="es-AR" dirty="0"/>
          </a:p>
          <a:p>
            <a:pPr marL="88900" indent="0">
              <a:buNone/>
            </a:pPr>
            <a:endParaRPr lang="es-AR" dirty="0"/>
          </a:p>
        </p:txBody>
      </p:sp>
    </p:spTree>
    <p:extLst>
      <p:ext uri="{BB962C8B-B14F-4D97-AF65-F5344CB8AC3E}">
        <p14:creationId xmlns:p14="http://schemas.microsoft.com/office/powerpoint/2010/main" val="4038774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277"/>
            <a:ext cx="8229600" cy="1143000"/>
          </a:xfrm>
        </p:spPr>
        <p:txBody>
          <a:bodyPr/>
          <a:lstStyle/>
          <a:p>
            <a:r>
              <a:rPr lang="es-AR" dirty="0"/>
              <a:t>Proceso estocástico – Ejemplo </a:t>
            </a:r>
            <a:r>
              <a:rPr lang="es-AR" dirty="0" smtClean="0"/>
              <a:t>3</a:t>
            </a:r>
            <a:endParaRPr lang="es-AR" dirty="0"/>
          </a:p>
        </p:txBody>
      </p:sp>
      <p:sp>
        <p:nvSpPr>
          <p:cNvPr id="3" name="Text Placeholder 2"/>
          <p:cNvSpPr>
            <a:spLocks noGrp="1"/>
          </p:cNvSpPr>
          <p:nvPr>
            <p:ph type="body" idx="1"/>
          </p:nvPr>
        </p:nvSpPr>
        <p:spPr>
          <a:xfrm>
            <a:off x="251520" y="1052736"/>
            <a:ext cx="8568952" cy="5073427"/>
          </a:xfrm>
        </p:spPr>
        <p:txBody>
          <a:bodyPr/>
          <a:lstStyle/>
          <a:p>
            <a:pPr marL="176213" indent="0">
              <a:buNone/>
            </a:pPr>
            <a:r>
              <a:rPr lang="es-AR" dirty="0" smtClean="0"/>
              <a:t>Cantidad de autos rojos vendidos en una agencia de autos en los próximos 6 meses teniendo en exhibición para la venta solo 4 por mes.</a:t>
            </a:r>
          </a:p>
          <a:p>
            <a:pPr marL="176213" indent="0">
              <a:buNone/>
            </a:pPr>
            <a:endParaRPr lang="es-AR" sz="1000" dirty="0" smtClean="0"/>
          </a:p>
          <a:p>
            <a:pPr marL="88900" indent="0" algn="ctr">
              <a:buNone/>
            </a:pPr>
            <a:r>
              <a:rPr lang="es-AR" dirty="0" err="1">
                <a:solidFill>
                  <a:srgbClr val="FF0000"/>
                </a:solidFill>
              </a:rPr>
              <a:t>X</a:t>
            </a:r>
            <a:r>
              <a:rPr lang="es-AR" baseline="-25000" dirty="0" err="1">
                <a:solidFill>
                  <a:srgbClr val="FF0000"/>
                </a:solidFill>
              </a:rPr>
              <a:t>t</a:t>
            </a:r>
            <a:r>
              <a:rPr lang="es-AR" dirty="0"/>
              <a:t>= </a:t>
            </a:r>
            <a:r>
              <a:rPr lang="es-AR" dirty="0" err="1"/>
              <a:t>Nro</a:t>
            </a:r>
            <a:r>
              <a:rPr lang="es-AR" dirty="0"/>
              <a:t> de </a:t>
            </a:r>
            <a:r>
              <a:rPr lang="es-AR" dirty="0" smtClean="0"/>
              <a:t>autos rojos vendidos en los t meses</a:t>
            </a:r>
            <a:endParaRPr lang="es-AR" dirty="0"/>
          </a:p>
          <a:p>
            <a:pPr marL="3227388" indent="-3138488">
              <a:buNone/>
            </a:pPr>
            <a:endParaRPr lang="es-AR" sz="1000" dirty="0"/>
          </a:p>
          <a:p>
            <a:pPr marL="3227388" indent="-2774950">
              <a:buNone/>
            </a:pPr>
            <a:r>
              <a:rPr lang="es-AR" dirty="0">
                <a:solidFill>
                  <a:srgbClr val="FF0000"/>
                </a:solidFill>
              </a:rPr>
              <a:t>S = { 0 , 1 , </a:t>
            </a:r>
            <a:r>
              <a:rPr lang="es-AR" dirty="0" smtClean="0">
                <a:solidFill>
                  <a:srgbClr val="FF0000"/>
                </a:solidFill>
              </a:rPr>
              <a:t>2 , 3 , 4 </a:t>
            </a:r>
            <a:r>
              <a:rPr lang="es-AR" dirty="0">
                <a:solidFill>
                  <a:srgbClr val="FF0000"/>
                </a:solidFill>
              </a:rPr>
              <a:t>} </a:t>
            </a:r>
            <a:r>
              <a:rPr lang="es-AR" dirty="0" smtClean="0"/>
              <a:t>Autos rojos. </a:t>
            </a:r>
            <a:r>
              <a:rPr lang="es-AR" dirty="0">
                <a:solidFill>
                  <a:schemeClr val="accent6">
                    <a:lumMod val="75000"/>
                  </a:schemeClr>
                </a:solidFill>
              </a:rPr>
              <a:t>Discreto</a:t>
            </a:r>
            <a:r>
              <a:rPr lang="es-AR" dirty="0" smtClean="0"/>
              <a:t>.</a:t>
            </a:r>
          </a:p>
          <a:p>
            <a:pPr marL="3227388" indent="-2774950">
              <a:buNone/>
            </a:pPr>
            <a:r>
              <a:rPr lang="es-AR" dirty="0" smtClean="0">
                <a:solidFill>
                  <a:srgbClr val="FF0000"/>
                </a:solidFill>
              </a:rPr>
              <a:t>T </a:t>
            </a:r>
            <a:r>
              <a:rPr lang="es-AR" dirty="0">
                <a:solidFill>
                  <a:srgbClr val="FF0000"/>
                </a:solidFill>
              </a:rPr>
              <a:t>= { 1 , 2 , </a:t>
            </a:r>
            <a:r>
              <a:rPr lang="es-AR" dirty="0" smtClean="0">
                <a:solidFill>
                  <a:srgbClr val="FF0000"/>
                </a:solidFill>
              </a:rPr>
              <a:t>3 </a:t>
            </a:r>
            <a:r>
              <a:rPr lang="es-AR" dirty="0">
                <a:solidFill>
                  <a:srgbClr val="FF0000"/>
                </a:solidFill>
              </a:rPr>
              <a:t>, </a:t>
            </a:r>
            <a:r>
              <a:rPr lang="es-AR" dirty="0" smtClean="0">
                <a:solidFill>
                  <a:srgbClr val="FF0000"/>
                </a:solidFill>
              </a:rPr>
              <a:t>4 , 5 , 6 } </a:t>
            </a:r>
            <a:r>
              <a:rPr lang="es-AR" dirty="0" smtClean="0"/>
              <a:t>Meses. </a:t>
            </a:r>
            <a:r>
              <a:rPr lang="es-AR" dirty="0">
                <a:solidFill>
                  <a:schemeClr val="accent6">
                    <a:lumMod val="75000"/>
                  </a:schemeClr>
                </a:solidFill>
              </a:rPr>
              <a:t>Discreto</a:t>
            </a:r>
            <a:r>
              <a:rPr lang="es-AR" dirty="0"/>
              <a:t>.</a:t>
            </a:r>
          </a:p>
          <a:p>
            <a:pPr marL="176213" indent="0">
              <a:buNone/>
            </a:pPr>
            <a:endParaRPr lang="es-AR" dirty="0"/>
          </a:p>
        </p:txBody>
      </p:sp>
    </p:spTree>
    <p:extLst>
      <p:ext uri="{BB962C8B-B14F-4D97-AF65-F5344CB8AC3E}">
        <p14:creationId xmlns:p14="http://schemas.microsoft.com/office/powerpoint/2010/main" val="33154919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Proceso estocástico – Ejemplo </a:t>
            </a:r>
            <a:r>
              <a:rPr lang="es-AR" dirty="0" smtClean="0"/>
              <a:t>4</a:t>
            </a:r>
            <a:endParaRPr lang="es-AR" dirty="0"/>
          </a:p>
        </p:txBody>
      </p:sp>
      <p:sp>
        <p:nvSpPr>
          <p:cNvPr id="3" name="Text Placeholder 2"/>
          <p:cNvSpPr>
            <a:spLocks noGrp="1"/>
          </p:cNvSpPr>
          <p:nvPr>
            <p:ph type="body" idx="1"/>
          </p:nvPr>
        </p:nvSpPr>
        <p:spPr>
          <a:xfrm>
            <a:off x="179512" y="1417638"/>
            <a:ext cx="8712968" cy="4708526"/>
          </a:xfrm>
        </p:spPr>
        <p:txBody>
          <a:bodyPr/>
          <a:lstStyle/>
          <a:p>
            <a:pPr marL="176213" indent="0">
              <a:buNone/>
            </a:pPr>
            <a:r>
              <a:rPr lang="es-AR" dirty="0" smtClean="0"/>
              <a:t>Probabilidad de que llueva o no en los próximos 5 días.</a:t>
            </a:r>
            <a:endParaRPr lang="es-AR" dirty="0"/>
          </a:p>
          <a:p>
            <a:pPr marL="176213" indent="0">
              <a:buNone/>
            </a:pPr>
            <a:endParaRPr lang="es-AR" sz="1000" dirty="0"/>
          </a:p>
          <a:p>
            <a:pPr marL="88900" indent="0" algn="ctr">
              <a:buNone/>
            </a:pPr>
            <a:r>
              <a:rPr lang="es-AR" dirty="0" err="1">
                <a:solidFill>
                  <a:srgbClr val="FF0000"/>
                </a:solidFill>
              </a:rPr>
              <a:t>X</a:t>
            </a:r>
            <a:r>
              <a:rPr lang="es-AR" baseline="-25000" dirty="0" err="1">
                <a:solidFill>
                  <a:srgbClr val="FF0000"/>
                </a:solidFill>
              </a:rPr>
              <a:t>t</a:t>
            </a:r>
            <a:r>
              <a:rPr lang="es-AR" dirty="0"/>
              <a:t>= </a:t>
            </a:r>
            <a:r>
              <a:rPr lang="es-AR" dirty="0" smtClean="0"/>
              <a:t>Estado meteorológico en el día T</a:t>
            </a:r>
            <a:endParaRPr lang="es-AR" dirty="0"/>
          </a:p>
          <a:p>
            <a:pPr marL="3227388" indent="-3138488">
              <a:buNone/>
            </a:pPr>
            <a:endParaRPr lang="es-AR" sz="1000" dirty="0"/>
          </a:p>
          <a:p>
            <a:pPr marL="4660900" indent="-4208463">
              <a:buNone/>
            </a:pPr>
            <a:r>
              <a:rPr lang="es-AR" dirty="0">
                <a:solidFill>
                  <a:srgbClr val="FF0000"/>
                </a:solidFill>
              </a:rPr>
              <a:t>S = { </a:t>
            </a:r>
            <a:r>
              <a:rPr lang="es-AR" dirty="0" smtClean="0">
                <a:solidFill>
                  <a:srgbClr val="FF0000"/>
                </a:solidFill>
              </a:rPr>
              <a:t>Lluvia (0) , Seco (1) </a:t>
            </a:r>
            <a:r>
              <a:rPr lang="es-AR" dirty="0">
                <a:solidFill>
                  <a:srgbClr val="FF0000"/>
                </a:solidFill>
              </a:rPr>
              <a:t>} </a:t>
            </a:r>
            <a:r>
              <a:rPr lang="es-AR" dirty="0" smtClean="0"/>
              <a:t>Estado meteorológico. </a:t>
            </a:r>
            <a:r>
              <a:rPr lang="es-AR" dirty="0">
                <a:solidFill>
                  <a:schemeClr val="accent6">
                    <a:lumMod val="75000"/>
                  </a:schemeClr>
                </a:solidFill>
              </a:rPr>
              <a:t>Discreto</a:t>
            </a:r>
            <a:r>
              <a:rPr lang="es-AR" dirty="0"/>
              <a:t>.</a:t>
            </a:r>
          </a:p>
          <a:p>
            <a:pPr marL="3227388" indent="-2774950">
              <a:buNone/>
            </a:pPr>
            <a:r>
              <a:rPr lang="es-AR" dirty="0">
                <a:solidFill>
                  <a:srgbClr val="FF0000"/>
                </a:solidFill>
              </a:rPr>
              <a:t>T = { 1 , 2 , 3 , 4 , 5 </a:t>
            </a:r>
            <a:r>
              <a:rPr lang="es-AR" dirty="0" smtClean="0">
                <a:solidFill>
                  <a:srgbClr val="FF0000"/>
                </a:solidFill>
              </a:rPr>
              <a:t>} </a:t>
            </a:r>
            <a:r>
              <a:rPr lang="es-AR" dirty="0" smtClean="0"/>
              <a:t>Día de ocurrencia. </a:t>
            </a:r>
            <a:r>
              <a:rPr lang="es-AR" dirty="0">
                <a:solidFill>
                  <a:schemeClr val="accent6">
                    <a:lumMod val="75000"/>
                  </a:schemeClr>
                </a:solidFill>
              </a:rPr>
              <a:t>Discreto</a:t>
            </a:r>
            <a:r>
              <a:rPr lang="es-AR" dirty="0"/>
              <a:t>.</a:t>
            </a:r>
          </a:p>
          <a:p>
            <a:pPr indent="0">
              <a:buNone/>
            </a:pPr>
            <a:endParaRPr lang="es-AR" dirty="0"/>
          </a:p>
        </p:txBody>
      </p:sp>
    </p:spTree>
    <p:extLst>
      <p:ext uri="{BB962C8B-B14F-4D97-AF65-F5344CB8AC3E}">
        <p14:creationId xmlns:p14="http://schemas.microsoft.com/office/powerpoint/2010/main" val="1544793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AR" dirty="0"/>
              <a:t>Proceso estocástico – Ejemplo </a:t>
            </a:r>
            <a:r>
              <a:rPr lang="es-AR" dirty="0" smtClean="0"/>
              <a:t>5</a:t>
            </a:r>
            <a:endParaRPr lang="es-AR" dirty="0"/>
          </a:p>
        </p:txBody>
      </p:sp>
      <p:sp>
        <p:nvSpPr>
          <p:cNvPr id="3" name="Text Placeholder 2"/>
          <p:cNvSpPr>
            <a:spLocks noGrp="1"/>
          </p:cNvSpPr>
          <p:nvPr>
            <p:ph type="body" idx="1"/>
          </p:nvPr>
        </p:nvSpPr>
        <p:spPr>
          <a:xfrm>
            <a:off x="179512" y="1268760"/>
            <a:ext cx="8784976" cy="4857403"/>
          </a:xfrm>
        </p:spPr>
        <p:txBody>
          <a:bodyPr/>
          <a:lstStyle/>
          <a:p>
            <a:pPr marL="176213" indent="0">
              <a:buNone/>
            </a:pPr>
            <a:r>
              <a:rPr lang="es-AR" dirty="0" smtClean="0"/>
              <a:t>Número de billetes falsos de $500 en cierto día.</a:t>
            </a:r>
            <a:endParaRPr lang="es-AR" dirty="0"/>
          </a:p>
          <a:p>
            <a:pPr marL="176213" indent="0">
              <a:buNone/>
            </a:pPr>
            <a:endParaRPr lang="es-AR" sz="1000" dirty="0" smtClean="0"/>
          </a:p>
          <a:p>
            <a:pPr marL="176213" indent="0">
              <a:buNone/>
            </a:pPr>
            <a:endParaRPr lang="es-AR" sz="1000" dirty="0"/>
          </a:p>
          <a:p>
            <a:pPr marL="88900" indent="0" algn="ctr">
              <a:buNone/>
            </a:pPr>
            <a:r>
              <a:rPr lang="es-AR" dirty="0" err="1">
                <a:solidFill>
                  <a:srgbClr val="FF0000"/>
                </a:solidFill>
              </a:rPr>
              <a:t>X</a:t>
            </a:r>
            <a:r>
              <a:rPr lang="es-AR" baseline="-25000" dirty="0" err="1">
                <a:solidFill>
                  <a:srgbClr val="FF0000"/>
                </a:solidFill>
              </a:rPr>
              <a:t>t</a:t>
            </a:r>
            <a:r>
              <a:rPr lang="es-AR" dirty="0"/>
              <a:t>= </a:t>
            </a:r>
            <a:r>
              <a:rPr lang="es-AR" dirty="0" err="1" smtClean="0"/>
              <a:t>Nro</a:t>
            </a:r>
            <a:r>
              <a:rPr lang="es-AR" dirty="0" smtClean="0"/>
              <a:t> de billetes falsos encontrados </a:t>
            </a:r>
            <a:r>
              <a:rPr lang="es-AR" dirty="0"/>
              <a:t>en el día T</a:t>
            </a:r>
          </a:p>
          <a:p>
            <a:pPr marL="3227388" indent="-3138488">
              <a:buNone/>
            </a:pPr>
            <a:endParaRPr lang="es-AR" sz="1000" dirty="0" smtClean="0"/>
          </a:p>
          <a:p>
            <a:pPr marL="3227388" indent="-3138488">
              <a:buNone/>
            </a:pPr>
            <a:endParaRPr lang="es-AR" sz="1000" dirty="0"/>
          </a:p>
          <a:p>
            <a:pPr marL="4660900" indent="-4208463">
              <a:buNone/>
            </a:pPr>
            <a:r>
              <a:rPr lang="es-AR" dirty="0">
                <a:solidFill>
                  <a:srgbClr val="FF0000"/>
                </a:solidFill>
              </a:rPr>
              <a:t>S = { </a:t>
            </a:r>
            <a:r>
              <a:rPr lang="es-AR" dirty="0" smtClean="0">
                <a:solidFill>
                  <a:srgbClr val="FF0000"/>
                </a:solidFill>
              </a:rPr>
              <a:t>0 , 1 , 2 , … , M } </a:t>
            </a:r>
            <a:r>
              <a:rPr lang="es-AR" dirty="0" smtClean="0"/>
              <a:t>Billetes. </a:t>
            </a:r>
            <a:r>
              <a:rPr lang="es-AR" dirty="0">
                <a:solidFill>
                  <a:schemeClr val="accent6">
                    <a:lumMod val="75000"/>
                  </a:schemeClr>
                </a:solidFill>
              </a:rPr>
              <a:t>Discreto</a:t>
            </a:r>
            <a:r>
              <a:rPr lang="es-AR" dirty="0" smtClean="0"/>
              <a:t>.</a:t>
            </a:r>
          </a:p>
          <a:p>
            <a:pPr marL="3227388" indent="-2774950">
              <a:buNone/>
            </a:pPr>
            <a:r>
              <a:rPr lang="es-AR" dirty="0" smtClean="0">
                <a:solidFill>
                  <a:srgbClr val="FF0000"/>
                </a:solidFill>
              </a:rPr>
              <a:t>T </a:t>
            </a:r>
            <a:r>
              <a:rPr lang="es-AR" dirty="0">
                <a:solidFill>
                  <a:srgbClr val="FF0000"/>
                </a:solidFill>
              </a:rPr>
              <a:t>= { 1 , 2 , 3 , </a:t>
            </a:r>
            <a:r>
              <a:rPr lang="es-AR" dirty="0" smtClean="0">
                <a:solidFill>
                  <a:srgbClr val="FF0000"/>
                </a:solidFill>
              </a:rPr>
              <a:t>… </a:t>
            </a:r>
            <a:r>
              <a:rPr lang="es-AR" dirty="0">
                <a:solidFill>
                  <a:srgbClr val="FF0000"/>
                </a:solidFill>
              </a:rPr>
              <a:t>, </a:t>
            </a:r>
            <a:r>
              <a:rPr lang="es-AR" dirty="0" smtClean="0">
                <a:solidFill>
                  <a:srgbClr val="FF0000"/>
                </a:solidFill>
              </a:rPr>
              <a:t>M </a:t>
            </a:r>
            <a:r>
              <a:rPr lang="es-AR" dirty="0">
                <a:solidFill>
                  <a:srgbClr val="FF0000"/>
                </a:solidFill>
              </a:rPr>
              <a:t>} </a:t>
            </a:r>
            <a:r>
              <a:rPr lang="es-AR" dirty="0" smtClean="0"/>
              <a:t>Día. </a:t>
            </a:r>
            <a:r>
              <a:rPr lang="es-AR" dirty="0">
                <a:solidFill>
                  <a:schemeClr val="accent6">
                    <a:lumMod val="75000"/>
                  </a:schemeClr>
                </a:solidFill>
              </a:rPr>
              <a:t>Discreto</a:t>
            </a:r>
            <a:r>
              <a:rPr lang="es-AR" dirty="0"/>
              <a:t>.</a:t>
            </a:r>
          </a:p>
          <a:p>
            <a:pPr indent="0">
              <a:buNone/>
            </a:pPr>
            <a:endParaRPr lang="es-AR" dirty="0"/>
          </a:p>
        </p:txBody>
      </p:sp>
    </p:spTree>
    <p:extLst>
      <p:ext uri="{BB962C8B-B14F-4D97-AF65-F5344CB8AC3E}">
        <p14:creationId xmlns:p14="http://schemas.microsoft.com/office/powerpoint/2010/main" val="28768254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3015</TotalTime>
  <Words>2975</Words>
  <Application>Microsoft Office PowerPoint</Application>
  <PresentationFormat>On-screen Show (4:3)</PresentationFormat>
  <Paragraphs>497</Paragraphs>
  <Slides>41</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41</vt:i4>
      </vt:variant>
    </vt:vector>
  </HeadingPairs>
  <TitlesOfParts>
    <vt:vector size="44" baseType="lpstr">
      <vt:lpstr>Arial</vt:lpstr>
      <vt:lpstr>Calibri</vt:lpstr>
      <vt:lpstr>Tema de Office</vt:lpstr>
      <vt:lpstr>PowerPoint Presentation</vt:lpstr>
      <vt:lpstr>Introducción</vt:lpstr>
      <vt:lpstr>Proceso estocástico - Definición</vt:lpstr>
      <vt:lpstr>Proceso estocástico - Notación</vt:lpstr>
      <vt:lpstr>Proceso estocástico – Ejemplo 1</vt:lpstr>
      <vt:lpstr>Proceso estocástico – Ejemplo 2</vt:lpstr>
      <vt:lpstr>Proceso estocástico – Ejemplo 3</vt:lpstr>
      <vt:lpstr>Proceso estocástico – Ejemplo 4</vt:lpstr>
      <vt:lpstr>Proceso estocástico – Ejemplo 5</vt:lpstr>
      <vt:lpstr>Cadenas de Markov</vt:lpstr>
      <vt:lpstr>Propiedades</vt:lpstr>
      <vt:lpstr>Representación</vt:lpstr>
      <vt:lpstr>Representación Matricial</vt:lpstr>
      <vt:lpstr>Representación Matricial</vt:lpstr>
      <vt:lpstr>Diagrama de transición de estados</vt:lpstr>
      <vt:lpstr>Probabilidad de transición de n pasos</vt:lpstr>
      <vt:lpstr>Ecuaciones de Chapman-Kolmogorov</vt:lpstr>
      <vt:lpstr>Ecuaciones de Chapman-Kolmogorov</vt:lpstr>
      <vt:lpstr>Probabilidad de estado estable</vt:lpstr>
      <vt:lpstr>Probabilidad de estado estable</vt:lpstr>
      <vt:lpstr>Probabilidad de estado estable</vt:lpstr>
      <vt:lpstr>Probabilidad de estado estable</vt:lpstr>
      <vt:lpstr>Clasificación de estados</vt:lpstr>
      <vt:lpstr>Clasificación de estados</vt:lpstr>
      <vt:lpstr>Clasificación de estados</vt:lpstr>
      <vt:lpstr>Clasificación de estados</vt:lpstr>
      <vt:lpstr>Clasificación de estados</vt:lpstr>
      <vt:lpstr>Clasificación de estados</vt:lpstr>
      <vt:lpstr>Propiedades de periodicidad</vt:lpstr>
      <vt:lpstr>Ejercicio práctico – Escenario 1</vt:lpstr>
      <vt:lpstr>Ejercicio práctico</vt:lpstr>
      <vt:lpstr>Ejercicio práctico</vt:lpstr>
      <vt:lpstr>Ejercicio práctico</vt:lpstr>
      <vt:lpstr>Ejercicio práctico</vt:lpstr>
      <vt:lpstr>Ejercicio práctico</vt:lpstr>
      <vt:lpstr>Ejercicio práctico</vt:lpstr>
      <vt:lpstr>Ejercicio práctico – Escenario 2</vt:lpstr>
      <vt:lpstr>Ejercicio práctico</vt:lpstr>
      <vt:lpstr>Ejercicio práctico</vt:lpstr>
      <vt:lpstr>Ejercicio práctico - Escenario 3</vt:lpstr>
      <vt:lpstr>Ejercicio práctico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Lineal – El método SIMPLEX</dc:title>
  <dc:creator>Acer</dc:creator>
  <cp:lastModifiedBy>Jose</cp:lastModifiedBy>
  <cp:revision>383</cp:revision>
  <dcterms:modified xsi:type="dcterms:W3CDTF">2020-03-29T16:23:13Z</dcterms:modified>
</cp:coreProperties>
</file>