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76" r:id="rId3"/>
    <p:sldId id="279" r:id="rId4"/>
    <p:sldId id="259" r:id="rId5"/>
    <p:sldId id="277" r:id="rId6"/>
    <p:sldId id="280" r:id="rId7"/>
    <p:sldId id="282" r:id="rId8"/>
    <p:sldId id="260" r:id="rId9"/>
    <p:sldId id="281" r:id="rId10"/>
    <p:sldId id="283" r:id="rId11"/>
    <p:sldId id="295" r:id="rId12"/>
    <p:sldId id="284" r:id="rId13"/>
    <p:sldId id="285" r:id="rId14"/>
    <p:sldId id="286" r:id="rId15"/>
    <p:sldId id="288" r:id="rId16"/>
    <p:sldId id="289" r:id="rId17"/>
    <p:sldId id="265" r:id="rId18"/>
    <p:sldId id="287" r:id="rId19"/>
    <p:sldId id="291" r:id="rId20"/>
    <p:sldId id="266" r:id="rId21"/>
    <p:sldId id="263" r:id="rId22"/>
    <p:sldId id="267" r:id="rId23"/>
    <p:sldId id="293" r:id="rId24"/>
    <p:sldId id="268" r:id="rId25"/>
    <p:sldId id="292" r:id="rId26"/>
    <p:sldId id="294" r:id="rId27"/>
    <p:sldId id="297" r:id="rId28"/>
    <p:sldId id="298" r:id="rId29"/>
    <p:sldId id="296" r:id="rId30"/>
    <p:sldId id="269" r:id="rId31"/>
    <p:sldId id="270" r:id="rId32"/>
    <p:sldId id="299" r:id="rId33"/>
    <p:sldId id="300" r:id="rId34"/>
    <p:sldId id="301" r:id="rId35"/>
    <p:sldId id="302" r:id="rId36"/>
    <p:sldId id="303" r:id="rId37"/>
    <p:sldId id="271" r:id="rId38"/>
    <p:sldId id="272" r:id="rId39"/>
    <p:sldId id="274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278" r:id="rId4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228" autoAdjust="0"/>
  </p:normalViewPr>
  <p:slideViewPr>
    <p:cSldViewPr snapToGrid="0">
      <p:cViewPr varScale="1">
        <p:scale>
          <a:sx n="100" d="100"/>
          <a:sy n="100" d="100"/>
        </p:scale>
        <p:origin x="1338" y="90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45F75-3A4F-456F-A7FA-F1B42CBD350E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FD21-8F27-4E19-8F4A-CCA443236C3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14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Markoviana</a:t>
            </a:r>
            <a:r>
              <a:rPr lang="es-AR" dirty="0" smtClean="0"/>
              <a:t> es una forma de distribución</a:t>
            </a:r>
            <a:r>
              <a:rPr lang="es-AR" baseline="0" dirty="0" smtClean="0"/>
              <a:t> probabilística, en el caso de teoría de colas se trata de la distribución </a:t>
            </a:r>
            <a:r>
              <a:rPr lang="es-AR" baseline="0" dirty="0" err="1" smtClean="0"/>
              <a:t>Poisson</a:t>
            </a:r>
            <a:r>
              <a:rPr lang="es-AR" baseline="0" dirty="0" smtClean="0"/>
              <a:t> para las llegadas y Exponencial para la velocidad de servicio. G (o general) es otra distribución conocida distinta a M. D = Proceso industrial.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36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3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1191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564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AR" dirty="0" smtClean="0"/>
              <a:t>Ver como la serie azul se equilibra (en cuanto al costo) a medida que avanza</a:t>
            </a:r>
            <a:r>
              <a:rPr lang="es-AR" baseline="0" dirty="0" smtClean="0"/>
              <a:t> el nivel del servicio. Es decir en algún momento seguir aumentando el servicio no representa continuar disminuyendo el costo de espera. 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Ver como la línea de costo de servicio en cambio siempre aumenta si se sigue avanzando aumentando el nivel (más empleados, maquinas, etc.)</a:t>
            </a:r>
          </a:p>
          <a:p>
            <a:pPr marL="228600" indent="-228600">
              <a:buAutoNum type="arabicParenR"/>
            </a:pPr>
            <a:r>
              <a:rPr lang="es-AR" dirty="0" smtClean="0"/>
              <a:t>En algún punto hay una intersección que se estima</a:t>
            </a:r>
            <a:r>
              <a:rPr lang="es-AR" baseline="0" dirty="0" smtClean="0"/>
              <a:t> en equilibrio. La línea roja es la suma de los 2 costos.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51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01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9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Los modelos de colas deben especificar el arreglo de las estaciones y el número de servidores (canales paralelos) en cada una de ellas. Los modelos más elementales suponen una estación, ya sea con un servidor o con un número finito de servidores.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57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16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01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23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59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12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4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7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72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0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27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66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3BB1-D9F4-4D43-92A6-22D90207AE69}" type="datetimeFigureOut">
              <a:rPr lang="es-ES" smtClean="0"/>
              <a:t>29/03/2020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98A2-0C17-4B47-9093-D19206C7290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50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636912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600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</a:rPr>
              <a:t>Teoría de colas</a:t>
            </a:r>
            <a:endParaRPr lang="es-AR" sz="4600" dirty="0">
              <a:ln>
                <a:solidFill>
                  <a:schemeClr val="accent1"/>
                </a:solidFill>
              </a:ln>
              <a:solidFill>
                <a:schemeClr val="tx2"/>
              </a:solidFill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Escuela de Formación Continua</a:t>
            </a:r>
            <a:br>
              <a:rPr kumimoji="0" lang="es-AR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ES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Licenciatura en Gestión Tecnológica</a:t>
            </a:r>
            <a:br>
              <a:rPr kumimoji="0" lang="es-ES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AR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/>
            </a:r>
            <a:br>
              <a:rPr kumimoji="0" lang="es-AR" sz="3100" b="0" i="0" u="none" strike="noStrike" kern="1200" cap="none" spc="0" normalizeH="0" baseline="0" noProof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AR" sz="4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Investigación Operativa</a:t>
            </a:r>
            <a:endParaRPr kumimoji="0" lang="es-ES" sz="4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Otaegui	</a:t>
            </a:r>
            <a:r>
              <a:rPr kumimoji="0" lang="es-AR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jotaegui@unlam.edu.ar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jleta@unlam.edu.ar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9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0" y="3334117"/>
            <a:ext cx="8835656" cy="309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6447" y="1"/>
            <a:ext cx="7886700" cy="1266092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Tiempo entre llegadas (</a:t>
            </a:r>
            <a:r>
              <a:rPr lang="el-GR" dirty="0">
                <a:latin typeface="+mn-lt"/>
              </a:rPr>
              <a:t>λ</a:t>
            </a:r>
            <a:r>
              <a:rPr lang="es-AR" dirty="0">
                <a:latin typeface="+mn-lt"/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2879" y="998806"/>
            <a:ext cx="8665699" cy="2978108"/>
          </a:xfrm>
        </p:spPr>
        <p:txBody>
          <a:bodyPr>
            <a:noAutofit/>
          </a:bodyPr>
          <a:lstStyle/>
          <a:p>
            <a:r>
              <a:rPr lang="es-ES" sz="2400" dirty="0" smtClean="0"/>
              <a:t>Es el </a:t>
            </a:r>
            <a:r>
              <a:rPr lang="es-ES" sz="2400" dirty="0"/>
              <a:t>tiempo </a:t>
            </a:r>
            <a:r>
              <a:rPr lang="es-ES" sz="2400" dirty="0" smtClean="0"/>
              <a:t>que transcurre hasta que ingresa un cliente en la cola</a:t>
            </a:r>
            <a:r>
              <a:rPr lang="es-ES" sz="2400" b="1" dirty="0" smtClean="0"/>
              <a:t>.</a:t>
            </a:r>
          </a:p>
          <a:p>
            <a:r>
              <a:rPr lang="es-AR" sz="2400" dirty="0" smtClean="0"/>
              <a:t>Podemos verlo como </a:t>
            </a:r>
            <a:r>
              <a:rPr lang="el-GR" sz="2400" dirty="0" smtClean="0"/>
              <a:t>λ</a:t>
            </a:r>
            <a:r>
              <a:rPr lang="es-AR" sz="2400" baseline="-25000" dirty="0"/>
              <a:t>n</a:t>
            </a:r>
            <a:r>
              <a:rPr lang="es-AR" sz="2400" dirty="0"/>
              <a:t> </a:t>
            </a:r>
            <a:r>
              <a:rPr lang="es-AR" sz="2400" dirty="0" smtClean="0"/>
              <a:t>que es </a:t>
            </a:r>
            <a:r>
              <a:rPr lang="es-AR" sz="2400" dirty="0"/>
              <a:t>tasa media de llegadas </a:t>
            </a:r>
            <a:r>
              <a:rPr lang="es-AR" sz="2400" dirty="0" smtClean="0"/>
              <a:t>de </a:t>
            </a:r>
            <a:r>
              <a:rPr lang="es-AR" sz="2400" dirty="0"/>
              <a:t>nuevos clientes cuando hay </a:t>
            </a:r>
            <a:r>
              <a:rPr lang="es-AR" sz="2400" i="1" dirty="0"/>
              <a:t>n </a:t>
            </a:r>
            <a:r>
              <a:rPr lang="es-AR" sz="2400" dirty="0"/>
              <a:t>clientes en el sistema.</a:t>
            </a:r>
            <a:endParaRPr lang="es-ES" sz="2400" dirty="0"/>
          </a:p>
          <a:p>
            <a:r>
              <a:rPr lang="es-AR" sz="2400" dirty="0" smtClean="0"/>
              <a:t>Cuando </a:t>
            </a:r>
            <a:r>
              <a:rPr lang="el-GR" sz="2400" dirty="0"/>
              <a:t>λ</a:t>
            </a:r>
            <a:r>
              <a:rPr lang="es-AR" sz="2400" baseline="-25000" dirty="0"/>
              <a:t>n </a:t>
            </a:r>
            <a:r>
              <a:rPr lang="es-AR" sz="2400" dirty="0" smtClean="0"/>
              <a:t>es constante para toda n entonces la denominamos </a:t>
            </a:r>
            <a:r>
              <a:rPr lang="el-GR" sz="2400" dirty="0" smtClean="0"/>
              <a:t>λ</a:t>
            </a:r>
            <a:r>
              <a:rPr lang="es-AR" sz="2400" dirty="0" smtClean="0"/>
              <a:t>.</a:t>
            </a:r>
          </a:p>
          <a:p>
            <a:r>
              <a:rPr lang="es-AR" sz="2400" dirty="0"/>
              <a:t>Podemos </a:t>
            </a:r>
            <a:r>
              <a:rPr lang="es-AR" sz="2400" dirty="0" smtClean="0"/>
              <a:t>ver a </a:t>
            </a:r>
            <a:r>
              <a:rPr lang="el-GR" sz="2400" dirty="0"/>
              <a:t>λ </a:t>
            </a:r>
            <a:r>
              <a:rPr lang="es-AR" sz="2400" dirty="0" smtClean="0"/>
              <a:t>como </a:t>
            </a:r>
            <a:r>
              <a:rPr lang="es-AR" sz="2400" dirty="0"/>
              <a:t>el número de </a:t>
            </a:r>
            <a:r>
              <a:rPr lang="es-AR" sz="2400" dirty="0" smtClean="0"/>
              <a:t>ingresos por </a:t>
            </a:r>
            <a:r>
              <a:rPr lang="es-AR" sz="2400" dirty="0"/>
              <a:t>unidad de tiempo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84595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7764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Cola o Línea de espera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328057"/>
            <a:ext cx="7886700" cy="484890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Es donde los clientes esperan </a:t>
            </a:r>
            <a:r>
              <a:rPr lang="es-ES" i="1" dirty="0"/>
              <a:t>antes </a:t>
            </a:r>
            <a:r>
              <a:rPr lang="es-ES" dirty="0"/>
              <a:t>de recibir el servicio.</a:t>
            </a:r>
          </a:p>
          <a:p>
            <a:r>
              <a:rPr lang="es-ES" dirty="0" smtClean="0"/>
              <a:t>Los </a:t>
            </a:r>
            <a:r>
              <a:rPr lang="es-ES" dirty="0"/>
              <a:t>clientes que conforman la cola no tienen que ser personas. Por ejemplo, pueden </a:t>
            </a:r>
            <a:r>
              <a:rPr lang="es-ES" dirty="0" smtClean="0"/>
              <a:t>ser unidades </a:t>
            </a:r>
            <a:r>
              <a:rPr lang="es-ES" dirty="0"/>
              <a:t>que esperan ser procesadas en cierto tipo de </a:t>
            </a:r>
            <a:r>
              <a:rPr lang="es-ES" dirty="0" smtClean="0"/>
              <a:t>maquina</a:t>
            </a:r>
            <a:r>
              <a:rPr lang="es-ES" dirty="0"/>
              <a:t>.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es necesario que se forme una </a:t>
            </a:r>
            <a:r>
              <a:rPr lang="es-ES" dirty="0" smtClean="0"/>
              <a:t>línea </a:t>
            </a:r>
            <a:r>
              <a:rPr lang="es-ES" dirty="0"/>
              <a:t>de espera </a:t>
            </a:r>
            <a:r>
              <a:rPr lang="es-ES" dirty="0" smtClean="0"/>
              <a:t>física </a:t>
            </a:r>
            <a:r>
              <a:rPr lang="es-ES" dirty="0"/>
              <a:t>delante de una </a:t>
            </a:r>
            <a:r>
              <a:rPr lang="es-ES" dirty="0" smtClean="0"/>
              <a:t>estructura material </a:t>
            </a:r>
            <a:r>
              <a:rPr lang="es-ES" dirty="0"/>
              <a:t>que constituye la </a:t>
            </a:r>
            <a:r>
              <a:rPr lang="es-ES" dirty="0" smtClean="0"/>
              <a:t>estación </a:t>
            </a:r>
            <a:r>
              <a:rPr lang="es-ES" dirty="0"/>
              <a:t>de servicio. Los miembros de la cola pueden estar dispersos </a:t>
            </a:r>
            <a:r>
              <a:rPr lang="es-ES" dirty="0" smtClean="0"/>
              <a:t>en un área </a:t>
            </a:r>
            <a:r>
              <a:rPr lang="es-ES" dirty="0"/>
              <a:t>mientras esperan que el servidor venga a ellos, como las </a:t>
            </a:r>
            <a:r>
              <a:rPr lang="es-ES" dirty="0" smtClean="0"/>
              <a:t>máquinas </a:t>
            </a:r>
            <a:r>
              <a:rPr lang="es-ES" dirty="0"/>
              <a:t>que esperan </a:t>
            </a:r>
            <a:r>
              <a:rPr lang="es-ES" dirty="0" smtClean="0"/>
              <a:t>reparación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754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644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Cola o </a:t>
            </a:r>
            <a:r>
              <a:rPr lang="es-AR" dirty="0" smtClean="0">
                <a:latin typeface="+mn-lt"/>
              </a:rPr>
              <a:t>Línea </a:t>
            </a:r>
            <a:r>
              <a:rPr lang="es-AR" dirty="0">
                <a:latin typeface="+mn-lt"/>
              </a:rPr>
              <a:t>de espera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7141" y="1220032"/>
            <a:ext cx="7886700" cy="5303520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Una </a:t>
            </a:r>
            <a:r>
              <a:rPr lang="es-ES" dirty="0"/>
              <a:t>cola se caracteriza por </a:t>
            </a:r>
            <a:r>
              <a:rPr lang="es-ES" dirty="0" smtClean="0"/>
              <a:t>el numero máximo </a:t>
            </a:r>
            <a:r>
              <a:rPr lang="es-ES" dirty="0"/>
              <a:t>permisible de clientes que puede admitir</a:t>
            </a:r>
            <a:r>
              <a:rPr lang="es-ES" dirty="0" smtClean="0"/>
              <a:t>.</a:t>
            </a:r>
          </a:p>
          <a:p>
            <a:r>
              <a:rPr lang="es-ES" dirty="0" smtClean="0"/>
              <a:t>Al igual que la fuente las cola </a:t>
            </a:r>
            <a:r>
              <a:rPr lang="es-ES" dirty="0"/>
              <a:t>pueden ser </a:t>
            </a:r>
            <a:r>
              <a:rPr lang="es-ES" i="1" dirty="0" smtClean="0"/>
              <a:t>finita </a:t>
            </a:r>
            <a:r>
              <a:rPr lang="es-ES" dirty="0"/>
              <a:t>o </a:t>
            </a:r>
            <a:r>
              <a:rPr lang="es-ES" i="1" dirty="0" smtClean="0"/>
              <a:t>infinita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El </a:t>
            </a:r>
            <a:r>
              <a:rPr lang="es-ES" dirty="0"/>
              <a:t>supuesto de una </a:t>
            </a:r>
            <a:r>
              <a:rPr lang="es-ES" i="1" dirty="0"/>
              <a:t>cola </a:t>
            </a:r>
            <a:r>
              <a:rPr lang="es-ES" i="1" dirty="0" smtClean="0"/>
              <a:t>infinita </a:t>
            </a:r>
            <a:r>
              <a:rPr lang="es-ES" dirty="0"/>
              <a:t>es el </a:t>
            </a:r>
            <a:r>
              <a:rPr lang="es-ES" dirty="0" smtClean="0"/>
              <a:t>estándar </a:t>
            </a:r>
            <a:r>
              <a:rPr lang="es-ES" dirty="0"/>
              <a:t>de </a:t>
            </a:r>
            <a:r>
              <a:rPr lang="es-ES" dirty="0" smtClean="0"/>
              <a:t>la mayoría </a:t>
            </a:r>
            <a:r>
              <a:rPr lang="es-ES" dirty="0"/>
              <a:t>de los modelos, incluso en situaciones en las que en realidad existe una cota superior (</a:t>
            </a:r>
            <a:r>
              <a:rPr lang="es-ES" dirty="0" smtClean="0"/>
              <a:t>relativamente grande</a:t>
            </a:r>
            <a:r>
              <a:rPr lang="es-ES" dirty="0"/>
              <a:t>) sobre el </a:t>
            </a:r>
            <a:r>
              <a:rPr lang="es-ES" dirty="0" smtClean="0"/>
              <a:t>número </a:t>
            </a:r>
            <a:r>
              <a:rPr lang="es-ES" dirty="0"/>
              <a:t>permitido de </a:t>
            </a:r>
            <a:r>
              <a:rPr lang="es-ES" dirty="0" smtClean="0"/>
              <a:t>clientes</a:t>
            </a:r>
          </a:p>
          <a:p>
            <a:r>
              <a:rPr lang="es-ES" dirty="0" smtClean="0"/>
              <a:t>Solo en </a:t>
            </a:r>
            <a:r>
              <a:rPr lang="es-ES" dirty="0"/>
              <a:t>los sistemas de colas en los que la cota superior es </a:t>
            </a:r>
            <a:r>
              <a:rPr lang="es-ES" dirty="0" smtClean="0"/>
              <a:t>demasiada pequeña tal que se </a:t>
            </a:r>
            <a:r>
              <a:rPr lang="es-ES" dirty="0"/>
              <a:t>llega a ella con </a:t>
            </a:r>
            <a:r>
              <a:rPr lang="es-ES" dirty="0" smtClean="0"/>
              <a:t>frecuencia</a:t>
            </a:r>
            <a:r>
              <a:rPr lang="es-ES" dirty="0"/>
              <a:t>, es necesario suponer una </a:t>
            </a:r>
            <a:r>
              <a:rPr lang="es-ES" i="1" dirty="0"/>
              <a:t>cola </a:t>
            </a:r>
            <a:r>
              <a:rPr lang="es-ES" i="1" dirty="0" smtClean="0"/>
              <a:t>finita</a:t>
            </a:r>
            <a:r>
              <a:rPr lang="es-E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8316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718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Disciplina de la cola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2369" y="1153550"/>
            <a:ext cx="8187397" cy="5261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 el modo en el que los clientes son seleccionados para ser servidos. Las disciplinas más habituales son</a:t>
            </a:r>
            <a:r>
              <a:rPr lang="es-ES" dirty="0" smtClean="0"/>
              <a:t>:</a:t>
            </a:r>
            <a:endParaRPr lang="es-ES" dirty="0"/>
          </a:p>
          <a:p>
            <a:r>
              <a:rPr lang="es-ES" dirty="0"/>
              <a:t>La disciplina FIFO (</a:t>
            </a:r>
            <a:r>
              <a:rPr lang="es-ES" dirty="0" err="1"/>
              <a:t>first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), también llamada FCFS (</a:t>
            </a:r>
            <a:r>
              <a:rPr lang="es-ES" dirty="0" err="1"/>
              <a:t>first</a:t>
            </a:r>
            <a:r>
              <a:rPr lang="es-ES" dirty="0"/>
              <a:t> come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served</a:t>
            </a:r>
            <a:r>
              <a:rPr lang="es-ES" dirty="0" smtClean="0"/>
              <a:t>) o cola: </a:t>
            </a:r>
            <a:r>
              <a:rPr lang="es-ES" dirty="0"/>
              <a:t>según la cual se atiende primero al cliente que antes haya llegado. 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/>
              <a:t>La disciplina LIFO (</a:t>
            </a:r>
            <a:r>
              <a:rPr lang="es-ES" dirty="0" err="1"/>
              <a:t>last</a:t>
            </a:r>
            <a:r>
              <a:rPr lang="es-ES" dirty="0"/>
              <a:t> in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), también conocida como LCFS (</a:t>
            </a:r>
            <a:r>
              <a:rPr lang="es-ES" dirty="0" err="1"/>
              <a:t>last</a:t>
            </a:r>
            <a:r>
              <a:rPr lang="es-ES" dirty="0"/>
              <a:t> come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served</a:t>
            </a:r>
            <a:r>
              <a:rPr lang="es-ES" dirty="0"/>
              <a:t>) o pila: que consiste en atender primero al cliente que ha llegado el último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dirty="0"/>
              <a:t>La RSS (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of </a:t>
            </a:r>
            <a:r>
              <a:rPr lang="es-ES" dirty="0" err="1"/>
              <a:t>service</a:t>
            </a:r>
            <a:r>
              <a:rPr lang="es-ES" dirty="0"/>
              <a:t>), o SIRO (</a:t>
            </a:r>
            <a:r>
              <a:rPr lang="es-ES" dirty="0" err="1"/>
              <a:t>service</a:t>
            </a:r>
            <a:r>
              <a:rPr lang="es-ES" dirty="0"/>
              <a:t> in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order</a:t>
            </a:r>
            <a:r>
              <a:rPr lang="es-ES" dirty="0"/>
              <a:t>), que selecciona a los clientes de forma aleatoria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901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0853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Mecanismo de Servicio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083212"/>
            <a:ext cx="7886700" cy="5093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mecanismo de servicio consiste en una o más </a:t>
            </a:r>
            <a:r>
              <a:rPr lang="es-ES" b="1" dirty="0"/>
              <a:t>estaciones de servicio</a:t>
            </a:r>
            <a:r>
              <a:rPr lang="es-ES" dirty="0"/>
              <a:t>, cada una de ellas con uno </a:t>
            </a:r>
            <a:r>
              <a:rPr lang="es-ES" dirty="0" smtClean="0"/>
              <a:t>o más </a:t>
            </a:r>
            <a:r>
              <a:rPr lang="es-ES" b="1" dirty="0"/>
              <a:t>canales de servicio paralelos</a:t>
            </a:r>
            <a:r>
              <a:rPr lang="es-ES" dirty="0"/>
              <a:t>, llamados servidores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Si </a:t>
            </a:r>
            <a:r>
              <a:rPr lang="es-ES" dirty="0"/>
              <a:t>existe más de una estación de </a:t>
            </a:r>
            <a:r>
              <a:rPr lang="es-ES" dirty="0" smtClean="0"/>
              <a:t>servicio, el </a:t>
            </a:r>
            <a:r>
              <a:rPr lang="es-ES" dirty="0"/>
              <a:t>cliente puede </a:t>
            </a:r>
            <a:r>
              <a:rPr lang="es-ES" dirty="0" smtClean="0"/>
              <a:t>recibir el servicio de </a:t>
            </a:r>
            <a:r>
              <a:rPr lang="es-ES" dirty="0"/>
              <a:t>una secuencia de </a:t>
            </a:r>
            <a:r>
              <a:rPr lang="es-ES" dirty="0" smtClean="0"/>
              <a:t>estaciones de servicio (</a:t>
            </a:r>
            <a:r>
              <a:rPr lang="es-ES" b="1" dirty="0"/>
              <a:t>canales de servicio en serie</a:t>
            </a:r>
            <a:r>
              <a:rPr lang="es-ES" dirty="0" smtClean="0"/>
              <a:t>).</a:t>
            </a:r>
          </a:p>
          <a:p>
            <a:pPr marL="0" indent="0">
              <a:buNone/>
            </a:pPr>
            <a:r>
              <a:rPr lang="es-ES" dirty="0" smtClean="0"/>
              <a:t>En una estación de servicio determinada, el cliente entra en uno de estos canales y el servidor le presta el servicio completo.</a:t>
            </a:r>
          </a:p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/>
              <a:t>modelos más elementales suponen una </a:t>
            </a:r>
            <a:r>
              <a:rPr lang="es-ES" dirty="0" smtClean="0"/>
              <a:t>estación de servicio, </a:t>
            </a:r>
            <a:r>
              <a:rPr lang="es-ES" dirty="0"/>
              <a:t>ya sea con un servidor o con un número finito de servidores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54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5532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Estación de Servicio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36097" y="1181686"/>
            <a:ext cx="8384345" cy="1322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Una estación de servicio puede consistir en uno o mas canales de servicio, en este último caso los canales están en paralelo</a:t>
            </a:r>
            <a:endParaRPr lang="es-AR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06" y="2546252"/>
            <a:ext cx="375285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57" y="2517677"/>
            <a:ext cx="38766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389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Canales de servicio en serie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015" y="1099405"/>
            <a:ext cx="8932985" cy="26165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Cuando una entidad recibe </a:t>
            </a:r>
            <a:r>
              <a:rPr lang="es-ES" dirty="0"/>
              <a:t>el servicio de una secuencia de estaciones de servicio (</a:t>
            </a:r>
            <a:r>
              <a:rPr lang="es-ES" b="1" dirty="0"/>
              <a:t>canales de servicio en serie</a:t>
            </a:r>
            <a:r>
              <a:rPr lang="es-ES" dirty="0" smtClean="0"/>
              <a:t>), podemos ver al sistema de colas como un sistema</a:t>
            </a:r>
            <a:r>
              <a:rPr lang="es-ES" dirty="0"/>
              <a:t> </a:t>
            </a:r>
            <a:r>
              <a:rPr lang="es-ES" dirty="0" err="1" smtClean="0"/>
              <a:t>multifase</a:t>
            </a:r>
            <a:r>
              <a:rPr lang="es-ES" dirty="0" smtClean="0"/>
              <a:t> donde </a:t>
            </a:r>
            <a:r>
              <a:rPr lang="es-ES" dirty="0"/>
              <a:t>existe un conjunto de sistemas </a:t>
            </a:r>
            <a:r>
              <a:rPr lang="es-ES" dirty="0" smtClean="0"/>
              <a:t>interconectados.</a:t>
            </a:r>
          </a:p>
          <a:p>
            <a:pPr marL="0" indent="0">
              <a:buNone/>
            </a:pPr>
            <a:r>
              <a:rPr lang="es-ES" dirty="0"/>
              <a:t>Es decir </a:t>
            </a:r>
            <a:r>
              <a:rPr lang="es-ES" dirty="0" smtClean="0"/>
              <a:t>hay mas </a:t>
            </a:r>
            <a:r>
              <a:rPr lang="es-ES" dirty="0"/>
              <a:t>de un sistema de cola y de servicio (sin importar </a:t>
            </a:r>
            <a:r>
              <a:rPr lang="es-ES" dirty="0" smtClean="0"/>
              <a:t>el número </a:t>
            </a:r>
            <a:r>
              <a:rPr lang="es-ES" dirty="0"/>
              <a:t>de </a:t>
            </a:r>
            <a:r>
              <a:rPr lang="es-ES" dirty="0" smtClean="0"/>
              <a:t>servidores en cada estación) en el que las entidades </a:t>
            </a:r>
            <a:r>
              <a:rPr lang="es-ES" dirty="0"/>
              <a:t>al recibir </a:t>
            </a:r>
            <a:r>
              <a:rPr lang="es-ES" dirty="0" smtClean="0"/>
              <a:t>un </a:t>
            </a:r>
            <a:r>
              <a:rPr lang="es-ES" dirty="0"/>
              <a:t>servicio salen del sistema </a:t>
            </a:r>
            <a:r>
              <a:rPr lang="es-ES" dirty="0" smtClean="0"/>
              <a:t>de colas e </a:t>
            </a:r>
            <a:r>
              <a:rPr lang="es-ES" dirty="0"/>
              <a:t>ingresan </a:t>
            </a:r>
            <a:r>
              <a:rPr lang="es-ES" dirty="0" smtClean="0"/>
              <a:t>otro, </a:t>
            </a:r>
            <a:r>
              <a:rPr lang="es-ES" dirty="0"/>
              <a:t>que pueden o no tener las mismas características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006282"/>
            <a:ext cx="767715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87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0853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Canales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1260" y="928468"/>
            <a:ext cx="8587593" cy="2308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Los </a:t>
            </a:r>
            <a:r>
              <a:rPr lang="es-ES" dirty="0"/>
              <a:t>canales de servicio están definidos por </a:t>
            </a:r>
            <a:r>
              <a:rPr lang="es-ES" dirty="0" smtClean="0"/>
              <a:t>la configuración y por el número </a:t>
            </a:r>
            <a:r>
              <a:rPr lang="es-ES" dirty="0"/>
              <a:t>de servidores, no del </a:t>
            </a:r>
            <a:r>
              <a:rPr lang="es-ES" dirty="0" smtClean="0"/>
              <a:t>número</a:t>
            </a:r>
            <a:r>
              <a:rPr lang="es-ES" dirty="0"/>
              <a:t> de colas</a:t>
            </a:r>
            <a:r>
              <a:rPr lang="es-ES" dirty="0" smtClean="0"/>
              <a:t>. </a:t>
            </a:r>
          </a:p>
          <a:p>
            <a:pPr marL="0" indent="0">
              <a:buNone/>
            </a:pPr>
            <a:r>
              <a:rPr lang="es-ES" dirty="0" smtClean="0"/>
              <a:t>Por lo </a:t>
            </a:r>
            <a:r>
              <a:rPr lang="es-ES" dirty="0"/>
              <a:t>tanto, cuando se habla de canales de servicio paralelos, se habla generalmente de una cola que alimenta a varios servidores mientras que el caso de colas independientes se asemeja a múltiples sistemas con sólo un servidor.</a:t>
            </a:r>
          </a:p>
        </p:txBody>
      </p:sp>
      <p:pic>
        <p:nvPicPr>
          <p:cNvPr id="5" name="Picture 8" descr="http://4.bp.blogspot.com/-lJDt2klW3Ds/TdwiCjAS3vI/AAAAAAAAAG8/dwaxN0W7MrI/s1600/col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60" y="3446585"/>
            <a:ext cx="3715733" cy="245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3.bp.blogspot.com/-LD9mu4W2Zkc/Tdwh-GO84tI/AAAAAAAAAG4/njeH99K-tDc/s1600/col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86" y="3237463"/>
            <a:ext cx="4019567" cy="2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15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6785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Tiempo de </a:t>
            </a:r>
            <a:r>
              <a:rPr lang="es-AR" dirty="0" smtClean="0">
                <a:latin typeface="+mn-lt"/>
              </a:rPr>
              <a:t>servicio </a:t>
            </a:r>
            <a:r>
              <a:rPr lang="es-AR" dirty="0">
                <a:latin typeface="+mn-lt"/>
              </a:rPr>
              <a:t>(</a:t>
            </a:r>
            <a:r>
              <a:rPr lang="el-GR" dirty="0">
                <a:latin typeface="+mn-lt"/>
              </a:rPr>
              <a:t>μ</a:t>
            </a:r>
            <a:r>
              <a:rPr lang="es-AR" dirty="0">
                <a:latin typeface="+mn-lt"/>
              </a:rPr>
              <a:t>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3742" y="1200218"/>
            <a:ext cx="8567225" cy="3328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Es el </a:t>
            </a:r>
            <a:r>
              <a:rPr lang="es-ES" dirty="0"/>
              <a:t>tiempo que transcurre desde </a:t>
            </a:r>
            <a:r>
              <a:rPr lang="es-ES" dirty="0" smtClean="0"/>
              <a:t>que la entidad inicia el </a:t>
            </a:r>
            <a:r>
              <a:rPr lang="es-ES" dirty="0"/>
              <a:t>servicio </a:t>
            </a:r>
            <a:r>
              <a:rPr lang="es-ES" dirty="0" smtClean="0"/>
              <a:t>hasta que  termina.</a:t>
            </a:r>
          </a:p>
          <a:p>
            <a:pPr marL="0" indent="0">
              <a:buNone/>
            </a:pPr>
            <a:r>
              <a:rPr lang="es-AR" dirty="0" smtClean="0"/>
              <a:t>De modo genérico podemos </a:t>
            </a:r>
            <a:r>
              <a:rPr lang="es-AR" dirty="0"/>
              <a:t>verlo </a:t>
            </a:r>
            <a:r>
              <a:rPr lang="es-AR" dirty="0" smtClean="0"/>
              <a:t>como </a:t>
            </a:r>
            <a:r>
              <a:rPr lang="el-GR" dirty="0"/>
              <a:t>μ</a:t>
            </a:r>
            <a:r>
              <a:rPr lang="es-AR" i="1" baseline="-25000" dirty="0"/>
              <a:t>n</a:t>
            </a:r>
            <a:r>
              <a:rPr lang="es-AR" i="1" dirty="0"/>
              <a:t> </a:t>
            </a:r>
            <a:r>
              <a:rPr lang="es-AR" dirty="0" smtClean="0"/>
              <a:t>que es la </a:t>
            </a:r>
            <a:r>
              <a:rPr lang="es-AR" dirty="0"/>
              <a:t>tasa media de </a:t>
            </a:r>
            <a:r>
              <a:rPr lang="es-AR" dirty="0" smtClean="0"/>
              <a:t>servicio cuando hay </a:t>
            </a:r>
            <a:r>
              <a:rPr lang="es-AR" i="1" dirty="0"/>
              <a:t>n </a:t>
            </a:r>
            <a:r>
              <a:rPr lang="es-AR" dirty="0"/>
              <a:t>clientes en el sistema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/>
              <a:t>Cuando </a:t>
            </a:r>
            <a:r>
              <a:rPr lang="es-AR" dirty="0" smtClean="0"/>
              <a:t>esta </a:t>
            </a:r>
            <a:r>
              <a:rPr lang="es-AR" dirty="0"/>
              <a:t>tasa </a:t>
            </a:r>
            <a:r>
              <a:rPr lang="es-AR" dirty="0" smtClean="0"/>
              <a:t>media de </a:t>
            </a:r>
            <a:r>
              <a:rPr lang="es-AR" dirty="0"/>
              <a:t>servicio </a:t>
            </a:r>
            <a:r>
              <a:rPr lang="es-AR" i="1" dirty="0"/>
              <a:t>por servidor ocupado </a:t>
            </a:r>
            <a:r>
              <a:rPr lang="es-AR" dirty="0"/>
              <a:t>es constante para toda </a:t>
            </a:r>
            <a:r>
              <a:rPr lang="es-AR" i="1" dirty="0"/>
              <a:t>n </a:t>
            </a:r>
            <a:r>
              <a:rPr lang="el-GR" dirty="0"/>
              <a:t>≥ </a:t>
            </a:r>
            <a:r>
              <a:rPr lang="es-AR" dirty="0" smtClean="0"/>
              <a:t>1</a:t>
            </a:r>
            <a:r>
              <a:rPr lang="es-AR" dirty="0"/>
              <a:t>, esta constante se denota por </a:t>
            </a:r>
            <a:r>
              <a:rPr lang="el-GR" dirty="0" smtClean="0"/>
              <a:t>μ</a:t>
            </a:r>
            <a:endParaRPr lang="es-A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77" y="4335010"/>
            <a:ext cx="4489222" cy="166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35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19313" y="0"/>
            <a:ext cx="8378369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Tiempo de </a:t>
            </a:r>
            <a:r>
              <a:rPr lang="es-AR" dirty="0" smtClean="0">
                <a:latin typeface="+mn-lt"/>
              </a:rPr>
              <a:t>servicio con n servidores</a:t>
            </a:r>
            <a:endParaRPr lang="es-AR" dirty="0">
              <a:latin typeface="+mn-lt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449943" y="1132114"/>
            <a:ext cx="824773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Sacando </a:t>
            </a:r>
            <a:r>
              <a:rPr lang="es-AR" sz="2400" dirty="0"/>
              <a:t>una foto del sistema en un momento determinado</a:t>
            </a:r>
            <a:r>
              <a:rPr lang="es-AR" sz="2400" dirty="0" smtClean="0"/>
              <a:t>, cuando la </a:t>
            </a:r>
            <a:r>
              <a:rPr lang="es-AR" sz="2400" dirty="0"/>
              <a:t>tasa media de servicio </a:t>
            </a:r>
            <a:r>
              <a:rPr lang="es-AR" sz="2400" i="1" dirty="0"/>
              <a:t>por servidor ocupado </a:t>
            </a:r>
            <a:r>
              <a:rPr lang="es-AR" sz="2400" dirty="0"/>
              <a:t>es constante para toda </a:t>
            </a:r>
            <a:r>
              <a:rPr lang="es-AR" sz="2400" i="1" dirty="0"/>
              <a:t>n </a:t>
            </a:r>
            <a:r>
              <a:rPr lang="el-GR" sz="2400" dirty="0"/>
              <a:t>≥ </a:t>
            </a:r>
            <a:r>
              <a:rPr lang="es-AR" sz="2400" dirty="0"/>
              <a:t>1</a:t>
            </a:r>
            <a:r>
              <a:rPr lang="es-AR" sz="2400" dirty="0" smtClean="0"/>
              <a:t> y todos </a:t>
            </a:r>
            <a:r>
              <a:rPr lang="es-AR" sz="2400" dirty="0"/>
              <a:t>los servidores están ocupados se </a:t>
            </a:r>
            <a:r>
              <a:rPr lang="es-AR" sz="2400" dirty="0" smtClean="0"/>
              <a:t>cumple que:</a:t>
            </a:r>
            <a:endParaRPr lang="es-AR" sz="2400" dirty="0"/>
          </a:p>
          <a:p>
            <a:pPr algn="ctr"/>
            <a:r>
              <a:rPr lang="el-GR" sz="2800" dirty="0"/>
              <a:t>μ</a:t>
            </a:r>
            <a:r>
              <a:rPr lang="es-AR" sz="2800" baseline="-25000" dirty="0"/>
              <a:t>n</a:t>
            </a:r>
            <a:r>
              <a:rPr lang="el-GR" sz="2800" dirty="0"/>
              <a:t> </a:t>
            </a:r>
            <a:r>
              <a:rPr lang="es-AR" sz="2800" dirty="0"/>
              <a:t>= </a:t>
            </a:r>
            <a:r>
              <a:rPr lang="el-GR" sz="2800" dirty="0"/>
              <a:t>μ</a:t>
            </a:r>
            <a:r>
              <a:rPr lang="es-AR" sz="2800" dirty="0"/>
              <a:t>*s cuando n </a:t>
            </a:r>
            <a:r>
              <a:rPr lang="el-GR" sz="2800" dirty="0"/>
              <a:t>≥</a:t>
            </a:r>
            <a:r>
              <a:rPr lang="es-AR" sz="2800" dirty="0"/>
              <a:t> 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1" y="3247979"/>
            <a:ext cx="8697682" cy="27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37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7418" y="0"/>
            <a:ext cx="7886700" cy="1325563"/>
          </a:xfrm>
        </p:spPr>
        <p:txBody>
          <a:bodyPr/>
          <a:lstStyle/>
          <a:p>
            <a:pPr algn="ctr"/>
            <a:r>
              <a:rPr lang="es-AR" dirty="0" smtClean="0">
                <a:latin typeface="+mn-lt"/>
              </a:rPr>
              <a:t>Introducción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1376" y="1012874"/>
            <a:ext cx="8173974" cy="5164089"/>
          </a:xfrm>
        </p:spPr>
        <p:txBody>
          <a:bodyPr>
            <a:normAutofit lnSpcReduction="10000"/>
          </a:bodyPr>
          <a:lstStyle/>
          <a:p>
            <a:r>
              <a:rPr lang="es-MX" altLang="es-AR" sz="3000" dirty="0"/>
              <a:t>Las </a:t>
            </a:r>
            <a:r>
              <a:rPr lang="es-MX" altLang="es-AR" sz="3000" b="1" dirty="0" smtClean="0"/>
              <a:t>líneas de espera, filas </a:t>
            </a:r>
            <a:r>
              <a:rPr lang="es-MX" altLang="es-AR" sz="3000" b="1" dirty="0"/>
              <a:t>o </a:t>
            </a:r>
            <a:r>
              <a:rPr lang="es-MX" altLang="es-AR" sz="3000" b="1" dirty="0" smtClean="0"/>
              <a:t>colas</a:t>
            </a:r>
            <a:r>
              <a:rPr lang="es-MX" altLang="es-AR" sz="3000" dirty="0" smtClean="0"/>
              <a:t>, </a:t>
            </a:r>
            <a:r>
              <a:rPr lang="es-MX" altLang="es-AR" sz="3000" dirty="0"/>
              <a:t>son realidades </a:t>
            </a:r>
            <a:r>
              <a:rPr lang="es-MX" altLang="es-AR" sz="3000" dirty="0" smtClean="0"/>
              <a:t>cotidianas, podemos observarlas en diversos aspectos de la vida cotidiana:</a:t>
            </a:r>
          </a:p>
          <a:p>
            <a:pPr marL="631825" lvl="2" indent="0"/>
            <a:r>
              <a:rPr lang="es-MX" altLang="es-AR" sz="3000" b="1" dirty="0" smtClean="0"/>
              <a:t> Clientes </a:t>
            </a:r>
            <a:r>
              <a:rPr lang="es-MX" altLang="es-AR" sz="3000" b="1" dirty="0"/>
              <a:t>esperando</a:t>
            </a:r>
            <a:r>
              <a:rPr lang="es-MX" altLang="es-AR" sz="3000" dirty="0"/>
              <a:t> para realizar sus transacciones ante una caja en un banco,</a:t>
            </a:r>
          </a:p>
          <a:p>
            <a:pPr marL="631825" lvl="2" indent="0"/>
            <a:r>
              <a:rPr lang="es-MX" altLang="es-AR" sz="3000" b="1" dirty="0" smtClean="0"/>
              <a:t> Estudiantes </a:t>
            </a:r>
            <a:r>
              <a:rPr lang="es-MX" altLang="es-AR" sz="3000" b="1" dirty="0"/>
              <a:t>esperando</a:t>
            </a:r>
            <a:r>
              <a:rPr lang="es-MX" altLang="es-AR" sz="3000" dirty="0"/>
              <a:t> por obtener copias en la fotocopiadora,</a:t>
            </a:r>
          </a:p>
          <a:p>
            <a:pPr marL="631825" lvl="2" indent="0"/>
            <a:r>
              <a:rPr lang="es-MX" altLang="es-AR" sz="3000" b="1" dirty="0" smtClean="0"/>
              <a:t> Vehículos </a:t>
            </a:r>
            <a:r>
              <a:rPr lang="es-MX" altLang="es-AR" sz="3000" b="1" dirty="0"/>
              <a:t>esperando </a:t>
            </a:r>
            <a:r>
              <a:rPr lang="es-MX" altLang="es-AR" sz="3000" dirty="0"/>
              <a:t>pagar ante una estación de peaje o continuar su camino, ante un semáforo en rojo, </a:t>
            </a:r>
          </a:p>
          <a:p>
            <a:pPr marL="631825" lvl="2" indent="0"/>
            <a:r>
              <a:rPr lang="es-MX" altLang="es-AR" sz="3000" b="1" dirty="0" smtClean="0"/>
              <a:t> Máquinas </a:t>
            </a:r>
            <a:r>
              <a:rPr lang="es-MX" altLang="es-AR" sz="3000" dirty="0"/>
              <a:t>dañadas a la </a:t>
            </a:r>
            <a:r>
              <a:rPr lang="es-MX" altLang="es-AR" sz="3000" b="1" dirty="0"/>
              <a:t>espera</a:t>
            </a:r>
            <a:r>
              <a:rPr lang="es-MX" altLang="es-AR" sz="3000" dirty="0"/>
              <a:t> de ser rehabilitadas.</a:t>
            </a:r>
          </a:p>
          <a:p>
            <a:pPr marL="228600" lvl="2">
              <a:spcBef>
                <a:spcPts val="1000"/>
              </a:spcBef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823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6753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Características del servicio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4037" y="1073888"/>
            <a:ext cx="8537944" cy="510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modelo de un sistema de colas determinado debe especificar la distribución de probabilidad de los tiempos de servicio de cada servidor. Algunos ejemplos:</a:t>
            </a:r>
          </a:p>
          <a:p>
            <a:pPr lvl="1"/>
            <a:r>
              <a:rPr lang="es-ES" dirty="0"/>
              <a:t>distribución exponencial (la mas utilizada)</a:t>
            </a:r>
          </a:p>
          <a:p>
            <a:pPr lvl="1"/>
            <a:r>
              <a:rPr lang="es-ES" dirty="0"/>
              <a:t>distribución degenerada (o constante)</a:t>
            </a:r>
          </a:p>
          <a:p>
            <a:pPr lvl="1"/>
            <a:r>
              <a:rPr lang="es-ES" dirty="0"/>
              <a:t>distribución </a:t>
            </a:r>
            <a:r>
              <a:rPr lang="es-ES" dirty="0" err="1"/>
              <a:t>Erlang</a:t>
            </a:r>
            <a:r>
              <a:rPr lang="es-ES" dirty="0"/>
              <a:t> (gamma).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La velocidad del servicio se mide en la misma unidad de tiempo (o con equivalencia) que la velocidad de llegadas:</a:t>
            </a:r>
          </a:p>
          <a:p>
            <a:pPr lvl="1"/>
            <a:r>
              <a:rPr lang="es-AR" dirty="0"/>
              <a:t>Clientes por hora</a:t>
            </a:r>
          </a:p>
          <a:p>
            <a:pPr lvl="1"/>
            <a:r>
              <a:rPr lang="es-AR" dirty="0"/>
              <a:t>Entidades por semana</a:t>
            </a:r>
          </a:p>
          <a:p>
            <a:pPr lvl="1"/>
            <a:r>
              <a:rPr lang="es-AR" dirty="0"/>
              <a:t>Productos por </a:t>
            </a:r>
            <a:r>
              <a:rPr lang="es-AR" dirty="0" smtClean="0"/>
              <a:t>hora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2073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44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Sistema básico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738" y="1220715"/>
            <a:ext cx="7886700" cy="1960764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 </a:t>
            </a:r>
            <a:r>
              <a:rPr lang="es-ES" dirty="0"/>
              <a:t>Es aquel donde existe una población, un sistema de llegada, </a:t>
            </a:r>
            <a:r>
              <a:rPr lang="es-ES" dirty="0" smtClean="0"/>
              <a:t>además </a:t>
            </a:r>
            <a:r>
              <a:rPr lang="es-ES" dirty="0"/>
              <a:t>existe solo un sistema de cola  y de servicio (sin importar en numero de colas, ni el numero de servidores). </a:t>
            </a:r>
            <a:endParaRPr lang="es-ES" dirty="0" smtClean="0"/>
          </a:p>
          <a:p>
            <a:r>
              <a:rPr lang="es-ES" dirty="0" smtClean="0"/>
              <a:t>Es </a:t>
            </a:r>
            <a:r>
              <a:rPr lang="es-ES" dirty="0"/>
              <a:t>decir, en este sistema las entidades al recibir el servicio salen del sistema y no ingresan a </a:t>
            </a:r>
            <a:r>
              <a:rPr lang="es-ES" dirty="0" smtClean="0"/>
              <a:t>otro.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71" y="3121855"/>
            <a:ext cx="4581687" cy="31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9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879" y="11475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Estados del sistema de colas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186543"/>
            <a:ext cx="7886700" cy="4990420"/>
          </a:xfrm>
        </p:spPr>
        <p:txBody>
          <a:bodyPr>
            <a:normAutofit fontScale="85000" lnSpcReduction="20000"/>
          </a:bodyPr>
          <a:lstStyle/>
          <a:p>
            <a:r>
              <a:rPr lang="es-ES" sz="3200" b="1" dirty="0" smtClean="0"/>
              <a:t>Estado inestable o condición transitoria</a:t>
            </a:r>
            <a:r>
              <a:rPr lang="es-ES" sz="3200" dirty="0" smtClean="0"/>
              <a:t>: Cuando un </a:t>
            </a:r>
            <a:r>
              <a:rPr lang="es-ES" sz="3200" dirty="0"/>
              <a:t>sistema de colas apenas inicia su operación, el estado del sistema </a:t>
            </a:r>
            <a:r>
              <a:rPr lang="es-ES" sz="3200" dirty="0" smtClean="0"/>
              <a:t>se </a:t>
            </a:r>
            <a:r>
              <a:rPr lang="es-ES" sz="3200" dirty="0"/>
              <a:t>encuentra </a:t>
            </a:r>
            <a:r>
              <a:rPr lang="es-ES" sz="3200" dirty="0" smtClean="0"/>
              <a:t>afectado </a:t>
            </a:r>
            <a:r>
              <a:rPr lang="es-ES" sz="3200" dirty="0"/>
              <a:t>por el estado inicial y el tiempo que </a:t>
            </a:r>
            <a:r>
              <a:rPr lang="es-ES" sz="3200" dirty="0" smtClean="0"/>
              <a:t>ha pasado </a:t>
            </a:r>
            <a:r>
              <a:rPr lang="es-ES" sz="3200" dirty="0"/>
              <a:t>desde el inicio. Se dice entonces que el sistema se encuentra en condición transitoria.</a:t>
            </a:r>
          </a:p>
          <a:p>
            <a:r>
              <a:rPr lang="es-ES" sz="3200" b="1" dirty="0"/>
              <a:t>Estado </a:t>
            </a:r>
            <a:r>
              <a:rPr lang="es-AR" sz="3200" b="1" dirty="0" smtClean="0"/>
              <a:t>estable o </a:t>
            </a:r>
            <a:r>
              <a:rPr lang="es-ES" sz="3200" b="1" dirty="0"/>
              <a:t>distribución </a:t>
            </a:r>
            <a:r>
              <a:rPr lang="es-ES" sz="3200" b="1" dirty="0" smtClean="0"/>
              <a:t>estacionaria</a:t>
            </a:r>
            <a:r>
              <a:rPr lang="es-AR" sz="3200" dirty="0" smtClean="0"/>
              <a:t>: </a:t>
            </a:r>
            <a:r>
              <a:rPr lang="es-ES" sz="3200" dirty="0" smtClean="0"/>
              <a:t>una </a:t>
            </a:r>
            <a:r>
              <a:rPr lang="es-ES" sz="3200" dirty="0"/>
              <a:t>vez que ha pasado </a:t>
            </a:r>
            <a:r>
              <a:rPr lang="es-ES" sz="3200" dirty="0" smtClean="0"/>
              <a:t>suficiente </a:t>
            </a:r>
            <a:r>
              <a:rPr lang="es-ES" sz="3200" dirty="0"/>
              <a:t>tiempo, el estado del sistema se </a:t>
            </a:r>
            <a:r>
              <a:rPr lang="es-ES" sz="3200" dirty="0" smtClean="0"/>
              <a:t>vuelve independiente </a:t>
            </a:r>
            <a:r>
              <a:rPr lang="es-ES" sz="3200" dirty="0"/>
              <a:t>del estado inicial y del tiempo </a:t>
            </a:r>
            <a:r>
              <a:rPr lang="es-ES" sz="3200" dirty="0" smtClean="0"/>
              <a:t>transcurrido. En </a:t>
            </a:r>
            <a:r>
              <a:rPr lang="es-ES" sz="3200" dirty="0"/>
              <a:t>este contexto, se puede decir que el sistema ha alcanzado </a:t>
            </a:r>
            <a:r>
              <a:rPr lang="es-ES" sz="3200" dirty="0" smtClean="0"/>
              <a:t>una condición </a:t>
            </a:r>
            <a:r>
              <a:rPr lang="es-ES" sz="3200" dirty="0"/>
              <a:t>en </a:t>
            </a:r>
            <a:r>
              <a:rPr lang="es-ES" sz="3200" dirty="0" smtClean="0"/>
              <a:t>la que </a:t>
            </a:r>
            <a:r>
              <a:rPr lang="es-ES" sz="3200" dirty="0"/>
              <a:t>la distribución de probabilidad del estado del sistema se conserva </a:t>
            </a:r>
            <a:r>
              <a:rPr lang="es-ES" sz="3200" dirty="0" smtClean="0"/>
              <a:t>a </a:t>
            </a:r>
            <a:r>
              <a:rPr lang="es-ES" sz="3200" dirty="0"/>
              <a:t>través del tiempo</a:t>
            </a:r>
            <a:r>
              <a:rPr lang="es-ES" sz="3200" dirty="0" smtClean="0"/>
              <a:t>.</a:t>
            </a:r>
          </a:p>
          <a:p>
            <a:pPr marL="0" indent="0">
              <a:buNone/>
            </a:pPr>
            <a:r>
              <a:rPr lang="es-ES" sz="3200" dirty="0" smtClean="0"/>
              <a:t>La </a:t>
            </a:r>
            <a:r>
              <a:rPr lang="es-ES" sz="3200" dirty="0"/>
              <a:t>teoría de colas tiende a dedicar su análisis a la </a:t>
            </a:r>
            <a:r>
              <a:rPr lang="es-ES" sz="3200" dirty="0" smtClean="0"/>
              <a:t>condición de </a:t>
            </a:r>
            <a:r>
              <a:rPr lang="es-ES" sz="3200" dirty="0"/>
              <a:t>estado estable, en parte porque el caso transitorio es analíticamente más difícil</a:t>
            </a:r>
            <a:r>
              <a:rPr lang="es-ES" sz="3200" dirty="0" smtClean="0"/>
              <a:t>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93642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2143" y="0"/>
            <a:ext cx="8577943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Características </a:t>
            </a:r>
            <a:r>
              <a:rPr lang="es-AR" dirty="0" smtClean="0">
                <a:latin typeface="+mn-lt"/>
              </a:rPr>
              <a:t>del sistema </a:t>
            </a:r>
            <a:r>
              <a:rPr lang="es-AR" dirty="0">
                <a:latin typeface="+mn-lt"/>
              </a:rPr>
              <a:t>de colas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11629" y="1262743"/>
            <a:ext cx="8120742" cy="4702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 smtClean="0"/>
              <a:t>Resumiendo lo visto hasta ahora encontramos las siguientes características: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Patrón </a:t>
            </a:r>
            <a:r>
              <a:rPr lang="es-ES" sz="3000" dirty="0"/>
              <a:t>de llegada de los clientes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Patrón </a:t>
            </a:r>
            <a:r>
              <a:rPr lang="es-ES" sz="3000" dirty="0"/>
              <a:t>de servicio de los servidores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Disciplina </a:t>
            </a:r>
            <a:r>
              <a:rPr lang="es-ES" sz="3000" dirty="0"/>
              <a:t>de cola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Capacidad </a:t>
            </a:r>
            <a:r>
              <a:rPr lang="es-ES" sz="3000" dirty="0"/>
              <a:t>del sistema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Número </a:t>
            </a:r>
            <a:r>
              <a:rPr lang="es-ES" sz="3000" dirty="0"/>
              <a:t>de canales de servicio</a:t>
            </a:r>
          </a:p>
          <a:p>
            <a:pPr marL="993775" indent="-514350">
              <a:buFont typeface="+mj-lt"/>
              <a:buAutoNum type="arabicPeriod"/>
            </a:pPr>
            <a:r>
              <a:rPr lang="es-ES" sz="3000" dirty="0" smtClean="0"/>
              <a:t>Número </a:t>
            </a:r>
            <a:r>
              <a:rPr lang="es-ES" sz="3000" dirty="0"/>
              <a:t>de etapas </a:t>
            </a:r>
            <a:r>
              <a:rPr lang="es-ES" sz="3000" dirty="0" smtClean="0"/>
              <a:t>o fases de </a:t>
            </a:r>
            <a:r>
              <a:rPr lang="es-ES" sz="3000" dirty="0"/>
              <a:t>servicio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91820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879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Notación Kendal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7457" y="1110343"/>
            <a:ext cx="8599714" cy="5268686"/>
          </a:xfrm>
        </p:spPr>
        <p:txBody>
          <a:bodyPr>
            <a:normAutofit fontScale="92500" lnSpcReduction="10000"/>
          </a:bodyPr>
          <a:lstStyle/>
          <a:p>
            <a:r>
              <a:rPr lang="es-ES" sz="2600" dirty="0" smtClean="0"/>
              <a:t>Es una </a:t>
            </a:r>
            <a:r>
              <a:rPr lang="es-ES" sz="2600" dirty="0"/>
              <a:t>c</a:t>
            </a:r>
            <a:r>
              <a:rPr lang="es-ES" sz="2600" dirty="0" smtClean="0"/>
              <a:t>lasificación de </a:t>
            </a:r>
            <a:r>
              <a:rPr lang="es-ES" sz="2600" dirty="0"/>
              <a:t>los </a:t>
            </a:r>
            <a:r>
              <a:rPr lang="es-ES" sz="2600" dirty="0" smtClean="0"/>
              <a:t>problemas </a:t>
            </a:r>
            <a:r>
              <a:rPr lang="es-ES" sz="2600" dirty="0"/>
              <a:t>de </a:t>
            </a:r>
            <a:r>
              <a:rPr lang="es-ES" sz="2600" dirty="0" smtClean="0"/>
              <a:t>teoría </a:t>
            </a:r>
            <a:r>
              <a:rPr lang="es-ES" sz="2600" dirty="0"/>
              <a:t>de </a:t>
            </a:r>
            <a:r>
              <a:rPr lang="es-ES" sz="2600" dirty="0" smtClean="0"/>
              <a:t>colas</a:t>
            </a:r>
            <a:r>
              <a:rPr lang="es-AR" sz="2600" dirty="0" smtClean="0"/>
              <a:t>.</a:t>
            </a:r>
          </a:p>
          <a:p>
            <a:r>
              <a:rPr lang="es-AR" sz="2600" dirty="0" smtClean="0"/>
              <a:t>Consta </a:t>
            </a:r>
            <a:r>
              <a:rPr lang="es-AR" sz="2600" dirty="0"/>
              <a:t>de 5 símbolos separados por </a:t>
            </a:r>
            <a:r>
              <a:rPr lang="es-AR" sz="2600" dirty="0" smtClean="0"/>
              <a:t>barras:</a:t>
            </a:r>
          </a:p>
          <a:p>
            <a:pPr marL="0" indent="0" algn="ctr">
              <a:buNone/>
            </a:pPr>
            <a:r>
              <a:rPr lang="es-AR" dirty="0"/>
              <a:t>A / B / X </a:t>
            </a:r>
            <a:r>
              <a:rPr lang="es-AR" dirty="0" smtClean="0"/>
              <a:t>/ Y </a:t>
            </a:r>
            <a:r>
              <a:rPr lang="es-AR" dirty="0"/>
              <a:t>/ Z </a:t>
            </a:r>
          </a:p>
          <a:p>
            <a:r>
              <a:rPr lang="es-ES" sz="2600" dirty="0" smtClean="0"/>
              <a:t>Donde:</a:t>
            </a:r>
          </a:p>
          <a:p>
            <a:pPr marL="719138"/>
            <a:r>
              <a:rPr lang="es-ES" sz="2600" b="1" dirty="0" smtClean="0"/>
              <a:t>A</a:t>
            </a:r>
            <a:r>
              <a:rPr lang="es-ES" sz="2600" dirty="0"/>
              <a:t>: indica la distribución de tiempo entre llegadas consecutivas </a:t>
            </a:r>
          </a:p>
          <a:p>
            <a:pPr marL="719138"/>
            <a:r>
              <a:rPr lang="es-ES" sz="2600" b="1" dirty="0"/>
              <a:t>B</a:t>
            </a:r>
            <a:r>
              <a:rPr lang="es-ES" sz="2600" dirty="0"/>
              <a:t>: alude al patrón de servicio de servidores </a:t>
            </a:r>
          </a:p>
          <a:p>
            <a:pPr marL="719138"/>
            <a:r>
              <a:rPr lang="es-ES" sz="2600" b="1" dirty="0"/>
              <a:t>X</a:t>
            </a:r>
            <a:r>
              <a:rPr lang="es-ES" sz="2600" dirty="0"/>
              <a:t>: es el número de canales de servicio </a:t>
            </a:r>
          </a:p>
          <a:p>
            <a:pPr marL="719138"/>
            <a:r>
              <a:rPr lang="es-ES" sz="2600" b="1" dirty="0"/>
              <a:t>Y</a:t>
            </a:r>
            <a:r>
              <a:rPr lang="es-ES" sz="2600" dirty="0"/>
              <a:t>: es la restricción en la capacidad del sistema </a:t>
            </a:r>
          </a:p>
          <a:p>
            <a:pPr marL="719138"/>
            <a:r>
              <a:rPr lang="es-ES" sz="2600" b="1" dirty="0"/>
              <a:t>Z</a:t>
            </a:r>
            <a:r>
              <a:rPr lang="es-ES" sz="2600" dirty="0"/>
              <a:t>: es la disciplina de </a:t>
            </a:r>
            <a:r>
              <a:rPr lang="es-ES" sz="2600" dirty="0" smtClean="0"/>
              <a:t>cola</a:t>
            </a:r>
          </a:p>
          <a:p>
            <a:r>
              <a:rPr lang="es-ES" sz="2600" dirty="0"/>
              <a:t>En nuestro caso no existirá restricción de capacidad (Y = ∞) y la disciplina de la cola siempre será FIFO, por lo que no incorporaremos dichos símbolos en la </a:t>
            </a:r>
            <a:r>
              <a:rPr lang="es-ES" sz="2600" dirty="0" smtClean="0"/>
              <a:t>notación:</a:t>
            </a:r>
            <a:endParaRPr lang="es-ES" sz="2600" dirty="0"/>
          </a:p>
          <a:p>
            <a:pPr marL="0" indent="0" algn="ctr">
              <a:buNone/>
            </a:pPr>
            <a:r>
              <a:rPr lang="es-ES" dirty="0"/>
              <a:t>_ / _ / _ es equivalente a _ / _ / _ /∞/</a:t>
            </a:r>
            <a:r>
              <a:rPr lang="es-ES" dirty="0" smtClean="0"/>
              <a:t>FIFO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289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849" y="4262652"/>
            <a:ext cx="3441205" cy="202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474" y="794655"/>
            <a:ext cx="4211956" cy="218803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5992" y="0"/>
            <a:ext cx="7886700" cy="1328057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Notación Kendal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4172" y="1251859"/>
            <a:ext cx="5562600" cy="4506684"/>
          </a:xfrm>
        </p:spPr>
        <p:txBody>
          <a:bodyPr>
            <a:normAutofit fontScale="92500" lnSpcReduction="20000"/>
          </a:bodyPr>
          <a:lstStyle/>
          <a:p>
            <a:pPr marL="534988" lvl="1" indent="-514350">
              <a:buFont typeface="+mj-lt"/>
              <a:buAutoNum type="alphaUcPeriod"/>
            </a:pPr>
            <a:r>
              <a:rPr lang="es-AR" sz="2600" dirty="0" smtClean="0"/>
              <a:t>Distribución </a:t>
            </a:r>
            <a:r>
              <a:rPr lang="es-AR" sz="2600" dirty="0"/>
              <a:t>de las llegadas:</a:t>
            </a:r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M = </a:t>
            </a:r>
            <a:r>
              <a:rPr lang="es-AR" sz="2400" dirty="0" err="1"/>
              <a:t>Markoviana</a:t>
            </a:r>
            <a:r>
              <a:rPr lang="es-AR" sz="2400" dirty="0"/>
              <a:t> (Tipo </a:t>
            </a:r>
            <a:r>
              <a:rPr lang="es-AR" sz="2400" dirty="0" err="1"/>
              <a:t>Poisson</a:t>
            </a:r>
            <a:r>
              <a:rPr lang="es-AR" sz="2400" dirty="0"/>
              <a:t>)</a:t>
            </a:r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D = Determinística </a:t>
            </a:r>
            <a:r>
              <a:rPr lang="es-AR" sz="2400" dirty="0" smtClean="0"/>
              <a:t>o degenerada (tiempos constantes)</a:t>
            </a:r>
            <a:endParaRPr lang="es-AR" sz="2400" dirty="0"/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G = General (varianza y medias conocidas</a:t>
            </a:r>
            <a:r>
              <a:rPr lang="es-AR" sz="2400" dirty="0" smtClean="0"/>
              <a:t>)</a:t>
            </a:r>
          </a:p>
          <a:p>
            <a:pPr marL="804863" lvl="2" indent="-457200">
              <a:buFont typeface="+mj-lt"/>
              <a:buAutoNum type="alphaLcParenR"/>
            </a:pPr>
            <a:endParaRPr lang="es-AR" sz="2400" dirty="0"/>
          </a:p>
          <a:p>
            <a:pPr marL="534988" lvl="1" indent="-514350">
              <a:buFont typeface="+mj-lt"/>
              <a:buAutoNum type="alphaUcPeriod"/>
            </a:pPr>
            <a:r>
              <a:rPr lang="es-AR" sz="2600" dirty="0"/>
              <a:t>Distribución de velocidad de servicio</a:t>
            </a:r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M = </a:t>
            </a:r>
            <a:r>
              <a:rPr lang="es-AR" sz="2400" dirty="0" err="1"/>
              <a:t>Markoviana</a:t>
            </a:r>
            <a:r>
              <a:rPr lang="es-AR" sz="2400" dirty="0"/>
              <a:t> (Tipo Exponencial)</a:t>
            </a:r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D = Determinística o degenerada </a:t>
            </a:r>
            <a:endParaRPr lang="es-AR" sz="2400" dirty="0" smtClean="0"/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 smtClean="0"/>
              <a:t>G </a:t>
            </a:r>
            <a:r>
              <a:rPr lang="es-AR" sz="2400" dirty="0"/>
              <a:t>= </a:t>
            </a:r>
            <a:r>
              <a:rPr lang="es-AR" sz="2400" dirty="0" smtClean="0"/>
              <a:t>General</a:t>
            </a:r>
          </a:p>
          <a:p>
            <a:pPr marL="804863" lvl="2" indent="-457200">
              <a:buFont typeface="+mj-lt"/>
              <a:buAutoNum type="alphaLcParenR"/>
            </a:pPr>
            <a:endParaRPr lang="es-AR" sz="2400" dirty="0"/>
          </a:p>
          <a:p>
            <a:pPr marL="534988" lvl="1" indent="-514350">
              <a:buFont typeface="+mj-lt"/>
              <a:buAutoNum type="alphaUcPeriod"/>
            </a:pPr>
            <a:r>
              <a:rPr lang="es-AR" sz="2600" dirty="0"/>
              <a:t>Numero de servidores</a:t>
            </a:r>
          </a:p>
          <a:p>
            <a:pPr marL="804863" lvl="2" indent="-457200">
              <a:buFont typeface="+mj-lt"/>
              <a:buAutoNum type="alphaLcParenR"/>
            </a:pPr>
            <a:r>
              <a:rPr lang="es-AR" sz="2400" dirty="0"/>
              <a:t>n = 1, 2, 3, en adelante</a:t>
            </a:r>
            <a:r>
              <a:rPr lang="es-AR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004898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Terminología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4388" y="899653"/>
            <a:ext cx="8371115" cy="5560142"/>
          </a:xfrm>
        </p:spPr>
        <p:txBody>
          <a:bodyPr>
            <a:normAutofit/>
          </a:bodyPr>
          <a:lstStyle/>
          <a:p>
            <a:r>
              <a:rPr lang="es-ES" sz="2600" i="1" dirty="0" smtClean="0"/>
              <a:t>n</a:t>
            </a:r>
            <a:r>
              <a:rPr lang="es-ES" sz="2600" dirty="0" smtClean="0"/>
              <a:t> = número de clientes</a:t>
            </a:r>
          </a:p>
          <a:p>
            <a:r>
              <a:rPr lang="es-ES" sz="2600" i="1" dirty="0" smtClean="0"/>
              <a:t>s</a:t>
            </a:r>
            <a:r>
              <a:rPr lang="es-ES" sz="2600" dirty="0" smtClean="0"/>
              <a:t> = número de servidores (canales de servicio en paralelo)</a:t>
            </a:r>
          </a:p>
          <a:p>
            <a:r>
              <a:rPr lang="es-ES" sz="2600" i="1" dirty="0" err="1" smtClean="0"/>
              <a:t>P</a:t>
            </a:r>
            <a:r>
              <a:rPr lang="es-ES" sz="2600" i="1" baseline="-25000" dirty="0" err="1" smtClean="0"/>
              <a:t>n</a:t>
            </a:r>
            <a:r>
              <a:rPr lang="es-ES" sz="2600" dirty="0" smtClean="0"/>
              <a:t> = </a:t>
            </a:r>
            <a:r>
              <a:rPr lang="es-ES" sz="2600" dirty="0"/>
              <a:t>probabilidad de que haya </a:t>
            </a:r>
            <a:r>
              <a:rPr lang="es-ES" sz="2600" dirty="0" smtClean="0"/>
              <a:t>n </a:t>
            </a:r>
            <a:r>
              <a:rPr lang="es-ES" sz="2600" dirty="0"/>
              <a:t>clientes en el sistema.</a:t>
            </a:r>
          </a:p>
          <a:p>
            <a:r>
              <a:rPr lang="es-ES" sz="2600" i="1" dirty="0"/>
              <a:t>L</a:t>
            </a:r>
            <a:r>
              <a:rPr lang="es-ES" sz="2600" dirty="0"/>
              <a:t> </a:t>
            </a:r>
            <a:r>
              <a:rPr lang="es-ES" sz="2600" dirty="0" smtClean="0"/>
              <a:t>= </a:t>
            </a:r>
            <a:r>
              <a:rPr lang="es-ES" sz="2600" dirty="0"/>
              <a:t>número esperado de clientes en el </a:t>
            </a:r>
            <a:r>
              <a:rPr lang="es-ES" sz="2600" dirty="0" smtClean="0"/>
              <a:t>sistema.</a:t>
            </a:r>
          </a:p>
          <a:p>
            <a:pPr marL="0" indent="0">
              <a:buNone/>
            </a:pPr>
            <a:endParaRPr lang="es-ES" sz="2600" dirty="0" smtClean="0"/>
          </a:p>
          <a:p>
            <a:pPr marL="0" indent="0">
              <a:buNone/>
            </a:pPr>
            <a:endParaRPr lang="es-ES" sz="2600" dirty="0" smtClean="0"/>
          </a:p>
          <a:p>
            <a:r>
              <a:rPr lang="es-ES" sz="2600" i="1" dirty="0" err="1" smtClean="0"/>
              <a:t>L</a:t>
            </a:r>
            <a:r>
              <a:rPr lang="es-ES" sz="2600" i="1" baseline="-25000" dirty="0" err="1" smtClean="0"/>
              <a:t>q</a:t>
            </a:r>
            <a:r>
              <a:rPr lang="es-ES" sz="2600" i="1" dirty="0" smtClean="0"/>
              <a:t> </a:t>
            </a:r>
            <a:r>
              <a:rPr lang="es-ES" sz="2600" dirty="0" smtClean="0"/>
              <a:t>= longitud </a:t>
            </a:r>
            <a:r>
              <a:rPr lang="es-ES" sz="2600" dirty="0"/>
              <a:t>esperada de la cola (excluye los clientes que </a:t>
            </a:r>
            <a:r>
              <a:rPr lang="es-ES" sz="2600" dirty="0" smtClean="0"/>
              <a:t>están </a:t>
            </a:r>
            <a:r>
              <a:rPr lang="es-ES" sz="2600" dirty="0"/>
              <a:t>en servicio</a:t>
            </a:r>
            <a:r>
              <a:rPr lang="es-ES" sz="2600" dirty="0" smtClean="0"/>
              <a:t>)</a:t>
            </a:r>
          </a:p>
          <a:p>
            <a:pPr marL="0" indent="0">
              <a:buNone/>
            </a:pPr>
            <a:endParaRPr lang="es-ES" sz="2600" dirty="0"/>
          </a:p>
          <a:p>
            <a:r>
              <a:rPr lang="es-AR" sz="2600" i="1" dirty="0" smtClean="0"/>
              <a:t>W</a:t>
            </a:r>
            <a:r>
              <a:rPr lang="es-AR" sz="2600" dirty="0" smtClean="0"/>
              <a:t> = </a:t>
            </a:r>
            <a:r>
              <a:rPr lang="es-AR" sz="2600" dirty="0"/>
              <a:t>tiempo de espera en el </a:t>
            </a:r>
            <a:r>
              <a:rPr lang="es-AR" sz="2600" dirty="0" smtClean="0"/>
              <a:t>sistema para </a:t>
            </a:r>
            <a:r>
              <a:rPr lang="es-AR" sz="2600" dirty="0"/>
              <a:t>cada </a:t>
            </a:r>
            <a:r>
              <a:rPr lang="es-AR" sz="2600" dirty="0" smtClean="0"/>
              <a:t>cliente.</a:t>
            </a:r>
          </a:p>
          <a:p>
            <a:r>
              <a:rPr lang="es-AR" sz="2400" i="1" dirty="0" err="1" smtClean="0"/>
              <a:t>W</a:t>
            </a:r>
            <a:r>
              <a:rPr lang="es-AR" sz="2400" i="1" baseline="-25000" dirty="0" err="1" smtClean="0"/>
              <a:t>q</a:t>
            </a:r>
            <a:r>
              <a:rPr lang="es-AR" sz="2400" dirty="0" smtClean="0"/>
              <a:t> </a:t>
            </a:r>
            <a:r>
              <a:rPr lang="es-AR" sz="2400" dirty="0"/>
              <a:t>= </a:t>
            </a:r>
            <a:r>
              <a:rPr lang="es-AR" sz="2600" dirty="0" smtClean="0"/>
              <a:t>tiempo </a:t>
            </a:r>
            <a:r>
              <a:rPr lang="es-AR" sz="2600" dirty="0"/>
              <a:t>de espera en la cola (excluye tiempo de servicio) para cada cliente.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28" y="2768894"/>
            <a:ext cx="1220499" cy="96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60" y="4259570"/>
            <a:ext cx="1829233" cy="91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26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14" y="0"/>
            <a:ext cx="87376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Factor de utilización del sistema (</a:t>
            </a:r>
            <a:r>
              <a:rPr lang="el-GR" dirty="0">
                <a:latin typeface="+mn-lt"/>
              </a:rPr>
              <a:t>ρ</a:t>
            </a:r>
            <a:r>
              <a:rPr lang="es-AR" dirty="0">
                <a:latin typeface="+mn-lt"/>
              </a:rPr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429" y="1204686"/>
            <a:ext cx="8273142" cy="4972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Considerando:</a:t>
            </a:r>
          </a:p>
          <a:p>
            <a:pPr marL="0" indent="0">
              <a:buNone/>
            </a:pPr>
            <a:r>
              <a:rPr lang="es-AR" dirty="0" smtClean="0"/>
              <a:t>Que </a:t>
            </a:r>
            <a:r>
              <a:rPr lang="el-GR" dirty="0" smtClean="0"/>
              <a:t>λ</a:t>
            </a:r>
            <a:r>
              <a:rPr lang="es-AR" i="1" dirty="0" smtClean="0"/>
              <a:t> </a:t>
            </a:r>
            <a:r>
              <a:rPr lang="es-AR" dirty="0" smtClean="0"/>
              <a:t>es el tiempo entre </a:t>
            </a:r>
            <a:r>
              <a:rPr lang="es-AR" dirty="0"/>
              <a:t>llegadas 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Que 1/</a:t>
            </a:r>
            <a:r>
              <a:rPr lang="el-GR" dirty="0" smtClean="0"/>
              <a:t>μ</a:t>
            </a:r>
            <a:r>
              <a:rPr lang="es-AR" i="1" dirty="0" smtClean="0"/>
              <a:t> </a:t>
            </a:r>
            <a:r>
              <a:rPr lang="es-AR" dirty="0" smtClean="0"/>
              <a:t>es el </a:t>
            </a:r>
            <a:r>
              <a:rPr lang="es-AR" i="1" dirty="0"/>
              <a:t>tiempo esperado de </a:t>
            </a:r>
            <a:r>
              <a:rPr lang="es-AR" i="1" dirty="0" smtClean="0"/>
              <a:t>servicio</a:t>
            </a:r>
          </a:p>
          <a:p>
            <a:pPr marL="0" indent="0">
              <a:buNone/>
            </a:pPr>
            <a:r>
              <a:rPr lang="es-AR" dirty="0" smtClean="0"/>
              <a:t>Entonces </a:t>
            </a:r>
            <a:r>
              <a:rPr lang="el-GR" dirty="0" smtClean="0"/>
              <a:t>λ</a:t>
            </a:r>
            <a:r>
              <a:rPr lang="es-AR" dirty="0"/>
              <a:t>/(</a:t>
            </a:r>
            <a:r>
              <a:rPr lang="el-GR" dirty="0"/>
              <a:t>μ</a:t>
            </a:r>
            <a:r>
              <a:rPr lang="es-AR" dirty="0"/>
              <a:t>*s)</a:t>
            </a:r>
            <a:r>
              <a:rPr lang="es-AR" dirty="0" smtClean="0"/>
              <a:t> representa </a:t>
            </a:r>
            <a:r>
              <a:rPr lang="es-AR" dirty="0"/>
              <a:t>la </a:t>
            </a:r>
            <a:r>
              <a:rPr lang="es-AR" dirty="0" smtClean="0"/>
              <a:t>fracción </a:t>
            </a:r>
            <a:r>
              <a:rPr lang="es-AR" dirty="0"/>
              <a:t>de la capacidad de servicio del sistema </a:t>
            </a:r>
            <a:r>
              <a:rPr lang="es-AR" dirty="0" smtClean="0"/>
              <a:t>(</a:t>
            </a:r>
            <a:r>
              <a:rPr lang="el-GR" dirty="0"/>
              <a:t>μ</a:t>
            </a:r>
            <a:r>
              <a:rPr lang="es-AR" dirty="0"/>
              <a:t>*</a:t>
            </a:r>
            <a:r>
              <a:rPr lang="es-AR" i="1" dirty="0" smtClean="0"/>
              <a:t>s</a:t>
            </a:r>
            <a:r>
              <a:rPr lang="es-AR" dirty="0"/>
              <a:t>) que </a:t>
            </a:r>
            <a:r>
              <a:rPr lang="es-AR" i="1" dirty="0"/>
              <a:t>utilizan </a:t>
            </a:r>
            <a:r>
              <a:rPr lang="es-AR" dirty="0"/>
              <a:t>en promedio los clientes que llegan </a:t>
            </a:r>
            <a:r>
              <a:rPr lang="es-AR" dirty="0" smtClean="0"/>
              <a:t>(</a:t>
            </a:r>
            <a:r>
              <a:rPr lang="el-GR" dirty="0"/>
              <a:t>λ</a:t>
            </a:r>
            <a:r>
              <a:rPr lang="es-AR" dirty="0" smtClean="0"/>
              <a:t>).</a:t>
            </a:r>
          </a:p>
          <a:p>
            <a:pPr marL="0" indent="0">
              <a:buNone/>
            </a:pPr>
            <a:r>
              <a:rPr lang="es-AR" dirty="0" smtClean="0"/>
              <a:t>Denominamos </a:t>
            </a:r>
            <a:r>
              <a:rPr lang="el-GR" dirty="0"/>
              <a:t>ρ </a:t>
            </a:r>
            <a:r>
              <a:rPr lang="es-AR" dirty="0" smtClean="0"/>
              <a:t>al </a:t>
            </a:r>
            <a:r>
              <a:rPr lang="es-AR" b="1" dirty="0"/>
              <a:t>factor de utilización </a:t>
            </a:r>
            <a:r>
              <a:rPr lang="es-AR" dirty="0"/>
              <a:t>de la </a:t>
            </a:r>
            <a:r>
              <a:rPr lang="es-AR" dirty="0" smtClean="0"/>
              <a:t>instalación del servicio </a:t>
            </a:r>
          </a:p>
          <a:p>
            <a:pPr marL="0" indent="0" algn="ctr">
              <a:buNone/>
            </a:pPr>
            <a:r>
              <a:rPr lang="el-GR" sz="3200" dirty="0"/>
              <a:t>ρ </a:t>
            </a:r>
            <a:r>
              <a:rPr lang="es-AR" sz="3200" dirty="0"/>
              <a:t>= </a:t>
            </a:r>
            <a:r>
              <a:rPr lang="el-GR" sz="3200" dirty="0" smtClean="0"/>
              <a:t>λ</a:t>
            </a:r>
            <a:r>
              <a:rPr lang="es-AR" sz="3200" dirty="0" smtClean="0"/>
              <a:t> / (</a:t>
            </a:r>
            <a:r>
              <a:rPr lang="el-GR" sz="3200" dirty="0"/>
              <a:t>μ</a:t>
            </a:r>
            <a:r>
              <a:rPr lang="es-AR" sz="3200" dirty="0"/>
              <a:t>*s)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388273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7678" y="10386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+mn-lt"/>
              </a:rPr>
              <a:t>Relaciones entre L, W, </a:t>
            </a:r>
            <a:r>
              <a:rPr lang="es-ES" dirty="0" err="1" smtClean="0">
                <a:latin typeface="+mn-lt"/>
              </a:rPr>
              <a:t>L</a:t>
            </a:r>
            <a:r>
              <a:rPr lang="es-ES" baseline="-25000" dirty="0" err="1" smtClean="0">
                <a:latin typeface="+mn-lt"/>
              </a:rPr>
              <a:t>q</a:t>
            </a:r>
            <a:r>
              <a:rPr lang="es-ES" dirty="0" smtClean="0">
                <a:latin typeface="+mn-lt"/>
              </a:rPr>
              <a:t> </a:t>
            </a:r>
            <a:r>
              <a:rPr lang="es-ES" dirty="0">
                <a:latin typeface="+mn-lt"/>
              </a:rPr>
              <a:t>y </a:t>
            </a:r>
            <a:r>
              <a:rPr lang="es-ES" dirty="0" err="1">
                <a:latin typeface="+mn-lt"/>
              </a:rPr>
              <a:t>W</a:t>
            </a:r>
            <a:r>
              <a:rPr lang="es-ES" baseline="-25000" dirty="0" err="1">
                <a:latin typeface="+mn-lt"/>
              </a:rPr>
              <a:t>q</a:t>
            </a:r>
            <a:endParaRPr lang="es-AR" baseline="-25000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204686"/>
            <a:ext cx="7886700" cy="497227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John D. C. Little proporcionó la </a:t>
            </a:r>
            <a:r>
              <a:rPr lang="es-ES" dirty="0" smtClean="0"/>
              <a:t>siguiente demostración:</a:t>
            </a:r>
          </a:p>
          <a:p>
            <a:pPr marL="0" indent="0" algn="ctr">
              <a:buNone/>
            </a:pPr>
            <a:r>
              <a:rPr lang="es-AR" i="1" dirty="0"/>
              <a:t>L </a:t>
            </a:r>
            <a:r>
              <a:rPr lang="es-AR" i="1" dirty="0" smtClean="0"/>
              <a:t>= </a:t>
            </a:r>
            <a:r>
              <a:rPr lang="el-GR" dirty="0"/>
              <a:t>λ </a:t>
            </a:r>
            <a:r>
              <a:rPr lang="es-AR" dirty="0" smtClean="0"/>
              <a:t>* </a:t>
            </a:r>
            <a:r>
              <a:rPr lang="es-AR" i="1" dirty="0" smtClean="0"/>
              <a:t>W</a:t>
            </a:r>
          </a:p>
          <a:p>
            <a:pPr marL="0" indent="0">
              <a:buNone/>
            </a:pPr>
            <a:r>
              <a:rPr lang="es-ES" dirty="0"/>
              <a:t>L</a:t>
            </a:r>
            <a:r>
              <a:rPr lang="es-ES" dirty="0" smtClean="0"/>
              <a:t>a </a:t>
            </a:r>
            <a:r>
              <a:rPr lang="es-ES" dirty="0"/>
              <a:t>misma </a:t>
            </a:r>
            <a:r>
              <a:rPr lang="es-ES" dirty="0" smtClean="0"/>
              <a:t>demostración </a:t>
            </a:r>
            <a:r>
              <a:rPr lang="es-ES" dirty="0"/>
              <a:t>prueba </a:t>
            </a:r>
            <a:r>
              <a:rPr lang="es-ES" dirty="0" smtClean="0"/>
              <a:t>que:</a:t>
            </a:r>
          </a:p>
          <a:p>
            <a:pPr marL="0" indent="0" algn="ctr">
              <a:buNone/>
            </a:pPr>
            <a:r>
              <a:rPr lang="es-AR" i="1" dirty="0" smtClean="0"/>
              <a:t>L</a:t>
            </a:r>
            <a:r>
              <a:rPr lang="es-ES" baseline="-25000" dirty="0"/>
              <a:t>q</a:t>
            </a:r>
            <a:r>
              <a:rPr lang="es-AR" i="1" dirty="0" smtClean="0"/>
              <a:t> </a:t>
            </a:r>
            <a:r>
              <a:rPr lang="es-AR" i="1" dirty="0"/>
              <a:t>= </a:t>
            </a:r>
            <a:r>
              <a:rPr lang="el-GR" dirty="0"/>
              <a:t>λ </a:t>
            </a:r>
            <a:r>
              <a:rPr lang="es-AR" dirty="0" smtClean="0"/>
              <a:t>* </a:t>
            </a:r>
            <a:r>
              <a:rPr lang="es-AR" i="1" dirty="0" smtClean="0"/>
              <a:t>W</a:t>
            </a:r>
            <a:r>
              <a:rPr lang="es-ES" baseline="-25000" dirty="0"/>
              <a:t>q</a:t>
            </a:r>
            <a:endParaRPr lang="es-AR" i="1" dirty="0"/>
          </a:p>
          <a:p>
            <a:r>
              <a:rPr lang="es-ES" dirty="0" smtClean="0"/>
              <a:t>Suponiendo que </a:t>
            </a:r>
            <a:r>
              <a:rPr lang="es-ES" dirty="0"/>
              <a:t>el tiempo medio de servicio es una </a:t>
            </a:r>
            <a:r>
              <a:rPr lang="es-ES" dirty="0" smtClean="0"/>
              <a:t>constante 1 / </a:t>
            </a:r>
            <a:r>
              <a:rPr lang="el-GR" dirty="0" smtClean="0"/>
              <a:t>μ</a:t>
            </a:r>
            <a:r>
              <a:rPr lang="es-AR" dirty="0" smtClean="0"/>
              <a:t>, </a:t>
            </a:r>
            <a:r>
              <a:rPr lang="es-ES" dirty="0" smtClean="0"/>
              <a:t>para </a:t>
            </a:r>
            <a:r>
              <a:rPr lang="es-ES" dirty="0"/>
              <a:t>toda </a:t>
            </a:r>
            <a:r>
              <a:rPr lang="es-ES" i="1" dirty="0"/>
              <a:t>n </a:t>
            </a:r>
            <a:r>
              <a:rPr lang="el-GR" dirty="0"/>
              <a:t>≥</a:t>
            </a:r>
            <a:r>
              <a:rPr lang="es-ES" dirty="0" smtClean="0"/>
              <a:t> 1. </a:t>
            </a:r>
            <a:r>
              <a:rPr lang="es-AR" dirty="0" smtClean="0"/>
              <a:t>Se tiene </a:t>
            </a:r>
            <a:r>
              <a:rPr lang="es-AR" dirty="0"/>
              <a:t>entonces </a:t>
            </a:r>
            <a:r>
              <a:rPr lang="es-AR" dirty="0" smtClean="0"/>
              <a:t>que:</a:t>
            </a:r>
          </a:p>
          <a:p>
            <a:pPr marL="0" indent="0" algn="ctr">
              <a:buNone/>
            </a:pPr>
            <a:r>
              <a:rPr lang="es-AR" i="1" dirty="0" smtClean="0"/>
              <a:t>W = W</a:t>
            </a:r>
            <a:r>
              <a:rPr lang="es-ES" baseline="-25000" dirty="0" smtClean="0"/>
              <a:t>q </a:t>
            </a:r>
            <a:r>
              <a:rPr lang="es-ES" dirty="0" smtClean="0"/>
              <a:t>+ </a:t>
            </a:r>
            <a:r>
              <a:rPr lang="es-AR" dirty="0" smtClean="0"/>
              <a:t>(1 </a:t>
            </a:r>
            <a:r>
              <a:rPr lang="es-AR" dirty="0"/>
              <a:t>/ </a:t>
            </a:r>
            <a:r>
              <a:rPr lang="el-GR" dirty="0" smtClean="0"/>
              <a:t>μ</a:t>
            </a:r>
            <a:r>
              <a:rPr lang="es-AR" dirty="0" smtClean="0"/>
              <a:t>)</a:t>
            </a:r>
            <a:endParaRPr lang="es-ES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8776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5771" y="365126"/>
            <a:ext cx="8505372" cy="1325563"/>
          </a:xfrm>
        </p:spPr>
        <p:txBody>
          <a:bodyPr/>
          <a:lstStyle/>
          <a:p>
            <a:pPr algn="ctr"/>
            <a:r>
              <a:rPr lang="es-AR" dirty="0" smtClean="0">
                <a:latin typeface="+mn-lt"/>
              </a:rPr>
              <a:t>Consideración sobre las formulas utilizadas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Nuestro objetivo </a:t>
            </a:r>
            <a:r>
              <a:rPr lang="es-AR" dirty="0"/>
              <a:t>principal es </a:t>
            </a:r>
            <a:r>
              <a:rPr lang="es-AR" dirty="0" smtClean="0"/>
              <a:t>saber en que momento y como aplicar </a:t>
            </a:r>
            <a:r>
              <a:rPr lang="es-AR" dirty="0"/>
              <a:t>las </a:t>
            </a:r>
            <a:r>
              <a:rPr lang="es-AR" dirty="0" smtClean="0"/>
              <a:t>formulas.</a:t>
            </a:r>
          </a:p>
          <a:p>
            <a:pPr marL="0" indent="0">
              <a:buNone/>
            </a:pPr>
            <a:r>
              <a:rPr lang="es-AR" dirty="0" smtClean="0"/>
              <a:t>No </a:t>
            </a:r>
            <a:r>
              <a:rPr lang="es-AR" dirty="0"/>
              <a:t>es </a:t>
            </a:r>
            <a:r>
              <a:rPr lang="es-AR" dirty="0" smtClean="0"/>
              <a:t>necesario </a:t>
            </a:r>
            <a:r>
              <a:rPr lang="es-AR" dirty="0"/>
              <a:t>conocer cómo se </a:t>
            </a:r>
            <a:r>
              <a:rPr lang="es-AR" dirty="0" smtClean="0"/>
              <a:t>deducen, </a:t>
            </a:r>
            <a:r>
              <a:rPr lang="es-AR" dirty="0"/>
              <a:t>sólo en el caso de que nuestra realidad no sea aplicable a un problema ya resuelto deberíamos profundizar en los diferentes métodos que permiten resolver nuestro problema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233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4234" y="0"/>
            <a:ext cx="8051116" cy="1325563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Costo de espera y de servicio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7963" y="1069144"/>
            <a:ext cx="8454683" cy="5345723"/>
          </a:xfrm>
        </p:spPr>
        <p:txBody>
          <a:bodyPr>
            <a:normAutofit fontScale="92500" lnSpcReduction="20000"/>
          </a:bodyPr>
          <a:lstStyle/>
          <a:p>
            <a:pPr marL="0" lvl="2" indent="0">
              <a:spcBef>
                <a:spcPts val="1000"/>
              </a:spcBef>
              <a:buNone/>
            </a:pPr>
            <a:r>
              <a:rPr lang="es-MX" altLang="es-AR" sz="3000" dirty="0" smtClean="0"/>
              <a:t>Las líneas de espera se </a:t>
            </a:r>
            <a:r>
              <a:rPr lang="es-MX" altLang="es-AR" sz="3000" dirty="0"/>
              <a:t>forman debido a un </a:t>
            </a:r>
            <a:r>
              <a:rPr lang="es-MX" altLang="es-AR" sz="3000" b="1" dirty="0"/>
              <a:t>desequilibrio temporal</a:t>
            </a:r>
            <a:r>
              <a:rPr lang="es-MX" altLang="es-AR" sz="3000" dirty="0"/>
              <a:t> entre la </a:t>
            </a:r>
            <a:r>
              <a:rPr lang="es-MX" altLang="es-AR" sz="3000" b="1" dirty="0"/>
              <a:t>demanda del servicio</a:t>
            </a:r>
            <a:r>
              <a:rPr lang="es-MX" altLang="es-AR" sz="3000" dirty="0"/>
              <a:t> y la </a:t>
            </a:r>
            <a:r>
              <a:rPr lang="es-MX" altLang="es-AR" sz="3000" b="1" dirty="0"/>
              <a:t>capacidad del sistema para suministrarlo.</a:t>
            </a:r>
            <a:endParaRPr lang="es-MX" altLang="es-AR" sz="3000" dirty="0"/>
          </a:p>
          <a:p>
            <a:pPr marL="0" indent="0">
              <a:buNone/>
            </a:pPr>
            <a:r>
              <a:rPr lang="es-AR" sz="3000" dirty="0" smtClean="0"/>
              <a:t>El tiempo de espera en general y mas cuando es excesivo se traduce en:</a:t>
            </a:r>
          </a:p>
          <a:p>
            <a:pPr marL="720725"/>
            <a:r>
              <a:rPr lang="es-AR" sz="3000" dirty="0" smtClean="0"/>
              <a:t>Malestar de un cliente esperando por su servicio.</a:t>
            </a:r>
          </a:p>
          <a:p>
            <a:pPr marL="720725"/>
            <a:r>
              <a:rPr lang="es-AR" sz="3000" dirty="0" smtClean="0"/>
              <a:t>Perdida de un cliente debido a que desistió en la espera.</a:t>
            </a:r>
          </a:p>
          <a:p>
            <a:pPr marL="720725"/>
            <a:r>
              <a:rPr lang="es-AR" sz="3000" dirty="0" smtClean="0"/>
              <a:t>Disminución de producción debido a una máquina esperando a ser reparada.</a:t>
            </a:r>
          </a:p>
          <a:p>
            <a:pPr marL="720725"/>
            <a:r>
              <a:rPr lang="es-AR" sz="3000" dirty="0" smtClean="0"/>
              <a:t>Retrasos en los envíos de un camión debido a la espera en sus descargas.</a:t>
            </a:r>
          </a:p>
          <a:p>
            <a:pPr marL="0" indent="0">
              <a:buNone/>
            </a:pPr>
            <a:r>
              <a:rPr lang="es-AR" sz="3000" dirty="0" smtClean="0"/>
              <a:t>Por otro lado, aumentar el servicio para reducir las líneas de espera se traduce en costos de personal, maquinarias, infraestructura, etc.</a:t>
            </a:r>
            <a:endParaRPr lang="es-AR" sz="3000" dirty="0"/>
          </a:p>
        </p:txBody>
      </p:sp>
    </p:spTree>
    <p:extLst>
      <p:ext uri="{BB962C8B-B14F-4D97-AF65-F5344CB8AC3E}">
        <p14:creationId xmlns:p14="http://schemas.microsoft.com/office/powerpoint/2010/main" val="13555253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Modelos M/M/1 </a:t>
            </a:r>
            <a:r>
              <a:rPr lang="es-AR" dirty="0" smtClean="0"/>
              <a:t>y</a:t>
            </a:r>
            <a:r>
              <a:rPr lang="es-AR" dirty="0" smtClean="0">
                <a:latin typeface="+mn-lt"/>
              </a:rPr>
              <a:t> M/M/s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658677"/>
          </a:xfrm>
        </p:spPr>
        <p:txBody>
          <a:bodyPr>
            <a:normAutofit/>
          </a:bodyPr>
          <a:lstStyle/>
          <a:p>
            <a:r>
              <a:rPr lang="es-AR" dirty="0"/>
              <a:t>Son los modelos más utilizados en Teorías de colas.</a:t>
            </a:r>
          </a:p>
          <a:p>
            <a:r>
              <a:rPr lang="es-AR" dirty="0" smtClean="0"/>
              <a:t>Supone que todos </a:t>
            </a:r>
            <a:r>
              <a:rPr lang="es-AR" b="1" i="1" dirty="0" smtClean="0"/>
              <a:t>los tiempos entre llegadas </a:t>
            </a:r>
            <a:r>
              <a:rPr lang="es-AR" dirty="0" smtClean="0"/>
              <a:t>son independientes e idénticamente distribuidos de acuerdo a un proceso </a:t>
            </a:r>
            <a:r>
              <a:rPr lang="es-AR" dirty="0" err="1" smtClean="0"/>
              <a:t>Poisson</a:t>
            </a:r>
            <a:r>
              <a:rPr lang="es-AR" dirty="0" smtClean="0"/>
              <a:t> </a:t>
            </a:r>
          </a:p>
          <a:p>
            <a:r>
              <a:rPr lang="es-AR" dirty="0" smtClean="0"/>
              <a:t>Supone que todos </a:t>
            </a:r>
            <a:r>
              <a:rPr lang="es-AR" b="1" i="1" dirty="0" smtClean="0"/>
              <a:t>los tiempos de servicio </a:t>
            </a:r>
            <a:r>
              <a:rPr lang="es-AR" dirty="0" smtClean="0"/>
              <a:t>son independientes e idénticamente </a:t>
            </a:r>
            <a:r>
              <a:rPr lang="es-AR" dirty="0"/>
              <a:t>distribuidos de acuerdo a </a:t>
            </a:r>
            <a:r>
              <a:rPr lang="es-AR" dirty="0" smtClean="0"/>
              <a:t>una distribución </a:t>
            </a:r>
            <a:r>
              <a:rPr lang="es-AR" dirty="0"/>
              <a:t>exponencial</a:t>
            </a:r>
            <a:r>
              <a:rPr lang="es-AR" dirty="0" smtClean="0"/>
              <a:t>.</a:t>
            </a:r>
          </a:p>
          <a:p>
            <a:r>
              <a:rPr lang="es-AR" dirty="0" smtClean="0"/>
              <a:t>La condición necesaria para aplicar las ecuaciones de estos dos modelos es que             .</a:t>
            </a:r>
            <a:r>
              <a:rPr lang="es-AR" i="1" dirty="0" smtClean="0"/>
              <a:t> </a:t>
            </a:r>
            <a:r>
              <a:rPr lang="es-ES" dirty="0" smtClean="0"/>
              <a:t>Si               la </a:t>
            </a:r>
            <a:r>
              <a:rPr lang="es-ES" dirty="0"/>
              <a:t>cola crecería sin </a:t>
            </a:r>
            <a:r>
              <a:rPr lang="es-ES" dirty="0" smtClean="0"/>
              <a:t>límite.</a:t>
            </a:r>
            <a:endParaRPr lang="es-A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21" y="4750762"/>
            <a:ext cx="925550" cy="45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1" y="4793182"/>
            <a:ext cx="812800" cy="37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85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46629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 con un canal: </a:t>
            </a:r>
            <a:r>
              <a:rPr lang="es-AR" dirty="0" smtClean="0">
                <a:latin typeface="+mn-lt"/>
              </a:rPr>
              <a:t>M/M/1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9225" y="876663"/>
            <a:ext cx="8804146" cy="57766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Factor </a:t>
            </a:r>
            <a:r>
              <a:rPr lang="es-AR" dirty="0"/>
              <a:t>de uso del sistema (% de uso del sistema</a:t>
            </a:r>
            <a:r>
              <a:rPr lang="es-AR" dirty="0" smtClean="0"/>
              <a:t>)</a:t>
            </a:r>
          </a:p>
          <a:p>
            <a:pPr marL="0" indent="0" algn="ctr">
              <a:buNone/>
            </a:pPr>
            <a:r>
              <a:rPr lang="el-GR" b="1" dirty="0"/>
              <a:t>ρ</a:t>
            </a:r>
            <a:r>
              <a:rPr lang="es-AR" b="1" dirty="0"/>
              <a:t> = </a:t>
            </a:r>
            <a:r>
              <a:rPr lang="el-GR" b="1" dirty="0"/>
              <a:t>λ</a:t>
            </a:r>
            <a:r>
              <a:rPr lang="es-AR" b="1" dirty="0"/>
              <a:t> / </a:t>
            </a:r>
            <a:r>
              <a:rPr lang="el-GR" b="1" dirty="0"/>
              <a:t>μ</a:t>
            </a:r>
            <a:endParaRPr lang="es-AR" b="1" dirty="0" smtClean="0"/>
          </a:p>
          <a:p>
            <a:pPr marL="0" indent="0">
              <a:buNone/>
            </a:pPr>
            <a:r>
              <a:rPr lang="es-AR" dirty="0" smtClean="0"/>
              <a:t>Probabilidad de que no hayan entidades en el sistema</a:t>
            </a:r>
          </a:p>
          <a:p>
            <a:pPr marL="0" indent="0" algn="ctr">
              <a:buNone/>
            </a:pPr>
            <a:r>
              <a:rPr lang="es-AR" b="1" i="1" dirty="0"/>
              <a:t>P</a:t>
            </a:r>
            <a:r>
              <a:rPr lang="es-AR" b="1" baseline="-25000" dirty="0"/>
              <a:t>0</a:t>
            </a:r>
            <a:r>
              <a:rPr lang="es-AR" b="1" dirty="0"/>
              <a:t> =  1 – </a:t>
            </a:r>
            <a:r>
              <a:rPr lang="el-GR" b="1" dirty="0"/>
              <a:t>ρ</a:t>
            </a:r>
            <a:endParaRPr lang="es-AR" b="1" dirty="0" smtClean="0"/>
          </a:p>
          <a:p>
            <a:pPr marL="0" indent="0">
              <a:buNone/>
            </a:pPr>
            <a:r>
              <a:rPr lang="es-AR" dirty="0"/>
              <a:t>Probabilidad de que </a:t>
            </a:r>
            <a:r>
              <a:rPr lang="es-AR" dirty="0" smtClean="0"/>
              <a:t>hayan “</a:t>
            </a:r>
            <a:r>
              <a:rPr lang="es-AR" dirty="0"/>
              <a:t>n” entidades  </a:t>
            </a:r>
            <a:r>
              <a:rPr lang="es-AR" dirty="0" smtClean="0"/>
              <a:t>en el sistema:</a:t>
            </a:r>
          </a:p>
          <a:p>
            <a:pPr marL="0" indent="0" algn="ctr">
              <a:buNone/>
            </a:pPr>
            <a:r>
              <a:rPr lang="es-AR" b="1" i="1" dirty="0" err="1" smtClean="0"/>
              <a:t>P</a:t>
            </a:r>
            <a:r>
              <a:rPr lang="es-AR" b="1" baseline="-25000" dirty="0" err="1" smtClean="0"/>
              <a:t>n</a:t>
            </a:r>
            <a:r>
              <a:rPr lang="es-AR" b="1" dirty="0" smtClean="0"/>
              <a:t> </a:t>
            </a:r>
            <a:r>
              <a:rPr lang="es-AR" b="1" dirty="0"/>
              <a:t>=  </a:t>
            </a:r>
            <a:r>
              <a:rPr lang="es-AR" b="1" dirty="0" smtClean="0"/>
              <a:t>(1 </a:t>
            </a:r>
            <a:r>
              <a:rPr lang="es-AR" b="1" dirty="0"/>
              <a:t>– </a:t>
            </a:r>
            <a:r>
              <a:rPr lang="el-GR" b="1" dirty="0" smtClean="0"/>
              <a:t>ρ</a:t>
            </a:r>
            <a:r>
              <a:rPr lang="es-AR" b="1" dirty="0" smtClean="0"/>
              <a:t>) *</a:t>
            </a:r>
            <a:r>
              <a:rPr lang="el-GR" b="1" dirty="0" smtClean="0"/>
              <a:t> ρ</a:t>
            </a:r>
            <a:r>
              <a:rPr lang="es-AR" b="1" baseline="30000" dirty="0" smtClean="0"/>
              <a:t>n</a:t>
            </a:r>
            <a:r>
              <a:rPr lang="es-AR" baseline="30000" dirty="0" smtClean="0"/>
              <a:t> </a:t>
            </a:r>
            <a:r>
              <a:rPr lang="es-AR" dirty="0" smtClean="0"/>
              <a:t>	o	</a:t>
            </a:r>
            <a:r>
              <a:rPr lang="es-AR" b="1" dirty="0" err="1" smtClean="0"/>
              <a:t>P</a:t>
            </a:r>
            <a:r>
              <a:rPr lang="es-AR" b="1" baseline="-25000" dirty="0" err="1" smtClean="0"/>
              <a:t>n</a:t>
            </a:r>
            <a:r>
              <a:rPr lang="es-AR" b="1" dirty="0" smtClean="0"/>
              <a:t> </a:t>
            </a:r>
            <a:r>
              <a:rPr lang="es-AR" b="1" dirty="0"/>
              <a:t>= [1 - (</a:t>
            </a:r>
            <a:r>
              <a:rPr lang="el-GR" b="1" dirty="0"/>
              <a:t>λ</a:t>
            </a:r>
            <a:r>
              <a:rPr lang="es-AR" b="1" dirty="0"/>
              <a:t>/</a:t>
            </a:r>
            <a:r>
              <a:rPr lang="el-GR" b="1" dirty="0"/>
              <a:t> μ</a:t>
            </a:r>
            <a:r>
              <a:rPr lang="es-AR" b="1" dirty="0" smtClean="0"/>
              <a:t>)] * </a:t>
            </a:r>
            <a:r>
              <a:rPr lang="es-AR" b="1" dirty="0"/>
              <a:t>[</a:t>
            </a:r>
            <a:r>
              <a:rPr lang="el-GR" b="1" dirty="0"/>
              <a:t>λ</a:t>
            </a:r>
            <a:r>
              <a:rPr lang="es-AR" b="1" dirty="0"/>
              <a:t>/</a:t>
            </a:r>
            <a:r>
              <a:rPr lang="el-GR" b="1" dirty="0"/>
              <a:t> μ</a:t>
            </a:r>
            <a:r>
              <a:rPr lang="es-AR" b="1" dirty="0" smtClean="0"/>
              <a:t>]</a:t>
            </a:r>
            <a:r>
              <a:rPr lang="es-AR" sz="3400" b="1" baseline="30000" dirty="0" smtClean="0"/>
              <a:t>n</a:t>
            </a:r>
            <a:endParaRPr lang="es-AR" sz="3400" b="1" baseline="30000" dirty="0"/>
          </a:p>
          <a:p>
            <a:pPr marL="0" indent="0">
              <a:buNone/>
            </a:pPr>
            <a:r>
              <a:rPr lang="es-AR" dirty="0" smtClean="0"/>
              <a:t>Entidades en el sistema (Longitud del sistema)</a:t>
            </a:r>
          </a:p>
          <a:p>
            <a:pPr marL="0" indent="0" algn="ctr">
              <a:buNone/>
            </a:pPr>
            <a:r>
              <a:rPr lang="es-AR" b="1" dirty="0" smtClean="0"/>
              <a:t>   L</a:t>
            </a:r>
            <a:r>
              <a:rPr lang="es-AR" b="1" baseline="-10000" dirty="0" smtClean="0"/>
              <a:t> </a:t>
            </a:r>
            <a:r>
              <a:rPr lang="es-AR" b="1" dirty="0" smtClean="0"/>
              <a:t>= </a:t>
            </a:r>
            <a:r>
              <a:rPr lang="el-GR" b="1" dirty="0" smtClean="0"/>
              <a:t>λ</a:t>
            </a:r>
            <a:r>
              <a:rPr lang="es-AR" b="1" dirty="0" smtClean="0"/>
              <a:t> / (</a:t>
            </a:r>
            <a:r>
              <a:rPr lang="el-GR" b="1" dirty="0" smtClean="0"/>
              <a:t>μ</a:t>
            </a:r>
            <a:r>
              <a:rPr lang="es-AR" b="1" dirty="0" smtClean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  <a:r>
              <a:rPr lang="es-AR" dirty="0" smtClean="0"/>
              <a:t>	o	</a:t>
            </a:r>
            <a:r>
              <a:rPr lang="es-AR" b="1" dirty="0"/>
              <a:t> L</a:t>
            </a:r>
            <a:r>
              <a:rPr lang="es-AR" b="1" baseline="-10000" dirty="0"/>
              <a:t> </a:t>
            </a:r>
            <a:r>
              <a:rPr lang="es-AR" b="1" dirty="0"/>
              <a:t>= </a:t>
            </a:r>
            <a:r>
              <a:rPr lang="el-GR" b="1" dirty="0" smtClean="0"/>
              <a:t> </a:t>
            </a:r>
            <a:r>
              <a:rPr lang="el-GR" b="1" dirty="0"/>
              <a:t>ρ</a:t>
            </a:r>
            <a:r>
              <a:rPr lang="es-AR" b="1" dirty="0" smtClean="0"/>
              <a:t> </a:t>
            </a:r>
            <a:r>
              <a:rPr lang="es-AR" b="1" dirty="0"/>
              <a:t>/ </a:t>
            </a:r>
            <a:r>
              <a:rPr lang="es-AR" b="1" dirty="0" smtClean="0"/>
              <a:t>(1 -</a:t>
            </a:r>
            <a:r>
              <a:rPr lang="el-GR" b="1" dirty="0" smtClean="0"/>
              <a:t> </a:t>
            </a:r>
            <a:r>
              <a:rPr lang="el-GR" b="1" dirty="0"/>
              <a:t> ρ</a:t>
            </a:r>
            <a:r>
              <a:rPr lang="es-AR" b="1" dirty="0" smtClean="0"/>
              <a:t>)</a:t>
            </a:r>
          </a:p>
          <a:p>
            <a:pPr marL="0" indent="0">
              <a:buNone/>
            </a:pPr>
            <a:r>
              <a:rPr lang="es-AR" dirty="0" smtClean="0"/>
              <a:t>Entidades </a:t>
            </a:r>
            <a:r>
              <a:rPr lang="es-AR" dirty="0"/>
              <a:t>esperando en la cola (Longitud de la cola</a:t>
            </a:r>
            <a:r>
              <a:rPr lang="es-AR" dirty="0" smtClean="0"/>
              <a:t>)</a:t>
            </a:r>
          </a:p>
          <a:p>
            <a:pPr marL="0" indent="0" algn="ctr">
              <a:buNone/>
            </a:pPr>
            <a:r>
              <a:rPr lang="es-AR" b="1" dirty="0" err="1"/>
              <a:t>L</a:t>
            </a:r>
            <a:r>
              <a:rPr lang="es-AR" b="1" baseline="-10000" dirty="0" err="1"/>
              <a:t>q</a:t>
            </a:r>
            <a:r>
              <a:rPr lang="es-AR" b="1" dirty="0"/>
              <a:t> = </a:t>
            </a:r>
            <a:r>
              <a:rPr lang="el-GR" b="1" dirty="0"/>
              <a:t>λ</a:t>
            </a:r>
            <a:r>
              <a:rPr lang="es-AR" b="1" baseline="30000" dirty="0"/>
              <a:t>2</a:t>
            </a:r>
            <a:r>
              <a:rPr lang="es-AR" b="1" dirty="0"/>
              <a:t> / </a:t>
            </a:r>
            <a:r>
              <a:rPr lang="es-AR" b="1" dirty="0" smtClean="0"/>
              <a:t>[ </a:t>
            </a:r>
            <a:r>
              <a:rPr lang="el-GR" b="1" dirty="0" smtClean="0"/>
              <a:t>μ</a:t>
            </a:r>
            <a:r>
              <a:rPr lang="es-AR" b="1" dirty="0" smtClean="0"/>
              <a:t> * 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  <a:r>
              <a:rPr lang="es-AR" b="1" dirty="0"/>
              <a:t> ]</a:t>
            </a:r>
            <a:endParaRPr lang="es-AR" b="1" dirty="0" smtClean="0"/>
          </a:p>
          <a:p>
            <a:pPr marL="0" indent="0">
              <a:buNone/>
            </a:pPr>
            <a:r>
              <a:rPr lang="es-AR" dirty="0"/>
              <a:t>Tiempo de </a:t>
            </a:r>
            <a:r>
              <a:rPr lang="es-AR" dirty="0" smtClean="0"/>
              <a:t>espera de una entidad </a:t>
            </a:r>
            <a:r>
              <a:rPr lang="es-AR" dirty="0"/>
              <a:t>en el </a:t>
            </a:r>
            <a:r>
              <a:rPr lang="es-AR" dirty="0" smtClean="0"/>
              <a:t>sistema</a:t>
            </a:r>
          </a:p>
          <a:p>
            <a:pPr marL="0" indent="0" algn="ctr">
              <a:buNone/>
            </a:pPr>
            <a:r>
              <a:rPr lang="es-AR" b="1" dirty="0" smtClean="0"/>
              <a:t>W </a:t>
            </a:r>
            <a:r>
              <a:rPr lang="es-AR" b="1" dirty="0"/>
              <a:t>= </a:t>
            </a:r>
            <a:r>
              <a:rPr lang="es-AR" b="1" dirty="0" smtClean="0"/>
              <a:t>1 </a:t>
            </a:r>
            <a:r>
              <a:rPr lang="es-AR" b="1" dirty="0"/>
              <a:t>/ 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</a:p>
          <a:p>
            <a:pPr marL="0" indent="0">
              <a:buNone/>
            </a:pPr>
            <a:r>
              <a:rPr lang="es-AR" dirty="0" smtClean="0"/>
              <a:t>Tiempo en que una entidad espera en la cola</a:t>
            </a:r>
          </a:p>
          <a:p>
            <a:pPr marL="0" indent="0" algn="ctr">
              <a:buNone/>
            </a:pPr>
            <a:r>
              <a:rPr lang="es-AR" b="1" dirty="0" err="1" smtClean="0"/>
              <a:t>W</a:t>
            </a:r>
            <a:r>
              <a:rPr lang="es-AR" b="1" baseline="-10000" dirty="0" err="1" smtClean="0"/>
              <a:t>q</a:t>
            </a:r>
            <a:r>
              <a:rPr lang="es-AR" b="1" baseline="-10000" dirty="0" smtClean="0"/>
              <a:t> </a:t>
            </a:r>
            <a:r>
              <a:rPr lang="es-AR" b="1" dirty="0" smtClean="0"/>
              <a:t>= </a:t>
            </a:r>
            <a:r>
              <a:rPr lang="el-GR" b="1" dirty="0" smtClean="0"/>
              <a:t>λ</a:t>
            </a:r>
            <a:r>
              <a:rPr lang="es-AR" b="1" dirty="0" smtClean="0"/>
              <a:t> </a:t>
            </a:r>
            <a:r>
              <a:rPr lang="es-AR" b="1" dirty="0"/>
              <a:t>/ [ </a:t>
            </a:r>
            <a:r>
              <a:rPr lang="el-GR" b="1" dirty="0" smtClean="0"/>
              <a:t>μ</a:t>
            </a:r>
            <a:r>
              <a:rPr lang="es-AR" b="1" dirty="0" smtClean="0"/>
              <a:t> * </a:t>
            </a:r>
            <a:r>
              <a:rPr lang="es-AR" b="1" dirty="0"/>
              <a:t>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/>
              <a:t>) ]</a:t>
            </a:r>
            <a:endParaRPr lang="es-AR" b="1" dirty="0" smtClean="0"/>
          </a:p>
          <a:p>
            <a:pPr marL="0" indent="0">
              <a:buNone/>
            </a:pPr>
            <a:endParaRPr lang="es-AR" baseline="30000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1524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7714" y="0"/>
            <a:ext cx="8723086" cy="1088571"/>
          </a:xfrm>
        </p:spPr>
        <p:txBody>
          <a:bodyPr>
            <a:noAutofit/>
          </a:bodyPr>
          <a:lstStyle/>
          <a:p>
            <a:pPr algn="ctr"/>
            <a:r>
              <a:rPr lang="es-AR" dirty="0">
                <a:latin typeface="+mn-lt"/>
              </a:rPr>
              <a:t>Modelo con mas de un canal: </a:t>
            </a:r>
            <a:r>
              <a:rPr lang="es-AR" dirty="0" smtClean="0">
                <a:latin typeface="+mn-lt"/>
              </a:rPr>
              <a:t>M/M/s</a:t>
            </a:r>
            <a:endParaRPr lang="es-AR" dirty="0">
              <a:latin typeface="+mn-lt"/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701819" y="1186607"/>
            <a:ext cx="7148753" cy="4739245"/>
            <a:chOff x="296755" y="1720752"/>
            <a:chExt cx="7148753" cy="4739245"/>
          </a:xfrm>
        </p:grpSpPr>
        <p:grpSp>
          <p:nvGrpSpPr>
            <p:cNvPr id="11" name="10 Grupo"/>
            <p:cNvGrpSpPr/>
            <p:nvPr/>
          </p:nvGrpSpPr>
          <p:grpSpPr>
            <a:xfrm>
              <a:off x="296755" y="1720752"/>
              <a:ext cx="7118740" cy="4739245"/>
              <a:chOff x="250043" y="1759205"/>
              <a:chExt cx="7118740" cy="4739245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250043" y="1759205"/>
                <a:ext cx="7118740" cy="4739245"/>
                <a:chOff x="250043" y="1759205"/>
                <a:chExt cx="7118740" cy="4739245"/>
              </a:xfrm>
            </p:grpSpPr>
            <p:grpSp>
              <p:nvGrpSpPr>
                <p:cNvPr id="5" name="4 Grupo"/>
                <p:cNvGrpSpPr/>
                <p:nvPr/>
              </p:nvGrpSpPr>
              <p:grpSpPr>
                <a:xfrm>
                  <a:off x="935247" y="2266925"/>
                  <a:ext cx="6433536" cy="4231525"/>
                  <a:chOff x="935247" y="2175634"/>
                  <a:chExt cx="6433536" cy="4231525"/>
                </a:xfrm>
              </p:grpSpPr>
              <p:pic>
                <p:nvPicPr>
                  <p:cNvPr id="3074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5247" y="3156306"/>
                    <a:ext cx="6433536" cy="104071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grpSp>
                <p:nvGrpSpPr>
                  <p:cNvPr id="4" name="3 Grupo"/>
                  <p:cNvGrpSpPr/>
                  <p:nvPr/>
                </p:nvGrpSpPr>
                <p:grpSpPr>
                  <a:xfrm>
                    <a:off x="2137164" y="2175634"/>
                    <a:ext cx="4383314" cy="4231525"/>
                    <a:chOff x="2137164" y="2175634"/>
                    <a:chExt cx="4383314" cy="4231525"/>
                  </a:xfrm>
                </p:grpSpPr>
                <p:pic>
                  <p:nvPicPr>
                    <p:cNvPr id="3075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137164" y="4713606"/>
                      <a:ext cx="4383314" cy="169355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  <p:pic>
                  <p:nvPicPr>
                    <p:cNvPr id="3077" name="Picture 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0393" y="2175634"/>
                      <a:ext cx="1463244" cy="50414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pic>
              </p:grpSp>
            </p:grpSp>
            <p:sp>
              <p:nvSpPr>
                <p:cNvPr id="8" name="7 CuadroTexto"/>
                <p:cNvSpPr txBox="1"/>
                <p:nvPr/>
              </p:nvSpPr>
              <p:spPr>
                <a:xfrm>
                  <a:off x="250043" y="1759205"/>
                  <a:ext cx="62704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AR" sz="2400" dirty="0"/>
                    <a:t>Factor de uso del sistema (% de uso del sistema</a:t>
                  </a:r>
                  <a:r>
                    <a:rPr lang="es-AR" sz="2400" dirty="0" smtClean="0"/>
                    <a:t>):</a:t>
                  </a:r>
                  <a:endParaRPr lang="es-AR" sz="2400" dirty="0"/>
                </a:p>
              </p:txBody>
            </p:sp>
          </p:grpSp>
          <p:sp>
            <p:nvSpPr>
              <p:cNvPr id="10" name="9 CuadroTexto"/>
              <p:cNvSpPr txBox="1"/>
              <p:nvPr/>
            </p:nvSpPr>
            <p:spPr>
              <a:xfrm>
                <a:off x="250043" y="2785932"/>
                <a:ext cx="6985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400" dirty="0"/>
                  <a:t>Probabilidad de que no hayan entidades en el </a:t>
                </a:r>
                <a:r>
                  <a:rPr lang="es-AR" sz="2400" dirty="0" smtClean="0"/>
                  <a:t>sistema:</a:t>
                </a:r>
                <a:endParaRPr lang="es-AR" sz="2400" dirty="0"/>
              </a:p>
            </p:txBody>
          </p:sp>
        </p:grpSp>
        <p:sp>
          <p:nvSpPr>
            <p:cNvPr id="12" name="11 CuadroTexto"/>
            <p:cNvSpPr txBox="1"/>
            <p:nvPr/>
          </p:nvSpPr>
          <p:spPr>
            <a:xfrm>
              <a:off x="296756" y="4304779"/>
              <a:ext cx="7148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Probabilidad de que hayan “n” entidades  en el sistema</a:t>
              </a:r>
              <a:r>
                <a:rPr lang="es-AR" sz="2400" dirty="0" smtClean="0"/>
                <a:t>:</a:t>
              </a:r>
              <a:endParaRPr lang="es-AR" sz="2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900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3221" y="0"/>
            <a:ext cx="8689521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 con mas de un canal: M/M/s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740228" y="1134583"/>
            <a:ext cx="7283340" cy="4816520"/>
            <a:chOff x="740228" y="1134583"/>
            <a:chExt cx="7283340" cy="4816520"/>
          </a:xfrm>
        </p:grpSpPr>
        <p:grpSp>
          <p:nvGrpSpPr>
            <p:cNvPr id="9" name="8 Grupo"/>
            <p:cNvGrpSpPr/>
            <p:nvPr/>
          </p:nvGrpSpPr>
          <p:grpSpPr>
            <a:xfrm>
              <a:off x="740228" y="1134583"/>
              <a:ext cx="7283340" cy="4250080"/>
              <a:chOff x="449943" y="1162704"/>
              <a:chExt cx="7283340" cy="4250080"/>
            </a:xfrm>
          </p:grpSpPr>
          <p:sp>
            <p:nvSpPr>
              <p:cNvPr id="4" name="3 CuadroTexto"/>
              <p:cNvSpPr txBox="1"/>
              <p:nvPr/>
            </p:nvSpPr>
            <p:spPr>
              <a:xfrm>
                <a:off x="449943" y="1162704"/>
                <a:ext cx="65084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600" dirty="0"/>
                  <a:t>Entidades en el sistema (Longitud del sistema</a:t>
                </a:r>
                <a:r>
                  <a:rPr lang="es-AR" sz="2600" dirty="0" smtClean="0"/>
                  <a:t>):</a:t>
                </a:r>
                <a:endParaRPr lang="es-AR" sz="2600" dirty="0"/>
              </a:p>
            </p:txBody>
          </p:sp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6859" y="1655147"/>
                <a:ext cx="3135312" cy="8406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" name="4 CuadroTexto"/>
              <p:cNvSpPr txBox="1"/>
              <p:nvPr/>
            </p:nvSpPr>
            <p:spPr>
              <a:xfrm>
                <a:off x="449943" y="2526526"/>
                <a:ext cx="728334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600" dirty="0"/>
                  <a:t>Entidades esperando en la cola (Longitud de la cola</a:t>
                </a:r>
                <a:r>
                  <a:rPr lang="es-AR" sz="2600" dirty="0" smtClean="0"/>
                  <a:t>):</a:t>
                </a:r>
              </a:p>
            </p:txBody>
          </p:sp>
          <p:pic>
            <p:nvPicPr>
              <p:cNvPr id="410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64234" y="3033713"/>
                <a:ext cx="4124325" cy="7905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5 CuadroTexto"/>
              <p:cNvSpPr txBox="1"/>
              <p:nvPr/>
            </p:nvSpPr>
            <p:spPr>
              <a:xfrm>
                <a:off x="449943" y="3824287"/>
                <a:ext cx="664355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600" dirty="0"/>
                  <a:t>Tiempo de espera de una entidad en el </a:t>
                </a:r>
                <a:r>
                  <a:rPr lang="es-AR" sz="2600" dirty="0" smtClean="0"/>
                  <a:t>sistema:</a:t>
                </a:r>
                <a:endParaRPr lang="es-AR" sz="2600" dirty="0"/>
              </a:p>
            </p:txBody>
          </p:sp>
          <p:pic>
            <p:nvPicPr>
              <p:cNvPr id="4101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0087" y="4218759"/>
                <a:ext cx="1812621" cy="716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6 CuadroTexto"/>
              <p:cNvSpPr txBox="1"/>
              <p:nvPr/>
            </p:nvSpPr>
            <p:spPr>
              <a:xfrm>
                <a:off x="449943" y="4920341"/>
                <a:ext cx="633231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600" dirty="0"/>
                  <a:t>Tiempo en que una entidad espera en la </a:t>
                </a:r>
                <a:r>
                  <a:rPr lang="es-AR" sz="2600" dirty="0" smtClean="0"/>
                  <a:t>cola:</a:t>
                </a:r>
                <a:endParaRPr lang="es-AR" sz="2600" dirty="0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3080" y="5323702"/>
              <a:ext cx="997119" cy="627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59989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0306" y="0"/>
            <a:ext cx="8558893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 de tiempo de servicio </a:t>
            </a:r>
            <a:r>
              <a:rPr lang="es-AR" dirty="0" smtClean="0">
                <a:latin typeface="+mn-lt"/>
              </a:rPr>
              <a:t>general M/G/1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5771" y="1378856"/>
            <a:ext cx="8505372" cy="5021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modelo </a:t>
            </a:r>
            <a:r>
              <a:rPr lang="es-ES" i="1" dirty="0"/>
              <a:t>M</a:t>
            </a:r>
            <a:r>
              <a:rPr lang="es-ES" dirty="0"/>
              <a:t>/</a:t>
            </a:r>
            <a:r>
              <a:rPr lang="es-ES" i="1" dirty="0"/>
              <a:t>G</a:t>
            </a:r>
            <a:r>
              <a:rPr lang="es-ES" dirty="0"/>
              <a:t>/1 supone que el sistema de colas tiene un </a:t>
            </a:r>
            <a:r>
              <a:rPr lang="es-ES" dirty="0" smtClean="0"/>
              <a:t>único </a:t>
            </a:r>
            <a:r>
              <a:rPr lang="es-ES" i="1" dirty="0" smtClean="0"/>
              <a:t>servidor </a:t>
            </a:r>
            <a:r>
              <a:rPr lang="es-ES" dirty="0" smtClean="0"/>
              <a:t>y </a:t>
            </a:r>
            <a:r>
              <a:rPr lang="es-ES" dirty="0"/>
              <a:t>un </a:t>
            </a:r>
            <a:r>
              <a:rPr lang="es-ES" i="1" dirty="0"/>
              <a:t>proceso de entradas de </a:t>
            </a:r>
            <a:r>
              <a:rPr lang="es-ES" i="1" dirty="0" err="1"/>
              <a:t>Poisson</a:t>
            </a:r>
            <a:r>
              <a:rPr lang="es-ES" i="1" dirty="0"/>
              <a:t> </a:t>
            </a:r>
            <a:r>
              <a:rPr lang="es-ES" dirty="0"/>
              <a:t>(tiempos entre llegadas exponenciales) con una tasa media </a:t>
            </a:r>
            <a:r>
              <a:rPr lang="es-ES" dirty="0" smtClean="0"/>
              <a:t>de llegadas </a:t>
            </a:r>
            <a:r>
              <a:rPr lang="es-ES" i="1" dirty="0"/>
              <a:t>fija </a:t>
            </a:r>
            <a:r>
              <a:rPr lang="el-GR" b="1" dirty="0"/>
              <a:t>λ</a:t>
            </a:r>
            <a:r>
              <a:rPr lang="es-ES" dirty="0" smtClean="0"/>
              <a:t>. También supone </a:t>
            </a:r>
            <a:r>
              <a:rPr lang="es-ES" dirty="0"/>
              <a:t>que los clientes tienen tiempos de servicio </a:t>
            </a:r>
            <a:r>
              <a:rPr lang="es-ES" i="1" dirty="0" smtClean="0"/>
              <a:t>independientes </a:t>
            </a:r>
            <a:r>
              <a:rPr lang="es-ES" dirty="0" smtClean="0"/>
              <a:t>con </a:t>
            </a:r>
            <a:r>
              <a:rPr lang="es-ES" dirty="0"/>
              <a:t>la misma </a:t>
            </a:r>
            <a:r>
              <a:rPr lang="es-ES" dirty="0" smtClean="0"/>
              <a:t>distribución </a:t>
            </a:r>
            <a:r>
              <a:rPr lang="es-ES" dirty="0"/>
              <a:t>de probabilidad, pero </a:t>
            </a:r>
            <a:r>
              <a:rPr lang="es-ES" b="1" dirty="0"/>
              <a:t>no se imponen </a:t>
            </a:r>
            <a:r>
              <a:rPr lang="es-ES" b="1" dirty="0" smtClean="0"/>
              <a:t>restricciones </a:t>
            </a:r>
            <a:r>
              <a:rPr lang="es-ES" b="1" dirty="0"/>
              <a:t>sobre cual debe </a:t>
            </a:r>
            <a:r>
              <a:rPr lang="es-ES" b="1" dirty="0" smtClean="0"/>
              <a:t>ser esta distribución </a:t>
            </a:r>
            <a:r>
              <a:rPr lang="es-ES" b="1" dirty="0"/>
              <a:t>de tiempos de servicio</a:t>
            </a:r>
            <a:r>
              <a:rPr lang="es-ES" dirty="0"/>
              <a:t>. En realidad, solo es necesario conocer (o estimar) la </a:t>
            </a:r>
            <a:r>
              <a:rPr lang="es-ES" dirty="0" smtClean="0"/>
              <a:t>media </a:t>
            </a:r>
            <a:r>
              <a:rPr lang="es-ES" b="1" dirty="0" smtClean="0"/>
              <a:t>1/</a:t>
            </a:r>
            <a:r>
              <a:rPr lang="el-GR" b="1" dirty="0" smtClean="0"/>
              <a:t>μ</a:t>
            </a:r>
            <a:r>
              <a:rPr lang="es-ES" i="1" dirty="0" smtClean="0"/>
              <a:t> </a:t>
            </a:r>
            <a:r>
              <a:rPr lang="es-ES" dirty="0"/>
              <a:t>y la variancia </a:t>
            </a:r>
            <a:r>
              <a:rPr lang="el-GR" dirty="0" smtClean="0"/>
              <a:t>σ</a:t>
            </a:r>
            <a:r>
              <a:rPr lang="es-ES" baseline="30000" dirty="0" smtClean="0"/>
              <a:t>2</a:t>
            </a:r>
            <a:r>
              <a:rPr lang="es-ES" dirty="0" smtClean="0"/>
              <a:t> </a:t>
            </a:r>
            <a:r>
              <a:rPr lang="es-ES" dirty="0"/>
              <a:t>de esta </a:t>
            </a:r>
            <a:r>
              <a:rPr lang="es-ES" dirty="0" smtClean="0"/>
              <a:t>distribución.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smtClean="0"/>
              <a:t>flexibilidad </a:t>
            </a:r>
            <a:r>
              <a:rPr lang="es-AR" dirty="0"/>
              <a:t>total en cuanto a la </a:t>
            </a:r>
            <a:r>
              <a:rPr lang="es-AR" dirty="0" smtClean="0"/>
              <a:t>distribución </a:t>
            </a:r>
            <a:r>
              <a:rPr lang="es-AR" dirty="0"/>
              <a:t>de los tiempos de servicio que proporciona </a:t>
            </a:r>
            <a:r>
              <a:rPr lang="es-AR" dirty="0" smtClean="0"/>
              <a:t>este modelo </a:t>
            </a:r>
            <a:r>
              <a:rPr lang="es-AR" dirty="0"/>
              <a:t>es en extremo </a:t>
            </a:r>
            <a:r>
              <a:rPr lang="es-AR" dirty="0" smtClean="0"/>
              <a:t>útil</a:t>
            </a:r>
            <a:r>
              <a:rPr lang="es-AR" dirty="0"/>
              <a:t>, </a:t>
            </a:r>
            <a:r>
              <a:rPr lang="es-AR" dirty="0" smtClean="0"/>
              <a:t>lamentable no ha </a:t>
            </a:r>
            <a:r>
              <a:rPr lang="es-AR" dirty="0"/>
              <a:t>tenido </a:t>
            </a:r>
            <a:r>
              <a:rPr lang="es-AR" dirty="0" smtClean="0"/>
              <a:t>éxito </a:t>
            </a:r>
            <a:r>
              <a:rPr lang="es-AR" dirty="0"/>
              <a:t>en el desarrollo </a:t>
            </a:r>
            <a:r>
              <a:rPr lang="es-AR" dirty="0" smtClean="0"/>
              <a:t>de resultados análogos </a:t>
            </a:r>
            <a:r>
              <a:rPr lang="es-AR" dirty="0"/>
              <a:t>en el caso de varios </a:t>
            </a:r>
            <a:r>
              <a:rPr lang="es-AR" dirty="0" smtClean="0"/>
              <a:t>servidores, solo se han </a:t>
            </a:r>
            <a:r>
              <a:rPr lang="es-AR" dirty="0"/>
              <a:t>logrado algunos </a:t>
            </a:r>
            <a:r>
              <a:rPr lang="es-AR" dirty="0" smtClean="0"/>
              <a:t>resultados para </a:t>
            </a:r>
            <a:r>
              <a:rPr lang="es-AR" dirty="0"/>
              <a:t>mas de un servidor en </a:t>
            </a:r>
            <a:r>
              <a:rPr lang="es-AR" dirty="0" smtClean="0"/>
              <a:t>casos especiales.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9605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 de tiempo de servicio general M/G/1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80485" y="1325563"/>
            <a:ext cx="8388861" cy="5040275"/>
            <a:chOff x="280485" y="1325563"/>
            <a:chExt cx="8388861" cy="50402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496" y="1916093"/>
              <a:ext cx="1466850" cy="447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352" y="3673239"/>
              <a:ext cx="1962150" cy="771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968" y="2597937"/>
              <a:ext cx="147637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6633" y="5670513"/>
              <a:ext cx="1162050" cy="695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4798" y="4372527"/>
              <a:ext cx="1590675" cy="647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CuadroTexto 3"/>
            <p:cNvSpPr txBox="1"/>
            <p:nvPr/>
          </p:nvSpPr>
          <p:spPr>
            <a:xfrm>
              <a:off x="280485" y="1325563"/>
              <a:ext cx="8211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La condición de estado estable se logra con  </a:t>
              </a:r>
              <a:r>
                <a:rPr lang="el-GR" sz="2400" b="1" dirty="0"/>
                <a:t>ρ</a:t>
              </a:r>
              <a:r>
                <a:rPr lang="es-AR" sz="2400" b="1" dirty="0"/>
                <a:t> = </a:t>
              </a:r>
              <a:r>
                <a:rPr lang="el-GR" sz="2400" b="1" dirty="0"/>
                <a:t>λ</a:t>
              </a:r>
              <a:r>
                <a:rPr lang="es-AR" sz="2400" b="1" dirty="0"/>
                <a:t> / </a:t>
              </a:r>
              <a:r>
                <a:rPr lang="el-GR" sz="2400" b="1" dirty="0" smtClean="0"/>
                <a:t>μ</a:t>
              </a:r>
              <a:r>
                <a:rPr lang="es-AR" sz="2400" b="1" dirty="0" smtClean="0"/>
                <a:t> &lt;1</a:t>
              </a:r>
              <a:endParaRPr lang="es-AR" sz="2400" b="1" dirty="0"/>
            </a:p>
          </p:txBody>
        </p:sp>
        <p:sp>
          <p:nvSpPr>
            <p:cNvPr id="11" name="9 CuadroTexto"/>
            <p:cNvSpPr txBox="1"/>
            <p:nvPr/>
          </p:nvSpPr>
          <p:spPr>
            <a:xfrm>
              <a:off x="295375" y="1896414"/>
              <a:ext cx="69852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Probabilidad de que no hayan entidades en el </a:t>
              </a:r>
              <a:r>
                <a:rPr lang="es-AR" sz="2400" dirty="0" smtClean="0"/>
                <a:t>sistema:</a:t>
              </a:r>
              <a:endParaRPr lang="es-AR" sz="2400" dirty="0"/>
            </a:p>
          </p:txBody>
        </p:sp>
        <p:sp>
          <p:nvSpPr>
            <p:cNvPr id="12" name="3 CuadroTexto"/>
            <p:cNvSpPr txBox="1"/>
            <p:nvPr/>
          </p:nvSpPr>
          <p:spPr>
            <a:xfrm>
              <a:off x="280485" y="2609993"/>
              <a:ext cx="6022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Entidades en el sistema (Longitud del sistema</a:t>
              </a:r>
              <a:r>
                <a:rPr lang="es-AR" sz="2400" dirty="0" smtClean="0"/>
                <a:t>):</a:t>
              </a:r>
              <a:endParaRPr lang="es-AR" sz="2400" dirty="0"/>
            </a:p>
          </p:txBody>
        </p:sp>
        <p:sp>
          <p:nvSpPr>
            <p:cNvPr id="13" name="4 CuadroTexto"/>
            <p:cNvSpPr txBox="1"/>
            <p:nvPr/>
          </p:nvSpPr>
          <p:spPr>
            <a:xfrm>
              <a:off x="280485" y="3129802"/>
              <a:ext cx="6733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Entidades esperando en la cola (Longitud de la cola</a:t>
              </a:r>
              <a:r>
                <a:rPr lang="es-AR" sz="2400" dirty="0" smtClean="0"/>
                <a:t>):</a:t>
              </a:r>
            </a:p>
          </p:txBody>
        </p:sp>
        <p:sp>
          <p:nvSpPr>
            <p:cNvPr id="14" name="5 CuadroTexto"/>
            <p:cNvSpPr txBox="1"/>
            <p:nvPr/>
          </p:nvSpPr>
          <p:spPr>
            <a:xfrm>
              <a:off x="280485" y="4465545"/>
              <a:ext cx="61543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Tiempo de espera de una entidad en el </a:t>
              </a:r>
              <a:r>
                <a:rPr lang="es-AR" sz="2400" dirty="0" smtClean="0"/>
                <a:t>sistema:</a:t>
              </a:r>
              <a:endParaRPr lang="es-AR" sz="2400" dirty="0"/>
            </a:p>
          </p:txBody>
        </p:sp>
        <p:sp>
          <p:nvSpPr>
            <p:cNvPr id="15" name="6 CuadroTexto"/>
            <p:cNvSpPr txBox="1"/>
            <p:nvPr/>
          </p:nvSpPr>
          <p:spPr>
            <a:xfrm>
              <a:off x="295375" y="5090754"/>
              <a:ext cx="5863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/>
                <a:t>Tiempo en que una entidad espera en la </a:t>
              </a:r>
              <a:r>
                <a:rPr lang="es-AR" sz="2400" dirty="0" smtClean="0"/>
                <a:t>cola: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Modelo de tiempo de servicio constante: </a:t>
            </a:r>
            <a:r>
              <a:rPr lang="es-AR" dirty="0" smtClean="0">
                <a:latin typeface="+mn-lt"/>
              </a:rPr>
              <a:t>M/D/1 y M/D/S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8206" y="1325563"/>
            <a:ext cx="8347587" cy="52079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dirty="0"/>
              <a:t>Cuando el servicio consiste </a:t>
            </a:r>
            <a:r>
              <a:rPr lang="es-AR" dirty="0" smtClean="0"/>
              <a:t>básicamente </a:t>
            </a:r>
            <a:r>
              <a:rPr lang="es-AR" dirty="0"/>
              <a:t>en la misma tarea rutinaria que el servidor realiza </a:t>
            </a:r>
            <a:r>
              <a:rPr lang="es-AR" dirty="0" smtClean="0"/>
              <a:t>para todos </a:t>
            </a:r>
            <a:r>
              <a:rPr lang="es-AR" dirty="0"/>
              <a:t>los clientes, tiende a haber poca </a:t>
            </a:r>
            <a:r>
              <a:rPr lang="es-AR" dirty="0" smtClean="0"/>
              <a:t>variación </a:t>
            </a:r>
            <a:r>
              <a:rPr lang="es-AR" dirty="0"/>
              <a:t>en el tiempo de servicio que se </a:t>
            </a:r>
            <a:r>
              <a:rPr lang="es-AR" dirty="0" smtClean="0"/>
              <a:t>requiere.</a:t>
            </a:r>
          </a:p>
          <a:p>
            <a:pPr marL="0" indent="0">
              <a:buNone/>
            </a:pPr>
            <a:r>
              <a:rPr lang="es-ES" dirty="0" smtClean="0"/>
              <a:t>Este modelo supone </a:t>
            </a:r>
            <a:r>
              <a:rPr lang="es-ES" dirty="0"/>
              <a:t>que todos los tiempos de servicio son iguales a una constante </a:t>
            </a:r>
            <a:r>
              <a:rPr lang="es-ES" dirty="0" smtClean="0"/>
              <a:t>fija y </a:t>
            </a:r>
            <a:r>
              <a:rPr lang="es-ES" dirty="0"/>
              <a:t>que tiene un proceso de entradas de </a:t>
            </a:r>
            <a:r>
              <a:rPr lang="es-ES" dirty="0" err="1"/>
              <a:t>Poisson</a:t>
            </a:r>
            <a:r>
              <a:rPr lang="es-ES" dirty="0"/>
              <a:t> con tasa </a:t>
            </a:r>
            <a:r>
              <a:rPr lang="es-ES" dirty="0" smtClean="0"/>
              <a:t>media </a:t>
            </a:r>
            <a:r>
              <a:rPr lang="es-AR" dirty="0" smtClean="0"/>
              <a:t>de </a:t>
            </a:r>
            <a:r>
              <a:rPr lang="es-AR" dirty="0"/>
              <a:t>llegadas </a:t>
            </a:r>
            <a:r>
              <a:rPr lang="es-AR" dirty="0" smtClean="0"/>
              <a:t>fija </a:t>
            </a:r>
            <a:r>
              <a:rPr lang="es-AR" dirty="0"/>
              <a:t>.</a:t>
            </a:r>
          </a:p>
          <a:p>
            <a:pPr marL="0" indent="0">
              <a:buNone/>
            </a:pPr>
            <a:r>
              <a:rPr lang="es-ES" dirty="0"/>
              <a:t>Cuando solo se tiene un servidor, el modelo M/D/1 es un caso especial del modelo </a:t>
            </a:r>
            <a:r>
              <a:rPr lang="es-ES" dirty="0" smtClean="0"/>
              <a:t>M/G/1, donde </a:t>
            </a:r>
            <a:r>
              <a:rPr lang="el-GR" dirty="0"/>
              <a:t>σ</a:t>
            </a:r>
            <a:r>
              <a:rPr lang="es-ES" baseline="30000" dirty="0" smtClean="0"/>
              <a:t>2</a:t>
            </a:r>
            <a:r>
              <a:rPr lang="es-ES" dirty="0" smtClean="0"/>
              <a:t> = 0</a:t>
            </a:r>
            <a:r>
              <a:rPr lang="es-ES" dirty="0"/>
              <a:t>, </a:t>
            </a:r>
            <a:r>
              <a:rPr lang="es-ES" dirty="0" smtClean="0"/>
              <a:t>por lo que podemos aplicar las fórmulas del </a:t>
            </a:r>
            <a:r>
              <a:rPr lang="es-ES" dirty="0"/>
              <a:t>modelo </a:t>
            </a:r>
            <a:r>
              <a:rPr lang="es-ES" dirty="0" smtClean="0"/>
              <a:t>M/G/1, considerando: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En el caso de la </a:t>
            </a:r>
            <a:r>
              <a:rPr lang="es-ES" dirty="0" smtClean="0"/>
              <a:t>versión </a:t>
            </a:r>
            <a:r>
              <a:rPr lang="es-ES" dirty="0"/>
              <a:t>de mas de un servidor de este modelo (M/D/s) se dispone de un </a:t>
            </a:r>
            <a:r>
              <a:rPr lang="es-ES" dirty="0" smtClean="0"/>
              <a:t>método para </a:t>
            </a:r>
            <a:r>
              <a:rPr lang="es-ES" dirty="0"/>
              <a:t>obtener la </a:t>
            </a:r>
            <a:r>
              <a:rPr lang="es-ES" dirty="0" smtClean="0"/>
              <a:t>distribución </a:t>
            </a:r>
            <a:r>
              <a:rPr lang="es-ES" dirty="0"/>
              <a:t>de </a:t>
            </a:r>
            <a:r>
              <a:rPr lang="es-ES" dirty="0" smtClean="0"/>
              <a:t>probabilidad de estado estable del número de clientes en el sistema y su media.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50" y="4275656"/>
            <a:ext cx="1948017" cy="77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825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Ejercicio M/M/1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AR" dirty="0" smtClean="0"/>
              <a:t>Un Dr. atiende en promedio 20 minutos a cada uno de sus pacientes, los cuales llegan al consultorio cada 30 minutos. </a:t>
            </a:r>
          </a:p>
          <a:p>
            <a:r>
              <a:rPr lang="es-AR" dirty="0" smtClean="0"/>
              <a:t>Indicar: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Número promedio de pacientes en el consultorio.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Tiempo total que consume un paciente en el consultorio.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Factor de uso.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Número promedio de pacientes esperando (en la cola).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Probabilidad de que el consultorio este vacío.</a:t>
            </a:r>
          </a:p>
          <a:p>
            <a:pPr marL="514350" indent="-514350">
              <a:buFont typeface="+mj-lt"/>
              <a:buAutoNum type="alphaLcParenR"/>
            </a:pPr>
            <a:r>
              <a:rPr lang="es-AR" dirty="0" smtClean="0"/>
              <a:t>Probabilidad de que se encuentren 2 pacientes en el consultorio.</a:t>
            </a:r>
          </a:p>
          <a:p>
            <a:pPr marL="514350" indent="-514350">
              <a:buFont typeface="+mj-lt"/>
              <a:buAutoNum type="alphaLcParenR"/>
            </a:pPr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5649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325563"/>
            <a:ext cx="7886700" cy="4851400"/>
          </a:xfrm>
        </p:spPr>
        <p:txBody>
          <a:bodyPr>
            <a:normAutofit fontScale="92500"/>
          </a:bodyPr>
          <a:lstStyle/>
          <a:p>
            <a:r>
              <a:rPr lang="es-AR" b="1" dirty="0" smtClean="0"/>
              <a:t>Tasa de llegada / Tasa de servicio</a:t>
            </a:r>
          </a:p>
          <a:p>
            <a:pPr marL="0" indent="0">
              <a:buNone/>
            </a:pPr>
            <a:r>
              <a:rPr lang="el-GR" dirty="0" smtClean="0"/>
              <a:t>λ</a:t>
            </a:r>
            <a:r>
              <a:rPr lang="es-AR" dirty="0" smtClean="0"/>
              <a:t> = 1/0.5 = 2 pacientes/hora</a:t>
            </a:r>
          </a:p>
          <a:p>
            <a:pPr marL="0" indent="0">
              <a:buNone/>
            </a:pPr>
            <a:r>
              <a:rPr lang="el-GR" dirty="0" smtClean="0"/>
              <a:t>μ</a:t>
            </a:r>
            <a:r>
              <a:rPr lang="es-AR" dirty="0" smtClean="0"/>
              <a:t> = 1/20 = 0.05 pacientes/min = 3 pacientes/hora</a:t>
            </a:r>
          </a:p>
          <a:p>
            <a:pPr marL="514350" indent="-514350">
              <a:buAutoNum type="alphaLcParenR"/>
            </a:pPr>
            <a:r>
              <a:rPr lang="es-AR" b="1" dirty="0" err="1" smtClean="0"/>
              <a:t>L</a:t>
            </a:r>
            <a:r>
              <a:rPr lang="es-AR" b="1" baseline="-10000" dirty="0" err="1" smtClean="0"/>
              <a:t>s</a:t>
            </a:r>
            <a:r>
              <a:rPr lang="es-AR" b="1" baseline="-10000" dirty="0" smtClean="0"/>
              <a:t> </a:t>
            </a:r>
            <a:r>
              <a:rPr lang="es-AR" b="1" dirty="0"/>
              <a:t>= </a:t>
            </a:r>
            <a:r>
              <a:rPr lang="el-GR" b="1" dirty="0"/>
              <a:t>λ</a:t>
            </a:r>
            <a:r>
              <a:rPr lang="es-AR" b="1" dirty="0"/>
              <a:t> / 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  <a:r>
              <a:rPr lang="es-AR" dirty="0" smtClean="0"/>
              <a:t>  = 2/(3-2) = 2 pacientes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s-AR" b="1" dirty="0"/>
              <a:t>W</a:t>
            </a:r>
            <a:r>
              <a:rPr lang="es-AR" b="1" baseline="-10000" dirty="0"/>
              <a:t>s</a:t>
            </a:r>
            <a:r>
              <a:rPr lang="es-AR" b="1" dirty="0"/>
              <a:t> = 1 / 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  <a:r>
              <a:rPr lang="es-AR" dirty="0" smtClean="0"/>
              <a:t> = 1/(3-2)= 1 hora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l-GR" b="1" dirty="0"/>
              <a:t>ρ</a:t>
            </a:r>
            <a:r>
              <a:rPr lang="es-AR" b="1" dirty="0"/>
              <a:t> = </a:t>
            </a:r>
            <a:r>
              <a:rPr lang="el-GR" b="1" dirty="0"/>
              <a:t>λ</a:t>
            </a:r>
            <a:r>
              <a:rPr lang="es-AR" b="1" dirty="0"/>
              <a:t> / </a:t>
            </a:r>
            <a:r>
              <a:rPr lang="el-GR" b="1" dirty="0" smtClean="0"/>
              <a:t>μ</a:t>
            </a:r>
            <a:r>
              <a:rPr lang="es-AR" dirty="0" smtClean="0"/>
              <a:t> = 2/3 = 0.666 = 66.6%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s-AR" b="1" dirty="0" err="1"/>
              <a:t>L</a:t>
            </a:r>
            <a:r>
              <a:rPr lang="es-AR" b="1" baseline="-10000" dirty="0" err="1"/>
              <a:t>q</a:t>
            </a:r>
            <a:r>
              <a:rPr lang="es-AR" b="1" dirty="0"/>
              <a:t> = </a:t>
            </a:r>
            <a:r>
              <a:rPr lang="el-GR" b="1" dirty="0"/>
              <a:t>λ</a:t>
            </a:r>
            <a:r>
              <a:rPr lang="es-AR" b="1" baseline="30000" dirty="0"/>
              <a:t>2</a:t>
            </a:r>
            <a:r>
              <a:rPr lang="es-AR" b="1" dirty="0"/>
              <a:t> / </a:t>
            </a:r>
            <a:r>
              <a:rPr lang="el-GR" b="1" dirty="0"/>
              <a:t>μ</a:t>
            </a:r>
            <a:r>
              <a:rPr lang="es-AR" b="1" dirty="0"/>
              <a:t> (</a:t>
            </a:r>
            <a:r>
              <a:rPr lang="el-GR" b="1" dirty="0"/>
              <a:t>μ</a:t>
            </a:r>
            <a:r>
              <a:rPr lang="es-AR" b="1" dirty="0"/>
              <a:t>-</a:t>
            </a:r>
            <a:r>
              <a:rPr lang="el-GR" b="1" dirty="0"/>
              <a:t> λ</a:t>
            </a:r>
            <a:r>
              <a:rPr lang="es-AR" b="1" dirty="0" smtClean="0"/>
              <a:t>)</a:t>
            </a:r>
            <a:r>
              <a:rPr lang="es-AR" dirty="0" smtClean="0"/>
              <a:t> = 2</a:t>
            </a:r>
            <a:r>
              <a:rPr lang="es-AR" baseline="30000" dirty="0" smtClean="0"/>
              <a:t>2</a:t>
            </a:r>
            <a:r>
              <a:rPr lang="es-AR" dirty="0" smtClean="0"/>
              <a:t>/3(3-2) = 4/3 = 1.33 pacientes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s-AR" b="1" dirty="0"/>
              <a:t>P</a:t>
            </a:r>
            <a:r>
              <a:rPr lang="es-AR" b="1" baseline="-25000" dirty="0"/>
              <a:t>0</a:t>
            </a:r>
            <a:r>
              <a:rPr lang="es-AR" b="1" dirty="0"/>
              <a:t> = 1 – </a:t>
            </a:r>
            <a:r>
              <a:rPr lang="el-GR" b="1" dirty="0" smtClean="0"/>
              <a:t>ρ</a:t>
            </a:r>
            <a:r>
              <a:rPr lang="es-AR" dirty="0" smtClean="0"/>
              <a:t> = 1-0.666 = 0.333 = 33.3%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es-AR" b="1" dirty="0"/>
              <a:t>P</a:t>
            </a:r>
            <a:r>
              <a:rPr lang="es-AR" b="1" baseline="-25000" dirty="0"/>
              <a:t>n</a:t>
            </a:r>
            <a:r>
              <a:rPr lang="es-AR" b="1" dirty="0"/>
              <a:t> = [1 - (</a:t>
            </a:r>
            <a:r>
              <a:rPr lang="el-GR" b="1" dirty="0"/>
              <a:t>λ</a:t>
            </a:r>
            <a:r>
              <a:rPr lang="es-AR" b="1" dirty="0"/>
              <a:t>/</a:t>
            </a:r>
            <a:r>
              <a:rPr lang="el-GR" b="1" dirty="0"/>
              <a:t> μ</a:t>
            </a:r>
            <a:r>
              <a:rPr lang="es-AR" b="1" dirty="0"/>
              <a:t>)] [</a:t>
            </a:r>
            <a:r>
              <a:rPr lang="el-GR" b="1" dirty="0"/>
              <a:t>λ</a:t>
            </a:r>
            <a:r>
              <a:rPr lang="es-AR" b="1" dirty="0"/>
              <a:t>/</a:t>
            </a:r>
            <a:r>
              <a:rPr lang="el-GR" b="1" dirty="0"/>
              <a:t> μ</a:t>
            </a:r>
            <a:r>
              <a:rPr lang="es-AR" b="1" dirty="0" smtClean="0"/>
              <a:t>]</a:t>
            </a:r>
            <a:r>
              <a:rPr lang="es-AR" b="1" baseline="30000" dirty="0" smtClean="0"/>
              <a:t>2</a:t>
            </a:r>
            <a:r>
              <a:rPr lang="es-AR" baseline="30000" dirty="0" smtClean="0"/>
              <a:t> </a:t>
            </a:r>
            <a:r>
              <a:rPr lang="es-AR" dirty="0" smtClean="0"/>
              <a:t>= (1-0.666)(0.666)</a:t>
            </a:r>
            <a:r>
              <a:rPr lang="es-AR" baseline="30000" dirty="0"/>
              <a:t> 2</a:t>
            </a:r>
            <a:r>
              <a:rPr lang="es-AR" dirty="0" smtClean="0"/>
              <a:t> = 0.1481 = 14.81%</a:t>
            </a:r>
            <a:endParaRPr lang="es-AR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b="1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b="1" dirty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b="1" dirty="0" smtClean="0"/>
          </a:p>
          <a:p>
            <a:pPr marL="514350" indent="-514350">
              <a:buFont typeface="Arial" panose="020B0604020202020204" pitchFamily="34" charset="0"/>
              <a:buAutoNum type="alphaLcParenR"/>
            </a:pPr>
            <a:endParaRPr lang="es-AR" b="1" dirty="0"/>
          </a:p>
          <a:p>
            <a:pPr marL="514350" indent="-514350">
              <a:buAutoNum type="alphaLcParenR"/>
            </a:pPr>
            <a:endParaRPr lang="es-AR" b="1" dirty="0" smtClean="0"/>
          </a:p>
          <a:p>
            <a:pPr marL="514350" indent="-514350">
              <a:buAutoNum type="alphaLcParenR"/>
            </a:pPr>
            <a:endParaRPr lang="es-AR" b="1" dirty="0"/>
          </a:p>
          <a:p>
            <a:pPr marL="0" indent="0">
              <a:buNone/>
            </a:pPr>
            <a:endParaRPr lang="es-AR" b="1" dirty="0" smtClean="0"/>
          </a:p>
          <a:p>
            <a:endParaRPr lang="es-ES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761386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Ejercicio </a:t>
            </a:r>
            <a:r>
              <a:rPr lang="es-AR" dirty="0" smtClean="0">
                <a:latin typeface="+mn-lt"/>
              </a:rPr>
              <a:t>M/M/1</a:t>
            </a:r>
            <a:endParaRPr lang="es-A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9783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468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Ejercicio </a:t>
            </a:r>
            <a:r>
              <a:rPr lang="es-AR" dirty="0" smtClean="0">
                <a:latin typeface="+mn-lt"/>
              </a:rPr>
              <a:t>M/D/1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249" y="995680"/>
            <a:ext cx="8862695" cy="5413248"/>
          </a:xfrm>
        </p:spPr>
        <p:txBody>
          <a:bodyPr>
            <a:noAutofit/>
          </a:bodyPr>
          <a:lstStyle/>
          <a:p>
            <a:r>
              <a:rPr lang="es-AR" sz="2200" dirty="0" smtClean="0"/>
              <a:t>Un lavadero de autos puede atender un auto cada 5 minutos.</a:t>
            </a:r>
          </a:p>
          <a:p>
            <a:r>
              <a:rPr lang="es-AR" sz="2200" dirty="0" smtClean="0"/>
              <a:t>La tasa de llegadas al lavadero es de 9 autos por hora.</a:t>
            </a:r>
          </a:p>
          <a:p>
            <a:r>
              <a:rPr lang="es-AR" sz="2200" dirty="0" smtClean="0"/>
              <a:t>¿Qué medidas de desempeño puede describir teniendo en cuenta un sistema MD1?</a:t>
            </a:r>
          </a:p>
          <a:p>
            <a:r>
              <a:rPr lang="es-AR" sz="2200" b="1" dirty="0"/>
              <a:t>Tasa de llegada / Tasa de servicio</a:t>
            </a:r>
          </a:p>
          <a:p>
            <a:pPr marL="811213" indent="0">
              <a:buNone/>
            </a:pPr>
            <a:r>
              <a:rPr lang="el-GR" sz="2200" dirty="0"/>
              <a:t>λ</a:t>
            </a:r>
            <a:r>
              <a:rPr lang="es-AR" sz="2200" dirty="0"/>
              <a:t> = </a:t>
            </a:r>
            <a:r>
              <a:rPr lang="es-AR" sz="2200" dirty="0" smtClean="0"/>
              <a:t>9  autos/hora = 0.15 autos/min</a:t>
            </a:r>
            <a:endParaRPr lang="es-AR" sz="2200" dirty="0"/>
          </a:p>
          <a:p>
            <a:pPr marL="811213" indent="0">
              <a:buNone/>
            </a:pPr>
            <a:r>
              <a:rPr lang="el-GR" sz="2200" dirty="0"/>
              <a:t>μ</a:t>
            </a:r>
            <a:r>
              <a:rPr lang="es-AR" sz="2200" dirty="0"/>
              <a:t> = </a:t>
            </a:r>
            <a:r>
              <a:rPr lang="es-AR" sz="2200" dirty="0" smtClean="0"/>
              <a:t>1/5 </a:t>
            </a:r>
            <a:r>
              <a:rPr lang="es-AR" sz="2200" dirty="0"/>
              <a:t>= </a:t>
            </a:r>
            <a:r>
              <a:rPr lang="es-AR" sz="2200" dirty="0" smtClean="0"/>
              <a:t>0.2 autos/min </a:t>
            </a:r>
          </a:p>
          <a:p>
            <a:pPr marL="811213" indent="0">
              <a:buNone/>
            </a:pPr>
            <a:r>
              <a:rPr lang="el-GR" sz="2200" b="1" dirty="0"/>
              <a:t>ρ</a:t>
            </a:r>
            <a:r>
              <a:rPr lang="es-AR" sz="2200" b="1" dirty="0"/>
              <a:t> = </a:t>
            </a:r>
            <a:r>
              <a:rPr lang="el-GR" sz="2200" b="1" dirty="0"/>
              <a:t>λ</a:t>
            </a:r>
            <a:r>
              <a:rPr lang="es-AR" sz="2200" b="1" dirty="0"/>
              <a:t> / </a:t>
            </a:r>
            <a:r>
              <a:rPr lang="el-GR" sz="2200" b="1" dirty="0"/>
              <a:t>μ</a:t>
            </a:r>
            <a:r>
              <a:rPr lang="es-AR" sz="2200" dirty="0"/>
              <a:t> = </a:t>
            </a:r>
            <a:r>
              <a:rPr lang="es-AR" sz="2200" dirty="0" smtClean="0"/>
              <a:t>0.15/0.2 </a:t>
            </a:r>
            <a:r>
              <a:rPr lang="es-AR" sz="2200" dirty="0"/>
              <a:t>= </a:t>
            </a:r>
            <a:r>
              <a:rPr lang="es-AR" sz="2200" dirty="0" smtClean="0"/>
              <a:t>0.75 </a:t>
            </a:r>
            <a:r>
              <a:rPr lang="es-AR" sz="2200" dirty="0"/>
              <a:t>= </a:t>
            </a:r>
            <a:r>
              <a:rPr lang="es-AR" sz="2200" dirty="0" smtClean="0"/>
              <a:t>75%</a:t>
            </a:r>
          </a:p>
          <a:p>
            <a:pPr marL="811213" indent="0">
              <a:buNone/>
            </a:pPr>
            <a:r>
              <a:rPr lang="es-AR" sz="2200" b="1" dirty="0"/>
              <a:t>P</a:t>
            </a:r>
            <a:r>
              <a:rPr lang="es-AR" sz="2200" b="1" baseline="-25000" dirty="0"/>
              <a:t>0</a:t>
            </a:r>
            <a:r>
              <a:rPr lang="es-AR" sz="2200" b="1" dirty="0"/>
              <a:t> = 1 – </a:t>
            </a:r>
            <a:r>
              <a:rPr lang="el-GR" sz="2200" b="1" dirty="0" smtClean="0"/>
              <a:t>ρ</a:t>
            </a:r>
            <a:r>
              <a:rPr lang="es-AR" sz="2200" b="1" dirty="0" smtClean="0"/>
              <a:t> </a:t>
            </a:r>
            <a:r>
              <a:rPr lang="es-AR" sz="2200" dirty="0"/>
              <a:t>= 25%</a:t>
            </a:r>
          </a:p>
          <a:p>
            <a:pPr marL="0" indent="0">
              <a:buNone/>
            </a:pPr>
            <a:r>
              <a:rPr lang="es-AR" sz="2200" dirty="0" smtClean="0"/>
              <a:t>Longitud </a:t>
            </a:r>
            <a:r>
              <a:rPr lang="es-AR" sz="2200" dirty="0"/>
              <a:t>de la </a:t>
            </a:r>
            <a:r>
              <a:rPr lang="es-AR" sz="2200" dirty="0" smtClean="0"/>
              <a:t>cola  </a:t>
            </a:r>
            <a:r>
              <a:rPr lang="es-AR" sz="2200" b="1" dirty="0" err="1"/>
              <a:t>L</a:t>
            </a:r>
            <a:r>
              <a:rPr lang="es-AR" sz="2200" b="1" baseline="-10000" dirty="0" err="1"/>
              <a:t>q</a:t>
            </a:r>
            <a:r>
              <a:rPr lang="es-AR" sz="2200" b="1" dirty="0"/>
              <a:t> = ½ (</a:t>
            </a:r>
            <a:r>
              <a:rPr lang="el-GR" sz="2200" b="1" dirty="0"/>
              <a:t>ρ</a:t>
            </a:r>
            <a:r>
              <a:rPr lang="es-AR" sz="2200" b="1" baseline="30000" dirty="0"/>
              <a:t>2</a:t>
            </a:r>
            <a:r>
              <a:rPr lang="es-AR" sz="2200" b="1" dirty="0"/>
              <a:t> / (1-</a:t>
            </a:r>
            <a:r>
              <a:rPr lang="el-GR" sz="2200" b="1" dirty="0"/>
              <a:t> ρ</a:t>
            </a:r>
            <a:r>
              <a:rPr lang="es-AR" sz="2200" b="1" dirty="0" smtClean="0"/>
              <a:t>)) = </a:t>
            </a:r>
            <a:r>
              <a:rPr lang="es-AR" sz="2200" b="1" dirty="0"/>
              <a:t>½</a:t>
            </a:r>
            <a:r>
              <a:rPr lang="es-AR" sz="2200" b="1" dirty="0" smtClean="0"/>
              <a:t>(0.75</a:t>
            </a:r>
            <a:r>
              <a:rPr lang="es-AR" sz="2200" b="1" baseline="30000" dirty="0"/>
              <a:t> </a:t>
            </a:r>
            <a:r>
              <a:rPr lang="es-AR" sz="2200" b="1" baseline="30000" dirty="0" smtClean="0"/>
              <a:t>2</a:t>
            </a:r>
            <a:r>
              <a:rPr lang="es-AR" sz="2200" b="1" dirty="0" smtClean="0"/>
              <a:t>/(</a:t>
            </a:r>
            <a:r>
              <a:rPr lang="es-AR" sz="2200" b="1" dirty="0"/>
              <a:t>1-</a:t>
            </a:r>
            <a:r>
              <a:rPr lang="el-GR" sz="2200" b="1" dirty="0"/>
              <a:t> </a:t>
            </a:r>
            <a:r>
              <a:rPr lang="es-AR" sz="2200" b="1" dirty="0" smtClean="0"/>
              <a:t>0.75) = 1.125 Autos</a:t>
            </a:r>
            <a:endParaRPr lang="es-AR" sz="2200" b="1" dirty="0"/>
          </a:p>
          <a:p>
            <a:pPr marL="0" indent="0">
              <a:buNone/>
            </a:pPr>
            <a:r>
              <a:rPr lang="es-AR" sz="2200" dirty="0"/>
              <a:t>Longitud del sistema   </a:t>
            </a:r>
            <a:r>
              <a:rPr lang="es-AR" sz="2200" b="1" dirty="0" err="1"/>
              <a:t>L</a:t>
            </a:r>
            <a:r>
              <a:rPr lang="es-AR" sz="2200" b="1" baseline="-10000" dirty="0" err="1"/>
              <a:t>s</a:t>
            </a:r>
            <a:r>
              <a:rPr lang="es-AR" sz="2200" b="1" baseline="-10000" dirty="0"/>
              <a:t> </a:t>
            </a:r>
            <a:r>
              <a:rPr lang="es-AR" sz="2200" b="1" dirty="0"/>
              <a:t>= </a:t>
            </a:r>
            <a:r>
              <a:rPr lang="el-GR" sz="2200" b="1" dirty="0"/>
              <a:t>ρ </a:t>
            </a:r>
            <a:r>
              <a:rPr lang="es-AR" sz="2200" b="1" dirty="0"/>
              <a:t>+ </a:t>
            </a:r>
            <a:r>
              <a:rPr lang="es-AR" sz="2200" b="1" dirty="0" err="1"/>
              <a:t>L</a:t>
            </a:r>
            <a:r>
              <a:rPr lang="es-AR" sz="2200" b="1" baseline="-10000" dirty="0" err="1"/>
              <a:t>q</a:t>
            </a:r>
            <a:r>
              <a:rPr lang="es-AR" sz="2200" b="1" baseline="-10000" dirty="0"/>
              <a:t> </a:t>
            </a:r>
            <a:r>
              <a:rPr lang="es-AR" sz="2200" b="1" dirty="0"/>
              <a:t>= 0.75 + 1.125 = 1.875 </a:t>
            </a:r>
            <a:r>
              <a:rPr lang="es-AR" sz="2200" b="1" dirty="0" smtClean="0"/>
              <a:t>Autos</a:t>
            </a:r>
            <a:endParaRPr lang="es-AR" sz="2200" b="1" dirty="0"/>
          </a:p>
          <a:p>
            <a:pPr marL="0" indent="0">
              <a:buNone/>
            </a:pPr>
            <a:r>
              <a:rPr lang="es-AR" sz="2200" dirty="0" smtClean="0"/>
              <a:t>Tiempo de espera </a:t>
            </a:r>
            <a:r>
              <a:rPr lang="es-AR" sz="2200" dirty="0"/>
              <a:t>en la cola </a:t>
            </a:r>
            <a:r>
              <a:rPr lang="es-AR" sz="2200" b="1" dirty="0" err="1"/>
              <a:t>W</a:t>
            </a:r>
            <a:r>
              <a:rPr lang="es-AR" sz="2200" b="1" baseline="-10000" dirty="0" err="1"/>
              <a:t>q</a:t>
            </a:r>
            <a:r>
              <a:rPr lang="es-AR" sz="2200" b="1" baseline="-10000" dirty="0"/>
              <a:t> </a:t>
            </a:r>
            <a:r>
              <a:rPr lang="es-AR" sz="2200" b="1" dirty="0"/>
              <a:t>= </a:t>
            </a:r>
            <a:r>
              <a:rPr lang="es-AR" sz="2200" b="1" dirty="0" err="1"/>
              <a:t>L</a:t>
            </a:r>
            <a:r>
              <a:rPr lang="es-AR" sz="2200" b="1" baseline="-10000" dirty="0" err="1"/>
              <a:t>q</a:t>
            </a:r>
            <a:r>
              <a:rPr lang="es-AR" sz="2200" b="1" baseline="-10000" dirty="0"/>
              <a:t> </a:t>
            </a:r>
            <a:r>
              <a:rPr lang="es-AR" sz="2200" b="1" dirty="0" smtClean="0"/>
              <a:t> </a:t>
            </a:r>
            <a:r>
              <a:rPr lang="es-AR" sz="2200" b="1" dirty="0"/>
              <a:t>/ </a:t>
            </a:r>
            <a:r>
              <a:rPr lang="el-GR" sz="2200" b="1" dirty="0"/>
              <a:t>λ</a:t>
            </a:r>
            <a:r>
              <a:rPr lang="es-AR" sz="2200" b="1" dirty="0" smtClean="0"/>
              <a:t> = </a:t>
            </a:r>
            <a:r>
              <a:rPr lang="es-AR" sz="2200" b="1" dirty="0"/>
              <a:t>1.125 </a:t>
            </a:r>
            <a:r>
              <a:rPr lang="es-AR" sz="2200" b="1" dirty="0" smtClean="0"/>
              <a:t>/ 0.15 = 7.5 minutos</a:t>
            </a:r>
          </a:p>
          <a:p>
            <a:pPr marL="0" indent="0">
              <a:buNone/>
            </a:pPr>
            <a:r>
              <a:rPr lang="es-AR" sz="2200" dirty="0" smtClean="0"/>
              <a:t>Tiempo </a:t>
            </a:r>
            <a:r>
              <a:rPr lang="es-AR" sz="2200" dirty="0"/>
              <a:t>de </a:t>
            </a:r>
            <a:r>
              <a:rPr lang="es-AR" sz="2200" dirty="0" smtClean="0"/>
              <a:t>espera en </a:t>
            </a:r>
            <a:r>
              <a:rPr lang="es-AR" sz="2200" dirty="0"/>
              <a:t>el sistema </a:t>
            </a:r>
            <a:r>
              <a:rPr lang="es-AR" sz="2200" b="1" dirty="0" err="1" smtClean="0"/>
              <a:t>W</a:t>
            </a:r>
            <a:r>
              <a:rPr lang="es-AR" sz="2200" b="1" baseline="-10000" dirty="0" err="1" smtClean="0"/>
              <a:t>s</a:t>
            </a:r>
            <a:r>
              <a:rPr lang="es-AR" sz="2200" b="1" dirty="0" smtClean="0"/>
              <a:t> </a:t>
            </a:r>
            <a:r>
              <a:rPr lang="es-AR" sz="2200" b="1" dirty="0"/>
              <a:t>= 1/</a:t>
            </a:r>
            <a:r>
              <a:rPr lang="el-GR" sz="2200" b="1" dirty="0"/>
              <a:t>μ</a:t>
            </a:r>
            <a:r>
              <a:rPr lang="es-AR" sz="2200" b="1" dirty="0"/>
              <a:t> + </a:t>
            </a:r>
            <a:r>
              <a:rPr lang="es-AR" sz="2200" b="1" dirty="0" err="1" smtClean="0"/>
              <a:t>W</a:t>
            </a:r>
            <a:r>
              <a:rPr lang="es-AR" sz="2200" b="1" baseline="-10000" dirty="0" err="1" smtClean="0"/>
              <a:t>q</a:t>
            </a:r>
            <a:r>
              <a:rPr lang="es-AR" sz="2200" b="1" baseline="-10000" dirty="0" smtClean="0"/>
              <a:t> </a:t>
            </a:r>
            <a:r>
              <a:rPr lang="es-AR" sz="2200" b="1" dirty="0" smtClean="0"/>
              <a:t>= 1/0.2 + 7.5 = 12.5  minutos</a:t>
            </a:r>
          </a:p>
          <a:p>
            <a:pPr marL="0" indent="0">
              <a:buNone/>
            </a:pPr>
            <a:endParaRPr lang="es-AR" sz="2200" b="1" dirty="0"/>
          </a:p>
          <a:p>
            <a:pPr marL="0" indent="0">
              <a:buNone/>
            </a:pPr>
            <a:endParaRPr lang="es-AR" sz="2200" dirty="0" smtClean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06761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6458" y="0"/>
            <a:ext cx="7886700" cy="1325563"/>
          </a:xfrm>
        </p:spPr>
        <p:txBody>
          <a:bodyPr/>
          <a:lstStyle/>
          <a:p>
            <a:pPr algn="ctr"/>
            <a:r>
              <a:rPr lang="es-ES" dirty="0" smtClean="0">
                <a:latin typeface="+mn-lt"/>
              </a:rPr>
              <a:t>Teoría de colas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301" y="1060704"/>
            <a:ext cx="8243667" cy="5116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La </a:t>
            </a:r>
            <a:r>
              <a:rPr lang="es-ES" i="1" dirty="0"/>
              <a:t>teoría de colas </a:t>
            </a:r>
            <a:r>
              <a:rPr lang="es-ES" dirty="0"/>
              <a:t>es </a:t>
            </a:r>
            <a:r>
              <a:rPr lang="es-ES" dirty="0" smtClean="0"/>
              <a:t>una disciplina que estudia la espera </a:t>
            </a:r>
            <a:r>
              <a:rPr lang="es-ES" dirty="0"/>
              <a:t>en las distintas </a:t>
            </a:r>
            <a:r>
              <a:rPr lang="es-ES" dirty="0" smtClean="0"/>
              <a:t>modalidades (servicios, manufacturas, </a:t>
            </a:r>
            <a:r>
              <a:rPr lang="es-ES" dirty="0" err="1" smtClean="0"/>
              <a:t>etc</a:t>
            </a:r>
            <a:r>
              <a:rPr lang="es-ES" dirty="0" smtClean="0"/>
              <a:t>) con e</a:t>
            </a:r>
            <a:r>
              <a:rPr lang="es-AR" dirty="0" smtClean="0"/>
              <a:t>l </a:t>
            </a:r>
            <a:r>
              <a:rPr lang="es-AR" b="1" dirty="0" smtClean="0"/>
              <a:t>objetivo</a:t>
            </a:r>
            <a:r>
              <a:rPr lang="es-AR" dirty="0" smtClean="0"/>
              <a:t> de encontrar un </a:t>
            </a:r>
            <a:r>
              <a:rPr lang="es-AR" dirty="0"/>
              <a:t>equilibrio entre los servidores a colocar y los sistemas de líneas de espera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MX" altLang="es-AR" dirty="0" smtClean="0"/>
              <a:t>Entonces desde </a:t>
            </a:r>
            <a:r>
              <a:rPr lang="es-MX" altLang="es-AR" dirty="0"/>
              <a:t>la perspectiva de la Investigación Operativa, los pacientes que esperan ser atendidos por el odontólogo o las maquinas dañadas esperando reparación, tienen mucho en común y  es que ambas pueden ser estudiadas desde la óptica de la teoría de colas</a:t>
            </a:r>
            <a:r>
              <a:rPr lang="es-MX" altLang="es-AR" dirty="0" smtClean="0"/>
              <a:t>.</a:t>
            </a:r>
            <a:endParaRPr lang="es-MX" altLang="es-AR" dirty="0"/>
          </a:p>
        </p:txBody>
      </p:sp>
    </p:spTree>
    <p:extLst>
      <p:ext uri="{BB962C8B-B14F-4D97-AF65-F5344CB8AC3E}">
        <p14:creationId xmlns:p14="http://schemas.microsoft.com/office/powerpoint/2010/main" val="502895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33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Aplicación de </a:t>
            </a:r>
            <a:r>
              <a:rPr lang="es-AR" dirty="0" smtClean="0">
                <a:latin typeface="+mn-lt"/>
              </a:rPr>
              <a:t>teoría </a:t>
            </a:r>
            <a:r>
              <a:rPr lang="es-AR" dirty="0">
                <a:latin typeface="+mn-lt"/>
              </a:rPr>
              <a:t>de colas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4160" y="985520"/>
            <a:ext cx="8696960" cy="5415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Las decisiones mas comunes que deben tomarse cuando se </a:t>
            </a:r>
            <a:r>
              <a:rPr lang="es-ES" dirty="0" smtClean="0"/>
              <a:t>diseña </a:t>
            </a:r>
            <a:r>
              <a:rPr lang="es-ES" dirty="0"/>
              <a:t>un sistema de colas </a:t>
            </a:r>
            <a:r>
              <a:rPr lang="es-ES" dirty="0" smtClean="0"/>
              <a:t>es cuantos </a:t>
            </a:r>
            <a:r>
              <a:rPr lang="es-ES" dirty="0"/>
              <a:t>servidores se deben </a:t>
            </a:r>
            <a:r>
              <a:rPr lang="es-ES" dirty="0" smtClean="0"/>
              <a:t>proporcionar.</a:t>
            </a:r>
          </a:p>
          <a:p>
            <a:pPr marL="0" indent="0">
              <a:buNone/>
            </a:pPr>
            <a:r>
              <a:rPr lang="es-ES" dirty="0" smtClean="0"/>
              <a:t>Sin </a:t>
            </a:r>
            <a:r>
              <a:rPr lang="es-ES" dirty="0"/>
              <a:t>embargo, hay otra serie de decisiones que </a:t>
            </a:r>
            <a:r>
              <a:rPr lang="es-ES" dirty="0" smtClean="0"/>
              <a:t>también pueden </a:t>
            </a:r>
            <a:r>
              <a:rPr lang="es-ES" dirty="0"/>
              <a:t>ser </a:t>
            </a:r>
            <a:r>
              <a:rPr lang="es-ES" dirty="0" smtClean="0"/>
              <a:t>necesarias. Por ejemplo:</a:t>
            </a:r>
            <a:endParaRPr lang="es-ES" dirty="0"/>
          </a:p>
          <a:p>
            <a:pPr marL="1168400" indent="-344488">
              <a:buFont typeface="+mj-lt"/>
              <a:buAutoNum type="arabicPeriod"/>
            </a:pPr>
            <a:r>
              <a:rPr lang="es-ES" dirty="0" smtClean="0"/>
              <a:t>Numero </a:t>
            </a:r>
            <a:r>
              <a:rPr lang="es-ES" dirty="0"/>
              <a:t>de servidores en cada </a:t>
            </a:r>
            <a:r>
              <a:rPr lang="es-ES" dirty="0" smtClean="0"/>
              <a:t>instalación </a:t>
            </a:r>
            <a:r>
              <a:rPr lang="es-ES" dirty="0"/>
              <a:t>de servicio.</a:t>
            </a:r>
          </a:p>
          <a:p>
            <a:pPr marL="1168400" indent="-344488">
              <a:buFont typeface="+mj-lt"/>
              <a:buAutoNum type="arabicPeriod"/>
            </a:pPr>
            <a:r>
              <a:rPr lang="es-ES" dirty="0" smtClean="0"/>
              <a:t>Eficiencia </a:t>
            </a:r>
            <a:r>
              <a:rPr lang="es-ES" dirty="0"/>
              <a:t>de los servidores.</a:t>
            </a:r>
          </a:p>
          <a:p>
            <a:pPr marL="1168400" indent="-344488">
              <a:buFont typeface="+mj-lt"/>
              <a:buAutoNum type="arabicPeriod"/>
            </a:pPr>
            <a:r>
              <a:rPr lang="es-AR" dirty="0" smtClean="0"/>
              <a:t>Numero </a:t>
            </a:r>
            <a:r>
              <a:rPr lang="es-AR" dirty="0"/>
              <a:t>de instalaciones de servicio.</a:t>
            </a:r>
          </a:p>
          <a:p>
            <a:pPr marL="1168400" indent="-344488">
              <a:buFont typeface="+mj-lt"/>
              <a:buAutoNum type="arabicPeriod"/>
            </a:pPr>
            <a:r>
              <a:rPr lang="es-ES" dirty="0" smtClean="0"/>
              <a:t>Cantidad </a:t>
            </a:r>
            <a:r>
              <a:rPr lang="es-ES" dirty="0"/>
              <a:t>de espacio para espera en la cola.</a:t>
            </a:r>
          </a:p>
          <a:p>
            <a:pPr marL="1168400" indent="-344488">
              <a:buFont typeface="+mj-lt"/>
              <a:buAutoNum type="arabicPeriod"/>
            </a:pPr>
            <a:r>
              <a:rPr lang="es-AR" dirty="0" smtClean="0"/>
              <a:t>Algunas </a:t>
            </a:r>
            <a:r>
              <a:rPr lang="es-AR" dirty="0"/>
              <a:t>prioridades para diferentes </a:t>
            </a:r>
            <a:r>
              <a:rPr lang="es-AR" dirty="0" smtClean="0"/>
              <a:t>categorías </a:t>
            </a:r>
            <a:r>
              <a:rPr lang="es-AR" dirty="0"/>
              <a:t>de clientes</a:t>
            </a:r>
            <a:r>
              <a:rPr lang="es-AR" dirty="0" smtClean="0"/>
              <a:t>.</a:t>
            </a:r>
            <a:endParaRPr lang="es-AR" dirty="0"/>
          </a:p>
          <a:p>
            <a:pPr marL="0" indent="0">
              <a:buNone/>
            </a:pPr>
            <a:r>
              <a:rPr lang="es-AR" dirty="0" smtClean="0"/>
              <a:t>En líneas generales para tomar estas decisiones es necesario considerar algunos aspectos:</a:t>
            </a:r>
          </a:p>
          <a:p>
            <a:pPr marL="1173163" indent="-369888"/>
            <a:r>
              <a:rPr lang="es-AR" dirty="0" smtClean="0"/>
              <a:t>Espacio físico del sistema</a:t>
            </a:r>
          </a:p>
          <a:p>
            <a:pPr marL="1173163" indent="-369888"/>
            <a:r>
              <a:rPr lang="es-AR" dirty="0" smtClean="0"/>
              <a:t>Costo de dar el servicio</a:t>
            </a:r>
          </a:p>
          <a:p>
            <a:pPr marL="1173163" indent="-369888"/>
            <a:r>
              <a:rPr lang="es-AR" dirty="0" smtClean="0"/>
              <a:t>Costo de hacer esperar a los clientes en la cola</a:t>
            </a:r>
          </a:p>
          <a:p>
            <a:pPr marL="1173163" indent="-369888"/>
            <a:r>
              <a:rPr lang="es-AR" dirty="0" smtClean="0"/>
              <a:t>Costo de perder clientes</a:t>
            </a:r>
          </a:p>
        </p:txBody>
      </p:sp>
    </p:spTree>
    <p:extLst>
      <p:ext uri="{BB962C8B-B14F-4D97-AF65-F5344CB8AC3E}">
        <p14:creationId xmlns:p14="http://schemas.microsoft.com/office/powerpoint/2010/main" val="3459210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Enfoque de costos del sistema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" y="1117600"/>
            <a:ext cx="8371840" cy="5059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Nos enfocaremos en la toma de decisiones sobre el sistema desde la óptica de buscar el equilibrio entre los costos de espera de un cliente y los costos que incurren el dar un servicio.</a:t>
            </a:r>
          </a:p>
          <a:p>
            <a:pPr marL="0" indent="0">
              <a:buNone/>
            </a:pPr>
            <a:r>
              <a:rPr lang="es-AR" dirty="0" smtClean="0"/>
              <a:t>Para lo cual definiremos los siguientes parámetros:</a:t>
            </a:r>
          </a:p>
          <a:p>
            <a:pPr marL="1701800"/>
            <a:r>
              <a:rPr lang="es-ES" i="1" dirty="0" smtClean="0"/>
              <a:t>E</a:t>
            </a:r>
            <a:r>
              <a:rPr lang="es-ES" dirty="0" smtClean="0"/>
              <a:t>(CT</a:t>
            </a:r>
            <a:r>
              <a:rPr lang="es-ES" dirty="0"/>
              <a:t>) </a:t>
            </a:r>
            <a:r>
              <a:rPr lang="es-ES" dirty="0" smtClean="0"/>
              <a:t>= </a:t>
            </a:r>
            <a:r>
              <a:rPr lang="es-ES" dirty="0"/>
              <a:t>costo total esperado por unidad de tiempo,</a:t>
            </a:r>
          </a:p>
          <a:p>
            <a:pPr marL="1701800"/>
            <a:r>
              <a:rPr lang="es-ES" i="1" dirty="0"/>
              <a:t>E</a:t>
            </a:r>
            <a:r>
              <a:rPr lang="es-ES" dirty="0"/>
              <a:t>(CS) </a:t>
            </a:r>
            <a:r>
              <a:rPr lang="es-ES" dirty="0" smtClean="0"/>
              <a:t>= </a:t>
            </a:r>
            <a:r>
              <a:rPr lang="es-ES" dirty="0"/>
              <a:t>costo de servicio esperado por unidad de tiempo,</a:t>
            </a:r>
          </a:p>
          <a:p>
            <a:pPr marL="1701800"/>
            <a:r>
              <a:rPr lang="es-ES" i="1" dirty="0"/>
              <a:t>E</a:t>
            </a:r>
            <a:r>
              <a:rPr lang="es-ES" dirty="0"/>
              <a:t>(CW) </a:t>
            </a:r>
            <a:r>
              <a:rPr lang="es-ES" dirty="0" smtClean="0"/>
              <a:t>= </a:t>
            </a:r>
            <a:r>
              <a:rPr lang="es-ES" dirty="0"/>
              <a:t>costo de espera por unidad de tiempo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Y nos propondremos el siguiente objetivo</a:t>
            </a:r>
            <a:endParaRPr lang="es-ES" dirty="0"/>
          </a:p>
          <a:p>
            <a:pPr marL="1701800"/>
            <a:r>
              <a:rPr lang="pt-BR" dirty="0"/>
              <a:t>Minimizar </a:t>
            </a:r>
            <a:r>
              <a:rPr lang="pt-BR" i="1" dirty="0"/>
              <a:t>E</a:t>
            </a:r>
            <a:r>
              <a:rPr lang="pt-BR" dirty="0"/>
              <a:t>(CT) </a:t>
            </a:r>
            <a:r>
              <a:rPr lang="pt-BR" dirty="0" smtClean="0"/>
              <a:t>= </a:t>
            </a:r>
            <a:r>
              <a:rPr lang="pt-BR" i="1" dirty="0"/>
              <a:t>E</a:t>
            </a:r>
            <a:r>
              <a:rPr lang="pt-BR" dirty="0"/>
              <a:t>(CS) </a:t>
            </a:r>
            <a:r>
              <a:rPr lang="pt-BR" dirty="0" smtClean="0"/>
              <a:t>+ </a:t>
            </a:r>
            <a:r>
              <a:rPr lang="pt-BR" i="1" dirty="0"/>
              <a:t>E</a:t>
            </a:r>
            <a:r>
              <a:rPr lang="pt-BR" dirty="0"/>
              <a:t>(CW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2706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913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¿Cuántos servidores deben proporcionarse?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82880" y="1341120"/>
            <a:ext cx="8757920" cy="50698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En base a nuestro objetivo de minimizar los costos y las formulas propuestas para cada modelo, es claro que nuestra tarea es seleccionar la cantidad de servidores a instalar, para poder cumplir con esta tarea debemos calcular nuestros parámetros:</a:t>
            </a:r>
          </a:p>
          <a:p>
            <a:pPr marL="0" indent="0">
              <a:buNone/>
            </a:pPr>
            <a:r>
              <a:rPr lang="es-ES" dirty="0" smtClean="0"/>
              <a:t>Asumiendo que el </a:t>
            </a:r>
            <a:r>
              <a:rPr lang="es-ES" dirty="0"/>
              <a:t>costo de cada uno de los servidores es el mismo, el </a:t>
            </a:r>
            <a:r>
              <a:rPr lang="es-ES" b="1" dirty="0"/>
              <a:t>costo de servicio </a:t>
            </a:r>
            <a:r>
              <a:rPr lang="es-ES" dirty="0"/>
              <a:t>es </a:t>
            </a:r>
            <a:r>
              <a:rPr lang="es-AR" b="1" i="1" dirty="0"/>
              <a:t>E</a:t>
            </a:r>
            <a:r>
              <a:rPr lang="es-AR" b="1" dirty="0"/>
              <a:t>(CS) = </a:t>
            </a:r>
            <a:r>
              <a:rPr lang="es-AR" b="1" i="1" dirty="0" smtClean="0"/>
              <a:t>C</a:t>
            </a:r>
            <a:r>
              <a:rPr lang="es-AR" b="1" i="1" baseline="-25000" dirty="0" smtClean="0"/>
              <a:t>s</a:t>
            </a:r>
            <a:r>
              <a:rPr lang="es-AR" b="1" i="1" dirty="0" smtClean="0"/>
              <a:t>*s</a:t>
            </a:r>
            <a:r>
              <a:rPr lang="es-AR" dirty="0" smtClean="0"/>
              <a:t>, </a:t>
            </a:r>
            <a:r>
              <a:rPr lang="es-ES" dirty="0"/>
              <a:t>donde </a:t>
            </a:r>
            <a:r>
              <a:rPr lang="es-ES" i="1" dirty="0" smtClean="0"/>
              <a:t>C</a:t>
            </a:r>
            <a:r>
              <a:rPr lang="es-AR" i="1" baseline="-25000" dirty="0" smtClean="0"/>
              <a:t>s</a:t>
            </a:r>
            <a:r>
              <a:rPr lang="es-ES" i="1" dirty="0" smtClean="0"/>
              <a:t> </a:t>
            </a:r>
            <a:r>
              <a:rPr lang="es-ES" dirty="0"/>
              <a:t>es el costo </a:t>
            </a:r>
            <a:r>
              <a:rPr lang="es-ES" dirty="0" smtClean="0"/>
              <a:t>de </a:t>
            </a:r>
            <a:r>
              <a:rPr lang="es-ES" dirty="0"/>
              <a:t>un servidor por unidad de </a:t>
            </a:r>
            <a:r>
              <a:rPr lang="es-ES" dirty="0" smtClean="0"/>
              <a:t>tiempo.</a:t>
            </a:r>
          </a:p>
          <a:p>
            <a:pPr marL="0" indent="0">
              <a:buNone/>
            </a:pPr>
            <a:r>
              <a:rPr lang="es-ES" dirty="0" smtClean="0"/>
              <a:t>Por otro lado asumiendo que el </a:t>
            </a:r>
            <a:r>
              <a:rPr lang="es-ES" dirty="0"/>
              <a:t>costo de espera es proporcional al tamaño de la </a:t>
            </a:r>
            <a:r>
              <a:rPr lang="es-ES" dirty="0" smtClean="0"/>
              <a:t>espera y recordando </a:t>
            </a:r>
            <a:r>
              <a:rPr lang="es-ES" dirty="0"/>
              <a:t>que </a:t>
            </a:r>
            <a:r>
              <a:rPr lang="es-ES" i="1" dirty="0"/>
              <a:t>L =</a:t>
            </a:r>
            <a:r>
              <a:rPr lang="es-ES" dirty="0"/>
              <a:t> </a:t>
            </a:r>
            <a:r>
              <a:rPr lang="el-GR" dirty="0"/>
              <a:t>λ </a:t>
            </a:r>
            <a:r>
              <a:rPr lang="es-AR" dirty="0" smtClean="0"/>
              <a:t>*</a:t>
            </a:r>
            <a:r>
              <a:rPr lang="es-ES" i="1" dirty="0" smtClean="0"/>
              <a:t>W </a:t>
            </a:r>
            <a:r>
              <a:rPr lang="es-ES" dirty="0"/>
              <a:t>proporciona el tamaño de la </a:t>
            </a:r>
            <a:r>
              <a:rPr lang="es-ES" dirty="0" smtClean="0"/>
              <a:t>espera. Estamos en condiciones de confirmar que el </a:t>
            </a:r>
            <a:r>
              <a:rPr lang="es-ES" b="1" dirty="0" smtClean="0"/>
              <a:t>costo </a:t>
            </a:r>
            <a:r>
              <a:rPr lang="es-ES" b="1" dirty="0"/>
              <a:t>de espera</a:t>
            </a:r>
            <a:r>
              <a:rPr lang="es-ES" dirty="0"/>
              <a:t> </a:t>
            </a:r>
            <a:r>
              <a:rPr lang="es-ES" dirty="0" smtClean="0"/>
              <a:t>es </a:t>
            </a:r>
            <a:r>
              <a:rPr lang="es-AR" b="1" i="1" dirty="0"/>
              <a:t>E</a:t>
            </a:r>
            <a:r>
              <a:rPr lang="es-AR" b="1" dirty="0"/>
              <a:t>(CW) </a:t>
            </a:r>
            <a:r>
              <a:rPr lang="es-AR" b="1" dirty="0" smtClean="0"/>
              <a:t>= </a:t>
            </a:r>
            <a:r>
              <a:rPr lang="es-AR" b="1" i="1" dirty="0" err="1" smtClean="0"/>
              <a:t>C</a:t>
            </a:r>
            <a:r>
              <a:rPr lang="es-AR" b="1" i="1" baseline="-25000" dirty="0" err="1" smtClean="0"/>
              <a:t>w</a:t>
            </a:r>
            <a:r>
              <a:rPr lang="es-AR" b="1" i="1" dirty="0" smtClean="0"/>
              <a:t>*L</a:t>
            </a:r>
            <a:r>
              <a:rPr lang="es-ES" dirty="0" smtClean="0"/>
              <a:t>, </a:t>
            </a:r>
            <a:r>
              <a:rPr lang="es-ES" dirty="0"/>
              <a:t>donde </a:t>
            </a:r>
            <a:r>
              <a:rPr lang="es-ES" i="1" dirty="0" smtClean="0"/>
              <a:t>C</a:t>
            </a:r>
            <a:r>
              <a:rPr lang="es-AR" i="1" baseline="-25000" dirty="0"/>
              <a:t>w</a:t>
            </a:r>
            <a:r>
              <a:rPr lang="es-ES" i="1" dirty="0" smtClean="0"/>
              <a:t> </a:t>
            </a:r>
            <a:r>
              <a:rPr lang="es-ES" dirty="0"/>
              <a:t>es el costo de espera por unidad de tiempo de cada cliente en el sistema de colas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consecuencia, </a:t>
            </a:r>
            <a:r>
              <a:rPr lang="es-ES" dirty="0" smtClean="0"/>
              <a:t>luego de obtener las </a:t>
            </a:r>
            <a:r>
              <a:rPr lang="es-ES" dirty="0"/>
              <a:t>constantes, </a:t>
            </a:r>
            <a:r>
              <a:rPr lang="es-ES" i="1" dirty="0"/>
              <a:t>C</a:t>
            </a:r>
            <a:r>
              <a:rPr lang="es-ES" i="1" baseline="-25000" dirty="0"/>
              <a:t>s</a:t>
            </a:r>
            <a:r>
              <a:rPr lang="es-ES" i="1" dirty="0"/>
              <a:t> </a:t>
            </a:r>
            <a:r>
              <a:rPr lang="es-ES" dirty="0"/>
              <a:t>y </a:t>
            </a:r>
            <a:r>
              <a:rPr lang="es-ES" i="1" dirty="0" err="1"/>
              <a:t>C</a:t>
            </a:r>
            <a:r>
              <a:rPr lang="es-ES" i="1" baseline="-25000" dirty="0" err="1"/>
              <a:t>w</a:t>
            </a:r>
            <a:r>
              <a:rPr lang="es-ES" dirty="0"/>
              <a:t>, </a:t>
            </a:r>
            <a:r>
              <a:rPr lang="es-ES" dirty="0" smtClean="0"/>
              <a:t>nuestra meta </a:t>
            </a:r>
            <a:r>
              <a:rPr lang="es-ES" dirty="0"/>
              <a:t>es elegir el valor de </a:t>
            </a:r>
            <a:r>
              <a:rPr lang="es-ES" i="1" dirty="0"/>
              <a:t>s </a:t>
            </a:r>
            <a:r>
              <a:rPr lang="es-ES" dirty="0"/>
              <a:t>para </a:t>
            </a:r>
            <a:r>
              <a:rPr lang="pt-BR" b="1" dirty="0"/>
              <a:t>Minimizar </a:t>
            </a:r>
            <a:r>
              <a:rPr lang="pt-BR" b="1" i="1" dirty="0"/>
              <a:t>E</a:t>
            </a:r>
            <a:r>
              <a:rPr lang="pt-BR" b="1" dirty="0"/>
              <a:t>(CT) </a:t>
            </a:r>
            <a:r>
              <a:rPr lang="pt-BR" b="1" dirty="0" smtClean="0"/>
              <a:t>= </a:t>
            </a:r>
            <a:r>
              <a:rPr lang="es-AR" b="1" i="1" dirty="0"/>
              <a:t>C</a:t>
            </a:r>
            <a:r>
              <a:rPr lang="es-AR" b="1" i="1" baseline="-25000" dirty="0"/>
              <a:t>s</a:t>
            </a:r>
            <a:r>
              <a:rPr lang="es-AR" b="1" i="1" dirty="0"/>
              <a:t>*s</a:t>
            </a:r>
            <a:r>
              <a:rPr lang="pt-BR" b="1" i="1" dirty="0" smtClean="0"/>
              <a:t> +</a:t>
            </a:r>
            <a:r>
              <a:rPr lang="pt-BR" b="1" dirty="0" smtClean="0"/>
              <a:t> </a:t>
            </a:r>
            <a:r>
              <a:rPr lang="es-AR" b="1" i="1" dirty="0" err="1" smtClean="0"/>
              <a:t>C</a:t>
            </a:r>
            <a:r>
              <a:rPr lang="es-AR" b="1" i="1" baseline="-25000" dirty="0" err="1" smtClean="0"/>
              <a:t>w</a:t>
            </a:r>
            <a:r>
              <a:rPr lang="es-AR" b="1" i="1" dirty="0" smtClean="0"/>
              <a:t>*L</a:t>
            </a:r>
            <a:r>
              <a:rPr lang="pt-BR" dirty="0" smtClean="0"/>
              <a:t>.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9506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Ejercicio costos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5920" y="1016000"/>
            <a:ext cx="8392160" cy="538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taller </a:t>
            </a:r>
            <a:r>
              <a:rPr lang="es-ES" dirty="0" smtClean="0"/>
              <a:t>tiene </a:t>
            </a:r>
            <a:r>
              <a:rPr lang="es-ES" dirty="0"/>
              <a:t>un </a:t>
            </a:r>
            <a:r>
              <a:rPr lang="es-ES" dirty="0" smtClean="0"/>
              <a:t>depósito para </a:t>
            </a:r>
            <a:r>
              <a:rPr lang="es-ES" dirty="0"/>
              <a:t>las herramientas que necesitan los </a:t>
            </a:r>
            <a:r>
              <a:rPr lang="es-ES" dirty="0" smtClean="0"/>
              <a:t>mecánicos</a:t>
            </a:r>
            <a:r>
              <a:rPr lang="es-AR" dirty="0" smtClean="0"/>
              <a:t>. Los </a:t>
            </a:r>
            <a:r>
              <a:rPr lang="es-ES" dirty="0" smtClean="0"/>
              <a:t>despachadores </a:t>
            </a:r>
            <a:r>
              <a:rPr lang="es-ES" dirty="0"/>
              <a:t>tienen en su poder las herramientas hasta que llegan los </a:t>
            </a:r>
            <a:r>
              <a:rPr lang="es-ES" dirty="0" smtClean="0"/>
              <a:t>mecánicos </a:t>
            </a:r>
            <a:r>
              <a:rPr lang="es-ES" dirty="0"/>
              <a:t>y </a:t>
            </a:r>
            <a:r>
              <a:rPr lang="es-ES" dirty="0" smtClean="0"/>
              <a:t>las </a:t>
            </a:r>
            <a:r>
              <a:rPr lang="es-AR" dirty="0" smtClean="0"/>
              <a:t>solicitan. </a:t>
            </a:r>
            <a:r>
              <a:rPr lang="es-ES" dirty="0" smtClean="0"/>
              <a:t>El </a:t>
            </a:r>
            <a:r>
              <a:rPr lang="es-ES" dirty="0"/>
              <a:t>deposito de herramientas constituye un sistema de colas, en el cual los despachadores </a:t>
            </a:r>
            <a:r>
              <a:rPr lang="es-ES" dirty="0" smtClean="0"/>
              <a:t>son los </a:t>
            </a:r>
            <a:r>
              <a:rPr lang="es-ES" dirty="0"/>
              <a:t>servidores y los </a:t>
            </a:r>
            <a:r>
              <a:rPr lang="es-ES" dirty="0" smtClean="0"/>
              <a:t>mecánicos </a:t>
            </a:r>
            <a:r>
              <a:rPr lang="es-ES" dirty="0"/>
              <a:t>los </a:t>
            </a:r>
            <a:r>
              <a:rPr lang="es-ES" dirty="0" smtClean="0"/>
              <a:t>clientes. El </a:t>
            </a:r>
            <a:r>
              <a:rPr lang="es-ES" dirty="0"/>
              <a:t>modelo que se </a:t>
            </a:r>
            <a:r>
              <a:rPr lang="es-ES" dirty="0" smtClean="0"/>
              <a:t>ajusta mejor </a:t>
            </a:r>
            <a:r>
              <a:rPr lang="es-ES" dirty="0"/>
              <a:t>a este sistema de colas es el </a:t>
            </a:r>
            <a:r>
              <a:rPr lang="es-ES" i="1" dirty="0" smtClean="0"/>
              <a:t>M</a:t>
            </a:r>
            <a:r>
              <a:rPr lang="es-ES" dirty="0" smtClean="0"/>
              <a:t>/</a:t>
            </a:r>
            <a:r>
              <a:rPr lang="es-ES" i="1" dirty="0" smtClean="0"/>
              <a:t>M</a:t>
            </a:r>
            <a:r>
              <a:rPr lang="es-ES" dirty="0" smtClean="0"/>
              <a:t>/</a:t>
            </a:r>
            <a:r>
              <a:rPr lang="es-ES" i="1" dirty="0" smtClean="0"/>
              <a:t>s</a:t>
            </a:r>
            <a:r>
              <a:rPr lang="es-ES" dirty="0" smtClean="0"/>
              <a:t>. Las </a:t>
            </a:r>
            <a:r>
              <a:rPr lang="es-ES" dirty="0"/>
              <a:t>estimaciones de la tasa media de llegada </a:t>
            </a:r>
            <a:r>
              <a:rPr lang="es-ES" i="1" dirty="0"/>
              <a:t> </a:t>
            </a:r>
            <a:r>
              <a:rPr lang="es-ES" dirty="0"/>
              <a:t>y la </a:t>
            </a:r>
            <a:r>
              <a:rPr lang="es-ES" dirty="0" smtClean="0"/>
              <a:t>tasa media </a:t>
            </a:r>
            <a:r>
              <a:rPr lang="es-ES" dirty="0"/>
              <a:t>de servicio (por servidor) </a:t>
            </a:r>
            <a:r>
              <a:rPr lang="es-ES" i="1" dirty="0"/>
              <a:t> </a:t>
            </a:r>
            <a:r>
              <a:rPr lang="es-ES" dirty="0" smtClean="0"/>
              <a:t>son:</a:t>
            </a:r>
          </a:p>
          <a:p>
            <a:pPr marL="811213" indent="0">
              <a:buNone/>
            </a:pPr>
            <a:r>
              <a:rPr lang="el-GR" dirty="0" smtClean="0"/>
              <a:t>λ</a:t>
            </a:r>
            <a:r>
              <a:rPr lang="es-AR" dirty="0" smtClean="0"/>
              <a:t> </a:t>
            </a:r>
            <a:r>
              <a:rPr lang="es-AR" dirty="0"/>
              <a:t>= </a:t>
            </a:r>
            <a:r>
              <a:rPr lang="es-AR" dirty="0" smtClean="0"/>
              <a:t>120 mecánicos/hora </a:t>
            </a:r>
          </a:p>
          <a:p>
            <a:pPr marL="811213" indent="0">
              <a:buNone/>
            </a:pPr>
            <a:r>
              <a:rPr lang="el-GR" dirty="0" smtClean="0"/>
              <a:t>μ </a:t>
            </a:r>
            <a:r>
              <a:rPr lang="es-AR" dirty="0" smtClean="0"/>
              <a:t>= 80</a:t>
            </a:r>
            <a:r>
              <a:rPr lang="es-AR" dirty="0"/>
              <a:t> </a:t>
            </a:r>
            <a:r>
              <a:rPr lang="es-AR" dirty="0" smtClean="0"/>
              <a:t>mecánicos/hora </a:t>
            </a:r>
            <a:endParaRPr lang="es-AR" dirty="0"/>
          </a:p>
          <a:p>
            <a:pPr marL="0" indent="0">
              <a:buNone/>
            </a:pPr>
            <a:r>
              <a:rPr lang="es-ES" dirty="0"/>
              <a:t>El costo total </a:t>
            </a:r>
            <a:r>
              <a:rPr lang="es-ES" dirty="0" smtClean="0"/>
              <a:t>por </a:t>
            </a:r>
            <a:r>
              <a:rPr lang="es-ES" dirty="0"/>
              <a:t>cada despachador </a:t>
            </a:r>
            <a:r>
              <a:rPr lang="es-ES" dirty="0" smtClean="0"/>
              <a:t>es </a:t>
            </a:r>
            <a:r>
              <a:rPr lang="es-ES" dirty="0"/>
              <a:t>de </a:t>
            </a:r>
            <a:r>
              <a:rPr lang="es-ES" dirty="0" smtClean="0"/>
              <a:t>alrededor de </a:t>
            </a:r>
            <a:r>
              <a:rPr lang="es-ES" dirty="0"/>
              <a:t>$20 por </a:t>
            </a:r>
            <a:r>
              <a:rPr lang="es-ES" dirty="0" smtClean="0"/>
              <a:t>hora. </a:t>
            </a:r>
            <a:r>
              <a:rPr lang="es-ES" dirty="0"/>
              <a:t>Mientras un </a:t>
            </a:r>
            <a:r>
              <a:rPr lang="es-ES" dirty="0" smtClean="0"/>
              <a:t>mecánico </a:t>
            </a:r>
            <a:r>
              <a:rPr lang="es-ES" dirty="0"/>
              <a:t>este ocupado, el valor de </a:t>
            </a:r>
            <a:r>
              <a:rPr lang="es-ES" dirty="0" smtClean="0"/>
              <a:t>su trabajo </a:t>
            </a:r>
            <a:r>
              <a:rPr lang="es-ES" dirty="0"/>
              <a:t>para la </a:t>
            </a:r>
            <a:r>
              <a:rPr lang="es-ES" dirty="0" smtClean="0"/>
              <a:t>compañía </a:t>
            </a:r>
            <a:r>
              <a:rPr lang="es-ES" dirty="0"/>
              <a:t>promedia $48 por </a:t>
            </a:r>
            <a:r>
              <a:rPr lang="es-ES" dirty="0" smtClean="0"/>
              <a:t>hora. </a:t>
            </a:r>
            <a:r>
              <a:rPr lang="es-AR" dirty="0" smtClean="0"/>
              <a:t>La administración </a:t>
            </a:r>
            <a:r>
              <a:rPr lang="es-ES" dirty="0" smtClean="0"/>
              <a:t>ejerce presión </a:t>
            </a:r>
            <a:r>
              <a:rPr lang="es-ES" dirty="0"/>
              <a:t>por reducir gastos en la planta, </a:t>
            </a:r>
            <a:r>
              <a:rPr lang="es-ES" dirty="0" smtClean="0"/>
              <a:t>reducción </a:t>
            </a:r>
            <a:r>
              <a:rPr lang="es-ES" dirty="0"/>
              <a:t>que </a:t>
            </a:r>
            <a:r>
              <a:rPr lang="es-ES" dirty="0" smtClean="0"/>
              <a:t>conduciría </a:t>
            </a:r>
            <a:r>
              <a:rPr lang="es-ES" dirty="0"/>
              <a:t>a tener </a:t>
            </a:r>
            <a:r>
              <a:rPr lang="es-ES" i="1" dirty="0" smtClean="0"/>
              <a:t>menos </a:t>
            </a:r>
            <a:r>
              <a:rPr lang="es-AR" dirty="0" smtClean="0"/>
              <a:t>despachadores.</a:t>
            </a:r>
          </a:p>
          <a:p>
            <a:pPr marL="0" indent="0">
              <a:buNone/>
            </a:pPr>
            <a:r>
              <a:rPr lang="es-AR" dirty="0" smtClean="0"/>
              <a:t>Plantee un modelo de colas para establecer que modelo es el mas conveniente.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07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8490" y="0"/>
            <a:ext cx="7886700" cy="1325563"/>
          </a:xfrm>
        </p:spPr>
        <p:txBody>
          <a:bodyPr/>
          <a:lstStyle/>
          <a:p>
            <a:pPr algn="ctr"/>
            <a:r>
              <a:rPr lang="es-AR" dirty="0">
                <a:solidFill>
                  <a:prstClr val="black"/>
                </a:solidFill>
                <a:latin typeface="Calibri"/>
              </a:rPr>
              <a:t>Ejercicio costos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6400" y="1209040"/>
            <a:ext cx="8503920" cy="496792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Del enunciado podemos obtener </a:t>
            </a:r>
            <a:r>
              <a:rPr lang="es-AR" b="1" i="1" dirty="0" smtClean="0"/>
              <a:t>C</a:t>
            </a:r>
            <a:r>
              <a:rPr lang="es-AR" b="1" i="1" baseline="-25000" dirty="0" smtClean="0"/>
              <a:t>s </a:t>
            </a:r>
            <a:r>
              <a:rPr lang="es-ES" dirty="0" smtClean="0"/>
              <a:t>= </a:t>
            </a:r>
            <a:r>
              <a:rPr lang="es-ES" dirty="0"/>
              <a:t>$</a:t>
            </a:r>
            <a:r>
              <a:rPr lang="es-ES" dirty="0" smtClean="0"/>
              <a:t>20 y </a:t>
            </a:r>
            <a:r>
              <a:rPr lang="es-AR" b="1" i="1" dirty="0" err="1" smtClean="0"/>
              <a:t>C</a:t>
            </a:r>
            <a:r>
              <a:rPr lang="es-AR" b="1" i="1" baseline="-25000" dirty="0" err="1" smtClean="0"/>
              <a:t>w</a:t>
            </a:r>
            <a:r>
              <a:rPr lang="es-ES" dirty="0"/>
              <a:t> </a:t>
            </a:r>
            <a:r>
              <a:rPr lang="es-ES" dirty="0" smtClean="0"/>
              <a:t>= $</a:t>
            </a:r>
            <a:r>
              <a:rPr lang="es-ES" dirty="0"/>
              <a:t>48</a:t>
            </a:r>
            <a:endParaRPr lang="es-AR" dirty="0"/>
          </a:p>
          <a:p>
            <a:pPr marL="0" indent="0">
              <a:buNone/>
            </a:pPr>
            <a:r>
              <a:rPr lang="es-ES" dirty="0" smtClean="0"/>
              <a:t>Y que nuestro objetivo es:</a:t>
            </a:r>
            <a:endParaRPr lang="es-ES" dirty="0"/>
          </a:p>
          <a:p>
            <a:pPr marL="0" indent="0" algn="ctr">
              <a:buNone/>
            </a:pPr>
            <a:r>
              <a:rPr lang="pt-BR" b="1" dirty="0" smtClean="0"/>
              <a:t>Minimizar </a:t>
            </a:r>
            <a:r>
              <a:rPr lang="pt-BR" b="1" i="1" dirty="0" smtClean="0"/>
              <a:t>E</a:t>
            </a:r>
            <a:r>
              <a:rPr lang="pt-BR" b="1" dirty="0" smtClean="0"/>
              <a:t>(CT) = </a:t>
            </a:r>
            <a:r>
              <a:rPr lang="es-AR" b="1" i="1" dirty="0" smtClean="0"/>
              <a:t>$20*s</a:t>
            </a:r>
            <a:r>
              <a:rPr lang="pt-BR" b="1" i="1" dirty="0" smtClean="0"/>
              <a:t> +</a:t>
            </a:r>
            <a:r>
              <a:rPr lang="pt-BR" b="1" dirty="0" smtClean="0"/>
              <a:t> </a:t>
            </a:r>
            <a:r>
              <a:rPr lang="es-AR" b="1" i="1" dirty="0" smtClean="0"/>
              <a:t>$48*L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Todo </a:t>
            </a:r>
            <a:r>
              <a:rPr lang="es-ES" dirty="0"/>
              <a:t>lo que debe hacerse es introducir los </a:t>
            </a:r>
            <a:r>
              <a:rPr lang="es-ES" dirty="0" smtClean="0"/>
              <a:t>datos probar los costos con la cantidad de servidores.</a:t>
            </a:r>
          </a:p>
          <a:p>
            <a:pPr marL="0" indent="0">
              <a:buNone/>
            </a:pPr>
            <a:r>
              <a:rPr lang="es-ES" dirty="0" smtClean="0"/>
              <a:t>Para un solo servidor no estaríamos cumpliendo con la condición necesaria              ya que 120 &lt; 1*80. Por lo que debemos comenzar con 2 servidores, para lo que resolveremos con modelo M/M/s</a:t>
            </a:r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67" y="4058004"/>
            <a:ext cx="925550" cy="45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055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9290" y="0"/>
            <a:ext cx="7886700" cy="1325563"/>
          </a:xfrm>
        </p:spPr>
        <p:txBody>
          <a:bodyPr/>
          <a:lstStyle/>
          <a:p>
            <a:pPr algn="ctr"/>
            <a:r>
              <a:rPr lang="es-AR" dirty="0">
                <a:solidFill>
                  <a:prstClr val="black"/>
                </a:solidFill>
                <a:latin typeface="Calibri"/>
              </a:rPr>
              <a:t>Ejercicio costos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4640" y="1005840"/>
            <a:ext cx="8615680" cy="51711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 smtClean="0"/>
              <a:t>Resolvemos el modelo M/M/s</a:t>
            </a:r>
          </a:p>
          <a:p>
            <a:pPr marL="0" indent="0">
              <a:buNone/>
            </a:pPr>
            <a:r>
              <a:rPr lang="es-AR" sz="2400" dirty="0" smtClean="0"/>
              <a:t>Primero resolvemos P</a:t>
            </a:r>
            <a:r>
              <a:rPr lang="es-AR" sz="2400" baseline="-25000" dirty="0" smtClean="0"/>
              <a:t>0 </a:t>
            </a:r>
            <a:r>
              <a:rPr lang="es-AR" sz="2400" dirty="0" smtClean="0"/>
              <a:t>= 0,14 con 2 servidores con </a:t>
            </a:r>
            <a:r>
              <a:rPr lang="el-GR" sz="2400" dirty="0"/>
              <a:t>λ</a:t>
            </a:r>
            <a:r>
              <a:rPr lang="es-AR" sz="2400" dirty="0"/>
              <a:t> = 120 </a:t>
            </a:r>
            <a:r>
              <a:rPr lang="es-AR" sz="2400" dirty="0" smtClean="0"/>
              <a:t>y </a:t>
            </a:r>
            <a:r>
              <a:rPr lang="el-GR" sz="2400" dirty="0" smtClean="0"/>
              <a:t>μ </a:t>
            </a:r>
            <a:r>
              <a:rPr lang="es-AR" sz="2400" dirty="0"/>
              <a:t>= 80 </a:t>
            </a:r>
            <a:endParaRPr lang="es-AR" sz="2400" dirty="0" smtClean="0"/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endParaRPr lang="es-AR" sz="2400" dirty="0" smtClean="0"/>
          </a:p>
          <a:p>
            <a:pPr marL="0" indent="0">
              <a:buNone/>
            </a:pPr>
            <a:r>
              <a:rPr lang="es-AR" sz="2400" dirty="0" smtClean="0"/>
              <a:t>Luego resolvemos </a:t>
            </a:r>
            <a:r>
              <a:rPr lang="es-AR" sz="2400" dirty="0" err="1" smtClean="0"/>
              <a:t>L</a:t>
            </a:r>
            <a:r>
              <a:rPr lang="es-AR" sz="2400" baseline="-25000" dirty="0" err="1" smtClean="0"/>
              <a:t>q</a:t>
            </a:r>
            <a:r>
              <a:rPr lang="es-AR" sz="2400" baseline="-25000" dirty="0" smtClean="0"/>
              <a:t> </a:t>
            </a:r>
            <a:r>
              <a:rPr lang="es-AR" sz="2400" dirty="0" smtClean="0"/>
              <a:t>= 1,928 considerando a </a:t>
            </a:r>
            <a:r>
              <a:rPr lang="el-GR" sz="2400" dirty="0"/>
              <a:t>ρ </a:t>
            </a:r>
            <a:r>
              <a:rPr lang="es-AR" sz="2400" dirty="0" smtClean="0"/>
              <a:t>= 0,75</a:t>
            </a:r>
          </a:p>
          <a:p>
            <a:pPr marL="0" indent="0">
              <a:buNone/>
            </a:pPr>
            <a:endParaRPr lang="es-AR" sz="2400" dirty="0" smtClean="0"/>
          </a:p>
          <a:p>
            <a:pPr marL="0" indent="0">
              <a:buNone/>
            </a:pPr>
            <a:r>
              <a:rPr lang="es-AR" sz="2400" dirty="0" smtClean="0"/>
              <a:t>Resolvemos L = 3,428</a:t>
            </a:r>
            <a:endParaRPr lang="es-AR" sz="2400" baseline="-25000" dirty="0" smtClean="0"/>
          </a:p>
          <a:p>
            <a:pPr marL="0" indent="0">
              <a:buNone/>
            </a:pPr>
            <a:endParaRPr lang="pt-BR" sz="2400" i="1" dirty="0" smtClean="0"/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r>
              <a:rPr lang="pt-BR" sz="2400" i="1" dirty="0" smtClean="0"/>
              <a:t>Calculamos E</a:t>
            </a:r>
            <a:r>
              <a:rPr lang="pt-BR" sz="2400" dirty="0" smtClean="0"/>
              <a:t>(CT</a:t>
            </a:r>
            <a:r>
              <a:rPr lang="pt-BR" sz="2400" dirty="0"/>
              <a:t>) = </a:t>
            </a:r>
            <a:r>
              <a:rPr lang="es-AR" sz="2400" i="1" dirty="0"/>
              <a:t>$20*s</a:t>
            </a:r>
            <a:r>
              <a:rPr lang="pt-BR" sz="2400" i="1" dirty="0"/>
              <a:t> +</a:t>
            </a:r>
            <a:r>
              <a:rPr lang="pt-BR" sz="2400" dirty="0"/>
              <a:t> </a:t>
            </a:r>
            <a:r>
              <a:rPr lang="es-AR" sz="2400" i="1" dirty="0"/>
              <a:t>$</a:t>
            </a:r>
            <a:r>
              <a:rPr lang="es-AR" sz="2400" i="1" dirty="0" smtClean="0"/>
              <a:t>48*L</a:t>
            </a:r>
            <a:r>
              <a:rPr lang="es-AR" sz="2400" i="1" baseline="-25000" dirty="0" smtClean="0"/>
              <a:t> </a:t>
            </a:r>
            <a:r>
              <a:rPr lang="pt-BR" sz="2400" dirty="0" smtClean="0"/>
              <a:t>= </a:t>
            </a:r>
            <a:r>
              <a:rPr lang="es-AR" sz="2400" i="1" dirty="0"/>
              <a:t>$</a:t>
            </a:r>
            <a:r>
              <a:rPr lang="es-AR" sz="2400" i="1" dirty="0" smtClean="0"/>
              <a:t>20*2</a:t>
            </a:r>
            <a:r>
              <a:rPr lang="pt-BR" sz="2400" i="1" dirty="0" smtClean="0"/>
              <a:t> </a:t>
            </a:r>
            <a:r>
              <a:rPr lang="pt-BR" sz="2400" i="1" dirty="0"/>
              <a:t>+</a:t>
            </a:r>
            <a:r>
              <a:rPr lang="pt-BR" sz="2400" dirty="0"/>
              <a:t> </a:t>
            </a:r>
            <a:r>
              <a:rPr lang="es-AR" sz="2400" i="1" dirty="0"/>
              <a:t>$</a:t>
            </a:r>
            <a:r>
              <a:rPr lang="es-AR" sz="2400" i="1" dirty="0" smtClean="0"/>
              <a:t>48*3,428 = </a:t>
            </a:r>
            <a:r>
              <a:rPr lang="es-AR" sz="2400" b="1" i="1" dirty="0" smtClean="0"/>
              <a:t>$204,57</a:t>
            </a:r>
            <a:endParaRPr lang="es-ES" sz="2400" b="1" dirty="0"/>
          </a:p>
          <a:p>
            <a:pPr marL="0" indent="0">
              <a:buNone/>
            </a:pPr>
            <a:endParaRPr lang="es-A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50" y="1894432"/>
            <a:ext cx="5615839" cy="90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264" y="3193098"/>
            <a:ext cx="2597785" cy="9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25" y="3986530"/>
            <a:ext cx="1628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227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8490" y="0"/>
            <a:ext cx="7886700" cy="1325563"/>
          </a:xfrm>
        </p:spPr>
        <p:txBody>
          <a:bodyPr/>
          <a:lstStyle/>
          <a:p>
            <a:pPr algn="ctr"/>
            <a:r>
              <a:rPr lang="es-AR" dirty="0">
                <a:solidFill>
                  <a:prstClr val="black"/>
                </a:solidFill>
                <a:latin typeface="Calibri"/>
              </a:rPr>
              <a:t>Ejercicio costos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55311" y="985520"/>
            <a:ext cx="8615680" cy="5079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 smtClean="0"/>
              <a:t>Resolvemos </a:t>
            </a:r>
            <a:r>
              <a:rPr lang="es-AR" sz="2400" dirty="0"/>
              <a:t>P</a:t>
            </a:r>
            <a:r>
              <a:rPr lang="es-AR" sz="2400" baseline="-25000" dirty="0"/>
              <a:t>0 </a:t>
            </a:r>
            <a:r>
              <a:rPr lang="es-AR" sz="2400" dirty="0"/>
              <a:t>= </a:t>
            </a:r>
            <a:r>
              <a:rPr lang="es-AR" sz="2400" dirty="0" smtClean="0"/>
              <a:t>0,21 </a:t>
            </a:r>
            <a:r>
              <a:rPr lang="es-AR" sz="2400" dirty="0"/>
              <a:t>con </a:t>
            </a:r>
            <a:r>
              <a:rPr lang="es-AR" sz="2400" dirty="0" smtClean="0"/>
              <a:t>3 </a:t>
            </a:r>
            <a:r>
              <a:rPr lang="es-AR" sz="2400" dirty="0"/>
              <a:t>servidores con </a:t>
            </a:r>
            <a:r>
              <a:rPr lang="el-GR" sz="2400" dirty="0"/>
              <a:t>λ</a:t>
            </a:r>
            <a:r>
              <a:rPr lang="es-AR" sz="2400" dirty="0"/>
              <a:t> = 120 y </a:t>
            </a:r>
            <a:r>
              <a:rPr lang="el-GR" sz="2400" dirty="0"/>
              <a:t>μ </a:t>
            </a:r>
            <a:r>
              <a:rPr lang="es-AR" sz="2400" dirty="0"/>
              <a:t>= 80 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Luego resolvemos </a:t>
            </a:r>
            <a:r>
              <a:rPr lang="es-AR" sz="2400" dirty="0" err="1"/>
              <a:t>L</a:t>
            </a:r>
            <a:r>
              <a:rPr lang="es-AR" sz="2400" baseline="-25000" dirty="0" err="1"/>
              <a:t>q</a:t>
            </a:r>
            <a:r>
              <a:rPr lang="es-AR" sz="2400" baseline="-25000" dirty="0"/>
              <a:t> </a:t>
            </a:r>
            <a:r>
              <a:rPr lang="es-AR" sz="2400" dirty="0"/>
              <a:t>= </a:t>
            </a:r>
            <a:r>
              <a:rPr lang="es-AR" sz="2400" dirty="0" smtClean="0"/>
              <a:t>0,23 </a:t>
            </a:r>
            <a:r>
              <a:rPr lang="es-AR" sz="2400" dirty="0"/>
              <a:t>considerando a </a:t>
            </a:r>
            <a:r>
              <a:rPr lang="el-GR" sz="2400" dirty="0"/>
              <a:t>ρ </a:t>
            </a:r>
            <a:r>
              <a:rPr lang="es-AR" sz="2400" dirty="0"/>
              <a:t>= </a:t>
            </a:r>
            <a:r>
              <a:rPr lang="es-AR" sz="2400" dirty="0" smtClean="0"/>
              <a:t>0,5</a:t>
            </a:r>
            <a:endParaRPr lang="es-AR" sz="2400" dirty="0"/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Resolvemos L = </a:t>
            </a:r>
            <a:r>
              <a:rPr lang="es-AR" sz="2400" dirty="0" smtClean="0"/>
              <a:t>1,736</a:t>
            </a:r>
            <a:endParaRPr lang="es-AR" sz="2400" baseline="-25000" dirty="0"/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endParaRPr lang="pt-BR" sz="2400" i="1" dirty="0"/>
          </a:p>
          <a:p>
            <a:pPr marL="0" indent="0">
              <a:buNone/>
            </a:pPr>
            <a:r>
              <a:rPr lang="pt-BR" sz="2400" i="1" dirty="0"/>
              <a:t>Calculamos E</a:t>
            </a:r>
            <a:r>
              <a:rPr lang="pt-BR" sz="2400" dirty="0"/>
              <a:t>(CT) = </a:t>
            </a:r>
            <a:r>
              <a:rPr lang="es-AR" sz="2400" i="1" dirty="0"/>
              <a:t>$20*s</a:t>
            </a:r>
            <a:r>
              <a:rPr lang="pt-BR" sz="2400" i="1" dirty="0"/>
              <a:t> +</a:t>
            </a:r>
            <a:r>
              <a:rPr lang="pt-BR" sz="2400" dirty="0"/>
              <a:t> </a:t>
            </a:r>
            <a:r>
              <a:rPr lang="es-AR" sz="2400" i="1" dirty="0"/>
              <a:t>$48*L</a:t>
            </a:r>
            <a:r>
              <a:rPr lang="es-AR" sz="2400" i="1" baseline="-25000" dirty="0"/>
              <a:t> </a:t>
            </a:r>
            <a:r>
              <a:rPr lang="pt-BR" sz="2400" dirty="0"/>
              <a:t>= </a:t>
            </a:r>
            <a:r>
              <a:rPr lang="es-AR" sz="2400" i="1" dirty="0"/>
              <a:t>$</a:t>
            </a:r>
            <a:r>
              <a:rPr lang="es-AR" sz="2400" i="1" dirty="0" smtClean="0"/>
              <a:t>20*3</a:t>
            </a:r>
            <a:r>
              <a:rPr lang="pt-BR" sz="2400" i="1" dirty="0" smtClean="0"/>
              <a:t> </a:t>
            </a:r>
            <a:r>
              <a:rPr lang="pt-BR" sz="2400" i="1" dirty="0"/>
              <a:t>+</a:t>
            </a:r>
            <a:r>
              <a:rPr lang="pt-BR" sz="2400" dirty="0"/>
              <a:t> </a:t>
            </a:r>
            <a:r>
              <a:rPr lang="es-AR" sz="2400" i="1" dirty="0"/>
              <a:t>$</a:t>
            </a:r>
            <a:r>
              <a:rPr lang="es-AR" sz="2400" i="1" dirty="0" smtClean="0"/>
              <a:t>48*1,736 </a:t>
            </a:r>
            <a:r>
              <a:rPr lang="es-AR" sz="2400" i="1" dirty="0"/>
              <a:t>= </a:t>
            </a:r>
            <a:r>
              <a:rPr lang="es-AR" sz="2400" b="1" i="1" dirty="0" smtClean="0"/>
              <a:t>$143,37</a:t>
            </a:r>
            <a:endParaRPr lang="es-ES" sz="2400" b="1" dirty="0"/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s-A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19" y="1409057"/>
            <a:ext cx="5358295" cy="866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504" y="2857818"/>
            <a:ext cx="2597785" cy="9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665" y="3651250"/>
            <a:ext cx="16287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740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Pendientes – Tarea para el hogar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Calcular el ejercicio de costos para 4 servidores, ¿mejoro la situación?</a:t>
            </a:r>
            <a:endParaRPr lang="es-AR" dirty="0"/>
          </a:p>
          <a:p>
            <a:r>
              <a:rPr lang="es-AR" dirty="0" smtClean="0"/>
              <a:t>Resolver ejercicios tipos del TP.</a:t>
            </a:r>
          </a:p>
          <a:p>
            <a:r>
              <a:rPr lang="es-AR" dirty="0" smtClean="0"/>
              <a:t>Revisar otros modelos.</a:t>
            </a:r>
          </a:p>
          <a:p>
            <a:r>
              <a:rPr lang="es-AR" dirty="0" smtClean="0"/>
              <a:t>Repasar capitulo 17.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4375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7434" y="10972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Equilibrio entre costo de servicio y  costo de espera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1120878" y="1833686"/>
            <a:ext cx="6649645" cy="4192458"/>
            <a:chOff x="1120878" y="1833686"/>
            <a:chExt cx="6649645" cy="4192458"/>
          </a:xfrm>
        </p:grpSpPr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V="1">
              <a:off x="2901411" y="3804596"/>
              <a:ext cx="2867387" cy="14437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1120878" y="1833686"/>
              <a:ext cx="6649645" cy="4192458"/>
              <a:chOff x="2256999" y="2528776"/>
              <a:chExt cx="4441441" cy="3477722"/>
            </a:xfrm>
          </p:grpSpPr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3364235" y="3048000"/>
                <a:ext cx="1714500" cy="1066800"/>
              </a:xfrm>
              <a:custGeom>
                <a:avLst/>
                <a:gdLst>
                  <a:gd name="T0" fmla="*/ 0 w 1440"/>
                  <a:gd name="T1" fmla="*/ 0 h 672"/>
                  <a:gd name="T2" fmla="*/ 672 w 1440"/>
                  <a:gd name="T3" fmla="*/ 672 h 672"/>
                  <a:gd name="T4" fmla="*/ 1440 w 1440"/>
                  <a:gd name="T5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0" h="672">
                    <a:moveTo>
                      <a:pt x="0" y="0"/>
                    </a:moveTo>
                    <a:cubicBezTo>
                      <a:pt x="216" y="336"/>
                      <a:pt x="432" y="672"/>
                      <a:pt x="672" y="672"/>
                    </a:cubicBezTo>
                    <a:cubicBezTo>
                      <a:pt x="912" y="672"/>
                      <a:pt x="1304" y="120"/>
                      <a:pt x="1440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auto">
              <a:xfrm>
                <a:off x="3114495" y="3220843"/>
                <a:ext cx="2114550" cy="1981200"/>
              </a:xfrm>
              <a:custGeom>
                <a:avLst/>
                <a:gdLst>
                  <a:gd name="T0" fmla="*/ 0 w 1776"/>
                  <a:gd name="T1" fmla="*/ 0 h 1256"/>
                  <a:gd name="T2" fmla="*/ 864 w 1776"/>
                  <a:gd name="T3" fmla="*/ 1056 h 1256"/>
                  <a:gd name="T4" fmla="*/ 1776 w 1776"/>
                  <a:gd name="T5" fmla="*/ 1200 h 1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76" h="1256">
                    <a:moveTo>
                      <a:pt x="0" y="0"/>
                    </a:moveTo>
                    <a:cubicBezTo>
                      <a:pt x="284" y="428"/>
                      <a:pt x="568" y="856"/>
                      <a:pt x="864" y="1056"/>
                    </a:cubicBezTo>
                    <a:cubicBezTo>
                      <a:pt x="1160" y="1256"/>
                      <a:pt x="1468" y="1228"/>
                      <a:pt x="1776" y="1200"/>
                    </a:cubicBez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1" name="Line 14"/>
              <p:cNvSpPr>
                <a:spLocks noChangeShapeType="1"/>
              </p:cNvSpPr>
              <p:nvPr/>
            </p:nvSpPr>
            <p:spPr bwMode="auto">
              <a:xfrm>
                <a:off x="4171770" y="4114800"/>
                <a:ext cx="0" cy="1295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" name="Line 15"/>
              <p:cNvSpPr>
                <a:spLocks noChangeShapeType="1"/>
              </p:cNvSpPr>
              <p:nvPr/>
            </p:nvSpPr>
            <p:spPr bwMode="auto">
              <a:xfrm flipH="1">
                <a:off x="3114494" y="4114800"/>
                <a:ext cx="108933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 flipV="1">
                <a:off x="3114494" y="2752294"/>
                <a:ext cx="0" cy="266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V="1">
                <a:off x="3114495" y="5410198"/>
                <a:ext cx="2689530" cy="9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3163545" y="5612899"/>
                <a:ext cx="2115879" cy="3318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MX" altLang="es-AR" sz="2000" dirty="0">
                    <a:latin typeface="Comic Sans MS" pitchFamily="66" charset="0"/>
                  </a:rPr>
                  <a:t>Nivel Óptimo de Servicio</a:t>
                </a:r>
                <a:endParaRPr lang="es-ES" altLang="es-AR" sz="2000" dirty="0">
                  <a:latin typeface="Comic Sans MS" pitchFamily="66" charset="0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 flipV="1">
                <a:off x="4159779" y="5410199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5491126" y="5419293"/>
                <a:ext cx="1143000" cy="587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2000" dirty="0">
                    <a:latin typeface="Comic Sans MS" pitchFamily="66" charset="0"/>
                  </a:rPr>
                  <a:t>Nivel de Servicio</a:t>
                </a:r>
                <a:endParaRPr lang="es-ES" altLang="es-AR" sz="2000" dirty="0">
                  <a:latin typeface="Comic Sans MS" pitchFamily="66" charset="0"/>
                </a:endParaRP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5349919" y="4439669"/>
                <a:ext cx="1267437" cy="842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Costo </a:t>
                </a:r>
                <a:r>
                  <a:rPr lang="es-MX" altLang="es-AR" sz="2000" b="1" dirty="0" smtClean="0">
                    <a:solidFill>
                      <a:srgbClr val="0000FF"/>
                    </a:solidFill>
                    <a:latin typeface="Comic Sans MS" pitchFamily="66" charset="0"/>
                  </a:rPr>
                  <a:t>por TIEMPO </a:t>
                </a:r>
                <a:r>
                  <a:rPr lang="es-MX" altLang="es-AR" sz="2000" b="1" dirty="0">
                    <a:solidFill>
                      <a:srgbClr val="0000FF"/>
                    </a:solidFill>
                    <a:latin typeface="Comic Sans MS" pitchFamily="66" charset="0"/>
                  </a:rPr>
                  <a:t>DE ESPERA</a:t>
                </a:r>
                <a:endParaRPr lang="es-ES" altLang="es-AR" sz="2000" b="1" dirty="0">
                  <a:solidFill>
                    <a:srgbClr val="0000FF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5229045" y="3470914"/>
                <a:ext cx="1469395" cy="842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s-MX" altLang="es-AR" sz="2000" b="1" dirty="0">
                    <a:latin typeface="Comic Sans MS" pitchFamily="66" charset="0"/>
                  </a:rPr>
                  <a:t>Costo por proporcionar el SERVICIO</a:t>
                </a:r>
                <a:endParaRPr lang="es-ES" altLang="es-AR" sz="2000" b="1" dirty="0">
                  <a:latin typeface="Comic Sans MS" pitchFamily="66" charset="0"/>
                </a:endParaRP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2256999" y="2528776"/>
                <a:ext cx="857495" cy="3318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2000" dirty="0">
                    <a:latin typeface="Comic Sans MS" pitchFamily="66" charset="0"/>
                  </a:rPr>
                  <a:t>Costo</a:t>
                </a:r>
                <a:endParaRPr lang="es-ES" altLang="es-AR" sz="2000" dirty="0">
                  <a:latin typeface="Comic Sans MS" pitchFamily="66" charset="0"/>
                </a:endParaRP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2373358" y="3693544"/>
                <a:ext cx="741136" cy="842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2000" dirty="0">
                    <a:latin typeface="Comic Sans MS" pitchFamily="66" charset="0"/>
                  </a:rPr>
                  <a:t>Costo Total Mínimo</a:t>
                </a:r>
                <a:endParaRPr lang="es-ES" altLang="es-AR" sz="2000" dirty="0">
                  <a:latin typeface="Comic Sans MS" pitchFamily="66" charset="0"/>
                </a:endParaRPr>
              </a:p>
            </p:txBody>
          </p:sp>
          <p:sp>
            <p:nvSpPr>
              <p:cNvPr id="22" name="Text Box 26"/>
              <p:cNvSpPr txBox="1">
                <a:spLocks noChangeArrowheads="1"/>
              </p:cNvSpPr>
              <p:nvPr/>
            </p:nvSpPr>
            <p:spPr bwMode="auto">
              <a:xfrm>
                <a:off x="5168022" y="2743200"/>
                <a:ext cx="1449334" cy="587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altLang="es-AR" sz="2000" b="1" dirty="0">
                    <a:solidFill>
                      <a:srgbClr val="FF0000"/>
                    </a:solidFill>
                    <a:latin typeface="Comic Sans MS" pitchFamily="66" charset="0"/>
                  </a:rPr>
                  <a:t>COSTO TOTAL ESPERADO</a:t>
                </a:r>
                <a:endParaRPr lang="es-ES" altLang="es-AR" sz="2000" b="1" dirty="0">
                  <a:solidFill>
                    <a:srgbClr val="FF0000"/>
                  </a:solidFill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721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644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Proceso </a:t>
            </a:r>
            <a:r>
              <a:rPr lang="es-AR" dirty="0" smtClean="0">
                <a:latin typeface="+mn-lt"/>
              </a:rPr>
              <a:t>del modelo de colas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4234" y="1153551"/>
            <a:ext cx="8051116" cy="502341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Los clientes </a:t>
            </a:r>
            <a:r>
              <a:rPr lang="es-ES" dirty="0" smtClean="0"/>
              <a:t>que requieren </a:t>
            </a:r>
            <a:r>
              <a:rPr lang="es-ES" dirty="0"/>
              <a:t>un servicio se </a:t>
            </a:r>
            <a:r>
              <a:rPr lang="es-ES" dirty="0" smtClean="0"/>
              <a:t>van generando a medida que pasa el tiempo </a:t>
            </a:r>
            <a:r>
              <a:rPr lang="es-ES" dirty="0"/>
              <a:t>en una fuente de </a:t>
            </a:r>
            <a:r>
              <a:rPr lang="es-ES" dirty="0" smtClean="0"/>
              <a:t>entrada.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Luego</a:t>
            </a:r>
            <a:r>
              <a:rPr lang="es-ES" dirty="0"/>
              <a:t>, entran al </a:t>
            </a:r>
            <a:r>
              <a:rPr lang="es-ES" dirty="0" smtClean="0"/>
              <a:t>sistema y </a:t>
            </a:r>
            <a:r>
              <a:rPr lang="es-ES" dirty="0"/>
              <a:t>se unen a una </a:t>
            </a:r>
            <a:r>
              <a:rPr lang="es-ES" dirty="0" smtClean="0"/>
              <a:t>línea de espera.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En determinado momento </a:t>
            </a:r>
            <a:r>
              <a:rPr lang="es-ES" dirty="0"/>
              <a:t>se selecciona un </a:t>
            </a:r>
            <a:r>
              <a:rPr lang="es-ES" dirty="0" smtClean="0"/>
              <a:t>cliente </a:t>
            </a:r>
            <a:r>
              <a:rPr lang="es-ES" dirty="0"/>
              <a:t>de la </a:t>
            </a:r>
            <a:r>
              <a:rPr lang="es-ES" dirty="0" smtClean="0"/>
              <a:t>cola, mediante </a:t>
            </a:r>
            <a:r>
              <a:rPr lang="es-ES" dirty="0"/>
              <a:t>alguna regla conocida como disciplina de la </a:t>
            </a:r>
            <a:r>
              <a:rPr lang="es-ES" dirty="0" smtClean="0"/>
              <a:t>cola, para proporcionarle el servicio.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Se </a:t>
            </a:r>
            <a:r>
              <a:rPr lang="es-ES" dirty="0"/>
              <a:t>lleva a cabo </a:t>
            </a:r>
            <a:r>
              <a:rPr lang="es-ES" dirty="0" smtClean="0"/>
              <a:t>el servicio </a:t>
            </a:r>
            <a:r>
              <a:rPr lang="es-ES" dirty="0"/>
              <a:t>que el cliente requiere mediante un mecanismo de </a:t>
            </a:r>
            <a:r>
              <a:rPr lang="es-ES" dirty="0" smtClean="0"/>
              <a:t>servicio,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Finalmente el </a:t>
            </a:r>
            <a:r>
              <a:rPr lang="es-ES" dirty="0"/>
              <a:t>cliente sale </a:t>
            </a:r>
            <a:r>
              <a:rPr lang="es-ES" dirty="0" smtClean="0"/>
              <a:t>del sistema </a:t>
            </a:r>
            <a:r>
              <a:rPr lang="es-ES" dirty="0"/>
              <a:t>de colas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63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49" y="1"/>
            <a:ext cx="8276200" cy="2209506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Diagrama general</a:t>
            </a:r>
            <a:br>
              <a:rPr lang="es-AR" dirty="0" smtClean="0">
                <a:latin typeface="+mn-lt"/>
              </a:rPr>
            </a:br>
            <a:r>
              <a:rPr lang="es-AR" dirty="0" smtClean="0">
                <a:latin typeface="+mn-lt"/>
              </a:rPr>
              <a:t>del</a:t>
            </a:r>
            <a:br>
              <a:rPr lang="es-AR" dirty="0" smtClean="0">
                <a:latin typeface="+mn-lt"/>
              </a:rPr>
            </a:br>
            <a:r>
              <a:rPr lang="es-AR" dirty="0" smtClean="0">
                <a:latin typeface="+mn-lt"/>
              </a:rPr>
              <a:t> </a:t>
            </a:r>
            <a:r>
              <a:rPr lang="es-AR" dirty="0">
                <a:latin typeface="+mn-lt"/>
              </a:rPr>
              <a:t>modelo de </a:t>
            </a:r>
            <a:r>
              <a:rPr lang="es-AR" dirty="0" smtClean="0">
                <a:latin typeface="+mn-lt"/>
              </a:rPr>
              <a:t>colas</a:t>
            </a:r>
            <a:endParaRPr lang="es-AR" dirty="0">
              <a:latin typeface="+mn-lt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2645605"/>
            <a:ext cx="8806375" cy="2786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89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447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s-AR" dirty="0">
                <a:latin typeface="+mn-lt"/>
              </a:rPr>
              <a:t>Fuente de entrada</a:t>
            </a:r>
            <a:endParaRPr lang="es-ES" dirty="0"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2717" y="1111367"/>
            <a:ext cx="7886700" cy="5162824"/>
          </a:xfrm>
        </p:spPr>
        <p:txBody>
          <a:bodyPr>
            <a:noAutofit/>
          </a:bodyPr>
          <a:lstStyle/>
          <a:p>
            <a:r>
              <a:rPr lang="es-AR" sz="2600" dirty="0" smtClean="0"/>
              <a:t>Es la población potencial  que puede solicitar el servicio.</a:t>
            </a:r>
          </a:p>
          <a:p>
            <a:r>
              <a:rPr lang="es-AR" sz="2600" dirty="0" smtClean="0"/>
              <a:t>Entonces podemos referirnos a “fuente” como la </a:t>
            </a:r>
            <a:r>
              <a:rPr lang="es-ES" sz="2600" dirty="0" smtClean="0"/>
              <a:t>población </a:t>
            </a:r>
            <a:r>
              <a:rPr lang="es-ES" sz="2600" dirty="0"/>
              <a:t>a partir de la cual surgen las unidades que llegan </a:t>
            </a:r>
            <a:r>
              <a:rPr lang="es-AR" sz="2600" dirty="0" smtClean="0"/>
              <a:t>a la cola. Por lo que también </a:t>
            </a:r>
            <a:r>
              <a:rPr lang="es-ES" sz="2600" dirty="0" smtClean="0"/>
              <a:t>se la conoce </a:t>
            </a:r>
            <a:r>
              <a:rPr lang="es-ES" sz="2600" dirty="0"/>
              <a:t>como </a:t>
            </a:r>
            <a:r>
              <a:rPr lang="es-ES" sz="2600" b="1" dirty="0"/>
              <a:t>población de </a:t>
            </a:r>
            <a:r>
              <a:rPr lang="es-ES" sz="2600" b="1" dirty="0" smtClean="0"/>
              <a:t>entrada</a:t>
            </a:r>
            <a:r>
              <a:rPr lang="es-ES" sz="2600" dirty="0" smtClean="0"/>
              <a:t>.</a:t>
            </a:r>
          </a:p>
          <a:p>
            <a:r>
              <a:rPr lang="es-AR" sz="2600" dirty="0"/>
              <a:t>El patrón </a:t>
            </a:r>
            <a:r>
              <a:rPr lang="es-AR" sz="2600" dirty="0" smtClean="0"/>
              <a:t>en el que las unidades llegan a la cola </a:t>
            </a:r>
            <a:r>
              <a:rPr lang="es-AR" sz="2600" dirty="0"/>
              <a:t>puede distribuirse de forma </a:t>
            </a:r>
            <a:r>
              <a:rPr lang="es-AR" sz="2600" b="1" dirty="0"/>
              <a:t>determinística</a:t>
            </a:r>
            <a:r>
              <a:rPr lang="es-AR" sz="2600" dirty="0"/>
              <a:t> o </a:t>
            </a:r>
            <a:r>
              <a:rPr lang="es-AR" sz="2600" b="1" dirty="0"/>
              <a:t>probabilística</a:t>
            </a:r>
            <a:r>
              <a:rPr lang="es-AR" sz="2600" dirty="0"/>
              <a:t>.</a:t>
            </a:r>
          </a:p>
          <a:p>
            <a:r>
              <a:rPr lang="es-AR" sz="2600" dirty="0" smtClean="0"/>
              <a:t>El tamaño de la fuente puede ser </a:t>
            </a:r>
            <a:r>
              <a:rPr lang="es-AR" sz="2600" b="1" dirty="0" smtClean="0"/>
              <a:t>finito</a:t>
            </a:r>
            <a:r>
              <a:rPr lang="es-AR" sz="2600" dirty="0" smtClean="0"/>
              <a:t> (limitada) o </a:t>
            </a:r>
            <a:r>
              <a:rPr lang="es-AR" sz="2600" b="1" dirty="0" smtClean="0"/>
              <a:t>infinito</a:t>
            </a:r>
            <a:r>
              <a:rPr lang="es-AR" sz="2600" dirty="0" smtClean="0"/>
              <a:t> (ilimitada). Desde una perspectiva analítica </a:t>
            </a:r>
            <a:r>
              <a:rPr lang="es-ES" sz="2600" dirty="0"/>
              <a:t>los </a:t>
            </a:r>
            <a:r>
              <a:rPr lang="es-ES" sz="2600" dirty="0" smtClean="0"/>
              <a:t>cálculos </a:t>
            </a:r>
            <a:r>
              <a:rPr lang="es-ES" sz="2600" dirty="0"/>
              <a:t>son mucho mas </a:t>
            </a:r>
            <a:r>
              <a:rPr lang="es-ES" sz="2600" dirty="0" smtClean="0"/>
              <a:t>sencillos en </a:t>
            </a:r>
            <a:r>
              <a:rPr lang="es-ES" sz="2600" dirty="0"/>
              <a:t>el caso del </a:t>
            </a:r>
            <a:r>
              <a:rPr lang="es-ES" sz="2600" dirty="0" smtClean="0"/>
              <a:t>tamaño infinito</a:t>
            </a:r>
            <a:r>
              <a:rPr lang="es-ES" sz="2600" dirty="0"/>
              <a:t>, este supuesto se hace </a:t>
            </a:r>
            <a:r>
              <a:rPr lang="es-ES" sz="2600" dirty="0" smtClean="0"/>
              <a:t>aún </a:t>
            </a:r>
            <a:r>
              <a:rPr lang="es-ES" sz="2600" dirty="0"/>
              <a:t>cuando el </a:t>
            </a:r>
            <a:r>
              <a:rPr lang="es-ES" sz="2600" dirty="0" smtClean="0"/>
              <a:t>tamaño </a:t>
            </a:r>
            <a:r>
              <a:rPr lang="es-ES" sz="2600" dirty="0"/>
              <a:t>real sea </a:t>
            </a:r>
            <a:r>
              <a:rPr lang="es-ES" sz="2600" dirty="0" smtClean="0"/>
              <a:t>un </a:t>
            </a:r>
            <a:r>
              <a:rPr lang="es-AR" sz="2600" dirty="0" smtClean="0"/>
              <a:t>número fijo </a:t>
            </a:r>
            <a:r>
              <a:rPr lang="es-AR" sz="2600" dirty="0"/>
              <a:t>relativamente </a:t>
            </a:r>
            <a:r>
              <a:rPr lang="es-AR" sz="2600" dirty="0" smtClean="0"/>
              <a:t>grande.</a:t>
            </a:r>
          </a:p>
        </p:txBody>
      </p:sp>
    </p:spTree>
    <p:extLst>
      <p:ext uri="{BB962C8B-B14F-4D97-AF65-F5344CB8AC3E}">
        <p14:creationId xmlns:p14="http://schemas.microsoft.com/office/powerpoint/2010/main" val="201290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7963" y="0"/>
            <a:ext cx="8215532" cy="109728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>
                <a:latin typeface="+mn-lt"/>
              </a:rPr>
              <a:t>Características </a:t>
            </a:r>
            <a:r>
              <a:rPr lang="es-AR" dirty="0">
                <a:latin typeface="+mn-lt"/>
              </a:rPr>
              <a:t>de </a:t>
            </a:r>
            <a:r>
              <a:rPr lang="es-AR" dirty="0" smtClean="0">
                <a:latin typeface="+mn-lt"/>
              </a:rPr>
              <a:t>llegadas a la cola</a:t>
            </a:r>
            <a:endParaRPr lang="es-AR" dirty="0"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7963" y="970671"/>
            <a:ext cx="8285871" cy="5430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2600" dirty="0" smtClean="0"/>
              <a:t>Las llegadas a la cola pueden </a:t>
            </a:r>
            <a:r>
              <a:rPr lang="es-AR" sz="2600" dirty="0"/>
              <a:t>distribuirse de </a:t>
            </a:r>
            <a:r>
              <a:rPr lang="es-AR" sz="2600" dirty="0" smtClean="0"/>
              <a:t>forma:</a:t>
            </a:r>
          </a:p>
          <a:p>
            <a:r>
              <a:rPr lang="es-AR" sz="2600" b="1" dirty="0" smtClean="0"/>
              <a:t>Determinística</a:t>
            </a:r>
            <a:r>
              <a:rPr lang="es-AR" sz="2600" dirty="0" smtClean="0"/>
              <a:t>: las unidades llegan a intervalos contantes de tiempo. Por ejemplo en </a:t>
            </a:r>
            <a:r>
              <a:rPr lang="es-AR" sz="2600" dirty="0"/>
              <a:t>sistemas de producción continua </a:t>
            </a:r>
            <a:r>
              <a:rPr lang="es-AR" sz="2600" dirty="0" smtClean="0"/>
              <a:t>mecanizadas </a:t>
            </a:r>
            <a:r>
              <a:rPr lang="es-AR" sz="2600" dirty="0"/>
              <a:t>hay un valor determinístico para el patrón de llegada a la cola.</a:t>
            </a:r>
          </a:p>
          <a:p>
            <a:r>
              <a:rPr lang="es-AR" sz="2600" b="1" dirty="0" smtClean="0"/>
              <a:t>Probabilística</a:t>
            </a:r>
            <a:r>
              <a:rPr lang="es-AR" sz="2600" dirty="0" smtClean="0"/>
              <a:t>:</a:t>
            </a:r>
            <a:r>
              <a:rPr lang="es-ES" sz="2600" dirty="0" smtClean="0"/>
              <a:t> las llegadas </a:t>
            </a:r>
            <a:r>
              <a:rPr lang="es-ES" sz="2600" dirty="0"/>
              <a:t>al sistema ocurren </a:t>
            </a:r>
            <a:r>
              <a:rPr lang="es-ES" sz="2600" dirty="0" smtClean="0"/>
              <a:t>de manera </a:t>
            </a:r>
            <a:r>
              <a:rPr lang="es-ES" sz="2600" dirty="0"/>
              <a:t>aleatoria pero con cierta tasa media </a:t>
            </a:r>
            <a:r>
              <a:rPr lang="es-ES" sz="2600" dirty="0" smtClean="0"/>
              <a:t>fija </a:t>
            </a:r>
            <a:r>
              <a:rPr lang="es-ES" sz="2600" dirty="0"/>
              <a:t>y sin que importe cuantos clientes </a:t>
            </a:r>
            <a:r>
              <a:rPr lang="es-ES" sz="2600" dirty="0" smtClean="0"/>
              <a:t>ya están en el sistema. En este caso se </a:t>
            </a:r>
            <a:r>
              <a:rPr lang="es-ES" sz="2600" dirty="0"/>
              <a:t>debe </a:t>
            </a:r>
            <a:r>
              <a:rPr lang="es-ES" sz="2600" dirty="0" smtClean="0"/>
              <a:t>especificar </a:t>
            </a:r>
            <a:r>
              <a:rPr lang="es-ES" sz="2600" dirty="0"/>
              <a:t>el </a:t>
            </a:r>
            <a:r>
              <a:rPr lang="es-ES" sz="2600" b="1" dirty="0" smtClean="0"/>
              <a:t>patrón estadístico </a:t>
            </a:r>
            <a:r>
              <a:rPr lang="es-ES" sz="2600" dirty="0"/>
              <a:t>mediante el cual se generan los clientes en </a:t>
            </a:r>
            <a:r>
              <a:rPr lang="es-ES" sz="2600" dirty="0" smtClean="0"/>
              <a:t>el tiempo</a:t>
            </a:r>
            <a:r>
              <a:rPr lang="es-ES" sz="2600" dirty="0"/>
              <a:t>. El supuesto </a:t>
            </a:r>
            <a:r>
              <a:rPr lang="es-ES" sz="2600" dirty="0" smtClean="0"/>
              <a:t>mas común es </a:t>
            </a:r>
            <a:r>
              <a:rPr lang="es-ES" sz="2600" dirty="0"/>
              <a:t>que se generan de acuerdo con un </a:t>
            </a:r>
            <a:r>
              <a:rPr lang="es-ES" sz="2600" b="1" dirty="0"/>
              <a:t>proceso </a:t>
            </a:r>
            <a:r>
              <a:rPr lang="es-ES" sz="2600" b="1" dirty="0" err="1"/>
              <a:t>Poisson</a:t>
            </a:r>
            <a:r>
              <a:rPr lang="es-ES" sz="2600" dirty="0"/>
              <a:t>; es decir, el </a:t>
            </a:r>
            <a:r>
              <a:rPr lang="es-ES" sz="2600" dirty="0" smtClean="0"/>
              <a:t>número de </a:t>
            </a:r>
            <a:r>
              <a:rPr lang="es-ES" sz="2600" dirty="0"/>
              <a:t>clientes que llegan hasta un momento </a:t>
            </a:r>
            <a:r>
              <a:rPr lang="es-ES" sz="2600" dirty="0" smtClean="0"/>
              <a:t>específico </a:t>
            </a:r>
            <a:r>
              <a:rPr lang="es-ES" sz="2600" dirty="0"/>
              <a:t>tiene una </a:t>
            </a:r>
            <a:r>
              <a:rPr lang="es-ES" sz="2600" dirty="0" smtClean="0"/>
              <a:t>distribución </a:t>
            </a:r>
            <a:r>
              <a:rPr lang="es-ES" sz="2600" dirty="0"/>
              <a:t>de </a:t>
            </a:r>
            <a:r>
              <a:rPr lang="es-ES" sz="2600" dirty="0" err="1" smtClean="0"/>
              <a:t>Poisson</a:t>
            </a:r>
            <a:r>
              <a:rPr lang="es-ES" sz="2600" dirty="0" smtClean="0"/>
              <a:t>. Generalmente podemos encontrar estos casos en </a:t>
            </a:r>
            <a:r>
              <a:rPr lang="es-AR" sz="2600" dirty="0" smtClean="0"/>
              <a:t>los </a:t>
            </a:r>
            <a:r>
              <a:rPr lang="es-AR" sz="2600" dirty="0"/>
              <a:t>sistemas en donde </a:t>
            </a:r>
            <a:r>
              <a:rPr lang="es-AR" sz="2600" dirty="0" smtClean="0"/>
              <a:t>la líneas de espera es formada por humanos.</a:t>
            </a:r>
            <a:endParaRPr lang="es-ES" dirty="0" smtClean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1758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4055</Words>
  <Application>Microsoft Office PowerPoint</Application>
  <PresentationFormat>On-screen Show (4:3)</PresentationFormat>
  <Paragraphs>331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Comic Sans MS</vt:lpstr>
      <vt:lpstr>Tema de Office</vt:lpstr>
      <vt:lpstr>PowerPoint Presentation</vt:lpstr>
      <vt:lpstr>Introducción</vt:lpstr>
      <vt:lpstr>Costo de espera y de servicio</vt:lpstr>
      <vt:lpstr>Teoría de colas</vt:lpstr>
      <vt:lpstr>Equilibrio entre costo de servicio y  costo de espera</vt:lpstr>
      <vt:lpstr>Proceso del modelo de colas</vt:lpstr>
      <vt:lpstr>Diagrama general del  modelo de colas</vt:lpstr>
      <vt:lpstr>Fuente de entrada</vt:lpstr>
      <vt:lpstr>Características de llegadas a la cola</vt:lpstr>
      <vt:lpstr>Tiempo entre llegadas (λ)</vt:lpstr>
      <vt:lpstr>Cola o Línea de espera</vt:lpstr>
      <vt:lpstr>Cola o Línea de espera</vt:lpstr>
      <vt:lpstr>Disciplina de la cola</vt:lpstr>
      <vt:lpstr>Mecanismo de Servicio</vt:lpstr>
      <vt:lpstr>Estación de Servicio</vt:lpstr>
      <vt:lpstr>Canales de servicio en serie</vt:lpstr>
      <vt:lpstr>Canales</vt:lpstr>
      <vt:lpstr>Tiempo de servicio (μ)</vt:lpstr>
      <vt:lpstr>Tiempo de servicio con n servidores</vt:lpstr>
      <vt:lpstr>Características del servicio</vt:lpstr>
      <vt:lpstr>Sistema básico</vt:lpstr>
      <vt:lpstr>Estados del sistema de colas</vt:lpstr>
      <vt:lpstr>Características del sistema de colas </vt:lpstr>
      <vt:lpstr>Notación Kendal</vt:lpstr>
      <vt:lpstr>Notación Kendal</vt:lpstr>
      <vt:lpstr>Terminología</vt:lpstr>
      <vt:lpstr>Factor de utilización del sistema (ρ)</vt:lpstr>
      <vt:lpstr>Relaciones entre L, W, Lq y Wq</vt:lpstr>
      <vt:lpstr>Consideración sobre las formulas utilizadas</vt:lpstr>
      <vt:lpstr>Modelos M/M/1 y M/M/s</vt:lpstr>
      <vt:lpstr>Modelo con un canal: M/M/1</vt:lpstr>
      <vt:lpstr>Modelo con mas de un canal: M/M/s</vt:lpstr>
      <vt:lpstr>Modelo con mas de un canal: M/M/s</vt:lpstr>
      <vt:lpstr>Modelo de tiempo de servicio general M/G/1</vt:lpstr>
      <vt:lpstr>Modelo de tiempo de servicio general M/G/1</vt:lpstr>
      <vt:lpstr>Modelo de tiempo de servicio constante: M/D/1 y M/D/S</vt:lpstr>
      <vt:lpstr>Ejercicio M/M/1</vt:lpstr>
      <vt:lpstr>Ejercicio M/M/1</vt:lpstr>
      <vt:lpstr>Ejercicio M/D/1</vt:lpstr>
      <vt:lpstr>Aplicación de teoría de colas</vt:lpstr>
      <vt:lpstr>Enfoque de costos del sistema</vt:lpstr>
      <vt:lpstr>¿Cuántos servidores deben proporcionarse?</vt:lpstr>
      <vt:lpstr>Ejercicio costos</vt:lpstr>
      <vt:lpstr>Ejercicio costos</vt:lpstr>
      <vt:lpstr>Ejercicio costos</vt:lpstr>
      <vt:lpstr>Ejercicio costos</vt:lpstr>
      <vt:lpstr>Pendientes – Tarea para el hogar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colas</dc:title>
  <dc:creator>Juan</dc:creator>
  <cp:lastModifiedBy>Jose</cp:lastModifiedBy>
  <cp:revision>227</cp:revision>
  <dcterms:created xsi:type="dcterms:W3CDTF">2017-05-25T20:00:15Z</dcterms:created>
  <dcterms:modified xsi:type="dcterms:W3CDTF">2020-03-29T16:43:45Z</dcterms:modified>
</cp:coreProperties>
</file>