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6" r:id="rId3"/>
    <p:sldId id="260" r:id="rId4"/>
    <p:sldId id="261" r:id="rId5"/>
    <p:sldId id="262" r:id="rId6"/>
    <p:sldId id="263" r:id="rId7"/>
    <p:sldId id="264" r:id="rId8"/>
    <p:sldId id="265" r:id="rId9"/>
    <p:sldId id="266" r:id="rId10"/>
    <p:sldId id="267" r:id="rId11"/>
    <p:sldId id="268" r:id="rId12"/>
    <p:sldId id="273" r:id="rId13"/>
    <p:sldId id="274" r:id="rId14"/>
    <p:sldId id="275" r:id="rId15"/>
    <p:sldId id="272" r:id="rId16"/>
    <p:sldId id="26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8" autoAdjust="0"/>
  </p:normalViewPr>
  <p:slideViewPr>
    <p:cSldViewPr>
      <p:cViewPr varScale="1">
        <p:scale>
          <a:sx n="45" d="100"/>
          <a:sy n="45" d="100"/>
        </p:scale>
        <p:origin x="-105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994772-6E03-4428-BB1D-F9FCC7D5EB59}" type="datetimeFigureOut">
              <a:rPr lang="en-US" smtClean="0"/>
              <a:pPr/>
              <a:t>4/23/2014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5DC252-56EB-4D2D-86A5-6E0714FAF1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1D19525-3B39-44E9-8080-E1AA35A1864B}" type="datetimeFigureOut">
              <a:rPr lang="en-US" smtClean="0"/>
              <a:pPr/>
              <a:t>4/23/2014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74A30E9-8A9E-43D3-AB0A-491B13529D5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D19525-3B39-44E9-8080-E1AA35A1864B}" type="datetimeFigureOut">
              <a:rPr lang="en-US" smtClean="0"/>
              <a:pPr/>
              <a:t>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A30E9-8A9E-43D3-AB0A-491B13529D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D19525-3B39-44E9-8080-E1AA35A1864B}" type="datetimeFigureOut">
              <a:rPr lang="en-US" smtClean="0"/>
              <a:pPr/>
              <a:t>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A30E9-8A9E-43D3-AB0A-491B13529D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1D19525-3B39-44E9-8080-E1AA35A1864B}" type="datetimeFigureOut">
              <a:rPr lang="en-US" smtClean="0"/>
              <a:pPr/>
              <a:t>4/23/2014</a:t>
            </a:fld>
            <a:endParaRPr lang="en-US"/>
          </a:p>
        </p:txBody>
      </p:sp>
      <p:sp>
        <p:nvSpPr>
          <p:cNvPr id="9" name="Slide Number Placeholder 8"/>
          <p:cNvSpPr>
            <a:spLocks noGrp="1"/>
          </p:cNvSpPr>
          <p:nvPr>
            <p:ph type="sldNum" sz="quarter" idx="15"/>
          </p:nvPr>
        </p:nvSpPr>
        <p:spPr/>
        <p:txBody>
          <a:bodyPr rtlCol="0"/>
          <a:lstStyle/>
          <a:p>
            <a:fld id="{474A30E9-8A9E-43D3-AB0A-491B13529D5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D19525-3B39-44E9-8080-E1AA35A1864B}" type="datetimeFigureOut">
              <a:rPr lang="en-US" smtClean="0"/>
              <a:pPr/>
              <a:t>4/23/2014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474A30E9-8A9E-43D3-AB0A-491B13529D5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D19525-3B39-44E9-8080-E1AA35A1864B}" type="datetimeFigureOut">
              <a:rPr lang="en-US" smtClean="0"/>
              <a:pPr/>
              <a:t>4/23/2014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A30E9-8A9E-43D3-AB0A-491B13529D5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1D19525-3B39-44E9-8080-E1AA35A1864B}" type="datetimeFigureOut">
              <a:rPr lang="en-US" smtClean="0"/>
              <a:pPr/>
              <a:t>4/23/2014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A30E9-8A9E-43D3-AB0A-491B13529D5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1D19525-3B39-44E9-8080-E1AA35A1864B}" type="datetimeFigureOut">
              <a:rPr lang="en-US" smtClean="0"/>
              <a:pPr/>
              <a:t>4/23/2014</a:t>
            </a:fld>
            <a:endParaRPr lang="en-US"/>
          </a:p>
        </p:txBody>
      </p:sp>
      <p:sp>
        <p:nvSpPr>
          <p:cNvPr id="7" name="Slide Number Placeholder 6"/>
          <p:cNvSpPr>
            <a:spLocks noGrp="1"/>
          </p:cNvSpPr>
          <p:nvPr>
            <p:ph type="sldNum" sz="quarter" idx="11"/>
          </p:nvPr>
        </p:nvSpPr>
        <p:spPr/>
        <p:txBody>
          <a:bodyPr rtlCol="0"/>
          <a:lstStyle/>
          <a:p>
            <a:fld id="{474A30E9-8A9E-43D3-AB0A-491B13529D5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19525-3B39-44E9-8080-E1AA35A1864B}" type="datetimeFigureOut">
              <a:rPr lang="en-US" smtClean="0"/>
              <a:pPr/>
              <a:t>4/23/2014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A30E9-8A9E-43D3-AB0A-491B13529D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1D19525-3B39-44E9-8080-E1AA35A1864B}" type="datetimeFigureOut">
              <a:rPr lang="en-US" smtClean="0"/>
              <a:pPr/>
              <a:t>4/23/2014</a:t>
            </a:fld>
            <a:endParaRPr lang="en-US"/>
          </a:p>
        </p:txBody>
      </p:sp>
      <p:sp>
        <p:nvSpPr>
          <p:cNvPr id="22" name="Slide Number Placeholder 21"/>
          <p:cNvSpPr>
            <a:spLocks noGrp="1"/>
          </p:cNvSpPr>
          <p:nvPr>
            <p:ph type="sldNum" sz="quarter" idx="15"/>
          </p:nvPr>
        </p:nvSpPr>
        <p:spPr/>
        <p:txBody>
          <a:bodyPr rtlCol="0"/>
          <a:lstStyle/>
          <a:p>
            <a:fld id="{474A30E9-8A9E-43D3-AB0A-491B13529D5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D19525-3B39-44E9-8080-E1AA35A1864B}" type="datetimeFigureOut">
              <a:rPr lang="en-US" smtClean="0"/>
              <a:pPr/>
              <a:t>4/23/2014</a:t>
            </a:fld>
            <a:endParaRPr lang="en-US"/>
          </a:p>
        </p:txBody>
      </p:sp>
      <p:sp>
        <p:nvSpPr>
          <p:cNvPr id="18" name="Slide Number Placeholder 17"/>
          <p:cNvSpPr>
            <a:spLocks noGrp="1"/>
          </p:cNvSpPr>
          <p:nvPr>
            <p:ph type="sldNum" sz="quarter" idx="11"/>
          </p:nvPr>
        </p:nvSpPr>
        <p:spPr/>
        <p:txBody>
          <a:bodyPr rtlCol="0"/>
          <a:lstStyle/>
          <a:p>
            <a:fld id="{474A30E9-8A9E-43D3-AB0A-491B13529D5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D19525-3B39-44E9-8080-E1AA35A1864B}" type="datetimeFigureOut">
              <a:rPr lang="en-US" smtClean="0"/>
              <a:pPr/>
              <a:t>4/23/2014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74A30E9-8A9E-43D3-AB0A-491B13529D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533400"/>
            <a:ext cx="6629400" cy="5105400"/>
          </a:xfrm>
        </p:spPr>
        <p:txBody>
          <a:bodyPr>
            <a:noAutofit/>
          </a:bodyPr>
          <a:lstStyle/>
          <a:p>
            <a:pPr algn="ct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n-US" sz="6000" i="1" dirty="0" smtClean="0">
                <a:solidFill>
                  <a:schemeClr val="accent1">
                    <a:lumMod val="50000"/>
                  </a:schemeClr>
                </a:solidFill>
              </a:rPr>
              <a:t/>
            </a:r>
            <a:br>
              <a:rPr lang="en-US" sz="6000" i="1" dirty="0" smtClean="0">
                <a:solidFill>
                  <a:schemeClr val="accent1">
                    <a:lumMod val="50000"/>
                  </a:schemeClr>
                </a:solidFill>
              </a:rPr>
            </a:br>
            <a:r>
              <a:rPr lang="en-US" sz="6000" i="1" dirty="0" err="1" smtClean="0">
                <a:solidFill>
                  <a:schemeClr val="accent1">
                    <a:lumMod val="50000"/>
                  </a:schemeClr>
                </a:solidFill>
              </a:rPr>
              <a:t>Tópicos</a:t>
            </a:r>
            <a:r>
              <a:rPr lang="en-US" sz="6000" i="1" dirty="0" smtClean="0">
                <a:solidFill>
                  <a:schemeClr val="accent1">
                    <a:lumMod val="50000"/>
                  </a:schemeClr>
                </a:solidFill>
              </a:rPr>
              <a:t> </a:t>
            </a:r>
            <a:r>
              <a:rPr lang="en-US" sz="6000" i="1" dirty="0" err="1" smtClean="0">
                <a:solidFill>
                  <a:schemeClr val="accent1">
                    <a:lumMod val="50000"/>
                  </a:schemeClr>
                </a:solidFill>
              </a:rPr>
              <a:t>Avanzados</a:t>
            </a:r>
            <a:r>
              <a:rPr lang="en-US" sz="6000" i="1" dirty="0" smtClean="0">
                <a:solidFill>
                  <a:schemeClr val="accent1">
                    <a:lumMod val="50000"/>
                  </a:schemeClr>
                </a:solidFill>
              </a:rPr>
              <a:t> de </a:t>
            </a:r>
            <a:r>
              <a:rPr lang="en-US" sz="6000" i="1" dirty="0" err="1" smtClean="0">
                <a:solidFill>
                  <a:schemeClr val="accent1">
                    <a:lumMod val="50000"/>
                  </a:schemeClr>
                </a:solidFill>
              </a:rPr>
              <a:t>Redes</a:t>
            </a:r>
            <a:r>
              <a:rPr lang="es-AR" sz="6000" i="1" dirty="0" smtClean="0">
                <a:solidFill>
                  <a:schemeClr val="accent1">
                    <a:lumMod val="50000"/>
                  </a:schemeClr>
                </a:solidFill>
              </a:rPr>
              <a:t/>
            </a:r>
            <a:br>
              <a:rPr lang="es-AR" sz="6000" i="1" dirty="0" smtClean="0">
                <a:solidFill>
                  <a:schemeClr val="accent1">
                    <a:lumMod val="50000"/>
                  </a:schemeClr>
                </a:solidFill>
              </a:rPr>
            </a:br>
            <a:endParaRPr lang="en-US" sz="6000" i="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a:bodyPr>
          <a:lstStyle/>
          <a:p>
            <a:r>
              <a:rPr lang="es-AR" dirty="0" smtClean="0"/>
              <a:t>ARP(</a:t>
            </a:r>
            <a:r>
              <a:rPr lang="es-AR" dirty="0" err="1" smtClean="0"/>
              <a:t>Address</a:t>
            </a:r>
            <a:r>
              <a:rPr lang="es-AR" dirty="0" smtClean="0"/>
              <a:t> </a:t>
            </a:r>
            <a:r>
              <a:rPr lang="es-AR" dirty="0" err="1" smtClean="0"/>
              <a:t>Resolution</a:t>
            </a:r>
            <a:r>
              <a:rPr lang="es-AR" dirty="0" smtClean="0"/>
              <a:t> </a:t>
            </a:r>
            <a:r>
              <a:rPr lang="es-AR" dirty="0" err="1" smtClean="0"/>
              <a:t>Protocol</a:t>
            </a:r>
            <a:r>
              <a:rPr lang="es-AR" dirty="0" smtClean="0"/>
              <a:t>)</a:t>
            </a:r>
            <a:endParaRPr lang="en-US" dirty="0"/>
          </a:p>
        </p:txBody>
      </p:sp>
      <p:cxnSp>
        <p:nvCxnSpPr>
          <p:cNvPr id="5" name="Straight Connector 4"/>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3400" y="1582341"/>
            <a:ext cx="7315200" cy="2862322"/>
          </a:xfrm>
          <a:prstGeom prst="rect">
            <a:avLst/>
          </a:prstGeom>
        </p:spPr>
        <p:txBody>
          <a:bodyPr wrap="square">
            <a:spAutoFit/>
          </a:bodyPr>
          <a:lstStyle/>
          <a:p>
            <a:r>
              <a:rPr lang="es-ES" dirty="0" smtClean="0"/>
              <a:t>ARP se utiliza para convertir una dirección IP a una dirección física tal como una dirección de Ethernet. </a:t>
            </a:r>
          </a:p>
          <a:p>
            <a:endParaRPr lang="es-ES" dirty="0" smtClean="0"/>
          </a:p>
          <a:p>
            <a:r>
              <a:rPr lang="es-ES" dirty="0" smtClean="0"/>
              <a:t>ARP se ha implementado con muchas combinaciones de tecnologías de red y la capa de enlace de datos, tales como IPv4, </a:t>
            </a:r>
            <a:r>
              <a:rPr lang="es-ES" dirty="0" err="1" smtClean="0"/>
              <a:t>Chaosnet</a:t>
            </a:r>
            <a:r>
              <a:rPr lang="es-ES" dirty="0" smtClean="0"/>
              <a:t>, </a:t>
            </a:r>
            <a:r>
              <a:rPr lang="es-ES" dirty="0" err="1" smtClean="0"/>
              <a:t>DECnet</a:t>
            </a:r>
            <a:r>
              <a:rPr lang="es-ES" dirty="0" smtClean="0"/>
              <a:t> y Xerox PARC universal de paquetes (PUP) utilizando estándares IEEE 802, FDDI, X.25, </a:t>
            </a:r>
            <a:r>
              <a:rPr lang="es-ES" dirty="0" err="1" smtClean="0"/>
              <a:t>Frame</a:t>
            </a:r>
            <a:r>
              <a:rPr lang="es-ES" dirty="0" smtClean="0"/>
              <a:t> </a:t>
            </a:r>
            <a:r>
              <a:rPr lang="es-ES" dirty="0" err="1" smtClean="0"/>
              <a:t>Relay</a:t>
            </a:r>
            <a:r>
              <a:rPr lang="es-ES" dirty="0" smtClean="0"/>
              <a:t> y modo de transferencia asíncrono (ATM) . </a:t>
            </a:r>
          </a:p>
          <a:p>
            <a:endParaRPr lang="es-ES" dirty="0" smtClean="0">
              <a:solidFill>
                <a:schemeClr val="accent2">
                  <a:lumMod val="75000"/>
                </a:schemeClr>
              </a:solidFill>
            </a:endParaRPr>
          </a:p>
          <a:p>
            <a:r>
              <a:rPr lang="es-ES" dirty="0" smtClean="0">
                <a:solidFill>
                  <a:schemeClr val="accent2">
                    <a:lumMod val="75000"/>
                  </a:schemeClr>
                </a:solidFill>
              </a:rPr>
              <a:t>IPv4 a través de IEEE 802.3 y IEEE 802.11 es el caso más común.</a:t>
            </a:r>
            <a:endParaRPr lang="en-US"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a:bodyPr>
          <a:lstStyle/>
          <a:p>
            <a:pPr lvl="0" fontAlgn="base">
              <a:spcAft>
                <a:spcPct val="0"/>
              </a:spcAft>
            </a:pPr>
            <a:r>
              <a:rPr lang="es-ES" dirty="0" err="1" smtClean="0"/>
              <a:t>Colision</a:t>
            </a:r>
            <a:endParaRPr lang="es-ES" dirty="0" smtClean="0"/>
          </a:p>
        </p:txBody>
      </p:sp>
      <p:cxnSp>
        <p:nvCxnSpPr>
          <p:cNvPr id="5" name="Straight Connector 4"/>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3400" y="1582341"/>
            <a:ext cx="7315200" cy="369332"/>
          </a:xfrm>
          <a:prstGeom prst="rect">
            <a:avLst/>
          </a:prstGeom>
        </p:spPr>
        <p:txBody>
          <a:bodyPr wrap="square">
            <a:spAutoFit/>
          </a:bodyPr>
          <a:lstStyle/>
          <a:p>
            <a:endParaRPr lang="en-US" dirty="0">
              <a:solidFill>
                <a:schemeClr val="accent2">
                  <a:lumMod val="75000"/>
                </a:schemeClr>
              </a:solidFill>
            </a:endParaRPr>
          </a:p>
        </p:txBody>
      </p:sp>
      <p:sp>
        <p:nvSpPr>
          <p:cNvPr id="6" name="Rectangle 5"/>
          <p:cNvSpPr/>
          <p:nvPr/>
        </p:nvSpPr>
        <p:spPr>
          <a:xfrm>
            <a:off x="609600" y="1524000"/>
            <a:ext cx="7543800" cy="3416320"/>
          </a:xfrm>
          <a:prstGeom prst="rect">
            <a:avLst/>
          </a:prstGeom>
        </p:spPr>
        <p:txBody>
          <a:bodyPr wrap="square">
            <a:spAutoFit/>
          </a:bodyPr>
          <a:lstStyle/>
          <a:p>
            <a:pPr lvl="0" eaLnBrk="0" fontAlgn="base" hangingPunct="0">
              <a:spcBef>
                <a:spcPct val="0"/>
              </a:spcBef>
              <a:spcAft>
                <a:spcPct val="0"/>
              </a:spcAft>
            </a:pPr>
            <a:r>
              <a:rPr lang="es-ES" dirty="0" smtClean="0"/>
              <a:t>Uno de los problemas que se puede producir, cuando dos bits se propagan al mismo tiempo en la misma red, es una colisión.</a:t>
            </a:r>
          </a:p>
          <a:p>
            <a:pPr lvl="0" eaLnBrk="0" fontAlgn="base" hangingPunct="0">
              <a:spcBef>
                <a:spcPct val="0"/>
              </a:spcBef>
              <a:spcAft>
                <a:spcPct val="0"/>
              </a:spcAft>
            </a:pPr>
            <a:endParaRPr lang="es-ES" dirty="0" smtClean="0"/>
          </a:p>
          <a:p>
            <a:pPr lvl="0" eaLnBrk="0" fontAlgn="base" hangingPunct="0">
              <a:spcBef>
                <a:spcPct val="0"/>
              </a:spcBef>
              <a:spcAft>
                <a:spcPct val="0"/>
              </a:spcAft>
            </a:pPr>
            <a:r>
              <a:rPr lang="es-ES" dirty="0" smtClean="0"/>
              <a:t> En una red pequeña y de baja velocidad es posible implementar un sistema que permita que sólo dos computadores envíen mensajes,</a:t>
            </a:r>
          </a:p>
          <a:p>
            <a:pPr lvl="0" eaLnBrk="0" fontAlgn="base" hangingPunct="0">
              <a:spcBef>
                <a:spcPct val="0"/>
              </a:spcBef>
              <a:spcAft>
                <a:spcPct val="0"/>
              </a:spcAft>
            </a:pPr>
            <a:r>
              <a:rPr lang="es-ES" dirty="0" smtClean="0"/>
              <a:t> cada uno por turnos. Esto significa que ambas pueden mandar mensajes, pero sólo podría haber un bit en el sistema.</a:t>
            </a:r>
          </a:p>
          <a:p>
            <a:pPr lvl="0" eaLnBrk="0" fontAlgn="base" hangingPunct="0">
              <a:spcBef>
                <a:spcPct val="0"/>
              </a:spcBef>
              <a:spcAft>
                <a:spcPct val="0"/>
              </a:spcAft>
            </a:pPr>
            <a:endParaRPr lang="es-ES" dirty="0" smtClean="0"/>
          </a:p>
          <a:p>
            <a:pPr lvl="0" eaLnBrk="0" fontAlgn="base" hangingPunct="0">
              <a:spcBef>
                <a:spcPct val="0"/>
              </a:spcBef>
              <a:spcAft>
                <a:spcPct val="0"/>
              </a:spcAft>
            </a:pPr>
            <a:r>
              <a:rPr lang="es-ES" dirty="0" smtClean="0"/>
              <a:t> El problema es que en las grandes redes hay muchos computadores conectados, cada uno de los cuales desea comunicar miles de millones</a:t>
            </a:r>
          </a:p>
          <a:p>
            <a:pPr lvl="0" eaLnBrk="0" fontAlgn="base" hangingPunct="0">
              <a:spcBef>
                <a:spcPct val="0"/>
              </a:spcBef>
              <a:spcAft>
                <a:spcPct val="0"/>
              </a:spcAft>
            </a:pPr>
            <a:r>
              <a:rPr lang="es-ES" dirty="0" smtClean="0"/>
              <a:t> de bits por segundo. Recordar que los "bits" en realidad son paquetes que contienen muchos bits.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a:bodyPr>
          <a:lstStyle/>
          <a:p>
            <a:pPr lvl="0" fontAlgn="base">
              <a:spcAft>
                <a:spcPct val="0"/>
              </a:spcAft>
            </a:pPr>
            <a:r>
              <a:rPr lang="es-ES" dirty="0" err="1" smtClean="0"/>
              <a:t>Colision</a:t>
            </a:r>
            <a:endParaRPr lang="es-ES" dirty="0" smtClean="0"/>
          </a:p>
        </p:txBody>
      </p:sp>
      <p:cxnSp>
        <p:nvCxnSpPr>
          <p:cNvPr id="5" name="Straight Connector 4"/>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3400" y="1582341"/>
            <a:ext cx="7315200" cy="369332"/>
          </a:xfrm>
          <a:prstGeom prst="rect">
            <a:avLst/>
          </a:prstGeom>
        </p:spPr>
        <p:txBody>
          <a:bodyPr wrap="square">
            <a:spAutoFit/>
          </a:bodyPr>
          <a:lstStyle/>
          <a:p>
            <a:endParaRPr lang="en-US" dirty="0">
              <a:solidFill>
                <a:schemeClr val="accent2">
                  <a:lumMod val="75000"/>
                </a:schemeClr>
              </a:solidFill>
            </a:endParaRPr>
          </a:p>
        </p:txBody>
      </p:sp>
      <p:sp>
        <p:nvSpPr>
          <p:cNvPr id="7" name="Rectangle 6"/>
          <p:cNvSpPr/>
          <p:nvPr/>
        </p:nvSpPr>
        <p:spPr>
          <a:xfrm>
            <a:off x="609600" y="1524000"/>
            <a:ext cx="7696200" cy="1754326"/>
          </a:xfrm>
          <a:prstGeom prst="rect">
            <a:avLst/>
          </a:prstGeom>
        </p:spPr>
        <p:txBody>
          <a:bodyPr wrap="square">
            <a:spAutoFit/>
          </a:bodyPr>
          <a:lstStyle/>
          <a:p>
            <a:r>
              <a:rPr lang="es-ES" dirty="0" smtClean="0"/>
              <a:t>Se pueden producir problemas graves como resultado del exceso de tráfico en la red. Si hay solamente un cable que interconecta todos</a:t>
            </a:r>
          </a:p>
          <a:p>
            <a:r>
              <a:rPr lang="es-ES" dirty="0" smtClean="0"/>
              <a:t> los dispositivos de una red, o si los segmentos de una red están conectados solamente a través de dispositivos no filtrantes como,</a:t>
            </a:r>
          </a:p>
          <a:p>
            <a:r>
              <a:rPr lang="es-ES" dirty="0" smtClean="0"/>
              <a:t> por ejemplo, los repetidores, puede ocurrir que más de un usuario trate de enviar datos a través de la red al mismo tiempo.</a:t>
            </a:r>
            <a:endParaRPr lang="en-US" dirty="0"/>
          </a:p>
        </p:txBody>
      </p:sp>
      <p:sp>
        <p:nvSpPr>
          <p:cNvPr id="8" name="Rectangle 7"/>
          <p:cNvSpPr/>
          <p:nvPr/>
        </p:nvSpPr>
        <p:spPr>
          <a:xfrm>
            <a:off x="609600" y="3276599"/>
            <a:ext cx="7543800" cy="3139321"/>
          </a:xfrm>
          <a:prstGeom prst="rect">
            <a:avLst/>
          </a:prstGeom>
        </p:spPr>
        <p:txBody>
          <a:bodyPr wrap="square">
            <a:spAutoFit/>
          </a:bodyPr>
          <a:lstStyle/>
          <a:p>
            <a:r>
              <a:rPr lang="es-ES" dirty="0" smtClean="0"/>
              <a:t>Ethernet permite que sólo un paquete de datos por vez pueda acceder al cable. Si más de un nodo intenta transmitir simultáneamente, se produce una colisión y se dañan los datos de cada uno de los dispositivos. </a:t>
            </a:r>
            <a:br>
              <a:rPr lang="es-ES" dirty="0" smtClean="0"/>
            </a:br>
            <a:r>
              <a:rPr lang="es-ES" dirty="0" smtClean="0"/>
              <a:t>El área dentro de la red donde los paquetes se originan  y colisionan, se denomina dominio de colisión, e incluye todos los entornos de medios compartidos. Por ejemplo, un alambre puede estar  conectado con otro a través de cables de conexión, transceptores, paneles de conexión, repetidores e incluso </a:t>
            </a:r>
            <a:r>
              <a:rPr lang="es-ES" dirty="0" err="1" smtClean="0"/>
              <a:t>hubs</a:t>
            </a:r>
            <a:r>
              <a:rPr lang="es-ES" dirty="0" smtClean="0"/>
              <a:t>.</a:t>
            </a:r>
          </a:p>
          <a:p>
            <a:r>
              <a:rPr lang="es-ES" dirty="0" smtClean="0"/>
              <a:t> Todas estas interconexiones de la Capa 1 forman parte del dominio de colisión.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a:bodyPr>
          <a:lstStyle/>
          <a:p>
            <a:pPr lvl="0" fontAlgn="base">
              <a:spcAft>
                <a:spcPct val="0"/>
              </a:spcAft>
            </a:pPr>
            <a:r>
              <a:rPr lang="es-ES" dirty="0" err="1" smtClean="0"/>
              <a:t>Colision</a:t>
            </a:r>
            <a:endParaRPr lang="es-ES" dirty="0" smtClean="0"/>
          </a:p>
        </p:txBody>
      </p:sp>
      <p:cxnSp>
        <p:nvCxnSpPr>
          <p:cNvPr id="5" name="Straight Connector 4"/>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3400" y="1582341"/>
            <a:ext cx="7315200" cy="369332"/>
          </a:xfrm>
          <a:prstGeom prst="rect">
            <a:avLst/>
          </a:prstGeom>
        </p:spPr>
        <p:txBody>
          <a:bodyPr wrap="square">
            <a:spAutoFit/>
          </a:bodyPr>
          <a:lstStyle/>
          <a:p>
            <a:endParaRPr lang="en-US" dirty="0">
              <a:solidFill>
                <a:schemeClr val="accent2">
                  <a:lumMod val="75000"/>
                </a:schemeClr>
              </a:solidFill>
            </a:endParaRPr>
          </a:p>
        </p:txBody>
      </p:sp>
      <p:sp>
        <p:nvSpPr>
          <p:cNvPr id="7" name="Rectangle 6"/>
          <p:cNvSpPr/>
          <p:nvPr/>
        </p:nvSpPr>
        <p:spPr>
          <a:xfrm>
            <a:off x="609600" y="1524000"/>
            <a:ext cx="7696200" cy="369332"/>
          </a:xfrm>
          <a:prstGeom prst="rect">
            <a:avLst/>
          </a:prstGeom>
        </p:spPr>
        <p:txBody>
          <a:bodyPr wrap="square">
            <a:spAutoFit/>
          </a:bodyPr>
          <a:lstStyle/>
          <a:p>
            <a:endParaRPr lang="en-US" dirty="0"/>
          </a:p>
        </p:txBody>
      </p:sp>
      <p:sp>
        <p:nvSpPr>
          <p:cNvPr id="8" name="Rectangle 7"/>
          <p:cNvSpPr/>
          <p:nvPr/>
        </p:nvSpPr>
        <p:spPr>
          <a:xfrm>
            <a:off x="609600" y="3276599"/>
            <a:ext cx="7543800" cy="369332"/>
          </a:xfrm>
          <a:prstGeom prst="rect">
            <a:avLst/>
          </a:prstGeom>
        </p:spPr>
        <p:txBody>
          <a:bodyPr wrap="square">
            <a:spAutoFit/>
          </a:bodyPr>
          <a:lstStyle/>
          <a:p>
            <a:endParaRPr lang="en-US" dirty="0"/>
          </a:p>
        </p:txBody>
      </p:sp>
      <p:sp>
        <p:nvSpPr>
          <p:cNvPr id="9" name="Rectangle 8"/>
          <p:cNvSpPr/>
          <p:nvPr/>
        </p:nvSpPr>
        <p:spPr>
          <a:xfrm>
            <a:off x="609600" y="1524000"/>
            <a:ext cx="7696200" cy="3970318"/>
          </a:xfrm>
          <a:prstGeom prst="rect">
            <a:avLst/>
          </a:prstGeom>
        </p:spPr>
        <p:txBody>
          <a:bodyPr wrap="square">
            <a:spAutoFit/>
          </a:bodyPr>
          <a:lstStyle/>
          <a:p>
            <a:r>
              <a:rPr lang="es-ES" dirty="0" smtClean="0"/>
              <a:t>Cuando se produce una colisión, los paquetes de datos involucrados se destruyen, bit por bit. Para evitar este problema, la red debe disponer de un sistema que pueda manejar la competencia por el medio (contención). Al igual que lo que ocurre con dos automóviles, que no pueden ocupar el mismo espacio, o la misma carretera, al mismo tiempo, tampoco es posible que dos señales ocupen el mismo medio simultáneamente.</a:t>
            </a:r>
          </a:p>
          <a:p>
            <a:endParaRPr lang="es-ES" dirty="0" smtClean="0"/>
          </a:p>
          <a:p>
            <a:r>
              <a:rPr lang="es-ES" dirty="0" smtClean="0"/>
              <a:t>En general, se cree que las colisiones son malas ya que degradan el desempeño de la red. Sin embargo, una cantidad determinada de colisiones es una función natural de un entorno de medios compartidos (es decir, un dominio de colisión) ya que una gran cantidad de computadores intentan comunicarse entre sí simultáneamente, usando el mismo cable.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a:bodyPr>
          <a:lstStyle/>
          <a:p>
            <a:pPr lvl="0" fontAlgn="base">
              <a:spcAft>
                <a:spcPct val="0"/>
              </a:spcAft>
            </a:pPr>
            <a:r>
              <a:rPr lang="es-ES" dirty="0" err="1" smtClean="0"/>
              <a:t>Colision</a:t>
            </a:r>
            <a:endParaRPr lang="es-ES" dirty="0" smtClean="0"/>
          </a:p>
        </p:txBody>
      </p:sp>
      <p:cxnSp>
        <p:nvCxnSpPr>
          <p:cNvPr id="5" name="Straight Connector 4"/>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3400" y="1582341"/>
            <a:ext cx="7315200" cy="369332"/>
          </a:xfrm>
          <a:prstGeom prst="rect">
            <a:avLst/>
          </a:prstGeom>
        </p:spPr>
        <p:txBody>
          <a:bodyPr wrap="square">
            <a:spAutoFit/>
          </a:bodyPr>
          <a:lstStyle/>
          <a:p>
            <a:endParaRPr lang="en-US" dirty="0">
              <a:solidFill>
                <a:schemeClr val="accent2">
                  <a:lumMod val="75000"/>
                </a:schemeClr>
              </a:solidFill>
            </a:endParaRPr>
          </a:p>
        </p:txBody>
      </p:sp>
      <p:sp>
        <p:nvSpPr>
          <p:cNvPr id="7" name="Rectangle 6"/>
          <p:cNvSpPr/>
          <p:nvPr/>
        </p:nvSpPr>
        <p:spPr>
          <a:xfrm>
            <a:off x="609600" y="1524000"/>
            <a:ext cx="7696200" cy="369332"/>
          </a:xfrm>
          <a:prstGeom prst="rect">
            <a:avLst/>
          </a:prstGeom>
        </p:spPr>
        <p:txBody>
          <a:bodyPr wrap="square">
            <a:spAutoFit/>
          </a:bodyPr>
          <a:lstStyle/>
          <a:p>
            <a:endParaRPr lang="en-US" dirty="0"/>
          </a:p>
        </p:txBody>
      </p:sp>
      <p:sp>
        <p:nvSpPr>
          <p:cNvPr id="8" name="Rectangle 7"/>
          <p:cNvSpPr/>
          <p:nvPr/>
        </p:nvSpPr>
        <p:spPr>
          <a:xfrm>
            <a:off x="609600" y="3276599"/>
            <a:ext cx="7543800" cy="369332"/>
          </a:xfrm>
          <a:prstGeom prst="rect">
            <a:avLst/>
          </a:prstGeom>
        </p:spPr>
        <p:txBody>
          <a:bodyPr wrap="square">
            <a:spAutoFit/>
          </a:bodyPr>
          <a:lstStyle/>
          <a:p>
            <a:endParaRPr lang="en-US" dirty="0"/>
          </a:p>
        </p:txBody>
      </p:sp>
      <p:sp>
        <p:nvSpPr>
          <p:cNvPr id="9" name="Rectangle 8"/>
          <p:cNvSpPr/>
          <p:nvPr/>
        </p:nvSpPr>
        <p:spPr>
          <a:xfrm>
            <a:off x="609600" y="1524000"/>
            <a:ext cx="7696200" cy="369332"/>
          </a:xfrm>
          <a:prstGeom prst="rect">
            <a:avLst/>
          </a:prstGeom>
        </p:spPr>
        <p:txBody>
          <a:bodyPr wrap="square">
            <a:spAutoFit/>
          </a:bodyPr>
          <a:lstStyle/>
          <a:p>
            <a:endParaRPr lang="es-ES" dirty="0" smtClean="0"/>
          </a:p>
        </p:txBody>
      </p:sp>
      <p:sp>
        <p:nvSpPr>
          <p:cNvPr id="11" name="Rectangle 10"/>
          <p:cNvSpPr/>
          <p:nvPr/>
        </p:nvSpPr>
        <p:spPr>
          <a:xfrm>
            <a:off x="533400" y="1524000"/>
            <a:ext cx="7772400" cy="3416320"/>
          </a:xfrm>
          <a:prstGeom prst="rect">
            <a:avLst/>
          </a:prstGeom>
        </p:spPr>
        <p:txBody>
          <a:bodyPr wrap="square">
            <a:spAutoFit/>
          </a:bodyPr>
          <a:lstStyle/>
          <a:p>
            <a:pPr algn="just"/>
            <a:r>
              <a:rPr lang="es-ES" dirty="0" smtClean="0"/>
              <a:t>Un puente puede eliminar el tráfico innecesario en una red con mucha actividad dividiendo la red en segmentos y filtrando el tráfico basándose en la dirección de la estación. </a:t>
            </a:r>
          </a:p>
          <a:p>
            <a:pPr algn="just"/>
            <a:r>
              <a:rPr lang="es-ES" dirty="0" smtClean="0"/>
              <a:t>El tráfico entre dispositivos en el mismo segmento no atraviesa el puente, y afecta otros segmentos. Esto funciona bien, siempre y cuando el tráfico entre segmentos no sea demasiado.</a:t>
            </a:r>
          </a:p>
          <a:p>
            <a:pPr algn="just"/>
            <a:endParaRPr lang="es-ES" dirty="0" smtClean="0"/>
          </a:p>
          <a:p>
            <a:pPr algn="just"/>
            <a:r>
              <a:rPr lang="es-ES" dirty="0" smtClean="0"/>
              <a:t>En caso contrario, el puente se puede transformar en un cuello de botella, y de hecho puede reducir la velocidad de la comunicación.</a:t>
            </a:r>
          </a:p>
          <a:p>
            <a:pPr algn="just"/>
            <a:endParaRPr lang="es-ES" dirty="0" smtClean="0"/>
          </a:p>
          <a:p>
            <a:pPr algn="just"/>
            <a:r>
              <a:rPr lang="es-ES" dirty="0" smtClean="0"/>
              <a:t>La mejor solución para este problema es la utilización de </a:t>
            </a:r>
            <a:r>
              <a:rPr lang="es-ES" dirty="0" err="1" smtClean="0"/>
              <a:t>switches</a:t>
            </a:r>
            <a:r>
              <a:rPr lang="es-ES" dirty="0" smtClean="0"/>
              <a:t> para la correcta segmentación de una LAN.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a:bodyPr>
          <a:lstStyle/>
          <a:p>
            <a:pPr lvl="0" fontAlgn="base">
              <a:spcAft>
                <a:spcPct val="0"/>
              </a:spcAft>
            </a:pPr>
            <a:r>
              <a:rPr lang="es-ES" dirty="0" smtClean="0"/>
              <a:t>Encapsulamiento</a:t>
            </a:r>
          </a:p>
        </p:txBody>
      </p:sp>
      <p:cxnSp>
        <p:nvCxnSpPr>
          <p:cNvPr id="5" name="Straight Connector 4"/>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3400" y="1582341"/>
            <a:ext cx="7315200" cy="369332"/>
          </a:xfrm>
          <a:prstGeom prst="rect">
            <a:avLst/>
          </a:prstGeom>
        </p:spPr>
        <p:txBody>
          <a:bodyPr wrap="square">
            <a:spAutoFit/>
          </a:bodyPr>
          <a:lstStyle/>
          <a:p>
            <a:endParaRPr lang="en-US" dirty="0">
              <a:solidFill>
                <a:schemeClr val="accent2">
                  <a:lumMod val="75000"/>
                </a:schemeClr>
              </a:solidFill>
            </a:endParaRPr>
          </a:p>
        </p:txBody>
      </p:sp>
      <p:sp>
        <p:nvSpPr>
          <p:cNvPr id="6" name="Rectangle 5"/>
          <p:cNvSpPr/>
          <p:nvPr/>
        </p:nvSpPr>
        <p:spPr>
          <a:xfrm>
            <a:off x="609600" y="1524000"/>
            <a:ext cx="7543800" cy="3970318"/>
          </a:xfrm>
          <a:prstGeom prst="rect">
            <a:avLst/>
          </a:prstGeom>
        </p:spPr>
        <p:txBody>
          <a:bodyPr wrap="square">
            <a:spAutoFit/>
          </a:bodyPr>
          <a:lstStyle/>
          <a:p>
            <a:pPr lvl="0" eaLnBrk="0" fontAlgn="base" hangingPunct="0">
              <a:spcBef>
                <a:spcPct val="0"/>
              </a:spcBef>
              <a:spcAft>
                <a:spcPct val="0"/>
              </a:spcAft>
            </a:pPr>
            <a:r>
              <a:rPr lang="es-ES" dirty="0" smtClean="0"/>
              <a:t>El encapsulamiento es el proceso por el cual los datos, que se deben enviar a través de una red, se deben colocar en paquetes que se puedan administrar y rastrear. </a:t>
            </a:r>
          </a:p>
          <a:p>
            <a:pPr lvl="0" eaLnBrk="0" fontAlgn="base" hangingPunct="0">
              <a:spcBef>
                <a:spcPct val="0"/>
              </a:spcBef>
              <a:spcAft>
                <a:spcPct val="0"/>
              </a:spcAft>
            </a:pPr>
            <a:endParaRPr lang="es-ES" dirty="0" smtClean="0"/>
          </a:p>
          <a:p>
            <a:pPr lvl="0" eaLnBrk="0" fontAlgn="base" hangingPunct="0">
              <a:spcBef>
                <a:spcPct val="0"/>
              </a:spcBef>
              <a:spcAft>
                <a:spcPct val="0"/>
              </a:spcAft>
            </a:pPr>
            <a:r>
              <a:rPr lang="es-ES" dirty="0" smtClean="0"/>
              <a:t>Las tres capas superiores del modelo OSI (aplicación, presentación y sesión) preparan los datos para su transmisión creando un formato común para la transmisión. </a:t>
            </a:r>
          </a:p>
          <a:p>
            <a:pPr lvl="0" eaLnBrk="0" fontAlgn="base" hangingPunct="0">
              <a:spcBef>
                <a:spcPct val="0"/>
              </a:spcBef>
              <a:spcAft>
                <a:spcPct val="0"/>
              </a:spcAft>
            </a:pPr>
            <a:r>
              <a:rPr lang="es-ES" dirty="0" smtClean="0"/>
              <a:t> </a:t>
            </a:r>
            <a:br>
              <a:rPr lang="es-ES" dirty="0" smtClean="0"/>
            </a:br>
            <a:r>
              <a:rPr lang="es-ES" dirty="0" smtClean="0"/>
              <a:t>La capa de transporte divide los datos en unidades de un tamaño que se pueda administrar, denominadas segmentos. También asigna números de secuencia a los segmentos para asegurarse de que los hosts receptores vuelvan a unir los datos en el orden correcto. Luego la capa de red encapsula el segmento creando un paquete. Le agrega al paquete una dirección de red destino y origen, por lo general IP.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s-ES" dirty="0" smtClean="0"/>
              <a:t>Encapsulamiento</a:t>
            </a:r>
            <a:endParaRPr lang="en-US" dirty="0"/>
          </a:p>
        </p:txBody>
      </p:sp>
      <p:sp>
        <p:nvSpPr>
          <p:cNvPr id="3" name="Rectangle 2"/>
          <p:cNvSpPr/>
          <p:nvPr/>
        </p:nvSpPr>
        <p:spPr>
          <a:xfrm>
            <a:off x="609600" y="1524000"/>
            <a:ext cx="7543800" cy="4247317"/>
          </a:xfrm>
          <a:prstGeom prst="rect">
            <a:avLst/>
          </a:prstGeom>
        </p:spPr>
        <p:txBody>
          <a:bodyPr wrap="square">
            <a:spAutoFit/>
          </a:bodyPr>
          <a:lstStyle/>
          <a:p>
            <a:pPr lvl="0" algn="just" fontAlgn="base">
              <a:spcBef>
                <a:spcPct val="0"/>
              </a:spcBef>
              <a:spcAft>
                <a:spcPct val="0"/>
              </a:spcAft>
            </a:pPr>
            <a:r>
              <a:rPr lang="es-ES" dirty="0" smtClean="0"/>
              <a:t>En la capa de enlace de datos continúa el encapsulamiento del paquete, con la creación de una trama. Le agrega a la trama la dirección local (MAC) origen y destino. Luego, la capa de enlace de datos transmite los bits binarios de la trama a través de los medios de la capa física.</a:t>
            </a:r>
          </a:p>
          <a:p>
            <a:pPr lvl="0" algn="just" fontAlgn="base">
              <a:spcBef>
                <a:spcPct val="0"/>
              </a:spcBef>
              <a:spcAft>
                <a:spcPct val="0"/>
              </a:spcAft>
            </a:pPr>
            <a:endParaRPr lang="es-ES" dirty="0" smtClean="0"/>
          </a:p>
          <a:p>
            <a:pPr lvl="0" algn="just" fontAlgn="base">
              <a:spcBef>
                <a:spcPct val="0"/>
              </a:spcBef>
              <a:spcAft>
                <a:spcPct val="0"/>
              </a:spcAft>
            </a:pPr>
            <a:r>
              <a:rPr lang="es-ES" dirty="0" smtClean="0"/>
              <a:t>Cuando los datos se transmiten simplemente en una red LAN, se habla de las unidades de datos en términos de tramas, debido a que la dirección MAC es todo lo que se necesita para llegar desde el host origen hasta el host destino. Pero si se deben enviar los datos a otro host a través de una red interna o Internet, los paquetes se transforman en la unidad de datos a la que se hace referencia. Esto se debe a que la dirección de red del paquete contiene la dirección destino final del host al que se envían los datos (el paquete).</a:t>
            </a:r>
          </a:p>
          <a:p>
            <a:pPr lvl="0" algn="just" fontAlgn="base">
              <a:spcBef>
                <a:spcPct val="0"/>
              </a:spcBef>
              <a:spcAft>
                <a:spcPct val="0"/>
              </a:spcAft>
            </a:pPr>
            <a:r>
              <a:rPr lang="es-ES" dirty="0" smtClean="0"/>
              <a:t> </a:t>
            </a:r>
          </a:p>
        </p:txBody>
      </p:sp>
      <p:cxnSp>
        <p:nvCxnSpPr>
          <p:cNvPr id="4" name="Straight Connector 3"/>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s-ES" dirty="0" smtClean="0"/>
              <a:t>Encapsulamiento</a:t>
            </a:r>
            <a:endParaRPr lang="en-US" dirty="0"/>
          </a:p>
        </p:txBody>
      </p:sp>
      <p:sp>
        <p:nvSpPr>
          <p:cNvPr id="3" name="Rectangle 2"/>
          <p:cNvSpPr/>
          <p:nvPr/>
        </p:nvSpPr>
        <p:spPr>
          <a:xfrm>
            <a:off x="609600" y="1524000"/>
            <a:ext cx="7543800" cy="1200329"/>
          </a:xfrm>
          <a:prstGeom prst="rect">
            <a:avLst/>
          </a:prstGeom>
        </p:spPr>
        <p:txBody>
          <a:bodyPr wrap="square">
            <a:spAutoFit/>
          </a:bodyPr>
          <a:lstStyle/>
          <a:p>
            <a:pPr lvl="0" algn="just" fontAlgn="base">
              <a:spcBef>
                <a:spcPct val="0"/>
              </a:spcBef>
              <a:spcAft>
                <a:spcPct val="0"/>
              </a:spcAft>
            </a:pPr>
            <a:r>
              <a:rPr lang="es-ES" dirty="0" smtClean="0"/>
              <a:t>Las tres capas inferiores (red, enlace de datos, física) del modelo OSI son las capas principales de transporte de los datos a través de una red interna o de Internet. </a:t>
            </a:r>
          </a:p>
          <a:p>
            <a:pPr lvl="0" algn="just" fontAlgn="base">
              <a:spcBef>
                <a:spcPct val="0"/>
              </a:spcBef>
              <a:spcAft>
                <a:spcPct val="0"/>
              </a:spcAft>
            </a:pPr>
            <a:endParaRPr lang="es-ES" dirty="0" smtClean="0"/>
          </a:p>
        </p:txBody>
      </p:sp>
      <p:cxnSp>
        <p:nvCxnSpPr>
          <p:cNvPr id="4" name="Straight Connector 3"/>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encapsulamiento.png"/>
          <p:cNvPicPr>
            <a:picLocks noChangeAspect="1"/>
          </p:cNvPicPr>
          <p:nvPr/>
        </p:nvPicPr>
        <p:blipFill>
          <a:blip r:embed="rId2" cstate="print"/>
          <a:stretch>
            <a:fillRect/>
          </a:stretch>
        </p:blipFill>
        <p:spPr>
          <a:xfrm>
            <a:off x="381000" y="2819400"/>
            <a:ext cx="7899141" cy="262920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s-ES" dirty="0" smtClean="0"/>
              <a:t>Encapsulamiento</a:t>
            </a:r>
            <a:endParaRPr lang="en-US" dirty="0"/>
          </a:p>
        </p:txBody>
      </p:sp>
      <p:sp>
        <p:nvSpPr>
          <p:cNvPr id="3" name="Rectangle 2"/>
          <p:cNvSpPr/>
          <p:nvPr/>
        </p:nvSpPr>
        <p:spPr>
          <a:xfrm>
            <a:off x="609600" y="1524000"/>
            <a:ext cx="7543800" cy="369332"/>
          </a:xfrm>
          <a:prstGeom prst="rect">
            <a:avLst/>
          </a:prstGeom>
        </p:spPr>
        <p:txBody>
          <a:bodyPr wrap="square">
            <a:spAutoFit/>
          </a:bodyPr>
          <a:lstStyle/>
          <a:p>
            <a:pPr lvl="0" algn="just" fontAlgn="base">
              <a:spcBef>
                <a:spcPct val="0"/>
              </a:spcBef>
              <a:spcAft>
                <a:spcPct val="0"/>
              </a:spcAft>
            </a:pPr>
            <a:r>
              <a:rPr lang="es-ES" dirty="0" smtClean="0"/>
              <a:t> </a:t>
            </a:r>
          </a:p>
        </p:txBody>
      </p:sp>
      <p:cxnSp>
        <p:nvCxnSpPr>
          <p:cNvPr id="4" name="Straight Connector 3"/>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Datos_Segmentos_Paquete_Trama_Bits.gif"/>
          <p:cNvPicPr>
            <a:picLocks noChangeAspect="1"/>
          </p:cNvPicPr>
          <p:nvPr/>
        </p:nvPicPr>
        <p:blipFill>
          <a:blip r:embed="rId2" cstate="print"/>
          <a:stretch>
            <a:fillRect/>
          </a:stretch>
        </p:blipFill>
        <p:spPr>
          <a:xfrm>
            <a:off x="1143000" y="1295400"/>
            <a:ext cx="6069946" cy="48858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295400"/>
            <a:ext cx="6629400" cy="4343400"/>
          </a:xfrm>
        </p:spPr>
        <p:txBody>
          <a:bodyPr>
            <a:noAutofit/>
          </a:bodyPr>
          <a:lstStyle/>
          <a:p>
            <a:pPr algn="ct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n-US" sz="6000" i="1" dirty="0" smtClean="0">
                <a:solidFill>
                  <a:schemeClr val="accent1">
                    <a:lumMod val="50000"/>
                  </a:schemeClr>
                </a:solidFill>
              </a:rPr>
              <a:t/>
            </a:r>
            <a:br>
              <a:rPr lang="en-US" sz="6000" i="1" dirty="0" smtClean="0">
                <a:solidFill>
                  <a:schemeClr val="accent1">
                    <a:lumMod val="50000"/>
                  </a:schemeClr>
                </a:solidFill>
              </a:rPr>
            </a:br>
            <a:r>
              <a:rPr lang="en-US" sz="6000" i="1" dirty="0" smtClean="0">
                <a:solidFill>
                  <a:schemeClr val="accent1">
                    <a:lumMod val="50000"/>
                  </a:schemeClr>
                </a:solidFill>
              </a:rPr>
              <a:t>HUB  - Switch</a:t>
            </a:r>
            <a:br>
              <a:rPr lang="en-US" sz="6000" i="1" dirty="0" smtClean="0">
                <a:solidFill>
                  <a:schemeClr val="accent1">
                    <a:lumMod val="50000"/>
                  </a:schemeClr>
                </a:solidFill>
              </a:rPr>
            </a:br>
            <a:r>
              <a:rPr lang="en-US" sz="6000" i="1" dirty="0" smtClean="0">
                <a:solidFill>
                  <a:schemeClr val="accent1">
                    <a:lumMod val="50000"/>
                  </a:schemeClr>
                </a:solidFill>
              </a:rPr>
              <a:t>MAC - ARP</a:t>
            </a:r>
            <a:br>
              <a:rPr lang="en-US" sz="6000" i="1" dirty="0" smtClean="0">
                <a:solidFill>
                  <a:schemeClr val="accent1">
                    <a:lumMod val="50000"/>
                  </a:schemeClr>
                </a:solidFill>
              </a:rPr>
            </a:br>
            <a:r>
              <a:rPr lang="en-US" sz="6000" i="1" dirty="0" smtClean="0">
                <a:solidFill>
                  <a:schemeClr val="accent1">
                    <a:lumMod val="50000"/>
                  </a:schemeClr>
                </a:solidFill>
              </a:rPr>
              <a:t/>
            </a:r>
            <a:br>
              <a:rPr lang="en-US" sz="6000" i="1" dirty="0" smtClean="0">
                <a:solidFill>
                  <a:schemeClr val="accent1">
                    <a:lumMod val="50000"/>
                  </a:schemeClr>
                </a:solidFill>
              </a:rPr>
            </a:br>
            <a:r>
              <a:rPr lang="en-US" sz="4000" i="1" dirty="0" err="1" smtClean="0">
                <a:solidFill>
                  <a:schemeClr val="accent1">
                    <a:lumMod val="50000"/>
                  </a:schemeClr>
                </a:solidFill>
              </a:rPr>
              <a:t>Características</a:t>
            </a:r>
            <a:r>
              <a:rPr lang="en-US" sz="4000" i="1" dirty="0" smtClean="0">
                <a:solidFill>
                  <a:schemeClr val="accent1">
                    <a:lumMod val="50000"/>
                  </a:schemeClr>
                </a:solidFill>
              </a:rPr>
              <a:t> y </a:t>
            </a:r>
            <a:r>
              <a:rPr lang="en-US" sz="4000" i="1" dirty="0" err="1" smtClean="0">
                <a:solidFill>
                  <a:schemeClr val="accent1">
                    <a:lumMod val="50000"/>
                  </a:schemeClr>
                </a:solidFill>
              </a:rPr>
              <a:t>diferencias</a:t>
            </a:r>
            <a:r>
              <a:rPr lang="es-AR" sz="6000" i="1" dirty="0" smtClean="0">
                <a:solidFill>
                  <a:schemeClr val="accent1">
                    <a:lumMod val="50000"/>
                  </a:schemeClr>
                </a:solidFill>
              </a:rPr>
              <a:t/>
            </a:r>
            <a:br>
              <a:rPr lang="es-AR" sz="6000" i="1" dirty="0" smtClean="0">
                <a:solidFill>
                  <a:schemeClr val="accent1">
                    <a:lumMod val="50000"/>
                  </a:schemeClr>
                </a:solidFill>
              </a:rPr>
            </a:br>
            <a:endParaRPr lang="en-US" sz="6000" i="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a:bodyPr>
          <a:lstStyle/>
          <a:p>
            <a:r>
              <a:rPr lang="es-AR" dirty="0" smtClean="0"/>
              <a:t>HUB</a:t>
            </a:r>
            <a:endParaRPr lang="en-US" dirty="0"/>
          </a:p>
        </p:txBody>
      </p:sp>
      <p:sp useBgFill="1">
        <p:nvSpPr>
          <p:cNvPr id="3" name="Content Placeholder 2"/>
          <p:cNvSpPr>
            <a:spLocks noGrp="1"/>
          </p:cNvSpPr>
          <p:nvPr>
            <p:ph type="subTitle" idx="4294967295"/>
          </p:nvPr>
        </p:nvSpPr>
        <p:spPr>
          <a:xfrm>
            <a:off x="1066800" y="1981200"/>
            <a:ext cx="6172200" cy="1371600"/>
          </a:xfrm>
        </p:spPr>
        <p:txBody>
          <a:bodyPr>
            <a:normAutofit/>
          </a:bodyPr>
          <a:lstStyle/>
          <a:p>
            <a:pPr algn="ctr">
              <a:buNone/>
            </a:pPr>
            <a:endParaRPr lang="en-US" sz="1800" dirty="0" smtClean="0"/>
          </a:p>
          <a:p>
            <a:endParaRPr lang="es-AR" sz="1400" dirty="0" smtClean="0"/>
          </a:p>
        </p:txBody>
      </p:sp>
      <p:cxnSp>
        <p:nvCxnSpPr>
          <p:cNvPr id="5" name="Straight Connector 4"/>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 y="1371600"/>
            <a:ext cx="7543800" cy="1754326"/>
          </a:xfrm>
          <a:prstGeom prst="rect">
            <a:avLst/>
          </a:prstGeom>
        </p:spPr>
        <p:txBody>
          <a:bodyPr wrap="square">
            <a:spAutoFit/>
          </a:bodyPr>
          <a:lstStyle/>
          <a:p>
            <a:r>
              <a:rPr lang="es-ES" dirty="0" smtClean="0"/>
              <a:t>Un </a:t>
            </a:r>
            <a:r>
              <a:rPr lang="es-ES" dirty="0" err="1" smtClean="0"/>
              <a:t>Hub</a:t>
            </a:r>
            <a:r>
              <a:rPr lang="es-ES" dirty="0" smtClean="0"/>
              <a:t> es un equipo de redes que permite conectar entre sí otros equipos o dispositivos retransmitiendo los paquetes  de datos desde cualquiera de ellos hacia todos los demás.</a:t>
            </a:r>
          </a:p>
          <a:p>
            <a:endParaRPr lang="es-ES" dirty="0" smtClean="0"/>
          </a:p>
          <a:p>
            <a:r>
              <a:rPr lang="es-ES" dirty="0" smtClean="0"/>
              <a:t>Han dejado de utilizarse por la gran cantidad de colisiones  y tráfico de red que producen.</a:t>
            </a:r>
            <a:endParaRPr lang="en-US" dirty="0"/>
          </a:p>
        </p:txBody>
      </p:sp>
      <p:pic>
        <p:nvPicPr>
          <p:cNvPr id="10" name="Picture 9" descr="hub_4_port_netgear_ethernet.jpg"/>
          <p:cNvPicPr>
            <a:picLocks noChangeAspect="1"/>
          </p:cNvPicPr>
          <p:nvPr/>
        </p:nvPicPr>
        <p:blipFill>
          <a:blip r:embed="rId2" cstate="print"/>
          <a:stretch>
            <a:fillRect/>
          </a:stretch>
        </p:blipFill>
        <p:spPr>
          <a:xfrm>
            <a:off x="1676400" y="3124200"/>
            <a:ext cx="4876800" cy="322497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a:bodyPr>
          <a:lstStyle/>
          <a:p>
            <a:r>
              <a:rPr lang="es-AR" dirty="0" smtClean="0"/>
              <a:t>HUB</a:t>
            </a:r>
            <a:endParaRPr lang="en-US" dirty="0"/>
          </a:p>
        </p:txBody>
      </p:sp>
      <p:sp useBgFill="1">
        <p:nvSpPr>
          <p:cNvPr id="3" name="Content Placeholder 2"/>
          <p:cNvSpPr>
            <a:spLocks noGrp="1"/>
          </p:cNvSpPr>
          <p:nvPr>
            <p:ph type="subTitle" idx="4294967295"/>
          </p:nvPr>
        </p:nvSpPr>
        <p:spPr>
          <a:xfrm>
            <a:off x="1066800" y="1981200"/>
            <a:ext cx="6172200" cy="1371600"/>
          </a:xfrm>
        </p:spPr>
        <p:txBody>
          <a:bodyPr>
            <a:normAutofit/>
          </a:bodyPr>
          <a:lstStyle/>
          <a:p>
            <a:pPr algn="ctr">
              <a:buNone/>
            </a:pPr>
            <a:endParaRPr lang="en-US" sz="1800" dirty="0" smtClean="0"/>
          </a:p>
          <a:p>
            <a:endParaRPr lang="es-AR" sz="1400" dirty="0" smtClean="0"/>
          </a:p>
        </p:txBody>
      </p:sp>
      <p:cxnSp>
        <p:nvCxnSpPr>
          <p:cNvPr id="5" name="Straight Connector 4"/>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Hub_Diagram.jpg"/>
          <p:cNvPicPr>
            <a:picLocks noChangeAspect="1"/>
          </p:cNvPicPr>
          <p:nvPr/>
        </p:nvPicPr>
        <p:blipFill>
          <a:blip r:embed="rId2" cstate="print"/>
          <a:stretch>
            <a:fillRect/>
          </a:stretch>
        </p:blipFill>
        <p:spPr>
          <a:xfrm>
            <a:off x="533400" y="2895600"/>
            <a:ext cx="4206613" cy="3777538"/>
          </a:xfrm>
          <a:prstGeom prst="rect">
            <a:avLst/>
          </a:prstGeom>
        </p:spPr>
      </p:pic>
      <p:sp>
        <p:nvSpPr>
          <p:cNvPr id="8" name="Rectangle 7"/>
          <p:cNvSpPr/>
          <p:nvPr/>
        </p:nvSpPr>
        <p:spPr>
          <a:xfrm>
            <a:off x="457200" y="1219200"/>
            <a:ext cx="7162800" cy="1477328"/>
          </a:xfrm>
          <a:prstGeom prst="rect">
            <a:avLst/>
          </a:prstGeom>
        </p:spPr>
        <p:txBody>
          <a:bodyPr wrap="square">
            <a:spAutoFit/>
          </a:bodyPr>
          <a:lstStyle/>
          <a:p>
            <a:r>
              <a:rPr lang="es-ES" dirty="0" smtClean="0"/>
              <a:t>Básicamente extiende la funcionalidad de la red (LAN) para que el cableado pueda ser extendido a mayor distancia, es por esto que un "</a:t>
            </a:r>
            <a:r>
              <a:rPr lang="es-ES" dirty="0" err="1" smtClean="0"/>
              <a:t>Hub</a:t>
            </a:r>
            <a:r>
              <a:rPr lang="es-ES" dirty="0" smtClean="0"/>
              <a:t>" puede ser considerado como una repetidor. El problema es que el "</a:t>
            </a:r>
            <a:r>
              <a:rPr lang="es-ES" dirty="0" err="1" smtClean="0"/>
              <a:t>Hub</a:t>
            </a:r>
            <a:r>
              <a:rPr lang="es-ES" dirty="0" smtClean="0"/>
              <a:t>" transmite estos "</a:t>
            </a:r>
            <a:r>
              <a:rPr lang="es-ES" dirty="0" err="1" smtClean="0"/>
              <a:t>Broadcasts</a:t>
            </a:r>
            <a:r>
              <a:rPr lang="es-ES" dirty="0" smtClean="0"/>
              <a:t>" a todos los puertos que contenga</a:t>
            </a:r>
            <a:endParaRPr lang="en-US" dirty="0" smtClean="0"/>
          </a:p>
        </p:txBody>
      </p:sp>
      <p:pic>
        <p:nvPicPr>
          <p:cNvPr id="9" name="Picture 8" descr="hubanim.gif"/>
          <p:cNvPicPr>
            <a:picLocks noChangeAspect="1"/>
          </p:cNvPicPr>
          <p:nvPr/>
        </p:nvPicPr>
        <p:blipFill>
          <a:blip r:embed="rId3" cstate="print"/>
          <a:stretch>
            <a:fillRect/>
          </a:stretch>
        </p:blipFill>
        <p:spPr>
          <a:xfrm>
            <a:off x="4953000" y="3581400"/>
            <a:ext cx="3048000" cy="2286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a:bodyPr>
          <a:lstStyle/>
          <a:p>
            <a:r>
              <a:rPr lang="es-AR" dirty="0" err="1" smtClean="0"/>
              <a:t>Switch</a:t>
            </a:r>
            <a:endParaRPr lang="en-US" dirty="0"/>
          </a:p>
        </p:txBody>
      </p:sp>
      <p:sp useBgFill="1">
        <p:nvSpPr>
          <p:cNvPr id="3" name="Content Placeholder 2"/>
          <p:cNvSpPr>
            <a:spLocks noGrp="1"/>
          </p:cNvSpPr>
          <p:nvPr>
            <p:ph type="subTitle" idx="4294967295"/>
          </p:nvPr>
        </p:nvSpPr>
        <p:spPr>
          <a:xfrm>
            <a:off x="1066800" y="1981200"/>
            <a:ext cx="6172200" cy="1371600"/>
          </a:xfrm>
        </p:spPr>
        <p:txBody>
          <a:bodyPr>
            <a:normAutofit/>
          </a:bodyPr>
          <a:lstStyle/>
          <a:p>
            <a:pPr algn="ctr">
              <a:buNone/>
            </a:pPr>
            <a:endParaRPr lang="en-US" sz="1800" dirty="0" smtClean="0"/>
          </a:p>
          <a:p>
            <a:endParaRPr lang="es-AR" sz="1400" dirty="0" smtClean="0"/>
          </a:p>
        </p:txBody>
      </p:sp>
      <p:cxnSp>
        <p:nvCxnSpPr>
          <p:cNvPr id="5" name="Straight Connector 4"/>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 y="1219200"/>
            <a:ext cx="7391400" cy="3416320"/>
          </a:xfrm>
          <a:prstGeom prst="rect">
            <a:avLst/>
          </a:prstGeom>
        </p:spPr>
        <p:txBody>
          <a:bodyPr wrap="square">
            <a:spAutoFit/>
          </a:bodyPr>
          <a:lstStyle/>
          <a:p>
            <a:r>
              <a:rPr lang="es-ES" dirty="0" smtClean="0"/>
              <a:t>El </a:t>
            </a:r>
            <a:r>
              <a:rPr lang="es-ES" dirty="0" err="1" smtClean="0"/>
              <a:t>switch</a:t>
            </a:r>
            <a:r>
              <a:rPr lang="es-ES" dirty="0" smtClean="0"/>
              <a:t> toma decisiones basándose en las direcciones MAC y los </a:t>
            </a:r>
            <a:r>
              <a:rPr lang="es-ES" dirty="0" err="1" smtClean="0"/>
              <a:t>hubs</a:t>
            </a:r>
            <a:r>
              <a:rPr lang="es-ES" dirty="0" smtClean="0"/>
              <a:t> no toman ninguna decisión. Como los </a:t>
            </a:r>
            <a:r>
              <a:rPr lang="es-ES" dirty="0" err="1" smtClean="0"/>
              <a:t>switches</a:t>
            </a:r>
            <a:r>
              <a:rPr lang="es-ES" dirty="0" smtClean="0"/>
              <a:t> son capaces de tomar decisiones, así hacen que la LAN sea mucho más eficiente.</a:t>
            </a:r>
          </a:p>
          <a:p>
            <a:endParaRPr lang="es-ES" dirty="0" smtClean="0"/>
          </a:p>
          <a:p>
            <a:pPr fontAlgn="base">
              <a:spcBef>
                <a:spcPct val="0"/>
              </a:spcBef>
              <a:spcAft>
                <a:spcPct val="0"/>
              </a:spcAft>
            </a:pPr>
            <a:r>
              <a:rPr lang="es-ES" dirty="0" smtClean="0"/>
              <a:t>El propósito del </a:t>
            </a:r>
            <a:r>
              <a:rPr lang="es-ES" dirty="0" err="1" smtClean="0"/>
              <a:t>switch</a:t>
            </a:r>
            <a:r>
              <a:rPr lang="es-ES" dirty="0" smtClean="0"/>
              <a:t> es concentrar la conectividad, haciendo que la transmisión de datos sea más eficiente.</a:t>
            </a:r>
          </a:p>
          <a:p>
            <a:pPr fontAlgn="base">
              <a:spcBef>
                <a:spcPct val="0"/>
              </a:spcBef>
              <a:spcAft>
                <a:spcPct val="0"/>
              </a:spcAft>
            </a:pPr>
            <a:endParaRPr lang="en-US" dirty="0" smtClean="0"/>
          </a:p>
          <a:p>
            <a:pPr fontAlgn="base">
              <a:spcBef>
                <a:spcPct val="0"/>
              </a:spcBef>
              <a:spcAft>
                <a:spcPct val="0"/>
              </a:spcAft>
            </a:pPr>
            <a:r>
              <a:rPr lang="es-ES" dirty="0" smtClean="0"/>
              <a:t>La diferencia entre un </a:t>
            </a:r>
            <a:r>
              <a:rPr lang="es-ES" dirty="0" err="1" smtClean="0"/>
              <a:t>hub</a:t>
            </a:r>
            <a:r>
              <a:rPr lang="es-ES" dirty="0" smtClean="0"/>
              <a:t> y un </a:t>
            </a:r>
            <a:r>
              <a:rPr lang="es-ES" dirty="0" err="1" smtClean="0"/>
              <a:t>switch</a:t>
            </a:r>
            <a:r>
              <a:rPr lang="es-ES" dirty="0" smtClean="0"/>
              <a:t> está dada por lo que sucede dentro de cada dispositivo.</a:t>
            </a:r>
          </a:p>
          <a:p>
            <a:pPr fontAlgn="base">
              <a:spcBef>
                <a:spcPct val="0"/>
              </a:spcBef>
              <a:spcAft>
                <a:spcPct val="0"/>
              </a:spcAft>
            </a:pPr>
            <a:endParaRPr lang="es-ES" dirty="0" smtClean="0"/>
          </a:p>
          <a:p>
            <a:pPr fontAlgn="base">
              <a:spcBef>
                <a:spcPct val="0"/>
              </a:spcBef>
              <a:spcAft>
                <a:spcPct val="0"/>
              </a:spcAft>
            </a:pPr>
            <a:r>
              <a:rPr lang="es-ES" dirty="0" smtClean="0"/>
              <a:t>Los </a:t>
            </a:r>
            <a:r>
              <a:rPr lang="es-ES" dirty="0" err="1" smtClean="0"/>
              <a:t>swiches</a:t>
            </a:r>
            <a:r>
              <a:rPr lang="es-ES" dirty="0" smtClean="0"/>
              <a:t> por lo general, son administrables tanto por medio de un puerto de consola y/o con un usuario y clave.</a:t>
            </a:r>
          </a:p>
        </p:txBody>
      </p:sp>
      <p:pic>
        <p:nvPicPr>
          <p:cNvPr id="10" name="Picture 9" descr="Switch.jpg"/>
          <p:cNvPicPr>
            <a:picLocks noChangeAspect="1"/>
          </p:cNvPicPr>
          <p:nvPr/>
        </p:nvPicPr>
        <p:blipFill>
          <a:blip r:embed="rId2" cstate="print"/>
          <a:stretch>
            <a:fillRect/>
          </a:stretch>
        </p:blipFill>
        <p:spPr>
          <a:xfrm>
            <a:off x="990600" y="4724400"/>
            <a:ext cx="5676900" cy="1447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a:bodyPr>
          <a:lstStyle/>
          <a:p>
            <a:r>
              <a:rPr lang="es-AR" dirty="0" smtClean="0"/>
              <a:t>MAC </a:t>
            </a:r>
            <a:r>
              <a:rPr lang="es-AR" dirty="0" err="1" smtClean="0"/>
              <a:t>Address</a:t>
            </a:r>
            <a:r>
              <a:rPr lang="es-AR" dirty="0" smtClean="0"/>
              <a:t> (Media Access Control)</a:t>
            </a:r>
            <a:endParaRPr lang="en-US" dirty="0"/>
          </a:p>
        </p:txBody>
      </p:sp>
      <p:cxnSp>
        <p:nvCxnSpPr>
          <p:cNvPr id="5" name="Straight Connector 4"/>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 y="1219200"/>
            <a:ext cx="7391400" cy="400110"/>
          </a:xfrm>
          <a:prstGeom prst="rect">
            <a:avLst/>
          </a:prstGeom>
        </p:spPr>
        <p:txBody>
          <a:bodyPr wrap="square">
            <a:spAutoFit/>
          </a:bodyPr>
          <a:lstStyle/>
          <a:p>
            <a:r>
              <a:rPr lang="es-ES" sz="2000" dirty="0" smtClean="0"/>
              <a:t>¿Que es la MAC </a:t>
            </a:r>
            <a:r>
              <a:rPr lang="es-ES" sz="2000" dirty="0" err="1" smtClean="0"/>
              <a:t>Adress</a:t>
            </a:r>
            <a:r>
              <a:rPr lang="es-ES" sz="2000" dirty="0" smtClean="0"/>
              <a:t>?</a:t>
            </a:r>
          </a:p>
        </p:txBody>
      </p:sp>
      <p:sp>
        <p:nvSpPr>
          <p:cNvPr id="7" name="Rectangle 6"/>
          <p:cNvSpPr/>
          <p:nvPr/>
        </p:nvSpPr>
        <p:spPr>
          <a:xfrm>
            <a:off x="609600" y="1981200"/>
            <a:ext cx="7543800" cy="2031325"/>
          </a:xfrm>
          <a:prstGeom prst="rect">
            <a:avLst/>
          </a:prstGeom>
        </p:spPr>
        <p:txBody>
          <a:bodyPr wrap="square">
            <a:spAutoFit/>
          </a:bodyPr>
          <a:lstStyle/>
          <a:p>
            <a:r>
              <a:rPr lang="es-ES" dirty="0" smtClean="0"/>
              <a:t>   La MAC es un identificador de 48 bits, aa:00:ee:55:ee:99 por ej. (6 bloques </a:t>
            </a:r>
            <a:r>
              <a:rPr lang="es-ES" dirty="0" err="1" smtClean="0"/>
              <a:t>hexa</a:t>
            </a:r>
            <a:r>
              <a:rPr lang="es-ES" dirty="0" smtClean="0"/>
              <a:t>) y es la dirección física de cada una de las tarjetas de red así como la propia de el </a:t>
            </a:r>
            <a:r>
              <a:rPr lang="es-ES" dirty="0" err="1" smtClean="0"/>
              <a:t>switch</a:t>
            </a:r>
            <a:r>
              <a:rPr lang="es-ES" dirty="0" smtClean="0"/>
              <a:t> que por lo general no se puede cambiar .</a:t>
            </a:r>
          </a:p>
          <a:p>
            <a:endParaRPr lang="es-ES" dirty="0" smtClean="0"/>
          </a:p>
          <a:p>
            <a:r>
              <a:rPr lang="es-ES" dirty="0" smtClean="0"/>
              <a:t>Cada MAC es única, entonces estos </a:t>
            </a:r>
            <a:r>
              <a:rPr lang="es-ES" dirty="0" err="1" smtClean="0"/>
              <a:t>switches</a:t>
            </a:r>
            <a:r>
              <a:rPr lang="es-ES" dirty="0" smtClean="0"/>
              <a:t> no buscan direcciones </a:t>
            </a:r>
            <a:r>
              <a:rPr lang="es-ES" dirty="0" err="1" smtClean="0"/>
              <a:t>IP´s</a:t>
            </a:r>
            <a:r>
              <a:rPr lang="es-ES" dirty="0" smtClean="0"/>
              <a:t> sino direcciones MAC.</a:t>
            </a:r>
          </a:p>
        </p:txBody>
      </p:sp>
      <p:pic>
        <p:nvPicPr>
          <p:cNvPr id="9" name="Picture 8" descr="MAC - Detalle.png"/>
          <p:cNvPicPr>
            <a:picLocks noChangeAspect="1"/>
          </p:cNvPicPr>
          <p:nvPr/>
        </p:nvPicPr>
        <p:blipFill>
          <a:blip r:embed="rId2" cstate="print"/>
          <a:stretch>
            <a:fillRect/>
          </a:stretch>
        </p:blipFill>
        <p:spPr>
          <a:xfrm>
            <a:off x="609600" y="4191000"/>
            <a:ext cx="6998793" cy="19716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a:bodyPr>
          <a:lstStyle/>
          <a:p>
            <a:r>
              <a:rPr lang="es-AR" dirty="0" smtClean="0"/>
              <a:t>MAC </a:t>
            </a:r>
            <a:r>
              <a:rPr lang="es-AR" dirty="0" err="1" smtClean="0"/>
              <a:t>Address</a:t>
            </a:r>
            <a:r>
              <a:rPr lang="es-AR" dirty="0" smtClean="0"/>
              <a:t> (Media Access Control)</a:t>
            </a:r>
            <a:endParaRPr lang="en-US" dirty="0"/>
          </a:p>
        </p:txBody>
      </p:sp>
      <p:cxnSp>
        <p:nvCxnSpPr>
          <p:cNvPr id="5" name="Straight Connector 4"/>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 y="1219200"/>
            <a:ext cx="7391400" cy="400110"/>
          </a:xfrm>
          <a:prstGeom prst="rect">
            <a:avLst/>
          </a:prstGeom>
        </p:spPr>
        <p:txBody>
          <a:bodyPr wrap="square">
            <a:spAutoFit/>
          </a:bodyPr>
          <a:lstStyle/>
          <a:p>
            <a:r>
              <a:rPr lang="es-ES" sz="2000" dirty="0" smtClean="0"/>
              <a:t>¿Cómo saber que MAC tiene asignada una NIC? (</a:t>
            </a:r>
            <a:r>
              <a:rPr lang="es-ES" sz="2000" dirty="0" err="1" smtClean="0"/>
              <a:t>soft</a:t>
            </a:r>
            <a:r>
              <a:rPr lang="es-ES" sz="2000" dirty="0" smtClean="0"/>
              <a:t>)</a:t>
            </a:r>
          </a:p>
        </p:txBody>
      </p:sp>
      <p:pic>
        <p:nvPicPr>
          <p:cNvPr id="10" name="Picture 9" descr="macaddressscanner.jpg"/>
          <p:cNvPicPr>
            <a:picLocks noChangeAspect="1"/>
          </p:cNvPicPr>
          <p:nvPr/>
        </p:nvPicPr>
        <p:blipFill>
          <a:blip r:embed="rId2" cstate="print"/>
          <a:stretch>
            <a:fillRect/>
          </a:stretch>
        </p:blipFill>
        <p:spPr>
          <a:xfrm>
            <a:off x="990600" y="1676400"/>
            <a:ext cx="6248400" cy="503343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a:bodyPr>
          <a:lstStyle/>
          <a:p>
            <a:r>
              <a:rPr lang="es-AR" dirty="0" smtClean="0"/>
              <a:t>MAC </a:t>
            </a:r>
            <a:r>
              <a:rPr lang="es-AR" dirty="0" err="1" smtClean="0"/>
              <a:t>Address</a:t>
            </a:r>
            <a:r>
              <a:rPr lang="es-AR" dirty="0" smtClean="0"/>
              <a:t> (Media Access Control)</a:t>
            </a:r>
            <a:endParaRPr lang="en-US" dirty="0"/>
          </a:p>
        </p:txBody>
      </p:sp>
      <p:cxnSp>
        <p:nvCxnSpPr>
          <p:cNvPr id="5" name="Straight Connector 4"/>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 y="1219200"/>
            <a:ext cx="7391400" cy="400110"/>
          </a:xfrm>
          <a:prstGeom prst="rect">
            <a:avLst/>
          </a:prstGeom>
        </p:spPr>
        <p:txBody>
          <a:bodyPr wrap="square">
            <a:spAutoFit/>
          </a:bodyPr>
          <a:lstStyle/>
          <a:p>
            <a:r>
              <a:rPr lang="es-ES" sz="2000" dirty="0" smtClean="0"/>
              <a:t>¿Cómo saber que MAC tiene asignada una NIC? (</a:t>
            </a:r>
            <a:r>
              <a:rPr lang="es-ES" sz="2000" dirty="0" err="1" smtClean="0"/>
              <a:t>ipconfig</a:t>
            </a:r>
            <a:r>
              <a:rPr lang="es-ES" sz="2000" dirty="0" smtClean="0"/>
              <a:t>)</a:t>
            </a:r>
          </a:p>
        </p:txBody>
      </p:sp>
      <p:pic>
        <p:nvPicPr>
          <p:cNvPr id="6" name="Picture 5" descr="ipconfig.gif"/>
          <p:cNvPicPr>
            <a:picLocks noChangeAspect="1"/>
          </p:cNvPicPr>
          <p:nvPr/>
        </p:nvPicPr>
        <p:blipFill>
          <a:blip r:embed="rId2" cstate="print"/>
          <a:stretch>
            <a:fillRect/>
          </a:stretch>
        </p:blipFill>
        <p:spPr>
          <a:xfrm>
            <a:off x="533400" y="1828800"/>
            <a:ext cx="7855416" cy="40100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a:bodyPr>
          <a:lstStyle/>
          <a:p>
            <a:r>
              <a:rPr lang="es-AR" dirty="0" smtClean="0"/>
              <a:t>MAC </a:t>
            </a:r>
            <a:r>
              <a:rPr lang="es-AR" dirty="0" err="1" smtClean="0"/>
              <a:t>Address</a:t>
            </a:r>
            <a:r>
              <a:rPr lang="es-AR" dirty="0" smtClean="0"/>
              <a:t> (Media Access Control)</a:t>
            </a:r>
            <a:endParaRPr lang="en-US" dirty="0"/>
          </a:p>
        </p:txBody>
      </p:sp>
      <p:cxnSp>
        <p:nvCxnSpPr>
          <p:cNvPr id="5" name="Straight Connector 4"/>
          <p:cNvCxnSpPr/>
          <p:nvPr/>
        </p:nvCxnSpPr>
        <p:spPr>
          <a:xfrm>
            <a:off x="0" y="1066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 y="1219200"/>
            <a:ext cx="7391400" cy="400110"/>
          </a:xfrm>
          <a:prstGeom prst="rect">
            <a:avLst/>
          </a:prstGeom>
        </p:spPr>
        <p:txBody>
          <a:bodyPr wrap="square">
            <a:spAutoFit/>
          </a:bodyPr>
          <a:lstStyle/>
          <a:p>
            <a:r>
              <a:rPr lang="es-ES" sz="2000" dirty="0" smtClean="0"/>
              <a:t>¿Cómo saber que MAC tiene asignada una NIC? (ARP)</a:t>
            </a:r>
          </a:p>
        </p:txBody>
      </p:sp>
      <p:pic>
        <p:nvPicPr>
          <p:cNvPr id="7" name="Picture 6" descr="ARP-a.jpg"/>
          <p:cNvPicPr>
            <a:picLocks noChangeAspect="1"/>
          </p:cNvPicPr>
          <p:nvPr/>
        </p:nvPicPr>
        <p:blipFill>
          <a:blip r:embed="rId2" cstate="print"/>
          <a:stretch>
            <a:fillRect/>
          </a:stretch>
        </p:blipFill>
        <p:spPr>
          <a:xfrm>
            <a:off x="304800" y="2133600"/>
            <a:ext cx="7599066" cy="2619375"/>
          </a:xfrm>
          <a:prstGeom prst="rect">
            <a:avLst/>
          </a:prstGeom>
        </p:spPr>
      </p:pic>
      <p:sp>
        <p:nvSpPr>
          <p:cNvPr id="9" name="Rectangle 8"/>
          <p:cNvSpPr/>
          <p:nvPr/>
        </p:nvSpPr>
        <p:spPr>
          <a:xfrm>
            <a:off x="381000" y="5105400"/>
            <a:ext cx="7391400" cy="646331"/>
          </a:xfrm>
          <a:prstGeom prst="rect">
            <a:avLst/>
          </a:prstGeom>
        </p:spPr>
        <p:txBody>
          <a:bodyPr wrap="square">
            <a:spAutoFit/>
          </a:bodyPr>
          <a:lstStyle/>
          <a:p>
            <a:r>
              <a:rPr lang="es-ES" dirty="0" smtClean="0"/>
              <a:t>La ejecución de este comando permite ver como se vincula la IP con la MAC </a:t>
            </a:r>
            <a:r>
              <a:rPr lang="es-ES" dirty="0" err="1" smtClean="0"/>
              <a:t>Address</a:t>
            </a:r>
            <a:r>
              <a:rPr lang="es-E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816</TotalTime>
  <Words>1210</Words>
  <Application>Microsoft Office PowerPoint</Application>
  <PresentationFormat>On-screen Show (4:3)</PresentationFormat>
  <Paragraphs>73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     Tópicos Avanzados de Redes </vt:lpstr>
      <vt:lpstr>     HUB  - Switch MAC - ARP  Características y diferencias </vt:lpstr>
      <vt:lpstr>HUB</vt:lpstr>
      <vt:lpstr>HUB</vt:lpstr>
      <vt:lpstr>Switch</vt:lpstr>
      <vt:lpstr>MAC Address (Media Access Control)</vt:lpstr>
      <vt:lpstr>MAC Address (Media Access Control)</vt:lpstr>
      <vt:lpstr>MAC Address (Media Access Control)</vt:lpstr>
      <vt:lpstr>MAC Address (Media Access Control)</vt:lpstr>
      <vt:lpstr>ARP(Address Resolution Protocol)</vt:lpstr>
      <vt:lpstr>Colision</vt:lpstr>
      <vt:lpstr>Colision</vt:lpstr>
      <vt:lpstr>Colision</vt:lpstr>
      <vt:lpstr>Colision</vt:lpstr>
      <vt:lpstr>Encapsulamiento</vt:lpstr>
      <vt:lpstr>Encapsulamiento</vt:lpstr>
      <vt:lpstr>Encapsulamiento</vt:lpstr>
      <vt:lpstr>Encapsulamiento</vt:lpstr>
    </vt:vector>
  </TitlesOfParts>
  <Company>AT&amp;T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Redundancia en componentes de red</dc:title>
  <dc:creator>guille</dc:creator>
  <cp:lastModifiedBy>guille</cp:lastModifiedBy>
  <cp:revision>81</cp:revision>
  <dcterms:created xsi:type="dcterms:W3CDTF">2014-04-13T22:04:02Z</dcterms:created>
  <dcterms:modified xsi:type="dcterms:W3CDTF">2014-04-23T16:56:10Z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